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2" r:id="rId1"/>
  </p:sldMasterIdLst>
  <p:notesMasterIdLst>
    <p:notesMasterId r:id="rId52"/>
  </p:notesMasterIdLst>
  <p:handoutMasterIdLst>
    <p:handoutMasterId r:id="rId53"/>
  </p:handoutMasterIdLst>
  <p:sldIdLst>
    <p:sldId id="435" r:id="rId2"/>
    <p:sldId id="388" r:id="rId3"/>
    <p:sldId id="425" r:id="rId4"/>
    <p:sldId id="426" r:id="rId5"/>
    <p:sldId id="427" r:id="rId6"/>
    <p:sldId id="428" r:id="rId7"/>
    <p:sldId id="436" r:id="rId8"/>
    <p:sldId id="429" r:id="rId9"/>
    <p:sldId id="424" r:id="rId10"/>
    <p:sldId id="437" r:id="rId11"/>
    <p:sldId id="431" r:id="rId12"/>
    <p:sldId id="430" r:id="rId13"/>
    <p:sldId id="443" r:id="rId14"/>
    <p:sldId id="442" r:id="rId15"/>
    <p:sldId id="423" r:id="rId16"/>
    <p:sldId id="379" r:id="rId17"/>
    <p:sldId id="398" r:id="rId18"/>
    <p:sldId id="399" r:id="rId19"/>
    <p:sldId id="407" r:id="rId20"/>
    <p:sldId id="335" r:id="rId21"/>
    <p:sldId id="336" r:id="rId22"/>
    <p:sldId id="403" r:id="rId23"/>
    <p:sldId id="402" r:id="rId24"/>
    <p:sldId id="404" r:id="rId25"/>
    <p:sldId id="405" r:id="rId26"/>
    <p:sldId id="406" r:id="rId27"/>
    <p:sldId id="337" r:id="rId28"/>
    <p:sldId id="412" r:id="rId29"/>
    <p:sldId id="413" r:id="rId30"/>
    <p:sldId id="338" r:id="rId31"/>
    <p:sldId id="409" r:id="rId32"/>
    <p:sldId id="449" r:id="rId33"/>
    <p:sldId id="439" r:id="rId34"/>
    <p:sldId id="340" r:id="rId35"/>
    <p:sldId id="348" r:id="rId36"/>
    <p:sldId id="351" r:id="rId37"/>
    <p:sldId id="352" r:id="rId38"/>
    <p:sldId id="369" r:id="rId39"/>
    <p:sldId id="419" r:id="rId40"/>
    <p:sldId id="440" r:id="rId41"/>
    <p:sldId id="415" r:id="rId42"/>
    <p:sldId id="417" r:id="rId43"/>
    <p:sldId id="375" r:id="rId44"/>
    <p:sldId id="376" r:id="rId45"/>
    <p:sldId id="441" r:id="rId46"/>
    <p:sldId id="444" r:id="rId47"/>
    <p:sldId id="445" r:id="rId48"/>
    <p:sldId id="446" r:id="rId49"/>
    <p:sldId id="447" r:id="rId50"/>
    <p:sldId id="448" r:id="rId51"/>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68" autoAdjust="0"/>
  </p:normalViewPr>
  <p:slideViewPr>
    <p:cSldViewPr>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notesViewPr>
    <p:cSldViewPr>
      <p:cViewPr varScale="1">
        <p:scale>
          <a:sx n="50" d="100"/>
          <a:sy n="50" d="100"/>
        </p:scale>
        <p:origin x="291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3F20C6CB-00C6-4645-B094-75F24C499FC7}" type="datetimeFigureOut">
              <a:rPr lang="zh-CN" altLang="en-US" smtClean="0"/>
              <a:pPr/>
              <a:t>2019/5/6</a:t>
            </a:fld>
            <a:endParaRPr lang="zh-CN" altLang="en-US"/>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2329BFE0-7366-4F69-9906-77E111C4322D}" type="slidenum">
              <a:rPr lang="zh-CN" altLang="en-US" smtClean="0"/>
              <a:pPr/>
              <a:t>‹#›</a:t>
            </a:fld>
            <a:endParaRPr lang="zh-CN" altLang="en-US"/>
          </a:p>
        </p:txBody>
      </p:sp>
    </p:spTree>
    <p:extLst>
      <p:ext uri="{BB962C8B-B14F-4D97-AF65-F5344CB8AC3E}">
        <p14:creationId xmlns:p14="http://schemas.microsoft.com/office/powerpoint/2010/main" val="3416540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9A2664B-5DAC-4CA4-A20A-85D7D8096B0D}" type="datetimeFigureOut">
              <a:rPr lang="zh-CN" altLang="en-US" smtClean="0"/>
              <a:pPr/>
              <a:t>2019/5/6</a:t>
            </a:fld>
            <a:endParaRPr lang="zh-CN" altLang="en-US"/>
          </a:p>
        </p:txBody>
      </p:sp>
      <p:sp>
        <p:nvSpPr>
          <p:cNvPr id="4" name="幻灯片图像占位符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2781F75D-980C-4EF1-A30E-745C6B630B58}" type="slidenum">
              <a:rPr lang="zh-CN" altLang="en-US" smtClean="0"/>
              <a:pPr/>
              <a:t>‹#›</a:t>
            </a:fld>
            <a:endParaRPr lang="zh-CN" altLang="en-US"/>
          </a:p>
        </p:txBody>
      </p:sp>
    </p:spTree>
    <p:extLst>
      <p:ext uri="{BB962C8B-B14F-4D97-AF65-F5344CB8AC3E}">
        <p14:creationId xmlns:p14="http://schemas.microsoft.com/office/powerpoint/2010/main" val="245527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9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FABBCE2B-64F9-4CEF-9FB5-F9576FC53DA6}" type="slidenum">
              <a:rPr lang="zh-CN" altLang="en-US">
                <a:solidFill>
                  <a:prstClr val="black"/>
                </a:solidFill>
                <a:latin typeface="Times New Roman" pitchFamily="18" charset="0"/>
              </a:rPr>
              <a:pPr>
                <a:spcBef>
                  <a:spcPct val="0"/>
                </a:spcBef>
              </a:pPr>
              <a:t>1</a:t>
            </a:fld>
            <a:endParaRPr lang="zh-CN" altLang="en-US">
              <a:solidFill>
                <a:prstClr val="black"/>
              </a:solidFill>
              <a:latin typeface="Times New Roman" pitchFamily="18" charset="0"/>
            </a:endParaRPr>
          </a:p>
        </p:txBody>
      </p:sp>
    </p:spTree>
    <p:extLst>
      <p:ext uri="{BB962C8B-B14F-4D97-AF65-F5344CB8AC3E}">
        <p14:creationId xmlns:p14="http://schemas.microsoft.com/office/powerpoint/2010/main" val="3574539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SRS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Software Requirements Specification</a:t>
            </a:r>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4</a:t>
            </a:fld>
            <a:endParaRPr lang="zh-CN" altLang="en-US"/>
          </a:p>
        </p:txBody>
      </p:sp>
    </p:spTree>
    <p:extLst>
      <p:ext uri="{BB962C8B-B14F-4D97-AF65-F5344CB8AC3E}">
        <p14:creationId xmlns:p14="http://schemas.microsoft.com/office/powerpoint/2010/main" val="257763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验证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正确地干事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verification</a:t>
            </a:r>
          </a:p>
          <a:p>
            <a:r>
              <a:rPr lang="zh-CN" altLang="en-US" sz="1200" b="0" i="0" kern="1200" dirty="0" smtClean="0">
                <a:solidFill>
                  <a:schemeClr val="tx1"/>
                </a:solidFill>
                <a:effectLst/>
                <a:latin typeface="+mn-lt"/>
                <a:ea typeface="+mn-ea"/>
                <a:cs typeface="+mn-cs"/>
              </a:rPr>
              <a:t>确认</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干正确的事</a:t>
            </a:r>
            <a:r>
              <a:rPr lang="en-US" altLang="zh-CN" sz="1200" b="0" i="0" kern="1200" dirty="0" smtClean="0">
                <a:solidFill>
                  <a:schemeClr val="tx1"/>
                </a:solidFill>
                <a:effectLst/>
                <a:latin typeface="+mn-lt"/>
                <a:ea typeface="+mn-ea"/>
                <a:cs typeface="+mn-cs"/>
              </a:rPr>
              <a:t>): validation</a:t>
            </a:r>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5</a:t>
            </a:fld>
            <a:endParaRPr lang="zh-CN" altLang="en-US"/>
          </a:p>
        </p:txBody>
      </p:sp>
    </p:spTree>
    <p:extLst>
      <p:ext uri="{BB962C8B-B14F-4D97-AF65-F5344CB8AC3E}">
        <p14:creationId xmlns:p14="http://schemas.microsoft.com/office/powerpoint/2010/main" val="355046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TBD-to be determined</a:t>
            </a:r>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6</a:t>
            </a:fld>
            <a:endParaRPr lang="zh-CN" altLang="en-US"/>
          </a:p>
        </p:txBody>
      </p:sp>
    </p:spTree>
    <p:extLst>
      <p:ext uri="{BB962C8B-B14F-4D97-AF65-F5344CB8AC3E}">
        <p14:creationId xmlns:p14="http://schemas.microsoft.com/office/powerpoint/2010/main" val="3594781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10</a:t>
            </a:fld>
            <a:endParaRPr lang="zh-CN" altLang="en-US"/>
          </a:p>
        </p:txBody>
      </p:sp>
    </p:spTree>
    <p:extLst>
      <p:ext uri="{BB962C8B-B14F-4D97-AF65-F5344CB8AC3E}">
        <p14:creationId xmlns:p14="http://schemas.microsoft.com/office/powerpoint/2010/main" val="145556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QA</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QUALITY ASSURANCE</a:t>
            </a:r>
            <a:r>
              <a:rPr lang="zh-CN" altLang="en-US" sz="1200" b="0" i="0" kern="1200" dirty="0" smtClean="0">
                <a:solidFill>
                  <a:schemeClr val="tx1"/>
                </a:solidFill>
                <a:effectLst/>
                <a:latin typeface="+mn-lt"/>
                <a:ea typeface="+mn-ea"/>
                <a:cs typeface="+mn-cs"/>
              </a:rPr>
              <a:t>，中文意思是“质量保证”</a:t>
            </a:r>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11</a:t>
            </a:fld>
            <a:endParaRPr lang="zh-CN" altLang="en-US"/>
          </a:p>
        </p:txBody>
      </p:sp>
    </p:spTree>
    <p:extLst>
      <p:ext uri="{BB962C8B-B14F-4D97-AF65-F5344CB8AC3E}">
        <p14:creationId xmlns:p14="http://schemas.microsoft.com/office/powerpoint/2010/main" val="1164479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B3417-26F3-49E4-A55E-054F6D313E9F}" type="slidenum">
              <a:rPr lang="en-US" altLang="zh-CN"/>
              <a:pPr/>
              <a:t>16</a:t>
            </a:fld>
            <a:endParaRPr lang="en-US" altLang="zh-CN"/>
          </a:p>
        </p:txBody>
      </p:sp>
      <p:sp>
        <p:nvSpPr>
          <p:cNvPr id="84994" name="Rectangle 2"/>
          <p:cNvSpPr>
            <a:spLocks noGrp="1" noRot="1" noChangeAspect="1" noChangeArrowheads="1"/>
          </p:cNvSpPr>
          <p:nvPr>
            <p:ph type="sldImg"/>
          </p:nvPr>
        </p:nvSpPr>
        <p:spPr bwMode="auto">
          <a:xfrm>
            <a:off x="863600" y="750888"/>
            <a:ext cx="4948238" cy="3711575"/>
          </a:xfrm>
          <a:prstGeom prst="rect">
            <a:avLst/>
          </a:prstGeom>
          <a:solidFill>
            <a:srgbClr val="FFFFFF"/>
          </a:solidFill>
          <a:ln>
            <a:solidFill>
              <a:srgbClr val="000000"/>
            </a:solidFill>
            <a:miter lim="800000"/>
            <a:headEnd/>
            <a:tailEnd/>
          </a:ln>
        </p:spPr>
      </p:sp>
      <p:sp>
        <p:nvSpPr>
          <p:cNvPr id="84995" name="Rectangle 3"/>
          <p:cNvSpPr>
            <a:spLocks noGrp="1" noChangeArrowheads="1"/>
          </p:cNvSpPr>
          <p:nvPr>
            <p:ph type="body" idx="1"/>
          </p:nvPr>
        </p:nvSpPr>
        <p:spPr bwMode="auto">
          <a:xfrm>
            <a:off x="1048221" y="5015822"/>
            <a:ext cx="4523247" cy="4426334"/>
          </a:xfrm>
          <a:prstGeom prst="rect">
            <a:avLst/>
          </a:prstGeom>
          <a:solidFill>
            <a:srgbClr val="FFFFFF"/>
          </a:solidFill>
          <a:ln>
            <a:solidFill>
              <a:srgbClr val="000000"/>
            </a:solidFill>
            <a:miter lim="800000"/>
            <a:headEnd/>
            <a:tailEnd/>
          </a:ln>
        </p:spPr>
        <p:txBody>
          <a:bodyPr lIns="87636" tIns="43820" rIns="87636" bIns="43820"/>
          <a:lstStyle/>
          <a:p>
            <a:endParaRPr lang="zh-CN" altLang="zh-CN"/>
          </a:p>
        </p:txBody>
      </p:sp>
    </p:spTree>
    <p:extLst>
      <p:ext uri="{BB962C8B-B14F-4D97-AF65-F5344CB8AC3E}">
        <p14:creationId xmlns:p14="http://schemas.microsoft.com/office/powerpoint/2010/main" val="305055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18</a:t>
            </a:fld>
            <a:endParaRPr lang="zh-CN" altLang="en-US"/>
          </a:p>
        </p:txBody>
      </p:sp>
    </p:spTree>
    <p:extLst>
      <p:ext uri="{BB962C8B-B14F-4D97-AF65-F5344CB8AC3E}">
        <p14:creationId xmlns:p14="http://schemas.microsoft.com/office/powerpoint/2010/main" val="94290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电视机刚发明的时候，没人想到需要个遥控器，这时候它是无差质量，随后，有人觉得睡着看电视的时候老要从被子里面爬出来去按换台按钮很不爽，于是他拿一根棍去点按钮，更加聪明的人就发明了遥控器。</a:t>
            </a:r>
            <a:endParaRPr lang="en-US" altLang="zh-CN" dirty="0" smtClean="0">
              <a:effectLst/>
            </a:endParaRPr>
          </a:p>
          <a:p>
            <a:endParaRPr lang="en-US" altLang="zh-CN" dirty="0" smtClean="0">
              <a:effectLst/>
            </a:endParaRPr>
          </a:p>
          <a:p>
            <a:r>
              <a:rPr lang="zh-CN" altLang="en-US" dirty="0" smtClean="0">
                <a:effectLst/>
              </a:rPr>
              <a:t>例如</a:t>
            </a:r>
            <a:r>
              <a:rPr lang="en-US" altLang="zh-CN" dirty="0" err="1" smtClean="0">
                <a:effectLst/>
              </a:rPr>
              <a:t>iphone</a:t>
            </a:r>
            <a:r>
              <a:rPr lang="zh-CN" altLang="en-US" dirty="0" smtClean="0">
                <a:effectLst/>
              </a:rPr>
              <a:t>，在</a:t>
            </a:r>
            <a:r>
              <a:rPr lang="en-US" altLang="zh-CN" dirty="0" err="1" smtClean="0">
                <a:effectLst/>
              </a:rPr>
              <a:t>iphone</a:t>
            </a:r>
            <a:r>
              <a:rPr lang="zh-CN" altLang="en-US" dirty="0" smtClean="0">
                <a:effectLst/>
              </a:rPr>
              <a:t>出现之前，没有人想到还可以在手机屏幕上如此行云流水一般得进行操作，其他厂商只会告诉我们，点这个图标，按那个按钮之类。所以</a:t>
            </a:r>
            <a:r>
              <a:rPr lang="en-US" altLang="zh-CN" dirty="0" err="1" smtClean="0">
                <a:effectLst/>
              </a:rPr>
              <a:t>iphone</a:t>
            </a:r>
            <a:r>
              <a:rPr lang="zh-CN" altLang="en-US" dirty="0" smtClean="0">
                <a:effectLst/>
              </a:rPr>
              <a:t>凭借令人满意的基本功能加上超一流的用户体验，一举成为手机品牌的翘首。</a:t>
            </a:r>
            <a:endParaRPr lang="en-US" altLang="zh-CN" dirty="0" smtClean="0">
              <a:effectLst/>
            </a:endParaRPr>
          </a:p>
          <a:p>
            <a:endParaRPr lang="zh-CN" altLang="en-US" dirty="0"/>
          </a:p>
        </p:txBody>
      </p:sp>
      <p:sp>
        <p:nvSpPr>
          <p:cNvPr id="4" name="灯片编号占位符 3"/>
          <p:cNvSpPr>
            <a:spLocks noGrp="1"/>
          </p:cNvSpPr>
          <p:nvPr>
            <p:ph type="sldNum" sz="quarter" idx="10"/>
          </p:nvPr>
        </p:nvSpPr>
        <p:spPr/>
        <p:txBody>
          <a:bodyPr/>
          <a:lstStyle/>
          <a:p>
            <a:fld id="{2781F75D-980C-4EF1-A30E-745C6B630B58}" type="slidenum">
              <a:rPr lang="zh-CN" altLang="en-US" smtClean="0"/>
              <a:pPr/>
              <a:t>21</a:t>
            </a:fld>
            <a:endParaRPr lang="zh-CN" altLang="en-US"/>
          </a:p>
        </p:txBody>
      </p:sp>
    </p:spTree>
    <p:extLst>
      <p:ext uri="{BB962C8B-B14F-4D97-AF65-F5344CB8AC3E}">
        <p14:creationId xmlns:p14="http://schemas.microsoft.com/office/powerpoint/2010/main" val="1462257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smtClean="0"/>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smtClean="0"/>
              <a:t>单击此处编辑母版副标题样式</a:t>
            </a:r>
            <a:endParaRPr lang="en-US" altLang="zh-CN" dirty="0" smtClean="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solidFill>
                <a:srgbClr val="EAEAEA"/>
              </a:solidFill>
            </a:endParaRPr>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solidFill>
                <a:srgbClr val="EAEAEA"/>
              </a:solidFill>
            </a:endParaRPr>
          </a:p>
        </p:txBody>
      </p:sp>
      <p:sp>
        <p:nvSpPr>
          <p:cNvPr id="7" name="Rectangle 27"/>
          <p:cNvSpPr>
            <a:spLocks noGrp="1" noChangeArrowheads="1"/>
          </p:cNvSpPr>
          <p:nvPr>
            <p:ph type="sldNum" sz="quarter" idx="12"/>
          </p:nvPr>
        </p:nvSpPr>
        <p:spPr/>
        <p:txBody>
          <a:bodyPr/>
          <a:lstStyle>
            <a:lvl1pPr>
              <a:defRPr/>
            </a:lvl1pPr>
          </a:lstStyle>
          <a:p>
            <a:pPr>
              <a:defRPr/>
            </a:pPr>
            <a:fld id="{21F12EAB-2C4D-446B-B94D-89080227A7F4}"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763283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30"/>
          <p:cNvSpPr>
            <a:spLocks noGrp="1" noChangeArrowheads="1"/>
          </p:cNvSpPr>
          <p:nvPr>
            <p:ph type="sldNum" sz="quarter" idx="12"/>
          </p:nvPr>
        </p:nvSpPr>
        <p:spPr>
          <a:ln/>
        </p:spPr>
        <p:txBody>
          <a:bodyPr/>
          <a:lstStyle>
            <a:lvl1pPr>
              <a:defRPr/>
            </a:lvl1pPr>
          </a:lstStyle>
          <a:p>
            <a:pPr>
              <a:defRPr/>
            </a:pPr>
            <a:fld id="{34C205EA-A7F6-46C9-A6C7-8689A8086A12}"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37684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30"/>
          <p:cNvSpPr>
            <a:spLocks noGrp="1" noChangeArrowheads="1"/>
          </p:cNvSpPr>
          <p:nvPr>
            <p:ph type="sldNum" sz="quarter" idx="12"/>
          </p:nvPr>
        </p:nvSpPr>
        <p:spPr>
          <a:ln/>
        </p:spPr>
        <p:txBody>
          <a:bodyPr/>
          <a:lstStyle>
            <a:lvl1pPr>
              <a:defRPr/>
            </a:lvl1pPr>
          </a:lstStyle>
          <a:p>
            <a:pPr>
              <a:defRPr/>
            </a:pPr>
            <a:fld id="{9CBEBF98-41D7-4A8D-A0EA-129B9F369C08}"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62507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30"/>
          <p:cNvSpPr>
            <a:spLocks noGrp="1" noChangeArrowheads="1"/>
          </p:cNvSpPr>
          <p:nvPr>
            <p:ph type="sldNum" sz="quarter" idx="12"/>
          </p:nvPr>
        </p:nvSpPr>
        <p:spPr>
          <a:ln/>
        </p:spPr>
        <p:txBody>
          <a:bodyPr/>
          <a:lstStyle>
            <a:lvl1pPr>
              <a:defRPr/>
            </a:lvl1pPr>
          </a:lstStyle>
          <a:p>
            <a:pPr>
              <a:defRPr/>
            </a:pPr>
            <a:fld id="{5568760D-D457-49C3-9206-7BC11BB67670}"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5562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6" name="Rectangle 30"/>
          <p:cNvSpPr>
            <a:spLocks noGrp="1" noChangeArrowheads="1"/>
          </p:cNvSpPr>
          <p:nvPr>
            <p:ph type="sldNum" sz="quarter" idx="12"/>
          </p:nvPr>
        </p:nvSpPr>
        <p:spPr>
          <a:ln/>
        </p:spPr>
        <p:txBody>
          <a:bodyPr/>
          <a:lstStyle>
            <a:lvl1pPr>
              <a:defRPr/>
            </a:lvl1pPr>
          </a:lstStyle>
          <a:p>
            <a:pPr>
              <a:defRPr/>
            </a:pPr>
            <a:fld id="{492F02D8-0743-4F68-97F3-FBCD3D83B118}"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84389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30"/>
          <p:cNvSpPr>
            <a:spLocks noGrp="1" noChangeArrowheads="1"/>
          </p:cNvSpPr>
          <p:nvPr>
            <p:ph type="sldNum" sz="quarter" idx="12"/>
          </p:nvPr>
        </p:nvSpPr>
        <p:spPr>
          <a:ln/>
        </p:spPr>
        <p:txBody>
          <a:bodyPr/>
          <a:lstStyle>
            <a:lvl1pPr>
              <a:defRPr/>
            </a:lvl1pPr>
          </a:lstStyle>
          <a:p>
            <a:pPr>
              <a:defRPr/>
            </a:pPr>
            <a:fld id="{B6146ED6-C91F-473D-B37D-D3085BFAED21}"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89270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9" name="Rectangle 30"/>
          <p:cNvSpPr>
            <a:spLocks noGrp="1" noChangeArrowheads="1"/>
          </p:cNvSpPr>
          <p:nvPr>
            <p:ph type="sldNum" sz="quarter" idx="12"/>
          </p:nvPr>
        </p:nvSpPr>
        <p:spPr>
          <a:ln/>
        </p:spPr>
        <p:txBody>
          <a:bodyPr/>
          <a:lstStyle>
            <a:lvl1pPr>
              <a:defRPr/>
            </a:lvl1pPr>
          </a:lstStyle>
          <a:p>
            <a:pPr>
              <a:defRPr/>
            </a:pPr>
            <a:fld id="{8876C26E-440F-49FE-82E0-52742BB7BDC7}"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145232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5" name="Rectangle 30"/>
          <p:cNvSpPr>
            <a:spLocks noGrp="1" noChangeArrowheads="1"/>
          </p:cNvSpPr>
          <p:nvPr>
            <p:ph type="sldNum" sz="quarter" idx="12"/>
          </p:nvPr>
        </p:nvSpPr>
        <p:spPr>
          <a:ln/>
        </p:spPr>
        <p:txBody>
          <a:bodyPr/>
          <a:lstStyle>
            <a:lvl1pPr>
              <a:defRPr/>
            </a:lvl1pPr>
          </a:lstStyle>
          <a:p>
            <a:pPr>
              <a:defRPr/>
            </a:pPr>
            <a:fld id="{7788CEC3-EE57-468E-B4BF-1E0EC7247719}"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142122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4" name="Rectangle 30"/>
          <p:cNvSpPr>
            <a:spLocks noGrp="1" noChangeArrowheads="1"/>
          </p:cNvSpPr>
          <p:nvPr>
            <p:ph type="sldNum" sz="quarter" idx="12"/>
          </p:nvPr>
        </p:nvSpPr>
        <p:spPr>
          <a:ln/>
        </p:spPr>
        <p:txBody>
          <a:bodyPr/>
          <a:lstStyle>
            <a:lvl1pPr>
              <a:defRPr/>
            </a:lvl1pPr>
          </a:lstStyle>
          <a:p>
            <a:pPr>
              <a:defRPr/>
            </a:pPr>
            <a:fld id="{849B0EDC-98A7-43D3-A41A-0570B116FEE6}"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282879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30"/>
          <p:cNvSpPr>
            <a:spLocks noGrp="1" noChangeArrowheads="1"/>
          </p:cNvSpPr>
          <p:nvPr>
            <p:ph type="sldNum" sz="quarter" idx="12"/>
          </p:nvPr>
        </p:nvSpPr>
        <p:spPr>
          <a:ln/>
        </p:spPr>
        <p:txBody>
          <a:bodyPr/>
          <a:lstStyle>
            <a:lvl1pPr>
              <a:defRPr/>
            </a:lvl1pPr>
          </a:lstStyle>
          <a:p>
            <a:pPr>
              <a:defRPr/>
            </a:pPr>
            <a:fld id="{C780A319-584C-497C-AB59-466240BB3518}"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4383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solidFill>
                <a:srgbClr val="EAEAEA"/>
              </a:solidFill>
            </a:endParaRPr>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solidFill>
                <a:srgbClr val="EAEAEA"/>
              </a:solidFill>
            </a:endParaRPr>
          </a:p>
        </p:txBody>
      </p:sp>
      <p:sp>
        <p:nvSpPr>
          <p:cNvPr id="7" name="Rectangle 30"/>
          <p:cNvSpPr>
            <a:spLocks noGrp="1" noChangeArrowheads="1"/>
          </p:cNvSpPr>
          <p:nvPr>
            <p:ph type="sldNum" sz="quarter" idx="12"/>
          </p:nvPr>
        </p:nvSpPr>
        <p:spPr>
          <a:ln/>
        </p:spPr>
        <p:txBody>
          <a:bodyPr/>
          <a:lstStyle>
            <a:lvl1pPr>
              <a:defRPr/>
            </a:lvl1pPr>
          </a:lstStyle>
          <a:p>
            <a:pPr>
              <a:defRPr/>
            </a:pPr>
            <a:fld id="{2E2BE3ED-BF65-4D8C-8979-F93000E61F62}" type="slidenum">
              <a:rPr lang="zh-CN" altLang="en-US">
                <a:solidFill>
                  <a:srgbClr val="EAEAEA"/>
                </a:solidFill>
              </a:rPr>
              <a:pPr>
                <a:defRPr/>
              </a:pPr>
              <a:t>‹#›</a:t>
            </a:fld>
            <a:endParaRPr lang="en-US" altLang="zh-CN">
              <a:solidFill>
                <a:srgbClr val="EAEAEA"/>
              </a:solidFill>
            </a:endParaRPr>
          </a:p>
        </p:txBody>
      </p:sp>
    </p:spTree>
    <p:extLst>
      <p:ext uri="{BB962C8B-B14F-4D97-AF65-F5344CB8AC3E}">
        <p14:creationId xmlns:p14="http://schemas.microsoft.com/office/powerpoint/2010/main" val="331052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fontAlgn="base">
              <a:spcBef>
                <a:spcPct val="0"/>
              </a:spcBef>
              <a:spcAft>
                <a:spcPct val="0"/>
              </a:spcAft>
              <a:defRPr/>
            </a:pPr>
            <a:endParaRPr lang="en-US" altLang="zh-CN">
              <a:solidFill>
                <a:srgbClr val="EAEAEA"/>
              </a:solidFill>
            </a:endParaRPr>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fontAlgn="base">
              <a:spcBef>
                <a:spcPct val="0"/>
              </a:spcBef>
              <a:spcAft>
                <a:spcPct val="0"/>
              </a:spcAft>
              <a:defRPr/>
            </a:pPr>
            <a:endParaRPr lang="en-US" altLang="zh-CN">
              <a:solidFill>
                <a:srgbClr val="EAEAEA"/>
              </a:solidFill>
            </a:endParaRPr>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a typeface="宋体" pitchFamily="2" charset="-122"/>
              </a:defRPr>
            </a:lvl1pPr>
          </a:lstStyle>
          <a:p>
            <a:pPr fontAlgn="base">
              <a:spcBef>
                <a:spcPct val="0"/>
              </a:spcBef>
              <a:spcAft>
                <a:spcPct val="0"/>
              </a:spcAft>
              <a:defRPr/>
            </a:pPr>
            <a:fld id="{B6CA3DA1-E540-484A-AD53-FCED59343B0C}" type="slidenum">
              <a:rPr lang="zh-CN" altLang="en-US">
                <a:solidFill>
                  <a:srgbClr val="EAEAEA"/>
                </a:solidFill>
              </a:rPr>
              <a:pPr fontAlgn="base">
                <a:spcBef>
                  <a:spcPct val="0"/>
                </a:spcBef>
                <a:spcAft>
                  <a:spcPct val="0"/>
                </a:spcAft>
                <a:defRPr/>
              </a:pPr>
              <a:t>‹#›</a:t>
            </a:fld>
            <a:endParaRPr lang="en-US" altLang="zh-CN">
              <a:solidFill>
                <a:srgbClr val="EAEAEA"/>
              </a:solidFill>
            </a:endParaRPr>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extLst>
      <p:ext uri="{BB962C8B-B14F-4D97-AF65-F5344CB8AC3E}">
        <p14:creationId xmlns:p14="http://schemas.microsoft.com/office/powerpoint/2010/main" val="3684279623"/>
      </p:ext>
    </p:extLst>
  </p:cSld>
  <p:clrMap bg1="dk2" tx1="lt1" bg2="dk1"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smtClean="0">
                <a:solidFill>
                  <a:schemeClr val="accent4">
                    <a:lumMod val="20000"/>
                    <a:lumOff val="80000"/>
                  </a:schemeClr>
                </a:solidFill>
              </a:rPr>
              <a:t>9</a:t>
            </a:r>
            <a:r>
              <a:rPr lang="zh-CN" altLang="en-US" sz="4200" dirty="0" smtClean="0">
                <a:solidFill>
                  <a:schemeClr val="accent4">
                    <a:lumMod val="20000"/>
                    <a:lumOff val="80000"/>
                  </a:schemeClr>
                </a:solidFill>
              </a:rPr>
              <a:t>章 需求规格说明书</a:t>
            </a:r>
            <a:r>
              <a:rPr lang="en-US" altLang="zh-CN" sz="4200" dirty="0" smtClean="0">
                <a:solidFill>
                  <a:schemeClr val="accent4">
                    <a:lumMod val="20000"/>
                    <a:lumOff val="80000"/>
                  </a:schemeClr>
                </a:solidFill>
              </a:rPr>
              <a:t/>
            </a:r>
            <a:br>
              <a:rPr lang="en-US" altLang="zh-CN" sz="4200" dirty="0" smtClean="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754320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0" dirty="0"/>
              <a:t>典型的错误</a:t>
            </a:r>
            <a:endParaRPr lang="zh-CN" altLang="en-US" dirty="0"/>
          </a:p>
        </p:txBody>
      </p:sp>
      <p:sp>
        <p:nvSpPr>
          <p:cNvPr id="2" name="内容占位符 1"/>
          <p:cNvSpPr>
            <a:spLocks noGrp="1"/>
          </p:cNvSpPr>
          <p:nvPr>
            <p:ph idx="1"/>
          </p:nvPr>
        </p:nvSpPr>
        <p:spPr>
          <a:xfrm>
            <a:off x="457200" y="1340768"/>
            <a:ext cx="8229600" cy="4525963"/>
          </a:xfrm>
        </p:spPr>
        <p:txBody>
          <a:bodyPr>
            <a:noAutofit/>
          </a:bodyPr>
          <a:lstStyle/>
          <a:p>
            <a:pPr>
              <a:lnSpc>
                <a:spcPct val="150000"/>
              </a:lnSpc>
              <a:buFont typeface="Wingdings" panose="05000000000000000000" pitchFamily="2" charset="2"/>
              <a:buChar char="l"/>
            </a:pPr>
            <a:r>
              <a:rPr lang="zh-CN" altLang="en-US" sz="2400" b="1" dirty="0" smtClean="0"/>
              <a:t>向前参考</a:t>
            </a:r>
            <a:r>
              <a:rPr lang="en-US" altLang="zh-CN" sz="2400" dirty="0" smtClean="0"/>
              <a:t>: </a:t>
            </a:r>
            <a:r>
              <a:rPr lang="zh-CN" altLang="en-US" sz="2400" dirty="0" smtClean="0"/>
              <a:t>参考</a:t>
            </a:r>
            <a:r>
              <a:rPr lang="zh-CN" altLang="en-US" sz="2400" dirty="0"/>
              <a:t>了一个还没有定义的特征的</a:t>
            </a:r>
            <a:r>
              <a:rPr lang="zh-CN" altLang="en-US" sz="2400" dirty="0" smtClean="0"/>
              <a:t>文字</a:t>
            </a:r>
            <a:endParaRPr lang="en-US" altLang="zh-CN" sz="2400" dirty="0" smtClean="0"/>
          </a:p>
          <a:p>
            <a:pPr>
              <a:lnSpc>
                <a:spcPct val="150000"/>
              </a:lnSpc>
              <a:buFont typeface="Wingdings" panose="05000000000000000000" pitchFamily="2" charset="2"/>
              <a:buChar char="l"/>
            </a:pPr>
            <a:r>
              <a:rPr lang="zh-CN" altLang="en-US" sz="2400" b="1" dirty="0"/>
              <a:t>带愿望的</a:t>
            </a:r>
            <a:r>
              <a:rPr lang="zh-CN" altLang="en-US" sz="2400" b="1" dirty="0" smtClean="0"/>
              <a:t>想法</a:t>
            </a:r>
            <a:r>
              <a:rPr lang="en-US" altLang="zh-CN" sz="2400" dirty="0" smtClean="0"/>
              <a:t>: </a:t>
            </a:r>
            <a:r>
              <a:rPr lang="zh-CN" altLang="en-US" sz="2400" dirty="0" smtClean="0"/>
              <a:t>定义</a:t>
            </a:r>
            <a:r>
              <a:rPr lang="zh-CN" altLang="en-US" sz="2400" dirty="0"/>
              <a:t>了一个不可能有效的特征的</a:t>
            </a:r>
            <a:r>
              <a:rPr lang="zh-CN" altLang="en-US" sz="2400" dirty="0" smtClean="0"/>
              <a:t>文字</a:t>
            </a:r>
            <a:endParaRPr lang="en-US" altLang="zh-CN" sz="2400" dirty="0" smtClean="0"/>
          </a:p>
          <a:p>
            <a:pPr>
              <a:lnSpc>
                <a:spcPct val="150000"/>
              </a:lnSpc>
              <a:buFont typeface="Wingdings" panose="05000000000000000000" pitchFamily="2" charset="2"/>
              <a:buChar char="l"/>
            </a:pPr>
            <a:r>
              <a:rPr lang="zh-CN" altLang="en-US" sz="2400" b="1" dirty="0" smtClean="0"/>
              <a:t>拼图</a:t>
            </a:r>
            <a:r>
              <a:rPr lang="en-US" altLang="zh-CN" sz="2400" dirty="0" smtClean="0"/>
              <a:t>: </a:t>
            </a:r>
            <a:r>
              <a:rPr lang="zh-CN" altLang="en-US" sz="2400" dirty="0" smtClean="0"/>
              <a:t>需求</a:t>
            </a:r>
            <a:r>
              <a:rPr lang="zh-CN" altLang="en-US" sz="2400" dirty="0"/>
              <a:t>在那儿只是为了遵照</a:t>
            </a:r>
            <a:r>
              <a:rPr lang="zh-CN" altLang="en-US" sz="2400" dirty="0" smtClean="0"/>
              <a:t>标准</a:t>
            </a:r>
            <a:endParaRPr lang="en-US" altLang="zh-CN" sz="2400" dirty="0" smtClean="0"/>
          </a:p>
          <a:p>
            <a:pPr>
              <a:lnSpc>
                <a:spcPct val="150000"/>
              </a:lnSpc>
              <a:buFont typeface="Wingdings" panose="05000000000000000000" pitchFamily="2" charset="2"/>
              <a:buChar char="l"/>
            </a:pPr>
            <a:r>
              <a:rPr lang="zh-CN" altLang="en-US" sz="2400" b="1" dirty="0"/>
              <a:t>不必要的发明</a:t>
            </a:r>
            <a:r>
              <a:rPr lang="zh-CN" altLang="en-US" sz="2400" b="1" dirty="0" smtClean="0"/>
              <a:t>术语</a:t>
            </a:r>
            <a:r>
              <a:rPr lang="en-US" altLang="zh-CN" sz="2400" dirty="0" smtClean="0"/>
              <a:t>: </a:t>
            </a:r>
            <a:r>
              <a:rPr lang="zh-CN" altLang="en-US" sz="2400" dirty="0" smtClean="0"/>
              <a:t>如</a:t>
            </a:r>
            <a:r>
              <a:rPr lang="en-US" altLang="zh-CN" sz="2400" dirty="0" smtClean="0"/>
              <a:t>, </a:t>
            </a:r>
            <a:r>
              <a:rPr lang="zh-CN" altLang="en-US" sz="2400" dirty="0" smtClean="0"/>
              <a:t>用户</a:t>
            </a:r>
            <a:r>
              <a:rPr lang="zh-CN" altLang="en-US" sz="2400" dirty="0"/>
              <a:t>输入表现功能、</a:t>
            </a:r>
            <a:r>
              <a:rPr lang="zh-CN" altLang="en-US" sz="2400" dirty="0" smtClean="0"/>
              <a:t>飞机预订</a:t>
            </a:r>
            <a:r>
              <a:rPr lang="zh-CN" altLang="en-US" sz="2400" dirty="0"/>
              <a:t>数据有效</a:t>
            </a:r>
            <a:r>
              <a:rPr lang="zh-CN" altLang="en-US" sz="2400" dirty="0" smtClean="0"/>
              <a:t>性功能</a:t>
            </a:r>
            <a:endParaRPr lang="en-US" altLang="zh-CN" sz="2400" dirty="0" smtClean="0"/>
          </a:p>
          <a:p>
            <a:pPr>
              <a:lnSpc>
                <a:spcPct val="150000"/>
              </a:lnSpc>
              <a:buFont typeface="Wingdings" panose="05000000000000000000" pitchFamily="2" charset="2"/>
              <a:buChar char="l"/>
            </a:pPr>
            <a:r>
              <a:rPr lang="zh-CN" altLang="en-US" sz="2400" b="1" dirty="0"/>
              <a:t>将负担放在开发人员</a:t>
            </a:r>
            <a:r>
              <a:rPr lang="zh-CN" altLang="en-US" sz="2400" b="1" dirty="0" smtClean="0"/>
              <a:t>上</a:t>
            </a:r>
            <a:r>
              <a:rPr lang="en-US" altLang="zh-CN" sz="2400" dirty="0" smtClean="0"/>
              <a:t>: </a:t>
            </a:r>
            <a:r>
              <a:rPr lang="zh-CN" altLang="en-US" sz="2400" dirty="0" smtClean="0"/>
              <a:t>使</a:t>
            </a:r>
            <a:r>
              <a:rPr lang="zh-CN" altLang="en-US" sz="2400" dirty="0"/>
              <a:t>读者很难辨认其意图</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2541922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0" dirty="0" smtClean="0"/>
              <a:t>SRS</a:t>
            </a:r>
            <a:r>
              <a:rPr lang="zh-CN" altLang="en-US" b="0" dirty="0" smtClean="0"/>
              <a:t>不应该包含</a:t>
            </a:r>
            <a:endParaRPr lang="zh-CN" altLang="en-US" dirty="0"/>
          </a:p>
        </p:txBody>
      </p:sp>
      <p:sp>
        <p:nvSpPr>
          <p:cNvPr id="2" name="内容占位符 1"/>
          <p:cNvSpPr>
            <a:spLocks noGrp="1"/>
          </p:cNvSpPr>
          <p:nvPr>
            <p:ph idx="1"/>
          </p:nvPr>
        </p:nvSpPr>
        <p:spPr>
          <a:xfrm>
            <a:off x="323528" y="1600200"/>
            <a:ext cx="8496944" cy="4525963"/>
          </a:xfrm>
        </p:spPr>
        <p:txBody>
          <a:bodyPr>
            <a:noAutofit/>
          </a:bodyPr>
          <a:lstStyle/>
          <a:p>
            <a:pPr>
              <a:lnSpc>
                <a:spcPct val="150000"/>
              </a:lnSpc>
              <a:buFont typeface="Wingdings" panose="05000000000000000000" pitchFamily="2" charset="2"/>
              <a:buChar char="l"/>
            </a:pPr>
            <a:r>
              <a:rPr lang="zh-CN" altLang="en-US" dirty="0">
                <a:latin typeface="+mn-ea"/>
              </a:rPr>
              <a:t>项目开发</a:t>
            </a:r>
            <a:r>
              <a:rPr lang="zh-CN" altLang="en-US" dirty="0" smtClean="0">
                <a:latin typeface="+mn-ea"/>
              </a:rPr>
              <a:t>计划（</a:t>
            </a:r>
            <a:r>
              <a:rPr lang="zh-CN" altLang="en-US" dirty="0">
                <a:latin typeface="+mn-ea"/>
              </a:rPr>
              <a:t>代价、材料、日程、方法、</a:t>
            </a:r>
            <a:r>
              <a:rPr lang="zh-CN" altLang="en-US" dirty="0" smtClean="0">
                <a:latin typeface="+mn-ea"/>
              </a:rPr>
              <a:t>工具等</a:t>
            </a:r>
            <a:r>
              <a:rPr lang="en-US" altLang="zh-CN" dirty="0" smtClean="0">
                <a:latin typeface="+mn-ea"/>
              </a:rPr>
              <a:t>)</a:t>
            </a:r>
          </a:p>
          <a:p>
            <a:pPr>
              <a:lnSpc>
                <a:spcPct val="150000"/>
              </a:lnSpc>
              <a:buFont typeface="Wingdings" panose="05000000000000000000" pitchFamily="2" charset="2"/>
              <a:buChar char="l"/>
            </a:pPr>
            <a:r>
              <a:rPr lang="zh-CN" altLang="en-US" dirty="0">
                <a:latin typeface="+mn-ea"/>
              </a:rPr>
              <a:t>产品保证</a:t>
            </a:r>
            <a:r>
              <a:rPr lang="zh-CN" altLang="en-US" dirty="0" smtClean="0">
                <a:latin typeface="+mn-ea"/>
              </a:rPr>
              <a:t>计划 </a:t>
            </a:r>
            <a:r>
              <a:rPr lang="en-US" altLang="zh-CN" dirty="0" smtClean="0">
                <a:latin typeface="+mn-ea"/>
              </a:rPr>
              <a:t>(V&amp;V</a:t>
            </a:r>
            <a:r>
              <a:rPr lang="zh-CN" altLang="en-US" dirty="0" smtClean="0">
                <a:latin typeface="+mn-ea"/>
              </a:rPr>
              <a:t>、测试、</a:t>
            </a:r>
            <a:r>
              <a:rPr lang="en-US" altLang="zh-CN" dirty="0" smtClean="0">
                <a:latin typeface="+mn-ea"/>
              </a:rPr>
              <a:t>QA)</a:t>
            </a:r>
          </a:p>
          <a:p>
            <a:pPr>
              <a:lnSpc>
                <a:spcPct val="150000"/>
              </a:lnSpc>
              <a:buFont typeface="Wingdings" panose="05000000000000000000" pitchFamily="2" charset="2"/>
              <a:buChar char="l"/>
            </a:pPr>
            <a:r>
              <a:rPr lang="zh-CN" altLang="en-US" dirty="0" smtClean="0">
                <a:latin typeface="+mn-ea"/>
              </a:rPr>
              <a:t>设计</a:t>
            </a:r>
            <a:endParaRPr lang="en-US" altLang="zh-CN" dirty="0" smtClean="0">
              <a:latin typeface="+mn-ea"/>
            </a:endParaRPr>
          </a:p>
          <a:p>
            <a:pPr marL="701675">
              <a:lnSpc>
                <a:spcPct val="150000"/>
              </a:lnSpc>
              <a:buFont typeface="Wingdings" panose="05000000000000000000" pitchFamily="2" charset="2"/>
              <a:buChar char="Ø"/>
            </a:pPr>
            <a:r>
              <a:rPr lang="zh-CN" altLang="en-US" sz="2400" dirty="0"/>
              <a:t>除非在那些应用领域约束了设计的</a:t>
            </a:r>
            <a:r>
              <a:rPr lang="zh-CN" altLang="en-US" sz="2400" dirty="0" smtClean="0"/>
              <a:t>地方</a:t>
            </a:r>
            <a:r>
              <a:rPr lang="en-US" altLang="zh-CN" sz="2400" dirty="0" smtClean="0"/>
              <a:t>, </a:t>
            </a:r>
            <a:r>
              <a:rPr lang="zh-CN" altLang="en-US" sz="2400" dirty="0" smtClean="0"/>
              <a:t>比如</a:t>
            </a:r>
            <a:r>
              <a:rPr lang="zh-CN" altLang="en-US" sz="2400" dirty="0"/>
              <a:t>，为了安全的原因，不同的子系统之间只能进行有限的通讯</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649144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编写需求规格说明文档的原则</a:t>
            </a:r>
            <a:endParaRPr lang="zh-CN" altLang="en-US" dirty="0"/>
          </a:p>
        </p:txBody>
      </p:sp>
      <p:sp>
        <p:nvSpPr>
          <p:cNvPr id="2" name="内容占位符 1"/>
          <p:cNvSpPr>
            <a:spLocks noGrp="1"/>
          </p:cNvSpPr>
          <p:nvPr>
            <p:ph idx="1"/>
          </p:nvPr>
        </p:nvSpPr>
        <p:spPr>
          <a:xfrm>
            <a:off x="457200" y="1268760"/>
            <a:ext cx="8229600" cy="4525963"/>
          </a:xfrm>
        </p:spPr>
        <p:txBody>
          <a:bodyPr/>
          <a:lstStyle/>
          <a:p>
            <a:pPr indent="0">
              <a:lnSpc>
                <a:spcPct val="150000"/>
              </a:lnSpc>
              <a:buNone/>
            </a:pPr>
            <a:r>
              <a:rPr lang="en-US" altLang="zh-CN" dirty="0" smtClean="0"/>
              <a:t>        </a:t>
            </a:r>
            <a:r>
              <a:rPr lang="zh-CN" altLang="zh-CN" dirty="0" smtClean="0"/>
              <a:t>写作</a:t>
            </a:r>
            <a:r>
              <a:rPr lang="zh-CN" altLang="zh-CN" dirty="0"/>
              <a:t>是一门艺术，没有固定的规律，一些效用有限的经验原则如下。</a:t>
            </a:r>
          </a:p>
          <a:p>
            <a:pPr indent="0">
              <a:lnSpc>
                <a:spcPct val="150000"/>
              </a:lnSpc>
              <a:buNone/>
            </a:pPr>
            <a:r>
              <a:rPr lang="en-US" altLang="zh-CN" sz="2400" dirty="0"/>
              <a:t>1.</a:t>
            </a:r>
            <a:r>
              <a:rPr lang="zh-CN" altLang="zh-CN" sz="2400" dirty="0"/>
              <a:t>功能与实现分离，只描述要“做什么”而不写</a:t>
            </a:r>
            <a:r>
              <a:rPr lang="zh-CN" altLang="zh-CN" sz="2400" dirty="0" smtClean="0"/>
              <a:t>“怎样实现”。</a:t>
            </a:r>
            <a:endParaRPr lang="en-US" altLang="zh-CN" sz="2400" dirty="0"/>
          </a:p>
          <a:p>
            <a:pPr indent="0">
              <a:lnSpc>
                <a:spcPct val="150000"/>
              </a:lnSpc>
              <a:buNone/>
            </a:pPr>
            <a:r>
              <a:rPr lang="en-US" altLang="zh-CN" sz="2400" dirty="0" smtClean="0"/>
              <a:t>2</a:t>
            </a:r>
            <a:r>
              <a:rPr lang="en-US" altLang="zh-CN" sz="2400" dirty="0"/>
              <a:t>.</a:t>
            </a:r>
            <a:r>
              <a:rPr lang="zh-CN" altLang="zh-CN" sz="2400" dirty="0"/>
              <a:t>规格说明必须包括系统运行的</a:t>
            </a:r>
            <a:r>
              <a:rPr lang="zh-CN" altLang="zh-CN" sz="2400" dirty="0" smtClean="0"/>
              <a:t>环境</a:t>
            </a:r>
            <a:r>
              <a:rPr lang="zh-CN" altLang="en-US" sz="2400" dirty="0" smtClean="0"/>
              <a:t>。</a:t>
            </a:r>
            <a:endParaRPr lang="zh-CN" altLang="zh-CN" sz="2400" dirty="0"/>
          </a:p>
          <a:p>
            <a:pPr indent="0">
              <a:lnSpc>
                <a:spcPct val="150000"/>
              </a:lnSpc>
              <a:buNone/>
            </a:pPr>
            <a:r>
              <a:rPr lang="en-US" altLang="zh-CN" sz="2400" dirty="0" smtClean="0"/>
              <a:t>3</a:t>
            </a:r>
            <a:r>
              <a:rPr lang="en-US" altLang="zh-CN" sz="2400" dirty="0"/>
              <a:t>.</a:t>
            </a:r>
            <a:r>
              <a:rPr lang="zh-CN" altLang="zh-CN" sz="2400" dirty="0"/>
              <a:t>规格说明必须是可操作</a:t>
            </a:r>
            <a:r>
              <a:rPr lang="zh-CN" altLang="zh-CN" sz="2400" dirty="0" smtClean="0"/>
              <a:t>的。</a:t>
            </a:r>
            <a:endParaRPr lang="zh-CN" altLang="zh-CN" sz="2400" dirty="0"/>
          </a:p>
          <a:p>
            <a:pPr indent="0">
              <a:lnSpc>
                <a:spcPct val="150000"/>
              </a:lnSpc>
              <a:buNone/>
            </a:pPr>
            <a:r>
              <a:rPr lang="en-US" altLang="zh-CN" sz="2400" dirty="0"/>
              <a:t>4.</a:t>
            </a:r>
            <a:r>
              <a:rPr lang="zh-CN" altLang="zh-CN" sz="2400" dirty="0"/>
              <a:t>规格说明必须容许不完备性并允许</a:t>
            </a:r>
            <a:r>
              <a:rPr lang="zh-CN" altLang="zh-CN" sz="2400" dirty="0" smtClean="0"/>
              <a:t>扩充</a:t>
            </a:r>
            <a:r>
              <a:rPr lang="zh-CN" altLang="en-US" sz="2400" dirty="0" smtClean="0"/>
              <a:t>。</a:t>
            </a:r>
            <a:endParaRPr lang="zh-CN" altLang="zh-CN" sz="2400" dirty="0"/>
          </a:p>
          <a:p>
            <a:pPr indent="0">
              <a:lnSpc>
                <a:spcPct val="150000"/>
              </a:lnSpc>
              <a:buNone/>
            </a:pPr>
            <a:r>
              <a:rPr lang="en-US" altLang="zh-CN" sz="2400" dirty="0"/>
              <a:t>5.</a:t>
            </a:r>
            <a:r>
              <a:rPr lang="zh-CN" altLang="zh-CN" sz="2400" dirty="0"/>
              <a:t>规格说明必须局部化和松散的</a:t>
            </a:r>
            <a:r>
              <a:rPr lang="zh-CN" altLang="zh-CN" sz="2400" dirty="0" smtClean="0"/>
              <a:t>耦合。</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1223173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smtClean="0"/>
              <a:t>需求规格说明</a:t>
            </a:r>
            <a:r>
              <a:rPr lang="zh-CN" altLang="en-US" dirty="0" smtClean="0"/>
              <a:t>书模板</a:t>
            </a:r>
            <a:endParaRPr lang="zh-CN" altLang="en-US" dirty="0"/>
          </a:p>
        </p:txBody>
      </p:sp>
      <p:sp>
        <p:nvSpPr>
          <p:cNvPr id="2" name="内容占位符 1"/>
          <p:cNvSpPr>
            <a:spLocks noGrp="1"/>
          </p:cNvSpPr>
          <p:nvPr>
            <p:ph idx="1"/>
          </p:nvPr>
        </p:nvSpPr>
        <p:spPr/>
        <p:txBody>
          <a:bodyPr/>
          <a:lstStyle/>
          <a:p>
            <a:pPr marL="457200" indent="-457200">
              <a:lnSpc>
                <a:spcPct val="150000"/>
              </a:lnSpc>
              <a:buFont typeface="Wingdings" panose="05000000000000000000" pitchFamily="2" charset="2"/>
              <a:buChar char="l"/>
            </a:pPr>
            <a:r>
              <a:rPr lang="zh-CN" altLang="en-US" dirty="0" smtClean="0"/>
              <a:t>国标</a:t>
            </a:r>
            <a:r>
              <a:rPr lang="en-US" altLang="zh-CN" dirty="0" smtClean="0"/>
              <a:t>8567-2006</a:t>
            </a:r>
            <a:r>
              <a:rPr lang="zh-CN" altLang="en-US" dirty="0" smtClean="0"/>
              <a:t>版本</a:t>
            </a:r>
            <a:endParaRPr lang="en-US" altLang="zh-CN" dirty="0" smtClean="0"/>
          </a:p>
          <a:p>
            <a:pPr marL="457200" indent="-457200">
              <a:lnSpc>
                <a:spcPct val="150000"/>
              </a:lnSpc>
              <a:buFont typeface="Wingdings" panose="05000000000000000000" pitchFamily="2" charset="2"/>
              <a:buChar char="l"/>
            </a:pPr>
            <a:r>
              <a:rPr lang="en-US" altLang="zh-CN" dirty="0"/>
              <a:t>RUP</a:t>
            </a:r>
            <a:r>
              <a:rPr lang="zh-CN" altLang="en-US" dirty="0" smtClean="0"/>
              <a:t>模板</a:t>
            </a:r>
            <a:endParaRPr lang="en-US" altLang="zh-CN" dirty="0" smtClean="0"/>
          </a:p>
          <a:p>
            <a:pPr marL="457200" indent="-457200">
              <a:lnSpc>
                <a:spcPct val="150000"/>
              </a:lnSpc>
              <a:buFont typeface="Wingdings" panose="05000000000000000000" pitchFamily="2" charset="2"/>
              <a:buChar char="l"/>
            </a:pPr>
            <a:r>
              <a:rPr lang="zh-CN" altLang="en-US" dirty="0" smtClean="0"/>
              <a:t>公司自己的模板</a:t>
            </a:r>
            <a:endParaRPr lang="en-US" altLang="zh-CN" dirty="0"/>
          </a:p>
        </p:txBody>
      </p:sp>
    </p:spTree>
    <p:extLst>
      <p:ext uri="{BB962C8B-B14F-4D97-AF65-F5344CB8AC3E}">
        <p14:creationId xmlns:p14="http://schemas.microsoft.com/office/powerpoint/2010/main" val="4229699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练习</a:t>
            </a:r>
          </a:p>
        </p:txBody>
      </p:sp>
      <p:sp>
        <p:nvSpPr>
          <p:cNvPr id="2" name="内容占位符 1"/>
          <p:cNvSpPr>
            <a:spLocks noGrp="1"/>
          </p:cNvSpPr>
          <p:nvPr>
            <p:ph idx="1"/>
          </p:nvPr>
        </p:nvSpPr>
        <p:spPr>
          <a:xfrm>
            <a:off x="457200" y="1628800"/>
            <a:ext cx="8229600" cy="4525963"/>
          </a:xfrm>
        </p:spPr>
        <p:txBody>
          <a:bodyPr/>
          <a:lstStyle/>
          <a:p>
            <a:pPr indent="0">
              <a:lnSpc>
                <a:spcPct val="150000"/>
              </a:lnSpc>
              <a:buFont typeface="Wingdings" panose="05000000000000000000" pitchFamily="2" charset="2"/>
              <a:buNone/>
            </a:pPr>
            <a:r>
              <a:rPr lang="zh-CN" altLang="en-US" dirty="0" smtClean="0">
                <a:solidFill>
                  <a:srgbClr val="FF0000"/>
                </a:solidFill>
                <a:ea typeface="宋体" panose="02010600030101010101" pitchFamily="2" charset="-122"/>
              </a:rPr>
              <a:t>给</a:t>
            </a:r>
            <a:r>
              <a:rPr lang="zh-CN" altLang="en-US" dirty="0">
                <a:solidFill>
                  <a:srgbClr val="FF0000"/>
                </a:solidFill>
                <a:ea typeface="宋体" panose="02010600030101010101" pitchFamily="2" charset="-122"/>
              </a:rPr>
              <a:t>出所在组项目的软件需求规格说明的主要部分，并简要描述其主要</a:t>
            </a:r>
            <a:r>
              <a:rPr lang="zh-CN" altLang="en-US" dirty="0" smtClean="0">
                <a:solidFill>
                  <a:srgbClr val="FF0000"/>
                </a:solidFill>
                <a:ea typeface="宋体" panose="02010600030101010101" pitchFamily="2" charset="-122"/>
              </a:rPr>
              <a:t>内容，重点思考每一部分应该写什么、怎么写？</a:t>
            </a:r>
            <a:endParaRPr lang="en-US" altLang="zh-CN" dirty="0">
              <a:solidFill>
                <a:srgbClr val="FF0000"/>
              </a:solidFill>
              <a:ea typeface="宋体" panose="02010600030101010101" pitchFamily="2" charset="-122"/>
            </a:endParaRPr>
          </a:p>
        </p:txBody>
      </p:sp>
    </p:spTree>
    <p:extLst>
      <p:ext uri="{BB962C8B-B14F-4D97-AF65-F5344CB8AC3E}">
        <p14:creationId xmlns:p14="http://schemas.microsoft.com/office/powerpoint/2010/main" val="1572481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noAutofit/>
          </a:bodyPr>
          <a:lstStyle/>
          <a:p>
            <a:pPr algn="ctr"/>
            <a:r>
              <a:rPr lang="zh-CN" altLang="en-US" sz="4400" b="0" dirty="0" smtClean="0">
                <a:latin typeface="+mj-ea"/>
              </a:rPr>
              <a:t>第</a:t>
            </a:r>
            <a:r>
              <a:rPr lang="en-US" altLang="zh-CN" sz="4400" b="0" dirty="0" smtClean="0">
                <a:latin typeface="+mj-ea"/>
              </a:rPr>
              <a:t>10</a:t>
            </a:r>
            <a:r>
              <a:rPr lang="zh-CN" altLang="en-US" sz="4400" b="0" dirty="0" smtClean="0">
                <a:latin typeface="+mj-ea"/>
              </a:rPr>
              <a:t>章  需求管理（</a:t>
            </a:r>
            <a:r>
              <a:rPr lang="en-US" altLang="zh-CN" sz="4400" b="0" dirty="0" smtClean="0">
                <a:latin typeface="+mj-ea"/>
              </a:rPr>
              <a:t>RM</a:t>
            </a:r>
            <a:r>
              <a:rPr lang="zh-CN" altLang="en-US" sz="4400" b="0" dirty="0" smtClean="0">
                <a:latin typeface="+mj-ea"/>
              </a:rPr>
              <a:t>）</a:t>
            </a:r>
            <a:endParaRPr lang="zh-CN" altLang="en-US" sz="4400" b="0" dirty="0">
              <a:latin typeface="+mj-ea"/>
            </a:endParaRPr>
          </a:p>
        </p:txBody>
      </p:sp>
      <p:sp>
        <p:nvSpPr>
          <p:cNvPr id="4" name="标题 1"/>
          <p:cNvSpPr txBox="1">
            <a:spLocks/>
          </p:cNvSpPr>
          <p:nvPr/>
        </p:nvSpPr>
        <p:spPr>
          <a:xfrm>
            <a:off x="1270248" y="1268760"/>
            <a:ext cx="6326088" cy="1037673"/>
          </a:xfrm>
          <a:prstGeom prst="rect">
            <a:avLst/>
          </a:prstGeom>
        </p:spPr>
        <p:txBody>
          <a:bodyPr vert="horz" anchor="b">
            <a:normAutofit fontScale="97500"/>
            <a:scene3d>
              <a:camera prst="orthographicFront"/>
              <a:lightRig rig="soft" dir="t"/>
            </a:scene3d>
            <a:sp3d prstMaterial="softEdge">
              <a:bevelT w="25400" h="254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zh-CN" altLang="en-US" sz="5300" i="0" u="none" strike="noStrike" kern="1200" cap="none" spc="0" normalizeH="0" baseline="0" noProof="0" dirty="0" smtClean="0">
                <a:ln>
                  <a:noFill/>
                </a:ln>
                <a:solidFill>
                  <a:schemeClr val="tx2"/>
                </a:solidFill>
                <a:uLnTx/>
                <a:uFillTx/>
                <a:latin typeface="隶书" pitchFamily="49" charset="-122"/>
                <a:ea typeface="隶书" pitchFamily="49" charset="-122"/>
                <a:cs typeface="+mj-cs"/>
              </a:rPr>
              <a:t>软件过程和质量控制</a:t>
            </a:r>
            <a:endParaRPr kumimoji="0" lang="zh-CN" altLang="en-US" sz="6000" i="0" u="none" strike="noStrike" kern="1200" cap="none" spc="0" normalizeH="0" baseline="0" noProof="0" dirty="0">
              <a:ln>
                <a:noFill/>
              </a:ln>
              <a:solidFill>
                <a:schemeClr val="tx2"/>
              </a:solidFill>
              <a:uLnTx/>
              <a:uFillTx/>
              <a:latin typeface="隶书" pitchFamily="49" charset="-122"/>
              <a:ea typeface="隶书" pitchFamily="49" charset="-122"/>
              <a:cs typeface="+mj-cs"/>
            </a:endParaRPr>
          </a:p>
        </p:txBody>
      </p:sp>
      <p:sp>
        <p:nvSpPr>
          <p:cNvPr id="6"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735000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zh-CN" altLang="en-US"/>
              <a:t>需求管理</a:t>
            </a:r>
            <a:endParaRPr lang="en-US" altLang="en-US">
              <a:solidFill>
                <a:schemeClr val="tx1"/>
              </a:solidFill>
            </a:endParaRPr>
          </a:p>
        </p:txBody>
      </p:sp>
      <p:sp>
        <p:nvSpPr>
          <p:cNvPr id="83971" name="Rectangle 3"/>
          <p:cNvSpPr>
            <a:spLocks noGrp="1" noChangeArrowheads="1"/>
          </p:cNvSpPr>
          <p:nvPr>
            <p:ph idx="1"/>
          </p:nvPr>
        </p:nvSpPr>
        <p:spPr/>
        <p:txBody>
          <a:bodyPr/>
          <a:lstStyle/>
          <a:p>
            <a:pPr marL="457200" indent="-457200" defTabSz="722313">
              <a:lnSpc>
                <a:spcPct val="150000"/>
              </a:lnSpc>
              <a:buFont typeface="Wingdings" panose="05000000000000000000" pitchFamily="2" charset="2"/>
              <a:buChar char="l"/>
            </a:pPr>
            <a:r>
              <a:rPr lang="zh-CN" altLang="en-US" dirty="0"/>
              <a:t>目的</a:t>
            </a:r>
            <a:r>
              <a:rPr lang="en-US" altLang="zh-CN" dirty="0"/>
              <a:t>: </a:t>
            </a:r>
          </a:p>
          <a:p>
            <a:pPr indent="0" defTabSz="722313">
              <a:lnSpc>
                <a:spcPct val="150000"/>
              </a:lnSpc>
              <a:buNone/>
            </a:pPr>
            <a:r>
              <a:rPr lang="en-US" altLang="zh-CN" dirty="0"/>
              <a:t>  </a:t>
            </a:r>
            <a:r>
              <a:rPr lang="en-US" altLang="zh-CN" dirty="0" smtClean="0"/>
              <a:t>1. </a:t>
            </a:r>
            <a:r>
              <a:rPr lang="zh-CN" altLang="en-US" dirty="0" smtClean="0">
                <a:solidFill>
                  <a:srgbClr val="FF0000"/>
                </a:solidFill>
              </a:rPr>
              <a:t>理解</a:t>
            </a:r>
            <a:r>
              <a:rPr lang="zh-CN" altLang="en-US" dirty="0"/>
              <a:t>项目产品和产品部件的</a:t>
            </a:r>
            <a:r>
              <a:rPr lang="zh-CN" altLang="en-US" dirty="0" smtClean="0"/>
              <a:t>需求。</a:t>
            </a:r>
            <a:endParaRPr lang="en-US" altLang="zh-CN" dirty="0"/>
          </a:p>
          <a:p>
            <a:pPr indent="0" defTabSz="722313">
              <a:lnSpc>
                <a:spcPct val="150000"/>
              </a:lnSpc>
              <a:buNone/>
            </a:pPr>
            <a:r>
              <a:rPr lang="en-US" altLang="zh-CN" dirty="0" smtClean="0"/>
              <a:t>  2. </a:t>
            </a:r>
            <a:r>
              <a:rPr lang="zh-CN" altLang="en-US" dirty="0" smtClean="0"/>
              <a:t>确保</a:t>
            </a:r>
            <a:r>
              <a:rPr lang="zh-CN" altLang="en-US" dirty="0"/>
              <a:t>能将这些</a:t>
            </a:r>
            <a:r>
              <a:rPr lang="zh-CN" altLang="en-US" dirty="0">
                <a:solidFill>
                  <a:srgbClr val="FF0000"/>
                </a:solidFill>
              </a:rPr>
              <a:t>需求及其变更</a:t>
            </a:r>
            <a:r>
              <a:rPr lang="zh-CN" altLang="en-US" dirty="0"/>
              <a:t>反映到</a:t>
            </a:r>
            <a:r>
              <a:rPr lang="zh-CN" altLang="en-US" dirty="0" smtClean="0"/>
              <a:t>项目计划</a:t>
            </a:r>
            <a:r>
              <a:rPr lang="zh-CN" altLang="en-US" dirty="0"/>
              <a:t>及工作产品</a:t>
            </a:r>
            <a:r>
              <a:rPr lang="zh-CN" altLang="en-US" dirty="0" smtClean="0"/>
              <a:t>之中</a:t>
            </a:r>
            <a:r>
              <a:rPr lang="zh-CN" altLang="en-US" dirty="0"/>
              <a:t>。</a:t>
            </a:r>
            <a:endParaRPr lang="en-US" altLang="zh-CN" dirty="0"/>
          </a:p>
        </p:txBody>
      </p:sp>
    </p:spTree>
    <p:extLst>
      <p:ext uri="{BB962C8B-B14F-4D97-AF65-F5344CB8AC3E}">
        <p14:creationId xmlns:p14="http://schemas.microsoft.com/office/powerpoint/2010/main" val="29227838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一个故事</a:t>
            </a:r>
            <a:endParaRPr lang="zh-CN" altLang="en-US" dirty="0"/>
          </a:p>
        </p:txBody>
      </p:sp>
      <p:sp>
        <p:nvSpPr>
          <p:cNvPr id="2" name="内容占位符 1"/>
          <p:cNvSpPr>
            <a:spLocks noGrp="1"/>
          </p:cNvSpPr>
          <p:nvPr>
            <p:ph idx="1"/>
          </p:nvPr>
        </p:nvSpPr>
        <p:spPr>
          <a:xfrm>
            <a:off x="457200" y="1412776"/>
            <a:ext cx="8229600" cy="5040560"/>
          </a:xfrm>
        </p:spPr>
        <p:txBody>
          <a:bodyPr/>
          <a:lstStyle/>
          <a:p>
            <a:pPr>
              <a:lnSpc>
                <a:spcPct val="150000"/>
              </a:lnSpc>
              <a:buFont typeface="Wingdings" panose="05000000000000000000" pitchFamily="2" charset="2"/>
              <a:buChar char="l"/>
            </a:pPr>
            <a:r>
              <a:rPr lang="zh-CN" altLang="en-US" dirty="0" smtClean="0"/>
              <a:t>小学生小东晚上放学回家，对妈妈、奶奶、姑姑说：我的裤子左腿长了</a:t>
            </a:r>
            <a:r>
              <a:rPr lang="en-US" altLang="zh-CN" dirty="0" smtClean="0"/>
              <a:t>2</a:t>
            </a:r>
            <a:r>
              <a:rPr lang="zh-CN" altLang="en-US" dirty="0" smtClean="0"/>
              <a:t>厘米</a:t>
            </a:r>
            <a:endParaRPr lang="en-US" altLang="zh-CN" dirty="0" smtClean="0"/>
          </a:p>
          <a:p>
            <a:pPr>
              <a:lnSpc>
                <a:spcPct val="150000"/>
              </a:lnSpc>
              <a:buFont typeface="Wingdings" panose="05000000000000000000" pitchFamily="2" charset="2"/>
              <a:buChar char="l"/>
            </a:pPr>
            <a:r>
              <a:rPr lang="zh-CN" altLang="en-US" dirty="0" smtClean="0"/>
              <a:t>姑姑晚饭后把小东的裤子左腿剪短了</a:t>
            </a:r>
            <a:r>
              <a:rPr lang="en-US" altLang="zh-CN" dirty="0" smtClean="0"/>
              <a:t>2</a:t>
            </a:r>
            <a:r>
              <a:rPr lang="zh-CN" altLang="en-US" dirty="0" smtClean="0"/>
              <a:t>厘米</a:t>
            </a:r>
            <a:endParaRPr lang="en-US" altLang="zh-CN" dirty="0" smtClean="0"/>
          </a:p>
          <a:p>
            <a:pPr>
              <a:lnSpc>
                <a:spcPct val="150000"/>
              </a:lnSpc>
              <a:buFont typeface="Wingdings" panose="05000000000000000000" pitchFamily="2" charset="2"/>
              <a:buChar char="l"/>
            </a:pPr>
            <a:r>
              <a:rPr lang="zh-CN" altLang="en-US" dirty="0" smtClean="0"/>
              <a:t>他的妈妈在睡前把小东的</a:t>
            </a:r>
            <a:r>
              <a:rPr lang="zh-CN" altLang="en-US" dirty="0"/>
              <a:t>裤子左腿剪短了</a:t>
            </a:r>
            <a:r>
              <a:rPr lang="en-US" altLang="zh-CN" dirty="0"/>
              <a:t>2</a:t>
            </a:r>
            <a:r>
              <a:rPr lang="zh-CN" altLang="en-US" dirty="0" smtClean="0"/>
              <a:t>厘米</a:t>
            </a:r>
            <a:endParaRPr lang="en-US" altLang="zh-CN" dirty="0" smtClean="0"/>
          </a:p>
          <a:p>
            <a:pPr>
              <a:lnSpc>
                <a:spcPct val="150000"/>
              </a:lnSpc>
              <a:buFont typeface="Wingdings" panose="05000000000000000000" pitchFamily="2" charset="2"/>
              <a:buChar char="l"/>
            </a:pPr>
            <a:r>
              <a:rPr lang="zh-CN" altLang="en-US" dirty="0" smtClean="0"/>
              <a:t>他的奶奶在第二天早上把小东的裤子</a:t>
            </a:r>
            <a:r>
              <a:rPr lang="zh-CN" altLang="en-US" dirty="0"/>
              <a:t>左</a:t>
            </a:r>
            <a:r>
              <a:rPr lang="zh-CN" altLang="en-US" dirty="0" smtClean="0"/>
              <a:t>腿又剪短</a:t>
            </a:r>
            <a:r>
              <a:rPr lang="zh-CN" altLang="en-US" dirty="0"/>
              <a:t>了</a:t>
            </a:r>
            <a:r>
              <a:rPr lang="en-US" altLang="zh-CN" dirty="0"/>
              <a:t>2</a:t>
            </a:r>
            <a:r>
              <a:rPr lang="zh-CN" altLang="en-US" dirty="0" smtClean="0"/>
              <a:t>厘米</a:t>
            </a:r>
            <a:endParaRPr lang="en-US" altLang="zh-CN" dirty="0" smtClean="0"/>
          </a:p>
          <a:p>
            <a:pPr>
              <a:lnSpc>
                <a:spcPct val="150000"/>
              </a:lnSpc>
              <a:buFont typeface="Wingdings" panose="05000000000000000000" pitchFamily="2" charset="2"/>
              <a:buChar char="l"/>
            </a:pPr>
            <a:r>
              <a:rPr lang="zh-CN" altLang="en-US" dirty="0"/>
              <a:t>小</a:t>
            </a:r>
            <a:r>
              <a:rPr lang="zh-CN" altLang="en-US" dirty="0" smtClean="0"/>
              <a:t>东穿着这条裤子去上学了。。。</a:t>
            </a:r>
            <a:endParaRPr lang="zh-CN" altLang="en-US" dirty="0"/>
          </a:p>
        </p:txBody>
      </p:sp>
    </p:spTree>
    <p:extLst>
      <p:ext uri="{BB962C8B-B14F-4D97-AF65-F5344CB8AC3E}">
        <p14:creationId xmlns:p14="http://schemas.microsoft.com/office/powerpoint/2010/main" val="74836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启示</a:t>
            </a:r>
            <a:endParaRPr lang="zh-CN" altLang="en-US" dirty="0"/>
          </a:p>
        </p:txBody>
      </p:sp>
      <p:sp>
        <p:nvSpPr>
          <p:cNvPr id="2" name="内容占位符 1"/>
          <p:cNvSpPr>
            <a:spLocks noGrp="1"/>
          </p:cNvSpPr>
          <p:nvPr>
            <p:ph idx="1"/>
          </p:nvPr>
        </p:nvSpPr>
        <p:spPr/>
        <p:txBody>
          <a:bodyPr/>
          <a:lstStyle/>
          <a:p>
            <a:pPr>
              <a:lnSpc>
                <a:spcPct val="150000"/>
              </a:lnSpc>
              <a:buFont typeface="Wingdings" panose="05000000000000000000" pitchFamily="2" charset="2"/>
              <a:buChar char="l"/>
            </a:pPr>
            <a:r>
              <a:rPr lang="zh-CN" altLang="en-US" dirty="0" smtClean="0"/>
              <a:t>需求要</a:t>
            </a:r>
            <a:r>
              <a:rPr lang="zh-CN" altLang="en-US" dirty="0" smtClean="0">
                <a:solidFill>
                  <a:srgbClr val="FF0000"/>
                </a:solidFill>
              </a:rPr>
              <a:t>管理起来</a:t>
            </a:r>
            <a:r>
              <a:rPr lang="zh-CN" altLang="en-US" dirty="0" smtClean="0"/>
              <a:t>，否则需求的实现是</a:t>
            </a:r>
            <a:r>
              <a:rPr lang="zh-CN" altLang="en-US" dirty="0" smtClean="0">
                <a:solidFill>
                  <a:srgbClr val="FF0000"/>
                </a:solidFill>
              </a:rPr>
              <a:t>盲目的</a:t>
            </a:r>
            <a:r>
              <a:rPr lang="zh-CN" altLang="en-US" dirty="0" smtClean="0"/>
              <a:t>，</a:t>
            </a:r>
            <a:r>
              <a:rPr lang="zh-CN" altLang="en-US" dirty="0" smtClean="0">
                <a:solidFill>
                  <a:srgbClr val="FF0000"/>
                </a:solidFill>
              </a:rPr>
              <a:t>不受控</a:t>
            </a:r>
            <a:r>
              <a:rPr lang="zh-CN" altLang="en-US" dirty="0" smtClean="0"/>
              <a:t>的。</a:t>
            </a:r>
            <a:endParaRPr lang="en-US" altLang="zh-CN" dirty="0" smtClean="0"/>
          </a:p>
          <a:p>
            <a:pPr marL="342900" lvl="1" indent="-342900">
              <a:lnSpc>
                <a:spcPct val="150000"/>
              </a:lnSpc>
              <a:buFont typeface="Wingdings" panose="05000000000000000000" pitchFamily="2" charset="2"/>
              <a:buChar char="Ø"/>
            </a:pPr>
            <a:r>
              <a:rPr lang="zh-CN" altLang="en-US" dirty="0" smtClean="0"/>
              <a:t>裤子只有有</a:t>
            </a:r>
            <a:r>
              <a:rPr lang="zh-CN" altLang="en-US" dirty="0" smtClean="0">
                <a:solidFill>
                  <a:srgbClr val="FF0000"/>
                </a:solidFill>
              </a:rPr>
              <a:t>权限</a:t>
            </a:r>
            <a:r>
              <a:rPr lang="zh-CN" altLang="en-US" dirty="0" smtClean="0"/>
              <a:t>的人才能改</a:t>
            </a:r>
            <a:endParaRPr lang="en-US" altLang="zh-CN" dirty="0" smtClean="0"/>
          </a:p>
          <a:p>
            <a:pPr>
              <a:lnSpc>
                <a:spcPct val="150000"/>
              </a:lnSpc>
              <a:buFont typeface="Wingdings" panose="05000000000000000000" pitchFamily="2" charset="2"/>
              <a:buChar char="l"/>
            </a:pPr>
            <a:r>
              <a:rPr lang="zh-CN" altLang="en-US" dirty="0"/>
              <a:t>需求的实现要</a:t>
            </a:r>
            <a:r>
              <a:rPr lang="zh-CN" altLang="en-US" dirty="0" smtClean="0">
                <a:solidFill>
                  <a:srgbClr val="FF0000"/>
                </a:solidFill>
              </a:rPr>
              <a:t>跟踪</a:t>
            </a:r>
            <a:r>
              <a:rPr lang="zh-CN" altLang="en-US" dirty="0" smtClean="0"/>
              <a:t>、记录、标识</a:t>
            </a:r>
            <a:endParaRPr lang="en-US" altLang="zh-CN" dirty="0" smtClean="0"/>
          </a:p>
          <a:p>
            <a:pPr marL="342900" lvl="1" indent="-342900">
              <a:lnSpc>
                <a:spcPct val="150000"/>
              </a:lnSpc>
              <a:buFont typeface="Wingdings" pitchFamily="2" charset="2"/>
              <a:buChar char="Ø"/>
            </a:pPr>
            <a:r>
              <a:rPr lang="zh-CN" altLang="en-US" dirty="0"/>
              <a:t>谁改了裤子要记录下来</a:t>
            </a:r>
            <a:endParaRPr lang="en-US" altLang="zh-CN" dirty="0"/>
          </a:p>
          <a:p>
            <a:pPr>
              <a:lnSpc>
                <a:spcPct val="150000"/>
              </a:lnSpc>
              <a:buFont typeface="Wingdings" panose="05000000000000000000" pitchFamily="2" charset="2"/>
              <a:buChar char="l"/>
            </a:pPr>
            <a:r>
              <a:rPr lang="zh-CN" altLang="en-US" dirty="0" smtClean="0"/>
              <a:t>要</a:t>
            </a:r>
            <a:r>
              <a:rPr lang="zh-CN" altLang="en-US" dirty="0">
                <a:solidFill>
                  <a:srgbClr val="FF0000"/>
                </a:solidFill>
              </a:rPr>
              <a:t>验证</a:t>
            </a:r>
            <a:r>
              <a:rPr lang="zh-CN" altLang="en-US" dirty="0"/>
              <a:t>需求的</a:t>
            </a:r>
            <a:r>
              <a:rPr lang="zh-CN" altLang="en-US" dirty="0" smtClean="0"/>
              <a:t>实现</a:t>
            </a:r>
            <a:endParaRPr lang="en-US" altLang="zh-CN" dirty="0" smtClean="0"/>
          </a:p>
          <a:p>
            <a:pPr marL="342900" lvl="1" indent="-342900">
              <a:lnSpc>
                <a:spcPct val="150000"/>
              </a:lnSpc>
              <a:buFont typeface="Wingdings" pitchFamily="2" charset="2"/>
              <a:buChar char="Ø"/>
            </a:pPr>
            <a:r>
              <a:rPr lang="zh-CN" altLang="en-US" dirty="0"/>
              <a:t>裤子剪短了符合小东的要求吗？</a:t>
            </a:r>
          </a:p>
        </p:txBody>
      </p:sp>
    </p:spTree>
    <p:extLst>
      <p:ext uri="{BB962C8B-B14F-4D97-AF65-F5344CB8AC3E}">
        <p14:creationId xmlns:p14="http://schemas.microsoft.com/office/powerpoint/2010/main" val="3684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a:t>
            </a:r>
            <a:r>
              <a:rPr lang="zh-CN" altLang="en-US" dirty="0"/>
              <a:t>管理现状</a:t>
            </a:r>
          </a:p>
        </p:txBody>
      </p:sp>
      <p:sp>
        <p:nvSpPr>
          <p:cNvPr id="2" name="内容占位符 1"/>
          <p:cNvSpPr>
            <a:spLocks noGrp="1"/>
          </p:cNvSpPr>
          <p:nvPr>
            <p:ph idx="1"/>
          </p:nvPr>
        </p:nvSpPr>
        <p:spPr>
          <a:xfrm>
            <a:off x="179512" y="1268760"/>
            <a:ext cx="8784976" cy="5400600"/>
          </a:xfrm>
        </p:spPr>
        <p:txBody>
          <a:bodyPr>
            <a:normAutofit fontScale="70000" lnSpcReduction="20000"/>
          </a:bodyPr>
          <a:lstStyle/>
          <a:p>
            <a:pPr indent="0">
              <a:lnSpc>
                <a:spcPct val="140000"/>
              </a:lnSpc>
              <a:buNone/>
            </a:pPr>
            <a:r>
              <a:rPr lang="en-US" altLang="zh-CN" dirty="0" smtClean="0"/>
              <a:t>1.</a:t>
            </a:r>
            <a:r>
              <a:rPr lang="zh-CN" altLang="en-US" dirty="0" smtClean="0"/>
              <a:t>研发</a:t>
            </a:r>
            <a:r>
              <a:rPr lang="zh-CN" altLang="en-US" dirty="0"/>
              <a:t>从早忙到晚，</a:t>
            </a:r>
            <a:r>
              <a:rPr lang="zh-CN" altLang="en-US" dirty="0" smtClean="0"/>
              <a:t>产品开发</a:t>
            </a:r>
            <a:r>
              <a:rPr lang="zh-CN" altLang="en-US" dirty="0"/>
              <a:t>的不少，但市场成功的产品屈指可数，开发的越多，死得越</a:t>
            </a:r>
            <a:r>
              <a:rPr lang="zh-CN" altLang="en-US" dirty="0" smtClean="0"/>
              <a:t>快</a:t>
            </a:r>
            <a:endParaRPr lang="zh-CN" altLang="en-US" dirty="0"/>
          </a:p>
          <a:p>
            <a:pPr indent="0">
              <a:lnSpc>
                <a:spcPct val="140000"/>
              </a:lnSpc>
              <a:buNone/>
            </a:pPr>
            <a:r>
              <a:rPr lang="en-US" altLang="zh-CN" dirty="0" smtClean="0"/>
              <a:t>2.</a:t>
            </a:r>
            <a:r>
              <a:rPr lang="zh-CN" altLang="en-US" dirty="0" smtClean="0"/>
              <a:t>产品</a:t>
            </a:r>
            <a:r>
              <a:rPr lang="zh-CN" altLang="en-US" dirty="0"/>
              <a:t>开发闭门造车，关注技术，不关注客户；产品开发出来才找客户、找卖点</a:t>
            </a:r>
          </a:p>
          <a:p>
            <a:pPr indent="0">
              <a:lnSpc>
                <a:spcPct val="140000"/>
              </a:lnSpc>
              <a:buNone/>
            </a:pPr>
            <a:r>
              <a:rPr lang="en-US" altLang="zh-CN" dirty="0" smtClean="0"/>
              <a:t>3.</a:t>
            </a:r>
            <a:r>
              <a:rPr lang="zh-CN" altLang="en-US" dirty="0" smtClean="0"/>
              <a:t>了解</a:t>
            </a:r>
            <a:r>
              <a:rPr lang="zh-CN" altLang="en-US" dirty="0"/>
              <a:t>市场的不懂技术，懂技术的不了解市场，不知道需求应该谁负责</a:t>
            </a:r>
          </a:p>
          <a:p>
            <a:pPr indent="0">
              <a:lnSpc>
                <a:spcPct val="140000"/>
              </a:lnSpc>
              <a:buNone/>
            </a:pPr>
            <a:r>
              <a:rPr lang="en-US" altLang="zh-CN" dirty="0" smtClean="0"/>
              <a:t>4.</a:t>
            </a:r>
            <a:r>
              <a:rPr lang="zh-CN" altLang="en-US" dirty="0" smtClean="0"/>
              <a:t>需求</a:t>
            </a:r>
            <a:r>
              <a:rPr lang="zh-CN" altLang="en-US" dirty="0"/>
              <a:t>准确把握决定产品成败，但没有人关注需求，即使偶尔想关注也不知道如何</a:t>
            </a:r>
            <a:r>
              <a:rPr lang="zh-CN" altLang="en-US" dirty="0" smtClean="0"/>
              <a:t>关注</a:t>
            </a:r>
            <a:endParaRPr lang="en-US" altLang="zh-CN" dirty="0" smtClean="0"/>
          </a:p>
          <a:p>
            <a:pPr indent="0">
              <a:lnSpc>
                <a:spcPct val="140000"/>
              </a:lnSpc>
              <a:buNone/>
            </a:pPr>
            <a:r>
              <a:rPr lang="en-US" altLang="zh-CN" dirty="0"/>
              <a:t>5.</a:t>
            </a:r>
            <a:r>
              <a:rPr lang="zh-CN" altLang="en-US" dirty="0"/>
              <a:t>需求的表达不够结构化，充斥着“故事会”格式的需求，直接影响了不同团队对需求理解的一致性</a:t>
            </a:r>
          </a:p>
          <a:p>
            <a:pPr indent="0">
              <a:lnSpc>
                <a:spcPct val="140000"/>
              </a:lnSpc>
              <a:buNone/>
            </a:pPr>
            <a:r>
              <a:rPr lang="en-US" altLang="zh-CN" dirty="0"/>
              <a:t>6.</a:t>
            </a:r>
            <a:r>
              <a:rPr lang="zh-CN" altLang="en-US" dirty="0"/>
              <a:t>缺少完备的需求收集、汇总、分析机制，“公司神经末梢与大脑失去联系”</a:t>
            </a:r>
          </a:p>
          <a:p>
            <a:pPr indent="0">
              <a:lnSpc>
                <a:spcPct val="140000"/>
              </a:lnSpc>
              <a:buNone/>
            </a:pPr>
            <a:r>
              <a:rPr lang="en-US" altLang="zh-CN" dirty="0"/>
              <a:t>7.</a:t>
            </a:r>
            <a:r>
              <a:rPr lang="zh-CN" altLang="en-US" dirty="0"/>
              <a:t>不能从自身能力提升来引导客户需求，反而天天在抱怨客户需求经常变动</a:t>
            </a:r>
          </a:p>
          <a:p>
            <a:pPr indent="0">
              <a:lnSpc>
                <a:spcPct val="140000"/>
              </a:lnSpc>
              <a:buNone/>
            </a:pPr>
            <a:r>
              <a:rPr lang="en-US" altLang="zh-CN" dirty="0"/>
              <a:t>8.</a:t>
            </a:r>
            <a:r>
              <a:rPr lang="zh-CN" altLang="en-US" dirty="0"/>
              <a:t>针对需求大家“吵成一锅粥”：公司与客户吵，市场与开发吵，开发与测试</a:t>
            </a:r>
            <a:r>
              <a:rPr lang="zh-CN" altLang="en-US" dirty="0" smtClean="0"/>
              <a:t>吵</a:t>
            </a:r>
            <a:endParaRPr lang="zh-CN" altLang="en-US" dirty="0"/>
          </a:p>
        </p:txBody>
      </p:sp>
    </p:spTree>
    <p:extLst>
      <p:ext uri="{BB962C8B-B14F-4D97-AF65-F5344CB8AC3E}">
        <p14:creationId xmlns:p14="http://schemas.microsoft.com/office/powerpoint/2010/main" val="1828582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0" dirty="0" smtClean="0"/>
              <a:t>目的</a:t>
            </a:r>
            <a:endParaRPr lang="zh-CN" altLang="en-US" dirty="0"/>
          </a:p>
        </p:txBody>
      </p:sp>
      <p:sp>
        <p:nvSpPr>
          <p:cNvPr id="2" name="内容占位符 1"/>
          <p:cNvSpPr>
            <a:spLocks noGrp="1"/>
          </p:cNvSpPr>
          <p:nvPr>
            <p:ph idx="1"/>
          </p:nvPr>
        </p:nvSpPr>
        <p:spPr>
          <a:xfrm>
            <a:off x="457200" y="1600200"/>
            <a:ext cx="8507288" cy="4525963"/>
          </a:xfrm>
        </p:spPr>
        <p:txBody>
          <a:bodyPr>
            <a:normAutofit fontScale="92500"/>
          </a:bodyPr>
          <a:lstStyle/>
          <a:p>
            <a:pPr marL="457200" indent="-457200">
              <a:lnSpc>
                <a:spcPct val="150000"/>
              </a:lnSpc>
              <a:buFont typeface="Wingdings" panose="05000000000000000000" pitchFamily="2" charset="2"/>
              <a:buChar char="l"/>
            </a:pPr>
            <a:r>
              <a:rPr lang="zh-CN" altLang="en-US" dirty="0"/>
              <a:t>沟通对需求的理解</a:t>
            </a:r>
          </a:p>
          <a:p>
            <a:pPr>
              <a:lnSpc>
                <a:spcPct val="150000"/>
              </a:lnSpc>
              <a:buFont typeface="Wingdings" panose="05000000000000000000" pitchFamily="2" charset="2"/>
              <a:buChar char="l"/>
            </a:pPr>
            <a:r>
              <a:rPr lang="zh-CN" altLang="en-US" dirty="0" smtClean="0"/>
              <a:t>契约：表达</a:t>
            </a:r>
            <a:r>
              <a:rPr lang="zh-CN" altLang="en-US" dirty="0"/>
              <a:t>一个协议和一个承诺</a:t>
            </a:r>
          </a:p>
          <a:p>
            <a:pPr>
              <a:lnSpc>
                <a:spcPct val="150000"/>
              </a:lnSpc>
              <a:buFont typeface="Wingdings" panose="05000000000000000000" pitchFamily="2" charset="2"/>
              <a:buChar char="l"/>
            </a:pPr>
            <a:r>
              <a:rPr lang="zh-CN" altLang="en-US" dirty="0" smtClean="0"/>
              <a:t>评估</a:t>
            </a:r>
            <a:r>
              <a:rPr lang="zh-CN" altLang="en-US" dirty="0"/>
              <a:t>后续产品的基准线</a:t>
            </a:r>
          </a:p>
          <a:p>
            <a:pPr marL="906462" indent="-457200">
              <a:lnSpc>
                <a:spcPct val="150000"/>
              </a:lnSpc>
              <a:buFont typeface="Wingdings" panose="05000000000000000000" pitchFamily="2" charset="2"/>
              <a:buChar char="Ø"/>
            </a:pPr>
            <a:r>
              <a:rPr lang="zh-CN" altLang="en-US" sz="2600" dirty="0"/>
              <a:t>来验证发布的系统是否满足</a:t>
            </a:r>
            <a:r>
              <a:rPr lang="zh-CN" altLang="en-US" sz="2600" dirty="0" smtClean="0"/>
              <a:t>需求，支持系统测试等</a:t>
            </a:r>
            <a:r>
              <a:rPr lang="zh-CN" altLang="en-US" sz="2600" dirty="0"/>
              <a:t>活动</a:t>
            </a:r>
          </a:p>
          <a:p>
            <a:pPr>
              <a:lnSpc>
                <a:spcPct val="150000"/>
              </a:lnSpc>
              <a:buFont typeface="Wingdings" panose="05000000000000000000" pitchFamily="2" charset="2"/>
              <a:buChar char="l"/>
            </a:pPr>
            <a:r>
              <a:rPr lang="zh-CN" altLang="en-US" dirty="0" smtClean="0"/>
              <a:t>变化控制的基准线</a:t>
            </a:r>
          </a:p>
          <a:p>
            <a:pPr marL="906462" indent="-457200">
              <a:lnSpc>
                <a:spcPct val="150000"/>
              </a:lnSpc>
              <a:buFont typeface="Wingdings" panose="05000000000000000000" pitchFamily="2" charset="2"/>
              <a:buChar char="Ø"/>
            </a:pPr>
            <a:r>
              <a:rPr lang="zh-CN" altLang="en-US" sz="2600" dirty="0" smtClean="0"/>
              <a:t>需求</a:t>
            </a:r>
            <a:r>
              <a:rPr lang="zh-CN" altLang="en-US" sz="2600" dirty="0"/>
              <a:t>变化、软件进化</a:t>
            </a:r>
            <a:endParaRPr lang="en-US" altLang="zh-CN" sz="2600" dirty="0">
              <a:ea typeface="宋体" panose="02010600030101010101" pitchFamily="2" charset="-122"/>
            </a:endParaRPr>
          </a:p>
        </p:txBody>
      </p:sp>
    </p:spTree>
    <p:extLst>
      <p:ext uri="{BB962C8B-B14F-4D97-AF65-F5344CB8AC3E}">
        <p14:creationId xmlns:p14="http://schemas.microsoft.com/office/powerpoint/2010/main" val="16204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pPr eaLnBrk="1" hangingPunct="1">
              <a:defRPr/>
            </a:pPr>
            <a:r>
              <a:rPr lang="zh-CN" altLang="en-US" dirty="0" smtClean="0"/>
              <a:t>需求管理</a:t>
            </a:r>
          </a:p>
        </p:txBody>
      </p:sp>
      <p:sp>
        <p:nvSpPr>
          <p:cNvPr id="912387" name="Rectangle 3"/>
          <p:cNvSpPr>
            <a:spLocks noGrp="1" noChangeArrowheads="1"/>
          </p:cNvSpPr>
          <p:nvPr>
            <p:ph idx="1"/>
          </p:nvPr>
        </p:nvSpPr>
        <p:spPr/>
        <p:txBody>
          <a:bodyPr>
            <a:normAutofit/>
          </a:bodyPr>
          <a:lstStyle/>
          <a:p>
            <a:pPr marL="457200" indent="-457200" eaLnBrk="1" hangingPunct="1">
              <a:lnSpc>
                <a:spcPct val="150000"/>
              </a:lnSpc>
              <a:buFont typeface="Wingdings" panose="05000000000000000000" pitchFamily="2" charset="2"/>
              <a:buChar char="l"/>
              <a:defRPr/>
            </a:pPr>
            <a:r>
              <a:rPr lang="zh-CN" altLang="en-US" b="1" dirty="0" smtClean="0">
                <a:solidFill>
                  <a:srgbClr val="C00000"/>
                </a:solidFill>
                <a:effectLst>
                  <a:outerShdw blurRad="38100" dist="38100" dir="2700000" algn="tl">
                    <a:srgbClr val="000000">
                      <a:alpha val="43137"/>
                    </a:srgbClr>
                  </a:outerShdw>
                </a:effectLst>
              </a:rPr>
              <a:t>需求管理</a:t>
            </a:r>
            <a:r>
              <a:rPr lang="zh-CN" altLang="en-US" dirty="0" smtClean="0"/>
              <a:t>是一种</a:t>
            </a:r>
            <a:r>
              <a:rPr lang="zh-CN" altLang="en-US" dirty="0" smtClean="0">
                <a:solidFill>
                  <a:srgbClr val="FF0000"/>
                </a:solidFill>
              </a:rPr>
              <a:t>获取、组织并记录</a:t>
            </a:r>
            <a:r>
              <a:rPr lang="zh-CN" altLang="en-US" dirty="0" smtClean="0"/>
              <a:t>软件需求的系统化方案，同时也是一个使客户与项目团队</a:t>
            </a:r>
            <a:r>
              <a:rPr lang="zh-CN" altLang="en-US" dirty="0" smtClean="0">
                <a:solidFill>
                  <a:srgbClr val="FF0000"/>
                </a:solidFill>
              </a:rPr>
              <a:t>对不断变更的软件需求达成并保持一致</a:t>
            </a:r>
            <a:r>
              <a:rPr lang="zh-CN" altLang="en-US" dirty="0" smtClean="0"/>
              <a:t>的过程。 </a:t>
            </a:r>
          </a:p>
        </p:txBody>
      </p:sp>
    </p:spTree>
    <p:extLst>
      <p:ext uri="{BB962C8B-B14F-4D97-AF65-F5344CB8AC3E}">
        <p14:creationId xmlns:p14="http://schemas.microsoft.com/office/powerpoint/2010/main" val="60194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0578" name="Rectangle 2"/>
          <p:cNvSpPr>
            <a:spLocks noGrp="1" noChangeArrowheads="1"/>
          </p:cNvSpPr>
          <p:nvPr>
            <p:ph type="title"/>
          </p:nvPr>
        </p:nvSpPr>
        <p:spPr/>
        <p:txBody>
          <a:bodyPr/>
          <a:lstStyle/>
          <a:p>
            <a:pPr eaLnBrk="1" hangingPunct="1">
              <a:defRPr/>
            </a:pPr>
            <a:r>
              <a:rPr lang="zh-CN" altLang="en-US" dirty="0" smtClean="0"/>
              <a:t>需求管理的困难性</a:t>
            </a:r>
          </a:p>
        </p:txBody>
      </p:sp>
      <p:sp>
        <p:nvSpPr>
          <p:cNvPr id="920579" name="Rectangle 3"/>
          <p:cNvSpPr>
            <a:spLocks noGrp="1" noChangeArrowheads="1"/>
          </p:cNvSpPr>
          <p:nvPr>
            <p:ph idx="1"/>
          </p:nvPr>
        </p:nvSpPr>
        <p:spPr>
          <a:xfrm>
            <a:off x="481856" y="1302970"/>
            <a:ext cx="8229600" cy="4925144"/>
          </a:xfrm>
        </p:spPr>
        <p:txBody>
          <a:bodyPr lIns="92075" tIns="46038" rIns="92075" bIns="46038">
            <a:normAutofit/>
          </a:bodyPr>
          <a:lstStyle/>
          <a:p>
            <a:pPr eaLnBrk="1" hangingPunct="1">
              <a:lnSpc>
                <a:spcPct val="150000"/>
              </a:lnSpc>
              <a:buFont typeface="Wingdings" panose="05000000000000000000" pitchFamily="2" charset="2"/>
              <a:buChar char="l"/>
              <a:defRPr/>
            </a:pPr>
            <a:r>
              <a:rPr lang="zh-CN" altLang="en-US" dirty="0" smtClean="0"/>
              <a:t>需求</a:t>
            </a:r>
            <a:r>
              <a:rPr lang="zh-CN" altLang="en-US" dirty="0" smtClean="0">
                <a:solidFill>
                  <a:srgbClr val="FF0000"/>
                </a:solidFill>
              </a:rPr>
              <a:t>不总是显而易见</a:t>
            </a:r>
            <a:r>
              <a:rPr lang="zh-CN" altLang="en-US" dirty="0" smtClean="0"/>
              <a:t>的，而且它可来自各个方面。</a:t>
            </a:r>
            <a:endParaRPr lang="en-US" altLang="zh-CN" dirty="0" smtClean="0"/>
          </a:p>
          <a:p>
            <a:pPr lvl="1">
              <a:lnSpc>
                <a:spcPct val="150000"/>
              </a:lnSpc>
              <a:defRPr/>
            </a:pPr>
            <a:r>
              <a:rPr lang="zh-CN" altLang="en-US" dirty="0" smtClean="0"/>
              <a:t>一些完全出乎意料的产品属性或服务行为，使顾客产生惊喜 （</a:t>
            </a:r>
            <a:r>
              <a:rPr lang="en-US" altLang="zh-CN" dirty="0" err="1" smtClean="0"/>
              <a:t>tv</a:t>
            </a:r>
            <a:r>
              <a:rPr lang="en-US" altLang="zh-CN" dirty="0" smtClean="0"/>
              <a:t> controller, </a:t>
            </a:r>
            <a:r>
              <a:rPr lang="en-US" altLang="zh-CN" dirty="0" err="1" smtClean="0"/>
              <a:t>iphone</a:t>
            </a:r>
            <a:r>
              <a:rPr lang="en-US" altLang="zh-CN" dirty="0" smtClean="0"/>
              <a:t> slide</a:t>
            </a:r>
            <a:r>
              <a:rPr lang="zh-CN" altLang="en-US" dirty="0" smtClean="0"/>
              <a:t>）</a:t>
            </a:r>
            <a:endParaRPr lang="en-US" altLang="zh-CN" dirty="0" smtClean="0"/>
          </a:p>
          <a:p>
            <a:pPr lvl="1">
              <a:lnSpc>
                <a:spcPct val="150000"/>
              </a:lnSpc>
              <a:defRPr/>
            </a:pPr>
            <a:r>
              <a:rPr lang="zh-CN" altLang="en-US" dirty="0" smtClean="0"/>
              <a:t>各类需求</a:t>
            </a:r>
            <a:endParaRPr lang="en-US" altLang="zh-CN" dirty="0" smtClean="0"/>
          </a:p>
          <a:p>
            <a:pPr lvl="2">
              <a:lnSpc>
                <a:spcPct val="150000"/>
              </a:lnSpc>
              <a:buFont typeface="Wingdings" panose="05000000000000000000" pitchFamily="2" charset="2"/>
              <a:buChar char="Ø"/>
              <a:defRPr/>
            </a:pPr>
            <a:r>
              <a:rPr lang="zh-CN" altLang="en-US" dirty="0" smtClean="0"/>
              <a:t>业务需求</a:t>
            </a:r>
            <a:endParaRPr lang="en-US" altLang="zh-CN" dirty="0" smtClean="0"/>
          </a:p>
          <a:p>
            <a:pPr lvl="2">
              <a:lnSpc>
                <a:spcPct val="150000"/>
              </a:lnSpc>
              <a:buFont typeface="Wingdings" panose="05000000000000000000" pitchFamily="2" charset="2"/>
              <a:buChar char="Ø"/>
              <a:defRPr/>
            </a:pPr>
            <a:r>
              <a:rPr lang="zh-CN" altLang="en-US" dirty="0" smtClean="0"/>
              <a:t>用户需求</a:t>
            </a:r>
            <a:endParaRPr lang="en-US" altLang="zh-CN" dirty="0" smtClean="0"/>
          </a:p>
          <a:p>
            <a:pPr lvl="2">
              <a:lnSpc>
                <a:spcPct val="150000"/>
              </a:lnSpc>
              <a:buFont typeface="Wingdings" panose="05000000000000000000" pitchFamily="2" charset="2"/>
              <a:buChar char="Ø"/>
              <a:defRPr/>
            </a:pPr>
            <a:r>
              <a:rPr lang="zh-CN" altLang="en-US" dirty="0" smtClean="0"/>
              <a:t>功能需求</a:t>
            </a:r>
            <a:endParaRPr lang="en-US" altLang="zh-CN" dirty="0" smtClean="0"/>
          </a:p>
          <a:p>
            <a:pPr lvl="2">
              <a:lnSpc>
                <a:spcPct val="150000"/>
              </a:lnSpc>
              <a:buFont typeface="Wingdings" panose="05000000000000000000" pitchFamily="2" charset="2"/>
              <a:buChar char="Ø"/>
              <a:defRPr/>
            </a:pPr>
            <a:r>
              <a:rPr lang="zh-CN" altLang="en-US" dirty="0"/>
              <a:t>非功能需求</a:t>
            </a:r>
            <a:r>
              <a:rPr lang="zh-CN" altLang="en-US" dirty="0" smtClean="0"/>
              <a:t> </a:t>
            </a:r>
          </a:p>
        </p:txBody>
      </p:sp>
      <p:sp>
        <p:nvSpPr>
          <p:cNvPr id="8194"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1893D87C-BE67-4D0D-B0B6-2BC5D17E2269}" type="slidenum">
              <a:rPr lang="en-US" altLang="zh-CN" smtClean="0">
                <a:latin typeface="Times New Roman" pitchFamily="18" charset="0"/>
              </a:rPr>
              <a:pPr/>
              <a:t>21</a:t>
            </a:fld>
            <a:endParaRPr lang="en-US" altLang="zh-CN" smtClean="0">
              <a:latin typeface="Times New Roman" pitchFamily="18" charset="0"/>
            </a:endParaRPr>
          </a:p>
        </p:txBody>
      </p:sp>
    </p:spTree>
    <p:extLst>
      <p:ext uri="{BB962C8B-B14F-4D97-AF65-F5344CB8AC3E}">
        <p14:creationId xmlns:p14="http://schemas.microsoft.com/office/powerpoint/2010/main" val="2794262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需求管理的困难性</a:t>
            </a:r>
          </a:p>
        </p:txBody>
      </p:sp>
      <p:sp>
        <p:nvSpPr>
          <p:cNvPr id="2" name="内容占位符 1"/>
          <p:cNvSpPr>
            <a:spLocks noGrp="1"/>
          </p:cNvSpPr>
          <p:nvPr>
            <p:ph idx="1"/>
          </p:nvPr>
        </p:nvSpPr>
        <p:spPr>
          <a:xfrm>
            <a:off x="457200" y="1340768"/>
            <a:ext cx="8229600" cy="4525963"/>
          </a:xfrm>
        </p:spPr>
        <p:txBody>
          <a:bodyPr>
            <a:normAutofit/>
          </a:bodyPr>
          <a:lstStyle/>
          <a:p>
            <a:pPr>
              <a:buFont typeface="Wingdings" panose="05000000000000000000" pitchFamily="2" charset="2"/>
              <a:buChar char="l"/>
              <a:defRPr/>
            </a:pPr>
            <a:r>
              <a:rPr lang="zh-CN" altLang="en-US" dirty="0"/>
              <a:t>需求</a:t>
            </a:r>
            <a:r>
              <a:rPr lang="zh-CN" altLang="en-US" dirty="0">
                <a:solidFill>
                  <a:srgbClr val="FF0000"/>
                </a:solidFill>
              </a:rPr>
              <a:t>并不总是能容易用文字</a:t>
            </a:r>
            <a:r>
              <a:rPr lang="zh-CN" altLang="en-US" dirty="0"/>
              <a:t>明白无误地表达。 </a:t>
            </a:r>
            <a:endParaRPr lang="en-US" altLang="zh-CN" dirty="0" smtClean="0"/>
          </a:p>
          <a:p>
            <a:pPr lvl="1">
              <a:defRPr/>
            </a:pPr>
            <a:r>
              <a:rPr lang="zh-CN" altLang="en-US" dirty="0"/>
              <a:t>复杂的</a:t>
            </a:r>
            <a:r>
              <a:rPr lang="zh-CN" altLang="en-US" dirty="0" smtClean="0"/>
              <a:t>业务</a:t>
            </a:r>
            <a:r>
              <a:rPr lang="zh-CN" altLang="en-US" dirty="0"/>
              <a:t>流程</a:t>
            </a:r>
          </a:p>
          <a:p>
            <a:endParaRPr lang="zh-CN" altLang="en-US" dirty="0"/>
          </a:p>
        </p:txBody>
      </p:sp>
      <p:pic>
        <p:nvPicPr>
          <p:cNvPr id="8" name="Picture 2" descr="http://blog.psoda.com/wp-content/uploads/2012/04/javabeans.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1580" y="2348880"/>
            <a:ext cx="7560840" cy="446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761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需求管理的困难性</a:t>
            </a:r>
          </a:p>
        </p:txBody>
      </p:sp>
      <p:sp>
        <p:nvSpPr>
          <p:cNvPr id="2" name="内容占位符 1"/>
          <p:cNvSpPr>
            <a:spLocks noGrp="1"/>
          </p:cNvSpPr>
          <p:nvPr>
            <p:ph idx="1"/>
          </p:nvPr>
        </p:nvSpPr>
        <p:spPr>
          <a:xfrm>
            <a:off x="457200" y="1484784"/>
            <a:ext cx="8229600" cy="4925144"/>
          </a:xfrm>
        </p:spPr>
        <p:txBody>
          <a:bodyPr/>
          <a:lstStyle/>
          <a:p>
            <a:pPr marL="457200" indent="-457200">
              <a:lnSpc>
                <a:spcPct val="150000"/>
              </a:lnSpc>
              <a:buFont typeface="Wingdings" panose="05000000000000000000" pitchFamily="2" charset="2"/>
              <a:buChar char="l"/>
            </a:pPr>
            <a:r>
              <a:rPr lang="zh-CN" altLang="en-US" dirty="0"/>
              <a:t>存在</a:t>
            </a:r>
            <a:r>
              <a:rPr lang="zh-CN" altLang="en-US" dirty="0">
                <a:solidFill>
                  <a:srgbClr val="FF0000"/>
                </a:solidFill>
              </a:rPr>
              <a:t>不同种类</a:t>
            </a:r>
            <a:r>
              <a:rPr lang="zh-CN" altLang="en-US" dirty="0"/>
              <a:t>的需求，其</a:t>
            </a:r>
            <a:r>
              <a:rPr lang="zh-CN" altLang="en-US" dirty="0">
                <a:solidFill>
                  <a:srgbClr val="FF0000"/>
                </a:solidFill>
              </a:rPr>
              <a:t>详细程度</a:t>
            </a:r>
            <a:r>
              <a:rPr lang="zh-CN" altLang="en-US" dirty="0"/>
              <a:t>各不相同</a:t>
            </a:r>
            <a:r>
              <a:rPr lang="zh-CN" altLang="en-US" dirty="0" smtClean="0"/>
              <a:t>。</a:t>
            </a:r>
            <a:endParaRPr lang="en-US" altLang="zh-CN" dirty="0" smtClean="0"/>
          </a:p>
          <a:p>
            <a:pPr lvl="1">
              <a:lnSpc>
                <a:spcPct val="150000"/>
              </a:lnSpc>
            </a:pPr>
            <a:r>
              <a:rPr lang="zh-CN" altLang="en-US" dirty="0"/>
              <a:t>业务</a:t>
            </a:r>
            <a:r>
              <a:rPr lang="zh-CN" altLang="en-US" dirty="0" smtClean="0"/>
              <a:t>需求</a:t>
            </a:r>
            <a:endParaRPr lang="en-US" altLang="zh-CN" dirty="0" smtClean="0"/>
          </a:p>
          <a:p>
            <a:pPr lvl="1">
              <a:lnSpc>
                <a:spcPct val="150000"/>
              </a:lnSpc>
            </a:pPr>
            <a:r>
              <a:rPr lang="zh-CN" altLang="en-US" dirty="0" smtClean="0"/>
              <a:t>用户需求</a:t>
            </a:r>
            <a:endParaRPr lang="en-US" altLang="zh-CN" dirty="0" smtClean="0"/>
          </a:p>
          <a:p>
            <a:pPr lvl="1">
              <a:lnSpc>
                <a:spcPct val="150000"/>
              </a:lnSpc>
            </a:pPr>
            <a:r>
              <a:rPr lang="zh-CN" altLang="en-US" dirty="0"/>
              <a:t>软件</a:t>
            </a:r>
            <a:r>
              <a:rPr lang="zh-CN" altLang="en-US" dirty="0" smtClean="0"/>
              <a:t>需求</a:t>
            </a:r>
            <a:endParaRPr lang="en-US" altLang="zh-CN" dirty="0" smtClean="0"/>
          </a:p>
          <a:p>
            <a:pPr lvl="2">
              <a:lnSpc>
                <a:spcPct val="150000"/>
              </a:lnSpc>
              <a:buFont typeface="Wingdings" panose="05000000000000000000" pitchFamily="2" charset="2"/>
              <a:buChar char="Ø"/>
            </a:pPr>
            <a:r>
              <a:rPr lang="zh-CN" altLang="en-US" dirty="0" smtClean="0"/>
              <a:t>功能需求</a:t>
            </a:r>
            <a:endParaRPr lang="en-US" altLang="zh-CN" dirty="0" smtClean="0"/>
          </a:p>
          <a:p>
            <a:pPr lvl="2">
              <a:lnSpc>
                <a:spcPct val="150000"/>
              </a:lnSpc>
              <a:buFont typeface="Wingdings" panose="05000000000000000000" pitchFamily="2" charset="2"/>
              <a:buChar char="Ø"/>
            </a:pPr>
            <a:r>
              <a:rPr lang="zh-CN" altLang="en-US" dirty="0"/>
              <a:t>非</a:t>
            </a:r>
            <a:r>
              <a:rPr lang="zh-CN" altLang="en-US" dirty="0" smtClean="0"/>
              <a:t>功能需求</a:t>
            </a:r>
            <a:endParaRPr lang="en-US" altLang="zh-CN" dirty="0" smtClean="0"/>
          </a:p>
          <a:p>
            <a:pPr lvl="3">
              <a:lnSpc>
                <a:spcPct val="150000"/>
              </a:lnSpc>
              <a:buFont typeface="Wingdings" panose="05000000000000000000" pitchFamily="2" charset="2"/>
              <a:buChar char="ü"/>
            </a:pPr>
            <a:r>
              <a:rPr lang="zh-CN" altLang="en-US" sz="1800" dirty="0"/>
              <a:t>质量</a:t>
            </a:r>
            <a:r>
              <a:rPr lang="zh-CN" altLang="en-US" sz="1800" dirty="0" smtClean="0"/>
              <a:t>属性</a:t>
            </a:r>
            <a:endParaRPr lang="en-US" altLang="zh-CN" sz="1800" dirty="0" smtClean="0"/>
          </a:p>
          <a:p>
            <a:pPr lvl="3">
              <a:lnSpc>
                <a:spcPct val="150000"/>
              </a:lnSpc>
              <a:buFont typeface="Wingdings" panose="05000000000000000000" pitchFamily="2" charset="2"/>
              <a:buChar char="ü"/>
            </a:pPr>
            <a:r>
              <a:rPr lang="zh-CN" altLang="en-US" sz="1800" dirty="0"/>
              <a:t>约束</a:t>
            </a:r>
          </a:p>
        </p:txBody>
      </p:sp>
    </p:spTree>
    <p:extLst>
      <p:ext uri="{BB962C8B-B14F-4D97-AF65-F5344CB8AC3E}">
        <p14:creationId xmlns:p14="http://schemas.microsoft.com/office/powerpoint/2010/main" val="1049022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需求管理的困难性</a:t>
            </a:r>
          </a:p>
        </p:txBody>
      </p:sp>
      <p:sp>
        <p:nvSpPr>
          <p:cNvPr id="2" name="内容占位符 1"/>
          <p:cNvSpPr>
            <a:spLocks noGrp="1"/>
          </p:cNvSpPr>
          <p:nvPr>
            <p:ph idx="1"/>
          </p:nvPr>
        </p:nvSpPr>
        <p:spPr>
          <a:xfrm>
            <a:off x="457200" y="1556792"/>
            <a:ext cx="8229600" cy="4525963"/>
          </a:xfrm>
        </p:spPr>
        <p:txBody>
          <a:bodyPr>
            <a:normAutofit/>
          </a:bodyPr>
          <a:lstStyle/>
          <a:p>
            <a:pPr>
              <a:buFont typeface="Wingdings" panose="05000000000000000000" pitchFamily="2" charset="2"/>
              <a:buChar char="l"/>
              <a:defRPr/>
            </a:pPr>
            <a:r>
              <a:rPr lang="zh-CN" altLang="en-US" dirty="0" smtClean="0"/>
              <a:t>如果</a:t>
            </a:r>
            <a:r>
              <a:rPr lang="zh-CN" altLang="en-US" dirty="0"/>
              <a:t>不加以控制，</a:t>
            </a:r>
            <a:r>
              <a:rPr lang="zh-CN" altLang="en-US" dirty="0">
                <a:solidFill>
                  <a:srgbClr val="FF0000"/>
                </a:solidFill>
              </a:rPr>
              <a:t>需求的数量</a:t>
            </a:r>
            <a:r>
              <a:rPr lang="zh-CN" altLang="en-US" dirty="0"/>
              <a:t>将难以管理</a:t>
            </a:r>
            <a:r>
              <a:rPr lang="zh-CN" altLang="en-US" dirty="0" smtClean="0"/>
              <a:t>。</a:t>
            </a:r>
            <a:endParaRPr lang="en-US" altLang="zh-CN" dirty="0" smtClean="0"/>
          </a:p>
          <a:p>
            <a:endParaRPr lang="zh-CN" altLang="en-US" dirty="0"/>
          </a:p>
        </p:txBody>
      </p:sp>
      <p:sp>
        <p:nvSpPr>
          <p:cNvPr id="6" name="矩形 5"/>
          <p:cNvSpPr/>
          <p:nvPr/>
        </p:nvSpPr>
        <p:spPr>
          <a:xfrm>
            <a:off x="1331640" y="2276872"/>
            <a:ext cx="6912768" cy="108012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软件应用程序本身通常由约</a:t>
            </a:r>
            <a:r>
              <a:rPr lang="en-US" altLang="zh-CN" sz="2400" b="1" dirty="0"/>
              <a:t>20%</a:t>
            </a:r>
            <a:r>
              <a:rPr lang="zh-CN" altLang="en-US" sz="2400" b="1" dirty="0"/>
              <a:t>的输入屏、</a:t>
            </a:r>
            <a:r>
              <a:rPr lang="en-US" altLang="zh-CN" sz="2400" b="1" dirty="0"/>
              <a:t>50%</a:t>
            </a:r>
            <a:r>
              <a:rPr lang="zh-CN" altLang="en-US" sz="2400" b="1" dirty="0"/>
              <a:t>的无形处理逻辑以及</a:t>
            </a:r>
            <a:r>
              <a:rPr lang="en-US" altLang="zh-CN" sz="2400" b="1" dirty="0"/>
              <a:t>30%</a:t>
            </a:r>
            <a:r>
              <a:rPr lang="zh-CN" altLang="en-US" sz="2400" b="1" dirty="0"/>
              <a:t>的输出显示和报告组成。</a:t>
            </a:r>
          </a:p>
        </p:txBody>
      </p:sp>
      <p:sp>
        <p:nvSpPr>
          <p:cNvPr id="7" name="矩形 6"/>
          <p:cNvSpPr/>
          <p:nvPr/>
        </p:nvSpPr>
        <p:spPr>
          <a:xfrm>
            <a:off x="1331640" y="3573016"/>
            <a:ext cx="6912768" cy="1080120"/>
          </a:xfrm>
          <a:prstGeom prst="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t>软件需求由约</a:t>
            </a:r>
            <a:r>
              <a:rPr lang="en-US" altLang="zh-CN" sz="2400" b="1" dirty="0"/>
              <a:t>75%</a:t>
            </a:r>
            <a:r>
              <a:rPr lang="zh-CN" altLang="en-US" sz="2400" b="1" dirty="0"/>
              <a:t>的文本、</a:t>
            </a:r>
            <a:r>
              <a:rPr lang="en-US" altLang="zh-CN" sz="2400" b="1" dirty="0"/>
              <a:t>15%</a:t>
            </a:r>
            <a:r>
              <a:rPr lang="zh-CN" altLang="en-US" sz="2400" b="1" dirty="0"/>
              <a:t>的图形和表格、</a:t>
            </a:r>
            <a:r>
              <a:rPr lang="en-US" altLang="zh-CN" sz="2400" b="1" dirty="0"/>
              <a:t>5%</a:t>
            </a:r>
            <a:r>
              <a:rPr lang="zh-CN" altLang="en-US" sz="2400" b="1" dirty="0"/>
              <a:t>的屏幕图像和</a:t>
            </a:r>
            <a:r>
              <a:rPr lang="en-US" altLang="zh-CN" sz="2400" b="1" dirty="0"/>
              <a:t>5%</a:t>
            </a:r>
            <a:r>
              <a:rPr lang="zh-CN" altLang="en-US" sz="2400" b="1" dirty="0"/>
              <a:t>的图表组成。</a:t>
            </a:r>
          </a:p>
        </p:txBody>
      </p:sp>
      <p:pic>
        <p:nvPicPr>
          <p:cNvPr id="3074" name="Picture 2" descr="http://s5.51cto.com/wyfs01/M01/44/30/wKioOVKwMK2jjlu3AABYfb6ZXso9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144134"/>
            <a:ext cx="8928992" cy="27970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27584" y="5590981"/>
            <a:ext cx="6898107" cy="646331"/>
          </a:xfrm>
          <a:prstGeom prst="rect">
            <a:avLst/>
          </a:prstGeom>
          <a:noFill/>
        </p:spPr>
        <p:txBody>
          <a:bodyPr wrap="none" rtlCol="0">
            <a:spAutoFit/>
          </a:bodyPr>
          <a:lstStyle/>
          <a:p>
            <a:r>
              <a:rPr lang="en-US" altLang="zh-CN" dirty="0" smtClean="0">
                <a:solidFill>
                  <a:srgbClr val="C00000"/>
                </a:solidFill>
              </a:rPr>
              <a:t>Capers Jones</a:t>
            </a:r>
            <a:r>
              <a:rPr lang="zh-CN" altLang="en-US" dirty="0" smtClean="0">
                <a:solidFill>
                  <a:srgbClr val="C00000"/>
                </a:solidFill>
              </a:rPr>
              <a:t>，</a:t>
            </a:r>
            <a:r>
              <a:rPr lang="en-US" altLang="zh-CN" dirty="0" smtClean="0">
                <a:solidFill>
                  <a:srgbClr val="C00000"/>
                </a:solidFill>
              </a:rPr>
              <a:t>Oliver </a:t>
            </a:r>
            <a:r>
              <a:rPr lang="en-US" altLang="zh-CN" dirty="0" err="1">
                <a:solidFill>
                  <a:srgbClr val="C00000"/>
                </a:solidFill>
              </a:rPr>
              <a:t>Bonsignour</a:t>
            </a:r>
            <a:r>
              <a:rPr lang="en-US" altLang="zh-CN" dirty="0">
                <a:solidFill>
                  <a:srgbClr val="C00000"/>
                </a:solidFill>
              </a:rPr>
              <a:t> . The Economics of Software </a:t>
            </a:r>
            <a:r>
              <a:rPr lang="en-US" altLang="zh-CN" dirty="0" smtClean="0">
                <a:solidFill>
                  <a:srgbClr val="C00000"/>
                </a:solidFill>
              </a:rPr>
              <a:t>Quality.</a:t>
            </a:r>
          </a:p>
          <a:p>
            <a:r>
              <a:rPr lang="zh-CN" altLang="en-US" dirty="0" smtClean="0">
                <a:solidFill>
                  <a:srgbClr val="C00000"/>
                </a:solidFill>
              </a:rPr>
              <a:t>机械</a:t>
            </a:r>
            <a:r>
              <a:rPr lang="zh-CN" altLang="en-US" dirty="0">
                <a:solidFill>
                  <a:srgbClr val="C00000"/>
                </a:solidFill>
              </a:rPr>
              <a:t>工业出版社</a:t>
            </a:r>
            <a:r>
              <a:rPr lang="en-US" altLang="zh-CN" dirty="0">
                <a:solidFill>
                  <a:srgbClr val="C00000"/>
                </a:solidFill>
              </a:rPr>
              <a:t>; </a:t>
            </a:r>
            <a:r>
              <a:rPr lang="zh-CN" altLang="en-US" dirty="0">
                <a:solidFill>
                  <a:srgbClr val="C00000"/>
                </a:solidFill>
              </a:rPr>
              <a:t>第</a:t>
            </a:r>
            <a:r>
              <a:rPr lang="en-US" altLang="zh-CN" dirty="0">
                <a:solidFill>
                  <a:srgbClr val="C00000"/>
                </a:solidFill>
              </a:rPr>
              <a:t>1</a:t>
            </a:r>
            <a:r>
              <a:rPr lang="zh-CN" altLang="en-US" dirty="0">
                <a:solidFill>
                  <a:srgbClr val="C00000"/>
                </a:solidFill>
              </a:rPr>
              <a:t>版 </a:t>
            </a:r>
            <a:r>
              <a:rPr lang="en-US" altLang="zh-CN" dirty="0">
                <a:solidFill>
                  <a:srgbClr val="C00000"/>
                </a:solidFill>
              </a:rPr>
              <a:t>(2014</a:t>
            </a:r>
            <a:r>
              <a:rPr lang="zh-CN" altLang="en-US" dirty="0">
                <a:solidFill>
                  <a:srgbClr val="C00000"/>
                </a:solidFill>
              </a:rPr>
              <a:t>年</a:t>
            </a:r>
            <a:r>
              <a:rPr lang="en-US" altLang="zh-CN" dirty="0">
                <a:solidFill>
                  <a:srgbClr val="C00000"/>
                </a:solidFill>
              </a:rPr>
              <a:t>1</a:t>
            </a:r>
            <a:r>
              <a:rPr lang="zh-CN" altLang="en-US" dirty="0">
                <a:solidFill>
                  <a:srgbClr val="C00000"/>
                </a:solidFill>
              </a:rPr>
              <a:t>月</a:t>
            </a:r>
            <a:r>
              <a:rPr lang="en-US" altLang="zh-CN" dirty="0">
                <a:solidFill>
                  <a:srgbClr val="C00000"/>
                </a:solidFill>
              </a:rPr>
              <a:t>1</a:t>
            </a:r>
            <a:r>
              <a:rPr lang="zh-CN" altLang="en-US" dirty="0">
                <a:solidFill>
                  <a:srgbClr val="C00000"/>
                </a:solidFill>
              </a:rPr>
              <a:t>日</a:t>
            </a:r>
            <a:r>
              <a:rPr lang="en-US" altLang="zh-CN" dirty="0">
                <a:solidFill>
                  <a:srgbClr val="C00000"/>
                </a:solidFill>
              </a:rPr>
              <a:t>)</a:t>
            </a:r>
            <a:endParaRPr lang="zh-CN" altLang="en-US" dirty="0">
              <a:solidFill>
                <a:srgbClr val="C00000"/>
              </a:solidFill>
            </a:endParaRPr>
          </a:p>
        </p:txBody>
      </p:sp>
      <p:pic>
        <p:nvPicPr>
          <p:cNvPr id="3076" name="Picture 4" descr="http://s8.51cto.com/wyfs01/M00/45/2D/wKioJlKwMLey-hUfAABxifpsagw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78" y="2132856"/>
            <a:ext cx="8974722" cy="311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9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 calcmode="lin" valueType="num">
                                      <p:cBhvr additive="base">
                                        <p:cTn id="19" dur="500" fill="hold"/>
                                        <p:tgtEl>
                                          <p:spTgt spid="3074"/>
                                        </p:tgtEl>
                                        <p:attrNameLst>
                                          <p:attrName>ppt_x</p:attrName>
                                        </p:attrNameLst>
                                      </p:cBhvr>
                                      <p:tavLst>
                                        <p:tav tm="0">
                                          <p:val>
                                            <p:strVal val="#ppt_x"/>
                                          </p:val>
                                        </p:tav>
                                        <p:tav tm="100000">
                                          <p:val>
                                            <p:strVal val="#ppt_x"/>
                                          </p:val>
                                        </p:tav>
                                      </p:tavLst>
                                    </p:anim>
                                    <p:anim calcmode="lin" valueType="num">
                                      <p:cBhvr additive="base">
                                        <p:cTn id="2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500" fill="hold"/>
                                        <p:tgtEl>
                                          <p:spTgt spid="3076"/>
                                        </p:tgtEl>
                                        <p:attrNameLst>
                                          <p:attrName>ppt_x</p:attrName>
                                        </p:attrNameLst>
                                      </p:cBhvr>
                                      <p:tavLst>
                                        <p:tav tm="0">
                                          <p:val>
                                            <p:strVal val="#ppt_x"/>
                                          </p:val>
                                        </p:tav>
                                        <p:tav tm="100000">
                                          <p:val>
                                            <p:strVal val="#ppt_x"/>
                                          </p:val>
                                        </p:tav>
                                      </p:tavLst>
                                    </p:anim>
                                    <p:anim calcmode="lin" valueType="num">
                                      <p:cBhvr additive="base">
                                        <p:cTn id="2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需求管理的困难性</a:t>
            </a:r>
          </a:p>
        </p:txBody>
      </p:sp>
      <p:sp>
        <p:nvSpPr>
          <p:cNvPr id="2" name="内容占位符 1"/>
          <p:cNvSpPr>
            <a:spLocks noGrp="1"/>
          </p:cNvSpPr>
          <p:nvPr>
            <p:ph idx="1"/>
          </p:nvPr>
        </p:nvSpPr>
        <p:spPr>
          <a:xfrm>
            <a:off x="457200" y="1600200"/>
            <a:ext cx="8507288" cy="4525963"/>
          </a:xfrm>
        </p:spPr>
        <p:txBody>
          <a:bodyPr>
            <a:normAutofit/>
          </a:bodyPr>
          <a:lstStyle/>
          <a:p>
            <a:pPr>
              <a:lnSpc>
                <a:spcPct val="150000"/>
              </a:lnSpc>
              <a:buFont typeface="Wingdings" panose="05000000000000000000" pitchFamily="2" charset="2"/>
              <a:buChar char="l"/>
              <a:defRPr/>
            </a:pPr>
            <a:r>
              <a:rPr lang="zh-CN" altLang="en-US" dirty="0" smtClean="0"/>
              <a:t>需求</a:t>
            </a:r>
            <a:r>
              <a:rPr lang="zh-CN" altLang="en-US" dirty="0">
                <a:solidFill>
                  <a:srgbClr val="FF0000"/>
                </a:solidFill>
              </a:rPr>
              <a:t>会</a:t>
            </a:r>
            <a:r>
              <a:rPr lang="zh-CN" altLang="en-US" dirty="0" smtClean="0">
                <a:solidFill>
                  <a:srgbClr val="FF0000"/>
                </a:solidFill>
              </a:rPr>
              <a:t>变更</a:t>
            </a:r>
            <a:endParaRPr lang="en-US" altLang="zh-CN" dirty="0" smtClean="0">
              <a:solidFill>
                <a:srgbClr val="FF0000"/>
              </a:solidFill>
            </a:endParaRPr>
          </a:p>
          <a:p>
            <a:pPr lvl="1">
              <a:lnSpc>
                <a:spcPct val="150000"/>
              </a:lnSpc>
              <a:defRPr/>
            </a:pPr>
            <a:r>
              <a:rPr lang="zh-CN" altLang="en-US" dirty="0" smtClean="0"/>
              <a:t>由</a:t>
            </a:r>
            <a:r>
              <a:rPr lang="zh-CN" altLang="en-US" dirty="0"/>
              <a:t>糟糕的需求分析</a:t>
            </a:r>
            <a:r>
              <a:rPr lang="zh-CN" altLang="en-US" dirty="0" smtClean="0"/>
              <a:t>导致</a:t>
            </a:r>
            <a:endParaRPr lang="en-US" altLang="zh-CN" dirty="0"/>
          </a:p>
          <a:p>
            <a:pPr lvl="1">
              <a:lnSpc>
                <a:spcPct val="150000"/>
              </a:lnSpc>
              <a:defRPr/>
            </a:pPr>
            <a:r>
              <a:rPr lang="zh-CN" altLang="en-US" dirty="0" smtClean="0"/>
              <a:t>由于</a:t>
            </a:r>
            <a:r>
              <a:rPr lang="zh-CN" altLang="en-US" dirty="0"/>
              <a:t>一些外部事件，如税法的变更、新任务、兼并与收购，以及其他在软件开发团队所能控制的范围之外的业务问题。</a:t>
            </a:r>
          </a:p>
          <a:p>
            <a:pPr>
              <a:lnSpc>
                <a:spcPct val="150000"/>
              </a:lnSpc>
            </a:pPr>
            <a:endParaRPr lang="zh-CN" altLang="en-US" dirty="0"/>
          </a:p>
        </p:txBody>
      </p:sp>
    </p:spTree>
    <p:extLst>
      <p:ext uri="{BB962C8B-B14F-4D97-AF65-F5344CB8AC3E}">
        <p14:creationId xmlns:p14="http://schemas.microsoft.com/office/powerpoint/2010/main" val="7323731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需求管理的困难性</a:t>
            </a:r>
          </a:p>
        </p:txBody>
      </p:sp>
      <p:sp>
        <p:nvSpPr>
          <p:cNvPr id="2" name="内容占位符 1"/>
          <p:cNvSpPr>
            <a:spLocks noGrp="1"/>
          </p:cNvSpPr>
          <p:nvPr>
            <p:ph idx="1"/>
          </p:nvPr>
        </p:nvSpPr>
        <p:spPr/>
        <p:txBody>
          <a:bodyPr>
            <a:normAutofit fontScale="85000" lnSpcReduction="20000"/>
          </a:bodyPr>
          <a:lstStyle/>
          <a:p>
            <a:pPr>
              <a:lnSpc>
                <a:spcPct val="160000"/>
              </a:lnSpc>
              <a:buFont typeface="Wingdings" panose="05000000000000000000" pitchFamily="2" charset="2"/>
              <a:buChar char="l"/>
              <a:defRPr/>
            </a:pPr>
            <a:r>
              <a:rPr lang="zh-CN" altLang="en-US" dirty="0"/>
              <a:t>需求</a:t>
            </a:r>
            <a:r>
              <a:rPr lang="zh-CN" altLang="en-US" dirty="0">
                <a:solidFill>
                  <a:srgbClr val="FF0000"/>
                </a:solidFill>
              </a:rPr>
              <a:t>之间相互关联</a:t>
            </a:r>
            <a:r>
              <a:rPr lang="zh-CN" altLang="en-US" dirty="0"/>
              <a:t>，而且需求也和软件工程流程中的</a:t>
            </a:r>
            <a:r>
              <a:rPr lang="zh-CN" altLang="en-US" dirty="0">
                <a:solidFill>
                  <a:srgbClr val="FF0000"/>
                </a:solidFill>
              </a:rPr>
              <a:t>其他可交付工件有关</a:t>
            </a:r>
            <a:r>
              <a:rPr lang="zh-CN" altLang="en-US" dirty="0"/>
              <a:t>。 </a:t>
            </a:r>
            <a:endParaRPr lang="en-US" altLang="zh-CN" dirty="0" smtClean="0"/>
          </a:p>
          <a:p>
            <a:pPr lvl="1">
              <a:lnSpc>
                <a:spcPct val="160000"/>
              </a:lnSpc>
              <a:defRPr/>
            </a:pPr>
            <a:r>
              <a:rPr lang="zh-CN" altLang="en-US" dirty="0" smtClean="0"/>
              <a:t>保存文件、删除文件</a:t>
            </a:r>
            <a:endParaRPr lang="zh-CN" altLang="en-US" dirty="0"/>
          </a:p>
          <a:p>
            <a:pPr>
              <a:lnSpc>
                <a:spcPct val="160000"/>
              </a:lnSpc>
              <a:buFont typeface="Wingdings" panose="05000000000000000000" pitchFamily="2" charset="2"/>
              <a:buChar char="l"/>
              <a:defRPr/>
            </a:pPr>
            <a:r>
              <a:rPr lang="zh-CN" altLang="en-US" dirty="0"/>
              <a:t>需求有唯一的特征或特征值。例如，它们的重要性和容易满足的程度都各不相同</a:t>
            </a:r>
            <a:r>
              <a:rPr lang="zh-CN" altLang="en-US" dirty="0" smtClean="0"/>
              <a:t>。</a:t>
            </a:r>
            <a:endParaRPr lang="en-US" altLang="zh-CN" dirty="0" smtClean="0"/>
          </a:p>
          <a:p>
            <a:pPr lvl="1">
              <a:lnSpc>
                <a:spcPct val="160000"/>
              </a:lnSpc>
              <a:defRPr/>
            </a:pPr>
            <a:r>
              <a:rPr lang="zh-CN" altLang="en-US" dirty="0" smtClean="0"/>
              <a:t>满意、期望、惊喜</a:t>
            </a:r>
            <a:endParaRPr lang="zh-CN" altLang="en-US" dirty="0"/>
          </a:p>
          <a:p>
            <a:pPr>
              <a:lnSpc>
                <a:spcPct val="160000"/>
              </a:lnSpc>
              <a:buFont typeface="Wingdings" panose="05000000000000000000" pitchFamily="2" charset="2"/>
              <a:buChar char="l"/>
              <a:defRPr/>
            </a:pPr>
            <a:r>
              <a:rPr lang="zh-CN" altLang="en-US" dirty="0"/>
              <a:t>需求涉及众多相关方面，这意味着需求要由功能交叉的各组人员管理。 </a:t>
            </a:r>
          </a:p>
          <a:p>
            <a:pPr>
              <a:lnSpc>
                <a:spcPct val="160000"/>
              </a:lnSpc>
            </a:pPr>
            <a:endParaRPr lang="zh-CN" altLang="en-US" dirty="0"/>
          </a:p>
        </p:txBody>
      </p:sp>
    </p:spTree>
    <p:extLst>
      <p:ext uri="{BB962C8B-B14F-4D97-AF65-F5344CB8AC3E}">
        <p14:creationId xmlns:p14="http://schemas.microsoft.com/office/powerpoint/2010/main" val="34473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a:xfrm>
            <a:off x="450850" y="116632"/>
            <a:ext cx="8229600" cy="1143000"/>
          </a:xfrm>
        </p:spPr>
        <p:txBody>
          <a:bodyPr/>
          <a:lstStyle/>
          <a:p>
            <a:pPr eaLnBrk="1" hangingPunct="1">
              <a:defRPr/>
            </a:pPr>
            <a:r>
              <a:rPr lang="zh-CN" altLang="en-US" dirty="0" smtClean="0"/>
              <a:t>需求管理与其他项目过程的联系</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62" y="1412776"/>
            <a:ext cx="8265934" cy="5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19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需求管理目标</a:t>
            </a:r>
            <a:endParaRPr lang="zh-CN" altLang="en-US" dirty="0"/>
          </a:p>
        </p:txBody>
      </p:sp>
      <p:sp>
        <p:nvSpPr>
          <p:cNvPr id="2" name="内容占位符 1"/>
          <p:cNvSpPr>
            <a:spLocks noGrp="1"/>
          </p:cNvSpPr>
          <p:nvPr>
            <p:ph idx="1"/>
          </p:nvPr>
        </p:nvSpPr>
        <p:spPr>
          <a:xfrm>
            <a:off x="457200" y="1340768"/>
            <a:ext cx="8363272" cy="5040560"/>
          </a:xfrm>
        </p:spPr>
        <p:txBody>
          <a:bodyPr>
            <a:normAutofit/>
          </a:bodyPr>
          <a:lstStyle/>
          <a:p>
            <a:pPr>
              <a:lnSpc>
                <a:spcPct val="150000"/>
              </a:lnSpc>
              <a:buFont typeface="Wingdings" panose="05000000000000000000" pitchFamily="2" charset="2"/>
              <a:buChar char="l"/>
            </a:pPr>
            <a:r>
              <a:rPr lang="zh-CN" altLang="en-US" dirty="0" smtClean="0"/>
              <a:t>使</a:t>
            </a:r>
            <a:r>
              <a:rPr lang="zh-CN" altLang="en-US" dirty="0"/>
              <a:t>软件需求</a:t>
            </a:r>
            <a:r>
              <a:rPr lang="zh-CN" altLang="en-US" dirty="0">
                <a:solidFill>
                  <a:srgbClr val="FF0000"/>
                </a:solidFill>
              </a:rPr>
              <a:t>受控</a:t>
            </a:r>
            <a:r>
              <a:rPr lang="zh-CN" altLang="en-US" dirty="0"/>
              <a:t>，并建立供软件工程和管理使用的</a:t>
            </a:r>
            <a:r>
              <a:rPr lang="zh-CN" altLang="en-US" dirty="0">
                <a:solidFill>
                  <a:srgbClr val="FF0000"/>
                </a:solidFill>
              </a:rPr>
              <a:t>需求</a:t>
            </a:r>
            <a:r>
              <a:rPr lang="zh-CN" altLang="en-US" dirty="0" smtClean="0">
                <a:solidFill>
                  <a:srgbClr val="FF0000"/>
                </a:solidFill>
              </a:rPr>
              <a:t>基线（</a:t>
            </a:r>
            <a:r>
              <a:rPr lang="en-US" altLang="zh-CN" dirty="0" smtClean="0">
                <a:solidFill>
                  <a:srgbClr val="FF0000"/>
                </a:solidFill>
              </a:rPr>
              <a:t>ref:</a:t>
            </a:r>
            <a:r>
              <a:rPr lang="zh-CN" altLang="en-US" dirty="0" smtClean="0">
                <a:solidFill>
                  <a:srgbClr val="FF0000"/>
                </a:solidFill>
              </a:rPr>
              <a:t>基线与快照）</a:t>
            </a:r>
            <a:r>
              <a:rPr lang="zh-CN" altLang="en-US" dirty="0" smtClean="0"/>
              <a:t>。</a:t>
            </a:r>
            <a:endParaRPr lang="en-US" altLang="zh-CN" dirty="0" smtClean="0"/>
          </a:p>
          <a:p>
            <a:pPr lvl="1">
              <a:lnSpc>
                <a:spcPct val="150000"/>
              </a:lnSpc>
            </a:pPr>
            <a:r>
              <a:rPr lang="zh-CN" altLang="en-US" dirty="0" smtClean="0"/>
              <a:t>必须</a:t>
            </a:r>
            <a:r>
              <a:rPr lang="zh-CN" altLang="en-US" dirty="0"/>
              <a:t>控制需求基线的变动，按照变更控制的标准和规范的过程进行</a:t>
            </a:r>
            <a:r>
              <a:rPr lang="zh-CN" altLang="en-US" b="1" dirty="0">
                <a:solidFill>
                  <a:srgbClr val="FF0000"/>
                </a:solidFill>
                <a:effectLst>
                  <a:outerShdw blurRad="38100" dist="38100" dir="2700000" algn="tl">
                    <a:srgbClr val="000000">
                      <a:alpha val="43137"/>
                    </a:srgbClr>
                  </a:outerShdw>
                </a:effectLst>
              </a:rPr>
              <a:t>需求变更控制</a:t>
            </a:r>
            <a:r>
              <a:rPr lang="zh-CN" altLang="en-US" dirty="0"/>
              <a:t>和</a:t>
            </a:r>
            <a:r>
              <a:rPr lang="zh-CN" altLang="en-US" b="1" dirty="0">
                <a:solidFill>
                  <a:srgbClr val="FF0000"/>
                </a:solidFill>
                <a:effectLst>
                  <a:outerShdw blurRad="38100" dist="38100" dir="2700000" algn="tl">
                    <a:srgbClr val="000000">
                      <a:alpha val="43137"/>
                    </a:srgbClr>
                  </a:outerShdw>
                </a:effectLst>
              </a:rPr>
              <a:t>版本控制</a:t>
            </a:r>
            <a:r>
              <a:rPr lang="zh-CN" altLang="en-US" dirty="0"/>
              <a:t>。</a:t>
            </a:r>
          </a:p>
          <a:p>
            <a:pPr>
              <a:lnSpc>
                <a:spcPct val="150000"/>
              </a:lnSpc>
              <a:buFont typeface="Wingdings" panose="05000000000000000000" pitchFamily="2" charset="2"/>
              <a:buChar char="l"/>
            </a:pPr>
            <a:r>
              <a:rPr lang="zh-CN" altLang="en-US" dirty="0" smtClean="0"/>
              <a:t>使</a:t>
            </a:r>
            <a:r>
              <a:rPr lang="zh-CN" altLang="en-US" dirty="0"/>
              <a:t>软件计划、产品和活动与软件需求保持一致</a:t>
            </a:r>
            <a:r>
              <a:rPr lang="zh-CN" altLang="en-US" dirty="0" smtClean="0"/>
              <a:t>。</a:t>
            </a:r>
            <a:endParaRPr lang="en-US" altLang="zh-CN" dirty="0" smtClean="0"/>
          </a:p>
          <a:p>
            <a:pPr lvl="1">
              <a:lnSpc>
                <a:spcPct val="150000"/>
              </a:lnSpc>
            </a:pPr>
            <a:r>
              <a:rPr lang="zh-CN" altLang="en-US" dirty="0" smtClean="0"/>
              <a:t>必须</a:t>
            </a:r>
            <a:r>
              <a:rPr lang="zh-CN" altLang="en-US" dirty="0"/>
              <a:t>对</a:t>
            </a:r>
            <a:r>
              <a:rPr lang="zh-CN" altLang="en-US" b="1" dirty="0">
                <a:solidFill>
                  <a:srgbClr val="FF0000"/>
                </a:solidFill>
                <a:effectLst>
                  <a:outerShdw blurRad="38100" dist="38100" dir="2700000" algn="tl">
                    <a:srgbClr val="000000">
                      <a:alpha val="43137"/>
                    </a:srgbClr>
                  </a:outerShdw>
                </a:effectLst>
              </a:rPr>
              <a:t>需求进行跟踪</a:t>
            </a:r>
            <a:r>
              <a:rPr lang="zh-CN" altLang="en-US" dirty="0" smtClean="0"/>
              <a:t>，就</a:t>
            </a:r>
            <a:r>
              <a:rPr lang="zh-CN" altLang="en-US" dirty="0"/>
              <a:t>变更和软件项目各小组达成共识，对软件项目计划做出调整，其中包括人员的安排、任务的安排、用户的沟通、成本的调整、进度的调整等。</a:t>
            </a:r>
          </a:p>
          <a:p>
            <a:pPr>
              <a:lnSpc>
                <a:spcPct val="150000"/>
              </a:lnSpc>
            </a:pPr>
            <a:endParaRPr lang="zh-CN" altLang="en-US" dirty="0"/>
          </a:p>
        </p:txBody>
      </p:sp>
    </p:spTree>
    <p:extLst>
      <p:ext uri="{BB962C8B-B14F-4D97-AF65-F5344CB8AC3E}">
        <p14:creationId xmlns:p14="http://schemas.microsoft.com/office/powerpoint/2010/main" val="14329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管理原则</a:t>
            </a:r>
            <a:endParaRPr lang="zh-CN" altLang="en-US" dirty="0"/>
          </a:p>
        </p:txBody>
      </p:sp>
      <p:sp>
        <p:nvSpPr>
          <p:cNvPr id="2" name="内容占位符 1"/>
          <p:cNvSpPr>
            <a:spLocks noGrp="1"/>
          </p:cNvSpPr>
          <p:nvPr>
            <p:ph idx="1"/>
          </p:nvPr>
        </p:nvSpPr>
        <p:spPr>
          <a:xfrm>
            <a:off x="457200" y="1600200"/>
            <a:ext cx="8363272" cy="4525963"/>
          </a:xfrm>
        </p:spPr>
        <p:txBody>
          <a:bodyPr/>
          <a:lstStyle/>
          <a:p>
            <a:pPr>
              <a:lnSpc>
                <a:spcPct val="150000"/>
              </a:lnSpc>
              <a:buFont typeface="Wingdings" panose="05000000000000000000" pitchFamily="2" charset="2"/>
              <a:buChar char="l"/>
            </a:pPr>
            <a:r>
              <a:rPr lang="zh-CN" altLang="en-US" dirty="0" smtClean="0"/>
              <a:t>需求</a:t>
            </a:r>
            <a:r>
              <a:rPr lang="zh-CN" altLang="en-US" dirty="0"/>
              <a:t>一定要</a:t>
            </a:r>
            <a:r>
              <a:rPr lang="zh-CN" altLang="en-US" dirty="0">
                <a:solidFill>
                  <a:srgbClr val="FF0000"/>
                </a:solidFill>
              </a:rPr>
              <a:t>分类</a:t>
            </a:r>
            <a:r>
              <a:rPr lang="zh-CN" altLang="en-US" dirty="0"/>
              <a:t>管理</a:t>
            </a:r>
          </a:p>
          <a:p>
            <a:pPr>
              <a:lnSpc>
                <a:spcPct val="150000"/>
              </a:lnSpc>
              <a:buFont typeface="Wingdings" panose="05000000000000000000" pitchFamily="2" charset="2"/>
              <a:buChar char="l"/>
            </a:pPr>
            <a:r>
              <a:rPr lang="zh-CN" altLang="en-US" dirty="0" smtClean="0"/>
              <a:t>需求</a:t>
            </a:r>
            <a:r>
              <a:rPr lang="zh-CN" altLang="en-US" dirty="0"/>
              <a:t>必须</a:t>
            </a:r>
            <a:r>
              <a:rPr lang="zh-CN" altLang="en-US" dirty="0">
                <a:solidFill>
                  <a:srgbClr val="FF0000"/>
                </a:solidFill>
              </a:rPr>
              <a:t>分优先级</a:t>
            </a:r>
          </a:p>
          <a:p>
            <a:pPr>
              <a:lnSpc>
                <a:spcPct val="150000"/>
              </a:lnSpc>
              <a:buFont typeface="Wingdings" panose="05000000000000000000" pitchFamily="2" charset="2"/>
              <a:buChar char="l"/>
            </a:pPr>
            <a:r>
              <a:rPr lang="zh-CN" altLang="en-US" dirty="0" smtClean="0"/>
              <a:t>需求</a:t>
            </a:r>
            <a:r>
              <a:rPr lang="zh-CN" altLang="en-US" dirty="0"/>
              <a:t>必须</a:t>
            </a:r>
            <a:r>
              <a:rPr lang="zh-CN" altLang="en-US" dirty="0">
                <a:solidFill>
                  <a:srgbClr val="FF0000"/>
                </a:solidFill>
              </a:rPr>
              <a:t>文档化</a:t>
            </a:r>
          </a:p>
          <a:p>
            <a:pPr>
              <a:lnSpc>
                <a:spcPct val="150000"/>
              </a:lnSpc>
              <a:buFont typeface="Wingdings" panose="05000000000000000000" pitchFamily="2" charset="2"/>
              <a:buChar char="l"/>
            </a:pPr>
            <a:r>
              <a:rPr lang="zh-CN" altLang="en-US" dirty="0" smtClean="0"/>
              <a:t>需求</a:t>
            </a:r>
            <a:r>
              <a:rPr lang="zh-CN" altLang="en-US" dirty="0"/>
              <a:t>一旦变化，就必须对需求</a:t>
            </a:r>
            <a:r>
              <a:rPr lang="zh-CN" altLang="en-US" dirty="0">
                <a:solidFill>
                  <a:srgbClr val="FF0000"/>
                </a:solidFill>
              </a:rPr>
              <a:t>变更的影响</a:t>
            </a:r>
            <a:r>
              <a:rPr lang="zh-CN" altLang="en-US" dirty="0"/>
              <a:t>进行</a:t>
            </a:r>
            <a:r>
              <a:rPr lang="zh-CN" altLang="en-US" dirty="0">
                <a:solidFill>
                  <a:srgbClr val="FF0000"/>
                </a:solidFill>
              </a:rPr>
              <a:t>评估</a:t>
            </a:r>
          </a:p>
          <a:p>
            <a:pPr>
              <a:lnSpc>
                <a:spcPct val="150000"/>
              </a:lnSpc>
              <a:buFont typeface="Wingdings" panose="05000000000000000000" pitchFamily="2" charset="2"/>
              <a:buChar char="l"/>
            </a:pPr>
            <a:r>
              <a:rPr lang="zh-CN" altLang="en-US" dirty="0" smtClean="0"/>
              <a:t>需求</a:t>
            </a:r>
            <a:r>
              <a:rPr lang="zh-CN" altLang="en-US" dirty="0"/>
              <a:t>管理必须与需求工程的</a:t>
            </a:r>
            <a:r>
              <a:rPr lang="zh-CN" altLang="en-US" dirty="0">
                <a:solidFill>
                  <a:srgbClr val="FF0000"/>
                </a:solidFill>
              </a:rPr>
              <a:t>其它活动紧密整合</a:t>
            </a:r>
          </a:p>
          <a:p>
            <a:pPr>
              <a:lnSpc>
                <a:spcPct val="150000"/>
              </a:lnSpc>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150513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相关人员</a:t>
            </a:r>
            <a:endParaRPr lang="zh-CN" altLang="en-US" dirty="0"/>
          </a:p>
        </p:txBody>
      </p:sp>
      <p:sp>
        <p:nvSpPr>
          <p:cNvPr id="2" name="内容占位符 1"/>
          <p:cNvSpPr>
            <a:spLocks noGrp="1"/>
          </p:cNvSpPr>
          <p:nvPr>
            <p:ph idx="1"/>
          </p:nvPr>
        </p:nvSpPr>
        <p:spPr>
          <a:xfrm>
            <a:off x="457200" y="1196752"/>
            <a:ext cx="8229600" cy="5472608"/>
          </a:xfrm>
        </p:spPr>
        <p:txBody>
          <a:bodyPr>
            <a:normAutofit fontScale="85000" lnSpcReduction="20000"/>
          </a:bodyPr>
          <a:lstStyle/>
          <a:p>
            <a:pPr>
              <a:lnSpc>
                <a:spcPct val="140000"/>
              </a:lnSpc>
              <a:buFont typeface="Wingdings" panose="05000000000000000000" pitchFamily="2" charset="2"/>
              <a:buChar char="l"/>
            </a:pPr>
            <a:r>
              <a:rPr lang="zh-CN" altLang="en-US" dirty="0"/>
              <a:t>用户、购买</a:t>
            </a:r>
            <a:r>
              <a:rPr lang="zh-CN" altLang="en-US" dirty="0" smtClean="0"/>
              <a:t>者</a:t>
            </a:r>
            <a:endParaRPr lang="en-US" altLang="zh-CN" dirty="0" smtClean="0"/>
          </a:p>
          <a:p>
            <a:pPr marL="906462" indent="-457200">
              <a:lnSpc>
                <a:spcPct val="140000"/>
              </a:lnSpc>
              <a:buFont typeface="Wingdings" panose="05000000000000000000" pitchFamily="2" charset="2"/>
              <a:buChar char="Ø"/>
            </a:pPr>
            <a:r>
              <a:rPr lang="zh-CN" altLang="en-US" sz="2600" dirty="0" smtClean="0"/>
              <a:t>最</a:t>
            </a:r>
            <a:r>
              <a:rPr lang="zh-CN" altLang="en-US" sz="2600" dirty="0"/>
              <a:t>关心系统需求</a:t>
            </a:r>
          </a:p>
          <a:p>
            <a:pPr marL="906462" indent="-457200">
              <a:lnSpc>
                <a:spcPct val="140000"/>
              </a:lnSpc>
              <a:buFont typeface="Wingdings" panose="05000000000000000000" pitchFamily="2" charset="2"/>
              <a:buChar char="Ø"/>
            </a:pPr>
            <a:r>
              <a:rPr lang="zh-CN" altLang="en-US" sz="2600" dirty="0" smtClean="0"/>
              <a:t>一般</a:t>
            </a:r>
            <a:r>
              <a:rPr lang="zh-CN" altLang="en-US" sz="2600" dirty="0"/>
              <a:t>不感兴趣详细的软件需求</a:t>
            </a:r>
          </a:p>
          <a:p>
            <a:pPr>
              <a:lnSpc>
                <a:spcPct val="140000"/>
              </a:lnSpc>
              <a:buFont typeface="Wingdings" panose="05000000000000000000" pitchFamily="2" charset="2"/>
              <a:buChar char="l"/>
            </a:pPr>
            <a:r>
              <a:rPr lang="zh-CN" altLang="en-US" dirty="0" smtClean="0"/>
              <a:t>系统分析</a:t>
            </a:r>
            <a:r>
              <a:rPr lang="zh-CN" altLang="en-US" dirty="0"/>
              <a:t>员、需求分析员</a:t>
            </a:r>
          </a:p>
          <a:p>
            <a:pPr marL="906462" indent="-457200">
              <a:lnSpc>
                <a:spcPct val="140000"/>
              </a:lnSpc>
              <a:buFont typeface="Wingdings" panose="05000000000000000000" pitchFamily="2" charset="2"/>
              <a:buChar char="Ø"/>
            </a:pPr>
            <a:r>
              <a:rPr lang="zh-CN" altLang="en-US" sz="2600" dirty="0" smtClean="0"/>
              <a:t>写</a:t>
            </a:r>
            <a:r>
              <a:rPr lang="zh-CN" altLang="en-US" sz="2600" dirty="0"/>
              <a:t>各种相关的规格说明</a:t>
            </a:r>
          </a:p>
          <a:p>
            <a:pPr>
              <a:lnSpc>
                <a:spcPct val="140000"/>
              </a:lnSpc>
              <a:buFont typeface="Wingdings" panose="05000000000000000000" pitchFamily="2" charset="2"/>
              <a:buChar char="l"/>
            </a:pPr>
            <a:r>
              <a:rPr lang="zh-CN" altLang="en-US" dirty="0" smtClean="0"/>
              <a:t>开发</a:t>
            </a:r>
            <a:r>
              <a:rPr lang="zh-CN" altLang="en-US" dirty="0"/>
              <a:t>者、程序设计员</a:t>
            </a:r>
          </a:p>
          <a:p>
            <a:pPr marL="906462" indent="-457200">
              <a:lnSpc>
                <a:spcPct val="140000"/>
              </a:lnSpc>
              <a:buFont typeface="Wingdings" pitchFamily="2" charset="2"/>
              <a:buChar char="Ø"/>
            </a:pPr>
            <a:r>
              <a:rPr lang="zh-CN" altLang="en-US" sz="2600" dirty="0"/>
              <a:t>必须实现这些需求</a:t>
            </a:r>
          </a:p>
          <a:p>
            <a:pPr>
              <a:lnSpc>
                <a:spcPct val="140000"/>
              </a:lnSpc>
              <a:buFont typeface="Wingdings" panose="05000000000000000000" pitchFamily="2" charset="2"/>
              <a:buChar char="l"/>
            </a:pPr>
            <a:r>
              <a:rPr lang="zh-CN" altLang="en-US" dirty="0" smtClean="0"/>
              <a:t>测试</a:t>
            </a:r>
            <a:r>
              <a:rPr lang="zh-CN" altLang="en-US" dirty="0"/>
              <a:t>员</a:t>
            </a:r>
          </a:p>
          <a:p>
            <a:pPr marL="906462" indent="-457200">
              <a:lnSpc>
                <a:spcPct val="140000"/>
              </a:lnSpc>
              <a:buFont typeface="Wingdings" pitchFamily="2" charset="2"/>
              <a:buChar char="Ø"/>
            </a:pPr>
            <a:r>
              <a:rPr lang="zh-CN" altLang="en-US" sz="2600" dirty="0"/>
              <a:t>确定需求是否已经被满足</a:t>
            </a:r>
          </a:p>
          <a:p>
            <a:pPr>
              <a:lnSpc>
                <a:spcPct val="140000"/>
              </a:lnSpc>
              <a:buFont typeface="Wingdings" panose="05000000000000000000" pitchFamily="2" charset="2"/>
              <a:buChar char="l"/>
            </a:pPr>
            <a:r>
              <a:rPr lang="zh-CN" altLang="en-US" dirty="0" smtClean="0"/>
              <a:t>项目</a:t>
            </a:r>
            <a:r>
              <a:rPr lang="zh-CN" altLang="en-US" dirty="0"/>
              <a:t>经理</a:t>
            </a:r>
          </a:p>
          <a:p>
            <a:pPr marL="906462" indent="-457200">
              <a:lnSpc>
                <a:spcPct val="140000"/>
              </a:lnSpc>
              <a:buFont typeface="Wingdings" pitchFamily="2" charset="2"/>
              <a:buChar char="Ø"/>
            </a:pPr>
            <a:r>
              <a:rPr lang="zh-CN" altLang="en-US" sz="2600" dirty="0" smtClean="0"/>
              <a:t>度量分析</a:t>
            </a:r>
            <a:r>
              <a:rPr lang="zh-CN" altLang="en-US" sz="2600" dirty="0"/>
              <a:t>和开发过程</a:t>
            </a:r>
            <a:endParaRPr lang="en-US" altLang="zh-CN" sz="2600" dirty="0"/>
          </a:p>
        </p:txBody>
      </p:sp>
    </p:spTree>
    <p:extLst>
      <p:ext uri="{BB962C8B-B14F-4D97-AF65-F5344CB8AC3E}">
        <p14:creationId xmlns:p14="http://schemas.microsoft.com/office/powerpoint/2010/main" val="55503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500"/>
                                        <p:tgtEl>
                                          <p:spTgt spid="2">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fade">
                                      <p:cBhvr>
                                        <p:cTn id="5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p:nvPr>
        </p:nvSpPr>
        <p:spPr/>
        <p:txBody>
          <a:bodyPr/>
          <a:lstStyle/>
          <a:p>
            <a:pPr eaLnBrk="1" hangingPunct="1">
              <a:defRPr/>
            </a:pPr>
            <a:r>
              <a:rPr lang="zh-CN" altLang="en-US" dirty="0" smtClean="0"/>
              <a:t>需求管理活动</a:t>
            </a:r>
          </a:p>
        </p:txBody>
      </p:sp>
      <p:graphicFrame>
        <p:nvGraphicFramePr>
          <p:cNvPr id="916483" name="Group 3"/>
          <p:cNvGraphicFramePr>
            <a:graphicFrameLocks noGrp="1"/>
          </p:cNvGraphicFramePr>
          <p:nvPr>
            <p:extLst>
              <p:ext uri="{D42A27DB-BD31-4B8C-83A1-F6EECF244321}">
                <p14:modId xmlns:p14="http://schemas.microsoft.com/office/powerpoint/2010/main" val="710821770"/>
              </p:ext>
            </p:extLst>
          </p:nvPr>
        </p:nvGraphicFramePr>
        <p:xfrm>
          <a:off x="683568" y="1636366"/>
          <a:ext cx="7982272" cy="3952874"/>
        </p:xfrm>
        <a:graphic>
          <a:graphicData uri="http://schemas.openxmlformats.org/drawingml/2006/table">
            <a:tbl>
              <a:tblPr/>
              <a:tblGrid>
                <a:gridCol w="2125663"/>
                <a:gridCol w="5856609"/>
              </a:tblGrid>
              <a:tr h="7652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需求管理活动</a:t>
                      </a:r>
                    </a:p>
                  </a:txBody>
                  <a:tcPr marL="92075" marR="92075" marT="46042" marB="4604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000000"/>
                          </a:solidFill>
                          <a:effectLst/>
                          <a:latin typeface="+mn-ea"/>
                          <a:ea typeface="+mn-ea"/>
                          <a:cs typeface="Times New Roman" pitchFamily="18" charset="0"/>
                        </a:rPr>
                        <a:t>活动的任务</a:t>
                      </a:r>
                    </a:p>
                  </a:txBody>
                  <a:tcPr marL="92075" marR="92075" marT="46042" marB="4604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8303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mn-ea"/>
                          <a:ea typeface="+mn-ea"/>
                          <a:cs typeface="Times New Roman" pitchFamily="18" charset="0"/>
                        </a:rPr>
                        <a:t>变更</a:t>
                      </a: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控制</a:t>
                      </a:r>
                    </a:p>
                  </a:txBody>
                  <a:tcPr marL="92075" marR="92075" marT="46042" marB="4604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建议需求变更并分析其影响，做出是否变更的决策</a:t>
                      </a:r>
                    </a:p>
                  </a:txBody>
                  <a:tcPr marL="92075" marR="92075" marT="46042" marB="4604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6841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FF0000"/>
                          </a:solidFill>
                          <a:effectLst/>
                          <a:latin typeface="+mn-ea"/>
                          <a:ea typeface="+mn-ea"/>
                          <a:cs typeface="Times New Roman" pitchFamily="18" charset="0"/>
                        </a:rPr>
                        <a:t>版本</a:t>
                      </a: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控制</a:t>
                      </a:r>
                    </a:p>
                  </a:txBody>
                  <a:tcPr marL="92075" marR="92075" marT="46042" marB="4604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确定单个需求和</a:t>
                      </a:r>
                      <a:r>
                        <a:rPr kumimoji="0" lang="en-US" altLang="zh-CN" sz="2400" b="1" i="0" u="none" strike="noStrike" cap="none" normalizeH="0" baseline="0" dirty="0" smtClean="0">
                          <a:ln>
                            <a:noFill/>
                          </a:ln>
                          <a:solidFill>
                            <a:srgbClr val="000000"/>
                          </a:solidFill>
                          <a:effectLst/>
                          <a:latin typeface="+mn-ea"/>
                          <a:ea typeface="+mn-ea"/>
                          <a:cs typeface="Times New Roman" pitchFamily="18" charset="0"/>
                        </a:rPr>
                        <a:t>SRS</a:t>
                      </a: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的版本</a:t>
                      </a:r>
                    </a:p>
                  </a:txBody>
                  <a:tcPr marL="92075" marR="92075" marT="46042" marB="4604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82366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建立需求</a:t>
                      </a:r>
                      <a:r>
                        <a:rPr kumimoji="0" lang="zh-CN" altLang="en-US" sz="2400" b="1" i="0" u="none" strike="noStrike" cap="none" normalizeH="0" baseline="0" dirty="0" smtClean="0">
                          <a:ln>
                            <a:noFill/>
                          </a:ln>
                          <a:solidFill>
                            <a:srgbClr val="FF0000"/>
                          </a:solidFill>
                          <a:effectLst/>
                          <a:latin typeface="+mn-ea"/>
                          <a:ea typeface="+mn-ea"/>
                          <a:cs typeface="Times New Roman" pitchFamily="18" charset="0"/>
                        </a:rPr>
                        <a:t>跟踪</a:t>
                      </a: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关系</a:t>
                      </a:r>
                    </a:p>
                  </a:txBody>
                  <a:tcPr marL="92075" marR="92075" marT="46042" marB="4604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定义对于其它需求及系统元素的联系链</a:t>
                      </a:r>
                    </a:p>
                  </a:txBody>
                  <a:tcPr marL="92075" marR="92075" marT="46042" marB="4604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7652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跟踪</a:t>
                      </a:r>
                      <a:r>
                        <a:rPr kumimoji="0" lang="zh-CN" altLang="en-US" sz="2400" b="1" i="0" u="none" strike="noStrike" cap="none" normalizeH="0" baseline="0" dirty="0" smtClean="0">
                          <a:ln>
                            <a:noFill/>
                          </a:ln>
                          <a:solidFill>
                            <a:srgbClr val="FF0000"/>
                          </a:solidFill>
                          <a:effectLst/>
                          <a:latin typeface="+mn-ea"/>
                          <a:ea typeface="+mn-ea"/>
                          <a:cs typeface="Times New Roman" pitchFamily="18" charset="0"/>
                        </a:rPr>
                        <a:t>需求状态</a:t>
                      </a:r>
                    </a:p>
                  </a:txBody>
                  <a:tcPr marL="92075" marR="92075" marT="46042" marB="4604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00"/>
                          </a:solidFill>
                          <a:effectLst/>
                          <a:latin typeface="+mn-ea"/>
                          <a:ea typeface="+mn-ea"/>
                          <a:cs typeface="Times New Roman" pitchFamily="18" charset="0"/>
                        </a:rPr>
                        <a:t>定义并跟踪需求的状态</a:t>
                      </a:r>
                    </a:p>
                  </a:txBody>
                  <a:tcPr marL="92075" marR="92075" marT="46042" marB="4604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184960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00808"/>
            <a:ext cx="8229600" cy="4968552"/>
          </a:xfrm>
        </p:spPr>
        <p:txBody>
          <a:bodyPr>
            <a:normAutofit/>
          </a:bodyPr>
          <a:lstStyle/>
          <a:p>
            <a:pPr marL="109728" indent="0">
              <a:lnSpc>
                <a:spcPct val="150000"/>
              </a:lnSpc>
              <a:buNone/>
            </a:pPr>
            <a:r>
              <a:rPr lang="en-US" altLang="zh-CN" sz="2400" dirty="0">
                <a:latin typeface="+mn-ea"/>
              </a:rPr>
              <a:t>A</a:t>
            </a:r>
            <a:r>
              <a:rPr lang="zh-CN" altLang="en-US" sz="2400" dirty="0">
                <a:latin typeface="+mn-ea"/>
              </a:rPr>
              <a:t>公司是从事粮仓自动通风系统开发和集成的企业，公司内的</a:t>
            </a:r>
            <a:r>
              <a:rPr lang="zh-CN" altLang="en-US" sz="2400" dirty="0">
                <a:solidFill>
                  <a:srgbClr val="FF0000"/>
                </a:solidFill>
                <a:latin typeface="+mn-ea"/>
              </a:rPr>
              <a:t>项目管理部</a:t>
            </a:r>
            <a:r>
              <a:rPr lang="zh-CN" altLang="en-US" sz="2400" dirty="0">
                <a:latin typeface="+mn-ea"/>
              </a:rPr>
              <a:t>作为研发与外部的接口，在</a:t>
            </a:r>
            <a:r>
              <a:rPr lang="zh-CN" altLang="en-US" sz="2400" dirty="0">
                <a:solidFill>
                  <a:srgbClr val="FF0000"/>
                </a:solidFill>
                <a:latin typeface="+mn-ea"/>
              </a:rPr>
              <a:t>销售人员</a:t>
            </a:r>
            <a:r>
              <a:rPr lang="zh-CN" altLang="en-US" sz="2400" dirty="0">
                <a:latin typeface="+mn-ea"/>
              </a:rPr>
              <a:t>的协助下完成与客户的需求沟通</a:t>
            </a:r>
            <a:r>
              <a:rPr lang="zh-CN" altLang="en-US" sz="2400" dirty="0" smtClean="0">
                <a:latin typeface="+mn-ea"/>
              </a:rPr>
              <a:t>。某日</a:t>
            </a:r>
            <a:r>
              <a:rPr lang="zh-CN" altLang="en-US" sz="2400" dirty="0" smtClean="0">
                <a:latin typeface="+mn-ea"/>
              </a:rPr>
              <a:t>，销售人员</a:t>
            </a:r>
            <a:r>
              <a:rPr lang="zh-CN" altLang="en-US" sz="2400" dirty="0" smtClean="0">
                <a:solidFill>
                  <a:srgbClr val="FF0000"/>
                </a:solidFill>
                <a:latin typeface="+mn-ea"/>
              </a:rPr>
              <a:t>小王</a:t>
            </a:r>
            <a:r>
              <a:rPr lang="zh-CN" altLang="en-US" sz="2400" dirty="0" smtClean="0">
                <a:latin typeface="+mn-ea"/>
              </a:rPr>
              <a:t>给</a:t>
            </a:r>
            <a:r>
              <a:rPr lang="zh-CN" altLang="en-US" sz="2400" dirty="0">
                <a:latin typeface="+mn-ea"/>
              </a:rPr>
              <a:t>项目管理部提交了一条信息，说客户甲要求对“将</a:t>
            </a:r>
            <a:r>
              <a:rPr lang="en-US" altLang="zh-CN" sz="2400" dirty="0" smtClean="0">
                <a:latin typeface="+mn-ea"/>
              </a:rPr>
              <a:t>JK</a:t>
            </a:r>
            <a:r>
              <a:rPr lang="zh-CN" altLang="en-US" sz="2400" dirty="0" smtClean="0">
                <a:latin typeface="+mn-ea"/>
              </a:rPr>
              <a:t>型</a:t>
            </a:r>
            <a:r>
              <a:rPr lang="zh-CN" altLang="en-US" sz="2400" dirty="0">
                <a:latin typeface="+mn-ea"/>
              </a:rPr>
              <a:t>产品的</a:t>
            </a:r>
            <a:r>
              <a:rPr lang="en-US" altLang="zh-CN" sz="2400" dirty="0">
                <a:latin typeface="+mn-ea"/>
              </a:rPr>
              <a:t>P1</a:t>
            </a:r>
            <a:r>
              <a:rPr lang="zh-CN" altLang="en-US" sz="2400" dirty="0">
                <a:latin typeface="+mn-ea"/>
              </a:rPr>
              <a:t>组件更换为</a:t>
            </a:r>
            <a:r>
              <a:rPr lang="en-US" altLang="zh-CN" sz="2400" dirty="0">
                <a:latin typeface="+mn-ea"/>
              </a:rPr>
              <a:t>P2</a:t>
            </a:r>
            <a:r>
              <a:rPr lang="zh-CN" altLang="en-US" sz="2400" dirty="0">
                <a:latin typeface="+mn-ea"/>
              </a:rPr>
              <a:t>型号的组件”的可行性进行技术评估。</a:t>
            </a:r>
            <a:r>
              <a:rPr lang="zh-CN" altLang="en-US" sz="2400" dirty="0">
                <a:solidFill>
                  <a:srgbClr val="FF0000"/>
                </a:solidFill>
                <a:latin typeface="+mn-ea"/>
              </a:rPr>
              <a:t>项目经理</a:t>
            </a:r>
            <a:r>
              <a:rPr lang="zh-CN" altLang="en-US" sz="2400" dirty="0">
                <a:latin typeface="+mn-ea"/>
              </a:rPr>
              <a:t>接到此信息后，发出正式通知让</a:t>
            </a:r>
            <a:r>
              <a:rPr lang="zh-CN" altLang="en-US" sz="2400" dirty="0">
                <a:solidFill>
                  <a:srgbClr val="FF0000"/>
                </a:solidFill>
                <a:latin typeface="+mn-ea"/>
              </a:rPr>
              <a:t>研发部门</a:t>
            </a:r>
            <a:r>
              <a:rPr lang="zh-CN" altLang="en-US" sz="2400" dirty="0">
                <a:latin typeface="+mn-ea"/>
              </a:rPr>
              <a:t>修改</a:t>
            </a:r>
            <a:r>
              <a:rPr lang="en-US" altLang="zh-CN" sz="2400" dirty="0">
                <a:latin typeface="+mn-ea"/>
              </a:rPr>
              <a:t>JK </a:t>
            </a:r>
            <a:r>
              <a:rPr lang="zh-CN" altLang="en-US" sz="2400" dirty="0">
                <a:latin typeface="+mn-ea"/>
              </a:rPr>
              <a:t>型产品并进行了测试，再把修改后的产品给</a:t>
            </a:r>
            <a:r>
              <a:rPr lang="zh-CN" altLang="en-US" sz="2400" dirty="0">
                <a:solidFill>
                  <a:srgbClr val="FF0000"/>
                </a:solidFill>
                <a:latin typeface="+mn-ea"/>
              </a:rPr>
              <a:t>客户</a:t>
            </a:r>
            <a:r>
              <a:rPr lang="zh-CN" altLang="en-US" sz="2400" dirty="0">
                <a:latin typeface="+mn-ea"/>
              </a:rPr>
              <a:t>试用</a:t>
            </a:r>
            <a:r>
              <a:rPr lang="zh-CN" altLang="en-US" sz="2400" dirty="0" smtClean="0">
                <a:latin typeface="+mn-ea"/>
              </a:rPr>
              <a:t>。</a:t>
            </a:r>
            <a:endParaRPr lang="zh-CN" altLang="en-US" sz="2400" dirty="0"/>
          </a:p>
        </p:txBody>
      </p:sp>
      <p:sp>
        <p:nvSpPr>
          <p:cNvPr id="3" name="文本框 2"/>
          <p:cNvSpPr txBox="1"/>
          <p:nvPr/>
        </p:nvSpPr>
        <p:spPr>
          <a:xfrm>
            <a:off x="395536" y="1228690"/>
            <a:ext cx="8352928" cy="430887"/>
          </a:xfrm>
          <a:prstGeom prst="rect">
            <a:avLst/>
          </a:prstGeom>
          <a:noFill/>
        </p:spPr>
        <p:txBody>
          <a:bodyPr wrap="square" rtlCol="0">
            <a:spAutoFit/>
          </a:bodyPr>
          <a:lstStyle/>
          <a:p>
            <a:r>
              <a:rPr lang="zh-CN" altLang="en-US" sz="2200" b="1" dirty="0">
                <a:solidFill>
                  <a:srgbClr val="FF0000"/>
                </a:solidFill>
                <a:latin typeface="+mn-ea"/>
              </a:rPr>
              <a:t>请分析案例中</a:t>
            </a:r>
            <a:r>
              <a:rPr lang="en-US" altLang="zh-CN" sz="2200" b="1" dirty="0">
                <a:solidFill>
                  <a:srgbClr val="FF0000"/>
                </a:solidFill>
                <a:latin typeface="+mn-ea"/>
              </a:rPr>
              <a:t>A </a:t>
            </a:r>
            <a:r>
              <a:rPr lang="zh-CN" altLang="en-US" sz="2200" b="1" dirty="0">
                <a:solidFill>
                  <a:srgbClr val="FF0000"/>
                </a:solidFill>
                <a:latin typeface="+mn-ea"/>
              </a:rPr>
              <a:t>公司在管理中主要存在哪些问题导致客户非常不满</a:t>
            </a:r>
            <a:r>
              <a:rPr lang="zh-CN" altLang="en-US" sz="2200" b="1" dirty="0" smtClean="0">
                <a:solidFill>
                  <a:srgbClr val="FF0000"/>
                </a:solidFill>
                <a:latin typeface="+mn-ea"/>
              </a:rPr>
              <a:t>。</a:t>
            </a:r>
            <a:endParaRPr lang="zh-CN" altLang="en-US" sz="2200" b="1" dirty="0">
              <a:solidFill>
                <a:srgbClr val="FF0000"/>
              </a:solidFill>
              <a:latin typeface="+mn-ea"/>
            </a:endParaRPr>
          </a:p>
        </p:txBody>
      </p:sp>
    </p:spTree>
    <p:extLst>
      <p:ext uri="{BB962C8B-B14F-4D97-AF65-F5344CB8AC3E}">
        <p14:creationId xmlns:p14="http://schemas.microsoft.com/office/powerpoint/2010/main" val="15545746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00808"/>
            <a:ext cx="8229600" cy="4968552"/>
          </a:xfrm>
        </p:spPr>
        <p:txBody>
          <a:bodyPr>
            <a:normAutofit/>
          </a:bodyPr>
          <a:lstStyle/>
          <a:p>
            <a:pPr marL="109728" indent="0">
              <a:lnSpc>
                <a:spcPct val="150000"/>
              </a:lnSpc>
              <a:buNone/>
            </a:pPr>
            <a:r>
              <a:rPr lang="zh-CN" altLang="en-US" sz="2400" dirty="0" smtClean="0">
                <a:latin typeface="+mn-ea"/>
              </a:rPr>
              <a:t>但</a:t>
            </a:r>
            <a:r>
              <a:rPr lang="zh-CN" altLang="en-US" sz="2400" dirty="0">
                <a:latin typeface="+mn-ea"/>
              </a:rPr>
              <a:t>客户甲对此非常</a:t>
            </a:r>
            <a:r>
              <a:rPr lang="zh-CN" altLang="en-US" sz="2400" dirty="0">
                <a:solidFill>
                  <a:srgbClr val="FF0000"/>
                </a:solidFill>
                <a:latin typeface="+mn-ea"/>
              </a:rPr>
              <a:t>不满</a:t>
            </a:r>
            <a:r>
              <a:rPr lang="zh-CN" altLang="en-US" sz="2400" dirty="0">
                <a:latin typeface="+mn-ea"/>
              </a:rPr>
              <a:t>，因为他们的意图并不是要单一改变</a:t>
            </a:r>
            <a:r>
              <a:rPr lang="en-US" altLang="zh-CN" sz="2400" dirty="0">
                <a:latin typeface="+mn-ea"/>
              </a:rPr>
              <a:t>JK</a:t>
            </a:r>
            <a:r>
              <a:rPr lang="zh-CN" altLang="en-US" sz="2400" dirty="0">
                <a:latin typeface="+mn-ea"/>
              </a:rPr>
              <a:t>产品的这个</a:t>
            </a:r>
            <a:r>
              <a:rPr lang="en-US" altLang="zh-CN" sz="2400" dirty="0">
                <a:latin typeface="+mn-ea"/>
              </a:rPr>
              <a:t>P1</a:t>
            </a:r>
            <a:r>
              <a:rPr lang="zh-CN" altLang="en-US" sz="2400" dirty="0">
                <a:latin typeface="+mn-ea"/>
              </a:rPr>
              <a:t>组件，而还要求把</a:t>
            </a:r>
            <a:r>
              <a:rPr lang="en-US" altLang="zh-CN" sz="2400" dirty="0">
                <a:latin typeface="+mn-ea"/>
              </a:rPr>
              <a:t>JK</a:t>
            </a:r>
            <a:r>
              <a:rPr lang="zh-CN" altLang="en-US" sz="2400" dirty="0">
                <a:latin typeface="+mn-ea"/>
              </a:rPr>
              <a:t>产品的</a:t>
            </a:r>
            <a:r>
              <a:rPr lang="en-US" altLang="zh-CN" sz="2400" dirty="0">
                <a:latin typeface="+mn-ea"/>
              </a:rPr>
              <a:t>P1</a:t>
            </a:r>
            <a:r>
              <a:rPr lang="zh-CN" altLang="en-US" sz="2400" dirty="0">
                <a:latin typeface="+mn-ea"/>
              </a:rPr>
              <a:t>组件放到其他型号产品的外壳中，上述技术评估只是他们需求的一个方面</a:t>
            </a:r>
            <a:r>
              <a:rPr lang="zh-CN" altLang="en-US" sz="2400" dirty="0" smtClean="0">
                <a:latin typeface="+mn-ea"/>
              </a:rPr>
              <a:t>。经</a:t>
            </a:r>
            <a:r>
              <a:rPr lang="zh-CN" altLang="en-US" sz="2400" dirty="0">
                <a:latin typeface="+mn-ea"/>
              </a:rPr>
              <a:t>项目管理部了解，销售部其实知道客户的目的，只是认为</a:t>
            </a:r>
            <a:r>
              <a:rPr lang="en-US" altLang="zh-CN" sz="2400" dirty="0">
                <a:latin typeface="+mn-ea"/>
              </a:rPr>
              <a:t>P1 </a:t>
            </a:r>
            <a:r>
              <a:rPr lang="zh-CN" altLang="en-US" sz="2400" dirty="0">
                <a:latin typeface="+mn-ea"/>
              </a:rPr>
              <a:t>组件的评估是最关键的，所以只向项目经理提到这个要求，而未向项目经理说明详细情况。</a:t>
            </a:r>
          </a:p>
          <a:p>
            <a:pPr>
              <a:lnSpc>
                <a:spcPct val="150000"/>
              </a:lnSpc>
            </a:pPr>
            <a:endParaRPr lang="zh-CN" altLang="en-US" dirty="0"/>
          </a:p>
        </p:txBody>
      </p:sp>
      <p:sp>
        <p:nvSpPr>
          <p:cNvPr id="3" name="文本框 2"/>
          <p:cNvSpPr txBox="1"/>
          <p:nvPr/>
        </p:nvSpPr>
        <p:spPr>
          <a:xfrm>
            <a:off x="395536" y="1228690"/>
            <a:ext cx="8352928" cy="430887"/>
          </a:xfrm>
          <a:prstGeom prst="rect">
            <a:avLst/>
          </a:prstGeom>
          <a:noFill/>
        </p:spPr>
        <p:txBody>
          <a:bodyPr wrap="square" rtlCol="0">
            <a:spAutoFit/>
          </a:bodyPr>
          <a:lstStyle/>
          <a:p>
            <a:r>
              <a:rPr lang="zh-CN" altLang="en-US" sz="2200" b="1" dirty="0">
                <a:solidFill>
                  <a:srgbClr val="FF0000"/>
                </a:solidFill>
                <a:latin typeface="+mn-ea"/>
              </a:rPr>
              <a:t>请分析案例中</a:t>
            </a:r>
            <a:r>
              <a:rPr lang="en-US" altLang="zh-CN" sz="2200" b="1" dirty="0">
                <a:solidFill>
                  <a:srgbClr val="FF0000"/>
                </a:solidFill>
                <a:latin typeface="+mn-ea"/>
              </a:rPr>
              <a:t>A </a:t>
            </a:r>
            <a:r>
              <a:rPr lang="zh-CN" altLang="en-US" sz="2200" b="1" dirty="0">
                <a:solidFill>
                  <a:srgbClr val="FF0000"/>
                </a:solidFill>
                <a:latin typeface="+mn-ea"/>
              </a:rPr>
              <a:t>公司在管理中主要存在哪些问题导致客户非常不满</a:t>
            </a:r>
            <a:r>
              <a:rPr lang="zh-CN" altLang="en-US" sz="2200" b="1" dirty="0" smtClean="0">
                <a:solidFill>
                  <a:srgbClr val="FF0000"/>
                </a:solidFill>
                <a:latin typeface="+mn-ea"/>
              </a:rPr>
              <a:t>。</a:t>
            </a:r>
            <a:endParaRPr lang="zh-CN" altLang="en-US" sz="2200" b="1" dirty="0">
              <a:solidFill>
                <a:srgbClr val="FF0000"/>
              </a:solidFill>
              <a:latin typeface="+mn-ea"/>
            </a:endParaRPr>
          </a:p>
        </p:txBody>
      </p:sp>
    </p:spTree>
    <p:extLst>
      <p:ext uri="{BB962C8B-B14F-4D97-AF65-F5344CB8AC3E}">
        <p14:creationId xmlns:p14="http://schemas.microsoft.com/office/powerpoint/2010/main" val="503237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11560" y="2055038"/>
            <a:ext cx="7802136" cy="1130246"/>
          </a:xfrm>
          <a:prstGeom prst="rect">
            <a:avLst/>
          </a:prstGeom>
          <a:noFill/>
        </p:spPr>
        <p:txBody>
          <a:bodyPr wrap="none" rtlCol="0">
            <a:spAutoFit/>
          </a:bodyPr>
          <a:lstStyle/>
          <a:p>
            <a:pPr>
              <a:lnSpc>
                <a:spcPct val="150000"/>
              </a:lnSpc>
            </a:pPr>
            <a:r>
              <a:rPr lang="en-US" altLang="zh-CN" sz="2400" dirty="0">
                <a:solidFill>
                  <a:srgbClr val="FF0000"/>
                </a:solidFill>
              </a:rPr>
              <a:t>1.</a:t>
            </a:r>
            <a:r>
              <a:rPr lang="zh-CN" altLang="en-US" sz="2400" dirty="0">
                <a:solidFill>
                  <a:srgbClr val="FF0000"/>
                </a:solidFill>
              </a:rPr>
              <a:t>需求获取不规范，从客户到销售人员再到项目管理部</a:t>
            </a:r>
            <a:r>
              <a:rPr lang="zh-CN" altLang="en-US" sz="2400" dirty="0" smtClean="0">
                <a:solidFill>
                  <a:srgbClr val="FF0000"/>
                </a:solidFill>
              </a:rPr>
              <a:t>，</a:t>
            </a:r>
            <a:endParaRPr lang="en-US" altLang="zh-CN" sz="2400" dirty="0" smtClean="0">
              <a:solidFill>
                <a:srgbClr val="FF0000"/>
              </a:solidFill>
            </a:endParaRPr>
          </a:p>
          <a:p>
            <a:pPr>
              <a:lnSpc>
                <a:spcPct val="150000"/>
              </a:lnSpc>
            </a:pPr>
            <a:r>
              <a:rPr lang="zh-CN" altLang="en-US" sz="2400" dirty="0" smtClean="0">
                <a:solidFill>
                  <a:srgbClr val="FF0000"/>
                </a:solidFill>
              </a:rPr>
              <a:t>需求</a:t>
            </a:r>
            <a:r>
              <a:rPr lang="zh-CN" altLang="en-US" sz="2400" dirty="0">
                <a:solidFill>
                  <a:srgbClr val="FF0000"/>
                </a:solidFill>
              </a:rPr>
              <a:t>都是口头传达的，没有形成用户需求说明书</a:t>
            </a:r>
            <a:r>
              <a:rPr lang="zh-CN" altLang="en-US" sz="2400" dirty="0" smtClean="0">
                <a:solidFill>
                  <a:srgbClr val="FF0000"/>
                </a:solidFill>
              </a:rPr>
              <a:t>。</a:t>
            </a:r>
            <a:endParaRPr lang="zh-CN" altLang="en-US" sz="2400" dirty="0">
              <a:solidFill>
                <a:srgbClr val="FF0000"/>
              </a:solidFill>
            </a:endParaRPr>
          </a:p>
        </p:txBody>
      </p:sp>
      <p:sp>
        <p:nvSpPr>
          <p:cNvPr id="8" name="TextBox 7"/>
          <p:cNvSpPr txBox="1"/>
          <p:nvPr/>
        </p:nvSpPr>
        <p:spPr>
          <a:xfrm>
            <a:off x="611560" y="3212976"/>
            <a:ext cx="8079456" cy="646331"/>
          </a:xfrm>
          <a:prstGeom prst="rect">
            <a:avLst/>
          </a:prstGeom>
          <a:noFill/>
        </p:spPr>
        <p:txBody>
          <a:bodyPr wrap="none" rtlCol="0">
            <a:spAutoFit/>
          </a:bodyPr>
          <a:lstStyle/>
          <a:p>
            <a:pPr>
              <a:lnSpc>
                <a:spcPct val="150000"/>
              </a:lnSpc>
            </a:pPr>
            <a:r>
              <a:rPr lang="en-US" altLang="zh-CN" sz="2400" dirty="0" smtClean="0">
                <a:solidFill>
                  <a:srgbClr val="FF0000"/>
                </a:solidFill>
              </a:rPr>
              <a:t>2.</a:t>
            </a:r>
            <a:r>
              <a:rPr lang="zh-CN" altLang="en-US" sz="2400" dirty="0">
                <a:solidFill>
                  <a:srgbClr val="FF0000"/>
                </a:solidFill>
              </a:rPr>
              <a:t>没有进行</a:t>
            </a:r>
            <a:r>
              <a:rPr lang="zh-CN" altLang="en-US" sz="2400" dirty="0" smtClean="0">
                <a:solidFill>
                  <a:srgbClr val="FF0000"/>
                </a:solidFill>
              </a:rPr>
              <a:t>需求</a:t>
            </a:r>
            <a:r>
              <a:rPr lang="zh-CN" altLang="en-US" sz="2400" dirty="0">
                <a:solidFill>
                  <a:srgbClr val="FF0000"/>
                </a:solidFill>
              </a:rPr>
              <a:t>确认</a:t>
            </a:r>
            <a:r>
              <a:rPr lang="zh-CN" altLang="en-US" sz="2400" dirty="0" smtClean="0">
                <a:solidFill>
                  <a:srgbClr val="FF0000"/>
                </a:solidFill>
              </a:rPr>
              <a:t>，</a:t>
            </a:r>
            <a:r>
              <a:rPr lang="zh-CN" altLang="en-US" sz="2400" dirty="0">
                <a:solidFill>
                  <a:srgbClr val="FF0000"/>
                </a:solidFill>
              </a:rPr>
              <a:t>使开发方和用户对需求达成共识</a:t>
            </a:r>
            <a:r>
              <a:rPr lang="zh-CN" altLang="en-US" sz="2400" dirty="0" smtClean="0">
                <a:solidFill>
                  <a:srgbClr val="FF0000"/>
                </a:solidFill>
              </a:rPr>
              <a:t>。</a:t>
            </a:r>
            <a:endParaRPr lang="zh-CN" altLang="en-US" sz="2400" dirty="0">
              <a:solidFill>
                <a:srgbClr val="FF0000"/>
              </a:solidFill>
            </a:endParaRPr>
          </a:p>
        </p:txBody>
      </p:sp>
      <p:sp>
        <p:nvSpPr>
          <p:cNvPr id="9" name="TextBox 8"/>
          <p:cNvSpPr txBox="1"/>
          <p:nvPr/>
        </p:nvSpPr>
        <p:spPr>
          <a:xfrm>
            <a:off x="611560" y="3894147"/>
            <a:ext cx="8109912" cy="1130246"/>
          </a:xfrm>
          <a:prstGeom prst="rect">
            <a:avLst/>
          </a:prstGeom>
          <a:noFill/>
        </p:spPr>
        <p:txBody>
          <a:bodyPr wrap="none" rtlCol="0">
            <a:spAutoFit/>
          </a:bodyPr>
          <a:lstStyle/>
          <a:p>
            <a:pPr>
              <a:lnSpc>
                <a:spcPct val="150000"/>
              </a:lnSpc>
            </a:pPr>
            <a:r>
              <a:rPr lang="en-US" altLang="zh-CN" sz="2400" dirty="0" smtClean="0">
                <a:solidFill>
                  <a:srgbClr val="FF0000"/>
                </a:solidFill>
              </a:rPr>
              <a:t>3.</a:t>
            </a:r>
            <a:r>
              <a:rPr lang="zh-CN" altLang="en-US" sz="2400" dirty="0">
                <a:solidFill>
                  <a:srgbClr val="FF0000"/>
                </a:solidFill>
              </a:rPr>
              <a:t>销售人员和项目管理部在需求管理上没有明确的职责划分</a:t>
            </a:r>
            <a:endParaRPr lang="en-US" altLang="zh-CN" sz="2400" dirty="0">
              <a:solidFill>
                <a:srgbClr val="FF0000"/>
              </a:solidFill>
            </a:endParaRPr>
          </a:p>
          <a:p>
            <a:pPr>
              <a:lnSpc>
                <a:spcPct val="150000"/>
              </a:lnSpc>
            </a:pPr>
            <a:r>
              <a:rPr lang="zh-CN" altLang="en-US" sz="2400" dirty="0">
                <a:solidFill>
                  <a:srgbClr val="FF0000"/>
                </a:solidFill>
              </a:rPr>
              <a:t>和流程控制</a:t>
            </a:r>
            <a:r>
              <a:rPr lang="zh-CN" altLang="en-US" sz="2400" dirty="0" smtClean="0">
                <a:solidFill>
                  <a:srgbClr val="FF0000"/>
                </a:solidFill>
              </a:rPr>
              <a:t>。</a:t>
            </a:r>
            <a:endParaRPr lang="zh-CN" altLang="en-US" sz="2400" dirty="0">
              <a:solidFill>
                <a:srgbClr val="FF0000"/>
              </a:solidFill>
            </a:endParaRPr>
          </a:p>
        </p:txBody>
      </p:sp>
      <p:sp>
        <p:nvSpPr>
          <p:cNvPr id="10" name="文本框 2"/>
          <p:cNvSpPr txBox="1"/>
          <p:nvPr/>
        </p:nvSpPr>
        <p:spPr>
          <a:xfrm>
            <a:off x="395536" y="1228690"/>
            <a:ext cx="8352928" cy="430887"/>
          </a:xfrm>
          <a:prstGeom prst="rect">
            <a:avLst/>
          </a:prstGeom>
          <a:noFill/>
        </p:spPr>
        <p:txBody>
          <a:bodyPr wrap="square" rtlCol="0">
            <a:spAutoFit/>
          </a:bodyPr>
          <a:lstStyle/>
          <a:p>
            <a:r>
              <a:rPr lang="zh-CN" altLang="en-US" sz="2200" b="1" dirty="0">
                <a:solidFill>
                  <a:srgbClr val="FF0000"/>
                </a:solidFill>
                <a:latin typeface="+mn-ea"/>
              </a:rPr>
              <a:t>请分析案例中</a:t>
            </a:r>
            <a:r>
              <a:rPr lang="en-US" altLang="zh-CN" sz="2200" b="1" dirty="0">
                <a:solidFill>
                  <a:srgbClr val="FF0000"/>
                </a:solidFill>
                <a:latin typeface="+mn-ea"/>
              </a:rPr>
              <a:t>A </a:t>
            </a:r>
            <a:r>
              <a:rPr lang="zh-CN" altLang="en-US" sz="2200" b="1" dirty="0">
                <a:solidFill>
                  <a:srgbClr val="FF0000"/>
                </a:solidFill>
                <a:latin typeface="+mn-ea"/>
              </a:rPr>
              <a:t>公司在管理中主要存在哪些问题导致客户非常不满</a:t>
            </a:r>
            <a:r>
              <a:rPr lang="zh-CN" altLang="en-US" sz="2200" b="1" dirty="0" smtClean="0">
                <a:solidFill>
                  <a:srgbClr val="FF0000"/>
                </a:solidFill>
                <a:latin typeface="+mn-ea"/>
              </a:rPr>
              <a:t>。</a:t>
            </a:r>
            <a:endParaRPr lang="zh-CN" altLang="en-US" sz="2200" b="1" dirty="0">
              <a:solidFill>
                <a:srgbClr val="FF0000"/>
              </a:solidFill>
              <a:latin typeface="+mn-ea"/>
            </a:endParaRPr>
          </a:p>
        </p:txBody>
      </p:sp>
    </p:spTree>
    <p:extLst>
      <p:ext uri="{BB962C8B-B14F-4D97-AF65-F5344CB8AC3E}">
        <p14:creationId xmlns:p14="http://schemas.microsoft.com/office/powerpoint/2010/main" val="151259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p:cNvSpPr>
            <a:spLocks noGrp="1" noChangeArrowheads="1"/>
          </p:cNvSpPr>
          <p:nvPr>
            <p:ph type="title"/>
          </p:nvPr>
        </p:nvSpPr>
        <p:spPr/>
        <p:txBody>
          <a:bodyPr/>
          <a:lstStyle/>
          <a:p>
            <a:pPr eaLnBrk="1" hangingPunct="1">
              <a:defRPr/>
            </a:pPr>
            <a:r>
              <a:rPr lang="zh-CN" altLang="en-US" dirty="0" smtClean="0"/>
              <a:t>需求</a:t>
            </a:r>
            <a:r>
              <a:rPr lang="zh-CN" altLang="en-US" dirty="0" smtClean="0">
                <a:solidFill>
                  <a:srgbClr val="FF0000"/>
                </a:solidFill>
              </a:rPr>
              <a:t>管理过程</a:t>
            </a:r>
          </a:p>
        </p:txBody>
      </p:sp>
      <p:sp>
        <p:nvSpPr>
          <p:cNvPr id="2" name="内容占位符 1"/>
          <p:cNvSpPr>
            <a:spLocks noGrp="1"/>
          </p:cNvSpPr>
          <p:nvPr>
            <p:ph idx="1"/>
          </p:nvPr>
        </p:nvSpPr>
        <p:spPr/>
        <p:txBody>
          <a:bodyPr/>
          <a:lstStyle/>
          <a:p>
            <a:endParaRPr lang="zh-CN" altLang="en-US"/>
          </a:p>
        </p:txBody>
      </p:sp>
      <p:graphicFrame>
        <p:nvGraphicFramePr>
          <p:cNvPr id="927747" name="Object 3"/>
          <p:cNvGraphicFramePr>
            <a:graphicFrameLocks noChangeAspect="1"/>
          </p:cNvGraphicFramePr>
          <p:nvPr>
            <p:extLst>
              <p:ext uri="{D42A27DB-BD31-4B8C-83A1-F6EECF244321}">
                <p14:modId xmlns:p14="http://schemas.microsoft.com/office/powerpoint/2010/main" val="2621258884"/>
              </p:ext>
            </p:extLst>
          </p:nvPr>
        </p:nvGraphicFramePr>
        <p:xfrm>
          <a:off x="688975" y="1235794"/>
          <a:ext cx="7845425" cy="5289550"/>
        </p:xfrm>
        <a:graphic>
          <a:graphicData uri="http://schemas.openxmlformats.org/presentationml/2006/ole">
            <mc:AlternateContent xmlns:mc="http://schemas.openxmlformats.org/markup-compatibility/2006">
              <mc:Choice xmlns:v="urn:schemas-microsoft-com:vml" Requires="v">
                <p:oleObj spid="_x0000_s1133" name="Visio" r:id="rId3" imgW="5857308" imgH="4303776" progId="Visio.Drawing.11">
                  <p:embed/>
                </p:oleObj>
              </mc:Choice>
              <mc:Fallback>
                <p:oleObj name="Visio" r:id="rId3" imgW="5857308" imgH="43037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975" y="1235794"/>
                        <a:ext cx="7845425" cy="5289550"/>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9740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Text Box 2"/>
          <p:cNvSpPr txBox="1">
            <a:spLocks noChangeArrowheads="1"/>
          </p:cNvSpPr>
          <p:nvPr/>
        </p:nvSpPr>
        <p:spPr bwMode="auto">
          <a:xfrm>
            <a:off x="611560" y="381000"/>
            <a:ext cx="7543800" cy="584775"/>
          </a:xfrm>
          <a:prstGeom prst="rect">
            <a:avLst/>
          </a:prstGeom>
          <a:noFill/>
          <a:ln w="9525" algn="ctr">
            <a:noFill/>
            <a:miter lim="800000"/>
            <a:headEnd/>
            <a:tailEnd/>
          </a:ln>
          <a:effectLst/>
        </p:spPr>
        <p:txBody>
          <a:bodyPr>
            <a:spAutoFit/>
          </a:bodyPr>
          <a:lstStyle/>
          <a:p>
            <a:pPr eaLnBrk="1" hangingPunct="1">
              <a:spcBef>
                <a:spcPct val="50000"/>
              </a:spcBef>
              <a:defRPr/>
            </a:pPr>
            <a:r>
              <a:rPr kumimoji="1" lang="zh-CN" altLang="en-US" sz="3200" dirty="0">
                <a:latin typeface="黑体" panose="02010609060101010101" pitchFamily="49" charset="-122"/>
                <a:ea typeface="黑体" panose="02010609060101010101" pitchFamily="49" charset="-122"/>
              </a:rPr>
              <a:t>需求的</a:t>
            </a:r>
            <a:r>
              <a:rPr kumimoji="1" lang="zh-CN" altLang="en-US" sz="3200" dirty="0">
                <a:solidFill>
                  <a:srgbClr val="FF0000"/>
                </a:solidFill>
                <a:latin typeface="黑体" panose="02010609060101010101" pitchFamily="49" charset="-122"/>
                <a:ea typeface="黑体" panose="02010609060101010101" pitchFamily="49" charset="-122"/>
              </a:rPr>
              <a:t>可跟踪性管理</a:t>
            </a:r>
          </a:p>
        </p:txBody>
      </p:sp>
      <p:sp>
        <p:nvSpPr>
          <p:cNvPr id="947203" name="Text Box 3"/>
          <p:cNvSpPr txBox="1">
            <a:spLocks noChangeArrowheads="1"/>
          </p:cNvSpPr>
          <p:nvPr/>
        </p:nvSpPr>
        <p:spPr bwMode="auto">
          <a:xfrm>
            <a:off x="609600" y="1412776"/>
            <a:ext cx="76962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spcBef>
                <a:spcPct val="20000"/>
              </a:spcBef>
              <a:buClr>
                <a:schemeClr val="tx2"/>
              </a:buClr>
              <a:buSzPct val="70000"/>
              <a:buFont typeface="Wingdings" pitchFamily="2" charset="2"/>
              <a:buChar char="Ø"/>
            </a:pPr>
            <a:r>
              <a:rPr lang="zh-CN" altLang="en-US" sz="2800" b="1" dirty="0">
                <a:solidFill>
                  <a:schemeClr val="bg2"/>
                </a:solidFill>
                <a:latin typeface="+mn-ea"/>
                <a:ea typeface="+mn-ea"/>
              </a:rPr>
              <a:t>方法：</a:t>
            </a:r>
          </a:p>
          <a:p>
            <a:pPr lvl="1">
              <a:lnSpc>
                <a:spcPct val="150000"/>
              </a:lnSpc>
              <a:spcBef>
                <a:spcPct val="20000"/>
              </a:spcBef>
              <a:buClr>
                <a:schemeClr val="tx2"/>
              </a:buClr>
              <a:buSzPct val="70000"/>
              <a:buFont typeface="Wingdings" pitchFamily="2" charset="2"/>
              <a:buChar char="Ø"/>
            </a:pPr>
            <a:r>
              <a:rPr lang="zh-CN" altLang="en-US" sz="2400" dirty="0">
                <a:solidFill>
                  <a:schemeClr val="bg2"/>
                </a:solidFill>
                <a:latin typeface="+mn-ea"/>
                <a:ea typeface="+mn-ea"/>
              </a:rPr>
              <a:t>建立</a:t>
            </a:r>
            <a:r>
              <a:rPr lang="zh-CN" altLang="en-US" sz="2400" dirty="0">
                <a:solidFill>
                  <a:srgbClr val="FF0000"/>
                </a:solidFill>
                <a:latin typeface="+mn-ea"/>
                <a:ea typeface="+mn-ea"/>
              </a:rPr>
              <a:t>需求跟踪矩阵</a:t>
            </a:r>
          </a:p>
        </p:txBody>
      </p:sp>
      <p:graphicFrame>
        <p:nvGraphicFramePr>
          <p:cNvPr id="947204" name="Group 4"/>
          <p:cNvGraphicFramePr>
            <a:graphicFrameLocks noGrp="1"/>
          </p:cNvGraphicFramePr>
          <p:nvPr>
            <p:extLst>
              <p:ext uri="{D42A27DB-BD31-4B8C-83A1-F6EECF244321}">
                <p14:modId xmlns:p14="http://schemas.microsoft.com/office/powerpoint/2010/main" val="1620287697"/>
              </p:ext>
            </p:extLst>
          </p:nvPr>
        </p:nvGraphicFramePr>
        <p:xfrm>
          <a:off x="179512" y="3068960"/>
          <a:ext cx="8712967" cy="1892304"/>
        </p:xfrm>
        <a:graphic>
          <a:graphicData uri="http://schemas.openxmlformats.org/drawingml/2006/table">
            <a:tbl>
              <a:tblPr/>
              <a:tblGrid>
                <a:gridCol w="1273522"/>
                <a:gridCol w="1225501"/>
                <a:gridCol w="1304256"/>
                <a:gridCol w="1229343"/>
                <a:gridCol w="1225501"/>
                <a:gridCol w="1225501"/>
                <a:gridCol w="1229343"/>
              </a:tblGrid>
              <a:tr h="335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n-ea"/>
                          <a:ea typeface="+mn-ea"/>
                          <a:cs typeface="Times New Roman" pitchFamily="18" charset="0"/>
                        </a:rPr>
                        <a:t>需求代号</a:t>
                      </a:r>
                      <a:endParaRPr kumimoji="0" lang="zh-CN" altLang="en-US" sz="2000" b="0" i="0" u="none" strike="noStrike" cap="none" normalizeH="0" baseline="0" dirty="0" smtClean="0">
                        <a:ln>
                          <a:noFill/>
                        </a:ln>
                        <a:solidFill>
                          <a:srgbClr val="000000"/>
                        </a:solidFill>
                        <a:effectLst/>
                        <a:latin typeface="+mn-ea"/>
                        <a:ea typeface="+mn-ea"/>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规格说明</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需求实例</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设计实例</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编码实例</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测试实例</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测试记录</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7975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R001</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dirty="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标题或</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000000"/>
                          </a:solidFill>
                          <a:effectLst/>
                          <a:latin typeface="+mn-ea"/>
                          <a:ea typeface="+mn-ea"/>
                          <a:cs typeface="Times New Roman" pitchFamily="18" charset="0"/>
                        </a:rPr>
                        <a:t>标识符</a:t>
                      </a:r>
                      <a:endParaRPr kumimoji="0" lang="zh-CN" altLang="en-US"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5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R002</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3591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dirty="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mn-ea"/>
                          <a:ea typeface="+mn-ea"/>
                          <a:cs typeface="Times New Roman" pitchFamily="18" charset="0"/>
                        </a:rPr>
                        <a:t>···</a:t>
                      </a:r>
                      <a:endParaRPr kumimoji="0" lang="en-US" altLang="zh-CN" sz="2000" b="0" i="0" u="none" strike="noStrike" cap="none" normalizeH="0" baseline="0" dirty="0" smtClean="0">
                        <a:ln>
                          <a:noFill/>
                        </a:ln>
                        <a:solidFill>
                          <a:srgbClr val="000000"/>
                        </a:solidFill>
                        <a:effectLst/>
                        <a:latin typeface="+mn-ea"/>
                        <a:ea typeface="+mn-ea"/>
                      </a:endParaRPr>
                    </a:p>
                  </a:txBody>
                  <a:tcPr marL="92075" marR="92075" marT="46038" marB="4603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1164724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Text Box 2"/>
          <p:cNvSpPr txBox="1">
            <a:spLocks noChangeArrowheads="1"/>
          </p:cNvSpPr>
          <p:nvPr/>
        </p:nvSpPr>
        <p:spPr bwMode="auto">
          <a:xfrm>
            <a:off x="1600200" y="1340768"/>
            <a:ext cx="5562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kumimoji="1" lang="en-US" altLang="zh-CN" sz="2000" b="1" dirty="0">
                <a:solidFill>
                  <a:schemeClr val="bg2"/>
                </a:solidFill>
                <a:latin typeface="+mn-ea"/>
                <a:ea typeface="+mn-ea"/>
              </a:rPr>
              <a:t>   </a:t>
            </a:r>
            <a:r>
              <a:rPr kumimoji="1" lang="zh-CN" altLang="en-US" sz="2000" dirty="0">
                <a:solidFill>
                  <a:schemeClr val="bg2"/>
                </a:solidFill>
                <a:latin typeface="+mn-ea"/>
                <a:ea typeface="+mn-ea"/>
              </a:rPr>
              <a:t>跟踪矩阵实例 </a:t>
            </a:r>
          </a:p>
        </p:txBody>
      </p:sp>
      <p:grpSp>
        <p:nvGrpSpPr>
          <p:cNvPr id="2" name="Group 3"/>
          <p:cNvGrpSpPr>
            <a:grpSpLocks/>
          </p:cNvGrpSpPr>
          <p:nvPr/>
        </p:nvGrpSpPr>
        <p:grpSpPr bwMode="auto">
          <a:xfrm>
            <a:off x="0" y="1844824"/>
            <a:ext cx="9144000" cy="4452937"/>
            <a:chOff x="930" y="935"/>
            <a:chExt cx="4739" cy="2805"/>
          </a:xfrm>
        </p:grpSpPr>
        <p:grpSp>
          <p:nvGrpSpPr>
            <p:cNvPr id="22534" name="Group 4"/>
            <p:cNvGrpSpPr>
              <a:grpSpLocks/>
            </p:cNvGrpSpPr>
            <p:nvPr/>
          </p:nvGrpSpPr>
          <p:grpSpPr bwMode="auto">
            <a:xfrm>
              <a:off x="933" y="938"/>
              <a:ext cx="497" cy="445"/>
              <a:chOff x="0" y="0"/>
              <a:chExt cx="470" cy="403"/>
            </a:xfrm>
          </p:grpSpPr>
          <p:sp>
            <p:nvSpPr>
              <p:cNvPr id="22615" name="Rectangle 5"/>
              <p:cNvSpPr>
                <a:spLocks noChangeArrowheads="1"/>
              </p:cNvSpPr>
              <p:nvPr/>
            </p:nvSpPr>
            <p:spPr bwMode="auto">
              <a:xfrm>
                <a:off x="43" y="0"/>
                <a:ext cx="38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dirty="0">
                    <a:solidFill>
                      <a:schemeClr val="bg2"/>
                    </a:solidFill>
                    <a:latin typeface="+mn-ea"/>
                    <a:ea typeface="+mn-ea"/>
                  </a:rPr>
                  <a:t>1</a:t>
                </a:r>
              </a:p>
              <a:p>
                <a:pPr algn="ctr"/>
                <a:endParaRPr kumimoji="1" lang="en-US" altLang="zh-CN" sz="2000" b="1" dirty="0">
                  <a:solidFill>
                    <a:schemeClr val="bg2"/>
                  </a:solidFill>
                  <a:latin typeface="+mn-ea"/>
                  <a:ea typeface="+mn-ea"/>
                </a:endParaRPr>
              </a:p>
            </p:txBody>
          </p:sp>
          <p:sp>
            <p:nvSpPr>
              <p:cNvPr id="22616" name="Rectangle 6"/>
              <p:cNvSpPr>
                <a:spLocks noChangeArrowheads="1"/>
              </p:cNvSpPr>
              <p:nvPr/>
            </p:nvSpPr>
            <p:spPr bwMode="auto">
              <a:xfrm>
                <a:off x="0" y="0"/>
                <a:ext cx="47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35" name="Group 7"/>
            <p:cNvGrpSpPr>
              <a:grpSpLocks/>
            </p:cNvGrpSpPr>
            <p:nvPr/>
          </p:nvGrpSpPr>
          <p:grpSpPr bwMode="auto">
            <a:xfrm>
              <a:off x="1430" y="938"/>
              <a:ext cx="598" cy="445"/>
              <a:chOff x="470" y="0"/>
              <a:chExt cx="566" cy="403"/>
            </a:xfrm>
          </p:grpSpPr>
          <p:sp>
            <p:nvSpPr>
              <p:cNvPr id="22613" name="Rectangle 8"/>
              <p:cNvSpPr>
                <a:spLocks noChangeArrowheads="1"/>
              </p:cNvSpPr>
              <p:nvPr/>
            </p:nvSpPr>
            <p:spPr bwMode="auto">
              <a:xfrm>
                <a:off x="513" y="0"/>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2</a:t>
                </a:r>
              </a:p>
              <a:p>
                <a:pPr algn="ctr"/>
                <a:endParaRPr kumimoji="1" lang="en-US" altLang="zh-CN" sz="2000" b="1">
                  <a:solidFill>
                    <a:schemeClr val="bg2"/>
                  </a:solidFill>
                  <a:latin typeface="+mn-ea"/>
                  <a:ea typeface="+mn-ea"/>
                </a:endParaRPr>
              </a:p>
            </p:txBody>
          </p:sp>
          <p:sp>
            <p:nvSpPr>
              <p:cNvPr id="22614" name="Rectangle 9"/>
              <p:cNvSpPr>
                <a:spLocks noChangeArrowheads="1"/>
              </p:cNvSpPr>
              <p:nvPr/>
            </p:nvSpPr>
            <p:spPr bwMode="auto">
              <a:xfrm>
                <a:off x="470" y="0"/>
                <a:ext cx="566"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36" name="Group 10"/>
            <p:cNvGrpSpPr>
              <a:grpSpLocks/>
            </p:cNvGrpSpPr>
            <p:nvPr/>
          </p:nvGrpSpPr>
          <p:grpSpPr bwMode="auto">
            <a:xfrm>
              <a:off x="2028" y="938"/>
              <a:ext cx="597" cy="445"/>
              <a:chOff x="1036" y="0"/>
              <a:chExt cx="566" cy="403"/>
            </a:xfrm>
          </p:grpSpPr>
          <p:sp>
            <p:nvSpPr>
              <p:cNvPr id="22611" name="Rectangle 11"/>
              <p:cNvSpPr>
                <a:spLocks noChangeArrowheads="1"/>
              </p:cNvSpPr>
              <p:nvPr/>
            </p:nvSpPr>
            <p:spPr bwMode="auto">
              <a:xfrm>
                <a:off x="1079" y="0"/>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3</a:t>
                </a:r>
              </a:p>
              <a:p>
                <a:pPr algn="ctr"/>
                <a:endParaRPr kumimoji="1" lang="en-US" altLang="zh-CN" sz="2000" b="1">
                  <a:solidFill>
                    <a:schemeClr val="bg2"/>
                  </a:solidFill>
                  <a:latin typeface="+mn-ea"/>
                  <a:ea typeface="+mn-ea"/>
                </a:endParaRPr>
              </a:p>
            </p:txBody>
          </p:sp>
          <p:sp>
            <p:nvSpPr>
              <p:cNvPr id="22612" name="Rectangle 12"/>
              <p:cNvSpPr>
                <a:spLocks noChangeArrowheads="1"/>
              </p:cNvSpPr>
              <p:nvPr/>
            </p:nvSpPr>
            <p:spPr bwMode="auto">
              <a:xfrm>
                <a:off x="1036" y="0"/>
                <a:ext cx="566"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37" name="Group 13"/>
            <p:cNvGrpSpPr>
              <a:grpSpLocks/>
            </p:cNvGrpSpPr>
            <p:nvPr/>
          </p:nvGrpSpPr>
          <p:grpSpPr bwMode="auto">
            <a:xfrm>
              <a:off x="2625" y="938"/>
              <a:ext cx="649" cy="445"/>
              <a:chOff x="1602" y="0"/>
              <a:chExt cx="614" cy="403"/>
            </a:xfrm>
          </p:grpSpPr>
          <p:sp>
            <p:nvSpPr>
              <p:cNvPr id="22609" name="Rectangle 14"/>
              <p:cNvSpPr>
                <a:spLocks noChangeArrowheads="1"/>
              </p:cNvSpPr>
              <p:nvPr/>
            </p:nvSpPr>
            <p:spPr bwMode="auto">
              <a:xfrm>
                <a:off x="1645" y="0"/>
                <a:ext cx="52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4</a:t>
                </a:r>
              </a:p>
              <a:p>
                <a:pPr algn="ctr"/>
                <a:endParaRPr kumimoji="1" lang="en-US" altLang="zh-CN" sz="2000" b="1">
                  <a:solidFill>
                    <a:schemeClr val="bg2"/>
                  </a:solidFill>
                  <a:latin typeface="+mn-ea"/>
                  <a:ea typeface="+mn-ea"/>
                </a:endParaRPr>
              </a:p>
            </p:txBody>
          </p:sp>
          <p:sp>
            <p:nvSpPr>
              <p:cNvPr id="22610" name="Rectangle 15"/>
              <p:cNvSpPr>
                <a:spLocks noChangeArrowheads="1"/>
              </p:cNvSpPr>
              <p:nvPr/>
            </p:nvSpPr>
            <p:spPr bwMode="auto">
              <a:xfrm>
                <a:off x="1602" y="0"/>
                <a:ext cx="614"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38" name="Group 16"/>
            <p:cNvGrpSpPr>
              <a:grpSpLocks/>
            </p:cNvGrpSpPr>
            <p:nvPr/>
          </p:nvGrpSpPr>
          <p:grpSpPr bwMode="auto">
            <a:xfrm>
              <a:off x="3274" y="938"/>
              <a:ext cx="598" cy="445"/>
              <a:chOff x="2216" y="0"/>
              <a:chExt cx="566" cy="403"/>
            </a:xfrm>
          </p:grpSpPr>
          <p:sp>
            <p:nvSpPr>
              <p:cNvPr id="22607" name="Rectangle 17"/>
              <p:cNvSpPr>
                <a:spLocks noChangeArrowheads="1"/>
              </p:cNvSpPr>
              <p:nvPr/>
            </p:nvSpPr>
            <p:spPr bwMode="auto">
              <a:xfrm>
                <a:off x="2259" y="0"/>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5</a:t>
                </a:r>
              </a:p>
              <a:p>
                <a:pPr algn="ctr"/>
                <a:endParaRPr kumimoji="1" lang="en-US" altLang="zh-CN" sz="2000" b="1">
                  <a:solidFill>
                    <a:schemeClr val="bg2"/>
                  </a:solidFill>
                  <a:latin typeface="+mn-ea"/>
                  <a:ea typeface="+mn-ea"/>
                </a:endParaRPr>
              </a:p>
            </p:txBody>
          </p:sp>
          <p:sp>
            <p:nvSpPr>
              <p:cNvPr id="22608" name="Rectangle 18"/>
              <p:cNvSpPr>
                <a:spLocks noChangeArrowheads="1"/>
              </p:cNvSpPr>
              <p:nvPr/>
            </p:nvSpPr>
            <p:spPr bwMode="auto">
              <a:xfrm>
                <a:off x="2216" y="0"/>
                <a:ext cx="566"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39" name="Group 19"/>
            <p:cNvGrpSpPr>
              <a:grpSpLocks/>
            </p:cNvGrpSpPr>
            <p:nvPr/>
          </p:nvGrpSpPr>
          <p:grpSpPr bwMode="auto">
            <a:xfrm>
              <a:off x="3872" y="938"/>
              <a:ext cx="598" cy="445"/>
              <a:chOff x="2782" y="0"/>
              <a:chExt cx="566" cy="403"/>
            </a:xfrm>
          </p:grpSpPr>
          <p:sp>
            <p:nvSpPr>
              <p:cNvPr id="22605" name="Rectangle 20"/>
              <p:cNvSpPr>
                <a:spLocks noChangeArrowheads="1"/>
              </p:cNvSpPr>
              <p:nvPr/>
            </p:nvSpPr>
            <p:spPr bwMode="auto">
              <a:xfrm>
                <a:off x="2825" y="0"/>
                <a:ext cx="48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6</a:t>
                </a:r>
              </a:p>
              <a:p>
                <a:pPr algn="ctr"/>
                <a:endParaRPr kumimoji="1" lang="en-US" altLang="zh-CN" sz="2000" b="1">
                  <a:solidFill>
                    <a:schemeClr val="bg2"/>
                  </a:solidFill>
                  <a:latin typeface="+mn-ea"/>
                  <a:ea typeface="+mn-ea"/>
                </a:endParaRPr>
              </a:p>
            </p:txBody>
          </p:sp>
          <p:sp>
            <p:nvSpPr>
              <p:cNvPr id="22606" name="Rectangle 21"/>
              <p:cNvSpPr>
                <a:spLocks noChangeArrowheads="1"/>
              </p:cNvSpPr>
              <p:nvPr/>
            </p:nvSpPr>
            <p:spPr bwMode="auto">
              <a:xfrm>
                <a:off x="2782" y="0"/>
                <a:ext cx="566"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0" name="Group 22"/>
            <p:cNvGrpSpPr>
              <a:grpSpLocks/>
            </p:cNvGrpSpPr>
            <p:nvPr/>
          </p:nvGrpSpPr>
          <p:grpSpPr bwMode="auto">
            <a:xfrm>
              <a:off x="4470" y="938"/>
              <a:ext cx="649" cy="445"/>
              <a:chOff x="3348" y="0"/>
              <a:chExt cx="614" cy="403"/>
            </a:xfrm>
          </p:grpSpPr>
          <p:sp>
            <p:nvSpPr>
              <p:cNvPr id="22603" name="Rectangle 23"/>
              <p:cNvSpPr>
                <a:spLocks noChangeArrowheads="1"/>
              </p:cNvSpPr>
              <p:nvPr/>
            </p:nvSpPr>
            <p:spPr bwMode="auto">
              <a:xfrm>
                <a:off x="3391" y="0"/>
                <a:ext cx="52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7</a:t>
                </a:r>
              </a:p>
              <a:p>
                <a:pPr algn="ctr"/>
                <a:endParaRPr kumimoji="1" lang="en-US" altLang="zh-CN" sz="2000" b="1">
                  <a:solidFill>
                    <a:schemeClr val="bg2"/>
                  </a:solidFill>
                  <a:latin typeface="+mn-ea"/>
                  <a:ea typeface="+mn-ea"/>
                </a:endParaRPr>
              </a:p>
            </p:txBody>
          </p:sp>
          <p:sp>
            <p:nvSpPr>
              <p:cNvPr id="22604" name="Rectangle 24"/>
              <p:cNvSpPr>
                <a:spLocks noChangeArrowheads="1"/>
              </p:cNvSpPr>
              <p:nvPr/>
            </p:nvSpPr>
            <p:spPr bwMode="auto">
              <a:xfrm>
                <a:off x="3348" y="0"/>
                <a:ext cx="614"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1" name="Group 25"/>
            <p:cNvGrpSpPr>
              <a:grpSpLocks/>
            </p:cNvGrpSpPr>
            <p:nvPr/>
          </p:nvGrpSpPr>
          <p:grpSpPr bwMode="auto">
            <a:xfrm>
              <a:off x="5119" y="938"/>
              <a:ext cx="547" cy="445"/>
              <a:chOff x="3962" y="0"/>
              <a:chExt cx="518" cy="403"/>
            </a:xfrm>
          </p:grpSpPr>
          <p:sp>
            <p:nvSpPr>
              <p:cNvPr id="22601" name="Rectangle 26"/>
              <p:cNvSpPr>
                <a:spLocks noChangeArrowheads="1"/>
              </p:cNvSpPr>
              <p:nvPr/>
            </p:nvSpPr>
            <p:spPr bwMode="auto">
              <a:xfrm>
                <a:off x="4005" y="0"/>
                <a:ext cx="43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kumimoji="1" lang="en-US" altLang="zh-CN" sz="2000" b="1">
                    <a:solidFill>
                      <a:schemeClr val="bg2"/>
                    </a:solidFill>
                    <a:latin typeface="+mn-ea"/>
                    <a:ea typeface="+mn-ea"/>
                  </a:rPr>
                  <a:t>8</a:t>
                </a:r>
              </a:p>
              <a:p>
                <a:pPr algn="ctr"/>
                <a:endParaRPr kumimoji="1" lang="en-US" altLang="zh-CN" sz="2000" b="1">
                  <a:solidFill>
                    <a:schemeClr val="bg2"/>
                  </a:solidFill>
                  <a:latin typeface="+mn-ea"/>
                  <a:ea typeface="+mn-ea"/>
                </a:endParaRPr>
              </a:p>
            </p:txBody>
          </p:sp>
          <p:sp>
            <p:nvSpPr>
              <p:cNvPr id="22602" name="Rectangle 27"/>
              <p:cNvSpPr>
                <a:spLocks noChangeArrowheads="1"/>
              </p:cNvSpPr>
              <p:nvPr/>
            </p:nvSpPr>
            <p:spPr bwMode="auto">
              <a:xfrm>
                <a:off x="3962" y="0"/>
                <a:ext cx="518" cy="40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sp>
          <p:nvSpPr>
            <p:cNvPr id="22542" name="Rectangle 28"/>
            <p:cNvSpPr>
              <a:spLocks noChangeArrowheads="1"/>
            </p:cNvSpPr>
            <p:nvPr/>
          </p:nvSpPr>
          <p:spPr bwMode="auto">
            <a:xfrm>
              <a:off x="978" y="1383"/>
              <a:ext cx="407" cy="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需求号</a:t>
              </a:r>
            </a:p>
          </p:txBody>
        </p:sp>
        <p:sp>
          <p:nvSpPr>
            <p:cNvPr id="22543" name="Rectangle 29"/>
            <p:cNvSpPr>
              <a:spLocks noChangeArrowheads="1"/>
            </p:cNvSpPr>
            <p:nvPr/>
          </p:nvSpPr>
          <p:spPr bwMode="auto">
            <a:xfrm>
              <a:off x="933" y="1383"/>
              <a:ext cx="497" cy="827"/>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nvGrpSpPr>
            <p:cNvPr id="22544" name="Group 30"/>
            <p:cNvGrpSpPr>
              <a:grpSpLocks/>
            </p:cNvGrpSpPr>
            <p:nvPr/>
          </p:nvGrpSpPr>
          <p:grpSpPr bwMode="auto">
            <a:xfrm>
              <a:off x="1430" y="1383"/>
              <a:ext cx="598" cy="827"/>
              <a:chOff x="470" y="403"/>
              <a:chExt cx="566" cy="748"/>
            </a:xfrm>
          </p:grpSpPr>
          <p:sp>
            <p:nvSpPr>
              <p:cNvPr id="22599" name="Rectangle 31"/>
              <p:cNvSpPr>
                <a:spLocks noChangeArrowheads="1"/>
              </p:cNvSpPr>
              <p:nvPr/>
            </p:nvSpPr>
            <p:spPr bwMode="auto">
              <a:xfrm>
                <a:off x="513" y="403"/>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需求</a:t>
                </a:r>
              </a:p>
              <a:p>
                <a:pPr eaLnBrk="1" hangingPunct="1"/>
                <a:r>
                  <a:rPr kumimoji="1" lang="zh-CN" altLang="en-US" sz="2000" b="1">
                    <a:solidFill>
                      <a:schemeClr val="bg2"/>
                    </a:solidFill>
                    <a:latin typeface="+mn-ea"/>
                    <a:ea typeface="+mn-ea"/>
                  </a:rPr>
                  <a:t>描述</a:t>
                </a:r>
              </a:p>
            </p:txBody>
          </p:sp>
          <p:sp>
            <p:nvSpPr>
              <p:cNvPr id="22600" name="Rectangle 32"/>
              <p:cNvSpPr>
                <a:spLocks noChangeArrowheads="1"/>
              </p:cNvSpPr>
              <p:nvPr/>
            </p:nvSpPr>
            <p:spPr bwMode="auto">
              <a:xfrm>
                <a:off x="470" y="403"/>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5" name="Group 33"/>
            <p:cNvGrpSpPr>
              <a:grpSpLocks/>
            </p:cNvGrpSpPr>
            <p:nvPr/>
          </p:nvGrpSpPr>
          <p:grpSpPr bwMode="auto">
            <a:xfrm>
              <a:off x="2028" y="1383"/>
              <a:ext cx="597" cy="827"/>
              <a:chOff x="1036" y="403"/>
              <a:chExt cx="566" cy="748"/>
            </a:xfrm>
          </p:grpSpPr>
          <p:sp>
            <p:nvSpPr>
              <p:cNvPr id="22597" name="Rectangle 34"/>
              <p:cNvSpPr>
                <a:spLocks noChangeArrowheads="1"/>
              </p:cNvSpPr>
              <p:nvPr/>
            </p:nvSpPr>
            <p:spPr bwMode="auto">
              <a:xfrm>
                <a:off x="1079" y="403"/>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概要设计文档</a:t>
                </a:r>
              </a:p>
              <a:p>
                <a:r>
                  <a:rPr kumimoji="1" lang="zh-CN" altLang="en-US" sz="2000" b="1">
                    <a:solidFill>
                      <a:schemeClr val="bg2"/>
                    </a:solidFill>
                    <a:latin typeface="+mn-ea"/>
                    <a:ea typeface="+mn-ea"/>
                  </a:rPr>
                  <a:t>索引号</a:t>
                </a:r>
              </a:p>
            </p:txBody>
          </p:sp>
          <p:sp>
            <p:nvSpPr>
              <p:cNvPr id="22598" name="Rectangle 35"/>
              <p:cNvSpPr>
                <a:spLocks noChangeArrowheads="1"/>
              </p:cNvSpPr>
              <p:nvPr/>
            </p:nvSpPr>
            <p:spPr bwMode="auto">
              <a:xfrm>
                <a:off x="1036" y="403"/>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6" name="Group 36"/>
            <p:cNvGrpSpPr>
              <a:grpSpLocks/>
            </p:cNvGrpSpPr>
            <p:nvPr/>
          </p:nvGrpSpPr>
          <p:grpSpPr bwMode="auto">
            <a:xfrm>
              <a:off x="2625" y="1383"/>
              <a:ext cx="649" cy="827"/>
              <a:chOff x="1602" y="403"/>
              <a:chExt cx="614" cy="748"/>
            </a:xfrm>
          </p:grpSpPr>
          <p:sp>
            <p:nvSpPr>
              <p:cNvPr id="22595" name="Rectangle 37"/>
              <p:cNvSpPr>
                <a:spLocks noChangeArrowheads="1"/>
              </p:cNvSpPr>
              <p:nvPr/>
            </p:nvSpPr>
            <p:spPr bwMode="auto">
              <a:xfrm>
                <a:off x="1645" y="403"/>
                <a:ext cx="565"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kumimoji="1" lang="en-US" altLang="zh-CN" sz="2000" b="1" dirty="0">
                  <a:solidFill>
                    <a:schemeClr val="bg2"/>
                  </a:solidFill>
                  <a:latin typeface="+mn-ea"/>
                  <a:ea typeface="+mn-ea"/>
                </a:endParaRPr>
              </a:p>
              <a:p>
                <a:pPr eaLnBrk="1" hangingPunct="1"/>
                <a:r>
                  <a:rPr kumimoji="1" lang="zh-CN" altLang="en-US" sz="2000" b="1" dirty="0">
                    <a:solidFill>
                      <a:schemeClr val="bg2"/>
                    </a:solidFill>
                    <a:latin typeface="+mn-ea"/>
                    <a:ea typeface="+mn-ea"/>
                  </a:rPr>
                  <a:t>对应的设计</a:t>
                </a:r>
                <a:r>
                  <a:rPr kumimoji="1" lang="en-US" altLang="zh-CN" sz="2000" b="1" dirty="0">
                    <a:solidFill>
                      <a:schemeClr val="bg2"/>
                    </a:solidFill>
                    <a:latin typeface="+mn-ea"/>
                    <a:ea typeface="+mn-ea"/>
                  </a:rPr>
                  <a:t>(</a:t>
                </a:r>
                <a:r>
                  <a:rPr kumimoji="1" lang="zh-CN" altLang="en-US" sz="2000" b="1" dirty="0">
                    <a:solidFill>
                      <a:schemeClr val="bg2"/>
                    </a:solidFill>
                    <a:latin typeface="+mn-ea"/>
                    <a:ea typeface="+mn-ea"/>
                  </a:rPr>
                  <a:t>功能</a:t>
                </a:r>
                <a:r>
                  <a:rPr kumimoji="1" lang="en-US" altLang="zh-CN" sz="2000" b="1" dirty="0">
                    <a:solidFill>
                      <a:schemeClr val="bg2"/>
                    </a:solidFill>
                    <a:latin typeface="+mn-ea"/>
                    <a:ea typeface="+mn-ea"/>
                  </a:rPr>
                  <a:t>,</a:t>
                </a:r>
                <a:r>
                  <a:rPr kumimoji="1" lang="zh-CN" altLang="en-US" sz="2000" b="1" dirty="0">
                    <a:solidFill>
                      <a:schemeClr val="bg2"/>
                    </a:solidFill>
                    <a:latin typeface="+mn-ea"/>
                    <a:ea typeface="+mn-ea"/>
                  </a:rPr>
                  <a:t>结构</a:t>
                </a:r>
                <a:r>
                  <a:rPr kumimoji="1" lang="en-US" altLang="zh-CN" sz="2000" b="1" dirty="0">
                    <a:solidFill>
                      <a:schemeClr val="bg2"/>
                    </a:solidFill>
                    <a:latin typeface="+mn-ea"/>
                    <a:ea typeface="+mn-ea"/>
                  </a:rPr>
                  <a:t>,</a:t>
                </a:r>
                <a:r>
                  <a:rPr kumimoji="1" lang="zh-CN" altLang="en-US" sz="2000" b="1" dirty="0">
                    <a:solidFill>
                      <a:schemeClr val="bg2"/>
                    </a:solidFill>
                    <a:latin typeface="+mn-ea"/>
                    <a:ea typeface="+mn-ea"/>
                  </a:rPr>
                  <a:t>数据库</a:t>
                </a:r>
                <a:r>
                  <a:rPr kumimoji="1" lang="en-US" altLang="zh-CN" sz="2000" b="1" dirty="0">
                    <a:solidFill>
                      <a:schemeClr val="bg2"/>
                    </a:solidFill>
                    <a:latin typeface="+mn-ea"/>
                    <a:ea typeface="+mn-ea"/>
                  </a:rPr>
                  <a:t>)</a:t>
                </a:r>
              </a:p>
              <a:p>
                <a:endParaRPr kumimoji="1" lang="en-US" altLang="zh-CN" sz="2000" b="1" dirty="0">
                  <a:solidFill>
                    <a:schemeClr val="bg2"/>
                  </a:solidFill>
                  <a:latin typeface="+mn-ea"/>
                  <a:ea typeface="+mn-ea"/>
                </a:endParaRPr>
              </a:p>
            </p:txBody>
          </p:sp>
          <p:sp>
            <p:nvSpPr>
              <p:cNvPr id="22596" name="Rectangle 38"/>
              <p:cNvSpPr>
                <a:spLocks noChangeArrowheads="1"/>
              </p:cNvSpPr>
              <p:nvPr/>
            </p:nvSpPr>
            <p:spPr bwMode="auto">
              <a:xfrm>
                <a:off x="1602" y="403"/>
                <a:ext cx="614"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7" name="Group 39"/>
            <p:cNvGrpSpPr>
              <a:grpSpLocks/>
            </p:cNvGrpSpPr>
            <p:nvPr/>
          </p:nvGrpSpPr>
          <p:grpSpPr bwMode="auto">
            <a:xfrm>
              <a:off x="3274" y="1383"/>
              <a:ext cx="598" cy="827"/>
              <a:chOff x="2216" y="403"/>
              <a:chExt cx="566" cy="748"/>
            </a:xfrm>
          </p:grpSpPr>
          <p:sp>
            <p:nvSpPr>
              <p:cNvPr id="22593" name="Rectangle 40"/>
              <p:cNvSpPr>
                <a:spLocks noChangeArrowheads="1"/>
              </p:cNvSpPr>
              <p:nvPr/>
            </p:nvSpPr>
            <p:spPr bwMode="auto">
              <a:xfrm>
                <a:off x="2259" y="403"/>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kumimoji="1" lang="en-US" altLang="zh-CN" sz="2000" b="1">
                  <a:solidFill>
                    <a:schemeClr val="bg2"/>
                  </a:solidFill>
                  <a:latin typeface="+mn-ea"/>
                  <a:ea typeface="+mn-ea"/>
                </a:endParaRPr>
              </a:p>
              <a:p>
                <a:pPr eaLnBrk="1" hangingPunct="1"/>
                <a:r>
                  <a:rPr kumimoji="1" lang="zh-CN" altLang="en-US" sz="2000" b="1">
                    <a:solidFill>
                      <a:schemeClr val="bg2"/>
                    </a:solidFill>
                    <a:latin typeface="+mn-ea"/>
                    <a:ea typeface="+mn-ea"/>
                  </a:rPr>
                  <a:t>实现</a:t>
                </a:r>
              </a:p>
              <a:p>
                <a:r>
                  <a:rPr kumimoji="1" lang="en-US" altLang="zh-CN" sz="2000" b="1">
                    <a:solidFill>
                      <a:schemeClr val="bg2"/>
                    </a:solidFill>
                    <a:latin typeface="+mn-ea"/>
                    <a:ea typeface="+mn-ea"/>
                  </a:rPr>
                  <a:t>(</a:t>
                </a:r>
                <a:r>
                  <a:rPr kumimoji="1" lang="zh-CN" altLang="en-US" sz="2000" b="1">
                    <a:solidFill>
                      <a:schemeClr val="bg2"/>
                    </a:solidFill>
                    <a:latin typeface="+mn-ea"/>
                    <a:ea typeface="+mn-ea"/>
                  </a:rPr>
                  <a:t>程序</a:t>
                </a:r>
                <a:r>
                  <a:rPr kumimoji="1" lang="en-US" altLang="zh-CN" sz="2000" b="1">
                    <a:solidFill>
                      <a:schemeClr val="bg2"/>
                    </a:solidFill>
                    <a:latin typeface="+mn-ea"/>
                    <a:ea typeface="+mn-ea"/>
                  </a:rPr>
                  <a:t>,</a:t>
                </a:r>
                <a:r>
                  <a:rPr kumimoji="1" lang="zh-CN" altLang="en-US" sz="2000" b="1">
                    <a:solidFill>
                      <a:schemeClr val="bg2"/>
                    </a:solidFill>
                    <a:latin typeface="+mn-ea"/>
                    <a:ea typeface="+mn-ea"/>
                  </a:rPr>
                  <a:t>类</a:t>
                </a:r>
                <a:r>
                  <a:rPr kumimoji="1" lang="en-US" altLang="zh-CN" sz="2000" b="1">
                    <a:solidFill>
                      <a:schemeClr val="bg2"/>
                    </a:solidFill>
                    <a:latin typeface="+mn-ea"/>
                    <a:ea typeface="+mn-ea"/>
                  </a:rPr>
                  <a:t>,</a:t>
                </a:r>
                <a:r>
                  <a:rPr kumimoji="1" lang="zh-CN" altLang="en-US" sz="2000" b="1">
                    <a:solidFill>
                      <a:schemeClr val="bg2"/>
                    </a:solidFill>
                    <a:latin typeface="+mn-ea"/>
                    <a:ea typeface="+mn-ea"/>
                  </a:rPr>
                  <a:t>继承类</a:t>
                </a:r>
                <a:r>
                  <a:rPr kumimoji="1" lang="en-US" altLang="zh-CN" sz="2000" b="1">
                    <a:solidFill>
                      <a:schemeClr val="bg2"/>
                    </a:solidFill>
                    <a:latin typeface="+mn-ea"/>
                    <a:ea typeface="+mn-ea"/>
                  </a:rPr>
                  <a:t>)</a:t>
                </a:r>
              </a:p>
              <a:p>
                <a:endParaRPr kumimoji="1" lang="en-US" altLang="zh-CN" sz="2000" b="1">
                  <a:solidFill>
                    <a:schemeClr val="bg2"/>
                  </a:solidFill>
                  <a:latin typeface="+mn-ea"/>
                  <a:ea typeface="+mn-ea"/>
                </a:endParaRPr>
              </a:p>
            </p:txBody>
          </p:sp>
          <p:sp>
            <p:nvSpPr>
              <p:cNvPr id="22594" name="Rectangle 41"/>
              <p:cNvSpPr>
                <a:spLocks noChangeArrowheads="1"/>
              </p:cNvSpPr>
              <p:nvPr/>
            </p:nvSpPr>
            <p:spPr bwMode="auto">
              <a:xfrm>
                <a:off x="2216" y="403"/>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8" name="Group 42"/>
            <p:cNvGrpSpPr>
              <a:grpSpLocks/>
            </p:cNvGrpSpPr>
            <p:nvPr/>
          </p:nvGrpSpPr>
          <p:grpSpPr bwMode="auto">
            <a:xfrm>
              <a:off x="3872" y="1383"/>
              <a:ext cx="598" cy="827"/>
              <a:chOff x="2782" y="403"/>
              <a:chExt cx="566" cy="748"/>
            </a:xfrm>
          </p:grpSpPr>
          <p:sp>
            <p:nvSpPr>
              <p:cNvPr id="22591" name="Rectangle 43"/>
              <p:cNvSpPr>
                <a:spLocks noChangeArrowheads="1"/>
              </p:cNvSpPr>
              <p:nvPr/>
            </p:nvSpPr>
            <p:spPr bwMode="auto">
              <a:xfrm>
                <a:off x="2825" y="403"/>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单元测试用例</a:t>
                </a:r>
              </a:p>
              <a:p>
                <a:endParaRPr kumimoji="1" lang="en-US" altLang="zh-CN" sz="2000" b="1">
                  <a:solidFill>
                    <a:schemeClr val="bg2"/>
                  </a:solidFill>
                  <a:latin typeface="+mn-ea"/>
                  <a:ea typeface="+mn-ea"/>
                </a:endParaRPr>
              </a:p>
            </p:txBody>
          </p:sp>
          <p:sp>
            <p:nvSpPr>
              <p:cNvPr id="22592" name="Rectangle 44"/>
              <p:cNvSpPr>
                <a:spLocks noChangeArrowheads="1"/>
              </p:cNvSpPr>
              <p:nvPr/>
            </p:nvSpPr>
            <p:spPr bwMode="auto">
              <a:xfrm>
                <a:off x="2782" y="403"/>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49" name="Group 45"/>
            <p:cNvGrpSpPr>
              <a:grpSpLocks/>
            </p:cNvGrpSpPr>
            <p:nvPr/>
          </p:nvGrpSpPr>
          <p:grpSpPr bwMode="auto">
            <a:xfrm>
              <a:off x="4470" y="1383"/>
              <a:ext cx="649" cy="827"/>
              <a:chOff x="3348" y="403"/>
              <a:chExt cx="614" cy="748"/>
            </a:xfrm>
          </p:grpSpPr>
          <p:sp>
            <p:nvSpPr>
              <p:cNvPr id="22589" name="Rectangle 46"/>
              <p:cNvSpPr>
                <a:spLocks noChangeArrowheads="1"/>
              </p:cNvSpPr>
              <p:nvPr/>
            </p:nvSpPr>
            <p:spPr bwMode="auto">
              <a:xfrm>
                <a:off x="3391" y="403"/>
                <a:ext cx="52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kumimoji="1" lang="en-US" altLang="zh-CN" sz="2000" b="1">
                  <a:solidFill>
                    <a:schemeClr val="bg2"/>
                  </a:solidFill>
                  <a:latin typeface="+mn-ea"/>
                  <a:ea typeface="+mn-ea"/>
                </a:endParaRPr>
              </a:p>
              <a:p>
                <a:pPr eaLnBrk="1" hangingPunct="1"/>
                <a:r>
                  <a:rPr kumimoji="1" lang="zh-CN" altLang="en-US" sz="2000" b="1">
                    <a:solidFill>
                      <a:schemeClr val="bg2"/>
                    </a:solidFill>
                    <a:latin typeface="+mn-ea"/>
                    <a:ea typeface="+mn-ea"/>
                  </a:rPr>
                  <a:t>集成</a:t>
                </a:r>
                <a:r>
                  <a:rPr kumimoji="1" lang="en-US" altLang="zh-CN" sz="2000" b="1">
                    <a:solidFill>
                      <a:schemeClr val="bg2"/>
                    </a:solidFill>
                    <a:latin typeface="+mn-ea"/>
                    <a:ea typeface="+mn-ea"/>
                  </a:rPr>
                  <a:t>/</a:t>
                </a:r>
                <a:r>
                  <a:rPr kumimoji="1" lang="zh-CN" altLang="en-US" sz="2000" b="1">
                    <a:solidFill>
                      <a:schemeClr val="bg2"/>
                    </a:solidFill>
                    <a:latin typeface="+mn-ea"/>
                    <a:ea typeface="+mn-ea"/>
                  </a:rPr>
                  <a:t>系统测试用例</a:t>
                </a:r>
              </a:p>
              <a:p>
                <a:endParaRPr kumimoji="1" lang="en-US" altLang="zh-CN" sz="2000" b="1">
                  <a:solidFill>
                    <a:schemeClr val="bg2"/>
                  </a:solidFill>
                  <a:latin typeface="+mn-ea"/>
                  <a:ea typeface="+mn-ea"/>
                </a:endParaRPr>
              </a:p>
            </p:txBody>
          </p:sp>
          <p:sp>
            <p:nvSpPr>
              <p:cNvPr id="22590" name="Rectangle 47"/>
              <p:cNvSpPr>
                <a:spLocks noChangeArrowheads="1"/>
              </p:cNvSpPr>
              <p:nvPr/>
            </p:nvSpPr>
            <p:spPr bwMode="auto">
              <a:xfrm>
                <a:off x="3348" y="403"/>
                <a:ext cx="614"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0" name="Group 48"/>
            <p:cNvGrpSpPr>
              <a:grpSpLocks/>
            </p:cNvGrpSpPr>
            <p:nvPr/>
          </p:nvGrpSpPr>
          <p:grpSpPr bwMode="auto">
            <a:xfrm>
              <a:off x="5119" y="1383"/>
              <a:ext cx="547" cy="827"/>
              <a:chOff x="3962" y="403"/>
              <a:chExt cx="518" cy="748"/>
            </a:xfrm>
          </p:grpSpPr>
          <p:sp>
            <p:nvSpPr>
              <p:cNvPr id="22587" name="Rectangle 49"/>
              <p:cNvSpPr>
                <a:spLocks noChangeArrowheads="1"/>
              </p:cNvSpPr>
              <p:nvPr/>
            </p:nvSpPr>
            <p:spPr bwMode="auto">
              <a:xfrm>
                <a:off x="4005" y="403"/>
                <a:ext cx="43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kumimoji="1" lang="en-US" altLang="zh-CN" sz="2000" b="1">
                  <a:solidFill>
                    <a:schemeClr val="bg2"/>
                  </a:solidFill>
                  <a:latin typeface="+mn-ea"/>
                  <a:ea typeface="+mn-ea"/>
                </a:endParaRPr>
              </a:p>
              <a:p>
                <a:pPr eaLnBrk="1" hangingPunct="1"/>
                <a:r>
                  <a:rPr kumimoji="1" lang="zh-CN" altLang="en-US" sz="2000" b="1">
                    <a:solidFill>
                      <a:schemeClr val="bg2"/>
                    </a:solidFill>
                    <a:latin typeface="+mn-ea"/>
                    <a:ea typeface="+mn-ea"/>
                  </a:rPr>
                  <a:t>验收</a:t>
                </a:r>
              </a:p>
              <a:p>
                <a:r>
                  <a:rPr kumimoji="1" lang="zh-CN" altLang="en-US" sz="2000" b="1">
                    <a:solidFill>
                      <a:schemeClr val="bg2"/>
                    </a:solidFill>
                    <a:latin typeface="+mn-ea"/>
                    <a:ea typeface="+mn-ea"/>
                  </a:rPr>
                  <a:t>测试</a:t>
                </a:r>
              </a:p>
              <a:p>
                <a:r>
                  <a:rPr kumimoji="1" lang="zh-CN" altLang="en-US" sz="2000" b="1">
                    <a:solidFill>
                      <a:schemeClr val="bg2"/>
                    </a:solidFill>
                    <a:latin typeface="+mn-ea"/>
                    <a:ea typeface="+mn-ea"/>
                  </a:rPr>
                  <a:t>用例</a:t>
                </a:r>
              </a:p>
              <a:p>
                <a:endParaRPr kumimoji="1" lang="en-US" altLang="zh-CN" sz="2000" b="1">
                  <a:solidFill>
                    <a:schemeClr val="bg2"/>
                  </a:solidFill>
                  <a:latin typeface="+mn-ea"/>
                  <a:ea typeface="+mn-ea"/>
                </a:endParaRPr>
              </a:p>
            </p:txBody>
          </p:sp>
          <p:sp>
            <p:nvSpPr>
              <p:cNvPr id="22588" name="Rectangle 50"/>
              <p:cNvSpPr>
                <a:spLocks noChangeArrowheads="1"/>
              </p:cNvSpPr>
              <p:nvPr/>
            </p:nvSpPr>
            <p:spPr bwMode="auto">
              <a:xfrm>
                <a:off x="3962" y="403"/>
                <a:ext cx="518"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1" name="Group 51"/>
            <p:cNvGrpSpPr>
              <a:grpSpLocks/>
            </p:cNvGrpSpPr>
            <p:nvPr/>
          </p:nvGrpSpPr>
          <p:grpSpPr bwMode="auto">
            <a:xfrm>
              <a:off x="933" y="2210"/>
              <a:ext cx="497" cy="1527"/>
              <a:chOff x="0" y="1151"/>
              <a:chExt cx="470" cy="1381"/>
            </a:xfrm>
          </p:grpSpPr>
          <p:sp>
            <p:nvSpPr>
              <p:cNvPr id="22585" name="Rectangle 52"/>
              <p:cNvSpPr>
                <a:spLocks noChangeArrowheads="1"/>
              </p:cNvSpPr>
              <p:nvPr/>
            </p:nvSpPr>
            <p:spPr bwMode="auto">
              <a:xfrm>
                <a:off x="43" y="1151"/>
                <a:ext cx="384"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1.1.2</a:t>
                </a:r>
              </a:p>
              <a:p>
                <a:endParaRPr kumimoji="1" lang="en-US" altLang="zh-CN" sz="2000" b="1">
                  <a:solidFill>
                    <a:schemeClr val="bg2"/>
                  </a:solidFill>
                  <a:latin typeface="+mn-ea"/>
                  <a:ea typeface="+mn-ea"/>
                </a:endParaRPr>
              </a:p>
            </p:txBody>
          </p:sp>
          <p:sp>
            <p:nvSpPr>
              <p:cNvPr id="22586" name="Rectangle 53"/>
              <p:cNvSpPr>
                <a:spLocks noChangeArrowheads="1"/>
              </p:cNvSpPr>
              <p:nvPr/>
            </p:nvSpPr>
            <p:spPr bwMode="auto">
              <a:xfrm>
                <a:off x="0" y="1151"/>
                <a:ext cx="470"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sp>
          <p:nvSpPr>
            <p:cNvPr id="22552" name="Rectangle 54"/>
            <p:cNvSpPr>
              <a:spLocks noChangeArrowheads="1"/>
            </p:cNvSpPr>
            <p:nvPr/>
          </p:nvSpPr>
          <p:spPr bwMode="auto">
            <a:xfrm>
              <a:off x="1475" y="2210"/>
              <a:ext cx="508" cy="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利用收集的数据实现亮点的实时集成</a:t>
              </a:r>
            </a:p>
            <a:p>
              <a:endParaRPr kumimoji="1" lang="en-US" altLang="zh-CN" sz="2000" b="1">
                <a:solidFill>
                  <a:schemeClr val="bg2"/>
                </a:solidFill>
                <a:latin typeface="+mn-ea"/>
                <a:ea typeface="+mn-ea"/>
              </a:endParaRPr>
            </a:p>
          </p:txBody>
        </p:sp>
        <p:sp>
          <p:nvSpPr>
            <p:cNvPr id="22553" name="Rectangle 55"/>
            <p:cNvSpPr>
              <a:spLocks noChangeArrowheads="1"/>
            </p:cNvSpPr>
            <p:nvPr/>
          </p:nvSpPr>
          <p:spPr bwMode="auto">
            <a:xfrm>
              <a:off x="1430" y="2210"/>
              <a:ext cx="598" cy="1527"/>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nvGrpSpPr>
            <p:cNvPr id="22554" name="Group 56"/>
            <p:cNvGrpSpPr>
              <a:grpSpLocks/>
            </p:cNvGrpSpPr>
            <p:nvPr/>
          </p:nvGrpSpPr>
          <p:grpSpPr bwMode="auto">
            <a:xfrm>
              <a:off x="2028" y="2210"/>
              <a:ext cx="597" cy="1527"/>
              <a:chOff x="1036" y="1151"/>
              <a:chExt cx="566" cy="1381"/>
            </a:xfrm>
          </p:grpSpPr>
          <p:sp>
            <p:nvSpPr>
              <p:cNvPr id="22583" name="Rectangle 57"/>
              <p:cNvSpPr>
                <a:spLocks noChangeArrowheads="1"/>
              </p:cNvSpPr>
              <p:nvPr/>
            </p:nvSpPr>
            <p:spPr bwMode="auto">
              <a:xfrm>
                <a:off x="1079" y="1151"/>
                <a:ext cx="480"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5.3.2</a:t>
                </a:r>
              </a:p>
              <a:p>
                <a:endParaRPr kumimoji="1" lang="en-US" altLang="zh-CN" sz="2000" b="1">
                  <a:solidFill>
                    <a:schemeClr val="bg2"/>
                  </a:solidFill>
                  <a:latin typeface="+mn-ea"/>
                  <a:ea typeface="+mn-ea"/>
                </a:endParaRPr>
              </a:p>
            </p:txBody>
          </p:sp>
          <p:sp>
            <p:nvSpPr>
              <p:cNvPr id="22584" name="Rectangle 58"/>
              <p:cNvSpPr>
                <a:spLocks noChangeArrowheads="1"/>
              </p:cNvSpPr>
              <p:nvPr/>
            </p:nvSpPr>
            <p:spPr bwMode="auto">
              <a:xfrm>
                <a:off x="1036" y="1151"/>
                <a:ext cx="566" cy="1381"/>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5" name="Group 59"/>
            <p:cNvGrpSpPr>
              <a:grpSpLocks/>
            </p:cNvGrpSpPr>
            <p:nvPr/>
          </p:nvGrpSpPr>
          <p:grpSpPr bwMode="auto">
            <a:xfrm>
              <a:off x="2625" y="2210"/>
              <a:ext cx="649" cy="1527"/>
              <a:chOff x="1602" y="1151"/>
              <a:chExt cx="614" cy="1381"/>
            </a:xfrm>
          </p:grpSpPr>
          <p:sp>
            <p:nvSpPr>
              <p:cNvPr id="22581" name="Rectangle 60"/>
              <p:cNvSpPr>
                <a:spLocks noChangeArrowheads="1"/>
              </p:cNvSpPr>
              <p:nvPr/>
            </p:nvSpPr>
            <p:spPr bwMode="auto">
              <a:xfrm>
                <a:off x="1645" y="1151"/>
                <a:ext cx="528" cy="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2000" b="1">
                    <a:solidFill>
                      <a:schemeClr val="bg2"/>
                    </a:solidFill>
                    <a:latin typeface="+mn-ea"/>
                    <a:ea typeface="+mn-ea"/>
                  </a:rPr>
                  <a:t>数据采集与亮度控制器接口</a:t>
                </a:r>
              </a:p>
              <a:p>
                <a:endParaRPr kumimoji="1" lang="en-US" altLang="zh-CN" sz="2000" b="1">
                  <a:solidFill>
                    <a:schemeClr val="bg2"/>
                  </a:solidFill>
                  <a:latin typeface="+mn-ea"/>
                  <a:ea typeface="+mn-ea"/>
                </a:endParaRPr>
              </a:p>
            </p:txBody>
          </p:sp>
          <p:sp>
            <p:nvSpPr>
              <p:cNvPr id="22582" name="Rectangle 61"/>
              <p:cNvSpPr>
                <a:spLocks noChangeArrowheads="1"/>
              </p:cNvSpPr>
              <p:nvPr/>
            </p:nvSpPr>
            <p:spPr bwMode="auto">
              <a:xfrm>
                <a:off x="1602" y="1151"/>
                <a:ext cx="614" cy="1381"/>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6" name="Group 62"/>
            <p:cNvGrpSpPr>
              <a:grpSpLocks/>
            </p:cNvGrpSpPr>
            <p:nvPr/>
          </p:nvGrpSpPr>
          <p:grpSpPr bwMode="auto">
            <a:xfrm>
              <a:off x="3274" y="2210"/>
              <a:ext cx="598" cy="700"/>
              <a:chOff x="2216" y="1151"/>
              <a:chExt cx="566" cy="633"/>
            </a:xfrm>
          </p:grpSpPr>
          <p:sp>
            <p:nvSpPr>
              <p:cNvPr id="22579" name="Rectangle 63"/>
              <p:cNvSpPr>
                <a:spLocks noChangeArrowheads="1"/>
              </p:cNvSpPr>
              <p:nvPr/>
            </p:nvSpPr>
            <p:spPr bwMode="auto">
              <a:xfrm>
                <a:off x="2259" y="1151"/>
                <a:ext cx="48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kumimoji="1" lang="en-US" altLang="zh-CN" sz="2000" b="1">
                  <a:solidFill>
                    <a:schemeClr val="bg2"/>
                  </a:solidFill>
                  <a:latin typeface="+mn-ea"/>
                  <a:ea typeface="+mn-ea"/>
                </a:endParaRPr>
              </a:p>
              <a:p>
                <a:pPr eaLnBrk="1" hangingPunct="1"/>
                <a:r>
                  <a:rPr kumimoji="1" lang="en-US" altLang="zh-CN" sz="2000" b="1">
                    <a:solidFill>
                      <a:schemeClr val="bg2"/>
                    </a:solidFill>
                    <a:latin typeface="+mn-ea"/>
                    <a:ea typeface="+mn-ea"/>
                  </a:rPr>
                  <a:t>PB405</a:t>
                </a:r>
              </a:p>
              <a:p>
                <a:r>
                  <a:rPr kumimoji="1" lang="zh-CN" altLang="en-US" sz="2000" b="1">
                    <a:solidFill>
                      <a:schemeClr val="bg2"/>
                    </a:solidFill>
                    <a:latin typeface="+mn-ea"/>
                    <a:ea typeface="+mn-ea"/>
                  </a:rPr>
                  <a:t>数据采集</a:t>
                </a:r>
              </a:p>
              <a:p>
                <a:endParaRPr kumimoji="1" lang="en-US" altLang="zh-CN" sz="2000" b="1">
                  <a:solidFill>
                    <a:schemeClr val="bg2"/>
                  </a:solidFill>
                  <a:latin typeface="+mn-ea"/>
                  <a:ea typeface="+mn-ea"/>
                </a:endParaRPr>
              </a:p>
            </p:txBody>
          </p:sp>
          <p:sp>
            <p:nvSpPr>
              <p:cNvPr id="22580" name="Rectangle 64"/>
              <p:cNvSpPr>
                <a:spLocks noChangeArrowheads="1"/>
              </p:cNvSpPr>
              <p:nvPr/>
            </p:nvSpPr>
            <p:spPr bwMode="auto">
              <a:xfrm>
                <a:off x="2216" y="1151"/>
                <a:ext cx="566" cy="63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7" name="Group 65"/>
            <p:cNvGrpSpPr>
              <a:grpSpLocks/>
            </p:cNvGrpSpPr>
            <p:nvPr/>
          </p:nvGrpSpPr>
          <p:grpSpPr bwMode="auto">
            <a:xfrm>
              <a:off x="3872" y="2210"/>
              <a:ext cx="598" cy="700"/>
              <a:chOff x="2782" y="1151"/>
              <a:chExt cx="566" cy="633"/>
            </a:xfrm>
          </p:grpSpPr>
          <p:sp>
            <p:nvSpPr>
              <p:cNvPr id="22577" name="Rectangle 66"/>
              <p:cNvSpPr>
                <a:spLocks noChangeArrowheads="1"/>
              </p:cNvSpPr>
              <p:nvPr/>
            </p:nvSpPr>
            <p:spPr bwMode="auto">
              <a:xfrm>
                <a:off x="2825" y="1151"/>
                <a:ext cx="48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#12</a:t>
                </a:r>
              </a:p>
              <a:p>
                <a:endParaRPr kumimoji="1" lang="en-US" altLang="zh-CN" sz="2000" b="1">
                  <a:solidFill>
                    <a:schemeClr val="bg2"/>
                  </a:solidFill>
                  <a:latin typeface="+mn-ea"/>
                  <a:ea typeface="+mn-ea"/>
                </a:endParaRPr>
              </a:p>
            </p:txBody>
          </p:sp>
          <p:sp>
            <p:nvSpPr>
              <p:cNvPr id="22578" name="Rectangle 67"/>
              <p:cNvSpPr>
                <a:spLocks noChangeArrowheads="1"/>
              </p:cNvSpPr>
              <p:nvPr/>
            </p:nvSpPr>
            <p:spPr bwMode="auto">
              <a:xfrm>
                <a:off x="2782" y="1151"/>
                <a:ext cx="566" cy="63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8" name="Group 68"/>
            <p:cNvGrpSpPr>
              <a:grpSpLocks/>
            </p:cNvGrpSpPr>
            <p:nvPr/>
          </p:nvGrpSpPr>
          <p:grpSpPr bwMode="auto">
            <a:xfrm>
              <a:off x="4470" y="2210"/>
              <a:ext cx="649" cy="700"/>
              <a:chOff x="3348" y="1151"/>
              <a:chExt cx="614" cy="633"/>
            </a:xfrm>
          </p:grpSpPr>
          <p:sp>
            <p:nvSpPr>
              <p:cNvPr id="22575" name="Rectangle 69"/>
              <p:cNvSpPr>
                <a:spLocks noChangeArrowheads="1"/>
              </p:cNvSpPr>
              <p:nvPr/>
            </p:nvSpPr>
            <p:spPr bwMode="auto">
              <a:xfrm>
                <a:off x="3391" y="1151"/>
                <a:ext cx="528"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#46</a:t>
                </a:r>
              </a:p>
              <a:p>
                <a:endParaRPr kumimoji="1" lang="en-US" altLang="zh-CN" sz="2000" b="1">
                  <a:solidFill>
                    <a:schemeClr val="bg2"/>
                  </a:solidFill>
                  <a:latin typeface="+mn-ea"/>
                  <a:ea typeface="+mn-ea"/>
                </a:endParaRPr>
              </a:p>
            </p:txBody>
          </p:sp>
          <p:sp>
            <p:nvSpPr>
              <p:cNvPr id="22576" name="Rectangle 70"/>
              <p:cNvSpPr>
                <a:spLocks noChangeArrowheads="1"/>
              </p:cNvSpPr>
              <p:nvPr/>
            </p:nvSpPr>
            <p:spPr bwMode="auto">
              <a:xfrm>
                <a:off x="3348" y="1151"/>
                <a:ext cx="614" cy="63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59" name="Group 71"/>
            <p:cNvGrpSpPr>
              <a:grpSpLocks/>
            </p:cNvGrpSpPr>
            <p:nvPr/>
          </p:nvGrpSpPr>
          <p:grpSpPr bwMode="auto">
            <a:xfrm>
              <a:off x="5119" y="2210"/>
              <a:ext cx="547" cy="700"/>
              <a:chOff x="3962" y="1151"/>
              <a:chExt cx="518" cy="633"/>
            </a:xfrm>
          </p:grpSpPr>
          <p:sp>
            <p:nvSpPr>
              <p:cNvPr id="22573" name="Rectangle 72"/>
              <p:cNvSpPr>
                <a:spLocks noChangeArrowheads="1"/>
              </p:cNvSpPr>
              <p:nvPr/>
            </p:nvSpPr>
            <p:spPr bwMode="auto">
              <a:xfrm>
                <a:off x="4005" y="1151"/>
                <a:ext cx="43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#11</a:t>
                </a:r>
              </a:p>
              <a:p>
                <a:endParaRPr kumimoji="1" lang="en-US" altLang="zh-CN" sz="2000" b="1">
                  <a:solidFill>
                    <a:schemeClr val="bg2"/>
                  </a:solidFill>
                  <a:latin typeface="+mn-ea"/>
                  <a:ea typeface="+mn-ea"/>
                </a:endParaRPr>
              </a:p>
            </p:txBody>
          </p:sp>
          <p:sp>
            <p:nvSpPr>
              <p:cNvPr id="22574" name="Rectangle 73"/>
              <p:cNvSpPr>
                <a:spLocks noChangeArrowheads="1"/>
              </p:cNvSpPr>
              <p:nvPr/>
            </p:nvSpPr>
            <p:spPr bwMode="auto">
              <a:xfrm>
                <a:off x="3962" y="1151"/>
                <a:ext cx="518" cy="633"/>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60" name="Group 74"/>
            <p:cNvGrpSpPr>
              <a:grpSpLocks/>
            </p:cNvGrpSpPr>
            <p:nvPr/>
          </p:nvGrpSpPr>
          <p:grpSpPr bwMode="auto">
            <a:xfrm>
              <a:off x="3274" y="2910"/>
              <a:ext cx="598" cy="827"/>
              <a:chOff x="2216" y="1784"/>
              <a:chExt cx="566" cy="748"/>
            </a:xfrm>
          </p:grpSpPr>
          <p:sp>
            <p:nvSpPr>
              <p:cNvPr id="22571" name="Rectangle 75"/>
              <p:cNvSpPr>
                <a:spLocks noChangeArrowheads="1"/>
              </p:cNvSpPr>
              <p:nvPr/>
            </p:nvSpPr>
            <p:spPr bwMode="auto">
              <a:xfrm>
                <a:off x="2259" y="1784"/>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CICS203</a:t>
                </a:r>
                <a:r>
                  <a:rPr kumimoji="1" lang="zh-CN" altLang="en-US" sz="2000" b="1">
                    <a:solidFill>
                      <a:schemeClr val="bg2"/>
                    </a:solidFill>
                    <a:latin typeface="+mn-ea"/>
                    <a:ea typeface="+mn-ea"/>
                  </a:rPr>
                  <a:t>亮点控制器启动</a:t>
                </a:r>
              </a:p>
            </p:txBody>
          </p:sp>
          <p:sp>
            <p:nvSpPr>
              <p:cNvPr id="22572" name="Rectangle 76"/>
              <p:cNvSpPr>
                <a:spLocks noChangeArrowheads="1"/>
              </p:cNvSpPr>
              <p:nvPr/>
            </p:nvSpPr>
            <p:spPr bwMode="auto">
              <a:xfrm>
                <a:off x="2216" y="1784"/>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61" name="Group 77"/>
            <p:cNvGrpSpPr>
              <a:grpSpLocks/>
            </p:cNvGrpSpPr>
            <p:nvPr/>
          </p:nvGrpSpPr>
          <p:grpSpPr bwMode="auto">
            <a:xfrm>
              <a:off x="3872" y="2910"/>
              <a:ext cx="598" cy="827"/>
              <a:chOff x="2782" y="1784"/>
              <a:chExt cx="566" cy="748"/>
            </a:xfrm>
          </p:grpSpPr>
          <p:sp>
            <p:nvSpPr>
              <p:cNvPr id="22569" name="Rectangle 78"/>
              <p:cNvSpPr>
                <a:spLocks noChangeArrowheads="1"/>
              </p:cNvSpPr>
              <p:nvPr/>
            </p:nvSpPr>
            <p:spPr bwMode="auto">
              <a:xfrm>
                <a:off x="2825" y="1784"/>
                <a:ext cx="480"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#1</a:t>
                </a:r>
              </a:p>
              <a:p>
                <a:endParaRPr kumimoji="1" lang="en-US" altLang="zh-CN" sz="2000" b="1">
                  <a:solidFill>
                    <a:schemeClr val="bg2"/>
                  </a:solidFill>
                  <a:latin typeface="+mn-ea"/>
                  <a:ea typeface="+mn-ea"/>
                </a:endParaRPr>
              </a:p>
            </p:txBody>
          </p:sp>
          <p:sp>
            <p:nvSpPr>
              <p:cNvPr id="22570" name="Rectangle 79"/>
              <p:cNvSpPr>
                <a:spLocks noChangeArrowheads="1"/>
              </p:cNvSpPr>
              <p:nvPr/>
            </p:nvSpPr>
            <p:spPr bwMode="auto">
              <a:xfrm>
                <a:off x="2782" y="1784"/>
                <a:ext cx="566"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62" name="Group 80"/>
            <p:cNvGrpSpPr>
              <a:grpSpLocks/>
            </p:cNvGrpSpPr>
            <p:nvPr/>
          </p:nvGrpSpPr>
          <p:grpSpPr bwMode="auto">
            <a:xfrm>
              <a:off x="4470" y="2910"/>
              <a:ext cx="649" cy="827"/>
              <a:chOff x="3348" y="1784"/>
              <a:chExt cx="614" cy="748"/>
            </a:xfrm>
          </p:grpSpPr>
          <p:sp>
            <p:nvSpPr>
              <p:cNvPr id="22567" name="Rectangle 81"/>
              <p:cNvSpPr>
                <a:spLocks noChangeArrowheads="1"/>
              </p:cNvSpPr>
              <p:nvPr/>
            </p:nvSpPr>
            <p:spPr bwMode="auto">
              <a:xfrm>
                <a:off x="3391" y="1784"/>
                <a:ext cx="52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#47</a:t>
                </a:r>
              </a:p>
              <a:p>
                <a:endParaRPr kumimoji="1" lang="en-US" altLang="zh-CN" sz="2000" b="1">
                  <a:solidFill>
                    <a:schemeClr val="bg2"/>
                  </a:solidFill>
                  <a:latin typeface="+mn-ea"/>
                  <a:ea typeface="+mn-ea"/>
                </a:endParaRPr>
              </a:p>
            </p:txBody>
          </p:sp>
          <p:sp>
            <p:nvSpPr>
              <p:cNvPr id="22568" name="Rectangle 82"/>
              <p:cNvSpPr>
                <a:spLocks noChangeArrowheads="1"/>
              </p:cNvSpPr>
              <p:nvPr/>
            </p:nvSpPr>
            <p:spPr bwMode="auto">
              <a:xfrm>
                <a:off x="3348" y="1784"/>
                <a:ext cx="614"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grpSp>
          <p:nvGrpSpPr>
            <p:cNvPr id="22563" name="Group 83"/>
            <p:cNvGrpSpPr>
              <a:grpSpLocks/>
            </p:cNvGrpSpPr>
            <p:nvPr/>
          </p:nvGrpSpPr>
          <p:grpSpPr bwMode="auto">
            <a:xfrm>
              <a:off x="5119" y="2910"/>
              <a:ext cx="547" cy="827"/>
              <a:chOff x="3962" y="1784"/>
              <a:chExt cx="518" cy="748"/>
            </a:xfrm>
          </p:grpSpPr>
          <p:sp>
            <p:nvSpPr>
              <p:cNvPr id="22565" name="Rectangle 84"/>
              <p:cNvSpPr>
                <a:spLocks noChangeArrowheads="1"/>
              </p:cNvSpPr>
              <p:nvPr/>
            </p:nvSpPr>
            <p:spPr bwMode="auto">
              <a:xfrm>
                <a:off x="4005" y="1784"/>
                <a:ext cx="43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000" b="1">
                    <a:solidFill>
                      <a:schemeClr val="bg2"/>
                    </a:solidFill>
                    <a:latin typeface="+mn-ea"/>
                    <a:ea typeface="+mn-ea"/>
                  </a:rPr>
                  <a:t>#11</a:t>
                </a:r>
              </a:p>
              <a:p>
                <a:endParaRPr kumimoji="1" lang="en-US" altLang="zh-CN" sz="2000" b="1">
                  <a:solidFill>
                    <a:schemeClr val="bg2"/>
                  </a:solidFill>
                  <a:latin typeface="+mn-ea"/>
                  <a:ea typeface="+mn-ea"/>
                </a:endParaRPr>
              </a:p>
            </p:txBody>
          </p:sp>
          <p:sp>
            <p:nvSpPr>
              <p:cNvPr id="22566" name="Rectangle 85"/>
              <p:cNvSpPr>
                <a:spLocks noChangeArrowheads="1"/>
              </p:cNvSpPr>
              <p:nvPr/>
            </p:nvSpPr>
            <p:spPr bwMode="auto">
              <a:xfrm>
                <a:off x="3962" y="1784"/>
                <a:ext cx="518" cy="748"/>
              </a:xfrm>
              <a:prstGeom prst="rect">
                <a:avLst/>
              </a:prstGeom>
              <a:noFill/>
              <a:ln w="7">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sp>
          <p:nvSpPr>
            <p:cNvPr id="22564" name="Rectangle 86"/>
            <p:cNvSpPr>
              <a:spLocks noChangeArrowheads="1"/>
            </p:cNvSpPr>
            <p:nvPr/>
          </p:nvSpPr>
          <p:spPr bwMode="auto">
            <a:xfrm>
              <a:off x="930" y="935"/>
              <a:ext cx="4739" cy="2805"/>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endParaRPr lang="zh-CN" altLang="en-US" sz="2000">
                <a:solidFill>
                  <a:schemeClr val="bg2"/>
                </a:solidFill>
                <a:latin typeface="+mn-ea"/>
                <a:ea typeface="+mn-ea"/>
              </a:endParaRPr>
            </a:p>
          </p:txBody>
        </p:sp>
      </p:grpSp>
      <p:sp>
        <p:nvSpPr>
          <p:cNvPr id="90" name="Text Box 2"/>
          <p:cNvSpPr txBox="1">
            <a:spLocks noChangeArrowheads="1"/>
          </p:cNvSpPr>
          <p:nvPr/>
        </p:nvSpPr>
        <p:spPr bwMode="auto">
          <a:xfrm>
            <a:off x="611560" y="381000"/>
            <a:ext cx="7543800" cy="584775"/>
          </a:xfrm>
          <a:prstGeom prst="rect">
            <a:avLst/>
          </a:prstGeom>
          <a:noFill/>
          <a:ln w="9525" algn="ctr">
            <a:noFill/>
            <a:miter lim="800000"/>
            <a:headEnd/>
            <a:tailEnd/>
          </a:ln>
          <a:effectLst/>
        </p:spPr>
        <p:txBody>
          <a:bodyPr>
            <a:spAutoFit/>
          </a:bodyPr>
          <a:lstStyle/>
          <a:p>
            <a:pPr eaLnBrk="1" hangingPunct="1">
              <a:spcBef>
                <a:spcPct val="50000"/>
              </a:spcBef>
              <a:defRPr/>
            </a:pPr>
            <a:r>
              <a:rPr kumimoji="1" lang="zh-CN" altLang="en-US" sz="3200" dirty="0">
                <a:latin typeface="黑体" panose="02010609060101010101" pitchFamily="49" charset="-122"/>
                <a:ea typeface="黑体" panose="02010609060101010101" pitchFamily="49" charset="-122"/>
              </a:rPr>
              <a:t>需求的可跟踪性管理</a:t>
            </a:r>
          </a:p>
        </p:txBody>
      </p:sp>
    </p:spTree>
    <p:extLst>
      <p:ext uri="{BB962C8B-B14F-4D97-AF65-F5344CB8AC3E}">
        <p14:creationId xmlns:p14="http://schemas.microsoft.com/office/powerpoint/2010/main" val="229338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Rectangle 2"/>
          <p:cNvSpPr>
            <a:spLocks noGrp="1" noChangeArrowheads="1"/>
          </p:cNvSpPr>
          <p:nvPr>
            <p:ph type="title"/>
          </p:nvPr>
        </p:nvSpPr>
        <p:spPr/>
        <p:txBody>
          <a:bodyPr/>
          <a:lstStyle/>
          <a:p>
            <a:pPr eaLnBrk="1" hangingPunct="1">
              <a:defRPr/>
            </a:pPr>
            <a:r>
              <a:rPr lang="zh-CN" altLang="en-US" dirty="0" smtClean="0"/>
              <a:t>跟踪矩阵</a:t>
            </a:r>
          </a:p>
        </p:txBody>
      </p:sp>
      <p:sp>
        <p:nvSpPr>
          <p:cNvPr id="2" name="内容占位符 1"/>
          <p:cNvSpPr>
            <a:spLocks noGrp="1"/>
          </p:cNvSpPr>
          <p:nvPr>
            <p:ph idx="1"/>
          </p:nvPr>
        </p:nvSpPr>
        <p:spPr/>
        <p:txBody>
          <a:bodyPr/>
          <a:lstStyle/>
          <a:p>
            <a:endParaRPr lang="zh-CN" altLang="en-US"/>
          </a:p>
        </p:txBody>
      </p:sp>
      <p:pic>
        <p:nvPicPr>
          <p:cNvPr id="1055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6792"/>
            <a:ext cx="8335963"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28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Rectangle 2"/>
          <p:cNvSpPr>
            <a:spLocks noGrp="1" noChangeArrowheads="1"/>
          </p:cNvSpPr>
          <p:nvPr>
            <p:ph type="title"/>
          </p:nvPr>
        </p:nvSpPr>
        <p:spPr/>
        <p:txBody>
          <a:bodyPr/>
          <a:lstStyle/>
          <a:p>
            <a:pPr eaLnBrk="1" hangingPunct="1">
              <a:defRPr/>
            </a:pPr>
            <a:r>
              <a:rPr lang="zh-CN" altLang="en-US" dirty="0" smtClean="0">
                <a:solidFill>
                  <a:srgbClr val="FF0000"/>
                </a:solidFill>
              </a:rPr>
              <a:t>管理变更</a:t>
            </a:r>
            <a:r>
              <a:rPr lang="zh-CN" altLang="en-US" dirty="0" smtClean="0"/>
              <a:t>的需求</a:t>
            </a:r>
          </a:p>
        </p:txBody>
      </p:sp>
      <p:sp>
        <p:nvSpPr>
          <p:cNvPr id="1075203" name="Rectangle 3"/>
          <p:cNvSpPr>
            <a:spLocks noGrp="1" noChangeArrowheads="1"/>
          </p:cNvSpPr>
          <p:nvPr>
            <p:ph idx="1"/>
          </p:nvPr>
        </p:nvSpPr>
        <p:spPr>
          <a:xfrm>
            <a:off x="323528" y="1196752"/>
            <a:ext cx="8435280" cy="5400600"/>
          </a:xfrm>
        </p:spPr>
        <p:txBody>
          <a:bodyPr>
            <a:normAutofit/>
          </a:bodyPr>
          <a:lstStyle/>
          <a:p>
            <a:pPr eaLnBrk="1" hangingPunct="1">
              <a:lnSpc>
                <a:spcPct val="140000"/>
              </a:lnSpc>
              <a:buFont typeface="Wingdings" panose="05000000000000000000" pitchFamily="2" charset="2"/>
              <a:buChar char="l"/>
              <a:defRPr/>
            </a:pPr>
            <a:r>
              <a:rPr lang="zh-CN" altLang="en-US" dirty="0" smtClean="0"/>
              <a:t>不管多么认真地定义需求，</a:t>
            </a:r>
            <a:r>
              <a:rPr lang="zh-CN" altLang="en-US" dirty="0" smtClean="0">
                <a:solidFill>
                  <a:srgbClr val="FF0000"/>
                </a:solidFill>
              </a:rPr>
              <a:t>需求终将改变</a:t>
            </a:r>
            <a:r>
              <a:rPr lang="zh-CN" altLang="en-US" dirty="0" smtClean="0"/>
              <a:t>。</a:t>
            </a:r>
            <a:endParaRPr lang="en-US" altLang="zh-CN" dirty="0" smtClean="0"/>
          </a:p>
          <a:p>
            <a:pPr eaLnBrk="1" hangingPunct="1">
              <a:lnSpc>
                <a:spcPct val="140000"/>
              </a:lnSpc>
              <a:buFont typeface="Wingdings" panose="05000000000000000000" pitchFamily="2" charset="2"/>
              <a:buChar char="l"/>
              <a:defRPr/>
            </a:pPr>
            <a:r>
              <a:rPr lang="zh-CN" altLang="en-US" dirty="0" smtClean="0"/>
              <a:t>实际上，一些变更</a:t>
            </a:r>
            <a:r>
              <a:rPr lang="zh-CN" altLang="en-US" dirty="0" smtClean="0">
                <a:solidFill>
                  <a:srgbClr val="FF0000"/>
                </a:solidFill>
              </a:rPr>
              <a:t>是非常值得</a:t>
            </a:r>
            <a:r>
              <a:rPr lang="zh-CN" altLang="en-US" dirty="0" smtClean="0"/>
              <a:t>的！</a:t>
            </a:r>
            <a:endParaRPr lang="en-US" altLang="zh-CN" dirty="0" smtClean="0"/>
          </a:p>
          <a:p>
            <a:pPr lvl="1">
              <a:lnSpc>
                <a:spcPct val="140000"/>
              </a:lnSpc>
              <a:defRPr/>
            </a:pPr>
            <a:r>
              <a:rPr lang="zh-CN" altLang="en-US" dirty="0" smtClean="0"/>
              <a:t>这意味着、团队需要与涉众保持密切联系。能否适应变更需求是评测团队的涉众敏感度和运作灵活性的一个尺度 </a:t>
            </a:r>
            <a:r>
              <a:rPr lang="en-US" altLang="zh-CN" dirty="0" smtClean="0"/>
              <a:t>- </a:t>
            </a:r>
            <a:r>
              <a:rPr lang="zh-CN" altLang="en-US" dirty="0" smtClean="0"/>
              <a:t>敏感度和灵活性都是对项目成功有贡献的团队特征。</a:t>
            </a:r>
          </a:p>
          <a:p>
            <a:pPr eaLnBrk="1" hangingPunct="1">
              <a:lnSpc>
                <a:spcPct val="140000"/>
              </a:lnSpc>
              <a:buFont typeface="Wingdings" panose="05000000000000000000" pitchFamily="2" charset="2"/>
              <a:buChar char="l"/>
              <a:defRPr/>
            </a:pPr>
            <a:r>
              <a:rPr lang="zh-CN" altLang="en-US" dirty="0" smtClean="0">
                <a:solidFill>
                  <a:srgbClr val="FF0000"/>
                </a:solidFill>
              </a:rPr>
              <a:t>变更不是敌人，而没有管理的变更才是真正的敌人</a:t>
            </a:r>
            <a:r>
              <a:rPr lang="zh-CN" altLang="en-US" dirty="0" smtClean="0"/>
              <a:t>。</a:t>
            </a:r>
          </a:p>
          <a:p>
            <a:pPr eaLnBrk="1" hangingPunct="1">
              <a:lnSpc>
                <a:spcPct val="140000"/>
              </a:lnSpc>
              <a:buFont typeface="Wingdings" pitchFamily="2" charset="2"/>
              <a:buNone/>
              <a:defRPr/>
            </a:pPr>
            <a:r>
              <a:rPr lang="zh-CN" altLang="en-US" dirty="0" smtClean="0"/>
              <a:t>      </a:t>
            </a:r>
            <a:r>
              <a:rPr lang="zh-CN" altLang="en-US" sz="2400" dirty="0" smtClean="0"/>
              <a:t>管理需求变更包括这样一些活动：设立</a:t>
            </a:r>
            <a:r>
              <a:rPr lang="zh-CN" altLang="en-US" sz="2400" dirty="0" smtClean="0">
                <a:solidFill>
                  <a:srgbClr val="FF0000"/>
                </a:solidFill>
              </a:rPr>
              <a:t>基线</a:t>
            </a:r>
            <a:r>
              <a:rPr lang="zh-CN" altLang="en-US" sz="2400" dirty="0" smtClean="0"/>
              <a:t>、追踪每个需求的</a:t>
            </a:r>
            <a:r>
              <a:rPr lang="zh-CN" altLang="en-US" sz="2400" dirty="0" smtClean="0">
                <a:solidFill>
                  <a:srgbClr val="FF0000"/>
                </a:solidFill>
              </a:rPr>
              <a:t>历史</a:t>
            </a:r>
            <a:r>
              <a:rPr lang="zh-CN" altLang="en-US" sz="2400" dirty="0" smtClean="0"/>
              <a:t>、确定哪些依赖关系值得追踪、在相关项之间建立可</a:t>
            </a:r>
            <a:r>
              <a:rPr lang="zh-CN" altLang="en-US" sz="2400" dirty="0" smtClean="0">
                <a:solidFill>
                  <a:srgbClr val="FF0000"/>
                </a:solidFill>
              </a:rPr>
              <a:t>追踪关系</a:t>
            </a:r>
            <a:r>
              <a:rPr lang="zh-CN" altLang="en-US" sz="2400" dirty="0" smtClean="0"/>
              <a:t>以及维护</a:t>
            </a:r>
            <a:r>
              <a:rPr lang="zh-CN" altLang="en-US" sz="2400" dirty="0" smtClean="0">
                <a:solidFill>
                  <a:srgbClr val="FF0000"/>
                </a:solidFill>
              </a:rPr>
              <a:t>版本控制</a:t>
            </a:r>
            <a:r>
              <a:rPr lang="zh-CN" altLang="en-US" sz="2400" dirty="0" smtClean="0"/>
              <a:t>等。 </a:t>
            </a:r>
          </a:p>
        </p:txBody>
      </p:sp>
    </p:spTree>
    <p:extLst>
      <p:ext uri="{BB962C8B-B14F-4D97-AF65-F5344CB8AC3E}">
        <p14:creationId xmlns:p14="http://schemas.microsoft.com/office/powerpoint/2010/main" val="3793517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75203">
                                            <p:txEl>
                                              <p:pRg st="0" end="0"/>
                                            </p:txEl>
                                          </p:spTgt>
                                        </p:tgtEl>
                                        <p:attrNameLst>
                                          <p:attrName>style.visibility</p:attrName>
                                        </p:attrNameLst>
                                      </p:cBhvr>
                                      <p:to>
                                        <p:strVal val="visible"/>
                                      </p:to>
                                    </p:set>
                                    <p:animEffect transition="in" filter="fade">
                                      <p:cBhvr>
                                        <p:cTn id="7" dur="500"/>
                                        <p:tgtEl>
                                          <p:spTgt spid="1075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5203">
                                            <p:txEl>
                                              <p:pRg st="1" end="1"/>
                                            </p:txEl>
                                          </p:spTgt>
                                        </p:tgtEl>
                                        <p:attrNameLst>
                                          <p:attrName>style.visibility</p:attrName>
                                        </p:attrNameLst>
                                      </p:cBhvr>
                                      <p:to>
                                        <p:strVal val="visible"/>
                                      </p:to>
                                    </p:set>
                                    <p:animEffect transition="in" filter="fade">
                                      <p:cBhvr>
                                        <p:cTn id="12" dur="500"/>
                                        <p:tgtEl>
                                          <p:spTgt spid="107520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75203">
                                            <p:txEl>
                                              <p:pRg st="2" end="2"/>
                                            </p:txEl>
                                          </p:spTgt>
                                        </p:tgtEl>
                                        <p:attrNameLst>
                                          <p:attrName>style.visibility</p:attrName>
                                        </p:attrNameLst>
                                      </p:cBhvr>
                                      <p:to>
                                        <p:strVal val="visible"/>
                                      </p:to>
                                    </p:set>
                                    <p:animEffect transition="in" filter="fade">
                                      <p:cBhvr>
                                        <p:cTn id="15" dur="500"/>
                                        <p:tgtEl>
                                          <p:spTgt spid="10752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75203">
                                            <p:txEl>
                                              <p:pRg st="3" end="3"/>
                                            </p:txEl>
                                          </p:spTgt>
                                        </p:tgtEl>
                                        <p:attrNameLst>
                                          <p:attrName>style.visibility</p:attrName>
                                        </p:attrNameLst>
                                      </p:cBhvr>
                                      <p:to>
                                        <p:strVal val="visible"/>
                                      </p:to>
                                    </p:set>
                                    <p:animEffect transition="in" filter="fade">
                                      <p:cBhvr>
                                        <p:cTn id="20" dur="500"/>
                                        <p:tgtEl>
                                          <p:spTgt spid="107520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75203">
                                            <p:txEl>
                                              <p:pRg st="4" end="4"/>
                                            </p:txEl>
                                          </p:spTgt>
                                        </p:tgtEl>
                                        <p:attrNameLst>
                                          <p:attrName>style.visibility</p:attrName>
                                        </p:attrNameLst>
                                      </p:cBhvr>
                                      <p:to>
                                        <p:strVal val="visible"/>
                                      </p:to>
                                    </p:set>
                                    <p:animEffect transition="in" filter="fade">
                                      <p:cBhvr>
                                        <p:cTn id="24" dur="500"/>
                                        <p:tgtEl>
                                          <p:spTgt spid="1075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需求变更</a:t>
            </a:r>
            <a:r>
              <a:rPr lang="zh-CN" altLang="en-US" dirty="0" smtClean="0"/>
              <a:t>原因</a:t>
            </a:r>
            <a:r>
              <a:rPr lang="en-US" altLang="zh-CN" sz="2000" dirty="0" smtClean="0"/>
              <a:t>—</a:t>
            </a:r>
            <a:r>
              <a:rPr lang="zh-CN" altLang="en-US" sz="2000" dirty="0" smtClean="0"/>
              <a:t>简略</a:t>
            </a:r>
            <a:endParaRPr lang="zh-CN" altLang="en-US" sz="2000" dirty="0"/>
          </a:p>
        </p:txBody>
      </p:sp>
      <p:sp>
        <p:nvSpPr>
          <p:cNvPr id="2" name="内容占位符 1"/>
          <p:cNvSpPr>
            <a:spLocks noGrp="1"/>
          </p:cNvSpPr>
          <p:nvPr>
            <p:ph idx="1"/>
          </p:nvPr>
        </p:nvSpPr>
        <p:spPr>
          <a:xfrm>
            <a:off x="457200" y="1412776"/>
            <a:ext cx="8229600" cy="4525963"/>
          </a:xfrm>
        </p:spPr>
        <p:txBody>
          <a:bodyPr>
            <a:normAutofit/>
          </a:bodyPr>
          <a:lstStyle/>
          <a:p>
            <a:pPr>
              <a:lnSpc>
                <a:spcPct val="150000"/>
              </a:lnSpc>
              <a:buFont typeface="Wingdings" panose="05000000000000000000" pitchFamily="2" charset="2"/>
              <a:buChar char="l"/>
            </a:pPr>
            <a:r>
              <a:rPr lang="zh-CN" altLang="en-US" dirty="0" smtClean="0"/>
              <a:t>单纯</a:t>
            </a:r>
            <a:r>
              <a:rPr lang="zh-CN" altLang="en-US" dirty="0"/>
              <a:t>的用户</a:t>
            </a:r>
            <a:r>
              <a:rPr lang="zh-CN" altLang="en-US" dirty="0" smtClean="0"/>
              <a:t>因素</a:t>
            </a:r>
            <a:endParaRPr lang="en-US" altLang="zh-CN" dirty="0" smtClean="0"/>
          </a:p>
          <a:p>
            <a:pPr lvl="1">
              <a:lnSpc>
                <a:spcPct val="150000"/>
              </a:lnSpc>
            </a:pPr>
            <a:r>
              <a:rPr lang="zh-CN" altLang="en-US" dirty="0" smtClean="0"/>
              <a:t>由于</a:t>
            </a:r>
            <a:r>
              <a:rPr lang="zh-CN" altLang="en-US" dirty="0"/>
              <a:t>用户对需求有了新的认识，于是提出了新的、变更了的需求。 </a:t>
            </a:r>
          </a:p>
          <a:p>
            <a:pPr>
              <a:lnSpc>
                <a:spcPct val="150000"/>
              </a:lnSpc>
              <a:buFont typeface="Wingdings" panose="05000000000000000000" pitchFamily="2" charset="2"/>
              <a:buChar char="l"/>
            </a:pPr>
            <a:r>
              <a:rPr lang="zh-CN" altLang="en-US" dirty="0" smtClean="0"/>
              <a:t>市场</a:t>
            </a:r>
            <a:r>
              <a:rPr lang="zh-CN" altLang="en-US" dirty="0"/>
              <a:t>形势变化引发的需求</a:t>
            </a:r>
            <a:r>
              <a:rPr lang="zh-CN" altLang="en-US" dirty="0" smtClean="0"/>
              <a:t>变更</a:t>
            </a:r>
            <a:endParaRPr lang="zh-CN" altLang="en-US" dirty="0"/>
          </a:p>
          <a:p>
            <a:pPr>
              <a:lnSpc>
                <a:spcPct val="150000"/>
              </a:lnSpc>
              <a:buFont typeface="Wingdings" panose="05000000000000000000" pitchFamily="2" charset="2"/>
              <a:buChar char="l"/>
            </a:pPr>
            <a:r>
              <a:rPr lang="zh-CN" altLang="en-US" dirty="0" smtClean="0"/>
              <a:t>系统因素</a:t>
            </a:r>
            <a:endParaRPr lang="en-US" altLang="zh-CN" dirty="0" smtClean="0"/>
          </a:p>
          <a:p>
            <a:pPr lvl="1">
              <a:lnSpc>
                <a:spcPct val="150000"/>
              </a:lnSpc>
            </a:pPr>
            <a:r>
              <a:rPr lang="zh-CN" altLang="en-US" dirty="0" smtClean="0"/>
              <a:t>在</a:t>
            </a:r>
            <a:r>
              <a:rPr lang="zh-CN" altLang="en-US" dirty="0"/>
              <a:t>系统内部，如计算机硬件、系统软件或数据等的变更要求软件与其相适应</a:t>
            </a:r>
            <a:r>
              <a:rPr lang="zh-CN" altLang="en-US" dirty="0" smtClean="0"/>
              <a:t>。</a:t>
            </a:r>
            <a:endParaRPr lang="zh-CN" altLang="en-US" dirty="0"/>
          </a:p>
        </p:txBody>
      </p:sp>
    </p:spTree>
    <p:extLst>
      <p:ext uri="{BB962C8B-B14F-4D97-AF65-F5344CB8AC3E}">
        <p14:creationId xmlns:p14="http://schemas.microsoft.com/office/powerpoint/2010/main" val="8989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0" dirty="0" smtClean="0"/>
              <a:t>一</a:t>
            </a:r>
            <a:r>
              <a:rPr lang="zh-CN" altLang="en-US" b="0" dirty="0"/>
              <a:t>个“</a:t>
            </a:r>
            <a:r>
              <a:rPr lang="en-US" altLang="zh-CN" b="0" dirty="0"/>
              <a:t>SRS”</a:t>
            </a:r>
            <a:r>
              <a:rPr lang="zh-CN" altLang="en-US" b="0" dirty="0"/>
              <a:t>可以</a:t>
            </a:r>
            <a:r>
              <a:rPr lang="zh-CN" altLang="en-US" b="0" dirty="0">
                <a:solidFill>
                  <a:srgbClr val="FF0000"/>
                </a:solidFill>
              </a:rPr>
              <a:t>由</a:t>
            </a:r>
            <a:r>
              <a:rPr lang="zh-CN" altLang="en-US" b="0" dirty="0"/>
              <a:t>下面的人员来</a:t>
            </a:r>
            <a:r>
              <a:rPr lang="zh-CN" altLang="en-US" b="0" dirty="0">
                <a:solidFill>
                  <a:srgbClr val="FF0000"/>
                </a:solidFill>
              </a:rPr>
              <a:t>写</a:t>
            </a:r>
            <a:endParaRPr lang="zh-CN" altLang="en-US" dirty="0">
              <a:solidFill>
                <a:srgbClr val="FF0000"/>
              </a:solidFill>
            </a:endParaRPr>
          </a:p>
        </p:txBody>
      </p:sp>
      <p:sp>
        <p:nvSpPr>
          <p:cNvPr id="2" name="内容占位符 1"/>
          <p:cNvSpPr>
            <a:spLocks noGrp="1"/>
          </p:cNvSpPr>
          <p:nvPr>
            <p:ph idx="1"/>
          </p:nvPr>
        </p:nvSpPr>
        <p:spPr>
          <a:xfrm>
            <a:off x="457200" y="1340768"/>
            <a:ext cx="8229600" cy="4525963"/>
          </a:xfrm>
        </p:spPr>
        <p:txBody>
          <a:bodyPr>
            <a:normAutofit/>
          </a:bodyPr>
          <a:lstStyle/>
          <a:p>
            <a:pPr>
              <a:lnSpc>
                <a:spcPct val="120000"/>
              </a:lnSpc>
              <a:buFont typeface="Wingdings" panose="05000000000000000000" pitchFamily="2" charset="2"/>
              <a:buChar char="l"/>
            </a:pPr>
            <a:r>
              <a:rPr lang="zh-CN" altLang="en-US" dirty="0"/>
              <a:t>获得者</a:t>
            </a:r>
          </a:p>
          <a:p>
            <a:pPr marL="819150" indent="-457200">
              <a:lnSpc>
                <a:spcPct val="120000"/>
              </a:lnSpc>
              <a:buFont typeface="Wingdings" panose="05000000000000000000" pitchFamily="2" charset="2"/>
              <a:buChar char="Ø"/>
            </a:pPr>
            <a:r>
              <a:rPr lang="en-US" altLang="zh-CN" sz="2400" dirty="0" smtClean="0">
                <a:latin typeface="+mn-ea"/>
              </a:rPr>
              <a:t>SRS</a:t>
            </a:r>
            <a:r>
              <a:rPr lang="zh-CN" altLang="en-US" sz="2400" dirty="0">
                <a:latin typeface="+mn-ea"/>
              </a:rPr>
              <a:t>实际上就是招标书</a:t>
            </a:r>
          </a:p>
          <a:p>
            <a:pPr>
              <a:lnSpc>
                <a:spcPct val="120000"/>
              </a:lnSpc>
              <a:buFont typeface="Wingdings" panose="05000000000000000000" pitchFamily="2" charset="2"/>
              <a:buChar char="l"/>
            </a:pPr>
            <a:r>
              <a:rPr lang="zh-CN" altLang="en-US" dirty="0" smtClean="0"/>
              <a:t>投标人</a:t>
            </a:r>
            <a:endParaRPr lang="zh-CN" altLang="en-US" dirty="0"/>
          </a:p>
          <a:p>
            <a:pPr marL="819150" indent="-457200">
              <a:lnSpc>
                <a:spcPct val="120000"/>
              </a:lnSpc>
              <a:buFont typeface="Wingdings" pitchFamily="2" charset="2"/>
              <a:buChar char="Ø"/>
            </a:pPr>
            <a:r>
              <a:rPr lang="zh-CN" altLang="en-US" sz="2400" dirty="0">
                <a:latin typeface="+mn-ea"/>
              </a:rPr>
              <a:t>表示对实现一个系统来满足这个标书的提议</a:t>
            </a:r>
            <a:endParaRPr lang="en-US" altLang="zh-CN" sz="2400" dirty="0">
              <a:latin typeface="+mn-ea"/>
            </a:endParaRPr>
          </a:p>
          <a:p>
            <a:pPr>
              <a:lnSpc>
                <a:spcPct val="120000"/>
              </a:lnSpc>
              <a:buFont typeface="Wingdings" panose="05000000000000000000" pitchFamily="2" charset="2"/>
              <a:buChar char="l"/>
            </a:pPr>
            <a:r>
              <a:rPr lang="zh-CN" altLang="en-US" dirty="0"/>
              <a:t>所选择的开发人员</a:t>
            </a:r>
          </a:p>
          <a:p>
            <a:pPr marL="819150" indent="-457200">
              <a:lnSpc>
                <a:spcPct val="120000"/>
              </a:lnSpc>
              <a:buFont typeface="Wingdings" pitchFamily="2" charset="2"/>
              <a:buChar char="Ø"/>
            </a:pPr>
            <a:r>
              <a:rPr lang="zh-CN" altLang="en-US" sz="2400" dirty="0">
                <a:latin typeface="+mn-ea"/>
              </a:rPr>
              <a:t>反映开发者对客户需求的理解</a:t>
            </a:r>
          </a:p>
          <a:p>
            <a:pPr marL="819150" indent="-457200">
              <a:lnSpc>
                <a:spcPct val="120000"/>
              </a:lnSpc>
              <a:buFont typeface="Wingdings" pitchFamily="2" charset="2"/>
              <a:buChar char="Ø"/>
            </a:pPr>
            <a:r>
              <a:rPr lang="zh-CN" altLang="en-US" sz="2400" dirty="0">
                <a:latin typeface="+mn-ea"/>
              </a:rPr>
              <a:t>形成合同进展的评估的基础</a:t>
            </a:r>
          </a:p>
          <a:p>
            <a:pPr>
              <a:lnSpc>
                <a:spcPct val="120000"/>
              </a:lnSpc>
              <a:buFont typeface="Wingdings" panose="05000000000000000000" pitchFamily="2" charset="2"/>
              <a:buChar char="l"/>
            </a:pPr>
            <a:r>
              <a:rPr lang="zh-CN" altLang="en-US" dirty="0" smtClean="0"/>
              <a:t>或者</a:t>
            </a:r>
            <a:r>
              <a:rPr lang="zh-CN" altLang="en-US" dirty="0"/>
              <a:t>一个</a:t>
            </a:r>
            <a:r>
              <a:rPr lang="zh-CN" altLang="en-US" dirty="0" smtClean="0"/>
              <a:t>独立的合同</a:t>
            </a:r>
            <a:r>
              <a:rPr lang="zh-CN" altLang="en-US" dirty="0"/>
              <a:t>方</a:t>
            </a:r>
            <a:endParaRPr lang="en-US" altLang="zh-CN" dirty="0">
              <a:ea typeface="宋体" panose="02010600030101010101" pitchFamily="2" charset="-122"/>
            </a:endParaRPr>
          </a:p>
        </p:txBody>
      </p:sp>
      <p:sp>
        <p:nvSpPr>
          <p:cNvPr id="3" name="文本框 2"/>
          <p:cNvSpPr txBox="1"/>
          <p:nvPr/>
        </p:nvSpPr>
        <p:spPr>
          <a:xfrm>
            <a:off x="1187624" y="6021288"/>
            <a:ext cx="6480720" cy="461665"/>
          </a:xfrm>
          <a:prstGeom prst="rect">
            <a:avLst/>
          </a:prstGeom>
          <a:noFill/>
        </p:spPr>
        <p:txBody>
          <a:bodyPr wrap="square" rtlCol="0">
            <a:spAutoFit/>
          </a:bodyPr>
          <a:lstStyle/>
          <a:p>
            <a:r>
              <a:rPr lang="en-US" altLang="zh-CN" sz="2400" dirty="0">
                <a:solidFill>
                  <a:srgbClr val="C00000"/>
                </a:solidFill>
                <a:effectLst>
                  <a:outerShdw blurRad="38100" dist="38100" dir="2700000" algn="tl">
                    <a:srgbClr val="000000">
                      <a:alpha val="43137"/>
                    </a:srgbClr>
                  </a:outerShdw>
                </a:effectLst>
              </a:rPr>
              <a:t>IEEE</a:t>
            </a:r>
            <a:r>
              <a:rPr lang="zh-CN" altLang="en-US" sz="2400" dirty="0">
                <a:solidFill>
                  <a:srgbClr val="C00000"/>
                </a:solidFill>
                <a:effectLst>
                  <a:outerShdw blurRad="38100" dist="38100" dir="2700000" algn="tl">
                    <a:srgbClr val="000000">
                      <a:alpha val="43137"/>
                    </a:srgbClr>
                  </a:outerShdw>
                </a:effectLst>
              </a:rPr>
              <a:t>标准建议</a:t>
            </a:r>
            <a:r>
              <a:rPr lang="en-US" altLang="zh-CN" sz="2400" dirty="0">
                <a:solidFill>
                  <a:srgbClr val="C00000"/>
                </a:solidFill>
                <a:effectLst>
                  <a:outerShdw blurRad="38100" dist="38100" dir="2700000" algn="tl">
                    <a:srgbClr val="000000">
                      <a:alpha val="43137"/>
                    </a:srgbClr>
                  </a:outerShdw>
                </a:effectLst>
              </a:rPr>
              <a:t>SRS</a:t>
            </a:r>
            <a:r>
              <a:rPr lang="zh-CN" altLang="en-US" sz="2400" dirty="0">
                <a:solidFill>
                  <a:srgbClr val="C00000"/>
                </a:solidFill>
                <a:effectLst>
                  <a:outerShdw blurRad="38100" dist="38100" dir="2700000" algn="tl">
                    <a:srgbClr val="000000">
                      <a:alpha val="43137"/>
                    </a:srgbClr>
                  </a:outerShdw>
                </a:effectLst>
              </a:rPr>
              <a:t>由获得者和开发</a:t>
            </a:r>
            <a:r>
              <a:rPr lang="zh-CN" altLang="en-US" sz="2400" dirty="0" smtClean="0">
                <a:solidFill>
                  <a:srgbClr val="C00000"/>
                </a:solidFill>
                <a:effectLst>
                  <a:outerShdw blurRad="38100" dist="38100" dir="2700000" algn="tl">
                    <a:srgbClr val="000000">
                      <a:alpha val="43137"/>
                    </a:srgbClr>
                  </a:outerShdw>
                </a:effectLst>
              </a:rPr>
              <a:t>者合作</a:t>
            </a:r>
            <a:r>
              <a:rPr lang="zh-CN" altLang="en-US" sz="2400" dirty="0">
                <a:solidFill>
                  <a:srgbClr val="C00000"/>
                </a:solidFill>
                <a:effectLst>
                  <a:outerShdw blurRad="38100" dist="38100" dir="2700000" algn="tl">
                    <a:srgbClr val="000000">
                      <a:alpha val="43137"/>
                    </a:srgbClr>
                  </a:outerShdw>
                </a:effectLst>
              </a:rPr>
              <a:t>开发</a:t>
            </a:r>
          </a:p>
        </p:txBody>
      </p:sp>
    </p:spTree>
    <p:extLst>
      <p:ext uri="{BB962C8B-B14F-4D97-AF65-F5344CB8AC3E}">
        <p14:creationId xmlns:p14="http://schemas.microsoft.com/office/powerpoint/2010/main" val="30210974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需求变更原因</a:t>
            </a:r>
            <a:endParaRPr lang="zh-CN" altLang="en-US" dirty="0"/>
          </a:p>
        </p:txBody>
      </p:sp>
      <p:sp>
        <p:nvSpPr>
          <p:cNvPr id="2" name="内容占位符 1"/>
          <p:cNvSpPr>
            <a:spLocks noGrp="1"/>
          </p:cNvSpPr>
          <p:nvPr>
            <p:ph idx="1"/>
          </p:nvPr>
        </p:nvSpPr>
        <p:spPr>
          <a:xfrm>
            <a:off x="457200" y="1351309"/>
            <a:ext cx="8229600" cy="5174035"/>
          </a:xfrm>
        </p:spPr>
        <p:txBody>
          <a:bodyPr>
            <a:normAutofit fontScale="92500"/>
          </a:bodyPr>
          <a:lstStyle/>
          <a:p>
            <a:pPr>
              <a:lnSpc>
                <a:spcPct val="150000"/>
              </a:lnSpc>
              <a:buFont typeface="Wingdings" panose="05000000000000000000" pitchFamily="2" charset="2"/>
              <a:buChar char="l"/>
            </a:pPr>
            <a:r>
              <a:rPr lang="zh-CN" altLang="en-US" dirty="0" smtClean="0"/>
              <a:t>工作环境因素</a:t>
            </a:r>
            <a:endParaRPr lang="en-US" altLang="zh-CN" dirty="0" smtClean="0"/>
          </a:p>
          <a:p>
            <a:pPr lvl="1">
              <a:lnSpc>
                <a:spcPct val="150000"/>
              </a:lnSpc>
            </a:pPr>
            <a:r>
              <a:rPr lang="zh-CN" altLang="en-US" dirty="0" smtClean="0"/>
              <a:t>与</a:t>
            </a:r>
            <a:r>
              <a:rPr lang="zh-CN" altLang="en-US" dirty="0"/>
              <a:t>软件运行相关的工作制度或法规、政策的变更，或是业务要求变更导致需求变更。 </a:t>
            </a:r>
          </a:p>
          <a:p>
            <a:pPr>
              <a:lnSpc>
                <a:spcPct val="150000"/>
              </a:lnSpc>
              <a:buFont typeface="Wingdings" panose="05000000000000000000" pitchFamily="2" charset="2"/>
              <a:buChar char="l"/>
            </a:pPr>
            <a:r>
              <a:rPr lang="zh-CN" altLang="en-US" dirty="0" smtClean="0"/>
              <a:t>需求</a:t>
            </a:r>
            <a:r>
              <a:rPr lang="zh-CN" altLang="en-US" dirty="0"/>
              <a:t>开发工作</a:t>
            </a:r>
            <a:r>
              <a:rPr lang="zh-CN" altLang="en-US" dirty="0" smtClean="0"/>
              <a:t>缺陷。可能</a:t>
            </a:r>
            <a:r>
              <a:rPr lang="zh-CN" altLang="en-US" dirty="0"/>
              <a:t>有两种情况： </a:t>
            </a:r>
          </a:p>
          <a:p>
            <a:pPr lvl="1">
              <a:lnSpc>
                <a:spcPct val="150000"/>
              </a:lnSpc>
            </a:pPr>
            <a:r>
              <a:rPr lang="zh-CN" altLang="en-US" dirty="0" smtClean="0"/>
              <a:t>需求分析</a:t>
            </a:r>
            <a:r>
              <a:rPr lang="zh-CN" altLang="en-US" dirty="0"/>
              <a:t>、定义和评审工作不够充分，致使需求规格说明中隐含着问题，事后才有所发现。例如需求定义的不适当，或是性能有遗漏等。 </a:t>
            </a:r>
          </a:p>
          <a:p>
            <a:pPr lvl="1">
              <a:lnSpc>
                <a:spcPct val="150000"/>
              </a:lnSpc>
            </a:pPr>
            <a:r>
              <a:rPr lang="zh-CN" altLang="en-US" dirty="0" smtClean="0"/>
              <a:t>需求</a:t>
            </a:r>
            <a:r>
              <a:rPr lang="zh-CN" altLang="en-US" dirty="0"/>
              <a:t>开发中开发人员与用户沟通的不够充分，如未能如实获得用户</a:t>
            </a:r>
            <a:r>
              <a:rPr lang="zh-CN" altLang="en-US" dirty="0" smtClean="0"/>
              <a:t>的需求</a:t>
            </a:r>
            <a:r>
              <a:rPr lang="zh-CN" altLang="en-US" dirty="0"/>
              <a:t>等。</a:t>
            </a:r>
          </a:p>
          <a:p>
            <a:pPr>
              <a:lnSpc>
                <a:spcPct val="150000"/>
              </a:lnSpc>
            </a:pPr>
            <a:endParaRPr lang="zh-CN" altLang="en-US" dirty="0"/>
          </a:p>
        </p:txBody>
      </p:sp>
    </p:spTree>
    <p:extLst>
      <p:ext uri="{BB962C8B-B14F-4D97-AF65-F5344CB8AC3E}">
        <p14:creationId xmlns:p14="http://schemas.microsoft.com/office/powerpoint/2010/main" val="254601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需求的变更</a:t>
            </a:r>
            <a:r>
              <a:rPr lang="zh-CN" altLang="en-US" dirty="0" smtClean="0"/>
              <a:t>管理</a:t>
            </a:r>
            <a:endParaRPr lang="zh-CN" altLang="en-US" dirty="0"/>
          </a:p>
        </p:txBody>
      </p:sp>
      <p:sp>
        <p:nvSpPr>
          <p:cNvPr id="2" name="内容占位符 1"/>
          <p:cNvSpPr>
            <a:spLocks noGrp="1"/>
          </p:cNvSpPr>
          <p:nvPr>
            <p:ph idx="1"/>
          </p:nvPr>
        </p:nvSpPr>
        <p:spPr/>
        <p:txBody>
          <a:bodyPr/>
          <a:lstStyle/>
          <a:p>
            <a:pPr>
              <a:lnSpc>
                <a:spcPct val="150000"/>
              </a:lnSpc>
              <a:buFont typeface="Wingdings" panose="05000000000000000000" pitchFamily="2" charset="2"/>
              <a:buChar char="l"/>
            </a:pPr>
            <a:r>
              <a:rPr lang="zh-CN" altLang="en-US" dirty="0" smtClean="0"/>
              <a:t>需求</a:t>
            </a:r>
            <a:r>
              <a:rPr lang="zh-CN" altLang="en-US" dirty="0">
                <a:solidFill>
                  <a:srgbClr val="FF0000"/>
                </a:solidFill>
              </a:rPr>
              <a:t>变更可能的影响</a:t>
            </a:r>
            <a:r>
              <a:rPr lang="zh-CN" altLang="en-US" dirty="0"/>
              <a:t>：</a:t>
            </a:r>
          </a:p>
          <a:p>
            <a:pPr lvl="1" indent="0">
              <a:lnSpc>
                <a:spcPct val="150000"/>
              </a:lnSpc>
              <a:buNone/>
            </a:pPr>
            <a:r>
              <a:rPr lang="zh-CN" altLang="en-US" dirty="0"/>
              <a:t>⑴ 使变更前开发工作和</a:t>
            </a:r>
            <a:r>
              <a:rPr lang="zh-CN" altLang="en-US" dirty="0">
                <a:solidFill>
                  <a:srgbClr val="FF0000"/>
                </a:solidFill>
              </a:rPr>
              <a:t>成果失效</a:t>
            </a:r>
          </a:p>
          <a:p>
            <a:pPr lvl="1" indent="0">
              <a:lnSpc>
                <a:spcPct val="150000"/>
              </a:lnSpc>
              <a:buNone/>
            </a:pPr>
            <a:r>
              <a:rPr lang="zh-CN" altLang="en-US" dirty="0"/>
              <a:t>⑵ </a:t>
            </a:r>
            <a:r>
              <a:rPr lang="zh-CN" altLang="en-US" dirty="0">
                <a:solidFill>
                  <a:srgbClr val="FF0000"/>
                </a:solidFill>
              </a:rPr>
              <a:t>返工</a:t>
            </a:r>
            <a:r>
              <a:rPr lang="zh-CN" altLang="en-US" dirty="0"/>
              <a:t>成为被迫采取的对策</a:t>
            </a:r>
          </a:p>
          <a:p>
            <a:pPr lvl="1" indent="0">
              <a:lnSpc>
                <a:spcPct val="150000"/>
              </a:lnSpc>
              <a:buNone/>
            </a:pPr>
            <a:r>
              <a:rPr lang="zh-CN" altLang="en-US" dirty="0"/>
              <a:t>⑶ 工作量及资源投入的增加使开发</a:t>
            </a:r>
            <a:r>
              <a:rPr lang="zh-CN" altLang="en-US" dirty="0">
                <a:solidFill>
                  <a:srgbClr val="FF0000"/>
                </a:solidFill>
              </a:rPr>
              <a:t>成本提高</a:t>
            </a:r>
          </a:p>
          <a:p>
            <a:pPr lvl="1" indent="0">
              <a:lnSpc>
                <a:spcPct val="150000"/>
              </a:lnSpc>
              <a:buNone/>
            </a:pPr>
            <a:r>
              <a:rPr lang="zh-CN" altLang="en-US" dirty="0"/>
              <a:t>⑷ 项目完成</a:t>
            </a:r>
            <a:r>
              <a:rPr lang="zh-CN" altLang="en-US" dirty="0">
                <a:solidFill>
                  <a:srgbClr val="FF0000"/>
                </a:solidFill>
              </a:rPr>
              <a:t>时间后延</a:t>
            </a:r>
            <a:r>
              <a:rPr lang="zh-CN" altLang="en-US" dirty="0"/>
              <a:t> </a:t>
            </a:r>
          </a:p>
          <a:p>
            <a:pPr lvl="1">
              <a:lnSpc>
                <a:spcPct val="150000"/>
              </a:lnSpc>
            </a:pPr>
            <a:endParaRPr lang="zh-CN" altLang="en-US" dirty="0"/>
          </a:p>
        </p:txBody>
      </p:sp>
    </p:spTree>
    <p:extLst>
      <p:ext uri="{BB962C8B-B14F-4D97-AF65-F5344CB8AC3E}">
        <p14:creationId xmlns:p14="http://schemas.microsoft.com/office/powerpoint/2010/main" val="366334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需求的变更</a:t>
            </a:r>
            <a:r>
              <a:rPr lang="zh-CN" altLang="en-US" dirty="0" smtClean="0"/>
              <a:t>管理</a:t>
            </a:r>
            <a:endParaRPr lang="zh-CN" altLang="en-US" dirty="0"/>
          </a:p>
        </p:txBody>
      </p:sp>
      <p:sp>
        <p:nvSpPr>
          <p:cNvPr id="2" name="内容占位符 1"/>
          <p:cNvSpPr>
            <a:spLocks noGrp="1"/>
          </p:cNvSpPr>
          <p:nvPr>
            <p:ph idx="1"/>
          </p:nvPr>
        </p:nvSpPr>
        <p:spPr>
          <a:xfrm>
            <a:off x="457200" y="1268760"/>
            <a:ext cx="8229600" cy="5257800"/>
          </a:xfrm>
        </p:spPr>
        <p:txBody>
          <a:bodyPr>
            <a:normAutofit/>
          </a:bodyPr>
          <a:lstStyle/>
          <a:p>
            <a:pPr>
              <a:lnSpc>
                <a:spcPct val="150000"/>
              </a:lnSpc>
              <a:buFont typeface="Wingdings" panose="05000000000000000000" pitchFamily="2" charset="2"/>
              <a:buChar char="l"/>
            </a:pPr>
            <a:r>
              <a:rPr lang="zh-CN" altLang="en-US" dirty="0"/>
              <a:t>变更控制的策略</a:t>
            </a:r>
          </a:p>
          <a:p>
            <a:pPr lvl="1">
              <a:lnSpc>
                <a:spcPct val="150000"/>
              </a:lnSpc>
            </a:pPr>
            <a:r>
              <a:rPr lang="zh-CN" altLang="en-US" dirty="0"/>
              <a:t>所有需求变更必须</a:t>
            </a:r>
            <a:r>
              <a:rPr lang="zh-CN" altLang="en-US" dirty="0">
                <a:solidFill>
                  <a:srgbClr val="FF0000"/>
                </a:solidFill>
              </a:rPr>
              <a:t>遵循需求变更控制规程</a:t>
            </a:r>
            <a:r>
              <a:rPr lang="zh-CN" altLang="en-US" dirty="0"/>
              <a:t>实施变更。</a:t>
            </a:r>
          </a:p>
          <a:p>
            <a:pPr lvl="1">
              <a:lnSpc>
                <a:spcPct val="150000"/>
              </a:lnSpc>
            </a:pPr>
            <a:r>
              <a:rPr lang="zh-CN" altLang="en-US" dirty="0"/>
              <a:t>需求变更提出后是否被接受，应由</a:t>
            </a:r>
            <a:r>
              <a:rPr lang="zh-CN" altLang="en-US" dirty="0">
                <a:solidFill>
                  <a:srgbClr val="FF0000"/>
                </a:solidFill>
              </a:rPr>
              <a:t>专门</a:t>
            </a:r>
            <a:r>
              <a:rPr lang="zh-CN" altLang="en-US" dirty="0"/>
              <a:t>的组织</a:t>
            </a:r>
            <a:r>
              <a:rPr lang="en-US" altLang="zh-CN" dirty="0"/>
              <a:t>―</a:t>
            </a:r>
            <a:r>
              <a:rPr lang="zh-CN" altLang="en-US" dirty="0"/>
              <a:t>变更控制委员会（</a:t>
            </a:r>
            <a:r>
              <a:rPr lang="en-US" altLang="zh-CN" dirty="0"/>
              <a:t>CCB</a:t>
            </a:r>
            <a:r>
              <a:rPr lang="zh-CN" altLang="en-US" dirty="0"/>
              <a:t>－</a:t>
            </a:r>
            <a:r>
              <a:rPr lang="en-US" altLang="zh-CN" dirty="0"/>
              <a:t>Change Control Board</a:t>
            </a:r>
            <a:r>
              <a:rPr lang="zh-CN" altLang="en-US" dirty="0"/>
              <a:t>）</a:t>
            </a:r>
            <a:r>
              <a:rPr lang="zh-CN" altLang="en-US" dirty="0">
                <a:solidFill>
                  <a:srgbClr val="FF0000"/>
                </a:solidFill>
              </a:rPr>
              <a:t>审查决定</a:t>
            </a:r>
            <a:r>
              <a:rPr lang="zh-CN" altLang="en-US" dirty="0"/>
              <a:t>。</a:t>
            </a:r>
          </a:p>
          <a:p>
            <a:pPr lvl="1">
              <a:lnSpc>
                <a:spcPct val="150000"/>
              </a:lnSpc>
            </a:pPr>
            <a:r>
              <a:rPr lang="zh-CN" altLang="en-US" dirty="0"/>
              <a:t>不得以任何理由删除和修改需求变更的</a:t>
            </a:r>
            <a:r>
              <a:rPr lang="zh-CN" altLang="en-US" dirty="0">
                <a:solidFill>
                  <a:srgbClr val="FF0000"/>
                </a:solidFill>
              </a:rPr>
              <a:t>原始文件</a:t>
            </a:r>
            <a:r>
              <a:rPr lang="zh-CN" altLang="en-US" dirty="0"/>
              <a:t>。</a:t>
            </a:r>
          </a:p>
          <a:p>
            <a:pPr lvl="1">
              <a:lnSpc>
                <a:spcPct val="150000"/>
              </a:lnSpc>
            </a:pPr>
            <a:r>
              <a:rPr lang="zh-CN" altLang="en-US" dirty="0"/>
              <a:t>应将已接受的需求变更</a:t>
            </a:r>
            <a:r>
              <a:rPr lang="zh-CN" altLang="en-US" dirty="0">
                <a:solidFill>
                  <a:srgbClr val="FF0000"/>
                </a:solidFill>
              </a:rPr>
              <a:t>通知到所有</a:t>
            </a:r>
            <a:r>
              <a:rPr lang="zh-CN" altLang="en-US" dirty="0"/>
              <a:t>相关人员。</a:t>
            </a:r>
          </a:p>
          <a:p>
            <a:pPr lvl="1">
              <a:lnSpc>
                <a:spcPct val="150000"/>
              </a:lnSpc>
            </a:pPr>
            <a:r>
              <a:rPr lang="zh-CN" altLang="en-US" dirty="0"/>
              <a:t>已接受的需求变更应</a:t>
            </a:r>
            <a:r>
              <a:rPr lang="zh-CN" altLang="en-US" dirty="0">
                <a:solidFill>
                  <a:srgbClr val="FF0000"/>
                </a:solidFill>
              </a:rPr>
              <a:t>能追溯</a:t>
            </a:r>
            <a:r>
              <a:rPr lang="zh-CN" altLang="en-US" dirty="0"/>
              <a:t>到批准的变更请求。</a:t>
            </a:r>
          </a:p>
          <a:p>
            <a:pPr lvl="1">
              <a:lnSpc>
                <a:spcPct val="150000"/>
              </a:lnSpc>
            </a:pPr>
            <a:r>
              <a:rPr lang="zh-CN" altLang="en-US" dirty="0"/>
              <a:t>对项目的</a:t>
            </a:r>
            <a:r>
              <a:rPr lang="zh-CN" altLang="en-US" dirty="0">
                <a:solidFill>
                  <a:srgbClr val="FF0000"/>
                </a:solidFill>
              </a:rPr>
              <a:t>需求赋予状态属性</a:t>
            </a:r>
            <a:r>
              <a:rPr lang="zh-CN" altLang="en-US" dirty="0"/>
              <a:t>，以利于需求变更的控制。 </a:t>
            </a:r>
          </a:p>
          <a:p>
            <a:pPr>
              <a:lnSpc>
                <a:spcPct val="150000"/>
              </a:lnSpc>
            </a:pPr>
            <a:endParaRPr lang="zh-CN" altLang="en-US" dirty="0"/>
          </a:p>
        </p:txBody>
      </p:sp>
    </p:spTree>
    <p:extLst>
      <p:ext uri="{BB962C8B-B14F-4D97-AF65-F5344CB8AC3E}">
        <p14:creationId xmlns:p14="http://schemas.microsoft.com/office/powerpoint/2010/main" val="2723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Text Box 2"/>
          <p:cNvSpPr txBox="1">
            <a:spLocks noChangeArrowheads="1"/>
          </p:cNvSpPr>
          <p:nvPr/>
        </p:nvSpPr>
        <p:spPr bwMode="auto">
          <a:xfrm>
            <a:off x="1190625" y="1484784"/>
            <a:ext cx="7191375"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charset="0"/>
                <a:ea typeface="宋体" charset="-122"/>
              </a:defRPr>
            </a:lvl1pPr>
            <a:lvl2pPr marL="914400"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828800" indent="-4572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
              </a:spcBef>
            </a:pPr>
            <a:r>
              <a:rPr kumimoji="1" lang="zh-CN" altLang="en-US" sz="2800" b="1" dirty="0">
                <a:solidFill>
                  <a:schemeClr val="bg2"/>
                </a:solidFill>
                <a:latin typeface="隶书" pitchFamily="49" charset="-122"/>
                <a:ea typeface="隶书" pitchFamily="49" charset="-122"/>
              </a:rPr>
              <a:t>变更控制的步骤</a:t>
            </a:r>
          </a:p>
          <a:p>
            <a:pPr lvl="1" eaLnBrk="1" hangingPunct="1">
              <a:spcBef>
                <a:spcPct val="5000"/>
              </a:spcBef>
              <a:buFontTx/>
              <a:buAutoNum type="romanUcPeriod"/>
            </a:pPr>
            <a:r>
              <a:rPr kumimoji="1" lang="zh-CN" altLang="en-US" sz="2400" b="1" dirty="0">
                <a:solidFill>
                  <a:schemeClr val="bg2"/>
                </a:solidFill>
                <a:latin typeface="隶书" pitchFamily="49" charset="-122"/>
                <a:ea typeface="隶书" pitchFamily="49" charset="-122"/>
                <a:hlinkClick r:id="" action="ppaction://noaction"/>
              </a:rPr>
              <a:t>提出变更请求</a:t>
            </a:r>
            <a:endParaRPr kumimoji="1" lang="zh-CN" altLang="en-US" sz="2400" b="1" dirty="0">
              <a:solidFill>
                <a:schemeClr val="bg2"/>
              </a:solidFill>
              <a:latin typeface="隶书" pitchFamily="49" charset="-122"/>
              <a:ea typeface="隶书" pitchFamily="49" charset="-122"/>
            </a:endParaRPr>
          </a:p>
          <a:p>
            <a:pPr lvl="1" eaLnBrk="1" hangingPunct="1">
              <a:spcBef>
                <a:spcPct val="5000"/>
              </a:spcBef>
              <a:buFontTx/>
              <a:buAutoNum type="romanUcPeriod"/>
            </a:pPr>
            <a:r>
              <a:rPr kumimoji="1" lang="zh-CN" altLang="en-US" sz="2400" b="1" dirty="0">
                <a:solidFill>
                  <a:schemeClr val="bg2"/>
                </a:solidFill>
                <a:latin typeface="隶书" pitchFamily="49" charset="-122"/>
                <a:ea typeface="隶书" pitchFamily="49" charset="-122"/>
              </a:rPr>
              <a:t>审理变更请求，进行变更影响评估。</a:t>
            </a:r>
          </a:p>
          <a:p>
            <a:pPr lvl="1" eaLnBrk="1" hangingPunct="1">
              <a:spcBef>
                <a:spcPct val="5000"/>
              </a:spcBef>
            </a:pPr>
            <a:r>
              <a:rPr kumimoji="1" lang="zh-CN" altLang="en-US" sz="2400" b="1" dirty="0">
                <a:solidFill>
                  <a:schemeClr val="bg2"/>
                </a:solidFill>
                <a:latin typeface="隶书" pitchFamily="49" charset="-122"/>
                <a:ea typeface="隶书" pitchFamily="49" charset="-122"/>
              </a:rPr>
              <a:t>   评估内容包括：</a:t>
            </a:r>
          </a:p>
          <a:p>
            <a:pPr lvl="3" eaLnBrk="1" hangingPunct="1">
              <a:spcBef>
                <a:spcPct val="5000"/>
              </a:spcBef>
              <a:buFontTx/>
              <a:buChar char="•"/>
            </a:pPr>
            <a:r>
              <a:rPr kumimoji="1" lang="zh-CN" altLang="en-US" sz="2400" b="1" dirty="0">
                <a:solidFill>
                  <a:schemeClr val="bg2"/>
                </a:solidFill>
                <a:latin typeface="隶书" pitchFamily="49" charset="-122"/>
                <a:ea typeface="隶书" pitchFamily="49" charset="-122"/>
              </a:rPr>
              <a:t>变更所需人力投入</a:t>
            </a:r>
          </a:p>
          <a:p>
            <a:pPr lvl="3" eaLnBrk="1" hangingPunct="1">
              <a:spcBef>
                <a:spcPct val="5000"/>
              </a:spcBef>
              <a:buFontTx/>
              <a:buChar char="•"/>
            </a:pPr>
            <a:r>
              <a:rPr kumimoji="1" lang="zh-CN" altLang="en-US" sz="2400" b="1" dirty="0">
                <a:solidFill>
                  <a:schemeClr val="bg2"/>
                </a:solidFill>
                <a:latin typeface="隶书" pitchFamily="49" charset="-122"/>
                <a:ea typeface="隶书" pitchFamily="49" charset="-122"/>
              </a:rPr>
              <a:t>变更对原计划安排的影响</a:t>
            </a:r>
          </a:p>
          <a:p>
            <a:pPr lvl="3" eaLnBrk="1" hangingPunct="1">
              <a:spcBef>
                <a:spcPct val="5000"/>
              </a:spcBef>
              <a:buFontTx/>
              <a:buChar char="•"/>
            </a:pPr>
            <a:r>
              <a:rPr kumimoji="1" lang="zh-CN" altLang="en-US" sz="2400" b="1" dirty="0">
                <a:solidFill>
                  <a:schemeClr val="bg2"/>
                </a:solidFill>
                <a:latin typeface="隶书" pitchFamily="49" charset="-122"/>
                <a:ea typeface="隶书" pitchFamily="49" charset="-122"/>
              </a:rPr>
              <a:t>估计变更引起的成本增加</a:t>
            </a:r>
          </a:p>
          <a:p>
            <a:pPr lvl="1" eaLnBrk="1" hangingPunct="1">
              <a:spcBef>
                <a:spcPct val="5000"/>
              </a:spcBef>
            </a:pPr>
            <a:r>
              <a:rPr kumimoji="1" lang="en-US" altLang="zh-CN" sz="2400" b="1" dirty="0">
                <a:solidFill>
                  <a:schemeClr val="bg2"/>
                </a:solidFill>
              </a:rPr>
              <a:t>III.  </a:t>
            </a:r>
            <a:r>
              <a:rPr kumimoji="1" lang="zh-CN" altLang="en-US" sz="2400" b="1" dirty="0">
                <a:solidFill>
                  <a:schemeClr val="bg2"/>
                </a:solidFill>
                <a:latin typeface="隶书" pitchFamily="49" charset="-122"/>
                <a:ea typeface="隶书" pitchFamily="49" charset="-122"/>
              </a:rPr>
              <a:t>批准变更请求</a:t>
            </a:r>
          </a:p>
          <a:p>
            <a:pPr lvl="1" eaLnBrk="1" hangingPunct="1">
              <a:spcBef>
                <a:spcPct val="5000"/>
              </a:spcBef>
            </a:pPr>
            <a:r>
              <a:rPr kumimoji="1" lang="en-US" altLang="zh-CN" sz="2400" b="1" dirty="0">
                <a:solidFill>
                  <a:schemeClr val="bg2"/>
                </a:solidFill>
              </a:rPr>
              <a:t>IV. </a:t>
            </a:r>
            <a:r>
              <a:rPr kumimoji="1" lang="zh-CN" altLang="en-US" sz="2400" b="1" dirty="0">
                <a:solidFill>
                  <a:schemeClr val="bg2"/>
                </a:solidFill>
                <a:latin typeface="隶书" pitchFamily="49" charset="-122"/>
                <a:ea typeface="隶书" pitchFamily="49" charset="-122"/>
              </a:rPr>
              <a:t>取得用户的认可</a:t>
            </a:r>
          </a:p>
          <a:p>
            <a:pPr lvl="1" eaLnBrk="1" hangingPunct="1">
              <a:spcBef>
                <a:spcPct val="5000"/>
              </a:spcBef>
            </a:pPr>
            <a:r>
              <a:rPr kumimoji="1" lang="en-US" altLang="zh-CN" sz="2400" b="1" dirty="0">
                <a:solidFill>
                  <a:schemeClr val="bg2"/>
                </a:solidFill>
                <a:ea typeface="隶书" pitchFamily="49" charset="-122"/>
              </a:rPr>
              <a:t>V.</a:t>
            </a:r>
            <a:r>
              <a:rPr kumimoji="1" lang="en-US" altLang="zh-CN" sz="2400" b="1" dirty="0">
                <a:solidFill>
                  <a:schemeClr val="bg2"/>
                </a:solidFill>
                <a:latin typeface="隶书" pitchFamily="49" charset="-122"/>
                <a:ea typeface="隶书" pitchFamily="49" charset="-122"/>
              </a:rPr>
              <a:t> </a:t>
            </a:r>
            <a:r>
              <a:rPr kumimoji="1" lang="zh-CN" altLang="en-US" sz="2400" b="1" dirty="0">
                <a:solidFill>
                  <a:schemeClr val="bg2"/>
                </a:solidFill>
                <a:latin typeface="隶书" pitchFamily="49" charset="-122"/>
                <a:ea typeface="隶书" pitchFamily="49" charset="-122"/>
              </a:rPr>
              <a:t>修订项目计划</a:t>
            </a:r>
          </a:p>
          <a:p>
            <a:pPr lvl="1" eaLnBrk="1" hangingPunct="1">
              <a:spcBef>
                <a:spcPct val="5000"/>
              </a:spcBef>
            </a:pPr>
            <a:r>
              <a:rPr kumimoji="1" lang="en-US" altLang="zh-CN" sz="2400" b="1" dirty="0">
                <a:solidFill>
                  <a:schemeClr val="bg2"/>
                </a:solidFill>
                <a:latin typeface="隶书" pitchFamily="49" charset="-122"/>
                <a:ea typeface="隶书" pitchFamily="49" charset="-122"/>
              </a:rPr>
              <a:t>VI.</a:t>
            </a:r>
            <a:r>
              <a:rPr kumimoji="1" lang="zh-CN" altLang="en-US" sz="2400" b="1" dirty="0">
                <a:solidFill>
                  <a:schemeClr val="bg2"/>
                </a:solidFill>
                <a:latin typeface="隶书" pitchFamily="49" charset="-122"/>
                <a:ea typeface="隶书" pitchFamily="49" charset="-122"/>
              </a:rPr>
              <a:t>实施变更</a:t>
            </a:r>
          </a:p>
          <a:p>
            <a:pPr lvl="1" eaLnBrk="1" hangingPunct="1">
              <a:spcBef>
                <a:spcPct val="5000"/>
              </a:spcBef>
            </a:pPr>
            <a:r>
              <a:rPr kumimoji="1" lang="en-US" altLang="zh-CN" sz="2400" b="1" dirty="0">
                <a:solidFill>
                  <a:schemeClr val="bg2"/>
                </a:solidFill>
                <a:latin typeface="隶书" pitchFamily="49" charset="-122"/>
                <a:ea typeface="隶书" pitchFamily="49" charset="-122"/>
              </a:rPr>
              <a:t>VII. </a:t>
            </a:r>
            <a:r>
              <a:rPr kumimoji="1" lang="zh-CN" altLang="en-US" sz="2400" b="1" dirty="0">
                <a:solidFill>
                  <a:schemeClr val="bg2"/>
                </a:solidFill>
                <a:latin typeface="隶书" pitchFamily="49" charset="-122"/>
                <a:ea typeface="隶书" pitchFamily="49" charset="-122"/>
              </a:rPr>
              <a:t>验证变更 </a:t>
            </a:r>
          </a:p>
        </p:txBody>
      </p:sp>
      <p:sp>
        <p:nvSpPr>
          <p:cNvPr id="6" name="标题 4"/>
          <p:cNvSpPr>
            <a:spLocks noGrp="1"/>
          </p:cNvSpPr>
          <p:nvPr>
            <p:ph type="title"/>
          </p:nvPr>
        </p:nvSpPr>
        <p:spPr>
          <a:xfrm>
            <a:off x="457200" y="142860"/>
            <a:ext cx="8229600" cy="1143000"/>
          </a:xfrm>
        </p:spPr>
        <p:txBody>
          <a:bodyPr>
            <a:normAutofit/>
          </a:bodyPr>
          <a:lstStyle/>
          <a:p>
            <a:r>
              <a:rPr lang="zh-CN" altLang="en-US" dirty="0"/>
              <a:t>需求的变更</a:t>
            </a:r>
            <a:r>
              <a:rPr lang="zh-CN" altLang="en-US" dirty="0" smtClean="0"/>
              <a:t>管理</a:t>
            </a:r>
            <a:endParaRPr lang="zh-CN" altLang="en-US" dirty="0"/>
          </a:p>
        </p:txBody>
      </p:sp>
    </p:spTree>
    <p:extLst>
      <p:ext uri="{BB962C8B-B14F-4D97-AF65-F5344CB8AC3E}">
        <p14:creationId xmlns:p14="http://schemas.microsoft.com/office/powerpoint/2010/main" val="4012557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title"/>
          </p:nvPr>
        </p:nvSpPr>
        <p:spPr/>
        <p:txBody>
          <a:bodyPr/>
          <a:lstStyle/>
          <a:p>
            <a:pPr eaLnBrk="1" hangingPunct="1">
              <a:defRPr/>
            </a:pPr>
            <a:r>
              <a:rPr lang="zh-CN" altLang="en-US" smtClean="0"/>
              <a:t>需求的变更管理</a:t>
            </a:r>
            <a:r>
              <a:rPr lang="zh-CN" altLang="en-US" sz="2400" smtClean="0"/>
              <a:t>（案例）</a:t>
            </a:r>
          </a:p>
        </p:txBody>
      </p:sp>
      <p:sp>
        <p:nvSpPr>
          <p:cNvPr id="49154"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9859950E-4DD1-4B67-97FF-DE3390B0F6D5}" type="slidenum">
              <a:rPr lang="en-US" altLang="zh-CN" smtClean="0">
                <a:latin typeface="Times New Roman" pitchFamily="18" charset="0"/>
              </a:rPr>
              <a:pPr/>
              <a:t>44</a:t>
            </a:fld>
            <a:endParaRPr lang="en-US" altLang="zh-CN" smtClean="0">
              <a:latin typeface="Times New Roman" pitchFamily="18" charset="0"/>
            </a:endParaRPr>
          </a:p>
        </p:txBody>
      </p:sp>
      <p:graphicFrame>
        <p:nvGraphicFramePr>
          <p:cNvPr id="1042479" name="Group 47"/>
          <p:cNvGraphicFramePr>
            <a:graphicFrameLocks noGrp="1"/>
          </p:cNvGraphicFramePr>
          <p:nvPr>
            <p:extLst>
              <p:ext uri="{D42A27DB-BD31-4B8C-83A1-F6EECF244321}">
                <p14:modId xmlns:p14="http://schemas.microsoft.com/office/powerpoint/2010/main" val="2866247771"/>
              </p:ext>
            </p:extLst>
          </p:nvPr>
        </p:nvGraphicFramePr>
        <p:xfrm>
          <a:off x="251520" y="1721099"/>
          <a:ext cx="8640191" cy="4876253"/>
        </p:xfrm>
        <a:graphic>
          <a:graphicData uri="http://schemas.openxmlformats.org/drawingml/2006/table">
            <a:tbl>
              <a:tblPr/>
              <a:tblGrid>
                <a:gridCol w="1649412"/>
                <a:gridCol w="2555875"/>
                <a:gridCol w="1249363"/>
                <a:gridCol w="3185541"/>
              </a:tblGrid>
              <a:tr h="30546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项目名称</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移动协同服务支撑平台</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30546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变更请求号</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altLang="zh-CN" sz="1800" b="0"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V1.0</a:t>
                      </a:r>
                      <a:endParaRPr kumimoji="0" lang="en-US" altLang="zh-CN"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变更</a:t>
                      </a:r>
                      <a:r>
                        <a:rPr kumimoji="0" lang="zh-CN" altLang="en-US" sz="1800" b="1" i="0" u="none" strike="noStrike" cap="none" normalizeH="0" baseline="0" dirty="0" smtClean="0">
                          <a:ln>
                            <a:noFill/>
                          </a:ln>
                          <a:solidFill>
                            <a:srgbClr val="FF0000"/>
                          </a:solidFill>
                          <a:effectLst/>
                          <a:latin typeface="隶书" pitchFamily="49" charset="-122"/>
                          <a:ea typeface="隶书" pitchFamily="49" charset="-122"/>
                          <a:cs typeface="Times New Roman" pitchFamily="18" charset="0"/>
                        </a:rPr>
                        <a:t>状态</a:t>
                      </a:r>
                      <a:endParaRPr kumimoji="0" lang="zh-CN" altLang="en-US" sz="1800" b="0" i="0" u="none" strike="noStrike" cap="none" normalizeH="0" baseline="0" dirty="0" smtClean="0">
                        <a:ln>
                          <a:noFill/>
                        </a:ln>
                        <a:solidFill>
                          <a:srgbClr val="FF0000"/>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申请</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接受</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拒绝</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关闭</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546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申请人</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0"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刘波</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申请日期</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2014.4.10</a:t>
                      </a:r>
                      <a:endParaRPr kumimoji="0" lang="en-US" altLang="zh-CN"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546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审核人</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0"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王卫红</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审核日期</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2014.4.12</a:t>
                      </a:r>
                      <a:endParaRPr kumimoji="0" lang="en-US" altLang="zh-CN"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546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变更负责人</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0"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刘波</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完成日期</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2014.4.15</a:t>
                      </a:r>
                      <a:endParaRPr kumimoji="0" lang="en-US" altLang="zh-CN"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73222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smtClean="0">
                          <a:ln>
                            <a:noFill/>
                          </a:ln>
                          <a:solidFill>
                            <a:schemeClr val="bg2"/>
                          </a:solidFill>
                          <a:effectLst/>
                          <a:latin typeface="隶书" pitchFamily="49" charset="-122"/>
                          <a:ea typeface="隶书" pitchFamily="49" charset="-122"/>
                          <a:cs typeface="Times New Roman" pitchFamily="18" charset="0"/>
                        </a:rPr>
                        <a:t>变更说明</a:t>
                      </a:r>
                      <a:endParaRPr kumimoji="0" lang="zh-CN" altLang="en-US" sz="1800" b="0" i="0" u="none" strike="noStrike" cap="none" normalizeH="0" baseline="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修改原系统中采用的手机端与服务器通信采用的</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http</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协议为</a:t>
                      </a:r>
                      <a:r>
                        <a:rPr kumimoji="0" lang="en-US" altLang="zh-CN" sz="1800" b="0" i="0" u="none" strike="noStrike" cap="none" normalizeH="0" baseline="0" dirty="0" err="1" smtClean="0">
                          <a:ln>
                            <a:noFill/>
                          </a:ln>
                          <a:solidFill>
                            <a:schemeClr val="bg2"/>
                          </a:solidFill>
                          <a:effectLst/>
                          <a:latin typeface="隶书" pitchFamily="49" charset="-122"/>
                          <a:ea typeface="隶书" pitchFamily="49" charset="-122"/>
                          <a:cs typeface="Times New Roman" pitchFamily="18" charset="0"/>
                        </a:rPr>
                        <a:t>tcp</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协议；</a:t>
                      </a:r>
                    </a:p>
                    <a:p>
                      <a:pPr marL="0" marR="0" lvl="0" indent="0" algn="l" defTabSz="914400" rtl="0" eaLnBrk="0" fontAlgn="base" latinLnBrk="0" hangingPunct="0">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抛弃原系统中采用的</a:t>
                      </a:r>
                      <a:r>
                        <a:rPr kumimoji="0" lang="en-US" altLang="zh-CN" sz="1800" b="0" i="0" u="none" strike="noStrike" cap="none" normalizeH="0" baseline="0" dirty="0" err="1" smtClean="0">
                          <a:ln>
                            <a:noFill/>
                          </a:ln>
                          <a:solidFill>
                            <a:schemeClr val="bg2"/>
                          </a:solidFill>
                          <a:effectLst/>
                          <a:latin typeface="隶书" pitchFamily="49" charset="-122"/>
                          <a:ea typeface="隶书" pitchFamily="49" charset="-122"/>
                          <a:cs typeface="Times New Roman" pitchFamily="18" charset="0"/>
                        </a:rPr>
                        <a:t>motolora</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专用类库，采用</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sun</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的通用</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J2ME</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通用类库。</a:t>
                      </a:r>
                    </a:p>
                    <a:p>
                      <a:pPr marL="0" marR="0" lvl="0" indent="0" algn="l" defTabSz="914400" rtl="0" eaLnBrk="0" fontAlgn="base" latinLnBrk="0" hangingPunct="0">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将原系统中采用的</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CLDC1.0</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MIDP1.0</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改为</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CLDC1.1</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和</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MIDP2.0</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a:t>
                      </a: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73222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变更必要性分析</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通信协议采用</a:t>
                      </a:r>
                      <a:r>
                        <a:rPr kumimoji="0" lang="en-US" altLang="zh-CN" sz="1800" b="0" i="0" u="none" strike="noStrike" cap="none" normalizeH="0" baseline="0" dirty="0" err="1" smtClean="0">
                          <a:ln>
                            <a:noFill/>
                          </a:ln>
                          <a:solidFill>
                            <a:schemeClr val="bg2"/>
                          </a:solidFill>
                          <a:effectLst/>
                          <a:latin typeface="隶书" pitchFamily="49" charset="-122"/>
                          <a:ea typeface="隶书" pitchFamily="49" charset="-122"/>
                          <a:cs typeface="Times New Roman" pitchFamily="18" charset="0"/>
                        </a:rPr>
                        <a:t>tcp</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协议，可增强手机端与服务器的交互性。</a:t>
                      </a:r>
                    </a:p>
                    <a:p>
                      <a:pPr marL="0" marR="0" lvl="0" indent="0" algn="l" defTabSz="914400" rtl="0" eaLnBrk="0" fontAlgn="base" latinLnBrk="0" hangingPunct="0">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采用</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sun</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的通用类库，可以增加系统的可用性。</a:t>
                      </a:r>
                    </a:p>
                    <a:p>
                      <a:pPr marL="0" marR="0" lvl="0" indent="0" algn="l" defTabSz="914400" rtl="0" eaLnBrk="0" fontAlgn="base" latinLnBrk="0" hangingPunct="0">
                        <a:lnSpc>
                          <a:spcPct val="100000"/>
                        </a:lnSpc>
                        <a:spcBef>
                          <a:spcPct val="0"/>
                        </a:spcBef>
                        <a:spcAft>
                          <a:spcPct val="0"/>
                        </a:spcAft>
                        <a:buClrTx/>
                        <a:buSzPct val="75000"/>
                        <a:buFontTx/>
                        <a:buAutoNum type="arabicPeriod"/>
                        <a:tabLst>
                          <a:tab pos="228600" algn="l"/>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采用新版本的</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CLDC</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和</a:t>
                      </a: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MIDP</a:t>
                      </a: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可进一步方便程序开发。</a:t>
                      </a: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665505">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验证负责人</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施铮</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zh-CN" altLang="en-US" sz="1800" b="1"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验证日期</a:t>
                      </a:r>
                      <a:endParaRPr kumimoji="0" lang="zh-CN" altLang="en-US"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5000"/>
                        <a:buFont typeface="Wingdings" pitchFamily="2" charset="2"/>
                        <a:buNone/>
                        <a:tabLst/>
                      </a:pPr>
                      <a:r>
                        <a:rPr kumimoji="0" lang="en-US" altLang="zh-CN" sz="1800" b="0" i="0" u="none" strike="noStrike" cap="none" normalizeH="0" baseline="0" dirty="0" smtClean="0">
                          <a:ln>
                            <a:noFill/>
                          </a:ln>
                          <a:solidFill>
                            <a:schemeClr val="bg2"/>
                          </a:solidFill>
                          <a:effectLst/>
                          <a:latin typeface="隶书" pitchFamily="49" charset="-122"/>
                          <a:ea typeface="隶书" pitchFamily="49" charset="-122"/>
                          <a:cs typeface="Times New Roman" pitchFamily="18" charset="0"/>
                        </a:rPr>
                        <a:t>2014.4.15</a:t>
                      </a:r>
                      <a:endParaRPr kumimoji="0" lang="en-US" altLang="zh-CN" sz="1800" b="0" i="0" u="none" strike="noStrike" cap="none" normalizeH="0" baseline="0" dirty="0" smtClean="0">
                        <a:ln>
                          <a:noFill/>
                        </a:ln>
                        <a:solidFill>
                          <a:schemeClr val="bg2"/>
                        </a:solidFill>
                        <a:effectLst/>
                        <a:latin typeface="Arial" charset="0"/>
                        <a:ea typeface="隶书" pitchFamily="49" charset="-122"/>
                      </a:endParaRPr>
                    </a:p>
                  </a:txBody>
                  <a:tcPr marL="92075" marR="92075" marT="46042" marB="46042"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49199" name="Text Box 46"/>
          <p:cNvSpPr txBox="1">
            <a:spLocks noChangeArrowheads="1"/>
          </p:cNvSpPr>
          <p:nvPr/>
        </p:nvSpPr>
        <p:spPr bwMode="auto">
          <a:xfrm>
            <a:off x="2627313" y="1238669"/>
            <a:ext cx="2970365"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2075" tIns="46038" rIns="92075" bIns="46038">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spcBef>
                <a:spcPct val="20000"/>
              </a:spcBef>
              <a:buClr>
                <a:schemeClr val="tx2"/>
              </a:buClr>
            </a:pPr>
            <a:r>
              <a:rPr lang="en-US" altLang="zh-CN" sz="2400" b="1" dirty="0">
                <a:solidFill>
                  <a:schemeClr val="bg2"/>
                </a:solidFill>
                <a:latin typeface="Times New Roman" pitchFamily="18" charset="0"/>
              </a:rPr>
              <a:t>《</a:t>
            </a:r>
            <a:r>
              <a:rPr lang="zh-CN" altLang="en-US" sz="2400" b="1" dirty="0">
                <a:solidFill>
                  <a:schemeClr val="bg2"/>
                </a:solidFill>
                <a:latin typeface="Times New Roman" pitchFamily="18" charset="0"/>
              </a:rPr>
              <a:t>需求变更</a:t>
            </a:r>
            <a:r>
              <a:rPr lang="zh-CN" altLang="en-US" sz="2400" b="1" dirty="0">
                <a:solidFill>
                  <a:srgbClr val="FF0000"/>
                </a:solidFill>
                <a:latin typeface="Times New Roman" pitchFamily="18" charset="0"/>
              </a:rPr>
              <a:t>请求表</a:t>
            </a:r>
            <a:r>
              <a:rPr lang="en-US" altLang="zh-CN" sz="2400" b="1" dirty="0">
                <a:solidFill>
                  <a:schemeClr val="bg2"/>
                </a:solidFill>
                <a:latin typeface="Times New Roman" pitchFamily="18" charset="0"/>
              </a:rPr>
              <a:t>》</a:t>
            </a:r>
          </a:p>
        </p:txBody>
      </p:sp>
    </p:spTree>
    <p:extLst>
      <p:ext uri="{BB962C8B-B14F-4D97-AF65-F5344CB8AC3E}">
        <p14:creationId xmlns:p14="http://schemas.microsoft.com/office/powerpoint/2010/main" val="2729828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练习</a:t>
            </a:r>
          </a:p>
        </p:txBody>
      </p:sp>
      <p:sp>
        <p:nvSpPr>
          <p:cNvPr id="2" name="内容占位符 1"/>
          <p:cNvSpPr>
            <a:spLocks noGrp="1"/>
          </p:cNvSpPr>
          <p:nvPr>
            <p:ph idx="1"/>
          </p:nvPr>
        </p:nvSpPr>
        <p:spPr/>
        <p:txBody>
          <a:bodyPr/>
          <a:lstStyle/>
          <a:p>
            <a:pPr indent="0">
              <a:lnSpc>
                <a:spcPct val="150000"/>
              </a:lnSpc>
              <a:buNone/>
            </a:pPr>
            <a:r>
              <a:rPr lang="zh-CN" altLang="en-US" dirty="0" smtClean="0">
                <a:solidFill>
                  <a:srgbClr val="FF0000"/>
                </a:solidFill>
                <a:ea typeface="宋体" panose="02010600030101010101" pitchFamily="2" charset="-122"/>
              </a:rPr>
              <a:t>你们</a:t>
            </a:r>
            <a:r>
              <a:rPr lang="zh-CN" altLang="en-US" dirty="0">
                <a:solidFill>
                  <a:srgbClr val="FF0000"/>
                </a:solidFill>
                <a:ea typeface="宋体" panose="02010600030101010101" pitchFamily="2" charset="-122"/>
              </a:rPr>
              <a:t>小组项目都有哪些需求</a:t>
            </a:r>
            <a:r>
              <a:rPr lang="zh-CN" altLang="en-US" dirty="0" smtClean="0">
                <a:solidFill>
                  <a:srgbClr val="FF0000"/>
                </a:solidFill>
                <a:ea typeface="宋体" panose="02010600030101010101" pitchFamily="2" charset="-122"/>
              </a:rPr>
              <a:t>变更</a:t>
            </a:r>
            <a:r>
              <a:rPr lang="zh-CN" altLang="en-US" dirty="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列出</a:t>
            </a:r>
            <a:r>
              <a:rPr lang="zh-CN" altLang="en-US" dirty="0">
                <a:solidFill>
                  <a:srgbClr val="FF0000"/>
                </a:solidFill>
                <a:ea typeface="宋体" panose="02010600030101010101" pitchFamily="2" charset="-122"/>
              </a:rPr>
              <a:t>变更说明、变更必要性分析，以及审批结果和理由</a:t>
            </a:r>
            <a:r>
              <a:rPr lang="zh-CN" altLang="en-US" dirty="0" smtClean="0">
                <a:solidFill>
                  <a:srgbClr val="FF0000"/>
                </a:solidFill>
                <a:ea typeface="宋体" panose="02010600030101010101" pitchFamily="2" charset="-122"/>
              </a:rPr>
              <a:t>。如果依照规范的变更流程，应该有哪些管理活动和相应记录说明？</a:t>
            </a:r>
            <a:endParaRPr lang="zh-CN" altLang="zh-CN" dirty="0">
              <a:solidFill>
                <a:srgbClr val="FF0000"/>
              </a:solidFill>
              <a:ea typeface="宋体" panose="02010600030101010101" pitchFamily="2" charset="-122"/>
            </a:endParaRPr>
          </a:p>
        </p:txBody>
      </p:sp>
    </p:spTree>
    <p:extLst>
      <p:ext uri="{BB962C8B-B14F-4D97-AF65-F5344CB8AC3E}">
        <p14:creationId xmlns:p14="http://schemas.microsoft.com/office/powerpoint/2010/main" val="13184313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敏捷需求变更管理</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866900"/>
            <a:ext cx="4062214" cy="3640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41"/>
          <p:cNvGrpSpPr>
            <a:grpSpLocks/>
          </p:cNvGrpSpPr>
          <p:nvPr/>
        </p:nvGrpSpPr>
        <p:grpSpPr bwMode="auto">
          <a:xfrm>
            <a:off x="4313734" y="2228048"/>
            <a:ext cx="4506738" cy="3269070"/>
            <a:chOff x="0" y="0"/>
            <a:chExt cx="3043864" cy="1788282"/>
          </a:xfrm>
        </p:grpSpPr>
        <p:sp>
          <p:nvSpPr>
            <p:cNvPr id="6" name="任意多边形 34"/>
            <p:cNvSpPr>
              <a:spLocks/>
            </p:cNvSpPr>
            <p:nvPr/>
          </p:nvSpPr>
          <p:spPr bwMode="auto">
            <a:xfrm>
              <a:off x="302004" y="562063"/>
              <a:ext cx="2441196" cy="620785"/>
            </a:xfrm>
            <a:custGeom>
              <a:avLst/>
              <a:gdLst>
                <a:gd name="T0" fmla="*/ 0 w 2441196"/>
                <a:gd name="T1" fmla="*/ 620785 h 620785"/>
                <a:gd name="T2" fmla="*/ 419449 w 2441196"/>
                <a:gd name="T3" fmla="*/ 411060 h 620785"/>
                <a:gd name="T4" fmla="*/ 805343 w 2441196"/>
                <a:gd name="T5" fmla="*/ 335559 h 620785"/>
                <a:gd name="T6" fmla="*/ 1090569 w 2441196"/>
                <a:gd name="T7" fmla="*/ 318781 h 620785"/>
                <a:gd name="T8" fmla="*/ 1476462 w 2441196"/>
                <a:gd name="T9" fmla="*/ 327170 h 620785"/>
                <a:gd name="T10" fmla="*/ 1702965 w 2441196"/>
                <a:gd name="T11" fmla="*/ 335559 h 620785"/>
                <a:gd name="T12" fmla="*/ 1979802 w 2441196"/>
                <a:gd name="T13" fmla="*/ 302003 h 620785"/>
                <a:gd name="T14" fmla="*/ 2189526 w 2441196"/>
                <a:gd name="T15" fmla="*/ 218113 h 620785"/>
                <a:gd name="T16" fmla="*/ 2332139 w 2441196"/>
                <a:gd name="T17" fmla="*/ 134224 h 620785"/>
                <a:gd name="T18" fmla="*/ 2441196 w 2441196"/>
                <a:gd name="T19" fmla="*/ 0 h 6207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41196" h="620785">
                  <a:moveTo>
                    <a:pt x="0" y="620785"/>
                  </a:moveTo>
                  <a:cubicBezTo>
                    <a:pt x="142612" y="539691"/>
                    <a:pt x="285225" y="458598"/>
                    <a:pt x="419449" y="411060"/>
                  </a:cubicBezTo>
                  <a:cubicBezTo>
                    <a:pt x="553673" y="363522"/>
                    <a:pt x="693490" y="350939"/>
                    <a:pt x="805343" y="335559"/>
                  </a:cubicBezTo>
                  <a:cubicBezTo>
                    <a:pt x="917196" y="320179"/>
                    <a:pt x="1090569" y="318781"/>
                    <a:pt x="1090569" y="318781"/>
                  </a:cubicBezTo>
                  <a:lnTo>
                    <a:pt x="1476462" y="327170"/>
                  </a:lnTo>
                  <a:cubicBezTo>
                    <a:pt x="1578528" y="329966"/>
                    <a:pt x="1619075" y="339753"/>
                    <a:pt x="1702965" y="335559"/>
                  </a:cubicBezTo>
                  <a:cubicBezTo>
                    <a:pt x="1786855" y="331365"/>
                    <a:pt x="1898709" y="321577"/>
                    <a:pt x="1979802" y="302003"/>
                  </a:cubicBezTo>
                  <a:cubicBezTo>
                    <a:pt x="2060896" y="282429"/>
                    <a:pt x="2130803" y="246076"/>
                    <a:pt x="2189526" y="218113"/>
                  </a:cubicBezTo>
                  <a:cubicBezTo>
                    <a:pt x="2248249" y="190150"/>
                    <a:pt x="2290194" y="170576"/>
                    <a:pt x="2332139" y="134224"/>
                  </a:cubicBezTo>
                  <a:cubicBezTo>
                    <a:pt x="2374084" y="97872"/>
                    <a:pt x="2407640" y="48936"/>
                    <a:pt x="2441196" y="0"/>
                  </a:cubicBezTo>
                </a:path>
              </a:pathLst>
            </a:custGeom>
            <a:noFill/>
            <a:ln w="6350" cap="flat" cmpd="sng" algn="ctr">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zh-CN" altLang="en-US" sz="1200">
                <a:solidFill>
                  <a:schemeClr val="bg2"/>
                </a:solidFill>
              </a:endParaRPr>
            </a:p>
          </p:txBody>
        </p:sp>
        <p:cxnSp>
          <p:nvCxnSpPr>
            <p:cNvPr id="35" name="直接箭头连接符 35"/>
            <p:cNvCxnSpPr>
              <a:cxnSpLocks noChangeShapeType="1"/>
            </p:cNvCxnSpPr>
            <p:nvPr/>
          </p:nvCxnSpPr>
          <p:spPr bwMode="auto">
            <a:xfrm>
              <a:off x="243281" y="1258349"/>
              <a:ext cx="2592198" cy="0"/>
            </a:xfrm>
            <a:prstGeom prst="straightConnector1">
              <a:avLst/>
            </a:prstGeom>
            <a:noFill/>
            <a:ln w="63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36" name="直接箭头连接符 36"/>
            <p:cNvCxnSpPr>
              <a:cxnSpLocks noChangeShapeType="1"/>
            </p:cNvCxnSpPr>
            <p:nvPr/>
          </p:nvCxnSpPr>
          <p:spPr bwMode="auto">
            <a:xfrm flipV="1">
              <a:off x="251670" y="0"/>
              <a:ext cx="0" cy="1259840"/>
            </a:xfrm>
            <a:prstGeom prst="straightConnector1">
              <a:avLst/>
            </a:prstGeom>
            <a:noFill/>
            <a:ln w="6350" algn="ctr">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7" name="文本框 2"/>
            <p:cNvSpPr txBox="1">
              <a:spLocks noChangeArrowheads="1"/>
            </p:cNvSpPr>
            <p:nvPr/>
          </p:nvSpPr>
          <p:spPr bwMode="auto">
            <a:xfrm>
              <a:off x="217827" y="1384210"/>
              <a:ext cx="2826037" cy="404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rPr>
                <a:t>时间</a:t>
              </a:r>
              <a:endParaRPr kumimoji="0" lang="en-US" altLang="zh-CN"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zh-CN" sz="1200" dirty="0">
                <a:solidFill>
                  <a:schemeClr val="bg2"/>
                </a:solidFill>
                <a:latin typeface="Calibri" pitchFamily="34" charset="0"/>
                <a:ea typeface="宋体" pitchFamily="2" charset="-122"/>
                <a:cs typeface="宋体" pitchFamily="2" charset="-122"/>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1200" b="0" i="0" u="none" strike="noStrike" cap="none" normalizeH="0" baseline="0" dirty="0" smtClean="0">
                <a:ln>
                  <a:noFill/>
                </a:ln>
                <a:solidFill>
                  <a:schemeClr val="bg2"/>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rPr>
                <a:t>图</a:t>
              </a:r>
              <a:r>
                <a:rPr kumimoji="0" lang="en-US" altLang="zh-CN"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rPr>
                <a:t>10-3  </a:t>
              </a:r>
              <a:r>
                <a:rPr kumimoji="0" lang="zh-CN" altLang="en-US"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rPr>
                <a:t>敏捷项目中的需求变更成本曲线</a:t>
              </a:r>
              <a:r>
                <a:rPr kumimoji="0" lang="en-US" altLang="zh-CN" sz="1200" b="0" i="0" u="none" strike="noStrike" cap="none" normalizeH="0" baseline="0" dirty="0" smtClean="0">
                  <a:ln>
                    <a:noFill/>
                  </a:ln>
                  <a:solidFill>
                    <a:schemeClr val="bg2"/>
                  </a:solidFill>
                  <a:effectLst/>
                  <a:latin typeface="Calibri" pitchFamily="34" charset="0"/>
                  <a:ea typeface="宋体" pitchFamily="2" charset="-122"/>
                  <a:cs typeface="宋体" pitchFamily="2" charset="-122"/>
                </a:rPr>
                <a:t>[Ambler 2002]</a:t>
              </a:r>
              <a:endParaRPr kumimoji="0" lang="zh-CN" altLang="zh-CN" sz="1200" b="0" i="0" u="none" strike="noStrike" cap="none" normalizeH="0" baseline="0" dirty="0" smtClean="0">
                <a:ln>
                  <a:noFill/>
                </a:ln>
                <a:solidFill>
                  <a:schemeClr val="bg2"/>
                </a:solidFill>
                <a:effectLst/>
                <a:latin typeface="Arial" pitchFamily="34" charset="0"/>
                <a:ea typeface="宋体" pitchFamily="2" charset="-122"/>
                <a:cs typeface="宋体" pitchFamily="2" charset="-122"/>
              </a:endParaRPr>
            </a:p>
          </p:txBody>
        </p:sp>
        <p:sp>
          <p:nvSpPr>
            <p:cNvPr id="8" name="文本框 2"/>
            <p:cNvSpPr txBox="1">
              <a:spLocks noChangeArrowheads="1"/>
            </p:cNvSpPr>
            <p:nvPr/>
          </p:nvSpPr>
          <p:spPr bwMode="auto">
            <a:xfrm>
              <a:off x="0" y="83815"/>
              <a:ext cx="221002"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200" b="0" i="0" u="none" strike="noStrike" cap="none" normalizeH="0" baseline="0" smtClean="0">
                  <a:ln>
                    <a:noFill/>
                  </a:ln>
                  <a:solidFill>
                    <a:schemeClr val="bg2"/>
                  </a:solidFill>
                  <a:effectLst/>
                  <a:latin typeface="Calibri" pitchFamily="34" charset="0"/>
                  <a:ea typeface="宋体" pitchFamily="2" charset="-122"/>
                  <a:cs typeface="宋体" pitchFamily="2" charset="-122"/>
                </a:rPr>
                <a:t>变更成本</a:t>
              </a:r>
              <a:endParaRPr kumimoji="0" lang="zh-CN" altLang="zh-CN" sz="1200" b="0" i="0" u="none" strike="noStrike" cap="none" normalizeH="0" baseline="0" smtClean="0">
                <a:ln>
                  <a:noFill/>
                </a:ln>
                <a:solidFill>
                  <a:schemeClr val="bg2"/>
                </a:solidFill>
                <a:effectLst/>
                <a:latin typeface="Arial" pitchFamily="34" charset="0"/>
                <a:ea typeface="宋体" pitchFamily="2" charset="-122"/>
                <a:cs typeface="宋体" pitchFamily="2" charset="-122"/>
              </a:endParaRPr>
            </a:p>
          </p:txBody>
        </p:sp>
      </p:grpSp>
    </p:spTree>
    <p:extLst>
      <p:ext uri="{BB962C8B-B14F-4D97-AF65-F5344CB8AC3E}">
        <p14:creationId xmlns:p14="http://schemas.microsoft.com/office/powerpoint/2010/main" val="3889130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敏捷需求变更管理</a:t>
            </a:r>
            <a:endParaRPr lang="zh-CN" altLang="en-US" dirty="0"/>
          </a:p>
        </p:txBody>
      </p:sp>
      <p:sp>
        <p:nvSpPr>
          <p:cNvPr id="2" name="内容占位符 1"/>
          <p:cNvSpPr>
            <a:spLocks noGrp="1"/>
          </p:cNvSpPr>
          <p:nvPr>
            <p:ph idx="1"/>
          </p:nvPr>
        </p:nvSpPr>
        <p:spPr>
          <a:xfrm>
            <a:off x="395536" y="1412776"/>
            <a:ext cx="8229600" cy="4525963"/>
          </a:xfrm>
        </p:spPr>
        <p:txBody>
          <a:bodyPr/>
          <a:lstStyle/>
          <a:p>
            <a:pPr>
              <a:lnSpc>
                <a:spcPct val="150000"/>
              </a:lnSpc>
              <a:buFont typeface="Wingdings" panose="05000000000000000000" pitchFamily="2" charset="2"/>
              <a:buChar char="l"/>
            </a:pPr>
            <a:r>
              <a:rPr lang="zh-CN" altLang="zh-CN" sz="2400" dirty="0"/>
              <a:t>即使到了项目的后期，需求变更的成本</a:t>
            </a:r>
            <a:r>
              <a:rPr lang="zh-CN" altLang="zh-CN" sz="2400" dirty="0">
                <a:solidFill>
                  <a:srgbClr val="FF0000"/>
                </a:solidFill>
              </a:rPr>
              <a:t>也没有变得很大</a:t>
            </a:r>
            <a:r>
              <a:rPr lang="zh-CN" altLang="zh-CN" sz="2400" dirty="0"/>
              <a:t>。因此，可以较为自由地随时提出变更</a:t>
            </a:r>
            <a:r>
              <a:rPr lang="zh-CN" altLang="zh-CN" sz="2400" dirty="0" smtClean="0"/>
              <a:t>需求</a:t>
            </a:r>
            <a:r>
              <a:rPr lang="zh-CN" altLang="en-US" sz="2400" dirty="0" smtClean="0"/>
              <a:t>：</a:t>
            </a:r>
            <a:endParaRPr lang="zh-CN" altLang="en-US" sz="2400" dirty="0"/>
          </a:p>
          <a:p>
            <a:pPr lvl="1" indent="0">
              <a:lnSpc>
                <a:spcPct val="150000"/>
              </a:lnSpc>
              <a:buNone/>
            </a:pPr>
            <a:r>
              <a:rPr lang="zh-CN" altLang="en-US" dirty="0" smtClean="0"/>
              <a:t>（</a:t>
            </a:r>
            <a:r>
              <a:rPr lang="en-US" altLang="zh-CN" dirty="0" smtClean="0"/>
              <a:t>1</a:t>
            </a:r>
            <a:r>
              <a:rPr lang="zh-CN" altLang="en-US" dirty="0" smtClean="0"/>
              <a:t>）</a:t>
            </a:r>
            <a:r>
              <a:rPr lang="zh-CN" altLang="en-US" dirty="0" smtClean="0">
                <a:solidFill>
                  <a:srgbClr val="FF0000"/>
                </a:solidFill>
              </a:rPr>
              <a:t>增加</a:t>
            </a:r>
            <a:r>
              <a:rPr lang="zh-CN" altLang="en-US" dirty="0"/>
              <a:t>用户故事</a:t>
            </a:r>
          </a:p>
          <a:p>
            <a:pPr lvl="1" indent="0">
              <a:lnSpc>
                <a:spcPct val="150000"/>
              </a:lnSpc>
              <a:buNone/>
            </a:pPr>
            <a:r>
              <a:rPr lang="zh-CN" altLang="en-US" dirty="0"/>
              <a:t>敏捷项目欢迎这种变更。新增加的用户故事将会进入未完成产品订单，在下次迭代计划时参与优先级排序，根据其优先级被纳入相应的迭代，获得实现的机会</a:t>
            </a:r>
            <a:r>
              <a:rPr lang="zh-CN" altLang="en-US" dirty="0" smtClean="0"/>
              <a:t>。</a:t>
            </a:r>
          </a:p>
        </p:txBody>
      </p:sp>
    </p:spTree>
    <p:extLst>
      <p:ext uri="{BB962C8B-B14F-4D97-AF65-F5344CB8AC3E}">
        <p14:creationId xmlns:p14="http://schemas.microsoft.com/office/powerpoint/2010/main" val="33401931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敏捷需求变更管理</a:t>
            </a:r>
            <a:endParaRPr lang="zh-CN" altLang="en-US" dirty="0"/>
          </a:p>
        </p:txBody>
      </p:sp>
      <p:sp>
        <p:nvSpPr>
          <p:cNvPr id="2" name="内容占位符 1"/>
          <p:cNvSpPr>
            <a:spLocks noGrp="1"/>
          </p:cNvSpPr>
          <p:nvPr>
            <p:ph idx="1"/>
          </p:nvPr>
        </p:nvSpPr>
        <p:spPr>
          <a:xfrm>
            <a:off x="179512" y="1268760"/>
            <a:ext cx="8661648" cy="4525963"/>
          </a:xfrm>
        </p:spPr>
        <p:txBody>
          <a:bodyPr/>
          <a:lstStyle/>
          <a:p>
            <a:pPr lvl="1" indent="0">
              <a:lnSpc>
                <a:spcPct val="150000"/>
              </a:lnSpc>
              <a:buNone/>
            </a:pPr>
            <a:r>
              <a:rPr lang="zh-CN" altLang="en-US" dirty="0" smtClean="0"/>
              <a:t>（</a:t>
            </a:r>
            <a:r>
              <a:rPr lang="en-US" altLang="zh-CN" dirty="0"/>
              <a:t>2</a:t>
            </a:r>
            <a:r>
              <a:rPr lang="zh-CN" altLang="en-US" dirty="0"/>
              <a:t>）</a:t>
            </a:r>
            <a:r>
              <a:rPr lang="zh-CN" altLang="en-US" dirty="0">
                <a:solidFill>
                  <a:srgbClr val="FF0000"/>
                </a:solidFill>
              </a:rPr>
              <a:t>修改</a:t>
            </a:r>
            <a:r>
              <a:rPr lang="zh-CN" altLang="en-US" dirty="0"/>
              <a:t>用户故事</a:t>
            </a:r>
          </a:p>
          <a:p>
            <a:pPr marL="342900" lvl="1" indent="-342900">
              <a:lnSpc>
                <a:spcPct val="150000"/>
              </a:lnSpc>
              <a:buFont typeface="Wingdings" panose="05000000000000000000" pitchFamily="2" charset="2"/>
              <a:buChar char="Ø"/>
            </a:pPr>
            <a:r>
              <a:rPr lang="zh-CN" altLang="en-US" sz="2000" dirty="0"/>
              <a:t>若要修改的用户故事已经在</a:t>
            </a:r>
            <a:r>
              <a:rPr lang="zh-CN" altLang="en-US" sz="2000" dirty="0" smtClean="0"/>
              <a:t>实现，可</a:t>
            </a:r>
            <a:r>
              <a:rPr lang="zh-CN" altLang="en-US" sz="2000" dirty="0"/>
              <a:t>将其作为新增故事处理，已经付出的开发成本只能算是浪费掉了</a:t>
            </a:r>
            <a:r>
              <a:rPr lang="zh-CN" altLang="en-US" sz="2000" dirty="0" smtClean="0"/>
              <a:t>。</a:t>
            </a:r>
            <a:endParaRPr lang="en-US" altLang="zh-CN" sz="2000" dirty="0" smtClean="0"/>
          </a:p>
          <a:p>
            <a:pPr marL="342900" lvl="1" indent="-342900">
              <a:lnSpc>
                <a:spcPct val="150000"/>
              </a:lnSpc>
              <a:buFont typeface="Wingdings" panose="05000000000000000000" pitchFamily="2" charset="2"/>
              <a:buChar char="Ø"/>
            </a:pPr>
            <a:r>
              <a:rPr lang="zh-CN" altLang="en-US" sz="2000" dirty="0" smtClean="0"/>
              <a:t>若</a:t>
            </a:r>
            <a:r>
              <a:rPr lang="zh-CN" altLang="en-US" sz="2000" dirty="0"/>
              <a:t>故事尚未进入迭代开发计划，则替换原来的故事，重新进行估算，按其优先级排入后面的迭代</a:t>
            </a:r>
            <a:r>
              <a:rPr lang="zh-CN" altLang="en-US" sz="2000" dirty="0" smtClean="0"/>
              <a:t>。</a:t>
            </a:r>
            <a:endParaRPr lang="en-US" altLang="zh-CN" sz="2000" dirty="0" smtClean="0"/>
          </a:p>
          <a:p>
            <a:pPr marL="342900" lvl="1" indent="-342900">
              <a:lnSpc>
                <a:spcPct val="150000"/>
              </a:lnSpc>
              <a:buFont typeface="Wingdings" panose="05000000000000000000" pitchFamily="2" charset="2"/>
              <a:buChar char="Ø"/>
            </a:pPr>
            <a:r>
              <a:rPr lang="zh-CN" altLang="en-US" sz="2000" dirty="0" smtClean="0"/>
              <a:t>若</a:t>
            </a:r>
            <a:r>
              <a:rPr lang="zh-CN" altLang="en-US" sz="2000" dirty="0"/>
              <a:t>故事已在当前的迭代计划中，但还未实现，则需要重新进行估算，如果工作量变化明显，需要根据变化多少移除或加入相应大小的故事</a:t>
            </a:r>
            <a:r>
              <a:rPr lang="zh-CN" altLang="en-US" sz="2000" dirty="0" smtClean="0"/>
              <a:t>。</a:t>
            </a:r>
            <a:endParaRPr lang="en-US" altLang="zh-CN" sz="2000" dirty="0" smtClean="0"/>
          </a:p>
          <a:p>
            <a:pPr marL="342900" lvl="1" indent="-342900">
              <a:lnSpc>
                <a:spcPct val="150000"/>
              </a:lnSpc>
              <a:buFont typeface="Wingdings" panose="05000000000000000000" pitchFamily="2" charset="2"/>
              <a:buChar char="Ø"/>
            </a:pPr>
            <a:r>
              <a:rPr lang="zh-CN" altLang="en-US" sz="2000" dirty="0" smtClean="0"/>
              <a:t>若</a:t>
            </a:r>
            <a:r>
              <a:rPr lang="zh-CN" altLang="en-US" sz="2000" dirty="0"/>
              <a:t>故事已经开始开发，要考虑返工的工作量，若本次迭代还有充裕的时间，可以移入一个合适的故事（可以是从变更后的故事中拆分出来的）；否则，则使变更后的故事延迟到下一个迭代</a:t>
            </a:r>
            <a:r>
              <a:rPr lang="zh-CN" altLang="en-US" sz="2000" dirty="0" smtClean="0"/>
              <a:t>。</a:t>
            </a:r>
            <a:endParaRPr lang="zh-CN" altLang="en-US" sz="2000" dirty="0"/>
          </a:p>
        </p:txBody>
      </p:sp>
    </p:spTree>
    <p:extLst>
      <p:ext uri="{BB962C8B-B14F-4D97-AF65-F5344CB8AC3E}">
        <p14:creationId xmlns:p14="http://schemas.microsoft.com/office/powerpoint/2010/main" val="16449949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smtClean="0"/>
              <a:t>敏捷需求变更管理</a:t>
            </a:r>
            <a:endParaRPr lang="zh-CN" altLang="en-US" dirty="0"/>
          </a:p>
        </p:txBody>
      </p:sp>
      <p:sp>
        <p:nvSpPr>
          <p:cNvPr id="2" name="内容占位符 1"/>
          <p:cNvSpPr>
            <a:spLocks noGrp="1"/>
          </p:cNvSpPr>
          <p:nvPr>
            <p:ph idx="1"/>
          </p:nvPr>
        </p:nvSpPr>
        <p:spPr>
          <a:xfrm>
            <a:off x="395536" y="1412777"/>
            <a:ext cx="8229600" cy="4248472"/>
          </a:xfrm>
        </p:spPr>
        <p:txBody>
          <a:bodyPr/>
          <a:lstStyle/>
          <a:p>
            <a:pPr indent="0">
              <a:lnSpc>
                <a:spcPct val="150000"/>
              </a:lnSpc>
              <a:buNone/>
            </a:pPr>
            <a:r>
              <a:rPr lang="zh-CN" altLang="en-US" dirty="0" smtClean="0"/>
              <a:t>（</a:t>
            </a:r>
            <a:r>
              <a:rPr lang="en-US" altLang="zh-CN" dirty="0"/>
              <a:t>3</a:t>
            </a:r>
            <a:r>
              <a:rPr lang="zh-CN" altLang="en-US" dirty="0"/>
              <a:t>）变更</a:t>
            </a:r>
            <a:r>
              <a:rPr lang="zh-CN" altLang="en-US" dirty="0">
                <a:solidFill>
                  <a:srgbClr val="FF0000"/>
                </a:solidFill>
              </a:rPr>
              <a:t>优先级</a:t>
            </a:r>
          </a:p>
          <a:p>
            <a:pPr lvl="1" indent="0">
              <a:lnSpc>
                <a:spcPct val="150000"/>
              </a:lnSpc>
              <a:buNone/>
            </a:pPr>
            <a:r>
              <a:rPr lang="zh-CN" altLang="en-US" dirty="0"/>
              <a:t>每轮在制定迭代计划时，客户都可以</a:t>
            </a:r>
            <a:r>
              <a:rPr lang="zh-CN" altLang="en-US" dirty="0">
                <a:solidFill>
                  <a:srgbClr val="FF0000"/>
                </a:solidFill>
              </a:rPr>
              <a:t>重新排定故事的优先级</a:t>
            </a:r>
            <a:r>
              <a:rPr lang="zh-CN" altLang="en-US" dirty="0"/>
              <a:t>，必要时还可以同时调整发布计划。若在一轮迭代的开发过程中，需要将某个未纳入本轮迭代的故事提升到当前迭代中进行开发，则视同在当前迭代中增加用户故事处理</a:t>
            </a:r>
            <a:r>
              <a:rPr lang="zh-CN" altLang="en-US" dirty="0" smtClean="0"/>
              <a:t>。</a:t>
            </a:r>
            <a:endParaRPr lang="zh-CN" altLang="en-US" dirty="0"/>
          </a:p>
        </p:txBody>
      </p:sp>
    </p:spTree>
    <p:extLst>
      <p:ext uri="{BB962C8B-B14F-4D97-AF65-F5344CB8AC3E}">
        <p14:creationId xmlns:p14="http://schemas.microsoft.com/office/powerpoint/2010/main" val="352986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0" dirty="0">
                <a:solidFill>
                  <a:srgbClr val="FF0000"/>
                </a:solidFill>
              </a:rPr>
              <a:t>合适</a:t>
            </a:r>
            <a:r>
              <a:rPr lang="zh-CN" altLang="en-US" b="0" dirty="0"/>
              <a:t>的规格说明</a:t>
            </a:r>
            <a:endParaRPr lang="zh-CN" altLang="en-US" dirty="0"/>
          </a:p>
        </p:txBody>
      </p:sp>
      <p:sp>
        <p:nvSpPr>
          <p:cNvPr id="2" name="内容占位符 1"/>
          <p:cNvSpPr>
            <a:spLocks noGrp="1"/>
          </p:cNvSpPr>
          <p:nvPr>
            <p:ph idx="1"/>
          </p:nvPr>
        </p:nvSpPr>
        <p:spPr>
          <a:xfrm>
            <a:off x="457200" y="1268761"/>
            <a:ext cx="8229600" cy="2160240"/>
          </a:xfrm>
        </p:spPr>
        <p:txBody>
          <a:bodyPr>
            <a:normAutofit/>
          </a:bodyPr>
          <a:lstStyle/>
          <a:p>
            <a:pPr>
              <a:buFont typeface="Wingdings" panose="05000000000000000000" pitchFamily="2" charset="2"/>
              <a:buChar char="l"/>
            </a:pPr>
            <a:r>
              <a:rPr lang="zh-CN" altLang="en-US" sz="2400" dirty="0" smtClean="0"/>
              <a:t>考虑</a:t>
            </a:r>
            <a:r>
              <a:rPr lang="zh-CN" altLang="en-US" sz="2400" dirty="0"/>
              <a:t>两个不同的项目</a:t>
            </a:r>
          </a:p>
          <a:p>
            <a:pPr marL="704850">
              <a:buFont typeface="Wingdings" panose="05000000000000000000" pitchFamily="2" charset="2"/>
              <a:buChar char="Ø"/>
            </a:pPr>
            <a:r>
              <a:rPr lang="zh-CN" altLang="en-US" sz="2000" dirty="0" smtClean="0"/>
              <a:t>小型</a:t>
            </a:r>
            <a:r>
              <a:rPr lang="zh-CN" altLang="en-US" sz="2000" dirty="0"/>
              <a:t>项目：</a:t>
            </a:r>
            <a:r>
              <a:rPr lang="en-US" altLang="zh-CN" sz="2000" dirty="0"/>
              <a:t>1</a:t>
            </a:r>
            <a:r>
              <a:rPr lang="zh-CN" altLang="en-US" sz="2000" dirty="0"/>
              <a:t>名程序员，</a:t>
            </a:r>
            <a:r>
              <a:rPr lang="en-US" altLang="zh-CN" sz="2000" dirty="0"/>
              <a:t>6</a:t>
            </a:r>
            <a:r>
              <a:rPr lang="zh-CN" altLang="en-US" sz="2000" dirty="0"/>
              <a:t>个</a:t>
            </a:r>
            <a:r>
              <a:rPr lang="zh-CN" altLang="en-US" sz="2000" dirty="0" smtClean="0"/>
              <a:t>月，程序员</a:t>
            </a:r>
            <a:r>
              <a:rPr lang="zh-CN" altLang="en-US" sz="2000" dirty="0"/>
              <a:t>与客户谈，然后写了最多</a:t>
            </a:r>
            <a:r>
              <a:rPr lang="en-US" altLang="zh-CN" sz="2000" dirty="0"/>
              <a:t>5</a:t>
            </a:r>
            <a:r>
              <a:rPr lang="zh-CN" altLang="en-US" sz="2000" dirty="0"/>
              <a:t>页纸的记录</a:t>
            </a:r>
          </a:p>
          <a:p>
            <a:pPr>
              <a:buFont typeface="Wingdings" panose="05000000000000000000" pitchFamily="2" charset="2"/>
              <a:buChar char="l"/>
            </a:pPr>
            <a:r>
              <a:rPr lang="zh-CN" altLang="en-US" sz="2400" dirty="0" smtClean="0"/>
              <a:t>大型</a:t>
            </a:r>
            <a:r>
              <a:rPr lang="zh-CN" altLang="en-US" sz="2400" dirty="0"/>
              <a:t>项目：</a:t>
            </a:r>
            <a:r>
              <a:rPr lang="en-US" altLang="zh-CN" sz="2400" dirty="0"/>
              <a:t>50</a:t>
            </a:r>
            <a:r>
              <a:rPr lang="zh-CN" altLang="en-US" sz="2400" dirty="0"/>
              <a:t>名程序员，</a:t>
            </a:r>
            <a:r>
              <a:rPr lang="en-US" altLang="zh-CN" sz="2400" dirty="0"/>
              <a:t>2</a:t>
            </a:r>
            <a:r>
              <a:rPr lang="zh-CN" altLang="en-US" sz="2400" dirty="0"/>
              <a:t>年</a:t>
            </a:r>
          </a:p>
          <a:p>
            <a:pPr marL="704850">
              <a:buFont typeface="Wingdings" panose="05000000000000000000" pitchFamily="2" charset="2"/>
              <a:buChar char="Ø"/>
            </a:pPr>
            <a:r>
              <a:rPr lang="zh-CN" altLang="en-US" sz="2000" dirty="0" smtClean="0"/>
              <a:t>分析员</a:t>
            </a:r>
            <a:r>
              <a:rPr lang="zh-CN" altLang="en-US" sz="2000" dirty="0"/>
              <a:t>小组为需求建模，然后写出</a:t>
            </a:r>
            <a:r>
              <a:rPr lang="en-US" altLang="zh-CN" sz="2000" dirty="0"/>
              <a:t>500</a:t>
            </a:r>
            <a:r>
              <a:rPr lang="zh-CN" altLang="en-US" sz="2000" dirty="0"/>
              <a:t>页的软件规格说明文档</a:t>
            </a:r>
            <a:endParaRPr lang="en-US" altLang="zh-CN" sz="2000" dirty="0">
              <a:ea typeface="宋体" panose="02010600030101010101"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893918090"/>
              </p:ext>
            </p:extLst>
          </p:nvPr>
        </p:nvGraphicFramePr>
        <p:xfrm>
          <a:off x="251520" y="3255600"/>
          <a:ext cx="8507290" cy="3413760"/>
        </p:xfrm>
        <a:graphic>
          <a:graphicData uri="http://schemas.openxmlformats.org/drawingml/2006/table">
            <a:tbl>
              <a:tblPr firstRow="1" bandRow="1">
                <a:tableStyleId>{5C22544A-7EE6-4342-B048-85BDC9FD1C3A}</a:tableStyleId>
              </a:tblPr>
              <a:tblGrid>
                <a:gridCol w="1584176"/>
                <a:gridCol w="3096344"/>
                <a:gridCol w="3826770"/>
              </a:tblGrid>
              <a:tr h="482379">
                <a:tc>
                  <a:txBody>
                    <a:bodyPr/>
                    <a:lstStyle/>
                    <a:p>
                      <a:endParaRPr lang="zh-CN" altLang="en-US" sz="2000" dirty="0"/>
                    </a:p>
                  </a:txBody>
                  <a:tcPr/>
                </a:tc>
                <a:tc>
                  <a:txBody>
                    <a:bodyPr/>
                    <a:lstStyle/>
                    <a:p>
                      <a:r>
                        <a:rPr kumimoji="0" lang="zh-CN" altLang="en-US" sz="2000" b="0" i="0" u="none" strike="noStrike" kern="1200" baseline="0" dirty="0" smtClean="0">
                          <a:solidFill>
                            <a:schemeClr val="lt1"/>
                          </a:solidFill>
                          <a:latin typeface="+mn-lt"/>
                          <a:ea typeface="+mn-ea"/>
                          <a:cs typeface="+mn-cs"/>
                        </a:rPr>
                        <a:t>项目</a:t>
                      </a:r>
                      <a:r>
                        <a:rPr kumimoji="0" lang="en-US" altLang="zh-CN" sz="2000" b="0" i="0" u="none" strike="noStrike" kern="1200" baseline="0" dirty="0" smtClean="0">
                          <a:solidFill>
                            <a:schemeClr val="lt1"/>
                          </a:solidFill>
                          <a:latin typeface="+mn-lt"/>
                          <a:ea typeface="+mn-ea"/>
                          <a:cs typeface="+mn-cs"/>
                        </a:rPr>
                        <a:t>A</a:t>
                      </a:r>
                      <a:endParaRPr lang="zh-CN" altLang="en-US" sz="2000" dirty="0"/>
                    </a:p>
                  </a:txBody>
                  <a:tcPr/>
                </a:tc>
                <a:tc>
                  <a:txBody>
                    <a:bodyPr/>
                    <a:lstStyle/>
                    <a:p>
                      <a:r>
                        <a:rPr kumimoji="0" lang="zh-CN" altLang="en-US" sz="2000" b="0" i="0" u="none" strike="noStrike" kern="1200" baseline="0" dirty="0" smtClean="0">
                          <a:solidFill>
                            <a:schemeClr val="lt1"/>
                          </a:solidFill>
                          <a:latin typeface="+mn-lt"/>
                          <a:ea typeface="+mn-ea"/>
                          <a:cs typeface="+mn-cs"/>
                        </a:rPr>
                        <a:t>项目</a:t>
                      </a:r>
                      <a:r>
                        <a:rPr kumimoji="0" lang="en-US" altLang="zh-CN" sz="2000" b="0" i="0" u="none" strike="noStrike" kern="1200" baseline="0" dirty="0" smtClean="0">
                          <a:solidFill>
                            <a:schemeClr val="lt1"/>
                          </a:solidFill>
                          <a:latin typeface="+mn-lt"/>
                          <a:ea typeface="+mn-ea"/>
                          <a:cs typeface="+mn-cs"/>
                        </a:rPr>
                        <a:t>B</a:t>
                      </a:r>
                      <a:endParaRPr lang="zh-CN" altLang="en-US" sz="2000" dirty="0"/>
                    </a:p>
                  </a:txBody>
                  <a:tcPr/>
                </a:tc>
              </a:tr>
              <a:tr h="853440">
                <a:tc>
                  <a:txBody>
                    <a:bodyPr/>
                    <a:lstStyle/>
                    <a:p>
                      <a:r>
                        <a:rPr kumimoji="0" lang="zh-CN" altLang="en-US" sz="2000" b="0" i="0" u="none" strike="noStrike" kern="1200" baseline="0" dirty="0" smtClean="0">
                          <a:solidFill>
                            <a:schemeClr val="dk1"/>
                          </a:solidFill>
                          <a:latin typeface="+mn-lt"/>
                          <a:ea typeface="+mn-ea"/>
                          <a:cs typeface="+mn-cs"/>
                        </a:rPr>
                        <a:t>规格说明的目的</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使程序员的理解清晰并具</a:t>
                      </a:r>
                    </a:p>
                    <a:p>
                      <a:r>
                        <a:rPr kumimoji="0" lang="zh-CN" altLang="en-US" sz="2000" b="0" i="0" u="none" strike="noStrike" kern="1200" baseline="0" dirty="0" smtClean="0">
                          <a:solidFill>
                            <a:schemeClr val="dk1"/>
                          </a:solidFill>
                          <a:latin typeface="+mn-lt"/>
                          <a:ea typeface="+mn-ea"/>
                          <a:cs typeface="+mn-cs"/>
                        </a:rPr>
                        <a:t>体化；给客户的反馈</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形成文档；必须包含</a:t>
                      </a:r>
                      <a:r>
                        <a:rPr kumimoji="0" lang="zh-CN" altLang="en-US" sz="2000" b="0" i="0" u="none" strike="noStrike" kern="1200" baseline="0" dirty="0" smtClean="0">
                          <a:solidFill>
                            <a:srgbClr val="FF0000"/>
                          </a:solidFill>
                          <a:latin typeface="+mn-lt"/>
                          <a:ea typeface="+mn-ea"/>
                          <a:cs typeface="+mn-cs"/>
                        </a:rPr>
                        <a:t>对所有程序员</a:t>
                      </a:r>
                      <a:r>
                        <a:rPr kumimoji="0" lang="zh-CN" altLang="en-US" sz="2000" b="0" i="0" u="none" strike="noStrike" kern="1200" baseline="0" dirty="0" smtClean="0">
                          <a:solidFill>
                            <a:schemeClr val="dk1"/>
                          </a:solidFill>
                          <a:latin typeface="+mn-lt"/>
                          <a:ea typeface="+mn-ea"/>
                          <a:cs typeface="+mn-cs"/>
                        </a:rPr>
                        <a:t>来说足够的细节</a:t>
                      </a:r>
                      <a:endParaRPr lang="zh-CN" altLang="en-US" sz="2000" dirty="0"/>
                    </a:p>
                  </a:txBody>
                  <a:tcPr/>
                </a:tc>
              </a:tr>
              <a:tr h="853440">
                <a:tc>
                  <a:txBody>
                    <a:bodyPr/>
                    <a:lstStyle/>
                    <a:p>
                      <a:r>
                        <a:rPr kumimoji="0" lang="zh-CN" altLang="en-US" sz="2000" b="0" i="0" u="none" strike="noStrike" kern="1200" baseline="0" dirty="0" smtClean="0">
                          <a:solidFill>
                            <a:schemeClr val="dk1"/>
                          </a:solidFill>
                          <a:latin typeface="+mn-lt"/>
                          <a:ea typeface="+mn-ea"/>
                          <a:cs typeface="+mn-cs"/>
                        </a:rPr>
                        <a:t>管理的观点</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规格说明无关紧要；已经</a:t>
                      </a:r>
                    </a:p>
                    <a:p>
                      <a:r>
                        <a:rPr kumimoji="0" lang="zh-CN" altLang="en-US" sz="2000" b="0" i="0" u="none" strike="noStrike" kern="1200" baseline="0" dirty="0" smtClean="0">
                          <a:solidFill>
                            <a:schemeClr val="dk1"/>
                          </a:solidFill>
                          <a:latin typeface="+mn-lt"/>
                          <a:ea typeface="+mn-ea"/>
                          <a:cs typeface="+mn-cs"/>
                        </a:rPr>
                        <a:t>装配好了资源</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将</a:t>
                      </a:r>
                      <a:r>
                        <a:rPr kumimoji="0" lang="zh-CN" altLang="en-US" sz="2000" b="0" i="0" u="none" strike="noStrike" kern="1200" baseline="0" dirty="0" smtClean="0">
                          <a:solidFill>
                            <a:srgbClr val="FF0000"/>
                          </a:solidFill>
                          <a:latin typeface="+mn-lt"/>
                          <a:ea typeface="+mn-ea"/>
                          <a:cs typeface="+mn-cs"/>
                        </a:rPr>
                        <a:t>用这个规格说明</a:t>
                      </a:r>
                      <a:r>
                        <a:rPr kumimoji="0" lang="zh-CN" altLang="en-US" sz="2000" b="0" i="0" u="none" strike="noStrike" kern="1200" baseline="0" dirty="0" smtClean="0">
                          <a:solidFill>
                            <a:schemeClr val="dk1"/>
                          </a:solidFill>
                          <a:latin typeface="+mn-lt"/>
                          <a:ea typeface="+mn-ea"/>
                          <a:cs typeface="+mn-cs"/>
                        </a:rPr>
                        <a:t>来估计需要的资源并规划整个开发过程</a:t>
                      </a:r>
                      <a:endParaRPr lang="zh-CN" altLang="en-US" sz="2000" dirty="0"/>
                    </a:p>
                  </a:txBody>
                  <a:tcPr/>
                </a:tc>
              </a:tr>
              <a:tr h="1224501">
                <a:tc>
                  <a:txBody>
                    <a:bodyPr/>
                    <a:lstStyle/>
                    <a:p>
                      <a:r>
                        <a:rPr kumimoji="0" lang="zh-CN" altLang="en-US" sz="2000" b="0" i="0" u="none" strike="noStrike" kern="1200" baseline="0" dirty="0" smtClean="0">
                          <a:solidFill>
                            <a:schemeClr val="dk1"/>
                          </a:solidFill>
                          <a:latin typeface="+mn-lt"/>
                          <a:ea typeface="+mn-ea"/>
                          <a:cs typeface="+mn-cs"/>
                        </a:rPr>
                        <a:t>读者</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第一步：规格说明的作者</a:t>
                      </a:r>
                    </a:p>
                    <a:p>
                      <a:r>
                        <a:rPr kumimoji="0" lang="zh-CN" altLang="en-US" sz="2000" b="0" i="0" u="none" strike="noStrike" kern="1200" baseline="0" dirty="0" smtClean="0">
                          <a:solidFill>
                            <a:schemeClr val="dk1"/>
                          </a:solidFill>
                          <a:latin typeface="+mn-lt"/>
                          <a:ea typeface="+mn-ea"/>
                          <a:cs typeface="+mn-cs"/>
                        </a:rPr>
                        <a:t>第二步：客户</a:t>
                      </a:r>
                      <a:endParaRPr lang="zh-CN" altLang="en-US" sz="2000" dirty="0"/>
                    </a:p>
                  </a:txBody>
                  <a:tcPr/>
                </a:tc>
                <a:tc>
                  <a:txBody>
                    <a:bodyPr/>
                    <a:lstStyle/>
                    <a:p>
                      <a:r>
                        <a:rPr kumimoji="0" lang="zh-CN" altLang="en-US" sz="2000" b="0" i="0" u="none" strike="noStrike" kern="1200" baseline="0" dirty="0" smtClean="0">
                          <a:solidFill>
                            <a:schemeClr val="dk1"/>
                          </a:solidFill>
                          <a:latin typeface="+mn-lt"/>
                          <a:ea typeface="+mn-ea"/>
                          <a:cs typeface="+mn-cs"/>
                        </a:rPr>
                        <a:t>第一步：所有的程序员</a:t>
                      </a:r>
                      <a:r>
                        <a:rPr kumimoji="0" lang="en-US" altLang="zh-CN" sz="2000" b="0" i="0" u="none" strike="noStrike" kern="1200" baseline="0" dirty="0" smtClean="0">
                          <a:solidFill>
                            <a:schemeClr val="dk1"/>
                          </a:solidFill>
                          <a:latin typeface="+mn-lt"/>
                          <a:ea typeface="+mn-ea"/>
                          <a:cs typeface="+mn-cs"/>
                        </a:rPr>
                        <a:t>+V&amp;V</a:t>
                      </a:r>
                      <a:r>
                        <a:rPr kumimoji="0" lang="zh-CN" altLang="en-US" sz="2000" b="0" i="0" u="none" strike="noStrike" kern="1200" baseline="0" dirty="0" smtClean="0">
                          <a:solidFill>
                            <a:schemeClr val="dk1"/>
                          </a:solidFill>
                          <a:latin typeface="+mn-lt"/>
                          <a:ea typeface="+mn-ea"/>
                          <a:cs typeface="+mn-cs"/>
                        </a:rPr>
                        <a:t>组，经理</a:t>
                      </a:r>
                    </a:p>
                    <a:p>
                      <a:r>
                        <a:rPr kumimoji="0" lang="zh-CN" altLang="en-US" sz="2000" b="0" i="0" u="none" strike="noStrike" kern="1200" baseline="0" dirty="0" smtClean="0">
                          <a:solidFill>
                            <a:schemeClr val="dk1"/>
                          </a:solidFill>
                          <a:latin typeface="+mn-lt"/>
                          <a:ea typeface="+mn-ea"/>
                          <a:cs typeface="+mn-cs"/>
                        </a:rPr>
                        <a:t>第二步：客户</a:t>
                      </a:r>
                      <a:endParaRPr lang="zh-CN" altLang="en-US" sz="2000" dirty="0"/>
                    </a:p>
                  </a:txBody>
                  <a:tcPr/>
                </a:tc>
              </a:tr>
            </a:tbl>
          </a:graphicData>
        </a:graphic>
      </p:graphicFrame>
    </p:spTree>
    <p:extLst>
      <p:ext uri="{BB962C8B-B14F-4D97-AF65-F5344CB8AC3E}">
        <p14:creationId xmlns:p14="http://schemas.microsoft.com/office/powerpoint/2010/main" val="23938134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练习</a:t>
            </a:r>
          </a:p>
        </p:txBody>
      </p:sp>
      <p:sp>
        <p:nvSpPr>
          <p:cNvPr id="2" name="内容占位符 1"/>
          <p:cNvSpPr>
            <a:spLocks noGrp="1"/>
          </p:cNvSpPr>
          <p:nvPr>
            <p:ph idx="1"/>
          </p:nvPr>
        </p:nvSpPr>
        <p:spPr/>
        <p:txBody>
          <a:bodyPr/>
          <a:lstStyle/>
          <a:p>
            <a:pPr indent="0">
              <a:lnSpc>
                <a:spcPct val="150000"/>
              </a:lnSpc>
              <a:buNone/>
            </a:pPr>
            <a:r>
              <a:rPr lang="zh-CN" altLang="en-US" dirty="0" smtClean="0">
                <a:solidFill>
                  <a:srgbClr val="FF0000"/>
                </a:solidFill>
                <a:ea typeface="宋体" panose="02010600030101010101" pitchFamily="2" charset="-122"/>
              </a:rPr>
              <a:t>你们</a:t>
            </a:r>
            <a:r>
              <a:rPr lang="zh-CN" altLang="en-US" dirty="0">
                <a:solidFill>
                  <a:srgbClr val="FF0000"/>
                </a:solidFill>
                <a:ea typeface="宋体" panose="02010600030101010101" pitchFamily="2" charset="-122"/>
              </a:rPr>
              <a:t>小组</a:t>
            </a:r>
            <a:r>
              <a:rPr lang="zh-CN" altLang="en-US" dirty="0" smtClean="0">
                <a:solidFill>
                  <a:srgbClr val="FF0000"/>
                </a:solidFill>
                <a:ea typeface="宋体" panose="02010600030101010101" pitchFamily="2" charset="-122"/>
              </a:rPr>
              <a:t>项目的用户故事哪些进行了变更？是增加新的用户故事还是修改了用户故事？有没有对用户故事优先级</a:t>
            </a:r>
            <a:r>
              <a:rPr lang="zh-CN" altLang="en-US" dirty="0">
                <a:solidFill>
                  <a:srgbClr val="FF0000"/>
                </a:solidFill>
                <a:ea typeface="宋体" panose="02010600030101010101" pitchFamily="2" charset="-122"/>
              </a:rPr>
              <a:t>进行</a:t>
            </a:r>
            <a:r>
              <a:rPr lang="zh-CN" altLang="en-US" dirty="0" smtClean="0">
                <a:solidFill>
                  <a:srgbClr val="FF0000"/>
                </a:solidFill>
                <a:ea typeface="宋体" panose="02010600030101010101" pitchFamily="2" charset="-122"/>
              </a:rPr>
              <a:t>改变？</a:t>
            </a:r>
            <a:endParaRPr lang="zh-CN" altLang="zh-CN" dirty="0">
              <a:solidFill>
                <a:srgbClr val="FF0000"/>
              </a:solidFill>
              <a:ea typeface="宋体" panose="02010600030101010101" pitchFamily="2" charset="-122"/>
            </a:endParaRPr>
          </a:p>
        </p:txBody>
      </p:sp>
    </p:spTree>
    <p:extLst>
      <p:ext uri="{BB962C8B-B14F-4D97-AF65-F5344CB8AC3E}">
        <p14:creationId xmlns:p14="http://schemas.microsoft.com/office/powerpoint/2010/main" val="1287237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0" dirty="0" smtClean="0"/>
              <a:t>规格说明</a:t>
            </a:r>
            <a:r>
              <a:rPr lang="zh-CN" altLang="en-US" b="0" dirty="0"/>
              <a:t>所需要</a:t>
            </a:r>
            <a:r>
              <a:rPr lang="zh-CN" altLang="en-US" b="0" dirty="0" smtClean="0"/>
              <a:t>的</a:t>
            </a:r>
            <a:r>
              <a:rPr lang="en-US" altLang="zh-CN" sz="2000" dirty="0" smtClean="0"/>
              <a:t>(</a:t>
            </a:r>
            <a:r>
              <a:rPr lang="zh-CN" altLang="en-US" sz="2000" dirty="0" smtClean="0"/>
              <a:t>依此标准监视自己的</a:t>
            </a:r>
            <a:r>
              <a:rPr lang="en-US" altLang="zh-CN" sz="2000" dirty="0" smtClean="0"/>
              <a:t>SRS)</a:t>
            </a:r>
            <a:endParaRPr lang="zh-CN" altLang="en-US" sz="2000" dirty="0"/>
          </a:p>
        </p:txBody>
      </p:sp>
      <p:sp>
        <p:nvSpPr>
          <p:cNvPr id="2" name="内容占位符 1"/>
          <p:cNvSpPr>
            <a:spLocks noGrp="1"/>
          </p:cNvSpPr>
          <p:nvPr>
            <p:ph idx="1"/>
          </p:nvPr>
        </p:nvSpPr>
        <p:spPr>
          <a:xfrm>
            <a:off x="323528" y="1340768"/>
            <a:ext cx="8568952" cy="5256584"/>
          </a:xfrm>
        </p:spPr>
        <p:txBody>
          <a:bodyPr>
            <a:noAutofit/>
          </a:bodyPr>
          <a:lstStyle/>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有效</a:t>
            </a:r>
            <a:r>
              <a:rPr lang="zh-CN" altLang="en-US" sz="2400" b="1" dirty="0" smtClean="0">
                <a:solidFill>
                  <a:srgbClr val="C00000"/>
                </a:solidFill>
                <a:effectLst>
                  <a:outerShdw blurRad="38100" dist="38100" dir="2700000" algn="tl">
                    <a:srgbClr val="000000">
                      <a:alpha val="43137"/>
                    </a:srgbClr>
                  </a:outerShdw>
                </a:effectLst>
              </a:rPr>
              <a:t>的</a:t>
            </a:r>
            <a:r>
              <a:rPr lang="zh-CN" altLang="en-US" sz="2400" dirty="0" smtClean="0"/>
              <a:t>：只</a:t>
            </a:r>
            <a:r>
              <a:rPr lang="zh-CN" altLang="en-US" sz="2400" dirty="0"/>
              <a:t>表达投资人（客户、用户、</a:t>
            </a:r>
            <a:r>
              <a:rPr lang="en-US" altLang="zh-CN" sz="2400" dirty="0"/>
              <a:t>…</a:t>
            </a:r>
            <a:r>
              <a:rPr lang="zh-CN" altLang="en-US" sz="2400" dirty="0"/>
              <a:t>）</a:t>
            </a:r>
            <a:r>
              <a:rPr lang="zh-CN" altLang="en-US" sz="2400" dirty="0" smtClean="0"/>
              <a:t>的现实</a:t>
            </a:r>
            <a:r>
              <a:rPr lang="zh-CN" altLang="en-US" sz="2400" dirty="0"/>
              <a:t>的需要</a:t>
            </a:r>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完全的</a:t>
            </a:r>
            <a:r>
              <a:rPr lang="zh-CN" altLang="en-US" sz="2400" dirty="0" smtClean="0"/>
              <a:t>：说明</a:t>
            </a:r>
            <a:r>
              <a:rPr lang="zh-CN" altLang="en-US" sz="2400" dirty="0"/>
              <a:t>系统必须要做的所有的</a:t>
            </a:r>
            <a:r>
              <a:rPr lang="zh-CN" altLang="en-US" sz="2400" dirty="0" smtClean="0"/>
              <a:t>事情，以及</a:t>
            </a:r>
            <a:r>
              <a:rPr lang="zh-CN" altLang="en-US" sz="2400" dirty="0"/>
              <a:t>它不必做的所有的</a:t>
            </a:r>
            <a:r>
              <a:rPr lang="zh-CN" altLang="en-US" sz="2400" dirty="0" smtClean="0"/>
              <a:t>事情。概念</a:t>
            </a:r>
            <a:r>
              <a:rPr lang="zh-CN" altLang="en-US" sz="2400" dirty="0"/>
              <a:t>上的</a:t>
            </a:r>
            <a:r>
              <a:rPr lang="zh-CN" altLang="en-US" sz="2400" dirty="0" smtClean="0"/>
              <a:t>完整性（如</a:t>
            </a:r>
            <a:r>
              <a:rPr lang="zh-CN" altLang="en-US" sz="2400" dirty="0"/>
              <a:t>，对所有的输入类都有</a:t>
            </a:r>
            <a:r>
              <a:rPr lang="zh-CN" altLang="en-US" sz="2400" dirty="0" smtClean="0"/>
              <a:t>响应）。结构</a:t>
            </a:r>
            <a:r>
              <a:rPr lang="zh-CN" altLang="en-US" sz="2400" dirty="0"/>
              <a:t>上的</a:t>
            </a:r>
            <a:r>
              <a:rPr lang="zh-CN" altLang="en-US" sz="2400" dirty="0" smtClean="0"/>
              <a:t>完整性（如，没有</a:t>
            </a:r>
            <a:r>
              <a:rPr lang="en-US" altLang="zh-CN" sz="2400" dirty="0"/>
              <a:t>TBD</a:t>
            </a:r>
            <a:r>
              <a:rPr lang="zh-CN" altLang="en-US" sz="2400" dirty="0"/>
              <a:t>的</a:t>
            </a:r>
            <a:r>
              <a:rPr lang="zh-CN" altLang="en-US" sz="2400" dirty="0" smtClean="0"/>
              <a:t>事情）</a:t>
            </a:r>
            <a:endParaRPr lang="zh-CN" altLang="en-US" sz="2400" dirty="0"/>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一致的</a:t>
            </a:r>
            <a:r>
              <a:rPr lang="zh-CN" altLang="en-US" sz="2400" dirty="0" smtClean="0"/>
              <a:t>：本身</a:t>
            </a:r>
            <a:r>
              <a:rPr lang="zh-CN" altLang="en-US" sz="2400" dirty="0"/>
              <a:t>不</a:t>
            </a:r>
            <a:r>
              <a:rPr lang="zh-CN" altLang="en-US" sz="2400" dirty="0" smtClean="0"/>
              <a:t>矛盾，</a:t>
            </a:r>
            <a:r>
              <a:rPr lang="zh-CN" altLang="en-US" sz="2400" dirty="0" smtClean="0">
                <a:solidFill>
                  <a:srgbClr val="FF0000"/>
                </a:solidFill>
              </a:rPr>
              <a:t>一致</a:t>
            </a:r>
            <a:r>
              <a:rPr lang="zh-CN" altLang="en-US" sz="2400" dirty="0">
                <a:solidFill>
                  <a:srgbClr val="FF0000"/>
                </a:solidFill>
              </a:rPr>
              <a:t>地使用所有的术语</a:t>
            </a:r>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必须的</a:t>
            </a:r>
            <a:r>
              <a:rPr lang="zh-CN" altLang="en-US" sz="2400" dirty="0" smtClean="0"/>
              <a:t>：不</a:t>
            </a:r>
            <a:r>
              <a:rPr lang="zh-CN" altLang="en-US" sz="2400" dirty="0"/>
              <a:t>包含任何没有被需要的</a:t>
            </a:r>
            <a:r>
              <a:rPr lang="zh-CN" altLang="en-US" sz="2400" dirty="0" smtClean="0"/>
              <a:t>东西</a:t>
            </a:r>
            <a:endParaRPr lang="zh-CN" altLang="en-US" sz="2400" dirty="0"/>
          </a:p>
        </p:txBody>
      </p:sp>
    </p:spTree>
    <p:extLst>
      <p:ext uri="{BB962C8B-B14F-4D97-AF65-F5344CB8AC3E}">
        <p14:creationId xmlns:p14="http://schemas.microsoft.com/office/powerpoint/2010/main" val="4238919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0" dirty="0" smtClean="0"/>
              <a:t>规格说明</a:t>
            </a:r>
            <a:r>
              <a:rPr lang="zh-CN" altLang="en-US" b="0" dirty="0"/>
              <a:t>所需要的</a:t>
            </a:r>
            <a:endParaRPr lang="zh-CN" altLang="en-US" dirty="0"/>
          </a:p>
        </p:txBody>
      </p:sp>
      <p:sp>
        <p:nvSpPr>
          <p:cNvPr id="2" name="内容占位符 1"/>
          <p:cNvSpPr>
            <a:spLocks noGrp="1"/>
          </p:cNvSpPr>
          <p:nvPr>
            <p:ph idx="1"/>
          </p:nvPr>
        </p:nvSpPr>
        <p:spPr>
          <a:xfrm>
            <a:off x="323528" y="1340768"/>
            <a:ext cx="8568952" cy="5256584"/>
          </a:xfrm>
        </p:spPr>
        <p:txBody>
          <a:bodyPr>
            <a:noAutofit/>
          </a:bodyPr>
          <a:lstStyle/>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无二义的</a:t>
            </a:r>
            <a:r>
              <a:rPr lang="zh-CN" altLang="en-US" sz="2400" dirty="0" smtClean="0"/>
              <a:t>：每个</a:t>
            </a:r>
            <a:r>
              <a:rPr lang="zh-CN" altLang="en-US" sz="2400" dirty="0"/>
              <a:t>陈述只能按一种方式来</a:t>
            </a:r>
            <a:r>
              <a:rPr lang="zh-CN" altLang="en-US" sz="2400" dirty="0" smtClean="0"/>
              <a:t>阅读，清晰</a:t>
            </a:r>
            <a:r>
              <a:rPr lang="zh-CN" altLang="en-US" sz="2400" dirty="0"/>
              <a:t>地定义容易搞混的</a:t>
            </a:r>
            <a:r>
              <a:rPr lang="zh-CN" altLang="en-US" sz="2400" dirty="0" smtClean="0"/>
              <a:t>术语</a:t>
            </a:r>
            <a:endParaRPr lang="zh-CN" altLang="en-US" sz="2400" dirty="0"/>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可验证的</a:t>
            </a:r>
            <a:r>
              <a:rPr lang="zh-CN" altLang="en-US" sz="2400" dirty="0" smtClean="0"/>
              <a:t>：存在</a:t>
            </a:r>
            <a:r>
              <a:rPr lang="zh-CN" altLang="en-US" sz="2400" dirty="0"/>
              <a:t>一个过程来测试每个需求的</a:t>
            </a:r>
            <a:r>
              <a:rPr lang="zh-CN" altLang="en-US" sz="2400" dirty="0" smtClean="0"/>
              <a:t>可满足性</a:t>
            </a:r>
            <a:r>
              <a:rPr lang="zh-CN" altLang="en-US" sz="2400" dirty="0"/>
              <a:t>，</a:t>
            </a:r>
            <a:r>
              <a:rPr lang="zh-CN" altLang="en-US" sz="2400" dirty="0" smtClean="0"/>
              <a:t>每个</a:t>
            </a:r>
            <a:r>
              <a:rPr lang="zh-CN" altLang="en-US" sz="2400" dirty="0"/>
              <a:t>需求都在行为上作了说明</a:t>
            </a:r>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可理解的</a:t>
            </a:r>
            <a:r>
              <a:rPr lang="zh-CN" altLang="en-US" sz="2400" dirty="0" smtClean="0"/>
              <a:t>：比如</a:t>
            </a:r>
            <a:r>
              <a:rPr lang="zh-CN" altLang="en-US" sz="2400" dirty="0"/>
              <a:t>，</a:t>
            </a:r>
            <a:r>
              <a:rPr lang="zh-CN" altLang="en-US" sz="2400" dirty="0">
                <a:solidFill>
                  <a:srgbClr val="FF0000"/>
                </a:solidFill>
              </a:rPr>
              <a:t>非计算机专业人员</a:t>
            </a:r>
            <a:r>
              <a:rPr lang="zh-CN" altLang="en-US" sz="2400" dirty="0"/>
              <a:t>可以看懂</a:t>
            </a:r>
          </a:p>
          <a:p>
            <a:pPr>
              <a:lnSpc>
                <a:spcPct val="150000"/>
              </a:lnSpc>
              <a:buFont typeface="Wingdings" panose="05000000000000000000" pitchFamily="2" charset="2"/>
              <a:buChar char="l"/>
            </a:pPr>
            <a:r>
              <a:rPr lang="zh-CN" altLang="en-US" sz="2400" b="1" dirty="0">
                <a:solidFill>
                  <a:srgbClr val="C00000"/>
                </a:solidFill>
                <a:effectLst>
                  <a:outerShdw blurRad="38100" dist="38100" dir="2700000" algn="tl">
                    <a:srgbClr val="000000">
                      <a:alpha val="43137"/>
                    </a:srgbClr>
                  </a:outerShdw>
                </a:effectLst>
              </a:rPr>
              <a:t>可修改的</a:t>
            </a:r>
            <a:r>
              <a:rPr lang="zh-CN" altLang="en-US" sz="2400" dirty="0" smtClean="0"/>
              <a:t>：能够</a:t>
            </a:r>
            <a:r>
              <a:rPr lang="zh-CN" altLang="en-US" sz="2400" dirty="0"/>
              <a:t>没有困难地</a:t>
            </a:r>
            <a:r>
              <a:rPr lang="zh-CN" altLang="en-US" sz="2400" dirty="0" smtClean="0"/>
              <a:t>修改，结构</a:t>
            </a:r>
            <a:r>
              <a:rPr lang="zh-CN" altLang="en-US" sz="2400" dirty="0"/>
              <a:t>好并建立了交叉索引</a:t>
            </a:r>
            <a:r>
              <a:rPr lang="zh-CN" altLang="en-US" sz="2400" dirty="0" smtClean="0"/>
              <a:t>机制</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3791758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b="0" dirty="0" smtClean="0"/>
              <a:t>没有绝对完美的</a:t>
            </a:r>
            <a:r>
              <a:rPr lang="en-US" altLang="zh-CN" b="0" dirty="0" smtClean="0"/>
              <a:t>SRS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27" y="1700808"/>
            <a:ext cx="7729889" cy="3783774"/>
          </a:xfrm>
        </p:spPr>
      </p:pic>
    </p:spTree>
    <p:extLst>
      <p:ext uri="{BB962C8B-B14F-4D97-AF65-F5344CB8AC3E}">
        <p14:creationId xmlns:p14="http://schemas.microsoft.com/office/powerpoint/2010/main" val="2159240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b="0" dirty="0"/>
              <a:t>典型的错误</a:t>
            </a:r>
            <a:endParaRPr lang="zh-CN" altLang="en-US" dirty="0"/>
          </a:p>
        </p:txBody>
      </p:sp>
      <p:sp>
        <p:nvSpPr>
          <p:cNvPr id="2" name="内容占位符 1"/>
          <p:cNvSpPr>
            <a:spLocks noGrp="1"/>
          </p:cNvSpPr>
          <p:nvPr>
            <p:ph idx="1"/>
          </p:nvPr>
        </p:nvSpPr>
        <p:spPr>
          <a:xfrm>
            <a:off x="457200" y="1340768"/>
            <a:ext cx="8435280" cy="4525963"/>
          </a:xfrm>
        </p:spPr>
        <p:txBody>
          <a:bodyPr>
            <a:noAutofit/>
          </a:bodyPr>
          <a:lstStyle/>
          <a:p>
            <a:pPr>
              <a:lnSpc>
                <a:spcPct val="150000"/>
              </a:lnSpc>
              <a:buFont typeface="Wingdings" panose="05000000000000000000" pitchFamily="2" charset="2"/>
              <a:buChar char="l"/>
            </a:pPr>
            <a:r>
              <a:rPr lang="zh-CN" altLang="en-US" sz="2400" b="1" dirty="0" smtClean="0"/>
              <a:t>噪音</a:t>
            </a:r>
            <a:r>
              <a:rPr lang="en-US" altLang="zh-CN" sz="2400" dirty="0" smtClean="0"/>
              <a:t>: </a:t>
            </a:r>
            <a:r>
              <a:rPr lang="zh-CN" altLang="en-US" sz="2400" dirty="0" smtClean="0"/>
              <a:t>出现</a:t>
            </a:r>
            <a:r>
              <a:rPr lang="zh-CN" altLang="en-US" sz="2400" dirty="0"/>
              <a:t>带有与问题的特征</a:t>
            </a:r>
            <a:r>
              <a:rPr lang="zh-CN" altLang="en-US" sz="2400" dirty="0">
                <a:solidFill>
                  <a:srgbClr val="FF0000"/>
                </a:solidFill>
              </a:rPr>
              <a:t>无关的</a:t>
            </a:r>
            <a:r>
              <a:rPr lang="zh-CN" altLang="en-US" sz="2400" dirty="0"/>
              <a:t>信息</a:t>
            </a:r>
            <a:r>
              <a:rPr lang="zh-CN" altLang="en-US" sz="2400" dirty="0" smtClean="0"/>
              <a:t>的文字</a:t>
            </a:r>
            <a:endParaRPr lang="en-US" altLang="zh-CN" sz="2400" dirty="0" smtClean="0"/>
          </a:p>
          <a:p>
            <a:pPr>
              <a:lnSpc>
                <a:spcPct val="150000"/>
              </a:lnSpc>
              <a:buFont typeface="Wingdings" panose="05000000000000000000" pitchFamily="2" charset="2"/>
              <a:buChar char="l"/>
            </a:pPr>
            <a:r>
              <a:rPr lang="zh-CN" altLang="en-US" sz="2400" b="1" dirty="0" smtClean="0"/>
              <a:t>无声</a:t>
            </a:r>
            <a:r>
              <a:rPr lang="en-US" altLang="zh-CN" sz="2400" dirty="0" smtClean="0"/>
              <a:t>: </a:t>
            </a:r>
            <a:r>
              <a:rPr lang="zh-CN" altLang="en-US" sz="2400" dirty="0" smtClean="0"/>
              <a:t>存在</a:t>
            </a:r>
            <a:r>
              <a:rPr lang="zh-CN" altLang="en-US" sz="2400" dirty="0"/>
              <a:t>一个</a:t>
            </a:r>
            <a:r>
              <a:rPr lang="zh-CN" altLang="en-US" sz="2400" dirty="0">
                <a:solidFill>
                  <a:srgbClr val="FF0000"/>
                </a:solidFill>
              </a:rPr>
              <a:t>没有被任何文字</a:t>
            </a:r>
            <a:r>
              <a:rPr lang="zh-CN" altLang="en-US" sz="2400" dirty="0"/>
              <a:t>包括的</a:t>
            </a:r>
            <a:r>
              <a:rPr lang="zh-CN" altLang="en-US" sz="2400" dirty="0" smtClean="0"/>
              <a:t>特征</a:t>
            </a:r>
            <a:endParaRPr lang="en-US" altLang="zh-CN" sz="2400" dirty="0" smtClean="0"/>
          </a:p>
          <a:p>
            <a:pPr>
              <a:lnSpc>
                <a:spcPct val="150000"/>
              </a:lnSpc>
              <a:buFont typeface="Wingdings" panose="05000000000000000000" pitchFamily="2" charset="2"/>
              <a:buChar char="l"/>
            </a:pPr>
            <a:r>
              <a:rPr lang="zh-CN" altLang="en-US" sz="2400" b="1" dirty="0"/>
              <a:t>过</a:t>
            </a:r>
            <a:r>
              <a:rPr lang="zh-CN" altLang="en-US" sz="2400" b="1" dirty="0" smtClean="0"/>
              <a:t>规格说明</a:t>
            </a:r>
            <a:r>
              <a:rPr lang="en-US" altLang="zh-CN" sz="2400" dirty="0" smtClean="0"/>
              <a:t>: </a:t>
            </a:r>
            <a:r>
              <a:rPr lang="zh-CN" altLang="en-US" sz="2400" dirty="0" smtClean="0">
                <a:solidFill>
                  <a:srgbClr val="FF0000"/>
                </a:solidFill>
              </a:rPr>
              <a:t>描述</a:t>
            </a:r>
            <a:r>
              <a:rPr lang="zh-CN" altLang="en-US" sz="2400" dirty="0">
                <a:solidFill>
                  <a:srgbClr val="FF0000"/>
                </a:solidFill>
              </a:rPr>
              <a:t>解决方案</a:t>
            </a:r>
            <a:r>
              <a:rPr lang="zh-CN" altLang="en-US" sz="2400" dirty="0"/>
              <a:t>，而不是描述问题</a:t>
            </a:r>
            <a:r>
              <a:rPr lang="zh-CN" altLang="en-US" sz="2400" dirty="0" smtClean="0"/>
              <a:t>的特征</a:t>
            </a:r>
            <a:r>
              <a:rPr lang="zh-CN" altLang="en-US" sz="2400" dirty="0"/>
              <a:t>的</a:t>
            </a:r>
            <a:r>
              <a:rPr lang="zh-CN" altLang="en-US" sz="2400" dirty="0" smtClean="0"/>
              <a:t>文字</a:t>
            </a:r>
            <a:endParaRPr lang="en-US" altLang="zh-CN" sz="2400" dirty="0" smtClean="0"/>
          </a:p>
          <a:p>
            <a:pPr>
              <a:lnSpc>
                <a:spcPct val="150000"/>
              </a:lnSpc>
              <a:buFont typeface="Wingdings" panose="05000000000000000000" pitchFamily="2" charset="2"/>
              <a:buChar char="l"/>
            </a:pPr>
            <a:r>
              <a:rPr lang="zh-CN" altLang="en-US" sz="2400" b="1" dirty="0" smtClean="0"/>
              <a:t>矛盾</a:t>
            </a:r>
            <a:r>
              <a:rPr lang="en-US" altLang="zh-CN" sz="2400" dirty="0" smtClean="0"/>
              <a:t>: </a:t>
            </a:r>
            <a:r>
              <a:rPr lang="zh-CN" altLang="en-US" sz="2400" dirty="0" smtClean="0"/>
              <a:t>用</a:t>
            </a:r>
            <a:r>
              <a:rPr lang="zh-CN" altLang="en-US" sz="2400" dirty="0"/>
              <a:t>许多不兼容的方式定义同一个</a:t>
            </a:r>
            <a:r>
              <a:rPr lang="zh-CN" altLang="en-US" sz="2400" dirty="0" smtClean="0"/>
              <a:t>特征的文字</a:t>
            </a:r>
            <a:endParaRPr lang="en-US" altLang="zh-CN" sz="2400" dirty="0" smtClean="0"/>
          </a:p>
          <a:p>
            <a:pPr>
              <a:lnSpc>
                <a:spcPct val="150000"/>
              </a:lnSpc>
              <a:buFont typeface="Wingdings" panose="05000000000000000000" pitchFamily="2" charset="2"/>
              <a:buChar char="l"/>
            </a:pPr>
            <a:r>
              <a:rPr lang="zh-CN" altLang="en-US" sz="2400" b="1" dirty="0" smtClean="0"/>
              <a:t>二义性</a:t>
            </a:r>
            <a:r>
              <a:rPr lang="en-US" altLang="zh-CN" sz="2400" dirty="0" smtClean="0"/>
              <a:t>: </a:t>
            </a:r>
            <a:r>
              <a:rPr lang="zh-CN" altLang="en-US" sz="2400" dirty="0" smtClean="0"/>
              <a:t>能够</a:t>
            </a:r>
            <a:r>
              <a:rPr lang="zh-CN" altLang="en-US" sz="2400" dirty="0"/>
              <a:t>按至少两种方式来解释的</a:t>
            </a:r>
            <a:r>
              <a:rPr lang="zh-CN" altLang="en-US" sz="2400" dirty="0" smtClean="0"/>
              <a:t>文字</a:t>
            </a:r>
            <a:endParaRPr lang="en-US" altLang="zh-CN" sz="2400" dirty="0" smtClean="0"/>
          </a:p>
        </p:txBody>
      </p:sp>
    </p:spTree>
    <p:extLst>
      <p:ext uri="{BB962C8B-B14F-4D97-AF65-F5344CB8AC3E}">
        <p14:creationId xmlns:p14="http://schemas.microsoft.com/office/powerpoint/2010/main" val="3730693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5395</TotalTime>
  <Words>3446</Words>
  <Application>Microsoft Office PowerPoint</Application>
  <PresentationFormat>全屏显示(4:3)</PresentationFormat>
  <Paragraphs>393</Paragraphs>
  <Slides>50</Slides>
  <Notes>9</Notes>
  <HiddenSlides>2</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0" baseType="lpstr">
      <vt:lpstr>黑体</vt:lpstr>
      <vt:lpstr>华文行楷</vt:lpstr>
      <vt:lpstr>隶书</vt:lpstr>
      <vt:lpstr>宋体</vt:lpstr>
      <vt:lpstr>Arial</vt:lpstr>
      <vt:lpstr>Calibri</vt:lpstr>
      <vt:lpstr>Times New Roman</vt:lpstr>
      <vt:lpstr>Wingdings</vt:lpstr>
      <vt:lpstr>CHS Template</vt:lpstr>
      <vt:lpstr>Visio</vt:lpstr>
      <vt:lpstr>第9章 需求规格说明书 </vt:lpstr>
      <vt:lpstr>目的</vt:lpstr>
      <vt:lpstr>相关人员</vt:lpstr>
      <vt:lpstr>一个“SRS”可以由下面的人员来写</vt:lpstr>
      <vt:lpstr>合适的规格说明</vt:lpstr>
      <vt:lpstr>规格说明所需要的(依此标准监视自己的SRS)</vt:lpstr>
      <vt:lpstr>规格说明所需要的</vt:lpstr>
      <vt:lpstr>没有绝对完美的SRS</vt:lpstr>
      <vt:lpstr>典型的错误</vt:lpstr>
      <vt:lpstr>典型的错误</vt:lpstr>
      <vt:lpstr>SRS不应该包含</vt:lpstr>
      <vt:lpstr>编写需求规格说明文档的原则</vt:lpstr>
      <vt:lpstr>需求规格说明书模板</vt:lpstr>
      <vt:lpstr>练习</vt:lpstr>
      <vt:lpstr>第10章  需求管理（RM）</vt:lpstr>
      <vt:lpstr>需求管理</vt:lpstr>
      <vt:lpstr>一个故事</vt:lpstr>
      <vt:lpstr>启示</vt:lpstr>
      <vt:lpstr>需求管理现状</vt:lpstr>
      <vt:lpstr>需求管理</vt:lpstr>
      <vt:lpstr>需求管理的困难性</vt:lpstr>
      <vt:lpstr>需求管理的困难性</vt:lpstr>
      <vt:lpstr>需求管理的困难性</vt:lpstr>
      <vt:lpstr>需求管理的困难性</vt:lpstr>
      <vt:lpstr>需求管理的困难性</vt:lpstr>
      <vt:lpstr>需求管理的困难性</vt:lpstr>
      <vt:lpstr>需求管理与其他项目过程的联系</vt:lpstr>
      <vt:lpstr>需求管理目标</vt:lpstr>
      <vt:lpstr>管理原则</vt:lpstr>
      <vt:lpstr>需求管理活动</vt:lpstr>
      <vt:lpstr>PowerPoint 演示文稿</vt:lpstr>
      <vt:lpstr>PowerPoint 演示文稿</vt:lpstr>
      <vt:lpstr>PowerPoint 演示文稿</vt:lpstr>
      <vt:lpstr>需求管理过程</vt:lpstr>
      <vt:lpstr>PowerPoint 演示文稿</vt:lpstr>
      <vt:lpstr>PowerPoint 演示文稿</vt:lpstr>
      <vt:lpstr>跟踪矩阵</vt:lpstr>
      <vt:lpstr>管理变更的需求</vt:lpstr>
      <vt:lpstr>需求变更原因—简略</vt:lpstr>
      <vt:lpstr>需求变更原因</vt:lpstr>
      <vt:lpstr>需求的变更管理</vt:lpstr>
      <vt:lpstr>需求的变更管理</vt:lpstr>
      <vt:lpstr>需求的变更管理</vt:lpstr>
      <vt:lpstr>需求的变更管理（案例）</vt:lpstr>
      <vt:lpstr>练习</vt:lpstr>
      <vt:lpstr>敏捷需求变更管理</vt:lpstr>
      <vt:lpstr>敏捷需求变更管理</vt:lpstr>
      <vt:lpstr>敏捷需求变更管理</vt:lpstr>
      <vt:lpstr>敏捷需求变更管理</vt:lpstr>
      <vt:lpstr>练习</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 第一讲</dc:title>
  <dc:creator>admin</dc:creator>
  <cp:lastModifiedBy>PC1</cp:lastModifiedBy>
  <cp:revision>389</cp:revision>
  <dcterms:created xsi:type="dcterms:W3CDTF">2014-05-21T06:01:03Z</dcterms:created>
  <dcterms:modified xsi:type="dcterms:W3CDTF">2019-05-07T00:29:29Z</dcterms:modified>
</cp:coreProperties>
</file>