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6" r:id="rId1"/>
  </p:sldMasterIdLst>
  <p:notesMasterIdLst>
    <p:notesMasterId r:id="rId43"/>
  </p:notesMasterIdLst>
  <p:handoutMasterIdLst>
    <p:handoutMasterId r:id="rId44"/>
  </p:handoutMasterIdLst>
  <p:sldIdLst>
    <p:sldId id="854" r:id="rId2"/>
    <p:sldId id="917" r:id="rId3"/>
    <p:sldId id="906" r:id="rId4"/>
    <p:sldId id="912" r:id="rId5"/>
    <p:sldId id="924" r:id="rId6"/>
    <p:sldId id="903" r:id="rId7"/>
    <p:sldId id="926" r:id="rId8"/>
    <p:sldId id="861" r:id="rId9"/>
    <p:sldId id="904" r:id="rId10"/>
    <p:sldId id="865" r:id="rId11"/>
    <p:sldId id="923" r:id="rId12"/>
    <p:sldId id="863" r:id="rId13"/>
    <p:sldId id="867" r:id="rId14"/>
    <p:sldId id="868" r:id="rId15"/>
    <p:sldId id="869" r:id="rId16"/>
    <p:sldId id="870" r:id="rId17"/>
    <p:sldId id="871" r:id="rId18"/>
    <p:sldId id="872" r:id="rId19"/>
    <p:sldId id="873" r:id="rId20"/>
    <p:sldId id="927" r:id="rId21"/>
    <p:sldId id="919" r:id="rId22"/>
    <p:sldId id="920" r:id="rId23"/>
    <p:sldId id="922" r:id="rId24"/>
    <p:sldId id="928" r:id="rId25"/>
    <p:sldId id="876" r:id="rId26"/>
    <p:sldId id="877" r:id="rId27"/>
    <p:sldId id="884" r:id="rId28"/>
    <p:sldId id="878" r:id="rId29"/>
    <p:sldId id="934" r:id="rId30"/>
    <p:sldId id="885" r:id="rId31"/>
    <p:sldId id="886" r:id="rId32"/>
    <p:sldId id="889" r:id="rId33"/>
    <p:sldId id="929" r:id="rId34"/>
    <p:sldId id="925" r:id="rId35"/>
    <p:sldId id="895" r:id="rId36"/>
    <p:sldId id="896" r:id="rId37"/>
    <p:sldId id="931" r:id="rId38"/>
    <p:sldId id="898" r:id="rId39"/>
    <p:sldId id="932" r:id="rId40"/>
    <p:sldId id="933" r:id="rId41"/>
    <p:sldId id="490" r:id="rId42"/>
  </p:sldIdLst>
  <p:sldSz cx="9144000" cy="6858000" type="screen4x3"/>
  <p:notesSz cx="6883400" cy="9906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1">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CCECFF"/>
    <a:srgbClr val="6274FA"/>
    <a:srgbClr val="4E62FA"/>
    <a:srgbClr val="3950F9"/>
    <a:srgbClr val="CCCCF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072" autoAdjust="0"/>
  </p:normalViewPr>
  <p:slideViewPr>
    <p:cSldViewPr snapToGrid="0">
      <p:cViewPr varScale="1">
        <p:scale>
          <a:sx n="66" d="100"/>
          <a:sy n="66" d="100"/>
        </p:scale>
        <p:origin x="1304" y="3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notesViewPr>
    <p:cSldViewPr snapToGrid="0">
      <p:cViewPr varScale="1">
        <p:scale>
          <a:sx n="45" d="100"/>
          <a:sy n="45" d="100"/>
        </p:scale>
        <p:origin x="-1980" y="-120"/>
      </p:cViewPr>
      <p:guideLst>
        <p:guide orient="horz" pos="3121"/>
        <p:guide pos="216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22" name="Rectangle 2"/>
          <p:cNvSpPr>
            <a:spLocks noGrp="1" noChangeArrowheads="1"/>
          </p:cNvSpPr>
          <p:nvPr>
            <p:ph type="hdr" sz="quarter"/>
          </p:nvPr>
        </p:nvSpPr>
        <p:spPr bwMode="auto">
          <a:xfrm>
            <a:off x="0" y="0"/>
            <a:ext cx="2981325" cy="4968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lvl1pPr defTabSz="957777">
              <a:defRPr sz="1300">
                <a:latin typeface="Arial" charset="0"/>
                <a:ea typeface="宋体" charset="-122"/>
              </a:defRPr>
            </a:lvl1pPr>
          </a:lstStyle>
          <a:p>
            <a:pPr>
              <a:defRPr/>
            </a:pPr>
            <a:endParaRPr lang="en-US" altLang="zh-CN"/>
          </a:p>
        </p:txBody>
      </p:sp>
      <p:sp>
        <p:nvSpPr>
          <p:cNvPr id="542723" name="Rectangle 3"/>
          <p:cNvSpPr>
            <a:spLocks noGrp="1" noChangeArrowheads="1"/>
          </p:cNvSpPr>
          <p:nvPr>
            <p:ph type="dt" sz="quarter" idx="1"/>
          </p:nvPr>
        </p:nvSpPr>
        <p:spPr bwMode="auto">
          <a:xfrm>
            <a:off x="3900488" y="0"/>
            <a:ext cx="2981325" cy="4968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lvl1pPr algn="r" defTabSz="957777">
              <a:defRPr sz="1300">
                <a:latin typeface="Arial" charset="0"/>
                <a:ea typeface="宋体" charset="-122"/>
              </a:defRPr>
            </a:lvl1pPr>
          </a:lstStyle>
          <a:p>
            <a:pPr>
              <a:defRPr/>
            </a:pPr>
            <a:endParaRPr lang="en-US" altLang="zh-CN"/>
          </a:p>
        </p:txBody>
      </p:sp>
      <p:sp>
        <p:nvSpPr>
          <p:cNvPr id="542724" name="Rectangle 4"/>
          <p:cNvSpPr>
            <a:spLocks noGrp="1" noChangeArrowheads="1"/>
          </p:cNvSpPr>
          <p:nvPr>
            <p:ph type="ftr" sz="quarter" idx="2"/>
          </p:nvPr>
        </p:nvSpPr>
        <p:spPr bwMode="auto">
          <a:xfrm>
            <a:off x="0" y="9407525"/>
            <a:ext cx="2981325" cy="496888"/>
          </a:xfrm>
          <a:prstGeom prst="rect">
            <a:avLst/>
          </a:prstGeom>
          <a:noFill/>
          <a:ln w="9525">
            <a:noFill/>
            <a:miter lim="800000"/>
            <a:headEnd/>
            <a:tailEnd/>
          </a:ln>
          <a:effectLst/>
        </p:spPr>
        <p:txBody>
          <a:bodyPr vert="horz" wrap="square" lIns="95911" tIns="47956" rIns="95911" bIns="47956" numCol="1" anchor="b" anchorCtr="0" compatLnSpc="1">
            <a:prstTxWarp prst="textNoShape">
              <a:avLst/>
            </a:prstTxWarp>
          </a:bodyPr>
          <a:lstStyle>
            <a:lvl1pPr defTabSz="957777">
              <a:defRPr sz="1300">
                <a:latin typeface="Arial" charset="0"/>
                <a:ea typeface="宋体" charset="-122"/>
              </a:defRPr>
            </a:lvl1pPr>
          </a:lstStyle>
          <a:p>
            <a:pPr>
              <a:defRPr/>
            </a:pPr>
            <a:endParaRPr lang="en-US" altLang="zh-CN"/>
          </a:p>
        </p:txBody>
      </p:sp>
      <p:sp>
        <p:nvSpPr>
          <p:cNvPr id="542725" name="Rectangle 5"/>
          <p:cNvSpPr>
            <a:spLocks noGrp="1" noChangeArrowheads="1"/>
          </p:cNvSpPr>
          <p:nvPr>
            <p:ph type="sldNum" sz="quarter" idx="3"/>
          </p:nvPr>
        </p:nvSpPr>
        <p:spPr bwMode="auto">
          <a:xfrm>
            <a:off x="3900488" y="9407525"/>
            <a:ext cx="2981325" cy="496888"/>
          </a:xfrm>
          <a:prstGeom prst="rect">
            <a:avLst/>
          </a:prstGeom>
          <a:noFill/>
          <a:ln w="9525">
            <a:noFill/>
            <a:miter lim="800000"/>
            <a:headEnd/>
            <a:tailEnd/>
          </a:ln>
          <a:effectLst/>
        </p:spPr>
        <p:txBody>
          <a:bodyPr vert="horz" wrap="square" lIns="95911" tIns="47956" rIns="95911" bIns="47956" numCol="1" anchor="b" anchorCtr="0" compatLnSpc="1">
            <a:prstTxWarp prst="textNoShape">
              <a:avLst/>
            </a:prstTxWarp>
          </a:bodyPr>
          <a:lstStyle>
            <a:lvl1pPr algn="r" defTabSz="957263">
              <a:defRPr sz="1300"/>
            </a:lvl1pPr>
          </a:lstStyle>
          <a:p>
            <a:fld id="{061B3F2E-FD9D-474C-BEA8-4242C789B6E7}" type="slidenum">
              <a:rPr lang="zh-CN" altLang="en-US"/>
              <a:pPr/>
              <a:t>‹#›</a:t>
            </a:fld>
            <a:endParaRPr lang="en-US" altLang="zh-CN"/>
          </a:p>
        </p:txBody>
      </p:sp>
    </p:spTree>
    <p:extLst>
      <p:ext uri="{BB962C8B-B14F-4D97-AF65-F5344CB8AC3E}">
        <p14:creationId xmlns:p14="http://schemas.microsoft.com/office/powerpoint/2010/main" val="863990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2981325" cy="4968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lvl1pPr defTabSz="957777">
              <a:defRPr sz="1300">
                <a:latin typeface="Arial" charset="0"/>
                <a:ea typeface="宋体" charset="-122"/>
              </a:defRPr>
            </a:lvl1pPr>
          </a:lstStyle>
          <a:p>
            <a:pPr>
              <a:defRPr/>
            </a:pPr>
            <a:endParaRPr lang="en-US" altLang="zh-CN"/>
          </a:p>
        </p:txBody>
      </p:sp>
      <p:sp>
        <p:nvSpPr>
          <p:cNvPr id="105475" name="Rectangle 3"/>
          <p:cNvSpPr>
            <a:spLocks noGrp="1" noChangeArrowheads="1"/>
          </p:cNvSpPr>
          <p:nvPr>
            <p:ph type="dt" idx="1"/>
          </p:nvPr>
        </p:nvSpPr>
        <p:spPr bwMode="auto">
          <a:xfrm>
            <a:off x="3900488" y="0"/>
            <a:ext cx="2981325" cy="4968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lvl1pPr algn="r" defTabSz="957777">
              <a:defRPr sz="1300">
                <a:latin typeface="Arial" charset="0"/>
                <a:ea typeface="宋体" charset="-122"/>
              </a:defRPr>
            </a:lvl1pPr>
          </a:lstStyle>
          <a:p>
            <a:pPr>
              <a:defRPr/>
            </a:pPr>
            <a:endParaRPr lang="en-US" altLang="zh-CN"/>
          </a:p>
        </p:txBody>
      </p:sp>
      <p:sp>
        <p:nvSpPr>
          <p:cNvPr id="59396" name="Rectangle 4"/>
          <p:cNvSpPr>
            <a:spLocks noGrp="1" noRot="1" noChangeAspect="1" noChangeArrowheads="1" noTextEdit="1"/>
          </p:cNvSpPr>
          <p:nvPr>
            <p:ph type="sldImg" idx="2"/>
          </p:nvPr>
        </p:nvSpPr>
        <p:spPr bwMode="auto">
          <a:xfrm>
            <a:off x="965200" y="741363"/>
            <a:ext cx="4953000" cy="3714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7" name="Rectangle 5"/>
          <p:cNvSpPr>
            <a:spLocks noGrp="1" noChangeArrowheads="1"/>
          </p:cNvSpPr>
          <p:nvPr>
            <p:ph type="body" sz="quarter" idx="3"/>
          </p:nvPr>
        </p:nvSpPr>
        <p:spPr bwMode="auto">
          <a:xfrm>
            <a:off x="274638" y="4648200"/>
            <a:ext cx="6334125" cy="4459288"/>
          </a:xfrm>
          <a:prstGeom prst="rect">
            <a:avLst/>
          </a:prstGeom>
          <a:noFill/>
          <a:ln w="9525">
            <a:noFill/>
            <a:miter lim="800000"/>
            <a:headEnd/>
            <a:tailEnd/>
          </a:ln>
          <a:effectLst/>
        </p:spPr>
        <p:txBody>
          <a:bodyPr vert="horz" wrap="square" lIns="95911" tIns="47956" rIns="95911" bIns="47956"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105478" name="Rectangle 6"/>
          <p:cNvSpPr>
            <a:spLocks noGrp="1" noChangeArrowheads="1"/>
          </p:cNvSpPr>
          <p:nvPr>
            <p:ph type="ftr" sz="quarter" idx="4"/>
          </p:nvPr>
        </p:nvSpPr>
        <p:spPr bwMode="auto">
          <a:xfrm>
            <a:off x="0" y="9407525"/>
            <a:ext cx="2981325" cy="496888"/>
          </a:xfrm>
          <a:prstGeom prst="rect">
            <a:avLst/>
          </a:prstGeom>
          <a:noFill/>
          <a:ln w="9525">
            <a:noFill/>
            <a:miter lim="800000"/>
            <a:headEnd/>
            <a:tailEnd/>
          </a:ln>
          <a:effectLst/>
        </p:spPr>
        <p:txBody>
          <a:bodyPr vert="horz" wrap="square" lIns="95911" tIns="47956" rIns="95911" bIns="47956" numCol="1" anchor="b" anchorCtr="0" compatLnSpc="1">
            <a:prstTxWarp prst="textNoShape">
              <a:avLst/>
            </a:prstTxWarp>
          </a:bodyPr>
          <a:lstStyle>
            <a:lvl1pPr defTabSz="957777">
              <a:defRPr sz="1300">
                <a:latin typeface="Arial" charset="0"/>
                <a:ea typeface="宋体" charset="-122"/>
              </a:defRPr>
            </a:lvl1pPr>
          </a:lstStyle>
          <a:p>
            <a:pPr>
              <a:defRPr/>
            </a:pPr>
            <a:endParaRPr lang="en-US" altLang="zh-CN"/>
          </a:p>
        </p:txBody>
      </p:sp>
      <p:sp>
        <p:nvSpPr>
          <p:cNvPr id="105479" name="Rectangle 7"/>
          <p:cNvSpPr>
            <a:spLocks noGrp="1" noChangeArrowheads="1"/>
          </p:cNvSpPr>
          <p:nvPr>
            <p:ph type="sldNum" sz="quarter" idx="5"/>
          </p:nvPr>
        </p:nvSpPr>
        <p:spPr bwMode="auto">
          <a:xfrm>
            <a:off x="3900488" y="9407525"/>
            <a:ext cx="2981325" cy="496888"/>
          </a:xfrm>
          <a:prstGeom prst="rect">
            <a:avLst/>
          </a:prstGeom>
          <a:noFill/>
          <a:ln w="9525">
            <a:noFill/>
            <a:miter lim="800000"/>
            <a:headEnd/>
            <a:tailEnd/>
          </a:ln>
          <a:effectLst/>
        </p:spPr>
        <p:txBody>
          <a:bodyPr vert="horz" wrap="square" lIns="95911" tIns="47956" rIns="95911" bIns="47956" numCol="1" anchor="b" anchorCtr="0" compatLnSpc="1">
            <a:prstTxWarp prst="textNoShape">
              <a:avLst/>
            </a:prstTxWarp>
          </a:bodyPr>
          <a:lstStyle>
            <a:lvl1pPr algn="r" defTabSz="957263">
              <a:defRPr sz="1300"/>
            </a:lvl1pPr>
          </a:lstStyle>
          <a:p>
            <a:fld id="{AD33C1A2-23F5-46BD-A0AF-724F288EDECC}" type="slidenum">
              <a:rPr lang="zh-CN" altLang="en-US"/>
              <a:pPr/>
              <a:t>‹#›</a:t>
            </a:fld>
            <a:endParaRPr lang="en-US" altLang="zh-CN"/>
          </a:p>
        </p:txBody>
      </p:sp>
    </p:spTree>
    <p:extLst>
      <p:ext uri="{BB962C8B-B14F-4D97-AF65-F5344CB8AC3E}">
        <p14:creationId xmlns:p14="http://schemas.microsoft.com/office/powerpoint/2010/main" val="5724674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3" Type="http://schemas.openxmlformats.org/officeDocument/2006/relationships/hyperlink" Target="#1026,6,&#20160;&#20040;&#26159;&#25935;&#25463;&#65311;"/><Relationship Id="rId18" Type="http://schemas.openxmlformats.org/officeDocument/2006/relationships/hyperlink" Target="#1045,9,IBM&#30340;&#25935;&#25463;&#26041;&#27861;&#26368;&#20339;&#23454;&#36341;"/><Relationship Id="rId26" Type="http://schemas.openxmlformats.org/officeDocument/2006/relationships/hyperlink" Target="#1029,14,&#26497;&#38480;&#32534;&#31243; (XP)"/><Relationship Id="rId39" Type="http://schemas.openxmlformats.org/officeDocument/2006/relationships/hyperlink" Target="http://baike.baidu.com/view/259207.htm#6" TargetMode="External"/><Relationship Id="rId21" Type="http://schemas.openxmlformats.org/officeDocument/2006/relationships/hyperlink" Target="#10_2"/><Relationship Id="rId34" Type="http://schemas.openxmlformats.org/officeDocument/2006/relationships/hyperlink" Target="http://baike.baidu.com/view/259207.htm#4_2" TargetMode="External"/><Relationship Id="rId42" Type="http://schemas.openxmlformats.org/officeDocument/2006/relationships/hyperlink" Target="http://baike.baidu.com/view/259207.htm#7" TargetMode="External"/><Relationship Id="rId47" Type="http://schemas.openxmlformats.org/officeDocument/2006/relationships/hyperlink" Target="http://baike.baidu.com/view/259207.htm#10_2" TargetMode="External"/><Relationship Id="rId50" Type="http://schemas.openxmlformats.org/officeDocument/2006/relationships/hyperlink" Target="http://baike.baidu.com/view/259207.htm#12" TargetMode="External"/><Relationship Id="rId55" Type="http://schemas.openxmlformats.org/officeDocument/2006/relationships/hyperlink" Target="http://baike.baidu.com/view/259207.htm" TargetMode="External"/><Relationship Id="rId7" Type="http://schemas.openxmlformats.org/officeDocument/2006/relationships/hyperlink" Target="#4_1"/><Relationship Id="rId2" Type="http://schemas.openxmlformats.org/officeDocument/2006/relationships/slide" Target="../slides/slide22.xml"/><Relationship Id="rId16" Type="http://schemas.openxmlformats.org/officeDocument/2006/relationships/hyperlink" Target="#1042,7,&#25935;&#25463;&#26041;&#27861;"/><Relationship Id="rId29" Type="http://schemas.openxmlformats.org/officeDocument/2006/relationships/hyperlink" Target="http://baike.baidu.com/view/259207.htm#1" TargetMode="External"/><Relationship Id="rId11" Type="http://schemas.openxmlformats.org/officeDocument/2006/relationships/hyperlink" Target="#4_5"/><Relationship Id="rId24" Type="http://schemas.openxmlformats.org/officeDocument/2006/relationships/hyperlink" Target="#1085,12,&#25935;&#25463;&#24320;&#21457;&#20171;&#32461;-&#26497;&#38480;&#32534;&#31243;XP"/><Relationship Id="rId32" Type="http://schemas.openxmlformats.org/officeDocument/2006/relationships/hyperlink" Target="http://baike.baidu.com/view/259207.htm#4" TargetMode="External"/><Relationship Id="rId37" Type="http://schemas.openxmlformats.org/officeDocument/2006/relationships/hyperlink" Target="http://baike.baidu.com/view/259207.htm#4_5" TargetMode="External"/><Relationship Id="rId40" Type="http://schemas.openxmlformats.org/officeDocument/2006/relationships/hyperlink" Target="http://baike.baidu.com/view/259207.htm#6_1" TargetMode="External"/><Relationship Id="rId45" Type="http://schemas.openxmlformats.org/officeDocument/2006/relationships/hyperlink" Target="http://baike.baidu.com/view/259207.htm#10" TargetMode="External"/><Relationship Id="rId53" Type="http://schemas.openxmlformats.org/officeDocument/2006/relationships/hyperlink" Target="http://baike.baidu.com/view/259207.htm#15" TargetMode="External"/><Relationship Id="rId5" Type="http://schemas.openxmlformats.org/officeDocument/2006/relationships/hyperlink" Target="#1022,3,&#20160;&#20040;&#26159;&#25935;&#25463;"/><Relationship Id="rId10" Type="http://schemas.openxmlformats.org/officeDocument/2006/relationships/hyperlink" Target="#4_4"/><Relationship Id="rId19" Type="http://schemas.openxmlformats.org/officeDocument/2006/relationships/hyperlink" Target="#1065,10,&#20250;&#35758;&#35758;&#31243;"/><Relationship Id="rId31" Type="http://schemas.openxmlformats.org/officeDocument/2006/relationships/hyperlink" Target="http://baike.baidu.com/view/259207.htm#3" TargetMode="External"/><Relationship Id="rId44" Type="http://schemas.openxmlformats.org/officeDocument/2006/relationships/hyperlink" Target="http://baike.baidu.com/view/259207.htm#9" TargetMode="External"/><Relationship Id="rId52" Type="http://schemas.openxmlformats.org/officeDocument/2006/relationships/hyperlink" Target="http://baike.baidu.com/view/259207.htm#14" TargetMode="External"/><Relationship Id="rId4" Type="http://schemas.openxmlformats.org/officeDocument/2006/relationships/hyperlink" Target="#955,2,&#20250;&#35758;&#35758;&#31243;"/><Relationship Id="rId9" Type="http://schemas.openxmlformats.org/officeDocument/2006/relationships/hyperlink" Target="#4_3"/><Relationship Id="rId14" Type="http://schemas.openxmlformats.org/officeDocument/2006/relationships/hyperlink" Target="#6_1"/><Relationship Id="rId22" Type="http://schemas.openxmlformats.org/officeDocument/2006/relationships/hyperlink" Target="#10_3"/><Relationship Id="rId27" Type="http://schemas.openxmlformats.org/officeDocument/2006/relationships/hyperlink" Target="#1084,15,&#20250;&#35758;&#35758;&#31243;"/><Relationship Id="rId30" Type="http://schemas.openxmlformats.org/officeDocument/2006/relationships/hyperlink" Target="http://baike.baidu.com/view/259207.htm#2" TargetMode="External"/><Relationship Id="rId35" Type="http://schemas.openxmlformats.org/officeDocument/2006/relationships/hyperlink" Target="http://baike.baidu.com/view/259207.htm#4_3" TargetMode="External"/><Relationship Id="rId43" Type="http://schemas.openxmlformats.org/officeDocument/2006/relationships/hyperlink" Target="http://baike.baidu.com/view/259207.htm#8" TargetMode="External"/><Relationship Id="rId48" Type="http://schemas.openxmlformats.org/officeDocument/2006/relationships/hyperlink" Target="http://baike.baidu.com/view/259207.htm#10_3" TargetMode="External"/><Relationship Id="rId56" Type="http://schemas.openxmlformats.org/officeDocument/2006/relationships/hyperlink" Target="http://baike.baidu.com/view/1659.htm" TargetMode="External"/><Relationship Id="rId8" Type="http://schemas.openxmlformats.org/officeDocument/2006/relationships/hyperlink" Target="#4_2"/><Relationship Id="rId51" Type="http://schemas.openxmlformats.org/officeDocument/2006/relationships/hyperlink" Target="http://baike.baidu.com/view/259207.htm#13" TargetMode="External"/><Relationship Id="rId3" Type="http://schemas.openxmlformats.org/officeDocument/2006/relationships/hyperlink" Target="#256,1,&#31532;2&#31456; &#39033;&#30446;&#31649;&#29702;&#30693;&#35782;&#20307;&#31995;&#27010;&#36848;"/><Relationship Id="rId12" Type="http://schemas.openxmlformats.org/officeDocument/2006/relationships/hyperlink" Target="#1025,5,&#25935;&#25463;&#26041;&#27861;"/><Relationship Id="rId17" Type="http://schemas.openxmlformats.org/officeDocument/2006/relationships/hyperlink" Target="#1044,8,&#25935;&#25463;&#24320;&#21457;&#30693;&#35782;&#20307;&#31995;"/><Relationship Id="rId25" Type="http://schemas.openxmlformats.org/officeDocument/2006/relationships/hyperlink" Target="#1087,13,XP: Key Technical Practices"/><Relationship Id="rId33" Type="http://schemas.openxmlformats.org/officeDocument/2006/relationships/hyperlink" Target="http://baike.baidu.com/view/259207.htm#4_1" TargetMode="External"/><Relationship Id="rId38" Type="http://schemas.openxmlformats.org/officeDocument/2006/relationships/hyperlink" Target="http://baike.baidu.com/view/259207.htm#5" TargetMode="External"/><Relationship Id="rId46" Type="http://schemas.openxmlformats.org/officeDocument/2006/relationships/hyperlink" Target="http://baike.baidu.com/view/259207.htm#10_1" TargetMode="External"/><Relationship Id="rId20" Type="http://schemas.openxmlformats.org/officeDocument/2006/relationships/hyperlink" Target="#10_1"/><Relationship Id="rId41" Type="http://schemas.openxmlformats.org/officeDocument/2006/relationships/hyperlink" Target="http://baike.baidu.com/view/259207.htm#6_2" TargetMode="External"/><Relationship Id="rId54" Type="http://schemas.openxmlformats.org/officeDocument/2006/relationships/hyperlink" Target="http://baike.baidu.com/view/259207.htm#16" TargetMode="External"/><Relationship Id="rId1" Type="http://schemas.openxmlformats.org/officeDocument/2006/relationships/notesMaster" Target="../notesMasters/notesMaster1.xml"/><Relationship Id="rId6" Type="http://schemas.openxmlformats.org/officeDocument/2006/relationships/hyperlink" Target="#1041,4,&#39033;&#30446;&#31649;&#29702;&#20114;&#20381;&#36182;&#22768;&#26126;,PMDOI&#30340;&#26680;&#24515;&#20215;&#20540;&#22914;&#19979;&#65306;"/><Relationship Id="rId15" Type="http://schemas.openxmlformats.org/officeDocument/2006/relationships/hyperlink" Target="#6_2"/><Relationship Id="rId23" Type="http://schemas.openxmlformats.org/officeDocument/2006/relationships/hyperlink" Target="#1086,11,XP (eXtreme Programming)"/><Relationship Id="rId28" Type="http://schemas.openxmlformats.org/officeDocument/2006/relationships/hyperlink" Target="#1052,16,&#20160;&#20040;&#26159;Scrum"/><Relationship Id="rId36" Type="http://schemas.openxmlformats.org/officeDocument/2006/relationships/hyperlink" Target="http://baike.baidu.com/view/259207.htm#4_4" TargetMode="External"/><Relationship Id="rId49" Type="http://schemas.openxmlformats.org/officeDocument/2006/relationships/hyperlink" Target="http://baike.baidu.com/view/259207.htm#11"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file:///C:\Documents%20and%20Settings\Administrator\My%20Documents\00.&#25105;&#30340;&#24037;&#20316;&#30446;&#24405;\01.&#27491;&#22312;&#36827;&#34892;&#30340;&#24037;&#20316;\00.SWG%20Book\01.Agile%20&amp;%20SCRUM\OpenUP\pages_not_installed\pages_not_installed.htm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zh.wikipedia.org/w/index.php?title=OOPSLA&amp;action=edit&amp;redlink=1"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1F8AECB-D87F-4D21-ABA3-13D8596A0335}" type="slidenum">
              <a:rPr lang="zh-CN" altLang="en-US"/>
              <a:pPr eaLnBrk="1" hangingPunct="1"/>
              <a:t>1</a:t>
            </a:fld>
            <a:endParaRPr lang="en-US" altLang="zh-CN"/>
          </a:p>
        </p:txBody>
      </p:sp>
      <p:sp>
        <p:nvSpPr>
          <p:cNvPr id="47107" name="Rectangle 2"/>
          <p:cNvSpPr>
            <a:spLocks noGrp="1" noRot="1" noChangeAspect="1" noChangeArrowheads="1" noTextEdit="1"/>
          </p:cNvSpPr>
          <p:nvPr>
            <p:ph type="sldImg"/>
          </p:nvPr>
        </p:nvSpPr>
        <p:spPr>
          <a:xfrm>
            <a:off x="963613" y="741363"/>
            <a:ext cx="4957762" cy="3717925"/>
          </a:xfrm>
          <a:ln/>
        </p:spPr>
      </p:sp>
      <p:sp>
        <p:nvSpPr>
          <p:cNvPr id="47108" name="Rectangle 3"/>
          <p:cNvSpPr>
            <a:spLocks noGrp="1" noChangeArrowheads="1"/>
          </p:cNvSpPr>
          <p:nvPr>
            <p:ph type="body" idx="1"/>
          </p:nvPr>
        </p:nvSpPr>
        <p:spPr>
          <a:xfrm>
            <a:off x="687388" y="4705350"/>
            <a:ext cx="5508625"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242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4839771-47C1-419C-AAEA-BE02B3C0DD9F}" type="slidenum">
              <a:rPr lang="zh-CN" altLang="en-US" sz="1300"/>
              <a:pPr algn="r" eaLnBrk="1" hangingPunct="1"/>
              <a:t>10</a:t>
            </a:fld>
            <a:endParaRPr lang="en-US" altLang="zh-CN" sz="1300"/>
          </a:p>
        </p:txBody>
      </p:sp>
      <p:sp>
        <p:nvSpPr>
          <p:cNvPr id="88067" name="Rectangle 2"/>
          <p:cNvSpPr>
            <a:spLocks noGrp="1" noRot="1" noChangeAspect="1" noChangeArrowheads="1" noTextEdit="1"/>
          </p:cNvSpPr>
          <p:nvPr>
            <p:ph type="sldImg"/>
          </p:nvPr>
        </p:nvSpPr>
        <p:spPr>
          <a:xfrm>
            <a:off x="963613" y="741363"/>
            <a:ext cx="4957762" cy="3717925"/>
          </a:xfrm>
          <a:ln/>
        </p:spPr>
      </p:sp>
      <p:sp>
        <p:nvSpPr>
          <p:cNvPr id="88068"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700" smtClean="0">
              <a:latin typeface="Arial" panose="020B0604020202020204" pitchFamily="34" charset="0"/>
              <a:cs typeface="Arial" panose="020B0604020202020204" pitchFamily="34" charset="0"/>
            </a:endParaRPr>
          </a:p>
          <a:p>
            <a:pPr eaLnBrk="1" hangingPunct="1"/>
            <a:endParaRPr lang="en-US" altLang="zh-CN" sz="700" smtClean="0">
              <a:latin typeface="Arial" panose="020B0604020202020204" pitchFamily="34" charset="0"/>
              <a:cs typeface="Arial" panose="020B0604020202020204" pitchFamily="34" charset="0"/>
            </a:endParaRPr>
          </a:p>
          <a:p>
            <a:pPr eaLnBrk="1" hangingPunct="1"/>
            <a:endParaRPr lang="en-US" altLang="zh-CN" sz="700" smtClean="0">
              <a:latin typeface="Arial" panose="020B0604020202020204" pitchFamily="34" charset="0"/>
              <a:cs typeface="Arial" panose="020B0604020202020204" pitchFamily="34" charset="0"/>
            </a:endParaRPr>
          </a:p>
          <a:p>
            <a:pPr eaLnBrk="1" hangingPunct="1"/>
            <a:endParaRPr lang="zh-CN" altLang="en-US" sz="700" smtClean="0">
              <a:latin typeface="Arial" panose="020B0604020202020204" pitchFamily="34" charset="0"/>
              <a:cs typeface="Arial" panose="020B0604020202020204" pitchFamily="34" charset="0"/>
            </a:endParaRPr>
          </a:p>
          <a:p>
            <a:pPr eaLnBrk="1" hangingPunct="1"/>
            <a:endParaRPr lang="zh-CN" altLang="en-US" sz="7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10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6FB3D0A-6F6B-4211-BBED-AE6AFF72BA8B}" type="slidenum">
              <a:rPr lang="zh-CN" altLang="en-US" sz="1300"/>
              <a:pPr algn="r" eaLnBrk="1" hangingPunct="1"/>
              <a:t>11</a:t>
            </a:fld>
            <a:endParaRPr lang="en-US" altLang="zh-CN" sz="1300"/>
          </a:p>
        </p:txBody>
      </p:sp>
      <p:sp>
        <p:nvSpPr>
          <p:cNvPr id="31747" name="Rectangle 2"/>
          <p:cNvSpPr>
            <a:spLocks noGrp="1" noRot="1" noChangeAspect="1" noChangeArrowheads="1" noTextEdit="1"/>
          </p:cNvSpPr>
          <p:nvPr>
            <p:ph type="sldImg"/>
          </p:nvPr>
        </p:nvSpPr>
        <p:spPr>
          <a:xfrm>
            <a:off x="963613" y="741363"/>
            <a:ext cx="4957762" cy="3717925"/>
          </a:xfrm>
          <a:ln/>
        </p:spPr>
      </p:sp>
      <p:sp>
        <p:nvSpPr>
          <p:cNvPr id="31748"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lstStyle/>
          <a:p>
            <a:r>
              <a:rPr lang="en-GB"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是一个包括了一系列实践和预定义角色的过程框架。任何的软件开发过程框架都可以由最基本的三个要素组成：角色（人）、活动及其输入输出的工件，</a:t>
            </a:r>
            <a:r>
              <a:rPr lang="en-GB" altLang="zh-CN" smtClean="0">
                <a:latin typeface="Arial" panose="020B0604020202020204" pitchFamily="34" charset="0"/>
                <a:cs typeface="Arial" panose="020B0604020202020204" pitchFamily="34" charset="0"/>
              </a:rPr>
              <a:t>Scrum </a:t>
            </a:r>
            <a:r>
              <a:rPr lang="zh-CN" altLang="en-US" smtClean="0">
                <a:latin typeface="Arial" panose="020B0604020202020204" pitchFamily="34" charset="0"/>
                <a:cs typeface="Arial" panose="020B0604020202020204" pitchFamily="34" charset="0"/>
              </a:rPr>
              <a:t>框架主要包括以下内容：</a:t>
            </a:r>
          </a:p>
          <a:p>
            <a:r>
              <a:rPr lang="zh-CN" altLang="en-US" smtClean="0">
                <a:latin typeface="Arial" panose="020B0604020202020204" pitchFamily="34" charset="0"/>
                <a:cs typeface="Arial" panose="020B0604020202020204" pitchFamily="34" charset="0"/>
              </a:rPr>
              <a:t>角色</a:t>
            </a:r>
          </a:p>
          <a:p>
            <a:pPr lvl="1"/>
            <a:r>
              <a:rPr lang="zh-CN" altLang="en-US" smtClean="0">
                <a:latin typeface="Arial" panose="020B0604020202020204" pitchFamily="34" charset="0"/>
                <a:cs typeface="Arial" panose="020B0604020202020204" pitchFamily="34" charset="0"/>
              </a:rPr>
              <a:t>产品负责人（</a:t>
            </a:r>
            <a:r>
              <a:rPr lang="en-GB" altLang="zh-CN" smtClean="0">
                <a:latin typeface="Arial" panose="020B0604020202020204" pitchFamily="34" charset="0"/>
                <a:cs typeface="Arial" panose="020B0604020202020204" pitchFamily="34" charset="0"/>
              </a:rPr>
              <a:t>Product Owner</a:t>
            </a:r>
            <a:r>
              <a:rPr lang="zh-CN" altLang="en-US" smtClean="0">
                <a:latin typeface="Arial" panose="020B0604020202020204" pitchFamily="34" charset="0"/>
                <a:cs typeface="Arial" panose="020B0604020202020204" pitchFamily="34" charset="0"/>
              </a:rPr>
              <a:t>）</a:t>
            </a:r>
          </a:p>
          <a:p>
            <a:pPr lvl="1"/>
            <a:r>
              <a:rPr lang="en-GB"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主管（</a:t>
            </a:r>
            <a:r>
              <a:rPr lang="en-GB" altLang="zh-CN" smtClean="0">
                <a:latin typeface="Arial" panose="020B0604020202020204" pitchFamily="34" charset="0"/>
                <a:cs typeface="Arial" panose="020B0604020202020204" pitchFamily="34" charset="0"/>
              </a:rPr>
              <a:t>Scrum Master</a:t>
            </a:r>
            <a:r>
              <a:rPr lang="zh-CN" altLang="en-US" smtClean="0">
                <a:latin typeface="Arial" panose="020B0604020202020204" pitchFamily="34" charset="0"/>
                <a:cs typeface="Arial" panose="020B0604020202020204" pitchFamily="34" charset="0"/>
              </a:rPr>
              <a:t>）</a:t>
            </a:r>
          </a:p>
          <a:p>
            <a:pPr lvl="1"/>
            <a:r>
              <a:rPr lang="zh-CN" altLang="en-US" smtClean="0">
                <a:latin typeface="Arial" panose="020B0604020202020204" pitchFamily="34" charset="0"/>
                <a:cs typeface="Arial" panose="020B0604020202020204" pitchFamily="34" charset="0"/>
              </a:rPr>
              <a:t>团队成员</a:t>
            </a:r>
          </a:p>
          <a:p>
            <a:r>
              <a:rPr lang="zh-CN" altLang="en-US" smtClean="0">
                <a:latin typeface="Arial" panose="020B0604020202020204" pitchFamily="34" charset="0"/>
                <a:cs typeface="Arial" panose="020B0604020202020204" pitchFamily="34" charset="0"/>
              </a:rPr>
              <a:t>活动</a:t>
            </a:r>
          </a:p>
          <a:p>
            <a:pPr lvl="1"/>
            <a:r>
              <a:rPr lang="zh-CN" altLang="en-US" smtClean="0">
                <a:latin typeface="Arial" panose="020B0604020202020204" pitchFamily="34" charset="0"/>
                <a:cs typeface="Arial" panose="020B0604020202020204" pitchFamily="34" charset="0"/>
              </a:rPr>
              <a:t>冲刺规划会议（</a:t>
            </a:r>
            <a:r>
              <a:rPr lang="en-GB" altLang="zh-CN" smtClean="0">
                <a:latin typeface="Arial" panose="020B0604020202020204" pitchFamily="34" charset="0"/>
                <a:cs typeface="Arial" panose="020B0604020202020204" pitchFamily="34" charset="0"/>
              </a:rPr>
              <a:t>Sprint Plan Meeting</a:t>
            </a:r>
            <a:r>
              <a:rPr lang="zh-CN" altLang="en-US" smtClean="0">
                <a:latin typeface="Arial" panose="020B0604020202020204" pitchFamily="34" charset="0"/>
                <a:cs typeface="Arial" panose="020B0604020202020204" pitchFamily="34" charset="0"/>
              </a:rPr>
              <a:t>）</a:t>
            </a:r>
          </a:p>
          <a:p>
            <a:pPr lvl="1"/>
            <a:r>
              <a:rPr lang="zh-CN" altLang="en-US" smtClean="0">
                <a:latin typeface="Arial" panose="020B0604020202020204" pitchFamily="34" charset="0"/>
                <a:cs typeface="Arial" panose="020B0604020202020204" pitchFamily="34" charset="0"/>
              </a:rPr>
              <a:t>每日站立会议（</a:t>
            </a:r>
            <a:r>
              <a:rPr lang="en-GB" altLang="zh-CN" smtClean="0">
                <a:latin typeface="Arial" panose="020B0604020202020204" pitchFamily="34" charset="0"/>
                <a:cs typeface="Arial" panose="020B0604020202020204" pitchFamily="34" charset="0"/>
              </a:rPr>
              <a:t>Scrum Daily Meeting</a:t>
            </a:r>
            <a:r>
              <a:rPr lang="zh-CN" altLang="en-US" smtClean="0">
                <a:latin typeface="Arial" panose="020B0604020202020204" pitchFamily="34" charset="0"/>
                <a:cs typeface="Arial" panose="020B0604020202020204" pitchFamily="34" charset="0"/>
              </a:rPr>
              <a:t>）</a:t>
            </a:r>
          </a:p>
          <a:p>
            <a:pPr lvl="1"/>
            <a:r>
              <a:rPr lang="zh-CN" altLang="en-US" smtClean="0">
                <a:latin typeface="Arial" panose="020B0604020202020204" pitchFamily="34" charset="0"/>
                <a:cs typeface="Arial" panose="020B0604020202020204" pitchFamily="34" charset="0"/>
              </a:rPr>
              <a:t>冲刺复审会议（</a:t>
            </a:r>
            <a:r>
              <a:rPr lang="en-GB" altLang="zh-CN" smtClean="0">
                <a:latin typeface="Arial" panose="020B0604020202020204" pitchFamily="34" charset="0"/>
                <a:cs typeface="Arial" panose="020B0604020202020204" pitchFamily="34" charset="0"/>
              </a:rPr>
              <a:t>Sprint Review Meeting</a:t>
            </a:r>
            <a:r>
              <a:rPr lang="zh-CN" altLang="en-US" smtClean="0">
                <a:latin typeface="Arial" panose="020B0604020202020204" pitchFamily="34" charset="0"/>
                <a:cs typeface="Arial" panose="020B0604020202020204" pitchFamily="34" charset="0"/>
              </a:rPr>
              <a:t>）</a:t>
            </a:r>
          </a:p>
          <a:p>
            <a:pPr lvl="1"/>
            <a:r>
              <a:rPr lang="zh-CN" altLang="en-US" smtClean="0">
                <a:latin typeface="Arial" panose="020B0604020202020204" pitchFamily="34" charset="0"/>
                <a:cs typeface="Arial" panose="020B0604020202020204" pitchFamily="34" charset="0"/>
              </a:rPr>
              <a:t>冲刺回顾会议（</a:t>
            </a:r>
            <a:r>
              <a:rPr lang="en-GB" altLang="zh-CN" smtClean="0">
                <a:latin typeface="Arial" panose="020B0604020202020204" pitchFamily="34" charset="0"/>
                <a:cs typeface="Arial" panose="020B0604020202020204" pitchFamily="34" charset="0"/>
              </a:rPr>
              <a:t>Sprint Retrospective Meeting</a:t>
            </a:r>
            <a:r>
              <a:rPr lang="zh-CN" altLang="en-US" smtClean="0">
                <a:latin typeface="Arial" panose="020B0604020202020204" pitchFamily="34" charset="0"/>
                <a:cs typeface="Arial" panose="020B0604020202020204" pitchFamily="34" charset="0"/>
              </a:rPr>
              <a:t>）</a:t>
            </a:r>
          </a:p>
          <a:p>
            <a:r>
              <a:rPr lang="zh-CN" altLang="en-US" smtClean="0">
                <a:latin typeface="Arial" panose="020B0604020202020204" pitchFamily="34" charset="0"/>
                <a:cs typeface="Arial" panose="020B0604020202020204" pitchFamily="34" charset="0"/>
              </a:rPr>
              <a:t>工件</a:t>
            </a:r>
          </a:p>
          <a:p>
            <a:pPr lvl="1"/>
            <a:r>
              <a:rPr lang="zh-CN" altLang="en-US" smtClean="0">
                <a:latin typeface="Arial" panose="020B0604020202020204" pitchFamily="34" charset="0"/>
                <a:cs typeface="Arial" panose="020B0604020202020204" pitchFamily="34" charset="0"/>
              </a:rPr>
              <a:t>产品订单（</a:t>
            </a:r>
            <a:r>
              <a:rPr lang="en-GB" altLang="zh-CN" smtClean="0">
                <a:latin typeface="Arial" panose="020B0604020202020204" pitchFamily="34" charset="0"/>
                <a:cs typeface="Arial" panose="020B0604020202020204" pitchFamily="34" charset="0"/>
              </a:rPr>
              <a:t>Product Backlog</a:t>
            </a:r>
            <a:r>
              <a:rPr lang="zh-CN" altLang="en-US" smtClean="0">
                <a:latin typeface="Arial" panose="020B0604020202020204" pitchFamily="34" charset="0"/>
                <a:cs typeface="Arial" panose="020B0604020202020204" pitchFamily="34" charset="0"/>
              </a:rPr>
              <a:t>）</a:t>
            </a:r>
          </a:p>
          <a:p>
            <a:pPr lvl="1"/>
            <a:r>
              <a:rPr lang="zh-CN" altLang="en-US" smtClean="0">
                <a:latin typeface="Arial" panose="020B0604020202020204" pitchFamily="34" charset="0"/>
                <a:cs typeface="Arial" panose="020B0604020202020204" pitchFamily="34" charset="0"/>
              </a:rPr>
              <a:t>冲刺订单（</a:t>
            </a:r>
            <a:r>
              <a:rPr lang="en-GB" altLang="zh-CN" smtClean="0">
                <a:latin typeface="Arial" panose="020B0604020202020204" pitchFamily="34" charset="0"/>
                <a:cs typeface="Arial" panose="020B0604020202020204" pitchFamily="34" charset="0"/>
              </a:rPr>
              <a:t>Sprint Backlog</a:t>
            </a:r>
            <a:r>
              <a:rPr lang="zh-CN" altLang="en-US" smtClean="0">
                <a:latin typeface="Arial" panose="020B0604020202020204" pitchFamily="34" charset="0"/>
                <a:cs typeface="Arial" panose="020B0604020202020204" pitchFamily="34" charset="0"/>
              </a:rPr>
              <a:t>）</a:t>
            </a:r>
          </a:p>
          <a:p>
            <a:pPr lvl="1"/>
            <a:r>
              <a:rPr lang="zh-CN" altLang="en-US" smtClean="0">
                <a:latin typeface="Arial" panose="020B0604020202020204" pitchFamily="34" charset="0"/>
                <a:cs typeface="Arial" panose="020B0604020202020204" pitchFamily="34" charset="0"/>
              </a:rPr>
              <a:t>燃尽图（</a:t>
            </a:r>
            <a:r>
              <a:rPr lang="en-GB" altLang="zh-CN" smtClean="0">
                <a:latin typeface="Arial" panose="020B0604020202020204" pitchFamily="34" charset="0"/>
                <a:cs typeface="Arial" panose="020B0604020202020204" pitchFamily="34" charset="0"/>
              </a:rPr>
              <a:t>Burndown Chart</a:t>
            </a:r>
            <a:r>
              <a:rPr lang="zh-CN" altLang="en-US" smtClean="0">
                <a:latin typeface="Arial" panose="020B0604020202020204" pitchFamily="34" charset="0"/>
                <a:cs typeface="Arial" panose="020B0604020202020204" pitchFamily="34" charset="0"/>
              </a:rPr>
              <a:t>）</a:t>
            </a:r>
          </a:p>
          <a:p>
            <a:pPr lvl="1"/>
            <a:r>
              <a:rPr lang="zh-CN" altLang="en-US" smtClean="0">
                <a:latin typeface="Arial" panose="020B0604020202020204" pitchFamily="34" charset="0"/>
                <a:cs typeface="Arial" panose="020B0604020202020204" pitchFamily="34" charset="0"/>
              </a:rPr>
              <a:t>新的功能增量</a:t>
            </a:r>
          </a:p>
          <a:p>
            <a:pPr eaLnBrk="1" hangingPunct="1"/>
            <a:endParaRPr lang="zh-CN" altLang="en-US" sz="700" smtClean="0">
              <a:latin typeface="Arial" panose="020B0604020202020204" pitchFamily="34" charset="0"/>
              <a:cs typeface="Arial" panose="020B0604020202020204" pitchFamily="34" charset="0"/>
            </a:endParaRPr>
          </a:p>
          <a:p>
            <a:pPr eaLnBrk="1" hangingPunct="1"/>
            <a:endParaRPr lang="en-US" altLang="zh-CN" sz="700" smtClean="0">
              <a:latin typeface="Arial" panose="020B0604020202020204" pitchFamily="34" charset="0"/>
              <a:cs typeface="Arial" panose="020B0604020202020204" pitchFamily="34" charset="0"/>
            </a:endParaRPr>
          </a:p>
          <a:p>
            <a:pPr eaLnBrk="1" hangingPunct="1"/>
            <a:endParaRPr lang="en-US" altLang="zh-CN" sz="700" smtClean="0">
              <a:latin typeface="Arial" panose="020B0604020202020204" pitchFamily="34" charset="0"/>
              <a:cs typeface="Arial" panose="020B0604020202020204" pitchFamily="34" charset="0"/>
            </a:endParaRPr>
          </a:p>
          <a:p>
            <a:pPr eaLnBrk="1" hangingPunct="1"/>
            <a:endParaRPr lang="zh-CN" altLang="en-US" sz="700" smtClean="0">
              <a:latin typeface="Arial" panose="020B0604020202020204" pitchFamily="34" charset="0"/>
              <a:cs typeface="Arial" panose="020B0604020202020204" pitchFamily="34" charset="0"/>
            </a:endParaRPr>
          </a:p>
          <a:p>
            <a:pPr eaLnBrk="1" hangingPunct="1"/>
            <a:endParaRPr lang="zh-CN" altLang="en-US" sz="7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899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B3DBC4E-C7F3-49EC-9BEE-1E52A9D356CC}" type="slidenum">
              <a:rPr lang="en-US" altLang="zh-CN"/>
              <a:pPr eaLnBrk="1" hangingPunct="1"/>
              <a:t>12</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cs typeface="Arial" panose="020B0604020202020204" pitchFamily="34" charset="0"/>
              </a:rPr>
              <a:t>ScrumMaster</a:t>
            </a:r>
            <a:r>
              <a:rPr lang="zh-CN" altLang="en-US" smtClean="0">
                <a:latin typeface="Arial" panose="020B0604020202020204" pitchFamily="34" charset="0"/>
                <a:cs typeface="Arial" panose="020B0604020202020204" pitchFamily="34" charset="0"/>
              </a:rPr>
              <a:t>区别于传统意义上的项目经理是：</a:t>
            </a:r>
            <a:r>
              <a:rPr lang="en-US" altLang="zh-CN" smtClean="0">
                <a:latin typeface="Arial" panose="020B0604020202020204" pitchFamily="34" charset="0"/>
                <a:cs typeface="Arial" panose="020B0604020202020204" pitchFamily="34" charset="0"/>
              </a:rPr>
              <a:t>ScurmMaster</a:t>
            </a:r>
            <a:r>
              <a:rPr lang="zh-CN" altLang="en-US" smtClean="0">
                <a:latin typeface="Arial" panose="020B0604020202020204" pitchFamily="34" charset="0"/>
                <a:cs typeface="Arial" panose="020B0604020202020204" pitchFamily="34" charset="0"/>
              </a:rPr>
              <a:t>承担领导、指导和教练工作。他负责讲授怎样使用</a:t>
            </a:r>
            <a:r>
              <a:rPr lang="en-US"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来处理项目中遇到的新的复杂问题。</a:t>
            </a:r>
          </a:p>
        </p:txBody>
      </p:sp>
    </p:spTree>
    <p:extLst>
      <p:ext uri="{BB962C8B-B14F-4D97-AF65-F5344CB8AC3E}">
        <p14:creationId xmlns:p14="http://schemas.microsoft.com/office/powerpoint/2010/main" val="4276751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p:spPr>
      </p:sp>
      <p:sp>
        <p:nvSpPr>
          <p:cNvPr id="901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
        <p:nvSpPr>
          <p:cNvPr id="9011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E63DB8-D6AF-4135-8B00-F80000523373}" type="slidenum">
              <a:rPr lang="zh-CN" altLang="en-US"/>
              <a:pPr eaLnBrk="1" hangingPunct="1"/>
              <a:t>13</a:t>
            </a:fld>
            <a:endParaRPr lang="en-US" altLang="zh-CN"/>
          </a:p>
        </p:txBody>
      </p:sp>
    </p:spTree>
    <p:extLst>
      <p:ext uri="{BB962C8B-B14F-4D97-AF65-F5344CB8AC3E}">
        <p14:creationId xmlns:p14="http://schemas.microsoft.com/office/powerpoint/2010/main" val="1604117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p:spPr>
      </p:sp>
      <p:sp>
        <p:nvSpPr>
          <p:cNvPr id="911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
        <p:nvSpPr>
          <p:cNvPr id="911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3A4C4F-8EE4-4820-A6E4-465A4C5EDB31}" type="slidenum">
              <a:rPr lang="zh-CN" altLang="en-US"/>
              <a:pPr eaLnBrk="1" hangingPunct="1"/>
              <a:t>14</a:t>
            </a:fld>
            <a:endParaRPr lang="en-US" altLang="zh-CN"/>
          </a:p>
        </p:txBody>
      </p:sp>
    </p:spTree>
    <p:extLst>
      <p:ext uri="{BB962C8B-B14F-4D97-AF65-F5344CB8AC3E}">
        <p14:creationId xmlns:p14="http://schemas.microsoft.com/office/powerpoint/2010/main" val="3809481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p:spPr>
      </p:sp>
      <p:sp>
        <p:nvSpPr>
          <p:cNvPr id="9216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
        <p:nvSpPr>
          <p:cNvPr id="9216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8A084B6-7033-4DF6-A875-C0DC40AE8AB2}" type="slidenum">
              <a:rPr lang="zh-CN" altLang="en-US"/>
              <a:pPr eaLnBrk="1" hangingPunct="1"/>
              <a:t>15</a:t>
            </a:fld>
            <a:endParaRPr lang="en-US" altLang="zh-CN"/>
          </a:p>
        </p:txBody>
      </p:sp>
    </p:spTree>
    <p:extLst>
      <p:ext uri="{BB962C8B-B14F-4D97-AF65-F5344CB8AC3E}">
        <p14:creationId xmlns:p14="http://schemas.microsoft.com/office/powerpoint/2010/main" val="3211017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p:spPr>
      </p:sp>
      <p:sp>
        <p:nvSpPr>
          <p:cNvPr id="931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
        <p:nvSpPr>
          <p:cNvPr id="9318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ADFE80-A04A-4E86-801E-5DAE73344528}" type="slidenum">
              <a:rPr lang="zh-CN" altLang="en-US"/>
              <a:pPr eaLnBrk="1" hangingPunct="1"/>
              <a:t>16</a:t>
            </a:fld>
            <a:endParaRPr lang="en-US" altLang="zh-CN"/>
          </a:p>
        </p:txBody>
      </p:sp>
    </p:spTree>
    <p:extLst>
      <p:ext uri="{BB962C8B-B14F-4D97-AF65-F5344CB8AC3E}">
        <p14:creationId xmlns:p14="http://schemas.microsoft.com/office/powerpoint/2010/main" val="79852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p:spPr>
      </p:sp>
      <p:sp>
        <p:nvSpPr>
          <p:cNvPr id="942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
        <p:nvSpPr>
          <p:cNvPr id="942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D0D0B44-A3AB-4388-B5D3-CE9C45EF60B6}" type="slidenum">
              <a:rPr lang="zh-CN" altLang="en-US"/>
              <a:pPr eaLnBrk="1" hangingPunct="1"/>
              <a:t>17</a:t>
            </a:fld>
            <a:endParaRPr lang="en-US" altLang="zh-CN"/>
          </a:p>
        </p:txBody>
      </p:sp>
    </p:spTree>
    <p:extLst>
      <p:ext uri="{BB962C8B-B14F-4D97-AF65-F5344CB8AC3E}">
        <p14:creationId xmlns:p14="http://schemas.microsoft.com/office/powerpoint/2010/main" val="2737678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
        <p:nvSpPr>
          <p:cNvPr id="952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240431-1830-43FD-A727-3A0936992219}" type="slidenum">
              <a:rPr lang="zh-CN" altLang="en-US"/>
              <a:pPr eaLnBrk="1" hangingPunct="1"/>
              <a:t>18</a:t>
            </a:fld>
            <a:endParaRPr lang="en-US" altLang="zh-CN"/>
          </a:p>
        </p:txBody>
      </p:sp>
    </p:spTree>
    <p:extLst>
      <p:ext uri="{BB962C8B-B14F-4D97-AF65-F5344CB8AC3E}">
        <p14:creationId xmlns:p14="http://schemas.microsoft.com/office/powerpoint/2010/main" val="683868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p:spPr>
      </p:sp>
      <p:sp>
        <p:nvSpPr>
          <p:cNvPr id="962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
        <p:nvSpPr>
          <p:cNvPr id="962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D72826D-F0B8-4FAA-83F3-4177D7ABD582}" type="slidenum">
              <a:rPr lang="zh-CN" altLang="en-US"/>
              <a:pPr eaLnBrk="1" hangingPunct="1"/>
              <a:t>19</a:t>
            </a:fld>
            <a:endParaRPr lang="en-US" altLang="zh-CN"/>
          </a:p>
        </p:txBody>
      </p:sp>
    </p:spTree>
    <p:extLst>
      <p:ext uri="{BB962C8B-B14F-4D97-AF65-F5344CB8AC3E}">
        <p14:creationId xmlns:p14="http://schemas.microsoft.com/office/powerpoint/2010/main" val="2942328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74C249C-F671-4F5C-AEC2-80A1FC4F6204}" type="slidenum">
              <a:rPr lang="zh-CN" altLang="en-US" sz="1300"/>
              <a:pPr algn="r" eaLnBrk="1" hangingPunct="1"/>
              <a:t>2</a:t>
            </a:fld>
            <a:endParaRPr lang="en-US" altLang="zh-CN" sz="1300"/>
          </a:p>
        </p:txBody>
      </p:sp>
      <p:sp>
        <p:nvSpPr>
          <p:cNvPr id="69635" name="Rectangle 2"/>
          <p:cNvSpPr>
            <a:spLocks noGrp="1" noRot="1" noChangeAspect="1" noChangeArrowheads="1" noTextEdit="1"/>
          </p:cNvSpPr>
          <p:nvPr>
            <p:ph type="sldImg"/>
          </p:nvPr>
        </p:nvSpPr>
        <p:spPr>
          <a:xfrm>
            <a:off x="963613" y="741363"/>
            <a:ext cx="4957762" cy="3717925"/>
          </a:xfrm>
          <a:ln/>
        </p:spPr>
      </p:sp>
      <p:sp>
        <p:nvSpPr>
          <p:cNvPr id="6963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7607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74C249C-F671-4F5C-AEC2-80A1FC4F6204}" type="slidenum">
              <a:rPr lang="zh-CN" altLang="en-US" sz="1300"/>
              <a:pPr algn="r" eaLnBrk="1" hangingPunct="1"/>
              <a:t>20</a:t>
            </a:fld>
            <a:endParaRPr lang="en-US" altLang="zh-CN" sz="1300"/>
          </a:p>
        </p:txBody>
      </p:sp>
      <p:sp>
        <p:nvSpPr>
          <p:cNvPr id="69635" name="Rectangle 2"/>
          <p:cNvSpPr>
            <a:spLocks noGrp="1" noRot="1" noChangeAspect="1" noChangeArrowheads="1" noTextEdit="1"/>
          </p:cNvSpPr>
          <p:nvPr>
            <p:ph type="sldImg"/>
          </p:nvPr>
        </p:nvSpPr>
        <p:spPr>
          <a:xfrm>
            <a:off x="963613" y="741363"/>
            <a:ext cx="4957762" cy="3717925"/>
          </a:xfrm>
          <a:ln/>
        </p:spPr>
      </p:sp>
      <p:sp>
        <p:nvSpPr>
          <p:cNvPr id="6963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67988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F4FE21-344D-4AE3-B1CB-10236470A4BB}" type="slidenum">
              <a:rPr lang="en-US" altLang="zh-CN"/>
              <a:pPr eaLnBrk="1" hangingPunct="1"/>
              <a:t>21</a:t>
            </a:fld>
            <a:endParaRPr lang="en-US" altLang="zh-CN"/>
          </a:p>
        </p:txBody>
      </p:sp>
      <p:sp>
        <p:nvSpPr>
          <p:cNvPr id="78851"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latin typeface="Arial" panose="020B0604020202020204" pitchFamily="34" charset="0"/>
                <a:cs typeface="Arial" panose="020B0604020202020204" pitchFamily="34" charset="0"/>
              </a:rPr>
              <a:t>This image is actually from a book in 2000 written by Kent Beck. It’s the original 12 XP practices. </a:t>
            </a:r>
          </a:p>
          <a:p>
            <a:pPr eaLnBrk="1" hangingPunct="1"/>
            <a:r>
              <a:rPr lang="en-US" altLang="zh-CN" smtClean="0">
                <a:latin typeface="Arial" panose="020B0604020202020204" pitchFamily="34" charset="0"/>
                <a:cs typeface="Arial" panose="020B0604020202020204" pitchFamily="34" charset="0"/>
              </a:rPr>
              <a:t>Steve McConnell was running an XP conference, and he asked the participants, how many are using all 12? The answer was none… you use the practices that make sense. </a:t>
            </a:r>
          </a:p>
        </p:txBody>
      </p:sp>
    </p:spTree>
    <p:extLst>
      <p:ext uri="{BB962C8B-B14F-4D97-AF65-F5344CB8AC3E}">
        <p14:creationId xmlns:p14="http://schemas.microsoft.com/office/powerpoint/2010/main" val="3531707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25000" lnSpcReduction="20000"/>
          </a:bodyPr>
          <a:lstStyle/>
          <a:p>
            <a:pPr>
              <a:defRPr/>
            </a:pPr>
            <a:r>
              <a:rPr lang="zh-CN" altLang="en-US" b="1" dirty="0" smtClean="0"/>
              <a:t>极限编程</a:t>
            </a:r>
          </a:p>
          <a:p>
            <a:pPr>
              <a:defRPr/>
            </a:pPr>
            <a:r>
              <a:rPr lang="zh-CN" altLang="en-US" b="1" dirty="0" smtClean="0"/>
              <a:t>百科名片</a:t>
            </a:r>
          </a:p>
          <a:p>
            <a:pPr>
              <a:defRPr/>
            </a:pPr>
            <a:r>
              <a:rPr lang="zh-CN" altLang="en-US" dirty="0" smtClean="0"/>
              <a:t>极限编程（</a:t>
            </a:r>
            <a:r>
              <a:rPr lang="en-US" altLang="zh-CN" dirty="0" err="1" smtClean="0"/>
              <a:t>ExtremeProgramming</a:t>
            </a:r>
            <a:r>
              <a:rPr lang="zh-CN" altLang="en-US" dirty="0" smtClean="0"/>
              <a:t>，简称</a:t>
            </a:r>
            <a:r>
              <a:rPr lang="en-US" altLang="zh-CN" dirty="0" smtClean="0"/>
              <a:t>XP</a:t>
            </a:r>
            <a:r>
              <a:rPr lang="zh-CN" altLang="en-US" dirty="0" smtClean="0"/>
              <a:t>）是由</a:t>
            </a:r>
            <a:r>
              <a:rPr lang="en-US" altLang="zh-CN" dirty="0" err="1" smtClean="0"/>
              <a:t>KentBeck</a:t>
            </a:r>
            <a:r>
              <a:rPr lang="zh-CN" altLang="en-US" dirty="0" smtClean="0"/>
              <a:t>在</a:t>
            </a:r>
            <a:r>
              <a:rPr lang="en-US" altLang="zh-CN" dirty="0" smtClean="0"/>
              <a:t>1996</a:t>
            </a:r>
            <a:r>
              <a:rPr lang="zh-CN" altLang="en-US" dirty="0" smtClean="0"/>
              <a:t>年提出的。</a:t>
            </a:r>
            <a:r>
              <a:rPr lang="en-US" altLang="zh-CN" dirty="0" err="1" smtClean="0"/>
              <a:t>KentBeck</a:t>
            </a:r>
            <a:r>
              <a:rPr lang="zh-CN" altLang="en-US" dirty="0" smtClean="0"/>
              <a:t>在九十年代初期与</a:t>
            </a:r>
            <a:r>
              <a:rPr lang="en-US" altLang="zh-CN" dirty="0" err="1" smtClean="0"/>
              <a:t>WardCunningham</a:t>
            </a:r>
            <a:r>
              <a:rPr lang="zh-CN" altLang="en-US" dirty="0" smtClean="0"/>
              <a:t>共事时，就一直共同探索着新的软件开发方法，希望能使软件开发更加简单而有效。</a:t>
            </a:r>
            <a:r>
              <a:rPr lang="en-US" altLang="zh-CN" dirty="0" smtClean="0"/>
              <a:t>Kent</a:t>
            </a:r>
            <a:r>
              <a:rPr lang="zh-CN" altLang="en-US" dirty="0" smtClean="0"/>
              <a:t>仔细地观察和分析了各种简化软件开发的前提条件、可能行以及面临的困难。</a:t>
            </a:r>
            <a:r>
              <a:rPr lang="en-US" altLang="zh-CN" dirty="0" smtClean="0"/>
              <a:t>1996</a:t>
            </a:r>
            <a:r>
              <a:rPr lang="zh-CN" altLang="en-US" dirty="0" smtClean="0"/>
              <a:t>年三月，</a:t>
            </a:r>
            <a:r>
              <a:rPr lang="en-US" altLang="zh-CN" dirty="0" smtClean="0"/>
              <a:t>Kent</a:t>
            </a:r>
            <a:r>
              <a:rPr lang="zh-CN" altLang="en-US" dirty="0" smtClean="0"/>
              <a:t>终于在为</a:t>
            </a:r>
            <a:r>
              <a:rPr lang="en-US" altLang="zh-CN" dirty="0" smtClean="0"/>
              <a:t>DaimlerChrysler</a:t>
            </a:r>
            <a:r>
              <a:rPr lang="zh-CN" altLang="en-US" dirty="0" smtClean="0"/>
              <a:t>所做的一个项目中引入了新的软件开发观念</a:t>
            </a:r>
            <a:r>
              <a:rPr lang="en-US" altLang="zh-CN" dirty="0" smtClean="0"/>
              <a:t>——XP</a:t>
            </a:r>
            <a:r>
              <a:rPr lang="zh-CN" altLang="en-US" dirty="0" smtClean="0"/>
              <a:t>。</a:t>
            </a:r>
          </a:p>
          <a:p>
            <a:pPr>
              <a:defRPr/>
            </a:pPr>
            <a:r>
              <a:rPr lang="zh-CN" altLang="en-US" dirty="0" smtClean="0"/>
              <a:t>目录</a:t>
            </a:r>
          </a:p>
          <a:p>
            <a:pPr>
              <a:defRPr/>
            </a:pPr>
            <a:r>
              <a:rPr lang="zh-CN" altLang="en-US" dirty="0" smtClean="0">
                <a:hlinkClick r:id="rId3" action="ppaction://hlinkfile"/>
              </a:rPr>
              <a:t>概述</a:t>
            </a:r>
            <a:r>
              <a:rPr lang="zh-CN" altLang="en-US" dirty="0" smtClean="0"/>
              <a:t> </a:t>
            </a:r>
            <a:r>
              <a:rPr lang="zh-CN" altLang="en-US" dirty="0" smtClean="0">
                <a:hlinkClick r:id="rId4" action="ppaction://hlinkfile"/>
              </a:rPr>
              <a:t>相关概念</a:t>
            </a:r>
            <a:r>
              <a:rPr lang="zh-CN" altLang="en-US" dirty="0" smtClean="0"/>
              <a:t> </a:t>
            </a:r>
            <a:r>
              <a:rPr lang="zh-CN" altLang="en-US" dirty="0" smtClean="0">
                <a:hlinkClick r:id="rId5" action="ppaction://hlinkfile"/>
              </a:rPr>
              <a:t>核心价值</a:t>
            </a:r>
            <a:r>
              <a:rPr lang="zh-CN" altLang="en-US" dirty="0" smtClean="0"/>
              <a:t> </a:t>
            </a:r>
            <a:r>
              <a:rPr lang="zh-CN" altLang="en-US" dirty="0" smtClean="0">
                <a:hlinkClick r:id="rId6" action="ppaction://hlinkfile"/>
              </a:rPr>
              <a:t>开发</a:t>
            </a:r>
            <a:r>
              <a:rPr lang="zh-CN" altLang="en-US" dirty="0" smtClean="0"/>
              <a:t> </a:t>
            </a:r>
            <a:r>
              <a:rPr lang="zh-CN" altLang="en-US" dirty="0" smtClean="0">
                <a:hlinkClick r:id="rId7" action="ppaction://hlinkfile"/>
              </a:rPr>
              <a:t>工作环境</a:t>
            </a:r>
            <a:r>
              <a:rPr lang="zh-CN" altLang="en-US" dirty="0" smtClean="0"/>
              <a:t> </a:t>
            </a:r>
          </a:p>
          <a:p>
            <a:pPr>
              <a:defRPr/>
            </a:pPr>
            <a:r>
              <a:rPr lang="zh-CN" altLang="en-US" dirty="0" smtClean="0">
                <a:hlinkClick r:id="rId8" action="ppaction://hlinkfile"/>
              </a:rPr>
              <a:t>需求</a:t>
            </a:r>
            <a:r>
              <a:rPr lang="zh-CN" altLang="en-US" dirty="0" smtClean="0"/>
              <a:t> </a:t>
            </a:r>
          </a:p>
          <a:p>
            <a:pPr>
              <a:defRPr/>
            </a:pPr>
            <a:r>
              <a:rPr lang="zh-CN" altLang="en-US" dirty="0" smtClean="0">
                <a:hlinkClick r:id="rId9" action="ppaction://hlinkfile"/>
              </a:rPr>
              <a:t>设计</a:t>
            </a:r>
            <a:r>
              <a:rPr lang="zh-CN" altLang="en-US" dirty="0" smtClean="0"/>
              <a:t> </a:t>
            </a:r>
          </a:p>
          <a:p>
            <a:pPr>
              <a:defRPr/>
            </a:pPr>
            <a:r>
              <a:rPr lang="zh-CN" altLang="en-US" dirty="0" smtClean="0">
                <a:hlinkClick r:id="rId10" action="ppaction://hlinkfile"/>
              </a:rPr>
              <a:t>编程</a:t>
            </a:r>
            <a:r>
              <a:rPr lang="zh-CN" altLang="en-US" dirty="0" smtClean="0"/>
              <a:t> </a:t>
            </a:r>
          </a:p>
          <a:p>
            <a:pPr>
              <a:defRPr/>
            </a:pPr>
            <a:r>
              <a:rPr lang="zh-CN" altLang="en-US" dirty="0" smtClean="0">
                <a:hlinkClick r:id="rId11" action="ppaction://hlinkfile"/>
              </a:rPr>
              <a:t>测试</a:t>
            </a:r>
            <a:endParaRPr lang="zh-CN" altLang="en-US" dirty="0" smtClean="0"/>
          </a:p>
          <a:p>
            <a:pPr>
              <a:defRPr/>
            </a:pPr>
            <a:r>
              <a:rPr lang="zh-CN" altLang="en-US" dirty="0" smtClean="0">
                <a:hlinkClick r:id="rId12" action="ppaction://hlinkfile"/>
              </a:rPr>
              <a:t>方法</a:t>
            </a:r>
            <a:r>
              <a:rPr lang="zh-CN" altLang="en-US" dirty="0" smtClean="0"/>
              <a:t> </a:t>
            </a:r>
            <a:r>
              <a:rPr lang="zh-CN" altLang="en-US" dirty="0" smtClean="0">
                <a:hlinkClick r:id="rId13" action="ppaction://hlinkfile"/>
              </a:rPr>
              <a:t>规则</a:t>
            </a:r>
            <a:r>
              <a:rPr lang="zh-CN" altLang="en-US" dirty="0" smtClean="0"/>
              <a:t> </a:t>
            </a:r>
            <a:r>
              <a:rPr lang="zh-CN" altLang="en-US" dirty="0" smtClean="0">
                <a:hlinkClick r:id="rId14" action="ppaction://hlinkfile"/>
              </a:rPr>
              <a:t>项目开发小组</a:t>
            </a:r>
            <a:r>
              <a:rPr lang="zh-CN" altLang="en-US" dirty="0" smtClean="0"/>
              <a:t> </a:t>
            </a:r>
          </a:p>
          <a:p>
            <a:pPr>
              <a:defRPr/>
            </a:pPr>
            <a:r>
              <a:rPr lang="zh-CN" altLang="en-US" dirty="0" smtClean="0">
                <a:hlinkClick r:id="rId15" action="ppaction://hlinkfile"/>
              </a:rPr>
              <a:t>过程</a:t>
            </a:r>
            <a:endParaRPr lang="zh-CN" altLang="en-US" dirty="0" smtClean="0"/>
          </a:p>
          <a:p>
            <a:pPr>
              <a:defRPr/>
            </a:pPr>
            <a:r>
              <a:rPr lang="zh-CN" altLang="en-US" dirty="0" smtClean="0">
                <a:hlinkClick r:id="rId16" action="ppaction://hlinkfile"/>
              </a:rPr>
              <a:t>计划项目</a:t>
            </a:r>
            <a:r>
              <a:rPr lang="zh-CN" altLang="en-US" dirty="0" smtClean="0"/>
              <a:t> </a:t>
            </a:r>
            <a:r>
              <a:rPr lang="zh-CN" altLang="en-US" dirty="0" smtClean="0">
                <a:hlinkClick r:id="rId17" action="ppaction://hlinkfile"/>
              </a:rPr>
              <a:t>验收测试</a:t>
            </a:r>
            <a:r>
              <a:rPr lang="zh-CN" altLang="en-US" dirty="0" smtClean="0"/>
              <a:t> </a:t>
            </a:r>
            <a:r>
              <a:rPr lang="zh-CN" altLang="en-US" dirty="0" smtClean="0">
                <a:hlinkClick r:id="rId18" action="ppaction://hlinkfile"/>
              </a:rPr>
              <a:t>简单设计</a:t>
            </a:r>
            <a:r>
              <a:rPr lang="zh-CN" altLang="en-US" dirty="0" smtClean="0"/>
              <a:t> </a:t>
            </a:r>
            <a:r>
              <a:rPr lang="zh-CN" altLang="en-US" dirty="0" smtClean="0">
                <a:hlinkClick r:id="rId19" action="ppaction://hlinkfile"/>
              </a:rPr>
              <a:t>测试驱动</a:t>
            </a:r>
            <a:r>
              <a:rPr lang="zh-CN" altLang="en-US" dirty="0" smtClean="0"/>
              <a:t> </a:t>
            </a:r>
            <a:r>
              <a:rPr lang="zh-CN" altLang="en-US" dirty="0" smtClean="0">
                <a:hlinkClick r:id="rId20" action="ppaction://hlinkfile"/>
              </a:rPr>
              <a:t>重构</a:t>
            </a:r>
            <a:r>
              <a:rPr lang="zh-CN" altLang="en-US" dirty="0" smtClean="0"/>
              <a:t> </a:t>
            </a:r>
          </a:p>
          <a:p>
            <a:pPr>
              <a:defRPr/>
            </a:pPr>
            <a:r>
              <a:rPr lang="zh-CN" altLang="en-US" dirty="0" smtClean="0">
                <a:hlinkClick r:id="rId21" action="ppaction://hlinkfile"/>
              </a:rPr>
              <a:t>频繁地整合</a:t>
            </a:r>
            <a:r>
              <a:rPr lang="zh-CN" altLang="en-US" dirty="0" smtClean="0"/>
              <a:t> </a:t>
            </a:r>
          </a:p>
          <a:p>
            <a:pPr>
              <a:defRPr/>
            </a:pPr>
            <a:r>
              <a:rPr lang="zh-CN" altLang="en-US" dirty="0" smtClean="0">
                <a:hlinkClick r:id="rId22" action="ppaction://hlinkfile"/>
              </a:rPr>
              <a:t>集体拥有代码</a:t>
            </a:r>
            <a:endParaRPr lang="zh-CN" altLang="en-US" dirty="0" smtClean="0"/>
          </a:p>
          <a:p>
            <a:pPr>
              <a:defRPr/>
            </a:pPr>
            <a:r>
              <a:rPr lang="zh-CN" altLang="en-US" dirty="0" smtClean="0">
                <a:hlinkClick r:id="rId23" action="ppaction://hlinkfile"/>
              </a:rPr>
              <a:t>编程规范</a:t>
            </a:r>
            <a:r>
              <a:rPr lang="zh-CN" altLang="en-US" dirty="0" smtClean="0"/>
              <a:t> </a:t>
            </a:r>
            <a:r>
              <a:rPr lang="zh-CN" altLang="en-US" dirty="0" smtClean="0">
                <a:hlinkClick r:id="rId24" action="ppaction://hlinkfile"/>
              </a:rPr>
              <a:t>其他相关</a:t>
            </a:r>
            <a:r>
              <a:rPr lang="zh-CN" altLang="en-US" dirty="0" smtClean="0"/>
              <a:t> </a:t>
            </a:r>
            <a:r>
              <a:rPr lang="zh-CN" altLang="en-US" dirty="0" smtClean="0">
                <a:hlinkClick r:id="rId25" action="ppaction://hlinkfile"/>
              </a:rPr>
              <a:t>影响</a:t>
            </a:r>
            <a:r>
              <a:rPr lang="zh-CN" altLang="en-US" dirty="0" smtClean="0"/>
              <a:t> </a:t>
            </a:r>
            <a:r>
              <a:rPr lang="zh-CN" altLang="en-US" dirty="0" smtClean="0">
                <a:hlinkClick r:id="rId26" action="ppaction://hlinkfile"/>
              </a:rPr>
              <a:t>使用</a:t>
            </a:r>
            <a:r>
              <a:rPr lang="zh-CN" altLang="en-US" dirty="0" smtClean="0"/>
              <a:t> </a:t>
            </a:r>
            <a:r>
              <a:rPr lang="zh-CN" altLang="en-US" dirty="0" smtClean="0">
                <a:hlinkClick r:id="rId27" action="ppaction://hlinkfile"/>
              </a:rPr>
              <a:t>实践</a:t>
            </a:r>
            <a:r>
              <a:rPr lang="zh-CN" altLang="en-US" dirty="0" smtClean="0"/>
              <a:t> </a:t>
            </a:r>
            <a:r>
              <a:rPr lang="zh-CN" altLang="en-US" dirty="0" smtClean="0">
                <a:hlinkClick r:id="rId28" action="ppaction://hlinkfile"/>
              </a:rPr>
              <a:t>小结</a:t>
            </a:r>
            <a:r>
              <a:rPr lang="zh-CN" altLang="en-US" dirty="0" smtClean="0"/>
              <a:t> </a:t>
            </a:r>
            <a:r>
              <a:rPr lang="zh-CN" altLang="en-US" dirty="0" smtClean="0">
                <a:hlinkClick r:id="rId29"/>
              </a:rPr>
              <a:t>概述</a:t>
            </a:r>
            <a:r>
              <a:rPr lang="zh-CN" altLang="en-US" dirty="0" smtClean="0"/>
              <a:t> </a:t>
            </a:r>
            <a:r>
              <a:rPr lang="zh-CN" altLang="en-US" dirty="0" smtClean="0">
                <a:hlinkClick r:id="rId30"/>
              </a:rPr>
              <a:t>相关概念</a:t>
            </a:r>
            <a:r>
              <a:rPr lang="zh-CN" altLang="en-US" dirty="0" smtClean="0"/>
              <a:t> </a:t>
            </a:r>
            <a:r>
              <a:rPr lang="zh-CN" altLang="en-US" dirty="0" smtClean="0">
                <a:hlinkClick r:id="rId31"/>
              </a:rPr>
              <a:t>核心价值</a:t>
            </a:r>
            <a:r>
              <a:rPr lang="zh-CN" altLang="en-US" dirty="0" smtClean="0"/>
              <a:t> </a:t>
            </a:r>
            <a:r>
              <a:rPr lang="zh-CN" altLang="en-US" dirty="0" smtClean="0">
                <a:hlinkClick r:id="rId32"/>
              </a:rPr>
              <a:t>开发</a:t>
            </a:r>
            <a:r>
              <a:rPr lang="zh-CN" altLang="en-US" dirty="0" smtClean="0"/>
              <a:t> </a:t>
            </a:r>
            <a:r>
              <a:rPr lang="zh-CN" altLang="en-US" dirty="0" smtClean="0">
                <a:hlinkClick r:id="rId33"/>
              </a:rPr>
              <a:t>工作环境</a:t>
            </a:r>
            <a:r>
              <a:rPr lang="zh-CN" altLang="en-US" dirty="0" smtClean="0"/>
              <a:t> </a:t>
            </a:r>
          </a:p>
          <a:p>
            <a:pPr>
              <a:defRPr/>
            </a:pPr>
            <a:r>
              <a:rPr lang="zh-CN" altLang="en-US" dirty="0" smtClean="0">
                <a:hlinkClick r:id="rId34"/>
              </a:rPr>
              <a:t>需求</a:t>
            </a:r>
            <a:r>
              <a:rPr lang="zh-CN" altLang="en-US" dirty="0" smtClean="0"/>
              <a:t> </a:t>
            </a:r>
          </a:p>
          <a:p>
            <a:pPr>
              <a:defRPr/>
            </a:pPr>
            <a:r>
              <a:rPr lang="zh-CN" altLang="en-US" dirty="0" smtClean="0">
                <a:hlinkClick r:id="rId35"/>
              </a:rPr>
              <a:t>设计</a:t>
            </a:r>
            <a:r>
              <a:rPr lang="zh-CN" altLang="en-US" dirty="0" smtClean="0"/>
              <a:t> </a:t>
            </a:r>
          </a:p>
          <a:p>
            <a:pPr>
              <a:defRPr/>
            </a:pPr>
            <a:r>
              <a:rPr lang="zh-CN" altLang="en-US" dirty="0" smtClean="0">
                <a:hlinkClick r:id="rId36"/>
              </a:rPr>
              <a:t>编程</a:t>
            </a:r>
            <a:r>
              <a:rPr lang="zh-CN" altLang="en-US" dirty="0" smtClean="0"/>
              <a:t> </a:t>
            </a:r>
          </a:p>
          <a:p>
            <a:pPr>
              <a:defRPr/>
            </a:pPr>
            <a:r>
              <a:rPr lang="zh-CN" altLang="en-US" dirty="0" smtClean="0">
                <a:hlinkClick r:id="rId37"/>
              </a:rPr>
              <a:t>测试</a:t>
            </a:r>
            <a:endParaRPr lang="zh-CN" altLang="en-US" dirty="0" smtClean="0"/>
          </a:p>
          <a:p>
            <a:pPr>
              <a:defRPr/>
            </a:pPr>
            <a:r>
              <a:rPr lang="zh-CN" altLang="en-US" dirty="0" smtClean="0">
                <a:hlinkClick r:id="rId38"/>
              </a:rPr>
              <a:t>方法</a:t>
            </a:r>
            <a:r>
              <a:rPr lang="zh-CN" altLang="en-US" dirty="0" smtClean="0"/>
              <a:t> </a:t>
            </a:r>
            <a:r>
              <a:rPr lang="zh-CN" altLang="en-US" dirty="0" smtClean="0">
                <a:hlinkClick r:id="rId39"/>
              </a:rPr>
              <a:t>规则</a:t>
            </a:r>
            <a:r>
              <a:rPr lang="zh-CN" altLang="en-US" dirty="0" smtClean="0"/>
              <a:t> </a:t>
            </a:r>
            <a:r>
              <a:rPr lang="zh-CN" altLang="en-US" dirty="0" smtClean="0">
                <a:hlinkClick r:id="rId40"/>
              </a:rPr>
              <a:t>项目开发小组</a:t>
            </a:r>
            <a:r>
              <a:rPr lang="zh-CN" altLang="en-US" dirty="0" smtClean="0"/>
              <a:t> </a:t>
            </a:r>
          </a:p>
          <a:p>
            <a:pPr>
              <a:defRPr/>
            </a:pPr>
            <a:r>
              <a:rPr lang="zh-CN" altLang="en-US" dirty="0" smtClean="0">
                <a:hlinkClick r:id="rId41"/>
              </a:rPr>
              <a:t>过程</a:t>
            </a:r>
            <a:endParaRPr lang="zh-CN" altLang="en-US" dirty="0" smtClean="0"/>
          </a:p>
          <a:p>
            <a:pPr>
              <a:defRPr/>
            </a:pPr>
            <a:r>
              <a:rPr lang="zh-CN" altLang="en-US" dirty="0" smtClean="0">
                <a:hlinkClick r:id="rId42"/>
              </a:rPr>
              <a:t>计划项目</a:t>
            </a:r>
            <a:r>
              <a:rPr lang="zh-CN" altLang="en-US" dirty="0" smtClean="0"/>
              <a:t> </a:t>
            </a:r>
            <a:r>
              <a:rPr lang="zh-CN" altLang="en-US" dirty="0" smtClean="0">
                <a:hlinkClick r:id="rId43"/>
              </a:rPr>
              <a:t>验收测试</a:t>
            </a:r>
            <a:r>
              <a:rPr lang="zh-CN" altLang="en-US" dirty="0" smtClean="0"/>
              <a:t> </a:t>
            </a:r>
            <a:r>
              <a:rPr lang="zh-CN" altLang="en-US" dirty="0" smtClean="0">
                <a:hlinkClick r:id="rId44"/>
              </a:rPr>
              <a:t>简单设计</a:t>
            </a:r>
            <a:endParaRPr lang="zh-CN" altLang="en-US" dirty="0" smtClean="0"/>
          </a:p>
          <a:p>
            <a:pPr>
              <a:defRPr/>
            </a:pPr>
            <a:r>
              <a:rPr lang="zh-CN" altLang="en-US" dirty="0" smtClean="0">
                <a:hlinkClick r:id="rId45"/>
              </a:rPr>
              <a:t>测试驱动</a:t>
            </a:r>
            <a:r>
              <a:rPr lang="zh-CN" altLang="en-US" dirty="0" smtClean="0"/>
              <a:t> </a:t>
            </a:r>
          </a:p>
          <a:p>
            <a:pPr lvl="1">
              <a:defRPr/>
            </a:pPr>
            <a:r>
              <a:rPr lang="zh-CN" altLang="en-US" dirty="0" smtClean="0">
                <a:hlinkClick r:id="rId46"/>
              </a:rPr>
              <a:t>重构</a:t>
            </a:r>
            <a:r>
              <a:rPr lang="zh-CN" altLang="en-US" dirty="0" smtClean="0"/>
              <a:t> </a:t>
            </a:r>
          </a:p>
          <a:p>
            <a:pPr lvl="1">
              <a:defRPr/>
            </a:pPr>
            <a:r>
              <a:rPr lang="zh-CN" altLang="en-US" dirty="0" smtClean="0">
                <a:hlinkClick r:id="rId47"/>
              </a:rPr>
              <a:t>频繁地整合</a:t>
            </a:r>
            <a:r>
              <a:rPr lang="zh-CN" altLang="en-US" dirty="0" smtClean="0"/>
              <a:t> </a:t>
            </a:r>
          </a:p>
          <a:p>
            <a:pPr lvl="1">
              <a:defRPr/>
            </a:pPr>
            <a:r>
              <a:rPr lang="zh-CN" altLang="en-US" dirty="0" smtClean="0">
                <a:hlinkClick r:id="rId48"/>
              </a:rPr>
              <a:t>集体拥有代码</a:t>
            </a:r>
            <a:endParaRPr lang="zh-CN" altLang="en-US" dirty="0" smtClean="0"/>
          </a:p>
          <a:p>
            <a:pPr>
              <a:defRPr/>
            </a:pPr>
            <a:r>
              <a:rPr lang="zh-CN" altLang="en-US" dirty="0" smtClean="0">
                <a:hlinkClick r:id="rId49"/>
              </a:rPr>
              <a:t>编程规范</a:t>
            </a:r>
            <a:endParaRPr lang="zh-CN" altLang="en-US" dirty="0" smtClean="0"/>
          </a:p>
          <a:p>
            <a:pPr>
              <a:defRPr/>
            </a:pPr>
            <a:r>
              <a:rPr lang="zh-CN" altLang="en-US" dirty="0" smtClean="0">
                <a:hlinkClick r:id="rId50"/>
              </a:rPr>
              <a:t>其他相关</a:t>
            </a:r>
            <a:endParaRPr lang="zh-CN" altLang="en-US" dirty="0" smtClean="0"/>
          </a:p>
          <a:p>
            <a:pPr>
              <a:defRPr/>
            </a:pPr>
            <a:r>
              <a:rPr lang="zh-CN" altLang="en-US" dirty="0" smtClean="0">
                <a:hlinkClick r:id="rId51"/>
              </a:rPr>
              <a:t>影响</a:t>
            </a:r>
            <a:endParaRPr lang="zh-CN" altLang="en-US" dirty="0" smtClean="0"/>
          </a:p>
          <a:p>
            <a:pPr>
              <a:defRPr/>
            </a:pPr>
            <a:r>
              <a:rPr lang="zh-CN" altLang="en-US" dirty="0" smtClean="0">
                <a:hlinkClick r:id="rId52"/>
              </a:rPr>
              <a:t>使用</a:t>
            </a:r>
            <a:endParaRPr lang="zh-CN" altLang="en-US" dirty="0" smtClean="0"/>
          </a:p>
          <a:p>
            <a:pPr>
              <a:defRPr/>
            </a:pPr>
            <a:r>
              <a:rPr lang="zh-CN" altLang="en-US" dirty="0" smtClean="0">
                <a:hlinkClick r:id="rId53"/>
              </a:rPr>
              <a:t>实践</a:t>
            </a:r>
            <a:endParaRPr lang="zh-CN" altLang="en-US" dirty="0" smtClean="0"/>
          </a:p>
          <a:p>
            <a:pPr>
              <a:defRPr/>
            </a:pPr>
            <a:r>
              <a:rPr lang="zh-CN" altLang="en-US" dirty="0" smtClean="0">
                <a:hlinkClick r:id="rId54"/>
              </a:rPr>
              <a:t>小结</a:t>
            </a:r>
            <a:endParaRPr lang="zh-CN" altLang="en-US" dirty="0" smtClean="0"/>
          </a:p>
          <a:p>
            <a:pPr>
              <a:defRPr/>
            </a:pPr>
            <a:r>
              <a:rPr lang="zh-CN" altLang="en-US" dirty="0" smtClean="0"/>
              <a:t>展开</a:t>
            </a:r>
          </a:p>
          <a:p>
            <a:pPr>
              <a:defRPr/>
            </a:pPr>
            <a:r>
              <a:rPr lang="zh-CN" altLang="en-US" b="1" dirty="0" smtClean="0">
                <a:hlinkClick r:id="rId55"/>
              </a:rPr>
              <a:t>编辑本段</a:t>
            </a:r>
            <a:r>
              <a:rPr lang="zh-CN" altLang="en-US" b="1" dirty="0" smtClean="0"/>
              <a:t>概述</a:t>
            </a:r>
          </a:p>
          <a:p>
            <a:pPr>
              <a:defRPr/>
            </a:pPr>
            <a:r>
              <a:rPr lang="zh-CN" altLang="en-US" dirty="0" smtClean="0"/>
              <a:t>　　极限编程是一个轻量级的、灵巧的软件开发方法；同时它也是一个非常严谨和周密的方法。它的基础和价值观是交流、朴素、反馈和勇气；即，任何一个软件项目都可以从四个方面入手进行改善：加强交流；从简单做起；寻求反馈；勇于实事求是。</a:t>
            </a:r>
            <a:r>
              <a:rPr lang="en-US" altLang="zh-CN" dirty="0" smtClean="0"/>
              <a:t>XP</a:t>
            </a:r>
            <a:r>
              <a:rPr lang="zh-CN" altLang="en-US" dirty="0" smtClean="0"/>
              <a:t>是一种近螺旋式的开发方法，它将复杂的开发过程分解为一个个相对比较简单的小周期；通过积极的交流、反馈以及其它一系列的方法，开发人员和客户可以非常清楚开发进度、变化、待解决的问题和潜在的困难等，并根据实际情况及时地调整开发过程。 </a:t>
            </a:r>
          </a:p>
          <a:p>
            <a:pPr>
              <a:defRPr/>
            </a:pPr>
            <a:r>
              <a:rPr lang="zh-CN" altLang="en-US" b="1" dirty="0" smtClean="0">
                <a:hlinkClick r:id="rId55"/>
              </a:rPr>
              <a:t>编辑本段</a:t>
            </a:r>
            <a:r>
              <a:rPr lang="zh-CN" altLang="en-US" b="1" dirty="0" smtClean="0"/>
              <a:t>相关概念</a:t>
            </a:r>
          </a:p>
          <a:p>
            <a:pPr>
              <a:defRPr/>
            </a:pPr>
            <a:r>
              <a:rPr lang="zh-CN" altLang="en-US" dirty="0" smtClean="0"/>
              <a:t>　　软件开发的内容是：需求、设计、编程和测试。 </a:t>
            </a:r>
          </a:p>
          <a:p>
            <a:pPr>
              <a:defRPr/>
            </a:pPr>
            <a:r>
              <a:rPr lang="zh-CN" altLang="en-US" dirty="0" smtClean="0"/>
              <a:t>　　需求：不仅仅是用户需求，应该是开发中遇到的所有的需求。比如，你首先要知道做这个项目是为了解决什么问题；测试案例中应该输入什么数据</a:t>
            </a:r>
            <a:r>
              <a:rPr lang="en-US" altLang="zh-CN" dirty="0" smtClean="0"/>
              <a:t>……</a:t>
            </a:r>
            <a:r>
              <a:rPr lang="zh-CN" altLang="en-US" dirty="0" smtClean="0"/>
              <a:t>为了清楚地知道这些需求，你经常要和客户、项目经理等交流。 </a:t>
            </a:r>
          </a:p>
          <a:p>
            <a:pPr>
              <a:defRPr/>
            </a:pPr>
            <a:r>
              <a:rPr lang="zh-CN" altLang="en-US" dirty="0" smtClean="0"/>
              <a:t>　　设计：编码前，肯定有个计划告诉你要做什么，结构是怎样等等。你一定要按照这个来做，否则可能会一团糟。 </a:t>
            </a:r>
          </a:p>
          <a:p>
            <a:pPr>
              <a:defRPr/>
            </a:pPr>
            <a:r>
              <a:rPr lang="zh-CN" altLang="en-US" dirty="0" smtClean="0"/>
              <a:t>　　编程：如果在项目截止日，你的程序不能跑起来或达不到客户的要求，你就拿不到钱。 </a:t>
            </a:r>
          </a:p>
          <a:p>
            <a:pPr>
              <a:defRPr/>
            </a:pPr>
            <a:r>
              <a:rPr lang="zh-CN" altLang="en-US" dirty="0" smtClean="0"/>
              <a:t>　　测试：目的是让你知道，什么时候算是完成了。如果你聪明，你就应该先写测试，这样可以及时知道你是否真地完成了。否则，你经常会不知道，到底有哪些功能是真正完成了，离预期目标还差多远。 </a:t>
            </a:r>
          </a:p>
          <a:p>
            <a:pPr>
              <a:defRPr/>
            </a:pPr>
            <a:r>
              <a:rPr lang="zh-CN" altLang="en-US" dirty="0" smtClean="0"/>
              <a:t>　　软件开发中，客户和开发人员都有自己的基本权利和义务。 </a:t>
            </a:r>
          </a:p>
          <a:p>
            <a:pPr>
              <a:defRPr/>
            </a:pPr>
            <a:r>
              <a:rPr lang="zh-CN" altLang="en-US" dirty="0" smtClean="0"/>
              <a:t>　　客户： </a:t>
            </a:r>
          </a:p>
          <a:p>
            <a:pPr>
              <a:defRPr/>
            </a:pPr>
            <a:r>
              <a:rPr lang="zh-CN" altLang="en-US" dirty="0" smtClean="0"/>
              <a:t>　　定义每个用户需求的商业优先级； </a:t>
            </a:r>
          </a:p>
          <a:p>
            <a:pPr>
              <a:defRPr/>
            </a:pPr>
            <a:r>
              <a:rPr lang="zh-CN" altLang="en-US" dirty="0" smtClean="0"/>
              <a:t>　　制订总体计划，包括用多少投资、经过多长时间、达到什么目的； </a:t>
            </a:r>
          </a:p>
          <a:p>
            <a:pPr>
              <a:defRPr/>
            </a:pPr>
            <a:r>
              <a:rPr lang="zh-CN" altLang="en-US" dirty="0" smtClean="0"/>
              <a:t>　　在项目开发过程中的每个工作周，都能让投资获得最大的收益； </a:t>
            </a:r>
          </a:p>
          <a:p>
            <a:pPr>
              <a:defRPr/>
            </a:pPr>
            <a:r>
              <a:rPr lang="zh-CN" altLang="en-US" dirty="0" smtClean="0"/>
              <a:t>　　通过重复运行你所指定的功能测试，准确地掌握项目进展情况； </a:t>
            </a:r>
          </a:p>
          <a:p>
            <a:pPr>
              <a:defRPr/>
            </a:pPr>
            <a:r>
              <a:rPr lang="zh-CN" altLang="en-US" dirty="0" smtClean="0"/>
              <a:t>　　能随时改变需求、功能或优先级，同时避免昂贵的再投资；能够根据各种变化及时调整项目计划； </a:t>
            </a:r>
          </a:p>
          <a:p>
            <a:pPr>
              <a:defRPr/>
            </a:pPr>
            <a:r>
              <a:rPr lang="zh-CN" altLang="en-US" dirty="0" smtClean="0"/>
              <a:t>　　能够随时取消项目；项目取消时，以前的开发工作不是一堆垃圾，已开发完的功能是合乎要求的，正在进行或未完成的的工作则应该是不难接手的。 </a:t>
            </a:r>
          </a:p>
          <a:p>
            <a:pPr>
              <a:defRPr/>
            </a:pPr>
            <a:r>
              <a:rPr lang="zh-CN" altLang="en-US" dirty="0" smtClean="0"/>
              <a:t>　　开发人员： </a:t>
            </a:r>
          </a:p>
          <a:p>
            <a:pPr>
              <a:defRPr/>
            </a:pPr>
            <a:r>
              <a:rPr lang="zh-CN" altLang="en-US" dirty="0" smtClean="0"/>
              <a:t>　　知道要做什么，以及要优先做什么； </a:t>
            </a:r>
          </a:p>
          <a:p>
            <a:pPr>
              <a:defRPr/>
            </a:pPr>
            <a:r>
              <a:rPr lang="zh-CN" altLang="en-US" dirty="0" smtClean="0"/>
              <a:t>　　工作有效率； </a:t>
            </a:r>
          </a:p>
          <a:p>
            <a:pPr>
              <a:defRPr/>
            </a:pPr>
            <a:r>
              <a:rPr lang="zh-CN" altLang="en-US" dirty="0" smtClean="0"/>
              <a:t>　　有问题或困难时，能得到客户、同事、上级的回答或帮助； </a:t>
            </a:r>
          </a:p>
          <a:p>
            <a:pPr>
              <a:defRPr/>
            </a:pPr>
            <a:r>
              <a:rPr lang="zh-CN" altLang="en-US" dirty="0" smtClean="0"/>
              <a:t>　　对工作做评估，并根据周围情况的变化及时重新评估； </a:t>
            </a:r>
          </a:p>
          <a:p>
            <a:pPr>
              <a:defRPr/>
            </a:pPr>
            <a:r>
              <a:rPr lang="zh-CN" altLang="en-US" dirty="0" smtClean="0"/>
              <a:t>　　积极承担工作，而不是消极接受分配； </a:t>
            </a:r>
          </a:p>
          <a:p>
            <a:pPr>
              <a:defRPr/>
            </a:pPr>
            <a:r>
              <a:rPr lang="zh-CN" altLang="en-US" dirty="0" smtClean="0"/>
              <a:t>　　一周</a:t>
            </a:r>
            <a:r>
              <a:rPr lang="en-US" altLang="zh-CN" dirty="0" smtClean="0"/>
              <a:t>40</a:t>
            </a:r>
            <a:r>
              <a:rPr lang="zh-CN" altLang="en-US" dirty="0" smtClean="0"/>
              <a:t>小时工作制，不加班。 </a:t>
            </a:r>
          </a:p>
          <a:p>
            <a:pPr>
              <a:defRPr/>
            </a:pPr>
            <a:r>
              <a:rPr lang="zh-CN" altLang="en-US" dirty="0" smtClean="0"/>
              <a:t>　　这就是软件开发，除此之外再还有其它要关心的问题！ </a:t>
            </a:r>
          </a:p>
          <a:p>
            <a:pPr>
              <a:defRPr/>
            </a:pPr>
            <a:r>
              <a:rPr lang="zh-CN" altLang="en-US" dirty="0" smtClean="0"/>
              <a:t>　　灵巧的轻量级软件开发方法 </a:t>
            </a:r>
          </a:p>
          <a:p>
            <a:pPr>
              <a:defRPr/>
            </a:pPr>
            <a:r>
              <a:rPr lang="zh-CN" altLang="en-US" dirty="0" smtClean="0"/>
              <a:t>　　一套软件开发方法是由一系列与开发相关的规则、规范和惯例。重量级的开发方法严格定义了许多的规则、流程和相关的文档工作。灵巧的轻量级开发方法，其规则和文档相对较少，流程更加灵活，实施起来相对较容易。 </a:t>
            </a:r>
          </a:p>
          <a:p>
            <a:pPr>
              <a:defRPr/>
            </a:pPr>
            <a:r>
              <a:rPr lang="zh-CN" altLang="en-US" dirty="0" smtClean="0"/>
              <a:t>　　在</a:t>
            </a:r>
            <a:r>
              <a:rPr lang="zh-CN" altLang="en-US" dirty="0" smtClean="0">
                <a:hlinkClick r:id="rId56" action="ppaction://hlinkfile"/>
              </a:rPr>
              <a:t>软件工程</a:t>
            </a:r>
            <a:r>
              <a:rPr lang="zh-CN" altLang="en-US" dirty="0" smtClean="0"/>
              <a:t>概念出现以前，程序员们按照自己喜欢的方式开发软件。程序的质量很难控制，调试程序很繁琐，程序员之间也很难读懂对方写的代码。</a:t>
            </a:r>
            <a:r>
              <a:rPr lang="en-US" altLang="zh-CN" dirty="0" smtClean="0"/>
              <a:t>1968</a:t>
            </a:r>
            <a:r>
              <a:rPr lang="zh-CN" altLang="en-US" dirty="0" smtClean="0"/>
              <a:t>年，</a:t>
            </a:r>
            <a:r>
              <a:rPr lang="en-US" altLang="zh-CN" dirty="0" err="1" smtClean="0"/>
              <a:t>EdsgerDijkstra</a:t>
            </a:r>
            <a:r>
              <a:rPr lang="zh-CN" altLang="en-US" dirty="0" smtClean="0"/>
              <a:t>给</a:t>
            </a:r>
            <a:r>
              <a:rPr lang="en-US" altLang="zh-CN" dirty="0" smtClean="0"/>
              <a:t>CACM</a:t>
            </a:r>
            <a:r>
              <a:rPr lang="zh-CN" altLang="en-US" dirty="0" smtClean="0"/>
              <a:t>写了一封题为</a:t>
            </a:r>
            <a:r>
              <a:rPr lang="en-US" altLang="zh-CN" dirty="0" err="1" smtClean="0"/>
              <a:t>GOTOStatementConsideredHarmful</a:t>
            </a:r>
            <a:r>
              <a:rPr lang="zh-CN" altLang="en-US" dirty="0" smtClean="0"/>
              <a:t>的信，软件工程的概念由此诞生。程序员们开始摒弃以前的做法，转而使用更系统、更严格的开发方法。为了使控制软件开发和控制其它产品生产一样严格，人们陆续制定了很多规则和做法，发明了很多软件工程方法，软件质量开始得到大幅度提高。随着遇到的问题更多，规则和流程也越来越精细和复杂。 </a:t>
            </a:r>
          </a:p>
          <a:p>
            <a:pPr>
              <a:defRPr/>
            </a:pPr>
            <a:r>
              <a:rPr lang="zh-CN" altLang="en-US" dirty="0" smtClean="0"/>
              <a:t>　　到了今天，在实际开发过程中，很多规则已经难于遵循，很多流程复杂而难于理解，很多项目中文档的制作过程正在失去控制。人们试图提出更全面更好的一揽子方案，或者寄希望于更复杂的、功能更强大的辅助开发工具（</a:t>
            </a:r>
            <a:r>
              <a:rPr lang="en-US" altLang="zh-CN" dirty="0" err="1" smtClean="0"/>
              <a:t>CaseTools</a:t>
            </a:r>
            <a:r>
              <a:rPr lang="zh-CN" altLang="en-US" dirty="0" smtClean="0"/>
              <a:t>），但总是不能成功，而且开发规范和流程变得越来越复杂和难以实施。 </a:t>
            </a:r>
          </a:p>
          <a:p>
            <a:pPr>
              <a:defRPr/>
            </a:pPr>
            <a:r>
              <a:rPr lang="zh-CN" altLang="en-US" dirty="0" smtClean="0"/>
              <a:t>　　为了赶进度，程序员们经常跳过一些指定的流程，很少人能全面遵循那些重量级开发方法。 </a:t>
            </a:r>
          </a:p>
          <a:p>
            <a:pPr>
              <a:defRPr/>
            </a:pPr>
            <a:r>
              <a:rPr lang="zh-CN" altLang="en-US" dirty="0" smtClean="0"/>
              <a:t>　　失败的原因很简单，这个世界没有万能药。因此，一些人提出，将重量级开发方法中的规则和流程进行删减、重整和优化，这样就产生了很多适应不同需要的轻量级流程。在这些流程中，合乎实际需要的规则被保留下来，不必要的复杂化开发的规被抛弃。而且，和传统的开发方法相比，轻量级流程不再象流水生产线，而是更加灵活。 </a:t>
            </a:r>
          </a:p>
          <a:p>
            <a:pPr>
              <a:defRPr/>
            </a:pPr>
            <a:r>
              <a:rPr lang="zh-CN" altLang="en-US" dirty="0" smtClean="0"/>
              <a:t>　　</a:t>
            </a:r>
            <a:r>
              <a:rPr lang="en-US" altLang="zh-CN" dirty="0" err="1" smtClean="0"/>
              <a:t>ExtremeProgramming</a:t>
            </a:r>
            <a:r>
              <a:rPr lang="zh-CN" altLang="en-US" dirty="0" smtClean="0"/>
              <a:t>（</a:t>
            </a:r>
            <a:r>
              <a:rPr lang="en-US" altLang="zh-CN" dirty="0" smtClean="0"/>
              <a:t>XP</a:t>
            </a:r>
            <a:r>
              <a:rPr lang="zh-CN" altLang="en-US" dirty="0" smtClean="0"/>
              <a:t>）就是这样一种灵巧的轻量级软件开发方法。 </a:t>
            </a:r>
          </a:p>
          <a:p>
            <a:pPr>
              <a:defRPr/>
            </a:pPr>
            <a:r>
              <a:rPr lang="zh-CN" altLang="en-US" dirty="0" smtClean="0"/>
              <a:t>　　为什么称为“</a:t>
            </a:r>
            <a:r>
              <a:rPr lang="en-US" altLang="zh-CN" dirty="0" smtClean="0"/>
              <a:t>Extreme”</a:t>
            </a:r>
            <a:r>
              <a:rPr lang="zh-CN" altLang="en-US" dirty="0" smtClean="0"/>
              <a:t>（极限） </a:t>
            </a:r>
          </a:p>
          <a:p>
            <a:pPr>
              <a:defRPr/>
            </a:pPr>
            <a:r>
              <a:rPr lang="zh-CN" altLang="en-US" dirty="0" smtClean="0"/>
              <a:t>　　“</a:t>
            </a:r>
            <a:r>
              <a:rPr lang="en-US" altLang="zh-CN" dirty="0" smtClean="0"/>
              <a:t>Extreme”</a:t>
            </a:r>
            <a:r>
              <a:rPr lang="zh-CN" altLang="en-US" dirty="0" smtClean="0"/>
              <a:t>（极限）是指，对比传统的项目开发方式，</a:t>
            </a:r>
            <a:r>
              <a:rPr lang="en-US" altLang="zh-CN" dirty="0" smtClean="0"/>
              <a:t>XP</a:t>
            </a:r>
            <a:r>
              <a:rPr lang="zh-CN" altLang="en-US" dirty="0" smtClean="0"/>
              <a:t>强调把它列出的每个方法和思想做到极限、做到最好；其它</a:t>
            </a:r>
            <a:r>
              <a:rPr lang="en-US" altLang="zh-CN" dirty="0" smtClean="0"/>
              <a:t>XP</a:t>
            </a:r>
            <a:r>
              <a:rPr lang="zh-CN" altLang="en-US" dirty="0" smtClean="0"/>
              <a:t>所不提倡的，则一概忽略（如开发前期的整体设计等）。一个严格实施</a:t>
            </a:r>
            <a:r>
              <a:rPr lang="en-US" altLang="zh-CN" dirty="0" smtClean="0"/>
              <a:t>XP</a:t>
            </a:r>
            <a:r>
              <a:rPr lang="zh-CN" altLang="en-US" dirty="0" smtClean="0"/>
              <a:t>的项目，其开发过程应该是平稳的、高效的和快速的，能够做到一周</a:t>
            </a:r>
            <a:r>
              <a:rPr lang="en-US" altLang="zh-CN" dirty="0" smtClean="0"/>
              <a:t>40</a:t>
            </a:r>
            <a:r>
              <a:rPr lang="zh-CN" altLang="en-US" dirty="0" smtClean="0"/>
              <a:t>小时工作制而不拖延项目进度。 </a:t>
            </a:r>
          </a:p>
          <a:p>
            <a:pPr>
              <a:defRPr/>
            </a:pPr>
            <a:r>
              <a:rPr lang="zh-CN" altLang="en-US" b="1" dirty="0" smtClean="0">
                <a:hlinkClick r:id="rId55"/>
              </a:rPr>
              <a:t>编辑本段</a:t>
            </a:r>
            <a:r>
              <a:rPr lang="zh-CN" altLang="en-US" b="1" dirty="0" smtClean="0"/>
              <a:t>核心价值</a:t>
            </a:r>
          </a:p>
          <a:p>
            <a:pPr>
              <a:defRPr/>
            </a:pPr>
            <a:r>
              <a:rPr lang="zh-CN" altLang="en-US" dirty="0" smtClean="0"/>
              <a:t>　　极限编程中有四个核心价值是我们在开发中必须注意的：沟通（</a:t>
            </a:r>
            <a:r>
              <a:rPr lang="en-US" altLang="zh-CN" dirty="0" smtClean="0"/>
              <a:t>Communication</a:t>
            </a:r>
            <a:r>
              <a:rPr lang="zh-CN" altLang="en-US" dirty="0" smtClean="0"/>
              <a:t>）、简单（</a:t>
            </a:r>
            <a:r>
              <a:rPr lang="en-US" altLang="zh-CN" dirty="0" smtClean="0"/>
              <a:t>Simplicity</a:t>
            </a:r>
            <a:r>
              <a:rPr lang="zh-CN" altLang="en-US" dirty="0" smtClean="0"/>
              <a:t>）、反馈（</a:t>
            </a:r>
            <a:r>
              <a:rPr lang="en-US" altLang="zh-CN" dirty="0" smtClean="0"/>
              <a:t>Feedback</a:t>
            </a:r>
            <a:r>
              <a:rPr lang="zh-CN" altLang="en-US" dirty="0" smtClean="0"/>
              <a:t>）和勇气（</a:t>
            </a:r>
            <a:r>
              <a:rPr lang="en-US" altLang="zh-CN" dirty="0" smtClean="0"/>
              <a:t>Courage</a:t>
            </a:r>
            <a:r>
              <a:rPr lang="zh-CN" altLang="en-US" dirty="0" smtClean="0"/>
              <a:t>）。 </a:t>
            </a:r>
            <a:r>
              <a:rPr lang="en-US" altLang="zh-CN" dirty="0" smtClean="0"/>
              <a:t>XP</a:t>
            </a:r>
            <a:r>
              <a:rPr lang="zh-CN" altLang="en-US" dirty="0" smtClean="0"/>
              <a:t>用“沟通、简单、反馈和勇气”来减轻开发压力和包袱；无论是术语命名、专著叙述内容和方式、过程要求，都可以从中感受到轻松愉快和主动奋发的态度和气氛。这是一种帮助理解和更容易激发人的潜力的手段。</a:t>
            </a:r>
            <a:r>
              <a:rPr lang="en-US" altLang="zh-CN" dirty="0" smtClean="0"/>
              <a:t>XP</a:t>
            </a:r>
            <a:r>
              <a:rPr lang="zh-CN" altLang="en-US" dirty="0" smtClean="0"/>
              <a:t>用自己的实践，在一定范围内成功地打破了软件工程“必须重量”才能成功的传统观念。 </a:t>
            </a:r>
          </a:p>
          <a:p>
            <a:pPr>
              <a:defRPr/>
            </a:pPr>
            <a:r>
              <a:rPr lang="zh-CN" altLang="en-US" dirty="0" smtClean="0"/>
              <a:t>　　</a:t>
            </a:r>
            <a:r>
              <a:rPr lang="en-US" altLang="zh-CN" dirty="0" smtClean="0"/>
              <a:t>XP</a:t>
            </a:r>
            <a:r>
              <a:rPr lang="zh-CN" altLang="en-US" dirty="0" smtClean="0"/>
              <a:t>精神可以启发我们如何学习和对待快速变化、多样的开发技术。成功学习</a:t>
            </a:r>
            <a:r>
              <a:rPr lang="en-US" altLang="zh-CN" dirty="0" smtClean="0"/>
              <a:t>XP</a:t>
            </a:r>
            <a:r>
              <a:rPr lang="zh-CN" altLang="en-US" dirty="0" smtClean="0"/>
              <a:t>的关键，是用“沟通、简单、反馈和勇气”的态度来对待</a:t>
            </a:r>
            <a:r>
              <a:rPr lang="en-US" altLang="zh-CN" dirty="0" smtClean="0"/>
              <a:t>XP</a:t>
            </a:r>
            <a:r>
              <a:rPr lang="zh-CN" altLang="en-US" dirty="0" smtClean="0"/>
              <a:t>；轻松愉快地来感受</a:t>
            </a:r>
            <a:r>
              <a:rPr lang="en-US" altLang="zh-CN" dirty="0" smtClean="0"/>
              <a:t>XP</a:t>
            </a:r>
            <a:r>
              <a:rPr lang="zh-CN" altLang="en-US" dirty="0" smtClean="0"/>
              <a:t>的实践思想；自己认真实践后，通过对真实反馈的分析，来决定</a:t>
            </a:r>
            <a:r>
              <a:rPr lang="en-US" altLang="zh-CN" dirty="0" smtClean="0"/>
              <a:t>XP</a:t>
            </a:r>
            <a:r>
              <a:rPr lang="zh-CN" altLang="en-US" dirty="0" smtClean="0"/>
              <a:t>对自己的价值；有勇气接受它，或改进它。 </a:t>
            </a:r>
          </a:p>
          <a:p>
            <a:pPr>
              <a:defRPr/>
            </a:pPr>
            <a:r>
              <a:rPr lang="zh-CN" altLang="en-US" b="1" dirty="0" smtClean="0">
                <a:hlinkClick r:id="rId55"/>
              </a:rPr>
              <a:t>编辑本段</a:t>
            </a:r>
            <a:r>
              <a:rPr lang="zh-CN" altLang="en-US" b="1" dirty="0" smtClean="0"/>
              <a:t>开发</a:t>
            </a:r>
          </a:p>
          <a:p>
            <a:pPr>
              <a:defRPr/>
            </a:pPr>
            <a:r>
              <a:rPr lang="zh-CN" altLang="en-US" b="1" dirty="0" smtClean="0"/>
              <a:t>工作环境</a:t>
            </a:r>
          </a:p>
          <a:p>
            <a:pPr>
              <a:defRPr/>
            </a:pPr>
            <a:r>
              <a:rPr lang="zh-CN" altLang="en-US" dirty="0" smtClean="0"/>
              <a:t>　　为了在软件开发过程中最大程度地实现和满足客户和开发人员的基本权利和义务，</a:t>
            </a:r>
            <a:r>
              <a:rPr lang="en-US" altLang="zh-CN" dirty="0" smtClean="0"/>
              <a:t>XP</a:t>
            </a:r>
            <a:r>
              <a:rPr lang="zh-CN" altLang="en-US" dirty="0" smtClean="0"/>
              <a:t>要求把工作环境也做得最好。每个参加项目开发的人都将担任一个角色（项目经理、项目监督人等等）并履行相应的权利和义务。所有的人都在同一个开放的开发环境中工作，最好是所有人在同一个大房子中工作，还有茶点供应；每周</a:t>
            </a:r>
            <a:r>
              <a:rPr lang="en-US" altLang="zh-CN" dirty="0" smtClean="0"/>
              <a:t>40</a:t>
            </a:r>
            <a:r>
              <a:rPr lang="zh-CN" altLang="en-US" dirty="0" smtClean="0"/>
              <a:t>小时，不提倡加班；每天早晨，所有人一起站着开个短会；墙上有一些大白板，所有的</a:t>
            </a:r>
            <a:r>
              <a:rPr lang="en-US" altLang="zh-CN" dirty="0" smtClean="0"/>
              <a:t>Story</a:t>
            </a:r>
            <a:r>
              <a:rPr lang="zh-CN" altLang="en-US" dirty="0" smtClean="0"/>
              <a:t>卡、</a:t>
            </a:r>
            <a:r>
              <a:rPr lang="en-US" altLang="zh-CN" dirty="0" smtClean="0"/>
              <a:t>CRC</a:t>
            </a:r>
            <a:r>
              <a:rPr lang="zh-CN" altLang="en-US" dirty="0" smtClean="0"/>
              <a:t>卡等都贴在上面，讨论问题的时候可以在上面写写画画；下班后大家可以一起玩电脑游戏</a:t>
            </a:r>
            <a:r>
              <a:rPr lang="en-US" altLang="zh-CN" dirty="0" smtClean="0"/>
              <a:t>……</a:t>
            </a:r>
            <a:r>
              <a:rPr lang="zh-CN" altLang="en-US" dirty="0" smtClean="0"/>
              <a:t>。 </a:t>
            </a:r>
            <a:r>
              <a:rPr lang="zh-CN" altLang="en-US" b="1" dirty="0" smtClean="0"/>
              <a:t>需求</a:t>
            </a:r>
          </a:p>
          <a:p>
            <a:pPr>
              <a:defRPr/>
            </a:pPr>
            <a:r>
              <a:rPr lang="zh-CN" altLang="en-US" dirty="0" smtClean="0"/>
              <a:t>　　客户应该是项目开发队伍中的一员，而不是和开发人员分开的；因为从项目的计划到最后验收，客户一直起着很重要的作用。开发人员和客户一起，把各种需求变成一个个小的需求模块（</a:t>
            </a:r>
            <a:r>
              <a:rPr lang="en-US" altLang="zh-CN" dirty="0" err="1" smtClean="0"/>
              <a:t>UserStory</a:t>
            </a:r>
            <a:r>
              <a:rPr lang="zh-CN" altLang="en-US" dirty="0" smtClean="0"/>
              <a:t>），例如“计算年级的总人数，就是把该年级所有班的人数累加。”；这些模块又会根据实际情况被组合在一起或者被分解成更小的模块；它们都被记录在一些小卡片（</a:t>
            </a:r>
            <a:r>
              <a:rPr lang="en-US" altLang="zh-CN" dirty="0" err="1" smtClean="0"/>
              <a:t>StoryCard</a:t>
            </a:r>
            <a:r>
              <a:rPr lang="zh-CN" altLang="en-US" dirty="0" smtClean="0"/>
              <a:t>）上，之后分别被程序员们在各个小的周期开发中（</a:t>
            </a:r>
            <a:r>
              <a:rPr lang="en-US" altLang="zh-CN" dirty="0" smtClean="0"/>
              <a:t>Iteration</a:t>
            </a:r>
            <a:r>
              <a:rPr lang="zh-CN" altLang="en-US" dirty="0" smtClean="0"/>
              <a:t>，通常不超过</a:t>
            </a:r>
            <a:r>
              <a:rPr lang="en-US" altLang="zh-CN" dirty="0" smtClean="0"/>
              <a:t>3</a:t>
            </a:r>
            <a:r>
              <a:rPr lang="zh-CN" altLang="en-US" dirty="0" smtClean="0"/>
              <a:t>个星期）实现；客户根据每个模块的商业价值来指定它们的优先级；开发人员要做的是确定每个需求模块的开发风险，风险高的（通常是因为缺乏类似的经验）需求模块将被优先研究、探索和开发；经过开发人员和客户分别从不同的角度评估每个模块后，它们被安排在不同的开发周期里，客户将得到一个尽可能准确的开发计划；客户为每个需求模块指定验收测试（功能测试）。 </a:t>
            </a:r>
          </a:p>
          <a:p>
            <a:pPr>
              <a:defRPr/>
            </a:pPr>
            <a:r>
              <a:rPr lang="zh-CN" altLang="en-US" dirty="0" smtClean="0"/>
              <a:t>　　每发布一次开发的软件（经过一个开发周期），用户都能得到一个可以开始使用的系统，这个系统全面实现了相应的计划中的所有需求。而在一些传统的开发模式中，无论什么功能，用户都要等到所有开发完成后才能开始使用。 </a:t>
            </a:r>
            <a:r>
              <a:rPr lang="zh-CN" altLang="en-US" b="1" dirty="0" smtClean="0"/>
              <a:t>设计</a:t>
            </a:r>
          </a:p>
          <a:p>
            <a:pPr>
              <a:defRPr/>
            </a:pPr>
            <a:r>
              <a:rPr lang="zh-CN" altLang="en-US" dirty="0" smtClean="0"/>
              <a:t>　　从具体开发的角度来看，</a:t>
            </a:r>
            <a:r>
              <a:rPr lang="en-US" altLang="zh-CN" dirty="0" smtClean="0"/>
              <a:t>XP</a:t>
            </a:r>
            <a:r>
              <a:rPr lang="zh-CN" altLang="en-US" dirty="0" smtClean="0"/>
              <a:t>内层的过程是一个个基于测试驱动的开发（</a:t>
            </a:r>
            <a:r>
              <a:rPr lang="en-US" altLang="zh-CN" dirty="0" err="1" smtClean="0"/>
              <a:t>TestDrivenDevelopment</a:t>
            </a:r>
            <a:r>
              <a:rPr lang="zh-CN" altLang="en-US" dirty="0" smtClean="0"/>
              <a:t>）周期，诸如计划和设计等外层的过程都是围绕这些展开的。每个开发周期都有很多相应的单元测试（</a:t>
            </a:r>
            <a:r>
              <a:rPr lang="en-US" altLang="zh-CN" dirty="0" err="1" smtClean="0"/>
              <a:t>UnitTest</a:t>
            </a:r>
            <a:r>
              <a:rPr lang="zh-CN" altLang="en-US" dirty="0" smtClean="0"/>
              <a:t>）。刚开始，因为什么都没有实现，所以所有的单元测试都是失败的；随着一个个小的需求模块的完成，通过的单元测试也越来越多。通过这种方式，客户和开发人员都很容易检验，是否履行了对客户的承诺。</a:t>
            </a:r>
            <a:r>
              <a:rPr lang="en-US" altLang="zh-CN" dirty="0" smtClean="0"/>
              <a:t>XP</a:t>
            </a:r>
            <a:r>
              <a:rPr lang="zh-CN" altLang="en-US" dirty="0" smtClean="0"/>
              <a:t>提倡对于简单的设计（</a:t>
            </a:r>
            <a:r>
              <a:rPr lang="en-US" altLang="zh-CN" dirty="0" err="1" smtClean="0"/>
              <a:t>SimpleDesign</a:t>
            </a:r>
            <a:r>
              <a:rPr lang="zh-CN" altLang="en-US" dirty="0" smtClean="0"/>
              <a:t>），就是用最简单的方式，使得为每个简单的需求写出来的程序可以通过所有相关的单元测试。</a:t>
            </a:r>
            <a:r>
              <a:rPr lang="en-US" altLang="zh-CN" dirty="0" smtClean="0"/>
              <a:t>XP</a:t>
            </a:r>
            <a:r>
              <a:rPr lang="zh-CN" altLang="en-US" dirty="0" smtClean="0"/>
              <a:t>强调抛弃那种一揽子详细设计方式（</a:t>
            </a:r>
            <a:r>
              <a:rPr lang="en-US" altLang="zh-CN" dirty="0" err="1" smtClean="0"/>
              <a:t>BigDesignUpFront</a:t>
            </a:r>
            <a:r>
              <a:rPr lang="zh-CN" altLang="en-US" dirty="0" smtClean="0"/>
              <a:t>），因为这种设计中有很多内容是你现在或最近都根本不需要的。</a:t>
            </a:r>
            <a:r>
              <a:rPr lang="en-US" altLang="zh-CN" dirty="0" smtClean="0"/>
              <a:t>XP</a:t>
            </a:r>
            <a:r>
              <a:rPr lang="zh-CN" altLang="en-US" dirty="0" smtClean="0"/>
              <a:t>还大力提倡设计复核（</a:t>
            </a:r>
            <a:r>
              <a:rPr lang="en-US" altLang="zh-CN" dirty="0" smtClean="0"/>
              <a:t>Review</a:t>
            </a:r>
            <a:r>
              <a:rPr lang="zh-CN" altLang="en-US" dirty="0" smtClean="0"/>
              <a:t>）、代码复核以及重整和优化（</a:t>
            </a:r>
            <a:r>
              <a:rPr lang="en-US" altLang="zh-CN" dirty="0" smtClean="0"/>
              <a:t>Refectory</a:t>
            </a:r>
            <a:r>
              <a:rPr lang="zh-CN" altLang="en-US" dirty="0" smtClean="0"/>
              <a:t>），所有的这些过程其实也是优化设计的过程；在这些过程中不断运行单元测试和功能测试，可以保证经过重整和优化后的系统仍然符合所有需求。 </a:t>
            </a:r>
            <a:r>
              <a:rPr lang="zh-CN" altLang="en-US" b="1" dirty="0" smtClean="0"/>
              <a:t>编程</a:t>
            </a:r>
          </a:p>
          <a:p>
            <a:pPr>
              <a:defRPr/>
            </a:pPr>
            <a:r>
              <a:rPr lang="zh-CN" altLang="en-US" dirty="0" smtClean="0"/>
              <a:t>　　既然编程很重要，</a:t>
            </a:r>
            <a:r>
              <a:rPr lang="en-US" altLang="zh-CN" dirty="0" smtClean="0"/>
              <a:t>XP</a:t>
            </a:r>
            <a:r>
              <a:rPr lang="zh-CN" altLang="en-US" dirty="0" smtClean="0"/>
              <a:t>就提倡两个人一起写同一段程序（</a:t>
            </a:r>
            <a:r>
              <a:rPr lang="en-US" altLang="zh-CN" dirty="0" err="1" smtClean="0"/>
              <a:t>PairProgramming</a:t>
            </a:r>
            <a:r>
              <a:rPr lang="zh-CN" altLang="en-US" dirty="0" smtClean="0"/>
              <a:t>），而且代码所有权是归于整个开发队伍（</a:t>
            </a:r>
            <a:r>
              <a:rPr lang="en-US" altLang="zh-CN" dirty="0" err="1" smtClean="0"/>
              <a:t>CollectiveCodeOwnership</a:t>
            </a:r>
            <a:r>
              <a:rPr lang="zh-CN" altLang="en-US" dirty="0" smtClean="0"/>
              <a:t>）。程序员在写程序和重整优化程序的时候，都要严格遵守编程规范。任何人都可以修改其他人写的程序，修改后要确定新程序能通过单元测试。 结对编程的好处是，一个人编写代码时另一个人在思考。思考者的头脑中保持总体概念，不仅手头问题的这一段，而且还有</a:t>
            </a:r>
            <a:r>
              <a:rPr lang="en-US" altLang="zh-CN" dirty="0" smtClean="0"/>
              <a:t>XP</a:t>
            </a:r>
            <a:r>
              <a:rPr lang="zh-CN" altLang="en-US" dirty="0" smtClean="0"/>
              <a:t>指导方针。例如，如果两个人都在工作，就不太可能会有其中一个说“我不想首先写测试”而离开。如果编码者遇到障碍，他们就交换位置。如果两个人都遇到障碍，他们的讨论可能被在这个区域工作的其他人听到，可能给出帮助。这种结对方式，使事情顺畅、有章可循。也许更重要的是，他能使程序设计更具有社交性和娱乐性。 </a:t>
            </a:r>
            <a:r>
              <a:rPr lang="zh-CN" altLang="en-US" b="1" dirty="0" smtClean="0"/>
              <a:t>测试</a:t>
            </a:r>
          </a:p>
          <a:p>
            <a:pPr>
              <a:defRPr/>
            </a:pPr>
            <a:r>
              <a:rPr lang="zh-CN" altLang="en-US" dirty="0" smtClean="0"/>
              <a:t>　　既然测试很重要，</a:t>
            </a:r>
            <a:r>
              <a:rPr lang="en-US" altLang="zh-CN" dirty="0" smtClean="0"/>
              <a:t>XP</a:t>
            </a:r>
            <a:r>
              <a:rPr lang="zh-CN" altLang="en-US" dirty="0" smtClean="0"/>
              <a:t>就提倡在开始写程序之前先写单元测试。开发人员应该经常把开发好的模块整合到一起（</a:t>
            </a:r>
            <a:r>
              <a:rPr lang="en-US" altLang="zh-CN" dirty="0" err="1" smtClean="0"/>
              <a:t>ContinuousIntegration</a:t>
            </a:r>
            <a:r>
              <a:rPr lang="zh-CN" altLang="en-US" dirty="0" smtClean="0"/>
              <a:t>），每次整合后都要运行单元测试；做任何的代码复核和修改，都要运行单元测试；发现了</a:t>
            </a:r>
            <a:r>
              <a:rPr lang="en-US" altLang="zh-CN" dirty="0" smtClean="0"/>
              <a:t>BUG</a:t>
            </a:r>
            <a:r>
              <a:rPr lang="zh-CN" altLang="en-US" dirty="0" smtClean="0"/>
              <a:t>，就要增加相应的测试（因此</a:t>
            </a:r>
            <a:r>
              <a:rPr lang="en-US" altLang="zh-CN" dirty="0" smtClean="0"/>
              <a:t>XP</a:t>
            </a:r>
            <a:r>
              <a:rPr lang="zh-CN" altLang="en-US" dirty="0" smtClean="0"/>
              <a:t>方法不需要</a:t>
            </a:r>
            <a:r>
              <a:rPr lang="en-US" altLang="zh-CN" dirty="0" smtClean="0"/>
              <a:t>BUG</a:t>
            </a:r>
            <a:r>
              <a:rPr lang="zh-CN" altLang="en-US" dirty="0" smtClean="0"/>
              <a:t>数据库）。除了单元测试之外，还有整合测试，功能测试、负荷测试和系统测试等。所有这些测试，是</a:t>
            </a:r>
            <a:r>
              <a:rPr lang="en-US" altLang="zh-CN" dirty="0" smtClean="0"/>
              <a:t>XP</a:t>
            </a:r>
            <a:r>
              <a:rPr lang="zh-CN" altLang="en-US" dirty="0" smtClean="0"/>
              <a:t>开发过程中最重要的文档之一，也是最终交付给用户的内容之一。 </a:t>
            </a:r>
          </a:p>
          <a:p>
            <a:pPr>
              <a:defRPr/>
            </a:pPr>
            <a:r>
              <a:rPr lang="zh-CN" altLang="en-US" b="1" dirty="0" smtClean="0">
                <a:hlinkClick r:id="rId55"/>
              </a:rPr>
              <a:t>编辑本段</a:t>
            </a:r>
            <a:r>
              <a:rPr lang="zh-CN" altLang="en-US" b="1" dirty="0" smtClean="0"/>
              <a:t>方法</a:t>
            </a:r>
          </a:p>
          <a:p>
            <a:pPr>
              <a:defRPr/>
            </a:pPr>
            <a:r>
              <a:rPr lang="zh-CN" altLang="en-US" dirty="0" smtClean="0"/>
              <a:t>　　规划策略</a:t>
            </a:r>
            <a:r>
              <a:rPr lang="en-US" altLang="zh-CN" dirty="0" smtClean="0"/>
              <a:t>(The Planning Game)</a:t>
            </a:r>
            <a:r>
              <a:rPr lang="zh-CN" altLang="en-US" dirty="0" smtClean="0"/>
              <a:t>； </a:t>
            </a:r>
          </a:p>
          <a:p>
            <a:pPr>
              <a:defRPr/>
            </a:pPr>
            <a:r>
              <a:rPr lang="zh-CN" altLang="en-US" dirty="0" smtClean="0"/>
              <a:t>　　结对编程</a:t>
            </a:r>
            <a:r>
              <a:rPr lang="en-US" altLang="zh-CN" dirty="0" smtClean="0"/>
              <a:t>(Pair programming) </a:t>
            </a:r>
          </a:p>
          <a:p>
            <a:pPr>
              <a:defRPr/>
            </a:pPr>
            <a:r>
              <a:rPr lang="zh-CN" altLang="en-US" dirty="0" smtClean="0"/>
              <a:t>　　测试</a:t>
            </a:r>
            <a:r>
              <a:rPr lang="en-US" altLang="zh-CN" dirty="0" smtClean="0"/>
              <a:t>(Testing) </a:t>
            </a:r>
          </a:p>
          <a:p>
            <a:pPr>
              <a:defRPr/>
            </a:pPr>
            <a:r>
              <a:rPr lang="zh-CN" altLang="en-US" dirty="0" smtClean="0"/>
              <a:t>　　重构</a:t>
            </a:r>
            <a:r>
              <a:rPr lang="en-US" altLang="zh-CN" dirty="0" smtClean="0"/>
              <a:t>(</a:t>
            </a:r>
            <a:r>
              <a:rPr lang="en-US" altLang="zh-CN" dirty="0" err="1" smtClean="0"/>
              <a:t>Refractoring</a:t>
            </a:r>
            <a:r>
              <a:rPr lang="en-US" altLang="zh-CN" dirty="0" smtClean="0"/>
              <a:t>) </a:t>
            </a:r>
          </a:p>
          <a:p>
            <a:pPr>
              <a:defRPr/>
            </a:pPr>
            <a:r>
              <a:rPr lang="zh-CN" altLang="en-US" dirty="0" smtClean="0"/>
              <a:t>　　简单设计</a:t>
            </a:r>
            <a:r>
              <a:rPr lang="en-US" altLang="zh-CN" dirty="0" smtClean="0"/>
              <a:t>(Simple Design) </a:t>
            </a:r>
          </a:p>
          <a:p>
            <a:pPr>
              <a:defRPr/>
            </a:pPr>
            <a:r>
              <a:rPr lang="zh-CN" altLang="en-US" dirty="0" smtClean="0"/>
              <a:t>　　代码集体所有权</a:t>
            </a:r>
            <a:r>
              <a:rPr lang="en-US" altLang="zh-CN" dirty="0" smtClean="0"/>
              <a:t>(Collective Code Ownership) </a:t>
            </a:r>
          </a:p>
          <a:p>
            <a:pPr>
              <a:defRPr/>
            </a:pPr>
            <a:r>
              <a:rPr lang="zh-CN" altLang="en-US" dirty="0" smtClean="0"/>
              <a:t>　　持续集成</a:t>
            </a:r>
            <a:r>
              <a:rPr lang="en-US" altLang="zh-CN" dirty="0" smtClean="0"/>
              <a:t>(Continuous Integration) </a:t>
            </a:r>
          </a:p>
          <a:p>
            <a:pPr>
              <a:defRPr/>
            </a:pPr>
            <a:r>
              <a:rPr lang="zh-CN" altLang="en-US" dirty="0" smtClean="0"/>
              <a:t>　　现场客户</a:t>
            </a:r>
            <a:r>
              <a:rPr lang="en-US" altLang="zh-CN" dirty="0" smtClean="0"/>
              <a:t>(On-site Customer) </a:t>
            </a:r>
          </a:p>
          <a:p>
            <a:pPr>
              <a:defRPr/>
            </a:pPr>
            <a:r>
              <a:rPr lang="zh-CN" altLang="en-US" dirty="0" smtClean="0"/>
              <a:t>　　小型发布（</a:t>
            </a:r>
            <a:r>
              <a:rPr lang="en-US" altLang="zh-CN" dirty="0" smtClean="0"/>
              <a:t>Small Release</a:t>
            </a:r>
            <a:r>
              <a:rPr lang="zh-CN" altLang="en-US" dirty="0" smtClean="0"/>
              <a:t>） </a:t>
            </a:r>
          </a:p>
          <a:p>
            <a:pPr>
              <a:defRPr/>
            </a:pPr>
            <a:r>
              <a:rPr lang="zh-CN" altLang="en-US" dirty="0" smtClean="0"/>
              <a:t>　　每周</a:t>
            </a:r>
            <a:r>
              <a:rPr lang="en-US" altLang="zh-CN" dirty="0" smtClean="0"/>
              <a:t>40</a:t>
            </a:r>
            <a:r>
              <a:rPr lang="zh-CN" altLang="en-US" dirty="0" smtClean="0"/>
              <a:t>小时工作制（</a:t>
            </a:r>
            <a:r>
              <a:rPr lang="en-US" altLang="zh-CN" dirty="0" smtClean="0"/>
              <a:t>40-hour Week</a:t>
            </a:r>
            <a:r>
              <a:rPr lang="zh-CN" altLang="en-US" dirty="0" smtClean="0"/>
              <a:t>） </a:t>
            </a:r>
          </a:p>
          <a:p>
            <a:pPr>
              <a:defRPr/>
            </a:pPr>
            <a:r>
              <a:rPr lang="zh-CN" altLang="en-US" dirty="0" smtClean="0"/>
              <a:t>　　编码规范（</a:t>
            </a:r>
            <a:r>
              <a:rPr lang="en-US" altLang="zh-CN" dirty="0" smtClean="0"/>
              <a:t>Code Standards</a:t>
            </a:r>
            <a:r>
              <a:rPr lang="zh-CN" altLang="en-US" dirty="0" smtClean="0"/>
              <a:t>） </a:t>
            </a:r>
          </a:p>
          <a:p>
            <a:pPr>
              <a:defRPr/>
            </a:pPr>
            <a:r>
              <a:rPr lang="zh-CN" altLang="en-US" dirty="0" smtClean="0"/>
              <a:t>　　系统隐喻（</a:t>
            </a:r>
            <a:r>
              <a:rPr lang="en-US" altLang="zh-CN" dirty="0" smtClean="0"/>
              <a:t>System Metaphor</a:t>
            </a:r>
            <a:r>
              <a:rPr lang="zh-CN" altLang="en-US" dirty="0" smtClean="0"/>
              <a:t>） </a:t>
            </a:r>
          </a:p>
          <a:p>
            <a:pPr>
              <a:defRPr/>
            </a:pPr>
            <a:r>
              <a:rPr lang="zh-CN" altLang="en-US" b="1" dirty="0" smtClean="0">
                <a:hlinkClick r:id="rId55"/>
              </a:rPr>
              <a:t>编辑本段</a:t>
            </a:r>
            <a:r>
              <a:rPr lang="zh-CN" altLang="en-US" b="1" dirty="0" smtClean="0"/>
              <a:t>规则</a:t>
            </a:r>
          </a:p>
          <a:p>
            <a:pPr>
              <a:defRPr/>
            </a:pPr>
            <a:r>
              <a:rPr lang="zh-CN" altLang="en-US" b="1" dirty="0" smtClean="0"/>
              <a:t>项目开发小组</a:t>
            </a:r>
          </a:p>
          <a:p>
            <a:pPr>
              <a:defRPr/>
            </a:pPr>
            <a:r>
              <a:rPr lang="zh-CN" altLang="en-US" dirty="0" smtClean="0"/>
              <a:t>　　在</a:t>
            </a:r>
            <a:r>
              <a:rPr lang="en-US" altLang="zh-CN" dirty="0" smtClean="0"/>
              <a:t>XP</a:t>
            </a:r>
            <a:r>
              <a:rPr lang="zh-CN" altLang="en-US" dirty="0" smtClean="0"/>
              <a:t>中，每个对项目做贡献的人都应该是项目开发小组中的一员。而且，这个小组中必须至少有一个人对用户需求非常清晰，能够提出需求、决定各个需求的商业价值（优先级）、根据需求等的变化调整项目计划等。这个人扮演的是“客户”这个角色，当然最好就是实际的最终用户，因为整个项目就是围绕最终用户的需求而展开的。程序员是项目开发小组中必不可少的成员。小组中可以有测试员，他们帮助客户制订验收测试；有分析员，帮助客户确定需求；通常还有个</a:t>
            </a:r>
            <a:r>
              <a:rPr lang="en-US" altLang="zh-CN" dirty="0" smtClean="0"/>
              <a:t>Coach</a:t>
            </a:r>
            <a:r>
              <a:rPr lang="zh-CN" altLang="en-US" dirty="0" smtClean="0"/>
              <a:t>（教练），负责跟踪开发进度、解决开发中遇到的一些问题、推动项目进行；还可以又一个项目经理，负责调配资源、协助项目内外的交流沟通等等。项目小组中有这么多角色，但并不是说，每个人做的工作是别人不能插手或干预的，</a:t>
            </a:r>
            <a:r>
              <a:rPr lang="en-US" altLang="zh-CN" dirty="0" smtClean="0"/>
              <a:t>XP</a:t>
            </a:r>
            <a:r>
              <a:rPr lang="zh-CN" altLang="en-US" dirty="0" smtClean="0"/>
              <a:t>鼓励每个人尽可能地为项目多做贡献。平等相处，取长补短；这就是最好的</a:t>
            </a:r>
            <a:r>
              <a:rPr lang="en-US" altLang="zh-CN" dirty="0" smtClean="0"/>
              <a:t>XP</a:t>
            </a:r>
            <a:r>
              <a:rPr lang="zh-CN" altLang="en-US" dirty="0" smtClean="0"/>
              <a:t>开发小组。 </a:t>
            </a:r>
            <a:r>
              <a:rPr lang="zh-CN" altLang="en-US" b="1" dirty="0" smtClean="0"/>
              <a:t>过程</a:t>
            </a:r>
          </a:p>
          <a:p>
            <a:pPr>
              <a:defRPr/>
            </a:pPr>
            <a:r>
              <a:rPr lang="zh-CN" altLang="en-US" dirty="0" smtClean="0"/>
              <a:t>　　计划项目（</a:t>
            </a:r>
            <a:r>
              <a:rPr lang="en-US" altLang="zh-CN" dirty="0" err="1" smtClean="0"/>
              <a:t>PlanningGame</a:t>
            </a:r>
            <a:r>
              <a:rPr lang="zh-CN" altLang="en-US" dirty="0" smtClean="0"/>
              <a:t>）、验收测试、小规模发布（</a:t>
            </a:r>
            <a:r>
              <a:rPr lang="en-US" altLang="zh-CN" dirty="0" err="1" smtClean="0"/>
              <a:t>SmallReleases</a:t>
            </a:r>
            <a:r>
              <a:rPr lang="zh-CN" altLang="en-US" dirty="0" smtClean="0"/>
              <a:t>） </a:t>
            </a:r>
          </a:p>
          <a:p>
            <a:pPr>
              <a:defRPr/>
            </a:pPr>
            <a:r>
              <a:rPr lang="zh-CN" altLang="en-US" dirty="0" smtClean="0"/>
              <a:t>　　</a:t>
            </a:r>
            <a:r>
              <a:rPr lang="en-US" altLang="zh-CN" dirty="0" smtClean="0"/>
              <a:t>XP</a:t>
            </a:r>
            <a:r>
              <a:rPr lang="zh-CN" altLang="en-US" dirty="0" smtClean="0"/>
              <a:t>开发小组使用简单的方式进行项目计划和开发跟踪，并以次预测项目进展情况和决定未来的步骤。根据需求的商业价值，开发小组针对一组组的需求进行一系列的开发和整合，每次开发都会产生一个通过测试的、可以使用的系统。 </a:t>
            </a:r>
          </a:p>
          <a:p>
            <a:pPr>
              <a:defRPr/>
            </a:pPr>
            <a:r>
              <a:rPr lang="zh-CN" altLang="en-US" b="1" dirty="0" smtClean="0">
                <a:hlinkClick r:id="rId55"/>
              </a:rPr>
              <a:t>编辑本段</a:t>
            </a:r>
            <a:r>
              <a:rPr lang="zh-CN" altLang="en-US" b="1" dirty="0" smtClean="0"/>
              <a:t>计划项目</a:t>
            </a:r>
          </a:p>
          <a:p>
            <a:pPr>
              <a:defRPr/>
            </a:pPr>
            <a:r>
              <a:rPr lang="zh-CN" altLang="en-US" dirty="0" smtClean="0"/>
              <a:t>　　</a:t>
            </a:r>
            <a:r>
              <a:rPr lang="en-US" altLang="zh-CN" dirty="0" smtClean="0"/>
              <a:t>XP</a:t>
            </a:r>
            <a:r>
              <a:rPr lang="zh-CN" altLang="en-US" dirty="0" smtClean="0"/>
              <a:t>的计划过程主要针对软件开发中的两个问题：预测在交付日期前可以完成多少工作；现在和下一步该做些什么。不断的回答这两个问题，就是直接服务于如何实施及调整开发过程；与此相比，希望一开始就精确定义整个开发过程要做什么事情以及每件事情要花多少时间，则事倍功半。针对这两个问题，</a:t>
            </a:r>
            <a:r>
              <a:rPr lang="en-US" altLang="zh-CN" dirty="0" smtClean="0"/>
              <a:t>XP</a:t>
            </a:r>
            <a:r>
              <a:rPr lang="zh-CN" altLang="en-US" dirty="0" smtClean="0"/>
              <a:t>中又两个主要的相应过程： </a:t>
            </a:r>
          </a:p>
          <a:p>
            <a:pPr>
              <a:defRPr/>
            </a:pPr>
            <a:r>
              <a:rPr lang="zh-CN" altLang="en-US" dirty="0" smtClean="0"/>
              <a:t>　　软件发布计划（</a:t>
            </a:r>
            <a:r>
              <a:rPr lang="en-US" altLang="zh-CN" dirty="0" err="1" smtClean="0"/>
              <a:t>ReleasePlanning</a:t>
            </a:r>
            <a:r>
              <a:rPr lang="zh-CN" altLang="en-US" dirty="0" smtClean="0"/>
              <a:t>）。客户阐述需求，开发人员估算开发成本和风险。客户根据开发成本、风险和每个需求的重要性，制订一个大致的项目计划。最初的项目计划没有必要（也没有可能）非常准确，因为每个需求的开发成本、风险及其重要性都不是一成不变的。而且，这个计划会在实施过程中被不断地调整以趋精确。 </a:t>
            </a:r>
          </a:p>
          <a:p>
            <a:pPr>
              <a:defRPr/>
            </a:pPr>
            <a:r>
              <a:rPr lang="zh-CN" altLang="en-US" dirty="0" smtClean="0"/>
              <a:t>　　周期开发计划（</a:t>
            </a:r>
            <a:r>
              <a:rPr lang="en-US" altLang="zh-CN" dirty="0" err="1" smtClean="0"/>
              <a:t>IterationPlanning</a:t>
            </a:r>
            <a:r>
              <a:rPr lang="zh-CN" altLang="en-US" dirty="0" smtClean="0"/>
              <a:t>）。开发过程中，应该有很多阶段计划（比如每三个星期一个计划）。开发人员可能在某个周期对系统进行内部的重整和优化（代码和设计），而在某个周期增加了新功能，或者会在一个周期内同时做两方面的工作。但是，经过每个开发周期，用户都应该能得到一个已经实现了一些功能的系统。而且，每经过一个周期，客户就会再提出确定下一个周期要完成的需求。在每个开发周期中，开发人员会把需求分解成一个个很小的任务，然后估计每个任务的开发成本和风险。这些估算是基于实际开发经验的，项目做得多了，估算自然更加准确和精确；在同一个项目中，每经过一个开发周期，下一次的估算都会有更过的经验、参照和依据，从而更加准确。这些简单的步骤对客户提供了丰富的、足够的信息，使之能灵活有效地调控开发进程。每过两三个星期，客户总能够实实在在地看到开发人员已经完成的需求。在</a:t>
            </a:r>
            <a:r>
              <a:rPr lang="en-US" altLang="zh-CN" dirty="0" smtClean="0"/>
              <a:t>XP</a:t>
            </a:r>
            <a:r>
              <a:rPr lang="zh-CN" altLang="en-US" dirty="0" smtClean="0"/>
              <a:t>里，没有什么“快要完成了”、“完成了</a:t>
            </a:r>
            <a:r>
              <a:rPr lang="en-US" altLang="zh-CN" dirty="0" smtClean="0"/>
              <a:t>90%”</a:t>
            </a:r>
            <a:r>
              <a:rPr lang="zh-CN" altLang="en-US" dirty="0" smtClean="0"/>
              <a:t>的模糊说法，要不是完成了，要不就是没完成。这种做法看起来好像有利有弊：好处是客户可以马上知道完成了哪些、做出来的东西是否合用、下面还要做些什么或改进什么等等；坏处是客户看到做出来的东西，可能会很不满意甚至中止合同。实际上，</a:t>
            </a:r>
            <a:r>
              <a:rPr lang="en-US" altLang="zh-CN" dirty="0" smtClean="0"/>
              <a:t>XP</a:t>
            </a:r>
            <a:r>
              <a:rPr lang="zh-CN" altLang="en-US" dirty="0" smtClean="0"/>
              <a:t>的这种做法是为了及早发现问题、解决问题，而不是等到过了几个月，用户终于看到开发完的系统了，然后才告诉你这个不行、那个变了、还要增加哪个内容等等。 </a:t>
            </a:r>
          </a:p>
          <a:p>
            <a:pPr>
              <a:defRPr/>
            </a:pPr>
            <a:r>
              <a:rPr lang="zh-CN" altLang="en-US" b="1" dirty="0" smtClean="0">
                <a:hlinkClick r:id="rId55"/>
              </a:rPr>
              <a:t>编辑本段</a:t>
            </a:r>
            <a:r>
              <a:rPr lang="zh-CN" altLang="en-US" b="1" dirty="0" smtClean="0"/>
              <a:t>验收测试</a:t>
            </a:r>
          </a:p>
          <a:p>
            <a:pPr>
              <a:defRPr/>
            </a:pPr>
            <a:r>
              <a:rPr lang="zh-CN" altLang="en-US" dirty="0" smtClean="0"/>
              <a:t>　　客户对每个需求都定义了一些验收测试。通过运行验收测试，开发人员和客户可以知道开发出来的软件是否符合要求。</a:t>
            </a:r>
            <a:r>
              <a:rPr lang="en-US" altLang="zh-CN" dirty="0" smtClean="0"/>
              <a:t>XP</a:t>
            </a:r>
            <a:r>
              <a:rPr lang="zh-CN" altLang="en-US" dirty="0" smtClean="0"/>
              <a:t>开发人员把这些验收测试看得和单元测试一样重要。为了不浪费宝贵的时间，最好能将这些测试过程自动化。 </a:t>
            </a:r>
          </a:p>
          <a:p>
            <a:pPr>
              <a:defRPr/>
            </a:pPr>
            <a:r>
              <a:rPr lang="zh-CN" altLang="en-US" dirty="0" smtClean="0"/>
              <a:t>　　频繁地小规模发布软件（</a:t>
            </a:r>
            <a:r>
              <a:rPr lang="en-US" altLang="zh-CN" dirty="0" err="1" smtClean="0"/>
              <a:t>SmallReleases</a:t>
            </a:r>
            <a:r>
              <a:rPr lang="zh-CN" altLang="en-US" dirty="0" smtClean="0"/>
              <a:t>） </a:t>
            </a:r>
          </a:p>
          <a:p>
            <a:pPr>
              <a:defRPr/>
            </a:pPr>
            <a:r>
              <a:rPr lang="zh-CN" altLang="en-US" dirty="0" smtClean="0"/>
              <a:t>　　每个周期（</a:t>
            </a:r>
            <a:r>
              <a:rPr lang="en-US" altLang="zh-CN" dirty="0" smtClean="0"/>
              <a:t>Iteration</a:t>
            </a:r>
            <a:r>
              <a:rPr lang="zh-CN" altLang="en-US" dirty="0" smtClean="0"/>
              <a:t>）开发的需求都是用户最需要的东西。在</a:t>
            </a:r>
            <a:r>
              <a:rPr lang="en-US" altLang="zh-CN" dirty="0" smtClean="0"/>
              <a:t>XP</a:t>
            </a:r>
            <a:r>
              <a:rPr lang="zh-CN" altLang="en-US" dirty="0" smtClean="0"/>
              <a:t>中，对于每个周期完成时发布的系统，用户都应该可以很容易地进行评估，或者已经能够投入实际使用。这样，软件开发对于客户来说，不再是看不见摸不着的东西，而是实实在在的。</a:t>
            </a:r>
            <a:r>
              <a:rPr lang="en-US" altLang="zh-CN" dirty="0" smtClean="0"/>
              <a:t>XP</a:t>
            </a:r>
            <a:r>
              <a:rPr lang="zh-CN" altLang="en-US" dirty="0" smtClean="0"/>
              <a:t>要求频繁地发布软件，如果有可能，应该每天都发布一个新版本；而且在完成任何一个改动、整合或者新需求后，就应该立即发布一个新版本。这些版本的一致性和可靠性，是靠验收测试和测试驱动的开发来保证的。 </a:t>
            </a:r>
          </a:p>
          <a:p>
            <a:pPr>
              <a:defRPr/>
            </a:pPr>
            <a:r>
              <a:rPr lang="zh-CN" altLang="en-US" dirty="0" smtClean="0"/>
              <a:t>　　</a:t>
            </a:r>
            <a:r>
              <a:rPr lang="en-US" altLang="zh-CN" dirty="0" smtClean="0"/>
              <a:t>3</a:t>
            </a:r>
            <a:r>
              <a:rPr lang="zh-CN" altLang="en-US" dirty="0" smtClean="0"/>
              <a:t>、简单设计，</a:t>
            </a:r>
            <a:r>
              <a:rPr lang="en-US" altLang="zh-CN" dirty="0" err="1" smtClean="0"/>
              <a:t>PairProgramming</a:t>
            </a:r>
            <a:r>
              <a:rPr lang="zh-CN" altLang="en-US" dirty="0" smtClean="0"/>
              <a:t>，测试驱动开发，重整和优化 </a:t>
            </a:r>
          </a:p>
          <a:p>
            <a:pPr>
              <a:defRPr/>
            </a:pPr>
            <a:r>
              <a:rPr lang="zh-CN" altLang="en-US" dirty="0" smtClean="0"/>
              <a:t>　　</a:t>
            </a:r>
            <a:r>
              <a:rPr lang="en-US" altLang="zh-CN" dirty="0" smtClean="0"/>
              <a:t>XP</a:t>
            </a:r>
            <a:r>
              <a:rPr lang="zh-CN" altLang="en-US" dirty="0" smtClean="0"/>
              <a:t>程序员不但做为一个开发小组共同工作，还以两个人为一个小开发单元编写同一个程序。开发人员们进行简单的设计，编写单元测试后再编写符合测试要求的代码，并在满足需求的前提下不断地优化设计。 </a:t>
            </a:r>
          </a:p>
          <a:p>
            <a:pPr>
              <a:defRPr/>
            </a:pPr>
            <a:r>
              <a:rPr lang="zh-CN" altLang="en-US" b="1" dirty="0" smtClean="0">
                <a:hlinkClick r:id="rId55"/>
              </a:rPr>
              <a:t>编辑本段</a:t>
            </a:r>
            <a:r>
              <a:rPr lang="zh-CN" altLang="en-US" b="1" dirty="0" smtClean="0"/>
              <a:t>简单设计</a:t>
            </a:r>
          </a:p>
          <a:p>
            <a:pPr>
              <a:defRPr/>
            </a:pPr>
            <a:r>
              <a:rPr lang="zh-CN" altLang="en-US" dirty="0" smtClean="0"/>
              <a:t>　　</a:t>
            </a:r>
            <a:r>
              <a:rPr lang="en-US" altLang="zh-CN" dirty="0" smtClean="0"/>
              <a:t>XP</a:t>
            </a:r>
            <a:r>
              <a:rPr lang="zh-CN" altLang="en-US" dirty="0" smtClean="0"/>
              <a:t>中让初学者感到最困惑的就是这点。</a:t>
            </a:r>
            <a:r>
              <a:rPr lang="en-US" altLang="zh-CN" dirty="0" smtClean="0"/>
              <a:t>XP</a:t>
            </a:r>
            <a:r>
              <a:rPr lang="zh-CN" altLang="en-US" dirty="0" smtClean="0"/>
              <a:t>要求用最简单的办法实现每个小需求，前提是按照这些简单设计开发出来的软件必须通过测试。这些设计只要能满足系统和客户在当下的需求就可以了，不需要任何画蛇添足的设计，而且所有这些设计都将在后续的开发过程中就被不断地重整和优化。 </a:t>
            </a:r>
          </a:p>
          <a:p>
            <a:pPr>
              <a:defRPr/>
            </a:pPr>
            <a:r>
              <a:rPr lang="zh-CN" altLang="en-US" dirty="0" smtClean="0"/>
              <a:t>　　在</a:t>
            </a:r>
            <a:r>
              <a:rPr lang="en-US" altLang="zh-CN" dirty="0" smtClean="0"/>
              <a:t>XP</a:t>
            </a:r>
            <a:r>
              <a:rPr lang="zh-CN" altLang="en-US" dirty="0" smtClean="0"/>
              <a:t>中，没有那种传统开发模式中一次性的、针对所有需求的总体设计。在</a:t>
            </a:r>
            <a:r>
              <a:rPr lang="en-US" altLang="zh-CN" dirty="0" smtClean="0"/>
              <a:t>XP</a:t>
            </a:r>
            <a:r>
              <a:rPr lang="zh-CN" altLang="en-US" dirty="0" smtClean="0"/>
              <a:t>中，设计过程几乎一直贯穿着整个项目开发：从制订项目的计划，到制订每个开发周期（</a:t>
            </a:r>
            <a:r>
              <a:rPr lang="en-US" altLang="zh-CN" dirty="0" smtClean="0"/>
              <a:t>Iteration</a:t>
            </a:r>
            <a:r>
              <a:rPr lang="zh-CN" altLang="en-US" dirty="0" smtClean="0"/>
              <a:t>）的计划，到针对每个需求模块的简捷设计，到设计的复核，以及一直不间断的设计重整和优化。整个设计过程是个螺旋式的、不断前进和发展的过程。从这个角度看，</a:t>
            </a:r>
            <a:r>
              <a:rPr lang="en-US" altLang="zh-CN" dirty="0" smtClean="0"/>
              <a:t>XP</a:t>
            </a:r>
            <a:r>
              <a:rPr lang="zh-CN" altLang="en-US" dirty="0" smtClean="0"/>
              <a:t>是把设计做到了极致。 </a:t>
            </a:r>
          </a:p>
          <a:p>
            <a:pPr>
              <a:defRPr/>
            </a:pPr>
            <a:r>
              <a:rPr lang="zh-CN" altLang="en-US" dirty="0" smtClean="0"/>
              <a:t>　　</a:t>
            </a:r>
            <a:r>
              <a:rPr lang="en-US" altLang="zh-CN" dirty="0" err="1" smtClean="0"/>
              <a:t>PairProgramming</a:t>
            </a:r>
            <a:r>
              <a:rPr lang="en-US" altLang="zh-CN" dirty="0" smtClean="0"/>
              <a:t> </a:t>
            </a:r>
          </a:p>
          <a:p>
            <a:pPr>
              <a:defRPr/>
            </a:pPr>
            <a:r>
              <a:rPr lang="zh-CN" altLang="en-US" dirty="0" smtClean="0"/>
              <a:t>　　</a:t>
            </a:r>
            <a:r>
              <a:rPr lang="en-US" altLang="zh-CN" dirty="0" smtClean="0"/>
              <a:t>XP</a:t>
            </a:r>
            <a:r>
              <a:rPr lang="zh-CN" altLang="en-US" dirty="0" smtClean="0"/>
              <a:t>中，所有的代码都是由两个程序员在同一台机器上一起写的</a:t>
            </a:r>
            <a:r>
              <a:rPr lang="en-US" altLang="zh-CN" dirty="0" smtClean="0"/>
              <a:t>——</a:t>
            </a:r>
            <a:r>
              <a:rPr lang="zh-CN" altLang="en-US" dirty="0" smtClean="0"/>
              <a:t>这是</a:t>
            </a:r>
            <a:r>
              <a:rPr lang="en-US" altLang="zh-CN" dirty="0" smtClean="0"/>
              <a:t>XP</a:t>
            </a:r>
            <a:r>
              <a:rPr lang="zh-CN" altLang="en-US" dirty="0" smtClean="0"/>
              <a:t>中让人争议最多、也是最难实施的一点。这保证了所有的代码、设计和单元测试至少被另一个人复核过，代码、设计和测试的质量因此得到提高。看起来这样象是在浪费人力资源，但是各种研究表明事实恰恰相反。</a:t>
            </a:r>
            <a:r>
              <a:rPr lang="en-US" altLang="zh-CN" dirty="0" smtClean="0"/>
              <a:t>——</a:t>
            </a:r>
            <a:r>
              <a:rPr lang="zh-CN" altLang="en-US" dirty="0" smtClean="0"/>
              <a:t>这种工作方式极大地提高了工作强度和工作效率。 </a:t>
            </a:r>
          </a:p>
          <a:p>
            <a:pPr>
              <a:defRPr/>
            </a:pPr>
            <a:r>
              <a:rPr lang="zh-CN" altLang="en-US" dirty="0" smtClean="0"/>
              <a:t>　　很多程序员一开始是被迫尝试这点的（</a:t>
            </a:r>
            <a:r>
              <a:rPr lang="en-US" altLang="zh-CN" dirty="0" smtClean="0"/>
              <a:t>XP</a:t>
            </a:r>
            <a:r>
              <a:rPr lang="zh-CN" altLang="en-US" dirty="0" smtClean="0"/>
              <a:t>也需要行政命令的支持）。开始时总是不习惯的，而且两个人的效率不会比一个人的效率高。这种做法的效果往往要坚持几个星期或一两个月后才能很显著。据统计，在所有刚开始</a:t>
            </a:r>
            <a:r>
              <a:rPr lang="en-US" altLang="zh-CN" dirty="0" err="1" smtClean="0"/>
              <a:t>PairProgramming</a:t>
            </a:r>
            <a:r>
              <a:rPr lang="zh-CN" altLang="en-US" dirty="0" smtClean="0"/>
              <a:t>的程序员中，</a:t>
            </a:r>
            <a:r>
              <a:rPr lang="en-US" altLang="zh-CN" dirty="0" smtClean="0"/>
              <a:t>90%</a:t>
            </a:r>
            <a:r>
              <a:rPr lang="zh-CN" altLang="en-US" dirty="0" smtClean="0"/>
              <a:t>的人在两个月以后都很认为这种工作方式更加高效。 </a:t>
            </a:r>
          </a:p>
          <a:p>
            <a:pPr>
              <a:defRPr/>
            </a:pPr>
            <a:r>
              <a:rPr lang="zh-CN" altLang="en-US" dirty="0" smtClean="0"/>
              <a:t>　　项目开发中，每个人会不断地更换合作编程的伙伴。因此，</a:t>
            </a:r>
            <a:r>
              <a:rPr lang="en-US" altLang="zh-CN" dirty="0" err="1" smtClean="0"/>
              <a:t>PairProgramming</a:t>
            </a:r>
            <a:r>
              <a:rPr lang="zh-CN" altLang="en-US" dirty="0" smtClean="0"/>
              <a:t>不但提高了软件质量，还增强了相互之间的知识交流和更新，增强了相互之间的沟通和理解。这不但有利于个人，也有利于整个项目、开发队伍和公司。从这点看，</a:t>
            </a:r>
            <a:r>
              <a:rPr lang="en-US" altLang="zh-CN" dirty="0" err="1" smtClean="0"/>
              <a:t>PairProgramming</a:t>
            </a:r>
            <a:r>
              <a:rPr lang="zh-CN" altLang="en-US" dirty="0" smtClean="0"/>
              <a:t>不仅仅适用于</a:t>
            </a:r>
            <a:r>
              <a:rPr lang="en-US" altLang="zh-CN" dirty="0" smtClean="0"/>
              <a:t>XP</a:t>
            </a:r>
            <a:r>
              <a:rPr lang="zh-CN" altLang="en-US" dirty="0" smtClean="0"/>
              <a:t>，也适用于所有其它的软件开发方法。 </a:t>
            </a:r>
          </a:p>
          <a:p>
            <a:pPr>
              <a:defRPr/>
            </a:pPr>
            <a:r>
              <a:rPr lang="zh-CN" altLang="en-US" b="1" dirty="0" smtClean="0">
                <a:hlinkClick r:id="rId55"/>
              </a:rPr>
              <a:t>编辑本段</a:t>
            </a:r>
            <a:r>
              <a:rPr lang="zh-CN" altLang="en-US" b="1" dirty="0" smtClean="0"/>
              <a:t>测试驱动</a:t>
            </a:r>
          </a:p>
          <a:p>
            <a:pPr>
              <a:defRPr/>
            </a:pPr>
            <a:r>
              <a:rPr lang="zh-CN" altLang="en-US" dirty="0" smtClean="0"/>
              <a:t>　　反馈是</a:t>
            </a:r>
            <a:r>
              <a:rPr lang="en-US" altLang="zh-CN" dirty="0" smtClean="0"/>
              <a:t>XP</a:t>
            </a:r>
            <a:r>
              <a:rPr lang="zh-CN" altLang="en-US" dirty="0" smtClean="0"/>
              <a:t>的四个基本的价值观之一</a:t>
            </a:r>
            <a:r>
              <a:rPr lang="en-US" altLang="zh-CN" dirty="0" smtClean="0"/>
              <a:t>——</a:t>
            </a:r>
            <a:r>
              <a:rPr lang="zh-CN" altLang="en-US" dirty="0" smtClean="0"/>
              <a:t>在软件开发中，只有通过充分的测试才能获得充分的反馈。</a:t>
            </a:r>
            <a:r>
              <a:rPr lang="en-US" altLang="zh-CN" dirty="0" smtClean="0"/>
              <a:t>XP</a:t>
            </a:r>
            <a:r>
              <a:rPr lang="zh-CN" altLang="en-US" dirty="0" smtClean="0"/>
              <a:t>中提出的测试，在其它软件开发方法中都可以见到，比如功能测试、单元测试、系统测试和负荷测试等；与众不同的是，</a:t>
            </a:r>
            <a:r>
              <a:rPr lang="en-US" altLang="zh-CN" dirty="0" smtClean="0"/>
              <a:t>XP</a:t>
            </a:r>
            <a:r>
              <a:rPr lang="zh-CN" altLang="en-US" dirty="0" smtClean="0"/>
              <a:t>将测试结合到它独特的螺旋式增量型开发过程中，测试随着项目的进展而不断积累。另外，由于强调整个开发小组拥有代码，测试也是由大家共同维护的。即，任何人在往代码库中放程序（</a:t>
            </a:r>
            <a:r>
              <a:rPr lang="en-US" altLang="zh-CN" dirty="0" err="1" smtClean="0"/>
              <a:t>CheckIn</a:t>
            </a:r>
            <a:r>
              <a:rPr lang="zh-CN" altLang="en-US" dirty="0" smtClean="0"/>
              <a:t>）前，都应该运行一遍所有的测试；任何人如果发现了一个</a:t>
            </a:r>
            <a:r>
              <a:rPr lang="en-US" altLang="zh-CN" dirty="0" smtClean="0"/>
              <a:t>BUG</a:t>
            </a:r>
            <a:r>
              <a:rPr lang="zh-CN" altLang="en-US" dirty="0" smtClean="0"/>
              <a:t>，都应该立即为这个</a:t>
            </a:r>
            <a:r>
              <a:rPr lang="en-US" altLang="zh-CN" dirty="0" smtClean="0"/>
              <a:t>BUG</a:t>
            </a:r>
            <a:r>
              <a:rPr lang="zh-CN" altLang="en-US" dirty="0" smtClean="0"/>
              <a:t>增加一个测试，而不是等待写那个程序的人来完成；任何人接手其他人的任务，或者修改其他人的代码和设计，改动完以后如果能通过所有测试，就证明他的工作没有破坏原系统。这样，测试才能真正起到帮助获得反馈的作用；而且，通过不断地优先编写和累积，测试应该可以基本覆盖全部的客户和开发需求，因此开发人员和客户可以得到尽可能充足的反馈。 </a:t>
            </a:r>
            <a:r>
              <a:rPr lang="zh-CN" altLang="en-US" b="1" dirty="0" smtClean="0"/>
              <a:t>重构</a:t>
            </a:r>
          </a:p>
          <a:p>
            <a:pPr>
              <a:defRPr/>
            </a:pPr>
            <a:r>
              <a:rPr lang="zh-CN" altLang="en-US" dirty="0" smtClean="0"/>
              <a:t>　　</a:t>
            </a:r>
            <a:r>
              <a:rPr lang="en-US" altLang="zh-CN" dirty="0" smtClean="0"/>
              <a:t>XP</a:t>
            </a:r>
            <a:r>
              <a:rPr lang="zh-CN" altLang="en-US" dirty="0" smtClean="0"/>
              <a:t>强调简单的设计，但简单的设计并不是没有设计的流水账式的程序，也不是没有结构、缺乏重用性的程序设计。开发人员虽然对每个</a:t>
            </a:r>
            <a:r>
              <a:rPr lang="en-US" altLang="zh-CN" dirty="0" smtClean="0"/>
              <a:t>USERSTORY</a:t>
            </a:r>
            <a:r>
              <a:rPr lang="zh-CN" altLang="en-US" dirty="0" smtClean="0"/>
              <a:t>都进行简单设计，但同时也在不断地对设计进行改进，这个过程叫设计的重构（</a:t>
            </a:r>
            <a:r>
              <a:rPr lang="en-US" altLang="zh-CN" dirty="0" smtClean="0"/>
              <a:t>Refactoring</a:t>
            </a:r>
            <a:r>
              <a:rPr lang="zh-CN" altLang="en-US" dirty="0" smtClean="0"/>
              <a:t>）。这个名字最早出现在</a:t>
            </a:r>
            <a:r>
              <a:rPr lang="en-US" altLang="zh-CN" dirty="0" err="1" smtClean="0"/>
              <a:t>MartinFowler</a:t>
            </a:r>
            <a:r>
              <a:rPr lang="zh-CN" altLang="en-US" dirty="0" smtClean="0"/>
              <a:t>写的</a:t>
            </a:r>
            <a:r>
              <a:rPr lang="en-US" altLang="zh-CN" dirty="0" smtClean="0"/>
              <a:t>《</a:t>
            </a:r>
            <a:r>
              <a:rPr lang="en-US" altLang="zh-CN" dirty="0" err="1" smtClean="0"/>
              <a:t>Refactoring:ImprovingtheDesignofExistingCode</a:t>
            </a:r>
            <a:r>
              <a:rPr lang="en-US" altLang="zh-CN" dirty="0" smtClean="0"/>
              <a:t>》</a:t>
            </a:r>
            <a:r>
              <a:rPr lang="zh-CN" altLang="en-US" dirty="0" smtClean="0"/>
              <a:t>这本书中。 </a:t>
            </a:r>
          </a:p>
          <a:p>
            <a:pPr>
              <a:defRPr/>
            </a:pPr>
            <a:r>
              <a:rPr lang="zh-CN" altLang="en-US" dirty="0" smtClean="0"/>
              <a:t>　　</a:t>
            </a:r>
            <a:r>
              <a:rPr lang="en-US" altLang="zh-CN" dirty="0" smtClean="0"/>
              <a:t>Refactoring</a:t>
            </a:r>
            <a:r>
              <a:rPr lang="zh-CN" altLang="en-US" dirty="0" smtClean="0"/>
              <a:t>主要是努力减少程序和设计中重复出现的部分，增强程序和设计的可重用性。</a:t>
            </a:r>
            <a:r>
              <a:rPr lang="en-US" altLang="zh-CN" dirty="0" smtClean="0"/>
              <a:t>Refactoring</a:t>
            </a:r>
            <a:r>
              <a:rPr lang="zh-CN" altLang="en-US" dirty="0" smtClean="0"/>
              <a:t>的概念并不是</a:t>
            </a:r>
            <a:r>
              <a:rPr lang="en-US" altLang="zh-CN" dirty="0" smtClean="0"/>
              <a:t>XP</a:t>
            </a:r>
            <a:r>
              <a:rPr lang="zh-CN" altLang="en-US" dirty="0" smtClean="0"/>
              <a:t>首创的，它已经被提出了近</a:t>
            </a:r>
            <a:r>
              <a:rPr lang="en-US" altLang="zh-CN" dirty="0" smtClean="0"/>
              <a:t>30</a:t>
            </a:r>
            <a:r>
              <a:rPr lang="zh-CN" altLang="en-US" dirty="0" smtClean="0"/>
              <a:t>年了，而且一直被认为是高质量的代码的特点之一。但</a:t>
            </a:r>
            <a:r>
              <a:rPr lang="en-US" altLang="zh-CN" dirty="0" smtClean="0"/>
              <a:t>XP</a:t>
            </a:r>
            <a:r>
              <a:rPr lang="zh-CN" altLang="en-US" dirty="0" smtClean="0"/>
              <a:t>强调，把</a:t>
            </a:r>
            <a:r>
              <a:rPr lang="en-US" altLang="zh-CN" dirty="0" smtClean="0"/>
              <a:t>Refactoring</a:t>
            </a:r>
            <a:r>
              <a:rPr lang="zh-CN" altLang="en-US" dirty="0" smtClean="0"/>
              <a:t>做到极致，应该随时随地、尽可能地进行</a:t>
            </a:r>
            <a:r>
              <a:rPr lang="en-US" altLang="zh-CN" dirty="0" smtClean="0"/>
              <a:t>Refactoring</a:t>
            </a:r>
            <a:r>
              <a:rPr lang="zh-CN" altLang="en-US" dirty="0" smtClean="0"/>
              <a:t>，只要有可能，程序员都不应该心疼以前写的程序，而要毫不留情地改进程序。当然，每次改动后，程序员都应该运行测试程序，保证新系统仍然符合预定的要求。 </a:t>
            </a:r>
          </a:p>
          <a:p>
            <a:pPr>
              <a:defRPr/>
            </a:pPr>
            <a:r>
              <a:rPr lang="zh-CN" altLang="en-US" dirty="0" smtClean="0"/>
              <a:t>　　</a:t>
            </a:r>
            <a:r>
              <a:rPr lang="en-US" altLang="zh-CN" dirty="0" smtClean="0"/>
              <a:t>XP</a:t>
            </a:r>
            <a:r>
              <a:rPr lang="zh-CN" altLang="en-US" dirty="0" smtClean="0"/>
              <a:t>开发小组经常整合不同的模块。为了提高软件质量，除了测试驱动开发和</a:t>
            </a:r>
            <a:r>
              <a:rPr lang="en-US" altLang="zh-CN" dirty="0" err="1" smtClean="0"/>
              <a:t>PairProgramming</a:t>
            </a:r>
            <a:r>
              <a:rPr lang="zh-CN" altLang="en-US" dirty="0" smtClean="0"/>
              <a:t>以外，</a:t>
            </a:r>
            <a:r>
              <a:rPr lang="en-US" altLang="zh-CN" dirty="0" smtClean="0"/>
              <a:t>XP</a:t>
            </a:r>
            <a:r>
              <a:rPr lang="zh-CN" altLang="en-US" dirty="0" smtClean="0"/>
              <a:t>要求每个人的代码都要遵守编程规范，任何人都可以修改其他人写的代码，而且所有人都应该主动检查其他人写的代码。 </a:t>
            </a:r>
            <a:r>
              <a:rPr lang="zh-CN" altLang="en-US" b="1" dirty="0" smtClean="0"/>
              <a:t>频繁地整合</a:t>
            </a:r>
          </a:p>
          <a:p>
            <a:pPr>
              <a:defRPr/>
            </a:pPr>
            <a:r>
              <a:rPr lang="zh-CN" altLang="en-US" dirty="0" smtClean="0"/>
              <a:t>　　在很多项目中，开发人员往往很迟才把各个模块整合在一起。在这些项目中，开发人员经常在整合过程中发现很多问题，但不能肯定到底是谁的程序出了问题；而且，只有整合完成后，开发人员才开始稍稍使用整个系统，然后就马上交付给客户验收。对于客户来说，即使这些系统能够通过终验收测试，因为使用时间短，客户门心里并没有多少把握。 </a:t>
            </a:r>
          </a:p>
          <a:p>
            <a:pPr>
              <a:defRPr/>
            </a:pPr>
            <a:r>
              <a:rPr lang="zh-CN" altLang="en-US" dirty="0" smtClean="0"/>
              <a:t>　　为了解决这些问题，</a:t>
            </a:r>
            <a:r>
              <a:rPr lang="en-US" altLang="zh-CN" dirty="0" smtClean="0"/>
              <a:t>XP</a:t>
            </a:r>
            <a:r>
              <a:rPr lang="zh-CN" altLang="en-US" dirty="0" smtClean="0"/>
              <a:t>提出，整个项目过程中，应该频繁地，尽可能地整合已经开发完的</a:t>
            </a:r>
            <a:r>
              <a:rPr lang="en-US" altLang="zh-CN" dirty="0" smtClean="0"/>
              <a:t>USERSTORY</a:t>
            </a:r>
            <a:r>
              <a:rPr lang="zh-CN" altLang="en-US" dirty="0" smtClean="0"/>
              <a:t>（每次整合一个新的</a:t>
            </a:r>
            <a:r>
              <a:rPr lang="en-US" altLang="zh-CN" dirty="0" smtClean="0"/>
              <a:t>USERSTORY</a:t>
            </a:r>
            <a:r>
              <a:rPr lang="zh-CN" altLang="en-US" dirty="0" smtClean="0"/>
              <a:t>）。每次整合，都要运行相应的单元测试和验收测试，保证符合客户和开发的要求。整合后，就发布一个新的应用系统。这样，整个项目开发过程中，几乎每隔一两天，都会发布一个新系统，有时甚至会一天发布好几个版本。通过这个过程，客户能非常清楚地掌握已经完成的功能和开发进度，并基于这些情况和开发人员进行有效地、及时地交流，以确保项目顺利完成。 </a:t>
            </a:r>
            <a:r>
              <a:rPr lang="zh-CN" altLang="en-US" b="1" dirty="0" smtClean="0"/>
              <a:t>集体拥有代码</a:t>
            </a:r>
          </a:p>
          <a:p>
            <a:pPr>
              <a:defRPr/>
            </a:pPr>
            <a:r>
              <a:rPr lang="zh-CN" altLang="en-US" dirty="0" smtClean="0"/>
              <a:t>　　在很多项目开发过程中，开发人员只维护自己的代码，而且很多人不喜欢其他人随意修改自己的代码。因此，即使可能有相应的比较详细的开发文档，但一个程序员却很少、也不太愿意去读其他程序员的代码；而且，因为不清楚其他人的程序到底实现了什么功能，一个程序员一般也不敢随便改动其他人的代码。同时，因为是自己维护自己的代码，可能因为时间紧张或技术水平的局限性，某些问题一直不能被发现或得到比较好的解决。针对这点，</a:t>
            </a:r>
            <a:r>
              <a:rPr lang="en-US" altLang="zh-CN" dirty="0" smtClean="0"/>
              <a:t>XP</a:t>
            </a:r>
            <a:r>
              <a:rPr lang="zh-CN" altLang="en-US" dirty="0" smtClean="0"/>
              <a:t>提倡大家共同拥有代码，每个人都有权利和义务阅读其他代码，发现和纠正错误，重整和优化代码。这样，这些代码就不仅仅是一两个人写的，而是由整个项目开发队伍共同完成的，错误会减少很多，重用性会尽可能地得到提高，代码质量是非常好。 </a:t>
            </a:r>
          </a:p>
          <a:p>
            <a:pPr>
              <a:defRPr/>
            </a:pPr>
            <a:r>
              <a:rPr lang="zh-CN" altLang="en-US" dirty="0" smtClean="0"/>
              <a:t>　　为了防止修改其他人的代码而引起系统崩溃，每个人在修改后都应该运行测试程序。（从这点，我们可以再次看到，</a:t>
            </a:r>
            <a:r>
              <a:rPr lang="en-US" altLang="zh-CN" dirty="0" smtClean="0"/>
              <a:t>XP</a:t>
            </a:r>
            <a:r>
              <a:rPr lang="zh-CN" altLang="en-US" dirty="0" smtClean="0"/>
              <a:t>的各个惯例和规则是怎样有机地结合在一起的。） </a:t>
            </a:r>
          </a:p>
          <a:p>
            <a:pPr>
              <a:defRPr/>
            </a:pPr>
            <a:r>
              <a:rPr lang="zh-CN" altLang="en-US" b="1" dirty="0" smtClean="0">
                <a:hlinkClick r:id="rId55"/>
              </a:rPr>
              <a:t>编辑本段</a:t>
            </a:r>
            <a:r>
              <a:rPr lang="zh-CN" altLang="en-US" b="1" dirty="0" smtClean="0"/>
              <a:t>编程规范</a:t>
            </a:r>
          </a:p>
          <a:p>
            <a:pPr>
              <a:defRPr/>
            </a:pPr>
            <a:r>
              <a:rPr lang="zh-CN" altLang="en-US" dirty="0" smtClean="0"/>
              <a:t>　　</a:t>
            </a:r>
            <a:r>
              <a:rPr lang="en-US" altLang="zh-CN" dirty="0" smtClean="0"/>
              <a:t>XP</a:t>
            </a:r>
            <a:r>
              <a:rPr lang="zh-CN" altLang="en-US" dirty="0" smtClean="0"/>
              <a:t>开发小组中的所有人都遵循一个统一的编程标准，因此，所有的代码看起来好像是一个人写的。因为有了统一的编程规范，每个程序员更加容易读懂其他人写的代码，这是是实现</a:t>
            </a:r>
            <a:r>
              <a:rPr lang="en-US" altLang="zh-CN" dirty="0" err="1" smtClean="0"/>
              <a:t>CollectiveCodeOwnership</a:t>
            </a:r>
            <a:r>
              <a:rPr lang="zh-CN" altLang="en-US" dirty="0" smtClean="0"/>
              <a:t>的重要前提之一。 </a:t>
            </a:r>
          </a:p>
          <a:p>
            <a:pPr>
              <a:defRPr/>
            </a:pPr>
            <a:r>
              <a:rPr lang="zh-CN" altLang="en-US" dirty="0" smtClean="0"/>
              <a:t>　　</a:t>
            </a:r>
            <a:r>
              <a:rPr lang="en-US" altLang="zh-CN" dirty="0" smtClean="0"/>
              <a:t>5Metaphor</a:t>
            </a:r>
            <a:r>
              <a:rPr lang="zh-CN" altLang="en-US" dirty="0" smtClean="0"/>
              <a:t>（系统比喻），不加班 </a:t>
            </a:r>
          </a:p>
          <a:p>
            <a:pPr>
              <a:defRPr/>
            </a:pPr>
            <a:r>
              <a:rPr lang="zh-CN" altLang="en-US" dirty="0" smtClean="0"/>
              <a:t>　　</a:t>
            </a:r>
            <a:r>
              <a:rPr lang="en-US" altLang="zh-CN" dirty="0" smtClean="0"/>
              <a:t>XP</a:t>
            </a:r>
            <a:r>
              <a:rPr lang="zh-CN" altLang="en-US" dirty="0" smtClean="0"/>
              <a:t>过程通过使用一些形象的比喻让所有人对系统有个共同的、简洁的认识。</a:t>
            </a:r>
            <a:r>
              <a:rPr lang="en-US" altLang="zh-CN" dirty="0" smtClean="0"/>
              <a:t>XP</a:t>
            </a:r>
            <a:r>
              <a:rPr lang="zh-CN" altLang="en-US" dirty="0" smtClean="0"/>
              <a:t>认为加班是不正常的，因为这说明关于项目进度的估计和安排有问题。 </a:t>
            </a:r>
          </a:p>
          <a:p>
            <a:pPr>
              <a:defRPr/>
            </a:pPr>
            <a:r>
              <a:rPr lang="zh-CN" altLang="en-US" dirty="0" smtClean="0"/>
              <a:t>　　</a:t>
            </a:r>
            <a:r>
              <a:rPr lang="en-US" altLang="zh-CN" dirty="0" smtClean="0"/>
              <a:t>Metaphor</a:t>
            </a:r>
            <a:r>
              <a:rPr lang="zh-CN" altLang="en-US" dirty="0" smtClean="0"/>
              <a:t>（系统比喻） </a:t>
            </a:r>
          </a:p>
          <a:p>
            <a:pPr>
              <a:defRPr/>
            </a:pPr>
            <a:r>
              <a:rPr lang="zh-CN" altLang="en-US" dirty="0" smtClean="0"/>
              <a:t>　　为了帮助每个人一致清楚地理解要完成的客户需求、要开发的系统功能，</a:t>
            </a:r>
            <a:r>
              <a:rPr lang="en-US" altLang="zh-CN" dirty="0" smtClean="0"/>
              <a:t>XP</a:t>
            </a:r>
            <a:r>
              <a:rPr lang="zh-CN" altLang="en-US" dirty="0" smtClean="0"/>
              <a:t>开发小组用很多形象的比喻来描述系统或功能模块是怎样工作的。比如，对于一个搜索引擎，它的</a:t>
            </a:r>
            <a:r>
              <a:rPr lang="en-US" altLang="zh-CN" dirty="0" smtClean="0"/>
              <a:t>Metaphor</a:t>
            </a:r>
            <a:r>
              <a:rPr lang="zh-CN" altLang="en-US" dirty="0" smtClean="0"/>
              <a:t>可能就是“一大群蜘蛛，在网上四处寻找要捕捉的东西，然后把东西带回巢穴。” </a:t>
            </a:r>
          </a:p>
          <a:p>
            <a:pPr>
              <a:defRPr/>
            </a:pPr>
            <a:r>
              <a:rPr lang="zh-CN" altLang="en-US" b="1" dirty="0" smtClean="0">
                <a:hlinkClick r:id="rId55"/>
              </a:rPr>
              <a:t>编辑本段</a:t>
            </a:r>
            <a:r>
              <a:rPr lang="zh-CN" altLang="en-US" b="1" dirty="0" smtClean="0"/>
              <a:t>其他相关</a:t>
            </a:r>
          </a:p>
          <a:p>
            <a:pPr>
              <a:defRPr/>
            </a:pPr>
            <a:r>
              <a:rPr lang="zh-CN" altLang="en-US" dirty="0" smtClean="0"/>
              <a:t>　　大量的加班意味着原来的计划是不准确的，或者是程序员不清楚自己到底什么时候能完成什么工作。而且，开发管理人员和客户也因此无法准确掌握开发速度；开发人员也因此非常疲劳。</a:t>
            </a:r>
            <a:r>
              <a:rPr lang="en-US" altLang="zh-CN" dirty="0" smtClean="0"/>
              <a:t>XP</a:t>
            </a:r>
            <a:r>
              <a:rPr lang="zh-CN" altLang="en-US" dirty="0" smtClean="0"/>
              <a:t>认为，如果出现大量的加班现象，开发管理人员（比如</a:t>
            </a:r>
            <a:r>
              <a:rPr lang="en-US" altLang="zh-CN" dirty="0" smtClean="0"/>
              <a:t>Coach</a:t>
            </a:r>
            <a:r>
              <a:rPr lang="zh-CN" altLang="en-US" dirty="0" smtClean="0"/>
              <a:t>）应该和客户一起确定加班的原因，并及时调整项目计划、进度和资源。 </a:t>
            </a:r>
          </a:p>
          <a:p>
            <a:pPr>
              <a:defRPr/>
            </a:pPr>
            <a:r>
              <a:rPr lang="zh-CN" altLang="en-US" dirty="0" smtClean="0"/>
              <a:t>　　</a:t>
            </a:r>
            <a:r>
              <a:rPr lang="en-US" altLang="zh-CN" dirty="0" smtClean="0"/>
              <a:t>XP</a:t>
            </a:r>
            <a:r>
              <a:rPr lang="zh-CN" altLang="en-US" dirty="0" smtClean="0"/>
              <a:t>中一些基本概念的简介 </a:t>
            </a:r>
          </a:p>
          <a:p>
            <a:pPr>
              <a:defRPr/>
            </a:pPr>
            <a:r>
              <a:rPr lang="zh-CN" altLang="en-US" dirty="0" smtClean="0"/>
              <a:t>　　</a:t>
            </a:r>
            <a:r>
              <a:rPr lang="en-US" altLang="zh-CN" dirty="0" err="1" smtClean="0"/>
              <a:t>UserStory</a:t>
            </a:r>
            <a:r>
              <a:rPr lang="zh-CN" altLang="en-US" dirty="0" smtClean="0"/>
              <a:t>：开发人员要求客户把所有的需求写成一个个独立的小故事，每个只需要几天时间就可以完成。开发过程中，客户可以随时提出新的</a:t>
            </a:r>
            <a:r>
              <a:rPr lang="en-US" altLang="zh-CN" dirty="0" err="1" smtClean="0"/>
              <a:t>UserStory</a:t>
            </a:r>
            <a:r>
              <a:rPr lang="zh-CN" altLang="en-US" dirty="0" smtClean="0"/>
              <a:t>，或者更改以前的</a:t>
            </a:r>
            <a:r>
              <a:rPr lang="en-US" altLang="zh-CN" dirty="0" err="1" smtClean="0"/>
              <a:t>UserStory</a:t>
            </a:r>
            <a:r>
              <a:rPr lang="zh-CN" altLang="en-US" dirty="0" smtClean="0"/>
              <a:t>。 </a:t>
            </a:r>
          </a:p>
          <a:p>
            <a:pPr>
              <a:defRPr/>
            </a:pPr>
            <a:r>
              <a:rPr lang="zh-CN" altLang="en-US" dirty="0" smtClean="0"/>
              <a:t>　　</a:t>
            </a:r>
            <a:r>
              <a:rPr lang="en-US" altLang="zh-CN" dirty="0" err="1" smtClean="0"/>
              <a:t>StoryEstimates</a:t>
            </a:r>
            <a:r>
              <a:rPr lang="zh-CN" altLang="en-US" dirty="0" smtClean="0"/>
              <a:t>和开发速度：开发小组对每个</a:t>
            </a:r>
            <a:r>
              <a:rPr lang="en-US" altLang="zh-CN" dirty="0" err="1" smtClean="0"/>
              <a:t>UserStory</a:t>
            </a:r>
            <a:r>
              <a:rPr lang="zh-CN" altLang="en-US" dirty="0" smtClean="0"/>
              <a:t>进行估算，并根据每个开发周期（</a:t>
            </a:r>
            <a:r>
              <a:rPr lang="en-US" altLang="zh-CN" dirty="0" smtClean="0"/>
              <a:t>Iteration</a:t>
            </a:r>
            <a:r>
              <a:rPr lang="zh-CN" altLang="en-US" dirty="0" smtClean="0"/>
              <a:t>）中的实际情况反复计算开发速度。这样，开发人员和客户能知道每个星期到底能开发多少</a:t>
            </a:r>
            <a:r>
              <a:rPr lang="en-US" altLang="zh-CN" dirty="0" err="1" smtClean="0"/>
              <a:t>UserStory</a:t>
            </a:r>
            <a:r>
              <a:rPr lang="zh-CN" altLang="en-US" dirty="0" smtClean="0"/>
              <a:t>。 </a:t>
            </a:r>
          </a:p>
          <a:p>
            <a:pPr>
              <a:defRPr/>
            </a:pPr>
            <a:r>
              <a:rPr lang="zh-CN" altLang="en-US" dirty="0" smtClean="0"/>
              <a:t>　　</a:t>
            </a:r>
            <a:r>
              <a:rPr lang="en-US" altLang="zh-CN" dirty="0" err="1" smtClean="0"/>
              <a:t>ReleasePlan</a:t>
            </a:r>
            <a:r>
              <a:rPr lang="zh-CN" altLang="en-US" dirty="0" smtClean="0"/>
              <a:t>和</a:t>
            </a:r>
            <a:r>
              <a:rPr lang="en-US" altLang="zh-CN" dirty="0" err="1" smtClean="0"/>
              <a:t>ReleaseScope</a:t>
            </a:r>
            <a:r>
              <a:rPr lang="zh-CN" altLang="en-US" dirty="0" smtClean="0"/>
              <a:t>：整个开发过程中，开发人员将不断地发布新版本。开发人员和客户一起确定每个发布所包含的</a:t>
            </a:r>
            <a:r>
              <a:rPr lang="en-US" altLang="zh-CN" dirty="0" err="1" smtClean="0"/>
              <a:t>UserStory</a:t>
            </a:r>
            <a:r>
              <a:rPr lang="zh-CN" altLang="en-US" dirty="0" smtClean="0"/>
              <a:t>。 </a:t>
            </a:r>
          </a:p>
          <a:p>
            <a:pPr>
              <a:defRPr/>
            </a:pPr>
            <a:r>
              <a:rPr lang="zh-CN" altLang="en-US" dirty="0" smtClean="0"/>
              <a:t>　　</a:t>
            </a:r>
            <a:r>
              <a:rPr lang="en-US" altLang="zh-CN" dirty="0" smtClean="0"/>
              <a:t>Iteration</a:t>
            </a:r>
            <a:r>
              <a:rPr lang="zh-CN" altLang="en-US" dirty="0" smtClean="0"/>
              <a:t>（开发周期，或称迭代）和</a:t>
            </a:r>
            <a:r>
              <a:rPr lang="en-US" altLang="zh-CN" dirty="0" err="1" smtClean="0"/>
              <a:t>IterationPlan</a:t>
            </a:r>
            <a:r>
              <a:rPr lang="zh-CN" altLang="en-US" dirty="0" smtClean="0"/>
              <a:t>：在一个</a:t>
            </a:r>
            <a:r>
              <a:rPr lang="en-US" altLang="zh-CN" dirty="0" smtClean="0"/>
              <a:t>Release</a:t>
            </a:r>
            <a:r>
              <a:rPr lang="zh-CN" altLang="en-US" dirty="0" smtClean="0"/>
              <a:t>过程中，开发人员要求客户选择最有价值的</a:t>
            </a:r>
            <a:r>
              <a:rPr lang="en-US" altLang="zh-CN" dirty="0" err="1" smtClean="0"/>
              <a:t>UserStory</a:t>
            </a:r>
            <a:r>
              <a:rPr lang="zh-CN" altLang="en-US" dirty="0" smtClean="0"/>
              <a:t>作为未来一两个星期的开发内容。 </a:t>
            </a:r>
          </a:p>
          <a:p>
            <a:pPr>
              <a:defRPr/>
            </a:pPr>
            <a:r>
              <a:rPr lang="zh-CN" altLang="en-US" dirty="0" smtClean="0"/>
              <a:t>　　</a:t>
            </a:r>
            <a:r>
              <a:rPr lang="en-US" altLang="zh-CN" dirty="0" err="1" smtClean="0"/>
              <a:t>TheSeed</a:t>
            </a:r>
            <a:r>
              <a:rPr lang="zh-CN" altLang="en-US" dirty="0" smtClean="0"/>
              <a:t>：第一个迭代（</a:t>
            </a:r>
            <a:r>
              <a:rPr lang="en-US" altLang="zh-CN" dirty="0" smtClean="0"/>
              <a:t>Iteration</a:t>
            </a:r>
            <a:r>
              <a:rPr lang="zh-CN" altLang="en-US" dirty="0" smtClean="0"/>
              <a:t>）完成后，提交给客户的系统。虽然这不是最终的产品，但它已经实现了几个客户认为是最重要的</a:t>
            </a:r>
            <a:r>
              <a:rPr lang="en-US" altLang="zh-CN" dirty="0" smtClean="0"/>
              <a:t>Story</a:t>
            </a:r>
            <a:r>
              <a:rPr lang="zh-CN" altLang="en-US" dirty="0" smtClean="0"/>
              <a:t>，开发人员将逐步在其基础上增加新的模块。 </a:t>
            </a:r>
          </a:p>
          <a:p>
            <a:pPr>
              <a:defRPr/>
            </a:pPr>
            <a:r>
              <a:rPr lang="zh-CN" altLang="en-US" dirty="0" smtClean="0"/>
              <a:t>　　</a:t>
            </a:r>
            <a:r>
              <a:rPr lang="en-US" altLang="zh-CN" dirty="0" err="1" smtClean="0"/>
              <a:t>ContinuousIntegration</a:t>
            </a:r>
            <a:r>
              <a:rPr lang="zh-CN" altLang="en-US" dirty="0" smtClean="0"/>
              <a:t>（整合）：把开发完的</a:t>
            </a:r>
            <a:r>
              <a:rPr lang="en-US" altLang="zh-CN" dirty="0" err="1" smtClean="0"/>
              <a:t>UserStory</a:t>
            </a:r>
            <a:r>
              <a:rPr lang="zh-CN" altLang="en-US" dirty="0" smtClean="0"/>
              <a:t>的模块一个个拼装起来，一步步接近乃至最终完成最终产品。 </a:t>
            </a:r>
          </a:p>
          <a:p>
            <a:pPr>
              <a:defRPr/>
            </a:pPr>
            <a:r>
              <a:rPr lang="zh-CN" altLang="en-US" dirty="0" smtClean="0"/>
              <a:t>　　验收测试（功能测试）：对于每个</a:t>
            </a:r>
            <a:r>
              <a:rPr lang="en-US" altLang="zh-CN" dirty="0" err="1" smtClean="0"/>
              <a:t>UserStory</a:t>
            </a:r>
            <a:r>
              <a:rPr lang="zh-CN" altLang="en-US" dirty="0" smtClean="0"/>
              <a:t>，客户将定义一些测试案例，开发人员将使运行这些测试案例的过程自动化。 </a:t>
            </a:r>
          </a:p>
          <a:p>
            <a:pPr>
              <a:defRPr/>
            </a:pPr>
            <a:r>
              <a:rPr lang="zh-CN" altLang="en-US" dirty="0" smtClean="0"/>
              <a:t>　　</a:t>
            </a:r>
            <a:r>
              <a:rPr lang="en-US" altLang="zh-CN" dirty="0" err="1" smtClean="0"/>
              <a:t>UnitTest</a:t>
            </a:r>
            <a:r>
              <a:rPr lang="zh-CN" altLang="en-US" dirty="0" smtClean="0"/>
              <a:t>（单元测试）：在开始写程序前，程序员针对大部分类的方法，先写出相应的测试程序。 </a:t>
            </a:r>
          </a:p>
          <a:p>
            <a:pPr>
              <a:defRPr/>
            </a:pPr>
            <a:r>
              <a:rPr lang="zh-CN" altLang="en-US" dirty="0" smtClean="0"/>
              <a:t>　　</a:t>
            </a:r>
            <a:r>
              <a:rPr lang="en-US" altLang="zh-CN" dirty="0" smtClean="0"/>
              <a:t>Refactoring(</a:t>
            </a:r>
            <a:r>
              <a:rPr lang="zh-CN" altLang="en-US" dirty="0" smtClean="0"/>
              <a:t>重构</a:t>
            </a:r>
            <a:r>
              <a:rPr lang="en-US" altLang="zh-CN" dirty="0" smtClean="0"/>
              <a:t>)</a:t>
            </a:r>
            <a:r>
              <a:rPr lang="zh-CN" altLang="en-US" dirty="0" smtClean="0"/>
              <a:t>：去掉代码中的冗余部分，增加代码的可重用性和伸缩性。 </a:t>
            </a:r>
          </a:p>
          <a:p>
            <a:pPr>
              <a:defRPr/>
            </a:pPr>
            <a:r>
              <a:rPr lang="zh-CN" altLang="en-US" b="1" dirty="0" smtClean="0">
                <a:hlinkClick r:id="rId55"/>
              </a:rPr>
              <a:t>编辑本段</a:t>
            </a:r>
            <a:r>
              <a:rPr lang="zh-CN" altLang="en-US" b="1" dirty="0" smtClean="0"/>
              <a:t>影响</a:t>
            </a:r>
          </a:p>
          <a:p>
            <a:pPr>
              <a:defRPr/>
            </a:pPr>
            <a:r>
              <a:rPr lang="zh-CN" altLang="en-US" dirty="0" smtClean="0"/>
              <a:t>　　通过软件工程设计的简单而优美的软件并不比那些设计复杂而难以维护的软件有价值。这是真的吗？</a:t>
            </a:r>
            <a:r>
              <a:rPr lang="en-US" altLang="zh-CN" dirty="0" smtClean="0"/>
              <a:t>XP</a:t>
            </a:r>
            <a:r>
              <a:rPr lang="zh-CN" altLang="en-US" dirty="0" smtClean="0"/>
              <a:t>认为事实并非如此。　一个典型的项目花在人力上的金钱是花在硬件上的时间的</a:t>
            </a:r>
            <a:r>
              <a:rPr lang="en-US" altLang="zh-CN" dirty="0" smtClean="0"/>
              <a:t>20 </a:t>
            </a:r>
            <a:r>
              <a:rPr lang="zh-CN" altLang="en-US" dirty="0" smtClean="0"/>
              <a:t>倍，这意味着一个项目每年要花</a:t>
            </a:r>
            <a:r>
              <a:rPr lang="en-US" altLang="zh-CN" dirty="0" smtClean="0"/>
              <a:t>200 </a:t>
            </a:r>
            <a:r>
              <a:rPr lang="zh-CN" altLang="en-US" dirty="0" smtClean="0"/>
              <a:t>万美元在程序员身上，而仅仅花</a:t>
            </a:r>
            <a:r>
              <a:rPr lang="en-US" altLang="zh-CN" dirty="0" smtClean="0"/>
              <a:t>10 </a:t>
            </a:r>
            <a:r>
              <a:rPr lang="zh-CN" altLang="en-US" dirty="0" smtClean="0"/>
              <a:t>万美元在电脑设备上。很多聪明的程序员说：“我们如此聪明，发现一种方法可以节省</a:t>
            </a:r>
            <a:r>
              <a:rPr lang="en-US" altLang="zh-CN" dirty="0" smtClean="0"/>
              <a:t>20%</a:t>
            </a:r>
            <a:r>
              <a:rPr lang="zh-CN" altLang="en-US" dirty="0" smtClean="0"/>
              <a:t>的硬件开销”，然后他们使得源程序大而且难懂和难以维护，他们会说：“但是我们节省了</a:t>
            </a:r>
            <a:r>
              <a:rPr lang="en-US" altLang="zh-CN" dirty="0" smtClean="0"/>
              <a:t>20%</a:t>
            </a:r>
            <a:r>
              <a:rPr lang="zh-CN" altLang="en-US" dirty="0" smtClean="0"/>
              <a:t>或者</a:t>
            </a:r>
            <a:r>
              <a:rPr lang="en-US" altLang="zh-CN" dirty="0" smtClean="0"/>
              <a:t>2 </a:t>
            </a:r>
            <a:r>
              <a:rPr lang="zh-CN" altLang="en-US" dirty="0" smtClean="0"/>
              <a:t>万美元每年，很大的节省”。反之，如果我们写我们的程序简单而且容易扩展，我们将至少节省</a:t>
            </a:r>
            <a:r>
              <a:rPr lang="en-US" altLang="zh-CN" dirty="0" smtClean="0"/>
              <a:t>10%</a:t>
            </a:r>
            <a:r>
              <a:rPr lang="zh-CN" altLang="en-US" dirty="0" smtClean="0"/>
              <a:t>的人力开销，一笔更大的节省，这是你客户一定会注意到的一些事情。 </a:t>
            </a:r>
          </a:p>
          <a:p>
            <a:pPr>
              <a:defRPr/>
            </a:pPr>
            <a:r>
              <a:rPr lang="zh-CN" altLang="en-US" dirty="0" smtClean="0"/>
              <a:t>　　另外一个对客户来说很重要的问题就是程序的</a:t>
            </a:r>
            <a:r>
              <a:rPr lang="en-US" altLang="zh-CN" dirty="0" smtClean="0"/>
              <a:t>BUGS </a:t>
            </a:r>
            <a:r>
              <a:rPr lang="zh-CN" altLang="en-US" dirty="0" smtClean="0"/>
              <a:t>。</a:t>
            </a:r>
            <a:r>
              <a:rPr lang="en-US" altLang="zh-CN" dirty="0" smtClean="0"/>
              <a:t>XP </a:t>
            </a:r>
            <a:r>
              <a:rPr lang="zh-CN" altLang="en-US" dirty="0" smtClean="0"/>
              <a:t>不只是强调测试，而且要求正确的测试。测试必须是能自动进行的，以便为程序和客户提供一个安全的环境。在编码的所有阶段，我们不断增加测试用例。当找到</a:t>
            </a:r>
            <a:r>
              <a:rPr lang="en-US" altLang="zh-CN" dirty="0" smtClean="0"/>
              <a:t>bug </a:t>
            </a:r>
            <a:r>
              <a:rPr lang="zh-CN" altLang="en-US" dirty="0" smtClean="0"/>
              <a:t>时，我们就添加新的测试，一个紧密的安全网就这样产生了。同一个</a:t>
            </a:r>
            <a:r>
              <a:rPr lang="en-US" altLang="zh-CN" dirty="0" smtClean="0"/>
              <a:t>BUG </a:t>
            </a:r>
            <a:r>
              <a:rPr lang="zh-CN" altLang="en-US" dirty="0" smtClean="0"/>
              <a:t>不出现两次，这些一定会引起用户的注意。你的客户必须注意的另外一件事情：</a:t>
            </a:r>
            <a:r>
              <a:rPr lang="en-US" altLang="zh-CN" dirty="0" smtClean="0"/>
              <a:t>XP </a:t>
            </a:r>
            <a:r>
              <a:rPr lang="zh-CN" altLang="en-US" dirty="0" smtClean="0"/>
              <a:t>开发者拥抱需求变化。</a:t>
            </a:r>
            <a:r>
              <a:rPr lang="en-US" altLang="zh-CN" dirty="0" smtClean="0"/>
              <a:t>XP </a:t>
            </a:r>
            <a:r>
              <a:rPr lang="zh-CN" altLang="en-US" dirty="0" smtClean="0"/>
              <a:t>使我们能够接受需求的变化。 </a:t>
            </a:r>
          </a:p>
          <a:p>
            <a:pPr>
              <a:defRPr/>
            </a:pPr>
            <a:r>
              <a:rPr lang="zh-CN" altLang="en-US" dirty="0" smtClean="0"/>
              <a:t>　　一般情况下，客户只有在系统被开发完成以后能真正去体会它。</a:t>
            </a:r>
            <a:r>
              <a:rPr lang="en-US" altLang="zh-CN" dirty="0" smtClean="0"/>
              <a:t>XP </a:t>
            </a:r>
            <a:r>
              <a:rPr lang="zh-CN" altLang="en-US" dirty="0" smtClean="0"/>
              <a:t>却不一样，它通过加强客户的反馈来缩短开发的周期，同时获得足够的时间来改变功能和获得用户的认同。在</a:t>
            </a:r>
            <a:r>
              <a:rPr lang="en-US" altLang="zh-CN" dirty="0" smtClean="0"/>
              <a:t>XP </a:t>
            </a:r>
            <a:r>
              <a:rPr lang="zh-CN" altLang="en-US" dirty="0" smtClean="0"/>
              <a:t>中，你的客户应该明确的知道这一点。 </a:t>
            </a:r>
          </a:p>
          <a:p>
            <a:pPr>
              <a:defRPr/>
            </a:pPr>
            <a:r>
              <a:rPr lang="zh-CN" altLang="en-US" dirty="0" smtClean="0"/>
              <a:t>　　</a:t>
            </a:r>
            <a:r>
              <a:rPr lang="en-US" altLang="zh-CN" dirty="0" smtClean="0"/>
              <a:t>XP</a:t>
            </a:r>
            <a:r>
              <a:rPr lang="zh-CN" altLang="en-US" dirty="0" smtClean="0"/>
              <a:t>开发过程的大多的革命是在软件开发的方法上，代码质量的重要程度超出人们一般所认为的。仅仅因为我们的客户不能明白我们的源代码并不意味着我们可以不努力去管理代码的质量。 </a:t>
            </a:r>
          </a:p>
          <a:p>
            <a:pPr>
              <a:defRPr/>
            </a:pPr>
            <a:r>
              <a:rPr lang="zh-CN" altLang="en-US" b="1" dirty="0" smtClean="0">
                <a:hlinkClick r:id="rId55"/>
              </a:rPr>
              <a:t>编辑本段</a:t>
            </a:r>
            <a:r>
              <a:rPr lang="zh-CN" altLang="en-US" b="1" dirty="0" smtClean="0"/>
              <a:t>使用</a:t>
            </a:r>
          </a:p>
          <a:p>
            <a:pPr>
              <a:defRPr/>
            </a:pPr>
            <a:r>
              <a:rPr lang="zh-CN" altLang="en-US" dirty="0" smtClean="0"/>
              <a:t>　　</a:t>
            </a:r>
            <a:r>
              <a:rPr lang="en-US" altLang="zh-CN" dirty="0" smtClean="0"/>
              <a:t>XP</a:t>
            </a:r>
            <a:r>
              <a:rPr lang="zh-CN" altLang="en-US" dirty="0" smtClean="0"/>
              <a:t>方法的产生是因为难以管理的需求变化，从一开始你的客户并不是很完全的知道他们要的系统是怎么样的，你可能面对的系统的功能一个月变化多次。在大多数软件开发环境中不断变化的需求是唯一的不变，这个时候应用</a:t>
            </a:r>
            <a:r>
              <a:rPr lang="en-US" altLang="zh-CN" dirty="0" smtClean="0"/>
              <a:t>XP </a:t>
            </a:r>
            <a:r>
              <a:rPr lang="zh-CN" altLang="en-US" dirty="0" smtClean="0"/>
              <a:t>就可以取得别的方法不可能取得的成功。</a:t>
            </a:r>
            <a:r>
              <a:rPr lang="en-US" altLang="zh-CN" dirty="0" smtClean="0"/>
              <a:t>XP </a:t>
            </a:r>
            <a:r>
              <a:rPr lang="zh-CN" altLang="en-US" dirty="0" smtClean="0"/>
              <a:t>方法的建立同时也是为了解决软件开发项目中的风险问题。假如你的客户在特定的时间内，需要一个相当难开发的系统，而且对于你的项目组来说，这个系统是一个新的挑战（从来没有做过），那风险就更大了，如果这个系统对于整个软件行业来说都是新的挑战，那么它的风险就更大了，采用</a:t>
            </a:r>
            <a:r>
              <a:rPr lang="en-US" altLang="zh-CN" dirty="0" smtClean="0"/>
              <a:t>XP </a:t>
            </a:r>
            <a:r>
              <a:rPr lang="zh-CN" altLang="en-US" dirty="0" smtClean="0"/>
              <a:t>将可以减少风险，增加成功的可能。　</a:t>
            </a:r>
            <a:r>
              <a:rPr lang="en-US" altLang="zh-CN" dirty="0" smtClean="0"/>
              <a:t>XP</a:t>
            </a:r>
            <a:r>
              <a:rPr lang="zh-CN" altLang="en-US" dirty="0" smtClean="0"/>
              <a:t>方法是为小团体开发建立的，在</a:t>
            </a:r>
            <a:r>
              <a:rPr lang="en-US" altLang="zh-CN" dirty="0" smtClean="0"/>
              <a:t>2-10 </a:t>
            </a:r>
            <a:r>
              <a:rPr lang="zh-CN" altLang="en-US" dirty="0" smtClean="0"/>
              <a:t>个人之间。假如你的团体恰好合适，你就不需要用其他的软件工程方法了，就用</a:t>
            </a:r>
            <a:r>
              <a:rPr lang="en-US" altLang="zh-CN" dirty="0" smtClean="0"/>
              <a:t>XP </a:t>
            </a:r>
            <a:r>
              <a:rPr lang="zh-CN" altLang="en-US" dirty="0" smtClean="0"/>
              <a:t>，但是要注意你不能将</a:t>
            </a:r>
            <a:r>
              <a:rPr lang="en-US" altLang="zh-CN" dirty="0" smtClean="0"/>
              <a:t>XP </a:t>
            </a:r>
            <a:r>
              <a:rPr lang="zh-CN" altLang="en-US" dirty="0" smtClean="0"/>
              <a:t>方法应用于大团体的开发项目中。我们应该注意，在需求一惯呈动态变化或者高具有高风险的项目中，你就会发现</a:t>
            </a:r>
            <a:r>
              <a:rPr lang="en-US" altLang="zh-CN" dirty="0" smtClean="0"/>
              <a:t>XP </a:t>
            </a:r>
            <a:r>
              <a:rPr lang="zh-CN" altLang="en-US" dirty="0" smtClean="0"/>
              <a:t>方法在小团体的开发中的作用要远远高于在大团体的开发。 </a:t>
            </a:r>
          </a:p>
          <a:p>
            <a:pPr>
              <a:defRPr/>
            </a:pPr>
            <a:r>
              <a:rPr lang="zh-CN" altLang="en-US" dirty="0" smtClean="0"/>
              <a:t>　　</a:t>
            </a:r>
            <a:r>
              <a:rPr lang="en-US" altLang="zh-CN" dirty="0" smtClean="0"/>
              <a:t>XP</a:t>
            </a:r>
            <a:r>
              <a:rPr lang="zh-CN" altLang="en-US" dirty="0" smtClean="0"/>
              <a:t>方法需要一个扩展的开发团体，</a:t>
            </a:r>
            <a:r>
              <a:rPr lang="en-US" altLang="zh-CN" dirty="0" smtClean="0"/>
              <a:t>XP </a:t>
            </a:r>
            <a:r>
              <a:rPr lang="zh-CN" altLang="en-US" dirty="0" smtClean="0"/>
              <a:t>团体不仅仅包括开发者，经理、客户也是其中的一员，所有的工作一环扣一环，问问题，商讨方法和日程，增加功能测试，这些问题的解决不仅仅涉及到软件的开发者。 </a:t>
            </a:r>
          </a:p>
          <a:p>
            <a:pPr>
              <a:defRPr/>
            </a:pPr>
            <a:r>
              <a:rPr lang="zh-CN" altLang="en-US" dirty="0" smtClean="0"/>
              <a:t>　　另一个需要是可测试性，你必须能增加自动的单元测试和功能测试，然而在你进行这个需求的时候，你会发现有许多的问题很难测试，这需要充分发挥你的测试的经验和智慧，而且你有时还要改变你的设计以便它可以更容易的进行测试。记住：那儿有需求，那儿就应该有测试的方法。 </a:t>
            </a:r>
          </a:p>
          <a:p>
            <a:pPr>
              <a:defRPr/>
            </a:pPr>
            <a:r>
              <a:rPr lang="zh-CN" altLang="en-US" dirty="0" smtClean="0"/>
              <a:t>　　在</a:t>
            </a:r>
            <a:r>
              <a:rPr lang="en-US" altLang="zh-CN" dirty="0" smtClean="0"/>
              <a:t>XP</a:t>
            </a:r>
            <a:r>
              <a:rPr lang="zh-CN" altLang="en-US" dirty="0" smtClean="0"/>
              <a:t>方法的好处的清单上，最后一条是生产力。在同样的合作环境下，</a:t>
            </a:r>
            <a:r>
              <a:rPr lang="en-US" altLang="zh-CN" dirty="0" smtClean="0"/>
              <a:t>XP </a:t>
            </a:r>
            <a:r>
              <a:rPr lang="zh-CN" altLang="en-US" dirty="0" smtClean="0"/>
              <a:t>项目都一致的表现出比使用其他方法高的多的生产力。但这从来不是</a:t>
            </a:r>
            <a:r>
              <a:rPr lang="en-US" altLang="zh-CN" dirty="0" smtClean="0"/>
              <a:t>XP </a:t>
            </a:r>
            <a:r>
              <a:rPr lang="zh-CN" altLang="en-US" dirty="0" smtClean="0"/>
              <a:t>方法学的真正目标。</a:t>
            </a:r>
            <a:r>
              <a:rPr lang="en-US" altLang="zh-CN" dirty="0" smtClean="0"/>
              <a:t>XP </a:t>
            </a:r>
            <a:r>
              <a:rPr lang="zh-CN" altLang="en-US" dirty="0" smtClean="0"/>
              <a:t>真实追求的目标是：在规定的时间生产出满足客户需要的软件。假如对于你的开发来说，这是很重要的方面，你就可以选择</a:t>
            </a:r>
            <a:r>
              <a:rPr lang="en-US" altLang="zh-CN" dirty="0" smtClean="0"/>
              <a:t>XP </a:t>
            </a:r>
            <a:r>
              <a:rPr lang="zh-CN" altLang="en-US" dirty="0" smtClean="0"/>
              <a:t>了。 </a:t>
            </a:r>
          </a:p>
          <a:p>
            <a:pPr>
              <a:defRPr/>
            </a:pPr>
            <a:r>
              <a:rPr lang="zh-CN" altLang="en-US" b="1" dirty="0" smtClean="0">
                <a:hlinkClick r:id="rId55"/>
              </a:rPr>
              <a:t>编辑本段</a:t>
            </a:r>
            <a:r>
              <a:rPr lang="zh-CN" altLang="en-US" b="1" dirty="0" smtClean="0"/>
              <a:t>实践</a:t>
            </a:r>
          </a:p>
          <a:p>
            <a:pPr>
              <a:defRPr/>
            </a:pPr>
            <a:r>
              <a:rPr lang="zh-CN" altLang="en-US" dirty="0" smtClean="0"/>
              <a:t>　　</a:t>
            </a:r>
            <a:r>
              <a:rPr lang="en-US" altLang="zh-CN" dirty="0" smtClean="0"/>
              <a:t>1</a:t>
            </a:r>
            <a:r>
              <a:rPr lang="zh-CN" altLang="en-US" dirty="0" smtClean="0"/>
              <a:t>、完整团队 </a:t>
            </a:r>
          </a:p>
          <a:p>
            <a:pPr>
              <a:defRPr/>
            </a:pPr>
            <a:r>
              <a:rPr lang="zh-CN" altLang="en-US" dirty="0" smtClean="0"/>
              <a:t>　　</a:t>
            </a:r>
            <a:r>
              <a:rPr lang="en-US" altLang="zh-CN" dirty="0" smtClean="0"/>
              <a:t>XP</a:t>
            </a:r>
            <a:r>
              <a:rPr lang="zh-CN" altLang="en-US" dirty="0" smtClean="0"/>
              <a:t>项目的所有参与者（开发人员、客户、测试人员等）一起工作在一个开放的场所中，他们是同一个团队的成员。这个场所的墙壁上随意悬挂着大幅的、显著的图表以及其他一些显示他们进度的东西。 </a:t>
            </a:r>
          </a:p>
          <a:p>
            <a:pPr>
              <a:defRPr/>
            </a:pPr>
            <a:r>
              <a:rPr lang="zh-CN" altLang="en-US" dirty="0" smtClean="0"/>
              <a:t>　　</a:t>
            </a:r>
            <a:r>
              <a:rPr lang="en-US" altLang="zh-CN" dirty="0" smtClean="0"/>
              <a:t>2</a:t>
            </a:r>
            <a:r>
              <a:rPr lang="zh-CN" altLang="en-US" dirty="0" smtClean="0"/>
              <a:t>、计划游戏 </a:t>
            </a:r>
          </a:p>
          <a:p>
            <a:pPr>
              <a:defRPr/>
            </a:pPr>
            <a:r>
              <a:rPr lang="zh-CN" altLang="en-US" dirty="0" smtClean="0"/>
              <a:t>　　计划是持续的、循序渐进的。每</a:t>
            </a:r>
            <a:r>
              <a:rPr lang="en-US" altLang="zh-CN" dirty="0" smtClean="0"/>
              <a:t>2</a:t>
            </a:r>
            <a:r>
              <a:rPr lang="zh-CN" altLang="en-US" dirty="0" smtClean="0"/>
              <a:t>周，开发人员就为下</a:t>
            </a:r>
            <a:r>
              <a:rPr lang="en-US" altLang="zh-CN" dirty="0" smtClean="0"/>
              <a:t>2</a:t>
            </a:r>
            <a:r>
              <a:rPr lang="zh-CN" altLang="en-US" dirty="0" smtClean="0"/>
              <a:t>周估算候选特性的成本，而客户则根据成本和商务价值来选择要实现的特性。 </a:t>
            </a:r>
          </a:p>
          <a:p>
            <a:pPr>
              <a:defRPr/>
            </a:pPr>
            <a:r>
              <a:rPr lang="zh-CN" altLang="en-US" dirty="0" smtClean="0"/>
              <a:t>　　</a:t>
            </a:r>
            <a:r>
              <a:rPr lang="en-US" altLang="zh-CN" dirty="0" smtClean="0"/>
              <a:t>3</a:t>
            </a:r>
            <a:r>
              <a:rPr lang="zh-CN" altLang="en-US" dirty="0" smtClean="0"/>
              <a:t>、客户测试 </a:t>
            </a:r>
          </a:p>
          <a:p>
            <a:pPr>
              <a:defRPr/>
            </a:pPr>
            <a:r>
              <a:rPr lang="zh-CN" altLang="en-US" dirty="0" smtClean="0"/>
              <a:t>　　作为选择每个所期望的特性的一部分，客户可以根据脚本语言来定义出自动验收测试来表明该特性可以工作。 </a:t>
            </a:r>
          </a:p>
          <a:p>
            <a:pPr>
              <a:defRPr/>
            </a:pPr>
            <a:r>
              <a:rPr lang="zh-CN" altLang="en-US" dirty="0" smtClean="0"/>
              <a:t>　　</a:t>
            </a:r>
            <a:r>
              <a:rPr lang="en-US" altLang="zh-CN" dirty="0" smtClean="0"/>
              <a:t>4</a:t>
            </a:r>
            <a:r>
              <a:rPr lang="zh-CN" altLang="en-US" dirty="0" smtClean="0"/>
              <a:t>、简单设计 </a:t>
            </a:r>
          </a:p>
          <a:p>
            <a:pPr>
              <a:defRPr/>
            </a:pPr>
            <a:r>
              <a:rPr lang="zh-CN" altLang="en-US" dirty="0" smtClean="0"/>
              <a:t>　　团队保持设计恰好和当前的系统功能相匹配。它通过了所有的测试，不包含任何重复，表达出了编写者想表达的所有东西，并且包含尽可能少的代码。 </a:t>
            </a:r>
          </a:p>
          <a:p>
            <a:pPr>
              <a:defRPr/>
            </a:pPr>
            <a:r>
              <a:rPr lang="zh-CN" altLang="en-US" dirty="0" smtClean="0"/>
              <a:t>　　</a:t>
            </a:r>
            <a:r>
              <a:rPr lang="en-US" altLang="zh-CN" dirty="0" smtClean="0"/>
              <a:t>5</a:t>
            </a:r>
            <a:r>
              <a:rPr lang="zh-CN" altLang="en-US" dirty="0" smtClean="0"/>
              <a:t>、结对编程 </a:t>
            </a:r>
          </a:p>
          <a:p>
            <a:pPr>
              <a:defRPr/>
            </a:pPr>
            <a:r>
              <a:rPr lang="zh-CN" altLang="en-US" dirty="0" smtClean="0"/>
              <a:t>　　所有的产品软件都是由两个程序员、并排坐在一起在同一台机器上构建的。 </a:t>
            </a:r>
          </a:p>
          <a:p>
            <a:pPr>
              <a:defRPr/>
            </a:pPr>
            <a:r>
              <a:rPr lang="zh-CN" altLang="en-US" dirty="0" smtClean="0"/>
              <a:t>　　</a:t>
            </a:r>
            <a:r>
              <a:rPr lang="en-US" altLang="zh-CN" dirty="0" smtClean="0"/>
              <a:t>6</a:t>
            </a:r>
            <a:r>
              <a:rPr lang="zh-CN" altLang="en-US" dirty="0" smtClean="0"/>
              <a:t>、测试驱动开发 </a:t>
            </a:r>
          </a:p>
          <a:p>
            <a:pPr>
              <a:defRPr/>
            </a:pPr>
            <a:r>
              <a:rPr lang="zh-CN" altLang="en-US" dirty="0" smtClean="0"/>
              <a:t>　　编写单元测试是一个验证行为，更是一个设计行为。同样，它更是一种编写文档的行为。编写单元测试避免了相当数量的反馈循环，尤其是功功能能验证方面的反馈循环。程序员以非常短的循环周期工作，他们先增加一个失败的测试，然后使之通过。 </a:t>
            </a:r>
          </a:p>
          <a:p>
            <a:pPr>
              <a:defRPr/>
            </a:pPr>
            <a:r>
              <a:rPr lang="zh-CN" altLang="en-US" dirty="0" smtClean="0"/>
              <a:t>　　</a:t>
            </a:r>
            <a:r>
              <a:rPr lang="en-US" altLang="zh-CN" dirty="0" smtClean="0"/>
              <a:t>7</a:t>
            </a:r>
            <a:r>
              <a:rPr lang="zh-CN" altLang="en-US" dirty="0" smtClean="0"/>
              <a:t>、改进设计 </a:t>
            </a:r>
          </a:p>
          <a:p>
            <a:pPr>
              <a:defRPr/>
            </a:pPr>
            <a:r>
              <a:rPr lang="zh-CN" altLang="en-US" dirty="0" smtClean="0"/>
              <a:t>　　随时利用重构方法改进已经腐化的代码，保持代码尽可能的干净、具有表达力。 </a:t>
            </a:r>
          </a:p>
          <a:p>
            <a:pPr>
              <a:defRPr/>
            </a:pPr>
            <a:r>
              <a:rPr lang="zh-CN" altLang="en-US" dirty="0" smtClean="0"/>
              <a:t>　　</a:t>
            </a:r>
            <a:r>
              <a:rPr lang="en-US" altLang="zh-CN" dirty="0" smtClean="0"/>
              <a:t>8</a:t>
            </a:r>
            <a:r>
              <a:rPr lang="zh-CN" altLang="en-US" dirty="0" smtClean="0"/>
              <a:t>、持续集成 </a:t>
            </a:r>
          </a:p>
          <a:p>
            <a:pPr>
              <a:defRPr/>
            </a:pPr>
            <a:r>
              <a:rPr lang="zh-CN" altLang="en-US" dirty="0" smtClean="0"/>
              <a:t>　　团队总是使系统完整地被集成。一个人拆入（</a:t>
            </a:r>
            <a:r>
              <a:rPr lang="en-US" altLang="zh-CN" dirty="0" smtClean="0"/>
              <a:t>Check in</a:t>
            </a:r>
            <a:r>
              <a:rPr lang="zh-CN" altLang="en-US" dirty="0" smtClean="0"/>
              <a:t>）后，其它所有人责任代码集成。 </a:t>
            </a:r>
          </a:p>
          <a:p>
            <a:pPr>
              <a:defRPr/>
            </a:pPr>
            <a:r>
              <a:rPr lang="zh-CN" altLang="en-US" dirty="0" smtClean="0"/>
              <a:t>　　</a:t>
            </a:r>
            <a:r>
              <a:rPr lang="en-US" altLang="zh-CN" dirty="0" smtClean="0"/>
              <a:t>9</a:t>
            </a:r>
            <a:r>
              <a:rPr lang="zh-CN" altLang="en-US" dirty="0" smtClean="0"/>
              <a:t>、集体代码所有权 </a:t>
            </a:r>
          </a:p>
          <a:p>
            <a:pPr>
              <a:defRPr/>
            </a:pPr>
            <a:r>
              <a:rPr lang="zh-CN" altLang="en-US" dirty="0" smtClean="0"/>
              <a:t>　　任何结对的程序员都可以在任何时候改进任何代码。没有程序员对任何一个特定的模块或技术单独负责，每个人都可以参与任何其它方面的开发。 </a:t>
            </a:r>
          </a:p>
          <a:p>
            <a:pPr>
              <a:defRPr/>
            </a:pPr>
            <a:r>
              <a:rPr lang="zh-CN" altLang="en-US" dirty="0" smtClean="0"/>
              <a:t>　　</a:t>
            </a:r>
            <a:r>
              <a:rPr lang="en-US" altLang="zh-CN" dirty="0" smtClean="0"/>
              <a:t>10</a:t>
            </a:r>
            <a:r>
              <a:rPr lang="zh-CN" altLang="en-US" dirty="0" smtClean="0"/>
              <a:t>、编码标准 </a:t>
            </a:r>
          </a:p>
          <a:p>
            <a:pPr>
              <a:defRPr/>
            </a:pPr>
            <a:r>
              <a:rPr lang="zh-CN" altLang="en-US" dirty="0" smtClean="0"/>
              <a:t>　　系统中所有的代码看起来就好像是被单独一人编写的。 </a:t>
            </a:r>
          </a:p>
          <a:p>
            <a:pPr>
              <a:defRPr/>
            </a:pPr>
            <a:r>
              <a:rPr lang="zh-CN" altLang="en-US" dirty="0" smtClean="0"/>
              <a:t>　　</a:t>
            </a:r>
            <a:r>
              <a:rPr lang="en-US" altLang="zh-CN" dirty="0" smtClean="0"/>
              <a:t>11</a:t>
            </a:r>
            <a:r>
              <a:rPr lang="zh-CN" altLang="en-US" dirty="0" smtClean="0"/>
              <a:t>、隐喻 </a:t>
            </a:r>
          </a:p>
          <a:p>
            <a:pPr>
              <a:defRPr/>
            </a:pPr>
            <a:r>
              <a:rPr lang="zh-CN" altLang="en-US" dirty="0" smtClean="0"/>
              <a:t>　　将整个系统联系在一起的全局视图；它是系统的未来影像，是它使得所有单独模块的位置和外观变得明显直观。如果模块的外观与整个隐喻不符，那么你就知道该模块是错误的。 </a:t>
            </a:r>
          </a:p>
          <a:p>
            <a:pPr>
              <a:defRPr/>
            </a:pPr>
            <a:r>
              <a:rPr lang="zh-CN" altLang="en-US" dirty="0" smtClean="0"/>
              <a:t>　　</a:t>
            </a:r>
            <a:r>
              <a:rPr lang="en-US" altLang="zh-CN" dirty="0" smtClean="0"/>
              <a:t>12</a:t>
            </a:r>
            <a:r>
              <a:rPr lang="zh-CN" altLang="en-US" dirty="0" smtClean="0"/>
              <a:t>、可持续的速度 </a:t>
            </a:r>
          </a:p>
          <a:p>
            <a:pPr>
              <a:defRPr/>
            </a:pPr>
            <a:r>
              <a:rPr lang="zh-CN" altLang="en-US" dirty="0" smtClean="0"/>
              <a:t>　　团队只有持久才有获胜的希望。他们以能够长期维持的速度努力工作，他们保存精力，他们把项目看作是马拉松长跑，而不是全速短跑。 </a:t>
            </a:r>
          </a:p>
          <a:p>
            <a:pPr>
              <a:defRPr/>
            </a:pPr>
            <a:r>
              <a:rPr lang="zh-CN" altLang="en-US" b="1" dirty="0" smtClean="0">
                <a:hlinkClick r:id="rId55"/>
              </a:rPr>
              <a:t>编辑本段</a:t>
            </a:r>
            <a:r>
              <a:rPr lang="zh-CN" altLang="en-US" b="1" dirty="0" smtClean="0"/>
              <a:t>小结</a:t>
            </a:r>
          </a:p>
          <a:p>
            <a:pPr>
              <a:defRPr/>
            </a:pPr>
            <a:r>
              <a:rPr lang="zh-CN" altLang="en-US" dirty="0" smtClean="0"/>
              <a:t>　　</a:t>
            </a:r>
            <a:r>
              <a:rPr lang="en-US" altLang="zh-CN" dirty="0" smtClean="0"/>
              <a:t>XP</a:t>
            </a:r>
            <a:r>
              <a:rPr lang="zh-CN" altLang="en-US" dirty="0" smtClean="0"/>
              <a:t>的一个成功因素是重视客户的反馈</a:t>
            </a:r>
            <a:r>
              <a:rPr lang="en-US" altLang="zh-CN" dirty="0" smtClean="0"/>
              <a:t>——</a:t>
            </a:r>
            <a:r>
              <a:rPr lang="zh-CN" altLang="en-US" dirty="0" smtClean="0"/>
              <a:t>开发的目的就是为了满足客户的需要。</a:t>
            </a:r>
            <a:r>
              <a:rPr lang="en-US" altLang="zh-CN" dirty="0" smtClean="0"/>
              <a:t>XP</a:t>
            </a:r>
            <a:r>
              <a:rPr lang="zh-CN" altLang="en-US" dirty="0" smtClean="0"/>
              <a:t>方法使开发人员始终都能自信地面对客户需求的变化。</a:t>
            </a:r>
            <a:r>
              <a:rPr lang="en-US" altLang="zh-CN" dirty="0" smtClean="0"/>
              <a:t>XP</a:t>
            </a:r>
            <a:r>
              <a:rPr lang="zh-CN" altLang="en-US" dirty="0" smtClean="0"/>
              <a:t>强调团队合作，经理、客户和开发人员都是开发团队中的一员。团队通过相互之间的充分交流和合作，使用</a:t>
            </a:r>
            <a:r>
              <a:rPr lang="en-US" altLang="zh-CN" dirty="0" smtClean="0"/>
              <a:t>XP</a:t>
            </a:r>
            <a:r>
              <a:rPr lang="zh-CN" altLang="en-US" dirty="0" smtClean="0"/>
              <a:t>这种简单但有效的方式，努力开发出高质量的软件。</a:t>
            </a:r>
            <a:r>
              <a:rPr lang="en-US" altLang="zh-CN" dirty="0" smtClean="0"/>
              <a:t>XP</a:t>
            </a:r>
            <a:r>
              <a:rPr lang="zh-CN" altLang="en-US" dirty="0" smtClean="0"/>
              <a:t>的设计简单而高效；程序员们通过测试获得客户反馈，并根据变化修改代码和设计，他们总是争取尽可能早地将软件交付给客户。</a:t>
            </a:r>
            <a:r>
              <a:rPr lang="en-US" altLang="zh-CN" dirty="0" smtClean="0"/>
              <a:t>XP</a:t>
            </a:r>
            <a:r>
              <a:rPr lang="zh-CN" altLang="en-US" dirty="0" smtClean="0"/>
              <a:t>程序员能够勇于面对需求和技术上的变化。 </a:t>
            </a:r>
          </a:p>
          <a:p>
            <a:pPr>
              <a:defRPr/>
            </a:pPr>
            <a:r>
              <a:rPr lang="zh-CN" altLang="en-US" dirty="0" smtClean="0"/>
              <a:t>　　</a:t>
            </a:r>
            <a:r>
              <a:rPr lang="en-US" altLang="zh-CN" dirty="0" smtClean="0"/>
              <a:t>XP</a:t>
            </a:r>
            <a:r>
              <a:rPr lang="zh-CN" altLang="en-US" dirty="0" smtClean="0"/>
              <a:t>很象一个由很多小块拼起来的智力拼图，单独看每一小块都没有什么意义，但拼装好后，一幅美丽的图画就会呈现在你面前。</a:t>
            </a:r>
            <a:endParaRPr lang="zh-CN" altLang="en-US" dirty="0"/>
          </a:p>
        </p:txBody>
      </p:sp>
      <p:sp>
        <p:nvSpPr>
          <p:cNvPr id="798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E70EA4-E4A1-442B-B0C9-65B2E0E4D2C7}" type="slidenum">
              <a:rPr lang="zh-CN" altLang="en-US"/>
              <a:pPr eaLnBrk="1" hangingPunct="1"/>
              <a:t>22</a:t>
            </a:fld>
            <a:endParaRPr lang="zh-CN" altLang="en-US"/>
          </a:p>
        </p:txBody>
      </p:sp>
    </p:spTree>
    <p:extLst>
      <p:ext uri="{BB962C8B-B14F-4D97-AF65-F5344CB8AC3E}">
        <p14:creationId xmlns:p14="http://schemas.microsoft.com/office/powerpoint/2010/main" val="4196389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8192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81924" name="Rectangle 2"/>
          <p:cNvSpPr>
            <a:spLocks noGrp="1" noRot="1" noChangeAspect="1" noChangeArrowheads="1" noTextEdit="1"/>
          </p:cNvSpPr>
          <p:nvPr>
            <p:ph type="sldImg"/>
          </p:nvPr>
        </p:nvSpPr>
        <p:spPr>
          <a:ln/>
        </p:spPr>
      </p:sp>
      <p:sp>
        <p:nvSpPr>
          <p:cNvPr id="81925" name="Rectangle 3"/>
          <p:cNvSpPr>
            <a:spLocks noGrp="1" noChangeArrowheads="1"/>
          </p:cNvSpPr>
          <p:nvPr>
            <p:ph type="body" idx="1"/>
          </p:nvPr>
        </p:nvSpPr>
        <p:spPr>
          <a:xfrm>
            <a:off x="2559050" y="4313238"/>
            <a:ext cx="4092575" cy="43767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Coding standard: Team members should follow the same development conventions.</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Collective ownership: Everyone is responsible for all the project artifacts, including code; this, in turn, means that everybody is allowed to change any part of an artifact. </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Continuous integration: Integrate and test changes at least once every few hours, preferably more often.  This approach enables development teams to find defects early, thereby reducing the average cost of addressing the defects, it also helps them to deliver higher quality code and to move forward safely when adding or changing functionality.</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Customer tests: Capture requirements in the form of executable tests (executable specifications).</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Metaphor: The metaphor is a simple evocative description of how the system works.  </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Pair programming: Two programmers working together at one work station, will add as much functionality as two working separately except that it will be much higher in quality. </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Planning game: The purpose of the Planning Game is to guide the product into delivery. Instead of predicting the exact dates of when deliverables will be needed and produced, which is difficult to do, it aims to "steer the project" into delivery</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Refactoring: A refactoring is a simple change to your code which improves the quality of the design without changing the semantics.  </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Simple design: XP teams build software to a simple design. They start simple and they keep it that way.</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Small releases: The team releases running, tested software, delivering business value chosen by the customer, every iteration.</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Sustainable pace: Work only as many hours as you can to be productive in a sustainable manner.</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Test driven development (TDD): Write a single test, either at the requirements or design level, and then just enough code to fulfill that test.  TDD is a JIT approach to detailed requirements specification and a confirmatory approach to testing. </a:t>
            </a:r>
          </a:p>
          <a:p>
            <a:pPr eaLnBrk="1" hangingPunct="1"/>
            <a:r>
              <a:rPr lang="en-US" altLang="ko-KR" sz="900" dirty="0" smtClean="0">
                <a:latin typeface="Arial" panose="020B0604020202020204" pitchFamily="34" charset="0"/>
                <a:ea typeface="Gulim" panose="020B0600000101010101" pitchFamily="34" charset="-127"/>
                <a:cs typeface="Arial" panose="020B0604020202020204" pitchFamily="34" charset="0"/>
              </a:rPr>
              <a:t>Whole team: Whole team, together have the skills to successfully communicate the essentials of a problem and deliver an agreed-upon solution</a:t>
            </a:r>
            <a:endParaRPr lang="en-US" altLang="zh-CN" sz="900" dirty="0" smtClean="0">
              <a:latin typeface="Arial" panose="020B0604020202020204" pitchFamily="34" charset="0"/>
              <a:cs typeface="Arial" panose="020B0604020202020204" pitchFamily="34" charset="0"/>
            </a:endParaRPr>
          </a:p>
        </p:txBody>
      </p:sp>
      <p:sp>
        <p:nvSpPr>
          <p:cNvPr id="81926" name="Rectangle 4"/>
          <p:cNvSpPr>
            <a:spLocks noChangeArrowheads="1"/>
          </p:cNvSpPr>
          <p:nvPr/>
        </p:nvSpPr>
        <p:spPr bwMode="auto">
          <a:xfrm>
            <a:off x="504825" y="1276350"/>
            <a:ext cx="1992313" cy="320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latin typeface="Times New Roman" panose="02020603050405020304" pitchFamily="18" charset="0"/>
              </a:rPr>
              <a:t>Extreme Programming (XP) focuses on improving software quality and responsiveness to changing customer requirements. </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XP advocates frequent "releases" in short development cycles (time boxing)</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XP is used to help your team improve productivity </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Extreme Programming includes: </a:t>
            </a:r>
          </a:p>
          <a:p>
            <a:pPr eaLnBrk="1" hangingPunct="1"/>
            <a:r>
              <a:rPr lang="en-US" altLang="zh-CN" sz="1000">
                <a:latin typeface="Times New Roman" panose="02020603050405020304" pitchFamily="18" charset="0"/>
              </a:rPr>
              <a:t> - Paired programming</a:t>
            </a:r>
          </a:p>
          <a:p>
            <a:pPr eaLnBrk="1" hangingPunct="1"/>
            <a:r>
              <a:rPr lang="en-US" altLang="zh-CN" sz="1000">
                <a:latin typeface="Times New Roman" panose="02020603050405020304" pitchFamily="18" charset="0"/>
              </a:rPr>
              <a:t> - Unit testing all code</a:t>
            </a:r>
          </a:p>
          <a:p>
            <a:pPr eaLnBrk="1" hangingPunct="1"/>
            <a:r>
              <a:rPr lang="en-US" altLang="zh-CN" sz="1000">
                <a:latin typeface="Times New Roman" panose="02020603050405020304" pitchFamily="18" charset="0"/>
              </a:rPr>
              <a:t> - Developing only features that needed</a:t>
            </a:r>
          </a:p>
          <a:p>
            <a:pPr eaLnBrk="1" hangingPunct="1"/>
            <a:r>
              <a:rPr lang="en-US" altLang="zh-CN" sz="1000">
                <a:latin typeface="Times New Roman" panose="02020603050405020304" pitchFamily="18" charset="0"/>
              </a:rPr>
              <a:t> - Frequent communication with the customer and among programmers.</a:t>
            </a:r>
          </a:p>
        </p:txBody>
      </p:sp>
    </p:spTree>
    <p:extLst>
      <p:ext uri="{BB962C8B-B14F-4D97-AF65-F5344CB8AC3E}">
        <p14:creationId xmlns:p14="http://schemas.microsoft.com/office/powerpoint/2010/main" val="2451632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74C249C-F671-4F5C-AEC2-80A1FC4F6204}" type="slidenum">
              <a:rPr lang="zh-CN" altLang="en-US" sz="1300"/>
              <a:pPr algn="r" eaLnBrk="1" hangingPunct="1"/>
              <a:t>24</a:t>
            </a:fld>
            <a:endParaRPr lang="en-US" altLang="zh-CN" sz="1300"/>
          </a:p>
        </p:txBody>
      </p:sp>
      <p:sp>
        <p:nvSpPr>
          <p:cNvPr id="69635" name="Rectangle 2"/>
          <p:cNvSpPr>
            <a:spLocks noGrp="1" noRot="1" noChangeAspect="1" noChangeArrowheads="1" noTextEdit="1"/>
          </p:cNvSpPr>
          <p:nvPr>
            <p:ph type="sldImg"/>
          </p:nvPr>
        </p:nvSpPr>
        <p:spPr>
          <a:xfrm>
            <a:off x="963613" y="741363"/>
            <a:ext cx="4957762" cy="3717925"/>
          </a:xfrm>
          <a:ln/>
        </p:spPr>
      </p:sp>
      <p:sp>
        <p:nvSpPr>
          <p:cNvPr id="6963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613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380959E-8B06-48DA-B6DB-C463CC478BC5}" type="slidenum">
              <a:rPr lang="zh-CN" altLang="en-US"/>
              <a:pPr eaLnBrk="1" hangingPunct="1"/>
              <a:t>25</a:t>
            </a:fld>
            <a:endParaRPr lang="en-US" altLang="zh-CN"/>
          </a:p>
        </p:txBody>
      </p:sp>
      <p:sp>
        <p:nvSpPr>
          <p:cNvPr id="99331"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9ADF9EE-5F00-43A2-AF6E-F5A919022F07}" type="slidenum">
              <a:rPr lang="en-US" altLang="zh-CN" sz="1100"/>
              <a:pPr algn="r" eaLnBrk="1" hangingPunct="1"/>
              <a:t>25</a:t>
            </a:fld>
            <a:endParaRPr lang="en-US" altLang="zh-CN" sz="1100"/>
          </a:p>
        </p:txBody>
      </p:sp>
      <p:sp>
        <p:nvSpPr>
          <p:cNvPr id="99332" name="Rectangle 2"/>
          <p:cNvSpPr>
            <a:spLocks noGrp="1" noRot="1" noChangeAspect="1" noChangeArrowheads="1" noTextEdit="1"/>
          </p:cNvSpPr>
          <p:nvPr>
            <p:ph type="sldImg"/>
          </p:nvPr>
        </p:nvSpPr>
        <p:spPr>
          <a:xfrm>
            <a:off x="963613" y="741363"/>
            <a:ext cx="4957762" cy="3717925"/>
          </a:xfrm>
          <a:ln/>
        </p:spPr>
      </p:sp>
      <p:sp>
        <p:nvSpPr>
          <p:cNvPr id="99333" name="Rectangle 3"/>
          <p:cNvSpPr>
            <a:spLocks noGrp="1" noChangeArrowheads="1"/>
          </p:cNvSpPr>
          <p:nvPr>
            <p:ph type="body" idx="1"/>
          </p:nvPr>
        </p:nvSpPr>
        <p:spPr>
          <a:xfrm>
            <a:off x="687388" y="4705350"/>
            <a:ext cx="5508625"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cs typeface="Arial" panose="020B0604020202020204" pitchFamily="34" charset="0"/>
              </a:rPr>
              <a:t> </a:t>
            </a:r>
            <a:r>
              <a:rPr lang="en-US" altLang="zh-CN" smtClean="0">
                <a:latin typeface="Arial" panose="020B0604020202020204" pitchFamily="34" charset="0"/>
                <a:cs typeface="Arial" panose="020B0604020202020204" pitchFamily="34" charset="0"/>
                <a:hlinkClick r:id="rId3" action="ppaction://hlinkfile"/>
              </a:rPr>
              <a:t>Collaborate to align interests and share understanding</a:t>
            </a:r>
            <a:r>
              <a:rPr lang="en-US" altLang="zh-CN" smtClean="0">
                <a:latin typeface="Arial" panose="020B0604020202020204" pitchFamily="34" charset="0"/>
                <a:cs typeface="Arial" panose="020B0604020202020204" pitchFamily="34" charset="0"/>
              </a:rPr>
              <a:t> </a:t>
            </a:r>
          </a:p>
          <a:p>
            <a:r>
              <a:rPr lang="en-US" altLang="zh-CN" smtClean="0">
                <a:latin typeface="Arial" panose="020B0604020202020204" pitchFamily="34" charset="0"/>
                <a:cs typeface="Arial" panose="020B0604020202020204" pitchFamily="34" charset="0"/>
              </a:rPr>
              <a:t> </a:t>
            </a:r>
            <a:r>
              <a:rPr lang="en-US" altLang="zh-CN" smtClean="0">
                <a:latin typeface="Arial" panose="020B0604020202020204" pitchFamily="34" charset="0"/>
                <a:cs typeface="Arial" panose="020B0604020202020204" pitchFamily="34" charset="0"/>
                <a:hlinkClick r:id="rId3" action="ppaction://hlinkfile"/>
              </a:rPr>
              <a:t>Balance competing priorities to maximize stakeholder value</a:t>
            </a:r>
            <a:r>
              <a:rPr lang="en-US" altLang="zh-CN" smtClean="0">
                <a:latin typeface="Arial" panose="020B0604020202020204" pitchFamily="34" charset="0"/>
                <a:cs typeface="Arial" panose="020B0604020202020204" pitchFamily="34" charset="0"/>
              </a:rPr>
              <a:t> </a:t>
            </a:r>
          </a:p>
          <a:p>
            <a:r>
              <a:rPr lang="en-US" altLang="zh-CN" smtClean="0">
                <a:latin typeface="Arial" panose="020B0604020202020204" pitchFamily="34" charset="0"/>
                <a:cs typeface="Arial" panose="020B0604020202020204" pitchFamily="34" charset="0"/>
              </a:rPr>
              <a:t> </a:t>
            </a:r>
            <a:r>
              <a:rPr lang="en-US" altLang="zh-CN" smtClean="0">
                <a:latin typeface="Arial" panose="020B0604020202020204" pitchFamily="34" charset="0"/>
                <a:cs typeface="Arial" panose="020B0604020202020204" pitchFamily="34" charset="0"/>
                <a:hlinkClick r:id="rId3" action="ppaction://hlinkfile"/>
              </a:rPr>
              <a:t>Focus on the architecture early to minimize risks and organize development</a:t>
            </a:r>
            <a:r>
              <a:rPr lang="en-US" altLang="zh-CN" smtClean="0">
                <a:latin typeface="Arial" panose="020B0604020202020204" pitchFamily="34" charset="0"/>
                <a:cs typeface="Arial" panose="020B0604020202020204" pitchFamily="34" charset="0"/>
              </a:rPr>
              <a:t> </a:t>
            </a:r>
          </a:p>
          <a:p>
            <a:r>
              <a:rPr lang="en-US" altLang="zh-CN" smtClean="0">
                <a:latin typeface="Arial" panose="020B0604020202020204" pitchFamily="34" charset="0"/>
                <a:cs typeface="Arial" panose="020B0604020202020204" pitchFamily="34" charset="0"/>
              </a:rPr>
              <a:t> </a:t>
            </a:r>
            <a:r>
              <a:rPr lang="en-US" altLang="zh-CN" smtClean="0">
                <a:latin typeface="Arial" panose="020B0604020202020204" pitchFamily="34" charset="0"/>
                <a:cs typeface="Arial" panose="020B0604020202020204" pitchFamily="34" charset="0"/>
                <a:hlinkClick r:id="rId3" action="ppaction://hlinkfile"/>
              </a:rPr>
              <a:t>Evolve to continuously obtain feedback and improve</a:t>
            </a:r>
            <a:r>
              <a:rPr lang="en-US" altLang="zh-CN" smtClean="0">
                <a:latin typeface="Arial" panose="020B0604020202020204" pitchFamily="34" charset="0"/>
                <a:cs typeface="Arial" panose="020B0604020202020204" pitchFamily="34" charset="0"/>
              </a:rPr>
              <a:t> </a:t>
            </a:r>
          </a:p>
          <a:p>
            <a:pPr marL="663575" lvl="1" indent="-220663">
              <a:spcBef>
                <a:spcPct val="25000"/>
              </a:spcBef>
              <a:spcAft>
                <a:spcPct val="15000"/>
              </a:spcAft>
              <a:buClr>
                <a:srgbClr val="7889FB"/>
              </a:buClr>
              <a:buFont typeface="WingDings" panose="05000000000000000000" pitchFamily="2" charset="2"/>
              <a:buChar char="ü"/>
            </a:pPr>
            <a:r>
              <a:rPr lang="zh-CN" altLang="en-US" smtClean="0">
                <a:solidFill>
                  <a:srgbClr val="000000"/>
                </a:solidFill>
                <a:latin typeface="Arial" panose="020B0604020202020204" pitchFamily="34" charset="0"/>
                <a:cs typeface="Arial" panose="020B0604020202020204" pitchFamily="34" charset="0"/>
              </a:rPr>
              <a:t>小规模的专业团队</a:t>
            </a:r>
            <a:endParaRPr lang="en-US" altLang="zh-CN" smtClean="0">
              <a:solidFill>
                <a:srgbClr val="000000"/>
              </a:solidFill>
              <a:latin typeface="Arial" panose="020B0604020202020204" pitchFamily="34" charset="0"/>
              <a:cs typeface="Arial" panose="020B0604020202020204" pitchFamily="34" charset="0"/>
            </a:endParaRPr>
          </a:p>
          <a:p>
            <a:pPr marL="663575" lvl="1" indent="-220663">
              <a:spcBef>
                <a:spcPct val="25000"/>
              </a:spcBef>
              <a:spcAft>
                <a:spcPct val="15000"/>
              </a:spcAft>
              <a:buClr>
                <a:srgbClr val="7889FB"/>
              </a:buClr>
              <a:buFont typeface="WingDings" panose="05000000000000000000" pitchFamily="2" charset="2"/>
              <a:buChar char="ü"/>
            </a:pPr>
            <a:r>
              <a:rPr lang="zh-CN" altLang="en-US" smtClean="0">
                <a:solidFill>
                  <a:srgbClr val="000000"/>
                </a:solidFill>
                <a:latin typeface="Arial" panose="020B0604020202020204" pitchFamily="34" charset="0"/>
                <a:cs typeface="Arial" panose="020B0604020202020204" pitchFamily="34" charset="0"/>
              </a:rPr>
              <a:t>架构和用例驱动</a:t>
            </a:r>
            <a:endParaRPr lang="en-US" altLang="zh-CN" smtClean="0">
              <a:solidFill>
                <a:srgbClr val="000000"/>
              </a:solidFill>
              <a:latin typeface="Arial" panose="020B0604020202020204" pitchFamily="34" charset="0"/>
              <a:cs typeface="Arial" panose="020B0604020202020204" pitchFamily="34" charset="0"/>
            </a:endParaRPr>
          </a:p>
          <a:p>
            <a:pPr marL="663575" lvl="1" indent="-220663">
              <a:spcBef>
                <a:spcPct val="25000"/>
              </a:spcBef>
              <a:spcAft>
                <a:spcPct val="15000"/>
              </a:spcAft>
              <a:buClr>
                <a:srgbClr val="7889FB"/>
              </a:buClr>
              <a:buFont typeface="WingDings" panose="05000000000000000000" pitchFamily="2" charset="2"/>
              <a:buChar char="ü"/>
            </a:pPr>
            <a:r>
              <a:rPr lang="zh-CN" altLang="en-US" smtClean="0">
                <a:solidFill>
                  <a:srgbClr val="000000"/>
                </a:solidFill>
                <a:latin typeface="Arial" panose="020B0604020202020204" pitchFamily="34" charset="0"/>
                <a:cs typeface="Arial" panose="020B0604020202020204" pitchFamily="34" charset="0"/>
              </a:rPr>
              <a:t>紧密协作</a:t>
            </a:r>
            <a:endParaRPr lang="en-US" altLang="zh-CN" smtClean="0">
              <a:solidFill>
                <a:srgbClr val="000000"/>
              </a:solidFill>
              <a:latin typeface="Arial" panose="020B0604020202020204" pitchFamily="34" charset="0"/>
              <a:cs typeface="Arial" panose="020B0604020202020204" pitchFamily="34" charset="0"/>
            </a:endParaRPr>
          </a:p>
          <a:p>
            <a:pPr marL="663575" lvl="1" indent="-220663">
              <a:spcBef>
                <a:spcPct val="25000"/>
              </a:spcBef>
              <a:spcAft>
                <a:spcPct val="15000"/>
              </a:spcAft>
              <a:buClr>
                <a:srgbClr val="7889FB"/>
              </a:buClr>
              <a:buFont typeface="WingDings" panose="05000000000000000000" pitchFamily="2" charset="2"/>
              <a:buChar char="ü"/>
            </a:pPr>
            <a:r>
              <a:rPr lang="zh-CN" altLang="en-US" smtClean="0">
                <a:solidFill>
                  <a:srgbClr val="000000"/>
                </a:solidFill>
                <a:latin typeface="Arial" panose="020B0604020202020204" pitchFamily="34" charset="0"/>
                <a:cs typeface="Arial" panose="020B0604020202020204" pitchFamily="34" charset="0"/>
              </a:rPr>
              <a:t>反馈的迭代化开发</a:t>
            </a:r>
            <a:endParaRPr lang="en-US" altLang="zh-CN" smtClean="0">
              <a:solidFill>
                <a:srgbClr val="000000"/>
              </a:solidFill>
              <a:latin typeface="Arial" panose="020B0604020202020204" pitchFamily="34" charset="0"/>
              <a:cs typeface="Arial" panose="020B0604020202020204" pitchFamily="34" charset="0"/>
            </a:endParaRPr>
          </a:p>
          <a:p>
            <a:pPr marL="663575" lvl="1" indent="-220663">
              <a:spcBef>
                <a:spcPct val="25000"/>
              </a:spcBef>
              <a:spcAft>
                <a:spcPct val="15000"/>
              </a:spcAft>
              <a:buClr>
                <a:srgbClr val="7889FB"/>
              </a:buClr>
              <a:buFont typeface="WingDings" panose="05000000000000000000" pitchFamily="2" charset="2"/>
              <a:buChar char="ü"/>
            </a:pPr>
            <a:r>
              <a:rPr lang="zh-CN" altLang="en-US" smtClean="0">
                <a:solidFill>
                  <a:srgbClr val="000000"/>
                </a:solidFill>
                <a:latin typeface="Arial" panose="020B0604020202020204" pitchFamily="34" charset="0"/>
                <a:cs typeface="Arial" panose="020B0604020202020204" pitchFamily="34" charset="0"/>
              </a:rPr>
              <a:t>持续集成和测试驱动</a:t>
            </a:r>
            <a:endParaRPr lang="en-US" altLang="zh-CN" smtClean="0">
              <a:solidFill>
                <a:srgbClr val="000000"/>
              </a:solidFill>
              <a:latin typeface="Arial" panose="020B0604020202020204" pitchFamily="34" charset="0"/>
              <a:cs typeface="Arial" panose="020B0604020202020204" pitchFamily="34" charset="0"/>
            </a:endParaRPr>
          </a:p>
          <a:p>
            <a:pPr marL="663575" lvl="1" indent="-220663">
              <a:spcBef>
                <a:spcPct val="25000"/>
              </a:spcBef>
              <a:spcAft>
                <a:spcPct val="15000"/>
              </a:spcAft>
              <a:buClr>
                <a:srgbClr val="7889FB"/>
              </a:buClr>
              <a:buFont typeface="WingDings" panose="05000000000000000000" pitchFamily="2" charset="2"/>
              <a:buChar char="ü"/>
            </a:pPr>
            <a:r>
              <a:rPr lang="zh-CN" altLang="en-US" smtClean="0">
                <a:solidFill>
                  <a:srgbClr val="000000"/>
                </a:solidFill>
                <a:latin typeface="Arial" panose="020B0604020202020204" pitchFamily="34" charset="0"/>
                <a:cs typeface="Arial" panose="020B0604020202020204" pitchFamily="34" charset="0"/>
              </a:rPr>
              <a:t>经常性交付</a:t>
            </a:r>
            <a:endParaRPr lang="en-US" altLang="zh-CN" smtClean="0">
              <a:solidFill>
                <a:srgbClr val="000000"/>
              </a:solidFill>
              <a:latin typeface="Arial" panose="020B0604020202020204" pitchFamily="34" charset="0"/>
              <a:cs typeface="Arial" panose="020B0604020202020204" pitchFamily="34" charset="0"/>
            </a:endParaRPr>
          </a:p>
          <a:p>
            <a:pPr marL="663575" lvl="1" indent="-220663">
              <a:spcBef>
                <a:spcPct val="25000"/>
              </a:spcBef>
              <a:spcAft>
                <a:spcPct val="15000"/>
              </a:spcAft>
              <a:buClr>
                <a:srgbClr val="7889FB"/>
              </a:buClr>
              <a:buFont typeface="WingDings" panose="05000000000000000000" pitchFamily="2" charset="2"/>
              <a:buChar char="ü"/>
            </a:pPr>
            <a:r>
              <a:rPr lang="zh-CN" altLang="en-US" smtClean="0">
                <a:solidFill>
                  <a:srgbClr val="000000"/>
                </a:solidFill>
                <a:latin typeface="Arial" panose="020B0604020202020204" pitchFamily="34" charset="0"/>
                <a:cs typeface="Arial" panose="020B0604020202020204" pitchFamily="34" charset="0"/>
              </a:rPr>
              <a:t>拥抱变化</a:t>
            </a:r>
            <a:endParaRPr lang="en-US" altLang="zh-CN" smtClean="0">
              <a:solidFill>
                <a:srgbClr val="000000"/>
              </a:solidFill>
              <a:latin typeface="Arial" panose="020B0604020202020204" pitchFamily="34" charset="0"/>
              <a:cs typeface="Arial" panose="020B0604020202020204" pitchFamily="34" charset="0"/>
            </a:endParaRPr>
          </a:p>
          <a:p>
            <a:pPr marL="663575" lvl="1" indent="-220663">
              <a:spcBef>
                <a:spcPct val="25000"/>
              </a:spcBef>
              <a:spcAft>
                <a:spcPct val="15000"/>
              </a:spcAft>
              <a:buClr>
                <a:srgbClr val="7889FB"/>
              </a:buClr>
              <a:buFont typeface="WingDings" panose="05000000000000000000" pitchFamily="2" charset="2"/>
              <a:buChar char="ü"/>
            </a:pPr>
            <a:r>
              <a:rPr lang="zh-CN" altLang="en-US" smtClean="0">
                <a:solidFill>
                  <a:srgbClr val="000000"/>
                </a:solidFill>
                <a:latin typeface="Arial" panose="020B0604020202020204" pitchFamily="34" charset="0"/>
                <a:cs typeface="Arial" panose="020B0604020202020204" pitchFamily="34" charset="0"/>
              </a:rPr>
              <a:t>适时的需求控制</a:t>
            </a:r>
            <a:endParaRPr lang="en-US" altLang="zh-CN" smtClean="0">
              <a:solidFill>
                <a:srgbClr val="000000"/>
              </a:solidFill>
              <a:latin typeface="Arial" panose="020B0604020202020204" pitchFamily="34" charset="0"/>
              <a:cs typeface="Arial" panose="020B0604020202020204" pitchFamily="34" charset="0"/>
            </a:endParaRPr>
          </a:p>
          <a:p>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8320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a:ln/>
        </p:spPr>
      </p:sp>
      <p:sp>
        <p:nvSpPr>
          <p:cNvPr id="1003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cs typeface="Arial" panose="020B0604020202020204" pitchFamily="34" charset="0"/>
            </a:endParaRPr>
          </a:p>
        </p:txBody>
      </p:sp>
      <p:sp>
        <p:nvSpPr>
          <p:cNvPr id="1003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EB6D610-118E-4ECE-8F13-B54F0C248802}" type="slidenum">
              <a:rPr lang="zh-CN" altLang="en-US"/>
              <a:pPr eaLnBrk="1" hangingPunct="1"/>
              <a:t>26</a:t>
            </a:fld>
            <a:endParaRPr lang="en-US" altLang="zh-CN"/>
          </a:p>
        </p:txBody>
      </p:sp>
    </p:spTree>
    <p:extLst>
      <p:ext uri="{BB962C8B-B14F-4D97-AF65-F5344CB8AC3E}">
        <p14:creationId xmlns:p14="http://schemas.microsoft.com/office/powerpoint/2010/main" val="619044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ACF0C6-4D59-4C49-A777-EEF336E79FA1}" type="slidenum">
              <a:rPr lang="en-US" altLang="zh-CN"/>
              <a:pPr eaLnBrk="1" hangingPunct="1"/>
              <a:t>27</a:t>
            </a:fld>
            <a:endParaRPr lang="en-US" altLang="zh-CN"/>
          </a:p>
        </p:txBody>
      </p:sp>
      <p:sp>
        <p:nvSpPr>
          <p:cNvPr id="107523" name="Rectangle 2"/>
          <p:cNvSpPr>
            <a:spLocks noGrp="1" noRot="1" noChangeAspect="1" noChangeArrowheads="1" noTextEdit="1"/>
          </p:cNvSpPr>
          <p:nvPr>
            <p:ph type="sldImg"/>
          </p:nvPr>
        </p:nvSpPr>
        <p:spPr>
          <a:xfrm>
            <a:off x="965200" y="742950"/>
            <a:ext cx="4956175" cy="3716338"/>
          </a:xfrm>
          <a:ln/>
        </p:spPr>
      </p:sp>
      <p:sp>
        <p:nvSpPr>
          <p:cNvPr id="107524" name="Rectangle 3"/>
          <p:cNvSpPr>
            <a:spLocks noGrp="1" noChangeArrowheads="1"/>
          </p:cNvSpPr>
          <p:nvPr>
            <p:ph type="body" idx="1"/>
          </p:nvPr>
        </p:nvSpPr>
        <p:spPr>
          <a:xfrm>
            <a:off x="917575" y="4705350"/>
            <a:ext cx="50482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28613" indent="-328613"/>
            <a:r>
              <a:rPr lang="zh-CN" altLang="en-US" smtClean="0">
                <a:latin typeface="Arial" panose="020B0604020202020204" pitchFamily="34" charset="0"/>
                <a:cs typeface="Arial" panose="020B0604020202020204" pitchFamily="34" charset="0"/>
              </a:rPr>
              <a:t>团队关注：迭代的生命周期</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迭代的生命周期</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敏捷的迭代计划和估算</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自我组织</a:t>
            </a:r>
            <a:endParaRPr lang="en-US" altLang="zh-CN" sz="1700" smtClean="0">
              <a:latin typeface="Arial" panose="020B0604020202020204" pitchFamily="34" charset="0"/>
              <a:cs typeface="Arial" panose="020B0604020202020204" pitchFamily="34" charset="0"/>
            </a:endParaRPr>
          </a:p>
          <a:p>
            <a:pPr marL="328613" indent="-328613"/>
            <a:r>
              <a:rPr lang="zh-CN" altLang="en-US" smtClean="0">
                <a:latin typeface="Arial" panose="020B0604020202020204" pitchFamily="34" charset="0"/>
                <a:cs typeface="Arial" panose="020B0604020202020204" pitchFamily="34" charset="0"/>
              </a:rPr>
              <a:t>个人关注：小规模增量实施</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测试驱动</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架构核心</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用例驱动</a:t>
            </a:r>
            <a:endParaRPr lang="en-US" altLang="zh-CN" sz="1700" smtClean="0">
              <a:latin typeface="Arial" panose="020B0604020202020204" pitchFamily="34" charset="0"/>
              <a:cs typeface="Arial" panose="020B0604020202020204" pitchFamily="34" charset="0"/>
            </a:endParaRPr>
          </a:p>
          <a:p>
            <a:pPr marL="328613" indent="-328613"/>
            <a:r>
              <a:rPr lang="zh-CN" altLang="en-US" smtClean="0">
                <a:latin typeface="Arial" panose="020B0604020202020204" pitchFamily="34" charset="0"/>
                <a:cs typeface="Arial" panose="020B0604020202020204" pitchFamily="34" charset="0"/>
              </a:rPr>
              <a:t>产品干系人关注：项目生命周期</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项目阶段的动态变化</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风险驱动，关注于交付</a:t>
            </a:r>
            <a:endParaRPr lang="en-US" altLang="zh-CN" sz="1700" smtClean="0">
              <a:latin typeface="Arial" panose="020B0604020202020204" pitchFamily="34" charset="0"/>
              <a:cs typeface="Arial" panose="020B0604020202020204" pitchFamily="34" charset="0"/>
            </a:endParaRPr>
          </a:p>
          <a:p>
            <a:pPr marL="328613" indent="-328613"/>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1103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042F80-4E40-4810-9B76-2366F1B33955}" type="slidenum">
              <a:rPr lang="en-US" altLang="zh-CN"/>
              <a:pPr eaLnBrk="1" hangingPunct="1"/>
              <a:t>28</a:t>
            </a:fld>
            <a:endParaRPr lang="en-US" altLang="zh-CN"/>
          </a:p>
        </p:txBody>
      </p:sp>
      <p:sp>
        <p:nvSpPr>
          <p:cNvPr id="101379" name="Rectangle 2"/>
          <p:cNvSpPr>
            <a:spLocks noGrp="1" noRot="1" noChangeAspect="1" noChangeArrowheads="1" noTextEdit="1"/>
          </p:cNvSpPr>
          <p:nvPr>
            <p:ph type="sldImg"/>
          </p:nvPr>
        </p:nvSpPr>
        <p:spPr>
          <a:xfrm>
            <a:off x="965200" y="742950"/>
            <a:ext cx="4956175" cy="3716338"/>
          </a:xfrm>
          <a:ln/>
        </p:spPr>
      </p:sp>
      <p:sp>
        <p:nvSpPr>
          <p:cNvPr id="101380" name="Rectangle 3"/>
          <p:cNvSpPr>
            <a:spLocks noGrp="1" noChangeArrowheads="1"/>
          </p:cNvSpPr>
          <p:nvPr>
            <p:ph type="body" idx="1"/>
          </p:nvPr>
        </p:nvSpPr>
        <p:spPr>
          <a:xfrm>
            <a:off x="917575" y="4705350"/>
            <a:ext cx="50482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28613" indent="-328613"/>
            <a:r>
              <a:rPr lang="zh-CN" altLang="en-US" smtClean="0">
                <a:latin typeface="Arial" panose="020B0604020202020204" pitchFamily="34" charset="0"/>
                <a:cs typeface="Arial" panose="020B0604020202020204" pitchFamily="34" charset="0"/>
              </a:rPr>
              <a:t>团队关注：迭代的生命周期</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迭代的生命周期</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敏捷的迭代计划和估算</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自我组织</a:t>
            </a:r>
            <a:endParaRPr lang="en-US" altLang="zh-CN" sz="1700" smtClean="0">
              <a:latin typeface="Arial" panose="020B0604020202020204" pitchFamily="34" charset="0"/>
              <a:cs typeface="Arial" panose="020B0604020202020204" pitchFamily="34" charset="0"/>
            </a:endParaRPr>
          </a:p>
          <a:p>
            <a:pPr marL="328613" indent="-328613"/>
            <a:r>
              <a:rPr lang="zh-CN" altLang="en-US" smtClean="0">
                <a:latin typeface="Arial" panose="020B0604020202020204" pitchFamily="34" charset="0"/>
                <a:cs typeface="Arial" panose="020B0604020202020204" pitchFamily="34" charset="0"/>
              </a:rPr>
              <a:t>个人关注：小规模增量实施</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测试驱动</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架构核心</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用例驱动</a:t>
            </a:r>
            <a:endParaRPr lang="en-US" altLang="zh-CN" sz="1700" smtClean="0">
              <a:latin typeface="Arial" panose="020B0604020202020204" pitchFamily="34" charset="0"/>
              <a:cs typeface="Arial" panose="020B0604020202020204" pitchFamily="34" charset="0"/>
            </a:endParaRPr>
          </a:p>
          <a:p>
            <a:pPr marL="328613" indent="-328613"/>
            <a:r>
              <a:rPr lang="zh-CN" altLang="en-US" smtClean="0">
                <a:latin typeface="Arial" panose="020B0604020202020204" pitchFamily="34" charset="0"/>
                <a:cs typeface="Arial" panose="020B0604020202020204" pitchFamily="34" charset="0"/>
              </a:rPr>
              <a:t>产品干系人关注：项目生命周期</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项目阶段的动态变化</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风险驱动，关注于交付</a:t>
            </a:r>
            <a:endParaRPr lang="en-US" altLang="zh-CN" sz="1700" smtClean="0">
              <a:latin typeface="Arial" panose="020B0604020202020204" pitchFamily="34" charset="0"/>
              <a:cs typeface="Arial" panose="020B0604020202020204" pitchFamily="34" charset="0"/>
            </a:endParaRPr>
          </a:p>
          <a:p>
            <a:pPr marL="328613" indent="-328613"/>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7223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84AACD4-617F-4809-99AC-DB63637D8962}" type="slidenum">
              <a:rPr lang="en-US" altLang="zh-CN"/>
              <a:pPr eaLnBrk="1" hangingPunct="1"/>
              <a:t>29</a:t>
            </a:fld>
            <a:endParaRPr lang="en-US" altLang="zh-CN"/>
          </a:p>
        </p:txBody>
      </p:sp>
      <p:sp>
        <p:nvSpPr>
          <p:cNvPr id="113667" name="Rectangle 2"/>
          <p:cNvSpPr>
            <a:spLocks noGrp="1" noRot="1" noChangeAspect="1" noChangeArrowheads="1" noTextEdit="1"/>
          </p:cNvSpPr>
          <p:nvPr>
            <p:ph type="sldImg"/>
          </p:nvPr>
        </p:nvSpPr>
        <p:spPr>
          <a:xfrm>
            <a:off x="965200" y="742950"/>
            <a:ext cx="4956175" cy="3716338"/>
          </a:xfrm>
          <a:ln/>
        </p:spPr>
      </p:sp>
      <p:sp>
        <p:nvSpPr>
          <p:cNvPr id="113668" name="Rectangle 3"/>
          <p:cNvSpPr>
            <a:spLocks noGrp="1" noChangeArrowheads="1"/>
          </p:cNvSpPr>
          <p:nvPr>
            <p:ph type="body" idx="1"/>
          </p:nvPr>
        </p:nvSpPr>
        <p:spPr>
          <a:xfrm>
            <a:off x="917575" y="4705350"/>
            <a:ext cx="50482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28613" indent="-328613"/>
            <a:r>
              <a:rPr lang="zh-CN" altLang="en-US" smtClean="0">
                <a:latin typeface="Arial" panose="020B0604020202020204" pitchFamily="34" charset="0"/>
                <a:cs typeface="Arial" panose="020B0604020202020204" pitchFamily="34" charset="0"/>
              </a:rPr>
              <a:t>团队关注：迭代的生命周期</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迭代的生命周期</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敏捷的迭代计划和估算</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自我组织</a:t>
            </a:r>
            <a:endParaRPr lang="en-US" altLang="zh-CN" sz="1700" smtClean="0">
              <a:latin typeface="Arial" panose="020B0604020202020204" pitchFamily="34" charset="0"/>
              <a:cs typeface="Arial" panose="020B0604020202020204" pitchFamily="34" charset="0"/>
            </a:endParaRPr>
          </a:p>
          <a:p>
            <a:pPr marL="328613" indent="-328613"/>
            <a:r>
              <a:rPr lang="zh-CN" altLang="en-US" smtClean="0">
                <a:latin typeface="Arial" panose="020B0604020202020204" pitchFamily="34" charset="0"/>
                <a:cs typeface="Arial" panose="020B0604020202020204" pitchFamily="34" charset="0"/>
              </a:rPr>
              <a:t>个人关注：小规模增量实施</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测试驱动</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架构核心</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用例驱动</a:t>
            </a:r>
            <a:endParaRPr lang="en-US" altLang="zh-CN" sz="1700" smtClean="0">
              <a:latin typeface="Arial" panose="020B0604020202020204" pitchFamily="34" charset="0"/>
              <a:cs typeface="Arial" panose="020B0604020202020204" pitchFamily="34" charset="0"/>
            </a:endParaRPr>
          </a:p>
          <a:p>
            <a:pPr marL="328613" indent="-328613"/>
            <a:r>
              <a:rPr lang="zh-CN" altLang="en-US" smtClean="0">
                <a:latin typeface="Arial" panose="020B0604020202020204" pitchFamily="34" charset="0"/>
                <a:cs typeface="Arial" panose="020B0604020202020204" pitchFamily="34" charset="0"/>
              </a:rPr>
              <a:t>产品干系人关注：项目生命周期</a:t>
            </a:r>
            <a:endParaRPr lang="en-US" altLang="zh-CN"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项目阶段的动态变化</a:t>
            </a:r>
            <a:endParaRPr lang="en-US" altLang="zh-CN" sz="1700" smtClean="0">
              <a:latin typeface="Arial" panose="020B0604020202020204" pitchFamily="34" charset="0"/>
              <a:cs typeface="Arial" panose="020B0604020202020204" pitchFamily="34" charset="0"/>
            </a:endParaRPr>
          </a:p>
          <a:p>
            <a:pPr marL="773113" lvl="1" indent="-333375"/>
            <a:r>
              <a:rPr lang="zh-CN" altLang="en-US" sz="1700" smtClean="0">
                <a:latin typeface="Arial" panose="020B0604020202020204" pitchFamily="34" charset="0"/>
                <a:cs typeface="Arial" panose="020B0604020202020204" pitchFamily="34" charset="0"/>
              </a:rPr>
              <a:t>风险驱动，关注于交付</a:t>
            </a:r>
            <a:endParaRPr lang="en-US" altLang="zh-CN" sz="1700" smtClean="0">
              <a:latin typeface="Arial" panose="020B0604020202020204" pitchFamily="34" charset="0"/>
              <a:cs typeface="Arial" panose="020B0604020202020204" pitchFamily="34" charset="0"/>
            </a:endParaRPr>
          </a:p>
          <a:p>
            <a:pPr marL="328613" indent="-328613"/>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67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Introduction to Disciplined Agile Delivery - Instructor Notes</a:t>
            </a:r>
            <a:endParaRPr lang="en-US" altLang="zh-CN" i="1" smtClean="0">
              <a:cs typeface="Arial" panose="020B0604020202020204" pitchFamily="34" charset="0"/>
            </a:endParaRPr>
          </a:p>
        </p:txBody>
      </p:sp>
      <p:sp>
        <p:nvSpPr>
          <p:cNvPr id="3584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mtClean="0">
                <a:cs typeface="Arial" panose="020B0604020202020204" pitchFamily="34" charset="0"/>
              </a:rPr>
              <a:t>Module 1 - Agile and Discipline Agile Delivery Overview</a:t>
            </a:r>
            <a:endParaRPr lang="en-US" altLang="zh-CN" smtClean="0">
              <a:latin typeface="ZapfHumnst BT"/>
              <a:cs typeface="Arial" panose="020B0604020202020204" pitchFamily="34" charset="0"/>
            </a:endParaRPr>
          </a:p>
        </p:txBody>
      </p:sp>
      <p:sp>
        <p:nvSpPr>
          <p:cNvPr id="35844" name="Rectangle 4"/>
          <p:cNvSpPr>
            <a:spLocks noGrp="1" noRot="1" noChangeAspect="1" noChangeArrowheads="1" noTextEdit="1"/>
          </p:cNvSpPr>
          <p:nvPr>
            <p:ph type="sldImg"/>
          </p:nvPr>
        </p:nvSpPr>
        <p:spPr>
          <a:ln/>
        </p:spPr>
      </p:sp>
      <p:sp>
        <p:nvSpPr>
          <p:cNvPr id="35845"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ja-JP" sz="900" dirty="0" smtClean="0">
                <a:latin typeface="Arial" panose="020B0604020202020204" pitchFamily="34" charset="0"/>
                <a:ea typeface="宋体" panose="02010600030101010101" pitchFamily="2" charset="-122"/>
                <a:cs typeface="Arial" panose="020B0604020202020204" pitchFamily="34" charset="0"/>
              </a:rPr>
              <a:t>In the early days, agile development was applied to projects that were small in scope and relatively straightforward. Today, organizations want to apply agile development to a broader set of projects. Agile needs to adapt to increasing complexity. </a:t>
            </a:r>
            <a:r>
              <a:rPr lang="en-US" altLang="ja-JP" sz="900" dirty="0" err="1" smtClean="0">
                <a:latin typeface="Arial" panose="020B0604020202020204" pitchFamily="34" charset="0"/>
                <a:ea typeface="宋体" panose="02010600030101010101" pitchFamily="2" charset="-122"/>
                <a:cs typeface="Arial" panose="020B0604020202020204" pitchFamily="34" charset="0"/>
              </a:rPr>
              <a:t>Agility@Scale</a:t>
            </a:r>
            <a:r>
              <a:rPr lang="en-US" altLang="ja-JP" sz="900" dirty="0" smtClean="0">
                <a:latin typeface="Arial" panose="020B0604020202020204" pitchFamily="34" charset="0"/>
                <a:ea typeface="宋体" panose="02010600030101010101" pitchFamily="2" charset="-122"/>
                <a:cs typeface="Arial" panose="020B0604020202020204" pitchFamily="34" charset="0"/>
              </a:rPr>
              <a:t> is about explicitly addressing the complexities that disciplined agile delivery teams face in the real world. </a:t>
            </a:r>
            <a:r>
              <a:rPr lang="en-US" altLang="zh-CN" sz="900" dirty="0" smtClean="0">
                <a:latin typeface="Arial" panose="020B0604020202020204" pitchFamily="34" charset="0"/>
                <a:cs typeface="Arial" panose="020B0604020202020204" pitchFamily="34" charset="0"/>
              </a:rPr>
              <a:t>The agile scaling factors are:</a:t>
            </a:r>
            <a:endParaRPr lang="en-US" altLang="ja-JP" sz="900" dirty="0" smtClean="0">
              <a:latin typeface="Arial" panose="020B0604020202020204" pitchFamily="34" charset="0"/>
              <a:ea typeface="宋体" panose="02010600030101010101" pitchFamily="2" charset="-122"/>
              <a:cs typeface="Arial" panose="020B0604020202020204" pitchFamily="34" charset="0"/>
            </a:endParaRPr>
          </a:p>
          <a:p>
            <a:pPr marL="228600" lvl="1" indent="-114300" eaLnBrk="1" hangingPunct="1">
              <a:lnSpc>
                <a:spcPct val="80000"/>
              </a:lnSpc>
              <a:buFontTx/>
              <a:buChar char="•"/>
            </a:pPr>
            <a:r>
              <a:rPr lang="en-US" altLang="zh-CN" sz="900" b="1" dirty="0" smtClean="0">
                <a:latin typeface="Arial" panose="020B0604020202020204" pitchFamily="34" charset="0"/>
                <a:cs typeface="Arial" panose="020B0604020202020204" pitchFamily="34" charset="0"/>
              </a:rPr>
              <a:t>Geographical distribution.</a:t>
            </a:r>
            <a:r>
              <a:rPr lang="en-US" altLang="zh-CN" sz="900" dirty="0" smtClean="0">
                <a:latin typeface="Arial" panose="020B0604020202020204" pitchFamily="34" charset="0"/>
                <a:cs typeface="Arial" panose="020B0604020202020204" pitchFamily="34" charset="0"/>
              </a:rPr>
              <a:t> What happens when the team is distributed within a building or across continents?</a:t>
            </a:r>
          </a:p>
          <a:p>
            <a:pPr marL="228600" lvl="1" indent="-114300" eaLnBrk="1" hangingPunct="1">
              <a:lnSpc>
                <a:spcPct val="80000"/>
              </a:lnSpc>
              <a:buFontTx/>
              <a:buChar char="•"/>
            </a:pPr>
            <a:r>
              <a:rPr lang="en-US" altLang="zh-CN" sz="900" b="1" dirty="0" smtClean="0">
                <a:latin typeface="Arial" panose="020B0604020202020204" pitchFamily="34" charset="0"/>
                <a:cs typeface="Arial" panose="020B0604020202020204" pitchFamily="34" charset="0"/>
              </a:rPr>
              <a:t>Team size.</a:t>
            </a:r>
            <a:r>
              <a:rPr lang="en-US" altLang="zh-CN" sz="900" dirty="0" smtClean="0">
                <a:latin typeface="Arial" panose="020B0604020202020204" pitchFamily="34" charset="0"/>
                <a:cs typeface="Arial" panose="020B0604020202020204" pitchFamily="34" charset="0"/>
              </a:rPr>
              <a:t> Mainstream agile processes work well for small teams (10-15), but </a:t>
            </a:r>
            <a:r>
              <a:rPr lang="en-US" altLang="zh-CN" sz="900" dirty="0" err="1" smtClean="0">
                <a:latin typeface="Arial" panose="020B0604020202020204" pitchFamily="34" charset="0"/>
                <a:cs typeface="Arial" panose="020B0604020202020204" pitchFamily="34" charset="0"/>
              </a:rPr>
              <a:t>but</a:t>
            </a:r>
            <a:r>
              <a:rPr lang="en-US" altLang="zh-CN" sz="900" dirty="0" smtClean="0">
                <a:latin typeface="Arial" panose="020B0604020202020204" pitchFamily="34" charset="0"/>
                <a:cs typeface="Arial" panose="020B0604020202020204" pitchFamily="34" charset="0"/>
              </a:rPr>
              <a:t> what if the team is fifty people?  One hundred people? One thousand people? </a:t>
            </a:r>
          </a:p>
          <a:p>
            <a:pPr marL="228600" lvl="1" indent="-114300" eaLnBrk="1" hangingPunct="1">
              <a:lnSpc>
                <a:spcPct val="80000"/>
              </a:lnSpc>
              <a:buFontTx/>
              <a:buChar char="•"/>
            </a:pPr>
            <a:r>
              <a:rPr lang="en-US" altLang="zh-CN" sz="900" b="1" dirty="0" smtClean="0">
                <a:latin typeface="Arial" panose="020B0604020202020204" pitchFamily="34" charset="0"/>
                <a:cs typeface="Arial" panose="020B0604020202020204" pitchFamily="34" charset="0"/>
              </a:rPr>
              <a:t>Compliance requirement.</a:t>
            </a:r>
            <a:r>
              <a:rPr lang="en-US" altLang="zh-CN" sz="900" dirty="0" smtClean="0">
                <a:latin typeface="Arial" panose="020B0604020202020204" pitchFamily="34" charset="0"/>
                <a:cs typeface="Arial" panose="020B0604020202020204" pitchFamily="34" charset="0"/>
              </a:rPr>
              <a:t> What if regulatory issues – such as Sarbanes Oxley, ISO 9000, or FDA CFR 21 – are applicable? </a:t>
            </a:r>
          </a:p>
          <a:p>
            <a:pPr marL="228600" lvl="1" indent="-114300" eaLnBrk="1" hangingPunct="1">
              <a:lnSpc>
                <a:spcPct val="80000"/>
              </a:lnSpc>
              <a:buFontTx/>
              <a:buChar char="•"/>
            </a:pPr>
            <a:r>
              <a:rPr lang="en-US" altLang="zh-CN" sz="900" b="1" dirty="0" smtClean="0">
                <a:latin typeface="Arial" panose="020B0604020202020204" pitchFamily="34" charset="0"/>
                <a:cs typeface="Arial" panose="020B0604020202020204" pitchFamily="34" charset="0"/>
              </a:rPr>
              <a:t>Domain complexity.</a:t>
            </a:r>
            <a:r>
              <a:rPr lang="en-US" altLang="zh-CN" sz="900" dirty="0" smtClean="0">
                <a:latin typeface="Arial" panose="020B0604020202020204" pitchFamily="34" charset="0"/>
                <a:cs typeface="Arial" panose="020B0604020202020204" pitchFamily="34" charset="0"/>
              </a:rPr>
              <a:t> What if the problem domain is intricate ( such as bio-chemical process monitoring or air traffic control), or is changing quickly (such as financial derivatives trading or electronic security assurance). More complex domains require greater exploration and experimentation, including but not limited to prototyping, modeling, and simulation. </a:t>
            </a:r>
          </a:p>
          <a:p>
            <a:pPr marL="228600" lvl="1" indent="-114300" eaLnBrk="1" hangingPunct="1">
              <a:lnSpc>
                <a:spcPct val="80000"/>
              </a:lnSpc>
              <a:buFontTx/>
              <a:buChar char="•"/>
            </a:pPr>
            <a:r>
              <a:rPr lang="en-US" altLang="zh-CN" sz="900" b="1" dirty="0" smtClean="0">
                <a:latin typeface="Arial" panose="020B0604020202020204" pitchFamily="34" charset="0"/>
                <a:cs typeface="Arial" panose="020B0604020202020204" pitchFamily="34" charset="0"/>
              </a:rPr>
              <a:t>Organization distribution.</a:t>
            </a:r>
            <a:r>
              <a:rPr lang="en-US" altLang="zh-CN" sz="900" dirty="0" smtClean="0">
                <a:latin typeface="Arial" panose="020B0604020202020204" pitchFamily="34" charset="0"/>
                <a:cs typeface="Arial" panose="020B0604020202020204" pitchFamily="34" charset="0"/>
              </a:rPr>
              <a:t> Sometimes a project team includes members from different divisions, different partner companies, or from external services firms. </a:t>
            </a:r>
          </a:p>
          <a:p>
            <a:pPr marL="228600" lvl="1" indent="-114300" eaLnBrk="1" hangingPunct="1">
              <a:lnSpc>
                <a:spcPct val="80000"/>
              </a:lnSpc>
              <a:buFontTx/>
              <a:buChar char="•"/>
            </a:pPr>
            <a:r>
              <a:rPr lang="en-US" altLang="zh-CN" sz="900" b="1" dirty="0" smtClean="0">
                <a:latin typeface="Arial" panose="020B0604020202020204" pitchFamily="34" charset="0"/>
                <a:cs typeface="Arial" panose="020B0604020202020204" pitchFamily="34" charset="0"/>
              </a:rPr>
              <a:t>Technical complexity.</a:t>
            </a:r>
            <a:r>
              <a:rPr lang="en-US" altLang="zh-CN" sz="900" dirty="0" smtClean="0">
                <a:latin typeface="Arial" panose="020B0604020202020204" pitchFamily="34" charset="0"/>
                <a:cs typeface="Arial" panose="020B0604020202020204" pitchFamily="34" charset="0"/>
              </a:rPr>
              <a:t> Working with legacy systems, multiple platforms, or blending disparate technologies can add layers of technical complexity to a solution. Sometimes the nature of the problem is very complex in its own right. </a:t>
            </a:r>
          </a:p>
          <a:p>
            <a:pPr marL="228600" lvl="1" indent="-114300" eaLnBrk="1" hangingPunct="1">
              <a:lnSpc>
                <a:spcPct val="80000"/>
              </a:lnSpc>
              <a:buFontTx/>
              <a:buChar char="•"/>
            </a:pPr>
            <a:r>
              <a:rPr lang="en-US" altLang="zh-CN" sz="900" b="1" dirty="0" smtClean="0">
                <a:latin typeface="Arial" panose="020B0604020202020204" pitchFamily="34" charset="0"/>
                <a:cs typeface="Arial" panose="020B0604020202020204" pitchFamily="34" charset="0"/>
              </a:rPr>
              <a:t>Organizational complexity.</a:t>
            </a:r>
            <a:r>
              <a:rPr lang="en-US" altLang="zh-CN" sz="900" dirty="0" smtClean="0">
                <a:latin typeface="Arial" panose="020B0604020202020204" pitchFamily="34" charset="0"/>
                <a:cs typeface="Arial" panose="020B0604020202020204" pitchFamily="34" charset="0"/>
              </a:rPr>
              <a:t> The existing organizational structure and culture may reflect traditional values, increasing the complexity of adopting and scaling agile strategies. Different subgroups within the organization may have different visions as to how they should work. Individually, the strategies can be quite effective, but as a whole they simply don’t work together effectively. </a:t>
            </a:r>
          </a:p>
          <a:p>
            <a:pPr marL="228600" lvl="1" indent="-114300" eaLnBrk="1" hangingPunct="1">
              <a:lnSpc>
                <a:spcPct val="80000"/>
              </a:lnSpc>
              <a:buFontTx/>
              <a:buChar char="•"/>
            </a:pPr>
            <a:r>
              <a:rPr lang="en-US" altLang="zh-CN" sz="900" b="1" dirty="0" smtClean="0">
                <a:latin typeface="Arial" panose="020B0604020202020204" pitchFamily="34" charset="0"/>
                <a:cs typeface="Arial" panose="020B0604020202020204" pitchFamily="34" charset="0"/>
              </a:rPr>
              <a:t>Enterprise discipline.</a:t>
            </a:r>
            <a:r>
              <a:rPr lang="en-US" altLang="zh-CN" sz="900" dirty="0" smtClean="0">
                <a:latin typeface="Arial" panose="020B0604020202020204" pitchFamily="34" charset="0"/>
                <a:cs typeface="Arial" panose="020B0604020202020204" pitchFamily="34" charset="0"/>
              </a:rPr>
              <a:t> Organizations want to leverage common infrastructure platforms to lower cost, reduce time to market, and to improve consistency. They need effective enterprise architecture, enterprise business modeling, strategic reuse, and portfolio management disciplines. These disciplines must work in concert with, and better yet enhance, the disciplined agile delivery processes.</a:t>
            </a:r>
          </a:p>
          <a:p>
            <a:pPr eaLnBrk="1" hangingPunct="1">
              <a:lnSpc>
                <a:spcPct val="80000"/>
              </a:lnSpc>
            </a:pPr>
            <a:r>
              <a:rPr lang="en-US" altLang="zh-CN" sz="900" dirty="0" smtClean="0">
                <a:latin typeface="Arial" panose="020B0604020202020204" pitchFamily="34" charset="0"/>
                <a:cs typeface="Arial" panose="020B0604020202020204" pitchFamily="34" charset="0"/>
              </a:rPr>
              <a:t>Each scaling factor has a range of complexities associated with it. Each team faces a different combination of factors, and therefore needs a process, team structure, and tooling environment tailored to meet their unique situation. </a:t>
            </a:r>
          </a:p>
        </p:txBody>
      </p:sp>
      <p:sp>
        <p:nvSpPr>
          <p:cNvPr id="35846" name="Rectangle 6"/>
          <p:cNvSpPr>
            <a:spLocks noChangeArrowheads="1"/>
          </p:cNvSpPr>
          <p:nvPr/>
        </p:nvSpPr>
        <p:spPr bwMode="auto">
          <a:xfrm>
            <a:off x="523875" y="1389063"/>
            <a:ext cx="1944688"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1000">
                <a:latin typeface="Times New Roman" panose="02020603050405020304" pitchFamily="18" charset="0"/>
              </a:rPr>
              <a:t>Pick a few scaling factors and discuss how they influence agile adoption.</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For example, geographical distribution (co-located at one extreme and multiple time zones, working hours, and a distributed team at the other).</a:t>
            </a:r>
          </a:p>
          <a:p>
            <a:pPr eaLnBrk="1" hangingPunct="1"/>
            <a:endParaRPr lang="zh-CN" altLang="en-US" sz="1000">
              <a:latin typeface="Times New Roman" panose="02020603050405020304" pitchFamily="18" charset="0"/>
            </a:endParaRPr>
          </a:p>
        </p:txBody>
      </p:sp>
    </p:spTree>
    <p:extLst>
      <p:ext uri="{BB962C8B-B14F-4D97-AF65-F5344CB8AC3E}">
        <p14:creationId xmlns:p14="http://schemas.microsoft.com/office/powerpoint/2010/main" val="42021528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CA52352-7B38-4695-B8E0-3962C588B582}" type="slidenum">
              <a:rPr lang="en-US" altLang="zh-CN"/>
              <a:pPr eaLnBrk="1" hangingPunct="1"/>
              <a:t>30</a:t>
            </a:fld>
            <a:endParaRPr lang="en-US" altLang="zh-CN"/>
          </a:p>
        </p:txBody>
      </p:sp>
      <p:sp>
        <p:nvSpPr>
          <p:cNvPr id="108547" name="Rectangle 2"/>
          <p:cNvSpPr>
            <a:spLocks noGrp="1" noRot="1" noChangeAspect="1" noChangeArrowheads="1" noTextEdit="1"/>
          </p:cNvSpPr>
          <p:nvPr>
            <p:ph type="sldImg"/>
          </p:nvPr>
        </p:nvSpPr>
        <p:spPr>
          <a:xfrm>
            <a:off x="965200" y="742950"/>
            <a:ext cx="4956175" cy="3716338"/>
          </a:xfrm>
          <a:ln/>
        </p:spPr>
      </p:sp>
      <p:sp>
        <p:nvSpPr>
          <p:cNvPr id="108548" name="Rectangle 3"/>
          <p:cNvSpPr>
            <a:spLocks noGrp="1" noChangeArrowheads="1"/>
          </p:cNvSpPr>
          <p:nvPr>
            <p:ph type="body" idx="1"/>
          </p:nvPr>
        </p:nvSpPr>
        <p:spPr>
          <a:xfrm>
            <a:off x="917575" y="4705350"/>
            <a:ext cx="50482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64616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868A8A-C2F2-4E2A-B5A1-D4FE782ED1C6}" type="slidenum">
              <a:rPr lang="en-US" altLang="zh-CN"/>
              <a:pPr eaLnBrk="1" hangingPunct="1"/>
              <a:t>31</a:t>
            </a:fld>
            <a:endParaRPr lang="en-US" altLang="zh-CN"/>
          </a:p>
        </p:txBody>
      </p:sp>
      <p:sp>
        <p:nvSpPr>
          <p:cNvPr id="109571" name="Rectangle 2"/>
          <p:cNvSpPr>
            <a:spLocks noGrp="1" noRot="1" noChangeAspect="1" noChangeArrowheads="1" noTextEdit="1"/>
          </p:cNvSpPr>
          <p:nvPr>
            <p:ph type="sldImg"/>
          </p:nvPr>
        </p:nvSpPr>
        <p:spPr>
          <a:xfrm>
            <a:off x="1338263" y="990600"/>
            <a:ext cx="4206875" cy="3155950"/>
          </a:xfrm>
          <a:ln/>
        </p:spPr>
      </p:sp>
      <p:sp>
        <p:nvSpPr>
          <p:cNvPr id="109572" name="Rectangle 3"/>
          <p:cNvSpPr>
            <a:spLocks noGrp="1" noChangeArrowheads="1"/>
          </p:cNvSpPr>
          <p:nvPr>
            <p:ph type="body" idx="1"/>
          </p:nvPr>
        </p:nvSpPr>
        <p:spPr>
          <a:xfrm>
            <a:off x="461963" y="4292600"/>
            <a:ext cx="5965825" cy="48720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467" tIns="47733" rIns="95467" bIns="47733"/>
          <a:lstStyle/>
          <a:p>
            <a:endParaRPr lang="en-US"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4557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E6CEC4-49BA-4BE8-88E3-AE55F9D90217}" type="slidenum">
              <a:rPr lang="en-US" altLang="zh-CN"/>
              <a:pPr eaLnBrk="1" hangingPunct="1"/>
              <a:t>32</a:t>
            </a:fld>
            <a:endParaRPr lang="en-US" altLang="zh-CN"/>
          </a:p>
        </p:txBody>
      </p:sp>
      <p:sp>
        <p:nvSpPr>
          <p:cNvPr id="112643" name="Rectangle 2"/>
          <p:cNvSpPr>
            <a:spLocks noGrp="1" noRot="1" noChangeAspect="1" noChangeArrowheads="1" noTextEdit="1"/>
          </p:cNvSpPr>
          <p:nvPr>
            <p:ph type="sldImg"/>
          </p:nvPr>
        </p:nvSpPr>
        <p:spPr>
          <a:xfrm>
            <a:off x="965200" y="742950"/>
            <a:ext cx="4956175" cy="3716338"/>
          </a:xfrm>
          <a:ln/>
        </p:spPr>
      </p:sp>
      <p:sp>
        <p:nvSpPr>
          <p:cNvPr id="112644" name="Rectangle 3"/>
          <p:cNvSpPr>
            <a:spLocks noGrp="1" noChangeArrowheads="1"/>
          </p:cNvSpPr>
          <p:nvPr>
            <p:ph type="body" idx="1"/>
          </p:nvPr>
        </p:nvSpPr>
        <p:spPr>
          <a:xfrm>
            <a:off x="917575" y="4705350"/>
            <a:ext cx="50482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8142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74C249C-F671-4F5C-AEC2-80A1FC4F6204}" type="slidenum">
              <a:rPr lang="zh-CN" altLang="en-US" sz="1300"/>
              <a:pPr algn="r" eaLnBrk="1" hangingPunct="1"/>
              <a:t>33</a:t>
            </a:fld>
            <a:endParaRPr lang="en-US" altLang="zh-CN" sz="1300"/>
          </a:p>
        </p:txBody>
      </p:sp>
      <p:sp>
        <p:nvSpPr>
          <p:cNvPr id="69635" name="Rectangle 2"/>
          <p:cNvSpPr>
            <a:spLocks noGrp="1" noRot="1" noChangeAspect="1" noChangeArrowheads="1" noTextEdit="1"/>
          </p:cNvSpPr>
          <p:nvPr>
            <p:ph type="sldImg"/>
          </p:nvPr>
        </p:nvSpPr>
        <p:spPr>
          <a:xfrm>
            <a:off x="963613" y="741363"/>
            <a:ext cx="4957762" cy="3717925"/>
          </a:xfrm>
          <a:ln/>
        </p:spPr>
      </p:sp>
      <p:sp>
        <p:nvSpPr>
          <p:cNvPr id="6963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93845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900488" y="9409113"/>
            <a:ext cx="29813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57" tIns="46329" rIns="92657" bIns="46329" anchor="b"/>
          <a:lstStyle>
            <a:lvl1pPr defTabSz="927100" eaLnBrk="0" hangingPunct="0">
              <a:defRPr>
                <a:solidFill>
                  <a:schemeClr val="tx1"/>
                </a:solidFill>
                <a:latin typeface="Arial" panose="020B0604020202020204" pitchFamily="34" charset="0"/>
                <a:ea typeface="宋体" panose="02010600030101010101" pitchFamily="2" charset="-122"/>
              </a:defRPr>
            </a:lvl1pPr>
            <a:lvl2pPr marL="742950" indent="-285750" defTabSz="927100" eaLnBrk="0" hangingPunct="0">
              <a:defRPr>
                <a:solidFill>
                  <a:schemeClr val="tx1"/>
                </a:solidFill>
                <a:latin typeface="Arial" panose="020B0604020202020204" pitchFamily="34" charset="0"/>
                <a:ea typeface="宋体" panose="02010600030101010101" pitchFamily="2" charset="-122"/>
              </a:defRPr>
            </a:lvl2pPr>
            <a:lvl3pPr marL="1143000" indent="-228600" defTabSz="927100" eaLnBrk="0" hangingPunct="0">
              <a:defRPr>
                <a:solidFill>
                  <a:schemeClr val="tx1"/>
                </a:solidFill>
                <a:latin typeface="Arial" panose="020B0604020202020204" pitchFamily="34" charset="0"/>
                <a:ea typeface="宋体" panose="02010600030101010101" pitchFamily="2" charset="-122"/>
              </a:defRPr>
            </a:lvl3pPr>
            <a:lvl4pPr marL="1600200" indent="-228600" defTabSz="927100" eaLnBrk="0" hangingPunct="0">
              <a:defRPr>
                <a:solidFill>
                  <a:schemeClr val="tx1"/>
                </a:solidFill>
                <a:latin typeface="Arial" panose="020B0604020202020204" pitchFamily="34" charset="0"/>
                <a:ea typeface="宋体" panose="02010600030101010101" pitchFamily="2" charset="-122"/>
              </a:defRPr>
            </a:lvl4pPr>
            <a:lvl5pPr marL="2057400" indent="-228600" defTabSz="927100" eaLnBrk="0" hangingPunct="0">
              <a:defRPr>
                <a:solidFill>
                  <a:schemeClr val="tx1"/>
                </a:solidFill>
                <a:latin typeface="Arial" panose="020B0604020202020204" pitchFamily="34" charset="0"/>
                <a:ea typeface="宋体" panose="02010600030101010101" pitchFamily="2" charset="-122"/>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CB356ED-B250-4709-8773-7768F097DBD9}" type="slidenum">
              <a:rPr lang="zh-CN" altLang="en-US" sz="1200"/>
              <a:pPr algn="r" eaLnBrk="1" hangingPunct="1"/>
              <a:t>35</a:t>
            </a:fld>
            <a:endParaRPr lang="en-US" altLang="zh-CN" sz="1200"/>
          </a:p>
        </p:txBody>
      </p:sp>
      <p:sp>
        <p:nvSpPr>
          <p:cNvPr id="118787" name="Rectangle 7"/>
          <p:cNvSpPr txBox="1">
            <a:spLocks noGrp="1" noChangeArrowheads="1"/>
          </p:cNvSpPr>
          <p:nvPr/>
        </p:nvSpPr>
        <p:spPr bwMode="auto">
          <a:xfrm>
            <a:off x="3900488" y="9409113"/>
            <a:ext cx="29813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57" tIns="46329" rIns="92657" bIns="46329" anchor="b"/>
          <a:lstStyle>
            <a:lvl1pPr defTabSz="927100" eaLnBrk="0" hangingPunct="0">
              <a:defRPr>
                <a:solidFill>
                  <a:schemeClr val="tx1"/>
                </a:solidFill>
                <a:latin typeface="Arial" panose="020B0604020202020204" pitchFamily="34" charset="0"/>
                <a:ea typeface="宋体" panose="02010600030101010101" pitchFamily="2" charset="-122"/>
              </a:defRPr>
            </a:lvl1pPr>
            <a:lvl2pPr marL="742950" indent="-285750" defTabSz="927100" eaLnBrk="0" hangingPunct="0">
              <a:defRPr>
                <a:solidFill>
                  <a:schemeClr val="tx1"/>
                </a:solidFill>
                <a:latin typeface="Arial" panose="020B0604020202020204" pitchFamily="34" charset="0"/>
                <a:ea typeface="宋体" panose="02010600030101010101" pitchFamily="2" charset="-122"/>
              </a:defRPr>
            </a:lvl2pPr>
            <a:lvl3pPr marL="1143000" indent="-228600" defTabSz="927100" eaLnBrk="0" hangingPunct="0">
              <a:defRPr>
                <a:solidFill>
                  <a:schemeClr val="tx1"/>
                </a:solidFill>
                <a:latin typeface="Arial" panose="020B0604020202020204" pitchFamily="34" charset="0"/>
                <a:ea typeface="宋体" panose="02010600030101010101" pitchFamily="2" charset="-122"/>
              </a:defRPr>
            </a:lvl3pPr>
            <a:lvl4pPr marL="1600200" indent="-228600" defTabSz="927100" eaLnBrk="0" hangingPunct="0">
              <a:defRPr>
                <a:solidFill>
                  <a:schemeClr val="tx1"/>
                </a:solidFill>
                <a:latin typeface="Arial" panose="020B0604020202020204" pitchFamily="34" charset="0"/>
                <a:ea typeface="宋体" panose="02010600030101010101" pitchFamily="2" charset="-122"/>
              </a:defRPr>
            </a:lvl4pPr>
            <a:lvl5pPr marL="2057400" indent="-228600" defTabSz="927100" eaLnBrk="0" hangingPunct="0">
              <a:defRPr>
                <a:solidFill>
                  <a:schemeClr val="tx1"/>
                </a:solidFill>
                <a:latin typeface="Arial" panose="020B0604020202020204" pitchFamily="34" charset="0"/>
                <a:ea typeface="宋体" panose="02010600030101010101" pitchFamily="2" charset="-122"/>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C31924D-1AA9-44DA-A4BE-A54E19DF27C7}" type="slidenum">
              <a:rPr lang="zh-CN" altLang="en-US" sz="1200"/>
              <a:pPr algn="r" eaLnBrk="1" hangingPunct="1"/>
              <a:t>35</a:t>
            </a:fld>
            <a:endParaRPr lang="en-US" altLang="zh-CN" sz="1200"/>
          </a:p>
        </p:txBody>
      </p:sp>
      <p:sp>
        <p:nvSpPr>
          <p:cNvPr id="118788" name="Rectangle 2"/>
          <p:cNvSpPr>
            <a:spLocks noGrp="1" noRot="1" noChangeAspect="1" noChangeArrowheads="1" noTextEdit="1"/>
          </p:cNvSpPr>
          <p:nvPr>
            <p:ph type="sldImg"/>
          </p:nvPr>
        </p:nvSpPr>
        <p:spPr>
          <a:xfrm>
            <a:off x="965200" y="742950"/>
            <a:ext cx="4954588" cy="3714750"/>
          </a:xfrm>
          <a:ln/>
        </p:spPr>
      </p:sp>
      <p:sp>
        <p:nvSpPr>
          <p:cNvPr id="118789" name="Rectangle 3"/>
          <p:cNvSpPr>
            <a:spLocks noGrp="1" noChangeArrowheads="1"/>
          </p:cNvSpPr>
          <p:nvPr>
            <p:ph type="body" idx="1"/>
          </p:nvPr>
        </p:nvSpPr>
        <p:spPr>
          <a:xfrm>
            <a:off x="688975" y="4705350"/>
            <a:ext cx="55054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57" tIns="46329" rIns="92657" bIns="46329"/>
          <a:lstStyle/>
          <a:p>
            <a:r>
              <a:rPr lang="en-US" altLang="zh-CN" smtClean="0">
                <a:latin typeface="Arial" panose="020B0604020202020204" pitchFamily="34" charset="0"/>
                <a:cs typeface="Arial" panose="020B0604020202020204" pitchFamily="34" charset="0"/>
              </a:rPr>
              <a:t>Buy book from amazon – 2 days ---- sometimes it takes 6 mos</a:t>
            </a:r>
          </a:p>
          <a:p>
            <a:endParaRPr lang="en-US" altLang="zh-CN" smtClean="0">
              <a:latin typeface="Arial" panose="020B0604020202020204" pitchFamily="34" charset="0"/>
              <a:cs typeface="Arial" panose="020B0604020202020204" pitchFamily="34" charset="0"/>
            </a:endParaRPr>
          </a:p>
          <a:p>
            <a:endParaRPr lang="en-US" altLang="zh-CN" smtClean="0">
              <a:latin typeface="Arial" panose="020B0604020202020204" pitchFamily="34" charset="0"/>
              <a:cs typeface="Arial" panose="020B0604020202020204" pitchFamily="34" charset="0"/>
            </a:endParaRPr>
          </a:p>
          <a:p>
            <a:endParaRPr lang="en-US" altLang="zh-CN" smtClean="0">
              <a:latin typeface="Arial" panose="020B0604020202020204" pitchFamily="34" charset="0"/>
              <a:cs typeface="Arial" panose="020B0604020202020204" pitchFamily="34" charset="0"/>
            </a:endParaRPr>
          </a:p>
          <a:p>
            <a:r>
              <a:rPr lang="en-US" altLang="zh-CN" smtClean="0">
                <a:latin typeface="Arial" panose="020B0604020202020204" pitchFamily="34" charset="0"/>
                <a:cs typeface="Arial" panose="020B0604020202020204" pitchFamily="34" charset="0"/>
              </a:rPr>
              <a:t>Key concept here is discussing with the participants how important it is to understand not only</a:t>
            </a:r>
            <a:r>
              <a:rPr lang="en-US" altLang="zh-CN" b="1" smtClean="0">
                <a:latin typeface="Arial" panose="020B0604020202020204" pitchFamily="34" charset="0"/>
                <a:cs typeface="Arial" panose="020B0604020202020204" pitchFamily="34" charset="0"/>
              </a:rPr>
              <a:t> WHAT</a:t>
            </a:r>
            <a:r>
              <a:rPr lang="en-US" altLang="zh-CN" smtClean="0">
                <a:latin typeface="Arial" panose="020B0604020202020204" pitchFamily="34" charset="0"/>
                <a:cs typeface="Arial" panose="020B0604020202020204" pitchFamily="34" charset="0"/>
              </a:rPr>
              <a:t> waste is but how to recognize it.</a:t>
            </a:r>
          </a:p>
          <a:p>
            <a:r>
              <a:rPr lang="en-US" altLang="zh-CN" smtClean="0">
                <a:latin typeface="Arial" panose="020B0604020202020204" pitchFamily="34" charset="0"/>
                <a:cs typeface="Arial" panose="020B0604020202020204" pitchFamily="34" charset="0"/>
              </a:rPr>
              <a:t>Learn to put on the client “glasses” … are you really looking at your code with the client in mind? Do you understand how waste can translate into lost $$$</a:t>
            </a:r>
          </a:p>
          <a:p>
            <a:r>
              <a:rPr lang="en-US" altLang="zh-CN" smtClean="0">
                <a:latin typeface="Arial" panose="020B0604020202020204" pitchFamily="34" charset="0"/>
                <a:cs typeface="Arial" panose="020B0604020202020204" pitchFamily="34" charset="0"/>
              </a:rPr>
              <a:t>For facilitators – you need to become very comfortable with your own examples here.  Explain these concepts in terms of business examples where too much internal paperwork, for example, turns into expending real dollars but for what outcome?</a:t>
            </a:r>
          </a:p>
          <a:p>
            <a:r>
              <a:rPr lang="en-US" altLang="zh-CN" smtClean="0">
                <a:latin typeface="Arial" panose="020B0604020202020204" pitchFamily="34" charset="0"/>
                <a:cs typeface="Arial" panose="020B0604020202020204" pitchFamily="34" charset="0"/>
              </a:rPr>
              <a:t>Paul typically starts with Wait time, and then moves around  to Backlog and how that affects delivery, then to internal paperwork and continue counter clockwise. </a:t>
            </a:r>
          </a:p>
          <a:p>
            <a:endParaRPr lang="en-US" altLang="zh-CN" smtClean="0">
              <a:latin typeface="Arial" panose="020B0604020202020204" pitchFamily="34" charset="0"/>
              <a:cs typeface="Arial" panose="020B0604020202020204" pitchFamily="34" charset="0"/>
            </a:endParaRPr>
          </a:p>
          <a:p>
            <a:r>
              <a:rPr lang="en-US" altLang="zh-CN" smtClean="0">
                <a:latin typeface="Arial" panose="020B0604020202020204" pitchFamily="34" charset="0"/>
                <a:cs typeface="Arial" panose="020B0604020202020204" pitchFamily="34" charset="0"/>
              </a:rPr>
              <a:t>Good place to discuss the role of documentation, and call on documentation folks to contribute their own experiences around this item and how waste could occur. Other types of internal paperwork within IBM – DOUs, summary reports. Internal cross team agreements, powerpoint or freelance slides explaining status or telling what the team is accomplishing for all the various meetings upper management sometimes requires happen. What else?</a:t>
            </a:r>
          </a:p>
          <a:p>
            <a:endParaRPr lang="en-US" altLang="zh-CN" smtClean="0">
              <a:latin typeface="Arial" panose="020B0604020202020204" pitchFamily="34" charset="0"/>
              <a:cs typeface="Arial" panose="020B0604020202020204" pitchFamily="34" charset="0"/>
            </a:endParaRPr>
          </a:p>
          <a:p>
            <a:r>
              <a:rPr lang="en-US" altLang="zh-CN" smtClean="0">
                <a:latin typeface="Arial" panose="020B0604020202020204" pitchFamily="34" charset="0"/>
                <a:cs typeface="Arial" panose="020B0604020202020204" pitchFamily="34" charset="0"/>
              </a:rPr>
              <a:t>Ted uses this time to also pose questions at the defect waste discussion how to affect “waste” that comes from dealing with defects… </a:t>
            </a:r>
          </a:p>
        </p:txBody>
      </p:sp>
    </p:spTree>
    <p:extLst>
      <p:ext uri="{BB962C8B-B14F-4D97-AF65-F5344CB8AC3E}">
        <p14:creationId xmlns:p14="http://schemas.microsoft.com/office/powerpoint/2010/main" val="22551339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900488" y="9409113"/>
            <a:ext cx="29813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57" tIns="46329" rIns="92657" bIns="46329" anchor="b"/>
          <a:lstStyle>
            <a:lvl1pPr defTabSz="927100" eaLnBrk="0" hangingPunct="0">
              <a:defRPr>
                <a:solidFill>
                  <a:schemeClr val="tx1"/>
                </a:solidFill>
                <a:latin typeface="Arial" panose="020B0604020202020204" pitchFamily="34" charset="0"/>
                <a:ea typeface="宋体" panose="02010600030101010101" pitchFamily="2" charset="-122"/>
              </a:defRPr>
            </a:lvl1pPr>
            <a:lvl2pPr marL="742950" indent="-285750" defTabSz="927100" eaLnBrk="0" hangingPunct="0">
              <a:defRPr>
                <a:solidFill>
                  <a:schemeClr val="tx1"/>
                </a:solidFill>
                <a:latin typeface="Arial" panose="020B0604020202020204" pitchFamily="34" charset="0"/>
                <a:ea typeface="宋体" panose="02010600030101010101" pitchFamily="2" charset="-122"/>
              </a:defRPr>
            </a:lvl2pPr>
            <a:lvl3pPr marL="1143000" indent="-228600" defTabSz="927100" eaLnBrk="0" hangingPunct="0">
              <a:defRPr>
                <a:solidFill>
                  <a:schemeClr val="tx1"/>
                </a:solidFill>
                <a:latin typeface="Arial" panose="020B0604020202020204" pitchFamily="34" charset="0"/>
                <a:ea typeface="宋体" panose="02010600030101010101" pitchFamily="2" charset="-122"/>
              </a:defRPr>
            </a:lvl3pPr>
            <a:lvl4pPr marL="1600200" indent="-228600" defTabSz="927100" eaLnBrk="0" hangingPunct="0">
              <a:defRPr>
                <a:solidFill>
                  <a:schemeClr val="tx1"/>
                </a:solidFill>
                <a:latin typeface="Arial" panose="020B0604020202020204" pitchFamily="34" charset="0"/>
                <a:ea typeface="宋体" panose="02010600030101010101" pitchFamily="2" charset="-122"/>
              </a:defRPr>
            </a:lvl4pPr>
            <a:lvl5pPr marL="2057400" indent="-228600" defTabSz="927100" eaLnBrk="0" hangingPunct="0">
              <a:defRPr>
                <a:solidFill>
                  <a:schemeClr val="tx1"/>
                </a:solidFill>
                <a:latin typeface="Arial" panose="020B0604020202020204" pitchFamily="34" charset="0"/>
                <a:ea typeface="宋体" panose="02010600030101010101" pitchFamily="2" charset="-122"/>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557C0A7-2E03-4683-BFAF-A5B429ECE016}" type="slidenum">
              <a:rPr lang="zh-CN" altLang="en-US" sz="1200"/>
              <a:pPr algn="r" eaLnBrk="1" hangingPunct="1"/>
              <a:t>36</a:t>
            </a:fld>
            <a:endParaRPr lang="en-US" altLang="zh-CN" sz="1200"/>
          </a:p>
        </p:txBody>
      </p:sp>
      <p:sp>
        <p:nvSpPr>
          <p:cNvPr id="119811" name="Rectangle 7"/>
          <p:cNvSpPr txBox="1">
            <a:spLocks noGrp="1" noChangeArrowheads="1"/>
          </p:cNvSpPr>
          <p:nvPr/>
        </p:nvSpPr>
        <p:spPr bwMode="auto">
          <a:xfrm>
            <a:off x="3900488" y="9409113"/>
            <a:ext cx="29813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57" tIns="46329" rIns="92657" bIns="46329" anchor="b"/>
          <a:lstStyle>
            <a:lvl1pPr defTabSz="927100" eaLnBrk="0" hangingPunct="0">
              <a:defRPr>
                <a:solidFill>
                  <a:schemeClr val="tx1"/>
                </a:solidFill>
                <a:latin typeface="Arial" panose="020B0604020202020204" pitchFamily="34" charset="0"/>
                <a:ea typeface="宋体" panose="02010600030101010101" pitchFamily="2" charset="-122"/>
              </a:defRPr>
            </a:lvl1pPr>
            <a:lvl2pPr marL="742950" indent="-285750" defTabSz="927100" eaLnBrk="0" hangingPunct="0">
              <a:defRPr>
                <a:solidFill>
                  <a:schemeClr val="tx1"/>
                </a:solidFill>
                <a:latin typeface="Arial" panose="020B0604020202020204" pitchFamily="34" charset="0"/>
                <a:ea typeface="宋体" panose="02010600030101010101" pitchFamily="2" charset="-122"/>
              </a:defRPr>
            </a:lvl2pPr>
            <a:lvl3pPr marL="1143000" indent="-228600" defTabSz="927100" eaLnBrk="0" hangingPunct="0">
              <a:defRPr>
                <a:solidFill>
                  <a:schemeClr val="tx1"/>
                </a:solidFill>
                <a:latin typeface="Arial" panose="020B0604020202020204" pitchFamily="34" charset="0"/>
                <a:ea typeface="宋体" panose="02010600030101010101" pitchFamily="2" charset="-122"/>
              </a:defRPr>
            </a:lvl3pPr>
            <a:lvl4pPr marL="1600200" indent="-228600" defTabSz="927100" eaLnBrk="0" hangingPunct="0">
              <a:defRPr>
                <a:solidFill>
                  <a:schemeClr val="tx1"/>
                </a:solidFill>
                <a:latin typeface="Arial" panose="020B0604020202020204" pitchFamily="34" charset="0"/>
                <a:ea typeface="宋体" panose="02010600030101010101" pitchFamily="2" charset="-122"/>
              </a:defRPr>
            </a:lvl4pPr>
            <a:lvl5pPr marL="2057400" indent="-228600" defTabSz="927100" eaLnBrk="0" hangingPunct="0">
              <a:defRPr>
                <a:solidFill>
                  <a:schemeClr val="tx1"/>
                </a:solidFill>
                <a:latin typeface="Arial" panose="020B0604020202020204" pitchFamily="34" charset="0"/>
                <a:ea typeface="宋体" panose="02010600030101010101" pitchFamily="2" charset="-122"/>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F67B7489-A092-411F-9A7E-1D32360D55F8}" type="slidenum">
              <a:rPr lang="zh-CN" altLang="en-US" sz="1200"/>
              <a:pPr algn="r" eaLnBrk="1" hangingPunct="1"/>
              <a:t>36</a:t>
            </a:fld>
            <a:endParaRPr lang="en-US" altLang="zh-CN" sz="1200"/>
          </a:p>
        </p:txBody>
      </p:sp>
      <p:sp>
        <p:nvSpPr>
          <p:cNvPr id="119812" name="Rectangle 7"/>
          <p:cNvSpPr txBox="1">
            <a:spLocks noGrp="1" noChangeArrowheads="1"/>
          </p:cNvSpPr>
          <p:nvPr/>
        </p:nvSpPr>
        <p:spPr bwMode="auto">
          <a:xfrm>
            <a:off x="3900488" y="9409113"/>
            <a:ext cx="298132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50" tIns="46324" rIns="92650" bIns="46324" anchor="b"/>
          <a:lstStyle>
            <a:lvl1pPr defTabSz="927100" eaLnBrk="0" hangingPunct="0">
              <a:defRPr>
                <a:solidFill>
                  <a:schemeClr val="tx1"/>
                </a:solidFill>
                <a:latin typeface="Arial" panose="020B0604020202020204" pitchFamily="34" charset="0"/>
                <a:ea typeface="宋体" panose="02010600030101010101" pitchFamily="2" charset="-122"/>
              </a:defRPr>
            </a:lvl1pPr>
            <a:lvl2pPr marL="742950" indent="-285750" defTabSz="927100" eaLnBrk="0" hangingPunct="0">
              <a:defRPr>
                <a:solidFill>
                  <a:schemeClr val="tx1"/>
                </a:solidFill>
                <a:latin typeface="Arial" panose="020B0604020202020204" pitchFamily="34" charset="0"/>
                <a:ea typeface="宋体" panose="02010600030101010101" pitchFamily="2" charset="-122"/>
              </a:defRPr>
            </a:lvl2pPr>
            <a:lvl3pPr marL="1143000" indent="-228600" defTabSz="927100" eaLnBrk="0" hangingPunct="0">
              <a:defRPr>
                <a:solidFill>
                  <a:schemeClr val="tx1"/>
                </a:solidFill>
                <a:latin typeface="Arial" panose="020B0604020202020204" pitchFamily="34" charset="0"/>
                <a:ea typeface="宋体" panose="02010600030101010101" pitchFamily="2" charset="-122"/>
              </a:defRPr>
            </a:lvl3pPr>
            <a:lvl4pPr marL="1600200" indent="-228600" defTabSz="927100" eaLnBrk="0" hangingPunct="0">
              <a:defRPr>
                <a:solidFill>
                  <a:schemeClr val="tx1"/>
                </a:solidFill>
                <a:latin typeface="Arial" panose="020B0604020202020204" pitchFamily="34" charset="0"/>
                <a:ea typeface="宋体" panose="02010600030101010101" pitchFamily="2" charset="-122"/>
              </a:defRPr>
            </a:lvl4pPr>
            <a:lvl5pPr marL="2057400" indent="-228600" defTabSz="927100" eaLnBrk="0" hangingPunct="0">
              <a:defRPr>
                <a:solidFill>
                  <a:schemeClr val="tx1"/>
                </a:solidFill>
                <a:latin typeface="Arial" panose="020B0604020202020204" pitchFamily="34" charset="0"/>
                <a:ea typeface="宋体" panose="02010600030101010101" pitchFamily="2" charset="-122"/>
              </a:defRPr>
            </a:lvl5pPr>
            <a:lvl6pPr marL="25146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271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933A5D5-4776-43E9-BAA8-107AED984A82}" type="slidenum">
              <a:rPr lang="zh-CN" altLang="en-US" sz="1200"/>
              <a:pPr algn="r" eaLnBrk="1" hangingPunct="1"/>
              <a:t>36</a:t>
            </a:fld>
            <a:endParaRPr lang="en-US" altLang="zh-CN" sz="1200"/>
          </a:p>
        </p:txBody>
      </p:sp>
      <p:sp>
        <p:nvSpPr>
          <p:cNvPr id="119813" name="Rectangle 2"/>
          <p:cNvSpPr>
            <a:spLocks noGrp="1" noRot="1" noChangeAspect="1" noChangeArrowheads="1" noTextEdit="1"/>
          </p:cNvSpPr>
          <p:nvPr>
            <p:ph type="sldImg"/>
          </p:nvPr>
        </p:nvSpPr>
        <p:spPr>
          <a:xfrm>
            <a:off x="966788" y="742950"/>
            <a:ext cx="4953000" cy="3714750"/>
          </a:xfrm>
          <a:ln/>
        </p:spPr>
      </p:sp>
      <p:sp>
        <p:nvSpPr>
          <p:cNvPr id="119814" name="Rectangle 3"/>
          <p:cNvSpPr>
            <a:spLocks noGrp="1" noChangeArrowheads="1"/>
          </p:cNvSpPr>
          <p:nvPr>
            <p:ph type="body" idx="1"/>
          </p:nvPr>
        </p:nvSpPr>
        <p:spPr>
          <a:xfrm>
            <a:off x="688975" y="4705350"/>
            <a:ext cx="55054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650" tIns="46324" rIns="92650" bIns="46324"/>
          <a:lstStyle/>
          <a:p>
            <a:r>
              <a:rPr lang="en-US" altLang="zh-CN" smtClean="0">
                <a:latin typeface="Arial" panose="020B0604020202020204" pitchFamily="34" charset="0"/>
                <a:cs typeface="Arial" panose="020B0604020202020204" pitchFamily="34" charset="0"/>
              </a:rPr>
              <a:t>The remaining 5-6 items review how any of these items could become wasteful. Handoffs is the process of handing over development to another team for example, or handing off from developers to testers for example, or even handing off to the client….</a:t>
            </a:r>
          </a:p>
          <a:p>
            <a:pPr>
              <a:spcBef>
                <a:spcPct val="20000"/>
              </a:spcBef>
              <a:buClr>
                <a:srgbClr val="5F5F5F"/>
              </a:buClr>
              <a:buSzPct val="75000"/>
              <a:buFont typeface="WingDings" panose="05000000000000000000" pitchFamily="2" charset="2"/>
              <a:buAutoNum type="arabicPeriod"/>
            </a:pPr>
            <a:r>
              <a:rPr kumimoji="1" lang="zh-CN" altLang="en-US" smtClean="0">
                <a:solidFill>
                  <a:schemeClr val="accent1"/>
                </a:solidFill>
                <a:latin typeface="Arial" panose="020B0604020202020204" pitchFamily="34" charset="0"/>
                <a:cs typeface="Arial" panose="020B0604020202020204" pitchFamily="34" charset="0"/>
              </a:rPr>
              <a:t>部分完成的工作</a:t>
            </a:r>
            <a:endParaRPr kumimoji="1" lang="en-US" altLang="zh-CN" smtClean="0">
              <a:solidFill>
                <a:schemeClr val="accent1"/>
              </a:solidFill>
              <a:latin typeface="Arial" panose="020B0604020202020204" pitchFamily="34" charset="0"/>
              <a:cs typeface="Arial" panose="020B0604020202020204" pitchFamily="34" charset="0"/>
            </a:endParaRPr>
          </a:p>
          <a:p>
            <a:pPr>
              <a:spcBef>
                <a:spcPct val="20000"/>
              </a:spcBef>
              <a:buClr>
                <a:srgbClr val="5F5F5F"/>
              </a:buClr>
              <a:buSzPct val="75000"/>
              <a:buFont typeface="WingDings" panose="05000000000000000000" pitchFamily="2" charset="2"/>
              <a:buAutoNum type="arabicPeriod"/>
            </a:pPr>
            <a:r>
              <a:rPr kumimoji="1" lang="zh-CN" altLang="en-US" smtClean="0">
                <a:solidFill>
                  <a:schemeClr val="accent1"/>
                </a:solidFill>
                <a:latin typeface="Arial" panose="020B0604020202020204" pitchFamily="34" charset="0"/>
                <a:cs typeface="Arial" panose="020B0604020202020204" pitchFamily="34" charset="0"/>
              </a:rPr>
              <a:t>额外的特性</a:t>
            </a:r>
            <a:endParaRPr kumimoji="1" lang="en-US" altLang="zh-CN" smtClean="0">
              <a:solidFill>
                <a:schemeClr val="accent1"/>
              </a:solidFill>
              <a:latin typeface="Arial" panose="020B0604020202020204" pitchFamily="34" charset="0"/>
              <a:cs typeface="Arial" panose="020B0604020202020204" pitchFamily="34" charset="0"/>
            </a:endParaRPr>
          </a:p>
          <a:p>
            <a:pPr>
              <a:spcBef>
                <a:spcPct val="20000"/>
              </a:spcBef>
              <a:buClr>
                <a:srgbClr val="5F5F5F"/>
              </a:buClr>
              <a:buSzPct val="75000"/>
              <a:buFont typeface="WingDings" panose="05000000000000000000" pitchFamily="2" charset="2"/>
              <a:buAutoNum type="arabicPeriod"/>
            </a:pPr>
            <a:r>
              <a:rPr kumimoji="1" lang="zh-CN" altLang="en-US" smtClean="0">
                <a:solidFill>
                  <a:schemeClr val="accent1"/>
                </a:solidFill>
                <a:latin typeface="Arial" panose="020B0604020202020204" pitchFamily="34" charset="0"/>
                <a:cs typeface="Arial" panose="020B0604020202020204" pitchFamily="34" charset="0"/>
              </a:rPr>
              <a:t>重新学习</a:t>
            </a:r>
            <a:endParaRPr kumimoji="1" lang="en-US" altLang="zh-CN" smtClean="0">
              <a:solidFill>
                <a:schemeClr val="accent1"/>
              </a:solidFill>
              <a:latin typeface="Arial" panose="020B0604020202020204" pitchFamily="34" charset="0"/>
              <a:cs typeface="Arial" panose="020B0604020202020204" pitchFamily="34" charset="0"/>
            </a:endParaRPr>
          </a:p>
          <a:p>
            <a:pPr>
              <a:spcBef>
                <a:spcPct val="20000"/>
              </a:spcBef>
              <a:buClr>
                <a:srgbClr val="5F5F5F"/>
              </a:buClr>
              <a:buSzPct val="75000"/>
              <a:buFont typeface="WingDings" panose="05000000000000000000" pitchFamily="2" charset="2"/>
              <a:buAutoNum type="arabicPeriod"/>
            </a:pPr>
            <a:r>
              <a:rPr kumimoji="1" lang="zh-CN" altLang="en-US" smtClean="0">
                <a:solidFill>
                  <a:schemeClr val="accent1"/>
                </a:solidFill>
                <a:latin typeface="Arial" panose="020B0604020202020204" pitchFamily="34" charset="0"/>
                <a:cs typeface="Arial" panose="020B0604020202020204" pitchFamily="34" charset="0"/>
              </a:rPr>
              <a:t>任务转换</a:t>
            </a:r>
            <a:endParaRPr kumimoji="1" lang="en-US" altLang="zh-CN" smtClean="0">
              <a:solidFill>
                <a:schemeClr val="accent1"/>
              </a:solidFill>
              <a:latin typeface="Arial" panose="020B0604020202020204" pitchFamily="34" charset="0"/>
              <a:cs typeface="Arial" panose="020B0604020202020204" pitchFamily="34" charset="0"/>
            </a:endParaRPr>
          </a:p>
          <a:p>
            <a:pPr>
              <a:spcBef>
                <a:spcPct val="20000"/>
              </a:spcBef>
              <a:buClr>
                <a:srgbClr val="5F5F5F"/>
              </a:buClr>
              <a:buSzPct val="75000"/>
              <a:buFont typeface="WingDings" panose="05000000000000000000" pitchFamily="2" charset="2"/>
              <a:buAutoNum type="arabicPeriod"/>
            </a:pPr>
            <a:r>
              <a:rPr kumimoji="1" lang="zh-CN" altLang="en-US" smtClean="0">
                <a:solidFill>
                  <a:schemeClr val="accent1"/>
                </a:solidFill>
                <a:latin typeface="Arial" panose="020B0604020202020204" pitchFamily="34" charset="0"/>
                <a:cs typeface="Arial" panose="020B0604020202020204" pitchFamily="34" charset="0"/>
              </a:rPr>
              <a:t>移交</a:t>
            </a:r>
            <a:endParaRPr kumimoji="1" lang="en-US" altLang="zh-CN" smtClean="0">
              <a:solidFill>
                <a:schemeClr val="accent1"/>
              </a:solidFill>
              <a:latin typeface="Arial" panose="020B0604020202020204" pitchFamily="34" charset="0"/>
              <a:cs typeface="Arial" panose="020B0604020202020204" pitchFamily="34" charset="0"/>
            </a:endParaRPr>
          </a:p>
          <a:p>
            <a:pPr>
              <a:spcBef>
                <a:spcPct val="20000"/>
              </a:spcBef>
              <a:buClr>
                <a:srgbClr val="5F5F5F"/>
              </a:buClr>
              <a:buSzPct val="75000"/>
              <a:buFont typeface="WingDings" panose="05000000000000000000" pitchFamily="2" charset="2"/>
              <a:buAutoNum type="arabicPeriod"/>
            </a:pPr>
            <a:r>
              <a:rPr kumimoji="1" lang="zh-CN" altLang="en-US" smtClean="0">
                <a:solidFill>
                  <a:schemeClr val="accent1"/>
                </a:solidFill>
                <a:latin typeface="Arial" panose="020B0604020202020204" pitchFamily="34" charset="0"/>
                <a:cs typeface="Arial" panose="020B0604020202020204" pitchFamily="34" charset="0"/>
              </a:rPr>
              <a:t>延迟</a:t>
            </a:r>
            <a:endParaRPr kumimoji="1" lang="en-US" altLang="zh-CN" smtClean="0">
              <a:solidFill>
                <a:schemeClr val="accent1"/>
              </a:solidFill>
              <a:latin typeface="Arial" panose="020B0604020202020204" pitchFamily="34" charset="0"/>
              <a:cs typeface="Arial" panose="020B0604020202020204" pitchFamily="34" charset="0"/>
            </a:endParaRPr>
          </a:p>
          <a:p>
            <a:pPr>
              <a:spcBef>
                <a:spcPct val="20000"/>
              </a:spcBef>
              <a:buClr>
                <a:srgbClr val="5F5F5F"/>
              </a:buClr>
              <a:buSzPct val="75000"/>
              <a:buFont typeface="WingDings" panose="05000000000000000000" pitchFamily="2" charset="2"/>
              <a:buAutoNum type="arabicPeriod"/>
            </a:pPr>
            <a:r>
              <a:rPr kumimoji="1" lang="zh-CN" altLang="en-US" smtClean="0">
                <a:solidFill>
                  <a:schemeClr val="accent1"/>
                </a:solidFill>
                <a:latin typeface="Arial" panose="020B0604020202020204" pitchFamily="34" charset="0"/>
                <a:cs typeface="Arial" panose="020B0604020202020204" pitchFamily="34" charset="0"/>
              </a:rPr>
              <a:t>缺陷</a:t>
            </a:r>
            <a:endParaRPr kumimoji="1" lang="en-US" altLang="zh-CN" smtClean="0">
              <a:solidFill>
                <a:schemeClr val="accent1"/>
              </a:solidFill>
              <a:latin typeface="Arial" panose="020B0604020202020204" pitchFamily="34" charset="0"/>
              <a:cs typeface="Arial" panose="020B0604020202020204" pitchFamily="34" charset="0"/>
            </a:endParaRPr>
          </a:p>
          <a:p>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275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xfrm>
            <a:off x="965200" y="742950"/>
            <a:ext cx="4954588" cy="3714750"/>
          </a:xfrm>
          <a:ln/>
        </p:spPr>
      </p:sp>
      <p:sp>
        <p:nvSpPr>
          <p:cNvPr id="121859" name="Rectangle 3"/>
          <p:cNvSpPr>
            <a:spLocks noGrp="1" noChangeArrowheads="1"/>
          </p:cNvSpPr>
          <p:nvPr>
            <p:ph type="body" idx="1"/>
          </p:nvPr>
        </p:nvSpPr>
        <p:spPr>
          <a:xfrm>
            <a:off x="688975" y="4705350"/>
            <a:ext cx="5505450"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00" tIns="47950" rIns="95900" bIns="47950"/>
          <a:lstStyle/>
          <a:p>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29236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DFAA13-B33B-417C-81B1-049720976C46}" type="slidenum">
              <a:rPr lang="zh-CN" altLang="en-US"/>
              <a:pPr eaLnBrk="1" hangingPunct="1"/>
              <a:t>41</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1576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711780F-2731-4426-ACAD-F6AA12FA206D}" type="slidenum">
              <a:rPr lang="en-US" altLang="zh-CN" sz="1300"/>
              <a:pPr algn="r" eaLnBrk="1" hangingPunct="1"/>
              <a:t>4</a:t>
            </a:fld>
            <a:endParaRPr lang="en-US" altLang="zh-CN" sz="1300" dirty="0"/>
          </a:p>
        </p:txBody>
      </p:sp>
      <p:sp>
        <p:nvSpPr>
          <p:cNvPr id="29699" name="Rectangle 2"/>
          <p:cNvSpPr>
            <a:spLocks noGrp="1" noRot="1" noChangeAspect="1" noChangeArrowheads="1" noTextEdit="1"/>
          </p:cNvSpPr>
          <p:nvPr>
            <p:ph type="sldImg"/>
          </p:nvPr>
        </p:nvSpPr>
        <p:spPr>
          <a:xfrm>
            <a:off x="965200" y="741363"/>
            <a:ext cx="4954588" cy="3716337"/>
          </a:xfrm>
          <a:ln/>
        </p:spPr>
      </p:sp>
      <p:sp>
        <p:nvSpPr>
          <p:cNvPr id="29700" name="Rectangle 3"/>
          <p:cNvSpPr>
            <a:spLocks noGrp="1" noChangeArrowheads="1"/>
          </p:cNvSpPr>
          <p:nvPr>
            <p:ph type="body" idx="1"/>
          </p:nvPr>
        </p:nvSpPr>
        <p:spPr>
          <a:xfrm>
            <a:off x="687388" y="4706938"/>
            <a:ext cx="5508625"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89" tIns="47494" rIns="94989" bIns="47494"/>
          <a:lstStyle/>
          <a:p>
            <a:r>
              <a:rPr lang="zh-CN" altLang="en-US" smtClean="0">
                <a:latin typeface="Arial" panose="020B0604020202020204" pitchFamily="34" charset="0"/>
                <a:cs typeface="Arial" panose="020B0604020202020204" pitchFamily="34" charset="0"/>
              </a:rPr>
              <a:t>开发项目建议书 ： 包括高层技术远景和架构分析、高层需求分析</a:t>
            </a:r>
            <a:endParaRPr lang="en-US" altLang="zh-CN" dirty="0" smtClean="0">
              <a:latin typeface="Arial" panose="020B0604020202020204" pitchFamily="34" charset="0"/>
              <a:cs typeface="Arial" panose="020B0604020202020204" pitchFamily="34" charset="0"/>
            </a:endParaRPr>
          </a:p>
          <a:p>
            <a:r>
              <a:rPr lang="zh-CN" altLang="en-US" smtClean="0">
                <a:latin typeface="Arial" panose="020B0604020202020204" pitchFamily="34" charset="0"/>
                <a:cs typeface="Arial" panose="020B0604020202020204" pitchFamily="34" charset="0"/>
              </a:rPr>
              <a:t>项目计划 包含了发布计划</a:t>
            </a:r>
            <a:endParaRPr lang="en-US" altLang="zh-CN" dirty="0" smtClean="0">
              <a:latin typeface="Arial" panose="020B0604020202020204" pitchFamily="34" charset="0"/>
              <a:cs typeface="Arial" panose="020B0604020202020204" pitchFamily="34" charset="0"/>
            </a:endParaRPr>
          </a:p>
          <a:p>
            <a:r>
              <a:rPr lang="zh-CN" altLang="en-US" smtClean="0">
                <a:latin typeface="Arial" panose="020B0604020202020204" pitchFamily="34" charset="0"/>
                <a:cs typeface="Arial" panose="020B0604020202020204" pitchFamily="34" charset="0"/>
              </a:rPr>
              <a:t>发布管理：包括实现安装包、用户培训、运维机制的建立等内容</a:t>
            </a:r>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3459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74C249C-F671-4F5C-AEC2-80A1FC4F6204}" type="slidenum">
              <a:rPr lang="zh-CN" altLang="en-US" sz="1300"/>
              <a:pPr algn="r" eaLnBrk="1" hangingPunct="1"/>
              <a:t>5</a:t>
            </a:fld>
            <a:endParaRPr lang="en-US" altLang="zh-CN" sz="1300"/>
          </a:p>
        </p:txBody>
      </p:sp>
      <p:sp>
        <p:nvSpPr>
          <p:cNvPr id="69635" name="Rectangle 2"/>
          <p:cNvSpPr>
            <a:spLocks noGrp="1" noRot="1" noChangeAspect="1" noChangeArrowheads="1" noTextEdit="1"/>
          </p:cNvSpPr>
          <p:nvPr>
            <p:ph type="sldImg"/>
          </p:nvPr>
        </p:nvSpPr>
        <p:spPr>
          <a:xfrm>
            <a:off x="963613" y="741363"/>
            <a:ext cx="4957762" cy="3717925"/>
          </a:xfrm>
          <a:ln/>
        </p:spPr>
      </p:sp>
      <p:sp>
        <p:nvSpPr>
          <p:cNvPr id="6963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1938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965200" y="742950"/>
            <a:ext cx="4953000" cy="3714750"/>
          </a:xfrm>
          <a:ln/>
        </p:spPr>
      </p:sp>
      <p:sp>
        <p:nvSpPr>
          <p:cNvPr id="75779" name="Rectangle 3"/>
          <p:cNvSpPr>
            <a:spLocks noGrp="1" noChangeArrowheads="1"/>
          </p:cNvSpPr>
          <p:nvPr>
            <p:ph type="body" idx="1"/>
          </p:nvPr>
        </p:nvSpPr>
        <p:spPr>
          <a:xfrm>
            <a:off x="687388" y="4705350"/>
            <a:ext cx="5508625" cy="44577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Arial" panose="020B0604020202020204" pitchFamily="34" charset="0"/>
                <a:cs typeface="Arial" panose="020B0604020202020204" pitchFamily="34" charset="0"/>
              </a:rPr>
              <a:t>我们首要目标是通过更早地持续交付有价值的软件来满足客户的需求</a:t>
            </a:r>
            <a:r>
              <a:rPr lang="en-US" altLang="zh-CN" dirty="0" smtClean="0">
                <a:latin typeface="Arial" panose="020B0604020202020204" pitchFamily="34" charset="0"/>
                <a:cs typeface="Arial" panose="020B0604020202020204" pitchFamily="34" charset="0"/>
              </a:rPr>
              <a:t>.</a:t>
            </a:r>
            <a:endParaRPr lang="zh-CN" altLang="en-US" dirty="0" smtClean="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欢迎需求变更，即使是在项目开发的晚期也是这样。敏捷过程适应变化的特性使得客户在竞争中更具优势。</a:t>
            </a:r>
          </a:p>
          <a:p>
            <a:r>
              <a:rPr lang="zh-CN" altLang="en-US" dirty="0" smtClean="0">
                <a:latin typeface="Arial" panose="020B0604020202020204" pitchFamily="34" charset="0"/>
                <a:cs typeface="Arial" panose="020B0604020202020204" pitchFamily="34" charset="0"/>
              </a:rPr>
              <a:t>频繁交付可以工作的软件，从几周到几个月，较短的交付周期有更大的优势。</a:t>
            </a:r>
          </a:p>
          <a:p>
            <a:r>
              <a:rPr lang="zh-CN" altLang="en-US" dirty="0" smtClean="0">
                <a:latin typeface="Arial" panose="020B0604020202020204" pitchFamily="34" charset="0"/>
                <a:cs typeface="Arial" panose="020B0604020202020204" pitchFamily="34" charset="0"/>
              </a:rPr>
              <a:t>业务人员和开发人员必须在项目过程中每天协同工作。</a:t>
            </a:r>
          </a:p>
          <a:p>
            <a:r>
              <a:rPr lang="zh-CN" altLang="en-US" dirty="0" smtClean="0">
                <a:latin typeface="Arial" panose="020B0604020202020204" pitchFamily="34" charset="0"/>
                <a:cs typeface="Arial" panose="020B0604020202020204" pitchFamily="34" charset="0"/>
              </a:rPr>
              <a:t>调动个人积极性，给他们需要的环境和支持，并信任他们完成任务的能力。</a:t>
            </a:r>
          </a:p>
          <a:p>
            <a:r>
              <a:rPr lang="zh-CN" altLang="en-US" dirty="0" smtClean="0">
                <a:latin typeface="Arial" panose="020B0604020202020204" pitchFamily="34" charset="0"/>
                <a:cs typeface="Arial" panose="020B0604020202020204" pitchFamily="34" charset="0"/>
              </a:rPr>
              <a:t>面对面的交谈，是最有效和效率最高的项目组内及组间信息传输方式。</a:t>
            </a:r>
          </a:p>
          <a:p>
            <a:r>
              <a:rPr lang="zh-CN" altLang="en-US" dirty="0" smtClean="0">
                <a:latin typeface="Arial" panose="020B0604020202020204" pitchFamily="34" charset="0"/>
                <a:cs typeface="Arial" panose="020B0604020202020204" pitchFamily="34" charset="0"/>
              </a:rPr>
              <a:t>可工作的软件是衡量项目进展的主要依据。</a:t>
            </a:r>
          </a:p>
          <a:p>
            <a:r>
              <a:rPr lang="zh-CN" altLang="en-US" dirty="0" smtClean="0">
                <a:latin typeface="Arial" panose="020B0604020202020204" pitchFamily="34" charset="0"/>
                <a:cs typeface="Arial" panose="020B0604020202020204" pitchFamily="34" charset="0"/>
              </a:rPr>
              <a:t>敏捷过程提倡，开发是一个持续的过程。项目组织者，开发人员和客户应该维持稳定的项目进展速度。</a:t>
            </a:r>
          </a:p>
          <a:p>
            <a:r>
              <a:rPr lang="zh-CN" altLang="en-US" dirty="0" smtClean="0">
                <a:latin typeface="Arial" panose="020B0604020202020204" pitchFamily="34" charset="0"/>
                <a:cs typeface="Arial" panose="020B0604020202020204" pitchFamily="34" charset="0"/>
              </a:rPr>
              <a:t>持续对技术和设计进行优化，使项目有更高的敏捷性</a:t>
            </a:r>
            <a:r>
              <a:rPr lang="en-US" altLang="zh-CN" dirty="0" smtClean="0">
                <a:latin typeface="Arial" panose="020B0604020202020204" pitchFamily="34" charset="0"/>
                <a:cs typeface="Arial" panose="020B0604020202020204" pitchFamily="34" charset="0"/>
              </a:rPr>
              <a:t>.</a:t>
            </a:r>
            <a:endParaRPr lang="zh-CN" altLang="en-US" dirty="0" smtClean="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尽量简化，不做目前不需要的工作，这是一条基本原则</a:t>
            </a:r>
            <a:r>
              <a:rPr lang="en-US" altLang="zh-CN" dirty="0" smtClean="0">
                <a:latin typeface="Arial" panose="020B0604020202020204" pitchFamily="34" charset="0"/>
                <a:cs typeface="Arial" panose="020B0604020202020204" pitchFamily="34" charset="0"/>
              </a:rPr>
              <a:t>.</a:t>
            </a:r>
            <a:endParaRPr lang="zh-CN" altLang="en-US" dirty="0" smtClean="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最好的架构，最好的需求和设计从有自我组织能力的团队中产生</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a:t>
            </a:r>
          </a:p>
          <a:p>
            <a:r>
              <a:rPr lang="zh-CN" altLang="en-US" dirty="0" smtClean="0">
                <a:latin typeface="Arial" panose="020B0604020202020204" pitchFamily="34" charset="0"/>
                <a:cs typeface="Arial" panose="020B0604020202020204" pitchFamily="34" charset="0"/>
              </a:rPr>
              <a:t>项目组要定期总结回顾，思考怎样让团队变得更加有效</a:t>
            </a:r>
            <a:r>
              <a:rPr lang="en-US" altLang="zh-CN" dirty="0" smtClean="0">
                <a:latin typeface="Arial" panose="020B0604020202020204" pitchFamily="34" charset="0"/>
                <a:cs typeface="Arial" panose="020B0604020202020204" pitchFamily="34" charset="0"/>
              </a:rPr>
              <a:t>,</a:t>
            </a:r>
            <a:r>
              <a:rPr lang="zh-CN" altLang="en-US" dirty="0" smtClean="0">
                <a:latin typeface="Arial" panose="020B0604020202020204" pitchFamily="34" charset="0"/>
                <a:cs typeface="Arial" panose="020B0604020202020204" pitchFamily="34" charset="0"/>
              </a:rPr>
              <a:t>并作出相应调整</a:t>
            </a:r>
            <a:endParaRPr lang="en-US" altLang="zh-CN" sz="2000" b="1" dirty="0" smtClean="0">
              <a:latin typeface="Arial" panose="020B0604020202020204" pitchFamily="34" charset="0"/>
              <a:cs typeface="Arial" panose="020B0604020202020204" pitchFamily="34" charset="0"/>
            </a:endParaRPr>
          </a:p>
          <a:p>
            <a:pPr>
              <a:lnSpc>
                <a:spcPct val="85000"/>
              </a:lnSpc>
              <a:spcBef>
                <a:spcPct val="50000"/>
              </a:spcBef>
            </a:pPr>
            <a:endParaRPr lang="en-US" altLang="zh-CN" sz="2000" b="1" dirty="0" smtClean="0">
              <a:latin typeface="Arial" panose="020B0604020202020204" pitchFamily="34" charset="0"/>
              <a:cs typeface="Arial" panose="020B0604020202020204" pitchFamily="34" charset="0"/>
            </a:endParaRP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Our highest priority is to satisfy the customer through early and continuous delivery of valuable software.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Welcome changing requirements, even late in development. Agile processes harness change for the customer's competitive advantage.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Deliver working software frequently, from a couple of weeks to a couple of months, with a preference to the shorter timescale.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Business people and developers must work together daily throughout the project.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Build projects around motivated individuals. Give them the environment and support they need, and trust them to get the job done.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The most efficient and effective method of conveying information to and within a development team is face-to-face conversation.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Working software is the primary measure of progress.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Agile processes promote sustainable development. The sponsors, developers, and users should be able to maintain a constant pace indefinitely.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Continuous attention to technical excellence and good design enhances agility.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Simplicity--the art of maximizing the amount of work not done--is essential.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The best architectures, requirements, and designs emerge from self-organizing teams. </a:t>
            </a:r>
          </a:p>
          <a:p>
            <a:pPr>
              <a:lnSpc>
                <a:spcPct val="90000"/>
              </a:lnSpc>
              <a:buFont typeface="WingDings" panose="05000000000000000000" pitchFamily="2" charset="2"/>
              <a:buAutoNum type="arabicPeriod"/>
            </a:pPr>
            <a:r>
              <a:rPr lang="en-US" altLang="zh-CN" sz="2000" dirty="0" smtClean="0">
                <a:latin typeface="Arial" panose="020B0604020202020204" pitchFamily="34" charset="0"/>
                <a:cs typeface="Arial" panose="020B0604020202020204" pitchFamily="34" charset="0"/>
              </a:rPr>
              <a:t>At regular intervals, the team reflects on how to become more effective, then tunes and adjusts its behavior accordingly. </a:t>
            </a:r>
          </a:p>
          <a:p>
            <a:pPr>
              <a:lnSpc>
                <a:spcPct val="85000"/>
              </a:lnSpc>
              <a:spcBef>
                <a:spcPct val="50000"/>
              </a:spcBef>
            </a:pPr>
            <a:endParaRPr lang="en-US" altLang="zh-CN" sz="2000" b="1" dirty="0" smtClean="0">
              <a:latin typeface="Arial" panose="020B0604020202020204" pitchFamily="34" charset="0"/>
              <a:cs typeface="Arial" panose="020B0604020202020204" pitchFamily="34" charset="0"/>
            </a:endParaRPr>
          </a:p>
          <a:p>
            <a:pPr>
              <a:lnSpc>
                <a:spcPct val="85000"/>
              </a:lnSpc>
              <a:spcBef>
                <a:spcPct val="50000"/>
              </a:spcBef>
            </a:pPr>
            <a:r>
              <a:rPr lang="en-US" altLang="zh-CN" sz="2000" b="1" dirty="0" smtClean="0">
                <a:latin typeface="Arial" panose="020B0604020202020204" pitchFamily="34" charset="0"/>
                <a:cs typeface="Arial" panose="020B0604020202020204" pitchFamily="34" charset="0"/>
              </a:rPr>
              <a:t>Extreme Programming (XP)</a:t>
            </a:r>
          </a:p>
          <a:p>
            <a:pPr>
              <a:lnSpc>
                <a:spcPct val="85000"/>
              </a:lnSpc>
              <a:spcBef>
                <a:spcPct val="50000"/>
              </a:spcBef>
              <a:buFontTx/>
              <a:buChar char="•"/>
            </a:pPr>
            <a:r>
              <a:rPr lang="en-US" altLang="zh-CN" dirty="0" smtClean="0">
                <a:latin typeface="Arial" panose="020B0604020202020204" pitchFamily="34" charset="0"/>
                <a:cs typeface="Arial" panose="020B0604020202020204" pitchFamily="34" charset="0"/>
              </a:rPr>
              <a:t>Based on values of simplicity, communication, feedback, courage, and respect</a:t>
            </a:r>
          </a:p>
          <a:p>
            <a:pPr>
              <a:lnSpc>
                <a:spcPct val="85000"/>
              </a:lnSpc>
              <a:spcBef>
                <a:spcPct val="50000"/>
              </a:spcBef>
              <a:buFontTx/>
              <a:buChar char="•"/>
            </a:pPr>
            <a:r>
              <a:rPr lang="en-US" altLang="zh-CN" dirty="0" smtClean="0">
                <a:latin typeface="Arial" panose="020B0604020202020204" pitchFamily="34" charset="0"/>
                <a:cs typeface="Arial" panose="020B0604020202020204" pitchFamily="34" charset="0"/>
              </a:rPr>
              <a:t>Start with simple solution, add complexity through refactoring</a:t>
            </a:r>
          </a:p>
          <a:p>
            <a:pPr>
              <a:lnSpc>
                <a:spcPct val="85000"/>
              </a:lnSpc>
              <a:spcBef>
                <a:spcPct val="50000"/>
              </a:spcBef>
              <a:buFontTx/>
              <a:buChar char="•"/>
            </a:pPr>
            <a:r>
              <a:rPr lang="en-US" altLang="zh-CN" dirty="0" smtClean="0">
                <a:latin typeface="Arial" panose="020B0604020202020204" pitchFamily="34" charset="0"/>
                <a:cs typeface="Arial" panose="020B0604020202020204" pitchFamily="34" charset="0"/>
              </a:rPr>
              <a:t>Frequent feedback through unit, integration, and acceptance testing</a:t>
            </a:r>
          </a:p>
          <a:p>
            <a:pPr>
              <a:lnSpc>
                <a:spcPct val="85000"/>
              </a:lnSpc>
              <a:spcBef>
                <a:spcPct val="50000"/>
              </a:spcBef>
              <a:buFontTx/>
              <a:buChar char="•"/>
            </a:pPr>
            <a:r>
              <a:rPr lang="en-US" altLang="zh-CN" dirty="0" smtClean="0">
                <a:latin typeface="Arial" panose="020B0604020202020204" pitchFamily="34" charset="0"/>
                <a:cs typeface="Arial" panose="020B0604020202020204" pitchFamily="34" charset="0"/>
              </a:rPr>
              <a:t>4 dev. Phases: coding, testing, listening, designing</a:t>
            </a:r>
          </a:p>
          <a:p>
            <a:pPr>
              <a:lnSpc>
                <a:spcPct val="85000"/>
              </a:lnSpc>
              <a:spcBef>
                <a:spcPct val="50000"/>
              </a:spcBef>
              <a:buFontTx/>
              <a:buChar char="•"/>
            </a:pPr>
            <a:endParaRPr lang="en-US" altLang="zh-CN" dirty="0" smtClean="0">
              <a:latin typeface="Arial" panose="020B0604020202020204" pitchFamily="34" charset="0"/>
              <a:cs typeface="Arial" panose="020B0604020202020204" pitchFamily="34" charset="0"/>
            </a:endParaRPr>
          </a:p>
          <a:p>
            <a:pPr>
              <a:lnSpc>
                <a:spcPct val="85000"/>
              </a:lnSpc>
              <a:spcBef>
                <a:spcPct val="50000"/>
              </a:spcBef>
            </a:pPr>
            <a:r>
              <a:rPr lang="en-US" altLang="zh-CN" sz="2000" b="1" dirty="0" smtClean="0">
                <a:latin typeface="Arial" panose="020B0604020202020204" pitchFamily="34" charset="0"/>
                <a:cs typeface="Arial" panose="020B0604020202020204" pitchFamily="34" charset="0"/>
              </a:rPr>
              <a:t>SCRUM</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Small teams of 6-8 people</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“Backlog” defined requirements that will be addressed in each Sprint</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Daily 15 </a:t>
            </a:r>
            <a:r>
              <a:rPr lang="en-US" altLang="zh-CN" sz="1100" dirty="0" err="1" smtClean="0">
                <a:latin typeface="Arial" panose="020B0604020202020204" pitchFamily="34" charset="0"/>
                <a:cs typeface="Arial" panose="020B0604020202020204" pitchFamily="34" charset="0"/>
              </a:rPr>
              <a:t>min.Scrum</a:t>
            </a:r>
            <a:r>
              <a:rPr lang="en-US" altLang="zh-CN" sz="1100" dirty="0" smtClean="0">
                <a:latin typeface="Arial" panose="020B0604020202020204" pitchFamily="34" charset="0"/>
                <a:cs typeface="Arial" panose="020B0604020202020204" pitchFamily="34" charset="0"/>
              </a:rPr>
              <a:t> meeting to discuss work for the day</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Divide projects into 30 day “Sprints”</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Review conducted at end of each Sprint to review progress and revise backlog</a:t>
            </a:r>
          </a:p>
          <a:p>
            <a:pPr>
              <a:lnSpc>
                <a:spcPct val="85000"/>
              </a:lnSpc>
              <a:spcBef>
                <a:spcPct val="50000"/>
              </a:spcBef>
              <a:buFontTx/>
              <a:buChar char="•"/>
            </a:pPr>
            <a:endParaRPr lang="en-US" altLang="zh-CN" sz="1100" dirty="0" smtClean="0">
              <a:latin typeface="Arial" panose="020B0604020202020204" pitchFamily="34" charset="0"/>
              <a:cs typeface="Arial" panose="020B0604020202020204" pitchFamily="34" charset="0"/>
            </a:endParaRPr>
          </a:p>
          <a:p>
            <a:pPr>
              <a:lnSpc>
                <a:spcPct val="85000"/>
              </a:lnSpc>
              <a:spcBef>
                <a:spcPct val="50000"/>
              </a:spcBef>
            </a:pPr>
            <a:r>
              <a:rPr lang="en-US" altLang="zh-CN" sz="2000" b="1" dirty="0" smtClean="0">
                <a:latin typeface="Arial" panose="020B0604020202020204" pitchFamily="34" charset="0"/>
                <a:cs typeface="Arial" panose="020B0604020202020204" pitchFamily="34" charset="0"/>
              </a:rPr>
              <a:t>Crystal</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Frequent delivery</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Reflective improvement</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Close communication w/personal safety</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Access to expert users</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Automated testing</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Frequent integration</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Configuration management</a:t>
            </a:r>
          </a:p>
          <a:p>
            <a:pPr>
              <a:lnSpc>
                <a:spcPct val="85000"/>
              </a:lnSpc>
              <a:spcBef>
                <a:spcPct val="50000"/>
              </a:spcBef>
              <a:buFontTx/>
              <a:buChar char="•"/>
            </a:pPr>
            <a:endParaRPr lang="en-US" altLang="zh-CN" sz="1100" dirty="0" smtClean="0">
              <a:latin typeface="Arial" panose="020B0604020202020204" pitchFamily="34" charset="0"/>
              <a:cs typeface="Arial" panose="020B0604020202020204" pitchFamily="34" charset="0"/>
            </a:endParaRPr>
          </a:p>
          <a:p>
            <a:pPr>
              <a:lnSpc>
                <a:spcPct val="85000"/>
              </a:lnSpc>
              <a:spcBef>
                <a:spcPct val="50000"/>
              </a:spcBef>
            </a:pPr>
            <a:r>
              <a:rPr lang="en-US" altLang="zh-CN" sz="2000" b="1" dirty="0" smtClean="0">
                <a:latin typeface="Arial" panose="020B0604020202020204" pitchFamily="34" charset="0"/>
                <a:cs typeface="Arial" panose="020B0604020202020204" pitchFamily="34" charset="0"/>
              </a:rPr>
              <a:t>Dynamic Systems Development Method (DSDM)</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3 primary phases: Pre-Project, Project Life-Cycle , Post-Project</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Project Life-Cycle consists of Feasibility Study, Business Study, Functional Model Iteration, Design/Build Iteration, and Implementation</a:t>
            </a:r>
          </a:p>
          <a:p>
            <a:pPr>
              <a:lnSpc>
                <a:spcPct val="85000"/>
              </a:lnSpc>
              <a:spcBef>
                <a:spcPct val="50000"/>
              </a:spcBef>
              <a:buFontTx/>
              <a:buChar char="•"/>
            </a:pPr>
            <a:endParaRPr lang="en-US" altLang="zh-CN" sz="1100" dirty="0" smtClean="0">
              <a:latin typeface="Arial" panose="020B0604020202020204" pitchFamily="34" charset="0"/>
              <a:cs typeface="Arial" panose="020B0604020202020204" pitchFamily="34" charset="0"/>
            </a:endParaRPr>
          </a:p>
          <a:p>
            <a:pPr>
              <a:lnSpc>
                <a:spcPct val="85000"/>
              </a:lnSpc>
              <a:spcBef>
                <a:spcPct val="50000"/>
              </a:spcBef>
            </a:pPr>
            <a:r>
              <a:rPr lang="en-US" altLang="zh-CN" sz="2000" b="1" dirty="0" smtClean="0">
                <a:latin typeface="Arial" panose="020B0604020202020204" pitchFamily="34" charset="0"/>
                <a:cs typeface="Arial" panose="020B0604020202020204" pitchFamily="34" charset="0"/>
              </a:rPr>
              <a:t>Agile Unified Process</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Simplified version of RUP – reduced number of disciplines</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Consists of 4 RUP phases (Inception, Elaboration, Construction, Transition)</a:t>
            </a:r>
          </a:p>
          <a:p>
            <a:pPr>
              <a:lnSpc>
                <a:spcPct val="85000"/>
              </a:lnSpc>
              <a:spcBef>
                <a:spcPct val="50000"/>
              </a:spcBef>
              <a:buFontTx/>
              <a:buChar char="•"/>
            </a:pPr>
            <a:endParaRPr lang="en-US" altLang="zh-CN" sz="1100" dirty="0" smtClean="0">
              <a:latin typeface="Arial" panose="020B0604020202020204" pitchFamily="34" charset="0"/>
              <a:cs typeface="Arial" panose="020B0604020202020204" pitchFamily="34" charset="0"/>
            </a:endParaRPr>
          </a:p>
          <a:p>
            <a:pPr>
              <a:lnSpc>
                <a:spcPct val="85000"/>
              </a:lnSpc>
              <a:spcBef>
                <a:spcPct val="50000"/>
              </a:spcBef>
            </a:pPr>
            <a:r>
              <a:rPr lang="en-US" altLang="zh-CN" sz="2000" b="1" dirty="0" smtClean="0">
                <a:latin typeface="Arial" panose="020B0604020202020204" pitchFamily="34" charset="0"/>
                <a:cs typeface="Arial" panose="020B0604020202020204" pitchFamily="34" charset="0"/>
              </a:rPr>
              <a:t>Adaptive </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Repeating Speculate, Collaborate, Learn cycles</a:t>
            </a:r>
          </a:p>
          <a:p>
            <a:pPr>
              <a:lnSpc>
                <a:spcPct val="85000"/>
              </a:lnSpc>
              <a:spcBef>
                <a:spcPct val="50000"/>
              </a:spcBef>
              <a:buFontTx/>
              <a:buChar char="•"/>
            </a:pPr>
            <a:r>
              <a:rPr lang="en-US" altLang="zh-CN" sz="1100" dirty="0" smtClean="0">
                <a:latin typeface="Arial" panose="020B0604020202020204" pitchFamily="34" charset="0"/>
                <a:cs typeface="Arial" panose="020B0604020202020204" pitchFamily="34" charset="0"/>
              </a:rPr>
              <a:t>Provides for continuous learning and adaptation to changing project state</a:t>
            </a:r>
          </a:p>
          <a:p>
            <a:pPr>
              <a:lnSpc>
                <a:spcPct val="85000"/>
              </a:lnSpc>
              <a:spcBef>
                <a:spcPct val="50000"/>
              </a:spcBef>
              <a:buFontTx/>
              <a:buChar char="•"/>
            </a:pPr>
            <a:endParaRPr lang="en-US" altLang="zh-CN" sz="1100" dirty="0" smtClean="0">
              <a:latin typeface="Arial" panose="020B0604020202020204" pitchFamily="34" charset="0"/>
              <a:cs typeface="Arial" panose="020B0604020202020204" pitchFamily="34" charset="0"/>
            </a:endParaRPr>
          </a:p>
          <a:p>
            <a:pPr>
              <a:lnSpc>
                <a:spcPct val="85000"/>
              </a:lnSpc>
              <a:spcBef>
                <a:spcPct val="50000"/>
              </a:spcBef>
            </a:pPr>
            <a:r>
              <a:rPr lang="en-US" altLang="zh-CN" sz="2400" b="1" dirty="0" smtClean="0">
                <a:latin typeface="Arial" panose="020B0604020202020204" pitchFamily="34" charset="0"/>
                <a:cs typeface="Arial" panose="020B0604020202020204" pitchFamily="34" charset="0"/>
              </a:rPr>
              <a:t>Feature Driven Dev.</a:t>
            </a:r>
          </a:p>
          <a:p>
            <a:pPr>
              <a:lnSpc>
                <a:spcPct val="85000"/>
              </a:lnSpc>
              <a:spcBef>
                <a:spcPct val="50000"/>
              </a:spcBef>
              <a:buFontTx/>
              <a:buChar char="•"/>
            </a:pPr>
            <a:r>
              <a:rPr lang="en-US" altLang="zh-CN" dirty="0" smtClean="0">
                <a:latin typeface="Arial" panose="020B0604020202020204" pitchFamily="34" charset="0"/>
                <a:cs typeface="Arial" panose="020B0604020202020204" pitchFamily="34" charset="0"/>
              </a:rPr>
              <a:t>More value on design then the “code is the design”</a:t>
            </a:r>
          </a:p>
          <a:p>
            <a:pPr>
              <a:lnSpc>
                <a:spcPct val="85000"/>
              </a:lnSpc>
              <a:spcBef>
                <a:spcPct val="50000"/>
              </a:spcBef>
              <a:buFontTx/>
              <a:buChar char="•"/>
            </a:pPr>
            <a:r>
              <a:rPr lang="en-US" altLang="zh-CN" dirty="0" smtClean="0">
                <a:latin typeface="Arial" panose="020B0604020202020204" pitchFamily="34" charset="0"/>
                <a:cs typeface="Arial" panose="020B0604020202020204" pitchFamily="34" charset="0"/>
              </a:rPr>
              <a:t>Model-driven</a:t>
            </a:r>
          </a:p>
          <a:p>
            <a:pPr>
              <a:lnSpc>
                <a:spcPct val="85000"/>
              </a:lnSpc>
              <a:spcBef>
                <a:spcPct val="50000"/>
              </a:spcBef>
              <a:buFontTx/>
              <a:buChar char="•"/>
            </a:pPr>
            <a:r>
              <a:rPr lang="en-US" altLang="zh-CN" dirty="0" smtClean="0">
                <a:latin typeface="Arial" panose="020B0604020202020204" pitchFamily="34" charset="0"/>
                <a:cs typeface="Arial" panose="020B0604020202020204" pitchFamily="34" charset="0"/>
              </a:rPr>
              <a:t>Develop feature list</a:t>
            </a:r>
          </a:p>
          <a:p>
            <a:pPr>
              <a:lnSpc>
                <a:spcPct val="85000"/>
              </a:lnSpc>
              <a:spcBef>
                <a:spcPct val="50000"/>
              </a:spcBef>
              <a:buFontTx/>
              <a:buChar char="•"/>
            </a:pPr>
            <a:r>
              <a:rPr lang="en-US" altLang="zh-CN" dirty="0" smtClean="0">
                <a:latin typeface="Arial" panose="020B0604020202020204" pitchFamily="34" charset="0"/>
                <a:cs typeface="Arial" panose="020B0604020202020204" pitchFamily="34" charset="0"/>
              </a:rPr>
              <a:t>Plan, Design, Build by Feature</a:t>
            </a:r>
          </a:p>
          <a:p>
            <a:pPr>
              <a:spcBef>
                <a:spcPct val="50000"/>
              </a:spcBef>
              <a:buFontTx/>
              <a:buChar char="•"/>
            </a:pPr>
            <a:endParaRPr lang="zh-CN" altLang="en-U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0767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74C249C-F671-4F5C-AEC2-80A1FC4F6204}" type="slidenum">
              <a:rPr lang="zh-CN" altLang="en-US" sz="1300"/>
              <a:pPr algn="r" eaLnBrk="1" hangingPunct="1"/>
              <a:t>7</a:t>
            </a:fld>
            <a:endParaRPr lang="en-US" altLang="zh-CN" sz="1300"/>
          </a:p>
        </p:txBody>
      </p:sp>
      <p:sp>
        <p:nvSpPr>
          <p:cNvPr id="69635" name="Rectangle 2"/>
          <p:cNvSpPr>
            <a:spLocks noGrp="1" noRot="1" noChangeAspect="1" noChangeArrowheads="1" noTextEdit="1"/>
          </p:cNvSpPr>
          <p:nvPr>
            <p:ph type="sldImg"/>
          </p:nvPr>
        </p:nvSpPr>
        <p:spPr>
          <a:xfrm>
            <a:off x="963613" y="741363"/>
            <a:ext cx="4957762" cy="3717925"/>
          </a:xfrm>
          <a:ln/>
        </p:spPr>
      </p:sp>
      <p:sp>
        <p:nvSpPr>
          <p:cNvPr id="69636" name="Rectangle 3"/>
          <p:cNvSpPr>
            <a:spLocks noGrp="1" noChangeArrowheads="1"/>
          </p:cNvSpPr>
          <p:nvPr>
            <p:ph type="body" idx="1"/>
          </p:nvPr>
        </p:nvSpPr>
        <p:spPr>
          <a:xfrm>
            <a:off x="688975" y="4705350"/>
            <a:ext cx="5505450"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2285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4A14FFA-5AD3-44C2-9823-36C047A60079}" type="slidenum">
              <a:rPr lang="zh-CN" altLang="en-US" sz="1300"/>
              <a:pPr algn="r" eaLnBrk="1" hangingPunct="1"/>
              <a:t>8</a:t>
            </a:fld>
            <a:endParaRPr lang="en-US" altLang="zh-CN" sz="1300"/>
          </a:p>
        </p:txBody>
      </p:sp>
      <p:sp>
        <p:nvSpPr>
          <p:cNvPr id="83971" name="Rectangle 7"/>
          <p:cNvSpPr txBox="1">
            <a:spLocks noGrp="1" noChangeArrowheads="1"/>
          </p:cNvSpPr>
          <p:nvPr/>
        </p:nvSpPr>
        <p:spPr bwMode="auto">
          <a:xfrm>
            <a:off x="3900488" y="9407525"/>
            <a:ext cx="2981325"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A7644014-F694-40B1-964C-B16012E37BEB}" type="slidenum">
              <a:rPr lang="en-US" altLang="zh-CN" sz="1100"/>
              <a:pPr algn="r" eaLnBrk="1" hangingPunct="1"/>
              <a:t>8</a:t>
            </a:fld>
            <a:endParaRPr lang="en-US" altLang="zh-CN" sz="1100"/>
          </a:p>
        </p:txBody>
      </p:sp>
      <p:sp>
        <p:nvSpPr>
          <p:cNvPr id="83972" name="Rectangle 2"/>
          <p:cNvSpPr>
            <a:spLocks noGrp="1" noRot="1" noChangeAspect="1" noChangeArrowheads="1" noTextEdit="1"/>
          </p:cNvSpPr>
          <p:nvPr>
            <p:ph type="sldImg"/>
          </p:nvPr>
        </p:nvSpPr>
        <p:spPr>
          <a:xfrm>
            <a:off x="963613" y="741363"/>
            <a:ext cx="4957762" cy="3717925"/>
          </a:xfrm>
          <a:ln/>
        </p:spPr>
      </p:sp>
      <p:sp>
        <p:nvSpPr>
          <p:cNvPr id="83973" name="Rectangle 3"/>
          <p:cNvSpPr>
            <a:spLocks noGrp="1" noChangeArrowheads="1"/>
          </p:cNvSpPr>
          <p:nvPr>
            <p:ph type="body" idx="1"/>
          </p:nvPr>
        </p:nvSpPr>
        <p:spPr>
          <a:xfrm>
            <a:off x="687388" y="4705350"/>
            <a:ext cx="5508625" cy="44592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panose="020B0604020202020204" pitchFamily="34" charset="0"/>
                <a:cs typeface="Arial" panose="020B0604020202020204" pitchFamily="34" charset="0"/>
              </a:rPr>
              <a:t>术语</a:t>
            </a:r>
            <a:r>
              <a:rPr lang="en-GB"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来源于橄榄球活动，在英语的意思是橄榄球里的争球：在橄榄球比赛中，双方前锋站在一起紧密相连，当球在他们之间投掷时他们奋力争球。</a:t>
            </a:r>
            <a:r>
              <a:rPr lang="en-GB" altLang="zh-CN" smtClean="0">
                <a:latin typeface="Arial" panose="020B0604020202020204" pitchFamily="34" charset="0"/>
                <a:cs typeface="Arial" panose="020B0604020202020204" pitchFamily="34" charset="0"/>
              </a:rPr>
              <a:t>1995</a:t>
            </a:r>
            <a:r>
              <a:rPr lang="zh-CN" altLang="en-US" smtClean="0">
                <a:latin typeface="Arial" panose="020B0604020202020204" pitchFamily="34" charset="0"/>
                <a:cs typeface="Arial" panose="020B0604020202020204" pitchFamily="34" charset="0"/>
              </a:rPr>
              <a:t>年，在奥斯汀举办的</a:t>
            </a:r>
            <a:r>
              <a:rPr lang="en-GB" altLang="zh-CN" u="sng" smtClean="0">
                <a:latin typeface="Arial" panose="020B0604020202020204" pitchFamily="34" charset="0"/>
                <a:cs typeface="Arial" panose="020B0604020202020204" pitchFamily="34" charset="0"/>
                <a:hlinkClick r:id="rId3" tooltip="OOPSLA (页面未存在)"/>
              </a:rPr>
              <a:t>OOPSLA '95</a:t>
            </a:r>
            <a:r>
              <a:rPr lang="zh-CN" altLang="en-US" smtClean="0">
                <a:latin typeface="Arial" panose="020B0604020202020204" pitchFamily="34" charset="0"/>
                <a:cs typeface="Arial" panose="020B0604020202020204" pitchFamily="34" charset="0"/>
              </a:rPr>
              <a:t>上，萨瑟兰和施瓦伯首次提出了</a:t>
            </a:r>
            <a:r>
              <a:rPr lang="en-GB"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概念，并在随后的几年中逐步将其与业界的最佳实践融合起来，形成一种迭代式增量软件开发过程和敏捷项目管理方法，并在</a:t>
            </a:r>
            <a:r>
              <a:rPr lang="en-GB" altLang="zh-CN" smtClean="0">
                <a:latin typeface="Arial" panose="020B0604020202020204" pitchFamily="34" charset="0"/>
                <a:cs typeface="Arial" panose="020B0604020202020204" pitchFamily="34" charset="0"/>
              </a:rPr>
              <a:t>2001</a:t>
            </a:r>
            <a:r>
              <a:rPr lang="zh-CN" altLang="en-US" smtClean="0">
                <a:latin typeface="Arial" panose="020B0604020202020204" pitchFamily="34" charset="0"/>
                <a:cs typeface="Arial" panose="020B0604020202020204" pitchFamily="34" charset="0"/>
              </a:rPr>
              <a:t>年</a:t>
            </a:r>
            <a:r>
              <a:rPr lang="en-GB" altLang="zh-CN" smtClean="0">
                <a:latin typeface="Arial" panose="020B0604020202020204" pitchFamily="34" charset="0"/>
                <a:cs typeface="Arial" panose="020B0604020202020204" pitchFamily="34" charset="0"/>
              </a:rPr>
              <a:t>“</a:t>
            </a:r>
            <a:r>
              <a:rPr lang="zh-CN" altLang="en-US" smtClean="0">
                <a:latin typeface="Arial" panose="020B0604020202020204" pitchFamily="34" charset="0"/>
                <a:cs typeface="Arial" panose="020B0604020202020204" pitchFamily="34" charset="0"/>
              </a:rPr>
              <a:t>敏捷联盟（</a:t>
            </a:r>
            <a:r>
              <a:rPr lang="en-GB" altLang="zh-CN" smtClean="0">
                <a:latin typeface="Arial" panose="020B0604020202020204" pitchFamily="34" charset="0"/>
                <a:cs typeface="Arial" panose="020B0604020202020204" pitchFamily="34" charset="0"/>
              </a:rPr>
              <a:t>Agile Alliance</a:t>
            </a:r>
            <a:r>
              <a:rPr lang="zh-CN" altLang="en-US" smtClean="0">
                <a:latin typeface="Arial" panose="020B0604020202020204" pitchFamily="34" charset="0"/>
                <a:cs typeface="Arial" panose="020B0604020202020204" pitchFamily="34" charset="0"/>
              </a:rPr>
              <a:t>）</a:t>
            </a:r>
            <a:r>
              <a:rPr lang="en-GB" altLang="zh-CN" smtClean="0">
                <a:latin typeface="Arial" panose="020B0604020202020204" pitchFamily="34" charset="0"/>
                <a:cs typeface="Arial" panose="020B0604020202020204" pitchFamily="34" charset="0"/>
              </a:rPr>
              <a:t>”</a:t>
            </a:r>
            <a:r>
              <a:rPr lang="zh-CN" altLang="en-US" smtClean="0">
                <a:latin typeface="Arial" panose="020B0604020202020204" pitchFamily="34" charset="0"/>
                <a:cs typeface="Arial" panose="020B0604020202020204" pitchFamily="34" charset="0"/>
              </a:rPr>
              <a:t>形成后受到了更多欢迎。</a:t>
            </a:r>
          </a:p>
          <a:p>
            <a:r>
              <a:rPr lang="en-GB"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是一种灵活的软件管理过程，它提供了一种经验方法，可以帮助你驾驭迭代，实现递增的软件开发过程。这一过程是迅速，有适应性，自组织的，它发现了软件工程的社会意义，使得团队成员能够独立地集中在创造性的协作环境下工作。</a:t>
            </a:r>
          </a:p>
          <a:p>
            <a:r>
              <a:rPr lang="en-GB"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采用了经验方法，承认问题无法完全理解或定义，关注于如何使得开发团队快速推出和响应需求能力的最大化。因此，</a:t>
            </a:r>
            <a:r>
              <a:rPr lang="en-GB"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的一个关键原则就是承认客户可以在项目过程中改变主意，变更他们的需求，而预测式和计划式的方法并不能轻易地解决这种不可预见的需求变化。 </a:t>
            </a:r>
          </a:p>
          <a:p>
            <a:r>
              <a:rPr lang="en-GB"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作为软件开发过程框架，它包含的主要最佳实践包括：</a:t>
            </a:r>
          </a:p>
          <a:p>
            <a:r>
              <a:rPr lang="zh-CN" altLang="en-US" smtClean="0">
                <a:latin typeface="Arial" panose="020B0604020202020204" pitchFamily="34" charset="0"/>
                <a:cs typeface="Arial" panose="020B0604020202020204" pitchFamily="34" charset="0"/>
              </a:rPr>
              <a:t>迭代式软件开发：通过将整个软件交付过程分成多个迭代周期，帮助团队更好地应对变更、应对风险，实现增量交付、快速反馈。</a:t>
            </a:r>
          </a:p>
          <a:p>
            <a:r>
              <a:rPr lang="zh-CN" altLang="en-US" smtClean="0">
                <a:latin typeface="Arial" panose="020B0604020202020204" pitchFamily="34" charset="0"/>
                <a:cs typeface="Arial" panose="020B0604020202020204" pitchFamily="34" charset="0"/>
              </a:rPr>
              <a:t>两层项目规划（</a:t>
            </a:r>
            <a:r>
              <a:rPr lang="en-GB" altLang="zh-CN" smtClean="0">
                <a:latin typeface="Arial" panose="020B0604020202020204" pitchFamily="34" charset="0"/>
                <a:cs typeface="Arial" panose="020B0604020202020204" pitchFamily="34" charset="0"/>
              </a:rPr>
              <a:t>Two-Level Project Planning</a:t>
            </a:r>
            <a:r>
              <a:rPr lang="zh-CN" altLang="en-US" smtClean="0">
                <a:latin typeface="Arial" panose="020B0604020202020204" pitchFamily="34" charset="0"/>
                <a:cs typeface="Arial" panose="020B0604020202020204" pitchFamily="34" charset="0"/>
              </a:rPr>
              <a:t>）：基于远粗近细的原则和项目渐进明细的特点，通过将概要的项目整体规划和详细的近期迭代计划有机结合，帮助团队有效提高计划的准确度、资源管理能力和项目的按时交付能力。</a:t>
            </a:r>
          </a:p>
          <a:p>
            <a:r>
              <a:rPr lang="zh-CN" altLang="en-US" smtClean="0">
                <a:latin typeface="Arial" panose="020B0604020202020204" pitchFamily="34" charset="0"/>
                <a:cs typeface="Arial" panose="020B0604020202020204" pitchFamily="34" charset="0"/>
              </a:rPr>
              <a:t>整体团队协作（</a:t>
            </a:r>
            <a:r>
              <a:rPr lang="en-GB" altLang="zh-CN" smtClean="0">
                <a:latin typeface="Arial" panose="020B0604020202020204" pitchFamily="34" charset="0"/>
                <a:cs typeface="Arial" panose="020B0604020202020204" pitchFamily="34" charset="0"/>
              </a:rPr>
              <a:t>Whole Team</a:t>
            </a:r>
            <a:r>
              <a:rPr lang="zh-CN" altLang="en-US" smtClean="0">
                <a:latin typeface="Arial" panose="020B0604020202020204" pitchFamily="34" charset="0"/>
                <a:cs typeface="Arial" panose="020B0604020202020204" pitchFamily="34" charset="0"/>
              </a:rPr>
              <a:t>）：通过关注保持整个团队可持续发展的工作节奏、每日站立会议和自组织的工作分配，实现团队的高效协作和工作，实现提高整个团队生产力的目的。</a:t>
            </a:r>
          </a:p>
          <a:p>
            <a:r>
              <a:rPr lang="zh-CN" altLang="en-US" smtClean="0">
                <a:latin typeface="Arial" panose="020B0604020202020204" pitchFamily="34" charset="0"/>
                <a:cs typeface="Arial" panose="020B0604020202020204" pitchFamily="34" charset="0"/>
              </a:rPr>
              <a:t>持续集成：通过进行更频繁的软件集成，实现更早的发现和反馈错误、降低风险，并使整个软件交付过程变得更加可预测和可控，以交付更高质量的软件。</a:t>
            </a:r>
          </a:p>
          <a:p>
            <a:r>
              <a:rPr lang="en-GB" altLang="zh-CN" smtClean="0">
                <a:latin typeface="Arial" panose="020B0604020202020204" pitchFamily="34" charset="0"/>
                <a:cs typeface="Arial" panose="020B0604020202020204" pitchFamily="34" charset="0"/>
              </a:rPr>
              <a:t> </a:t>
            </a:r>
            <a:endParaRPr lang="zh-CN" altLang="en-US" smtClean="0">
              <a:latin typeface="Arial" panose="020B0604020202020204" pitchFamily="34" charset="0"/>
              <a:cs typeface="Arial" panose="020B0604020202020204" pitchFamily="34" charset="0"/>
            </a:endParaRPr>
          </a:p>
          <a:p>
            <a:endParaRPr lang="zh-CN"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9357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188B87-2379-4C0A-8FF7-D11B8C11721F}" type="slidenum">
              <a:rPr lang="en-US" altLang="zh-CN"/>
              <a:pPr eaLnBrk="1" hangingPunct="1"/>
              <a:t>9</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latin typeface="Arial" panose="020B0604020202020204" pitchFamily="34" charset="0"/>
                <a:cs typeface="Arial" panose="020B0604020202020204" pitchFamily="34" charset="0"/>
              </a:rPr>
              <a:t>Scrum</a:t>
            </a:r>
            <a:r>
              <a:rPr lang="zh-CN" altLang="en-US" smtClean="0">
                <a:latin typeface="Arial" panose="020B0604020202020204" pitchFamily="34" charset="0"/>
                <a:cs typeface="Arial" panose="020B0604020202020204" pitchFamily="34" charset="0"/>
              </a:rPr>
              <a:t>的所有实践围绕着一个迭代、增量的过程骨架展开</a:t>
            </a:r>
          </a:p>
          <a:p>
            <a:endParaRPr lang="en-US" altLang="zh-C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9723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blackWhite">
          <a:xfrm>
            <a:off x="0" y="5153025"/>
            <a:ext cx="9144000" cy="1760538"/>
          </a:xfrm>
          <a:prstGeom prst="rect">
            <a:avLst/>
          </a:prstGeom>
          <a:solidFill>
            <a:schemeClr val="accent1"/>
          </a:solidFill>
          <a:ln w="9525">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4" name="Picture 3" descr="ONDmndBsLckp_KO_4C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5214938"/>
            <a:ext cx="216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6788"/>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ational_logo_wh_matte"/>
          <p:cNvPicPr>
            <a:picLocks noChangeAspect="1" noChangeArrowheads="1"/>
          </p:cNvPicPr>
          <p:nvPr/>
        </p:nvPicPr>
        <p:blipFill>
          <a:blip r:embed="rId4">
            <a:extLst>
              <a:ext uri="{28A0092B-C50C-407E-A947-70E740481C1C}">
                <a14:useLocalDpi xmlns:a14="http://schemas.microsoft.com/office/drawing/2010/main" val="0"/>
              </a:ext>
            </a:extLst>
          </a:blip>
          <a:srcRect r="-112094" b="-72021"/>
          <a:stretch>
            <a:fillRect/>
          </a:stretch>
        </p:blipFill>
        <p:spPr bwMode="blackGray">
          <a:xfrm>
            <a:off x="477838" y="4149725"/>
            <a:ext cx="3508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nvGrpSpPr>
          <p:cNvPr id="8" name="Group 7"/>
          <p:cNvGrpSpPr>
            <a:grpSpLocks/>
          </p:cNvGrpSpPr>
          <p:nvPr/>
        </p:nvGrpSpPr>
        <p:grpSpPr bwMode="auto">
          <a:xfrm>
            <a:off x="7673975" y="687388"/>
            <a:ext cx="1162050" cy="558800"/>
            <a:chOff x="4738" y="433"/>
            <a:chExt cx="732" cy="352"/>
          </a:xfrm>
        </p:grpSpPr>
        <p:pic>
          <p:nvPicPr>
            <p:cNvPr id="9" name="Picture 8"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black">
            <a:xfrm>
              <a:off x="5325" y="611"/>
              <a:ext cx="145" cy="174"/>
            </a:xfrm>
            <a:prstGeom prst="rect">
              <a:avLst/>
            </a:prstGeom>
            <a:noFill/>
            <a:ln w="9525">
              <a:noFill/>
              <a:miter lim="800000"/>
              <a:headEnd/>
              <a:tailEnd/>
            </a:ln>
            <a:effectLst/>
          </p:spPr>
          <p:txBody>
            <a:bodyPr>
              <a:spAutoFit/>
            </a:bodyPr>
            <a:lstStyle/>
            <a:p>
              <a:pPr algn="r" eaLnBrk="0" hangingPunct="0">
                <a:defRPr/>
              </a:pPr>
              <a:r>
                <a:rPr lang="en-US" altLang="en-US" sz="600">
                  <a:solidFill>
                    <a:schemeClr val="bg1"/>
                  </a:solidFill>
                  <a:latin typeface="Arial" charset="0"/>
                  <a:ea typeface="宋体" charset="-122"/>
                </a:rPr>
                <a:t>®</a:t>
              </a:r>
            </a:p>
            <a:p>
              <a:pPr algn="r" eaLnBrk="0" hangingPunct="0">
                <a:defRPr/>
              </a:pPr>
              <a:endParaRPr lang="en-US" altLang="en-US" sz="600">
                <a:solidFill>
                  <a:schemeClr val="bg1"/>
                </a:solidFill>
                <a:latin typeface="Arial" charset="0"/>
                <a:ea typeface="宋体" charset="-122"/>
              </a:endParaRPr>
            </a:p>
          </p:txBody>
        </p:sp>
      </p:grpSp>
      <p:sp>
        <p:nvSpPr>
          <p:cNvPr id="11" name="Rectangle 12"/>
          <p:cNvSpPr>
            <a:spLocks noChangeArrowheads="1"/>
          </p:cNvSpPr>
          <p:nvPr/>
        </p:nvSpPr>
        <p:spPr bwMode="black">
          <a:xfrm>
            <a:off x="2032000" y="1301750"/>
            <a:ext cx="4103688"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a:solidFill>
                  <a:srgbClr val="FFFFFF"/>
                </a:solidFill>
                <a:latin typeface="Arial" charset="0"/>
                <a:ea typeface="+mn-ea"/>
              </a:rPr>
              <a:t>IBM Software Group</a:t>
            </a:r>
          </a:p>
        </p:txBody>
      </p:sp>
      <p:sp>
        <p:nvSpPr>
          <p:cNvPr id="12" name="Line 13"/>
          <p:cNvSpPr>
            <a:spLocks noChangeShapeType="1"/>
          </p:cNvSpPr>
          <p:nvPr/>
        </p:nvSpPr>
        <p:spPr bwMode="black">
          <a:xfrm flipV="1">
            <a:off x="1887538" y="1362075"/>
            <a:ext cx="0" cy="328613"/>
          </a:xfrm>
          <a:prstGeom prst="line">
            <a:avLst/>
          </a:prstGeom>
          <a:noFill/>
          <a:ln w="12700">
            <a:solidFill>
              <a:srgbClr val="FFFFFF"/>
            </a:solidFill>
            <a:round/>
            <a:headEnd/>
            <a:tailEnd/>
          </a:ln>
          <a:effectLst/>
        </p:spPr>
        <p:txBody>
          <a:bodyP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13" name="Rectangle 14"/>
          <p:cNvSpPr>
            <a:spLocks noChangeArrowheads="1"/>
          </p:cNvSpPr>
          <p:nvPr/>
        </p:nvSpPr>
        <p:spPr bwMode="black">
          <a:xfrm>
            <a:off x="7239000" y="6248400"/>
            <a:ext cx="1639888" cy="244475"/>
          </a:xfrm>
          <a:prstGeom prst="rect">
            <a:avLst/>
          </a:prstGeom>
          <a:noFill/>
          <a:ln w="9525">
            <a:noFill/>
            <a:miter lim="800000"/>
            <a:headEnd/>
            <a:tailEnd/>
          </a:ln>
          <a:effectLst/>
        </p:spPr>
        <p:txBody>
          <a:bodyPr>
            <a:spAutoFit/>
          </a:bodyPr>
          <a:lstStyle/>
          <a:p>
            <a:pPr algn="r" eaLnBrk="0" hangingPunct="0">
              <a:defRPr/>
            </a:pPr>
            <a:r>
              <a:rPr lang="en-US" altLang="en-US" sz="1000">
                <a:solidFill>
                  <a:srgbClr val="FFFFFF"/>
                </a:solidFill>
                <a:latin typeface="Arial" charset="0"/>
                <a:ea typeface="+mn-ea"/>
              </a:rPr>
              <a:t>© 200</a:t>
            </a:r>
            <a:r>
              <a:rPr lang="en-US" altLang="zh-CN" sz="1000">
                <a:solidFill>
                  <a:srgbClr val="FFFFFF"/>
                </a:solidFill>
                <a:latin typeface="Arial" charset="0"/>
              </a:rPr>
              <a:t>6</a:t>
            </a:r>
            <a:r>
              <a:rPr lang="en-US" altLang="en-US" sz="1000">
                <a:solidFill>
                  <a:srgbClr val="FFFFFF"/>
                </a:solidFill>
                <a:latin typeface="Arial" charset="0"/>
                <a:ea typeface="+mn-ea"/>
              </a:rPr>
              <a:t> IBM Corporation</a:t>
            </a:r>
          </a:p>
        </p:txBody>
      </p:sp>
      <p:pic>
        <p:nvPicPr>
          <p:cNvPr id="14" name="Picture 16" descr="plaque desig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425" y="1700213"/>
            <a:ext cx="25685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5" name="Rectangle 7"/>
          <p:cNvSpPr>
            <a:spLocks noGrp="1" noChangeArrowheads="1"/>
          </p:cNvSpPr>
          <p:nvPr>
            <p:ph type="subTitle" idx="1"/>
          </p:nvPr>
        </p:nvSpPr>
        <p:spPr>
          <a:xfrm>
            <a:off x="174625" y="3407221"/>
            <a:ext cx="6276975" cy="461665"/>
          </a:xfrm>
          <a:prstGeom prst="rect">
            <a:avLst/>
          </a:prstGeom>
        </p:spPr>
        <p:txBody>
          <a:bodyPr/>
          <a:lstStyle>
            <a:lvl1pPr marL="0" indent="0" algn="l" rtl="0" eaLnBrk="1" fontAlgn="base" hangingPunct="1">
              <a:spcBef>
                <a:spcPct val="25000"/>
              </a:spcBef>
              <a:spcAft>
                <a:spcPct val="15000"/>
              </a:spcAft>
              <a:buClr>
                <a:schemeClr val="accent1"/>
              </a:buClr>
              <a:buFont typeface="Wingdings" pitchFamily="2" charset="2"/>
              <a:buNone/>
              <a:defRPr lang="zh-CN" altLang="en-US" sz="2400" i="1"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smtClean="0"/>
              <a:t>单击此处编辑母版副标题样式</a:t>
            </a:r>
            <a:endParaRPr lang="zh-CN" altLang="en-US" dirty="0"/>
          </a:p>
        </p:txBody>
      </p:sp>
      <p:sp>
        <p:nvSpPr>
          <p:cNvPr id="15" name="灯片编号占位符 14"/>
          <p:cNvSpPr>
            <a:spLocks noGrp="1"/>
          </p:cNvSpPr>
          <p:nvPr>
            <p:ph type="sldNum" sz="quarter" idx="10"/>
          </p:nvPr>
        </p:nvSpPr>
        <p:spPr/>
        <p:txBody>
          <a:bodyPr/>
          <a:lstStyle/>
          <a:p>
            <a:fld id="{79784173-675B-43F5-8D73-6018836CBBE5}" type="slidenum">
              <a:rPr lang="en-US" altLang="en-US" smtClean="0"/>
              <a:pPr/>
              <a:t>‹#›</a:t>
            </a:fld>
            <a:endParaRPr lang="en-US" altLang="en-US"/>
          </a:p>
        </p:txBody>
      </p:sp>
      <p:sp>
        <p:nvSpPr>
          <p:cNvPr id="16" name="标题 15"/>
          <p:cNvSpPr>
            <a:spLocks noGrp="1"/>
          </p:cNvSpPr>
          <p:nvPr>
            <p:ph type="title"/>
          </p:nvPr>
        </p:nvSpPr>
        <p:spPr>
          <a:xfrm>
            <a:off x="138114" y="2087562"/>
            <a:ext cx="6313486" cy="535531"/>
          </a:xfrm>
        </p:spPr>
        <p:txBody>
          <a:bodyPr/>
          <a:lstStyle>
            <a:lvl1pPr algn="l" rtl="0" eaLnBrk="0" fontAlgn="base" hangingPunct="0">
              <a:lnSpc>
                <a:spcPct val="90000"/>
              </a:lnSpc>
              <a:spcBef>
                <a:spcPct val="0"/>
              </a:spcBef>
              <a:spcAft>
                <a:spcPct val="0"/>
              </a:spcAft>
              <a:defRPr lang="zh-CN" altLang="en-US" sz="3200" kern="0" dirty="0">
                <a:solidFill>
                  <a:schemeClr val="tx2"/>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316130947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7" name="内容占位符 6"/>
          <p:cNvSpPr>
            <a:spLocks noGrp="1"/>
          </p:cNvSpPr>
          <p:nvPr>
            <p:ph sz="quarter" idx="11"/>
          </p:nvPr>
        </p:nvSpPr>
        <p:spPr>
          <a:xfrm>
            <a:off x="153987" y="1142813"/>
            <a:ext cx="8847137" cy="52041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14436902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53988" y="1144033"/>
            <a:ext cx="4252912" cy="5202977"/>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21200" y="1144032"/>
            <a:ext cx="4479925" cy="5202980"/>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5"/>
          <p:cNvSpPr>
            <a:spLocks noGrp="1"/>
          </p:cNvSpPr>
          <p:nvPr>
            <p:ph type="sldNum" sz="quarter" idx="10"/>
          </p:nvPr>
        </p:nvSpPr>
        <p:spPr>
          <a:ln/>
        </p:spPr>
        <p:txBody>
          <a:bodyPr/>
          <a:lstStyle>
            <a:lvl1pPr>
              <a:defRPr/>
            </a:lvl1pPr>
          </a:lstStyle>
          <a:p>
            <a:fld id="{ECE46B97-DF7D-4B7C-9F49-0E435479DE64}" type="slidenum">
              <a:rPr lang="en-US" altLang="en-US" smtClean="0"/>
              <a:pPr/>
              <a:t>‹#›</a:t>
            </a:fld>
            <a:endParaRPr lang="en-US" altLang="en-US"/>
          </a:p>
        </p:txBody>
      </p:sp>
      <p:sp>
        <p:nvSpPr>
          <p:cNvPr id="6"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607104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79784173-675B-43F5-8D73-6018836CBBE5}" type="slidenum">
              <a:rPr lang="en-US" altLang="en-US" smtClean="0"/>
              <a:pPr/>
              <a:t>‹#›</a:t>
            </a:fld>
            <a:endParaRPr lang="en-US" altLang="en-US"/>
          </a:p>
        </p:txBody>
      </p:sp>
      <p:sp>
        <p:nvSpPr>
          <p:cNvPr id="5" name="内容占位符 4"/>
          <p:cNvSpPr>
            <a:spLocks noGrp="1"/>
          </p:cNvSpPr>
          <p:nvPr>
            <p:ph sz="quarter" idx="11"/>
          </p:nvPr>
        </p:nvSpPr>
        <p:spPr>
          <a:xfrm>
            <a:off x="153988" y="748145"/>
            <a:ext cx="8847137" cy="56392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86393954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a:ln/>
        </p:spPr>
        <p:txBody>
          <a:bodyPr/>
          <a:lstStyle>
            <a:lvl1pPr>
              <a:defRPr/>
            </a:lvl1pPr>
          </a:lstStyle>
          <a:p>
            <a:fld id="{CFCB2913-6E8F-460F-B9B2-F36455E917E3}" type="slidenum">
              <a:rPr lang="en-US" altLang="en-US" smtClean="0"/>
              <a:pPr/>
              <a:t>‹#›</a:t>
            </a:fld>
            <a:endParaRPr lang="en-US" altLang="en-US"/>
          </a:p>
        </p:txBody>
      </p:sp>
      <p:sp>
        <p:nvSpPr>
          <p:cNvPr id="5"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13558799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ln/>
        </p:spPr>
        <p:txBody>
          <a:bodyPr/>
          <a:lstStyle>
            <a:lvl1pPr>
              <a:defRPr/>
            </a:lvl1pPr>
          </a:lstStyle>
          <a:p>
            <a:fld id="{160D1A94-9BD8-41B2-B02C-6C389EDBADE8}" type="slidenum">
              <a:rPr lang="en-US" altLang="en-US" smtClean="0"/>
              <a:pPr/>
              <a:t>‹#›</a:t>
            </a:fld>
            <a:endParaRPr lang="en-US" altLang="en-US"/>
          </a:p>
        </p:txBody>
      </p:sp>
    </p:spTree>
    <p:extLst>
      <p:ext uri="{BB962C8B-B14F-4D97-AF65-F5344CB8AC3E}">
        <p14:creationId xmlns:p14="http://schemas.microsoft.com/office/powerpoint/2010/main" val="96305615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a:ln/>
        </p:spPr>
        <p:txBody>
          <a:bodyPr/>
          <a:lstStyle>
            <a:lvl1pPr>
              <a:defRPr/>
            </a:lvl1pPr>
          </a:lstStyle>
          <a:p>
            <a:fld id="{786904A1-8A2D-4F96-A2F3-CBE4C194FB95}" type="slidenum">
              <a:rPr lang="en-US" altLang="en-US"/>
              <a:pPr/>
              <a:t>‹#›</a:t>
            </a:fld>
            <a:endParaRPr lang="en-US" altLang="en-US"/>
          </a:p>
        </p:txBody>
      </p:sp>
    </p:spTree>
    <p:extLst>
      <p:ext uri="{BB962C8B-B14F-4D97-AF65-F5344CB8AC3E}">
        <p14:creationId xmlns:p14="http://schemas.microsoft.com/office/powerpoint/2010/main" val="197100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7186" name="Rectangle 2"/>
          <p:cNvSpPr>
            <a:spLocks noChangeArrowheads="1"/>
          </p:cNvSpPr>
          <p:nvPr/>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3"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7188" name="Rectangle 4"/>
          <p:cNvSpPr>
            <a:spLocks noChangeArrowheads="1"/>
          </p:cNvSpPr>
          <p:nvPr/>
        </p:nvSpPr>
        <p:spPr bwMode="blackWhite">
          <a:xfrm>
            <a:off x="0" y="0"/>
            <a:ext cx="9144000" cy="438150"/>
          </a:xfrm>
          <a:prstGeom prst="rect">
            <a:avLst/>
          </a:prstGeom>
          <a:solidFill>
            <a:schemeClr val="accent1"/>
          </a:solidFill>
          <a:ln w="3175" algn="ctr">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5" name="Picture 5" descr="ibm_light_gray_logo_300dpi"/>
          <p:cNvPicPr>
            <a:picLocks noChangeAspect="1" noChangeArrowheads="1"/>
          </p:cNvPicPr>
          <p:nvPr/>
        </p:nvPicPr>
        <p:blipFill>
          <a:blip r:embed="rId10" cstate="print">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57192" name="Text Box 8"/>
          <p:cNvSpPr txBox="1">
            <a:spLocks noChangeArrowheads="1"/>
          </p:cNvSpPr>
          <p:nvPr/>
        </p:nvSpPr>
        <p:spPr bwMode="black">
          <a:xfrm>
            <a:off x="1435100" y="123825"/>
            <a:ext cx="3305175" cy="304800"/>
          </a:xfrm>
          <a:prstGeom prst="rect">
            <a:avLst/>
          </a:prstGeom>
          <a:noFill/>
          <a:ln w="9525">
            <a:noFill/>
            <a:miter lim="800000"/>
            <a:headEnd/>
            <a:tailEnd/>
          </a:ln>
          <a:effectLst/>
        </p:spPr>
        <p:txBody>
          <a:bodyPr wrap="none">
            <a:spAutoFit/>
          </a:bodyPr>
          <a:lstStyle/>
          <a:p>
            <a:pPr eaLnBrk="0" hangingPunct="0">
              <a:defRPr/>
            </a:pPr>
            <a:r>
              <a:rPr lang="en-US" altLang="en-US" sz="1400">
                <a:solidFill>
                  <a:srgbClr val="FFFFFF"/>
                </a:solidFill>
                <a:latin typeface="Arial" charset="0"/>
                <a:ea typeface="+mn-ea"/>
              </a:rPr>
              <a:t>IBM Software Group | Rational software</a:t>
            </a:r>
          </a:p>
        </p:txBody>
      </p:sp>
      <p:sp>
        <p:nvSpPr>
          <p:cNvPr id="1757194" name="Line 10"/>
          <p:cNvSpPr>
            <a:spLocks noChangeShapeType="1"/>
          </p:cNvSpPr>
          <p:nvPr/>
        </p:nvSpPr>
        <p:spPr bwMode="black">
          <a:xfrm>
            <a:off x="1435100" y="195263"/>
            <a:ext cx="0" cy="234950"/>
          </a:xfrm>
          <a:prstGeom prst="line">
            <a:avLst/>
          </a:prstGeom>
          <a:noFill/>
          <a:ln w="9525">
            <a:solidFill>
              <a:srgbClr val="FFFFFF"/>
            </a:solidFill>
            <a:round/>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5128"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
        <p:nvSpPr>
          <p:cNvPr id="11" name="灯片编号占位符 5"/>
          <p:cNvSpPr>
            <a:spLocks noGrp="1"/>
          </p:cNvSpPr>
          <p:nvPr>
            <p:ph type="sldNum" sz="quarter" idx="4"/>
          </p:nvPr>
        </p:nvSpPr>
        <p:spPr bwMode="black">
          <a:xfrm>
            <a:off x="8328025" y="6592888"/>
            <a:ext cx="673100" cy="152400"/>
          </a:xfrm>
          <a:prstGeom prst="rect">
            <a:avLst/>
          </a:prstGeom>
          <a:ln algn="ctr">
            <a:miter lim="800000"/>
            <a:headEnd/>
            <a:tailEnd/>
          </a:ln>
        </p:spPr>
        <p:txBody>
          <a:bodyPr vert="horz" wrap="square" lIns="0" tIns="0" rIns="0" bIns="0" numCol="1" anchor="t" anchorCtr="0" compatLnSpc="1">
            <a:prstTxWarp prst="textNoShape">
              <a:avLst/>
            </a:prstTxWarp>
            <a:spAutoFit/>
          </a:bodyPr>
          <a:lstStyle>
            <a:lvl1pPr algn="r">
              <a:spcBef>
                <a:spcPct val="50000"/>
              </a:spcBef>
              <a:defRPr sz="1000" b="1">
                <a:solidFill>
                  <a:srgbClr val="000000"/>
                </a:solidFill>
              </a:defRPr>
            </a:lvl1pPr>
          </a:lstStyle>
          <a:p>
            <a:fld id="{79784173-675B-43F5-8D73-6018836CBBE5}" type="slidenum">
              <a:rPr lang="en-US" altLang="en-US" smtClean="0"/>
              <a:pPr/>
              <a:t>‹#›</a:t>
            </a:fld>
            <a:endParaRPr lang="en-US" altLang="en-US"/>
          </a:p>
        </p:txBody>
      </p:sp>
      <p:sp>
        <p:nvSpPr>
          <p:cNvPr id="2" name="文本占位符 1"/>
          <p:cNvSpPr>
            <a:spLocks noGrp="1"/>
          </p:cNvSpPr>
          <p:nvPr>
            <p:ph type="body" idx="1"/>
          </p:nvPr>
        </p:nvSpPr>
        <p:spPr>
          <a:xfrm>
            <a:off x="153987" y="1158875"/>
            <a:ext cx="8840787" cy="518953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Rectangle 2"/>
          <p:cNvSpPr>
            <a:spLocks noChangeArrowheads="1"/>
          </p:cNvSpPr>
          <p:nvPr userDrawn="1"/>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pic>
        <p:nvPicPr>
          <p:cNvPr id="13" name="Picture 3"/>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4"/>
          <p:cNvSpPr>
            <a:spLocks noChangeArrowheads="1"/>
          </p:cNvSpPr>
          <p:nvPr userDrawn="1"/>
        </p:nvSpPr>
        <p:spPr bwMode="blackWhite">
          <a:xfrm>
            <a:off x="0" y="0"/>
            <a:ext cx="9144000" cy="438150"/>
          </a:xfrm>
          <a:prstGeom prst="rect">
            <a:avLst/>
          </a:prstGeom>
          <a:solidFill>
            <a:schemeClr val="accent1"/>
          </a:solidFill>
          <a:ln w="3175" algn="ctr">
            <a:no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Tree>
    <p:extLst>
      <p:ext uri="{BB962C8B-B14F-4D97-AF65-F5344CB8AC3E}">
        <p14:creationId xmlns:p14="http://schemas.microsoft.com/office/powerpoint/2010/main" val="3325945182"/>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lang="en-US" altLang="en-US" sz="2800" baseline="0" dirty="0" smtClean="0">
          <a:solidFill>
            <a:schemeClr val="tx2"/>
          </a:solidFill>
          <a:latin typeface="Arial Unicode MS" panose="020B0604020202020204" pitchFamily="34" charset="-122"/>
          <a:ea typeface="黑体" panose="02010609060101010101" pitchFamily="49" charset="-122"/>
          <a:cs typeface="+mj-cs"/>
        </a:defRPr>
      </a:lvl1pPr>
      <a:lvl2pPr algn="l" rtl="0" eaLnBrk="1" fontAlgn="base" hangingPunct="1">
        <a:lnSpc>
          <a:spcPct val="90000"/>
        </a:lnSpc>
        <a:spcBef>
          <a:spcPct val="0"/>
        </a:spcBef>
        <a:spcAft>
          <a:spcPct val="0"/>
        </a:spcAft>
        <a:defRPr sz="2800">
          <a:solidFill>
            <a:schemeClr val="tx2"/>
          </a:solidFill>
          <a:latin typeface="Arial" charset="0"/>
          <a:ea typeface="宋体" charset="-122"/>
        </a:defRPr>
      </a:lvl2pPr>
      <a:lvl3pPr algn="l" rtl="0" eaLnBrk="1" fontAlgn="base" hangingPunct="1">
        <a:lnSpc>
          <a:spcPct val="90000"/>
        </a:lnSpc>
        <a:spcBef>
          <a:spcPct val="0"/>
        </a:spcBef>
        <a:spcAft>
          <a:spcPct val="0"/>
        </a:spcAft>
        <a:defRPr sz="2800">
          <a:solidFill>
            <a:schemeClr val="tx2"/>
          </a:solidFill>
          <a:latin typeface="Arial" charset="0"/>
          <a:ea typeface="宋体" charset="-122"/>
        </a:defRPr>
      </a:lvl3pPr>
      <a:lvl4pPr algn="l" rtl="0" eaLnBrk="1" fontAlgn="base" hangingPunct="1">
        <a:lnSpc>
          <a:spcPct val="90000"/>
        </a:lnSpc>
        <a:spcBef>
          <a:spcPct val="0"/>
        </a:spcBef>
        <a:spcAft>
          <a:spcPct val="0"/>
        </a:spcAft>
        <a:defRPr sz="2800">
          <a:solidFill>
            <a:schemeClr val="tx2"/>
          </a:solidFill>
          <a:latin typeface="Arial" charset="0"/>
          <a:ea typeface="宋体" charset="-122"/>
        </a:defRPr>
      </a:lvl4pPr>
      <a:lvl5pPr algn="l" rtl="0" eaLnBrk="1" fontAlgn="base" hangingPunct="1">
        <a:lnSpc>
          <a:spcPct val="90000"/>
        </a:lnSpc>
        <a:spcBef>
          <a:spcPct val="0"/>
        </a:spcBef>
        <a:spcAft>
          <a:spcPct val="0"/>
        </a:spcAft>
        <a:defRPr sz="2800">
          <a:solidFill>
            <a:schemeClr val="tx2"/>
          </a:solidFill>
          <a:latin typeface="Arial" charset="0"/>
          <a:ea typeface="宋体" charset="-122"/>
        </a:defRPr>
      </a:lvl5pPr>
      <a:lvl6pPr marL="457200" algn="l" rtl="0" eaLnBrk="1" fontAlgn="base" hangingPunct="1">
        <a:lnSpc>
          <a:spcPct val="90000"/>
        </a:lnSpc>
        <a:spcBef>
          <a:spcPct val="0"/>
        </a:spcBef>
        <a:spcAft>
          <a:spcPct val="0"/>
        </a:spcAft>
        <a:defRPr sz="2800">
          <a:solidFill>
            <a:schemeClr val="tx2"/>
          </a:solidFill>
          <a:latin typeface="Arial" charset="0"/>
          <a:ea typeface="宋体" charset="-122"/>
        </a:defRPr>
      </a:lvl6pPr>
      <a:lvl7pPr marL="914400" algn="l" rtl="0" eaLnBrk="1" fontAlgn="base" hangingPunct="1">
        <a:lnSpc>
          <a:spcPct val="90000"/>
        </a:lnSpc>
        <a:spcBef>
          <a:spcPct val="0"/>
        </a:spcBef>
        <a:spcAft>
          <a:spcPct val="0"/>
        </a:spcAft>
        <a:defRPr sz="2800">
          <a:solidFill>
            <a:schemeClr val="tx2"/>
          </a:solidFill>
          <a:latin typeface="Arial" charset="0"/>
          <a:ea typeface="宋体" charset="-122"/>
        </a:defRPr>
      </a:lvl7pPr>
      <a:lvl8pPr marL="1371600" algn="l" rtl="0" eaLnBrk="1" fontAlgn="base" hangingPunct="1">
        <a:lnSpc>
          <a:spcPct val="90000"/>
        </a:lnSpc>
        <a:spcBef>
          <a:spcPct val="0"/>
        </a:spcBef>
        <a:spcAft>
          <a:spcPct val="0"/>
        </a:spcAft>
        <a:defRPr sz="2800">
          <a:solidFill>
            <a:schemeClr val="tx2"/>
          </a:solidFill>
          <a:latin typeface="Arial" charset="0"/>
          <a:ea typeface="宋体" charset="-122"/>
        </a:defRPr>
      </a:lvl8pPr>
      <a:lvl9pPr marL="1828800" algn="l" rtl="0" eaLnBrk="1" fontAlgn="base" hangingPunct="1">
        <a:lnSpc>
          <a:spcPct val="90000"/>
        </a:lnSpc>
        <a:spcBef>
          <a:spcPct val="0"/>
        </a:spcBef>
        <a:spcAft>
          <a:spcPct val="0"/>
        </a:spcAft>
        <a:defRPr sz="2800">
          <a:solidFill>
            <a:schemeClr val="tx2"/>
          </a:solidFill>
          <a:latin typeface="Arial" charset="0"/>
          <a:ea typeface="宋体" charset="-122"/>
        </a:defRPr>
      </a:lvl9pPr>
    </p:titleStyle>
    <p:bodyStyle>
      <a:lvl1pPr marL="228600" marR="0" indent="-2286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800" b="0" i="0" u="none" strike="noStrike" kern="0" cap="none" spc="0" normalizeH="0" baseline="0" dirty="0" smtClean="0">
          <a:ln>
            <a:noFill/>
          </a:ln>
          <a:solidFill>
            <a:srgbClr val="000000"/>
          </a:solidFill>
          <a:effectLst/>
          <a:uLnTx/>
          <a:uFillTx/>
          <a:latin typeface="Arial"/>
          <a:ea typeface="微软雅黑" panose="020B0503020204020204" pitchFamily="34" charset="-122"/>
          <a:cs typeface="Arial"/>
        </a:defRPr>
      </a:lvl1pPr>
      <a:lvl2pPr marL="687388" marR="0" indent="-342900" algn="l" defTabSz="914400" rtl="0" eaLnBrk="1" fontAlgn="base" latinLnBrk="0" hangingPunct="1">
        <a:lnSpc>
          <a:spcPct val="110000"/>
        </a:lnSpc>
        <a:spcBef>
          <a:spcPts val="500"/>
        </a:spcBef>
        <a:spcAft>
          <a:spcPct val="0"/>
        </a:spcAft>
        <a:buClr>
          <a:schemeClr val="accent1"/>
        </a:buClr>
        <a:buFont typeface="Webdings" panose="05030102010509060703" pitchFamily="18" charset="2"/>
        <a:buChar char="4"/>
        <a:tabLst/>
        <a:defRPr kumimoji="0" lang="zh-CN" altLang="en-US" sz="2400" b="0" i="0" u="none" strike="noStrike" kern="0" cap="none" spc="0" normalizeH="0" baseline="0" dirty="0" smtClean="0">
          <a:ln>
            <a:noFill/>
          </a:ln>
          <a:solidFill>
            <a:srgbClr val="002060"/>
          </a:solidFill>
          <a:effectLst/>
          <a:uLnTx/>
          <a:uFillTx/>
          <a:latin typeface="Arial"/>
          <a:ea typeface="微软雅黑" panose="020B0503020204020204" pitchFamily="34" charset="-122"/>
          <a:cs typeface="Arial"/>
        </a:defRPr>
      </a:lvl2pPr>
      <a:lvl3pPr marL="1033463" marR="0" indent="-3429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400" b="0" i="0" u="none" strike="noStrike" kern="0" cap="none" spc="0" normalizeH="0" baseline="0" dirty="0" smtClean="0">
          <a:ln>
            <a:noFill/>
          </a:ln>
          <a:solidFill>
            <a:srgbClr val="0070C0"/>
          </a:solidFill>
          <a:effectLst/>
          <a:uLnTx/>
          <a:uFillTx/>
          <a:latin typeface="Arial"/>
          <a:ea typeface="微软雅黑" panose="020B0503020204020204" pitchFamily="34" charset="-122"/>
          <a:cs typeface="Arial"/>
        </a:defRPr>
      </a:lvl3pPr>
      <a:lvl4pPr marL="1366838"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zh-CN" altLang="en-US" sz="2000" b="0" i="0" u="none" strike="noStrike" kern="0" cap="none" spc="0" normalizeH="0" baseline="0" dirty="0" smtClean="0">
          <a:ln>
            <a:noFill/>
          </a:ln>
          <a:solidFill>
            <a:srgbClr val="003300"/>
          </a:solidFill>
          <a:effectLst/>
          <a:uLnTx/>
          <a:uFillTx/>
          <a:latin typeface="Arial"/>
          <a:ea typeface="微软雅黑" panose="020B0503020204020204" pitchFamily="34" charset="-122"/>
          <a:cs typeface="Arial"/>
        </a:defRPr>
      </a:lvl4pPr>
      <a:lvl5pPr marL="1712913"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en-US" altLang="en-US" sz="1800" b="0" i="0" u="none" strike="noStrike" kern="0" cap="none" spc="0" normalizeH="0" baseline="0" dirty="0" smtClean="0">
          <a:ln>
            <a:noFill/>
          </a:ln>
          <a:solidFill>
            <a:srgbClr val="006600"/>
          </a:solidFill>
          <a:effectLst/>
          <a:uLnTx/>
          <a:uFillTx/>
          <a:latin typeface="Arial"/>
          <a:ea typeface="微软雅黑" panose="020B0503020204020204" pitchFamily="34" charset="-122"/>
          <a:cs typeface="Arial"/>
        </a:defRPr>
      </a:lvl5pPr>
      <a:lvl6pPr marL="16002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png"/><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file:///E:\01.&#27491;&#22312;&#23398;&#20064;\11.&#23398;&#20064;&#39033;&#30446;\01.RMC%20Project\NDJ%20General\openup\customcategories\resources\three_layers.jp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9.png"/><Relationship Id="rId7"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emf"/><Relationship Id="rId10" Type="http://schemas.openxmlformats.org/officeDocument/2006/relationships/image" Target="../media/image16.emf"/><Relationship Id="rId4" Type="http://schemas.openxmlformats.org/officeDocument/2006/relationships/image" Target="../media/image10.emf"/><Relationship Id="rId9" Type="http://schemas.openxmlformats.org/officeDocument/2006/relationships/image" Target="../media/image15.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31.xml"/><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7.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jpeg"/><Relationship Id="rId7" Type="http://schemas.openxmlformats.org/officeDocument/2006/relationships/image" Target="../media/image33.jpeg"/><Relationship Id="rId2" Type="http://schemas.openxmlformats.org/officeDocument/2006/relationships/image" Target="../media/image28.jpeg"/><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8.jpeg"/><Relationship Id="rId7" Type="http://schemas.openxmlformats.org/officeDocument/2006/relationships/image" Target="../media/image33.jpe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2.jpeg"/><Relationship Id="rId5" Type="http://schemas.openxmlformats.org/officeDocument/2006/relationships/image" Target="../media/image31.jpeg"/><Relationship Id="rId4" Type="http://schemas.openxmlformats.org/officeDocument/2006/relationships/image" Target="../media/image30.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4185634" y="4005592"/>
            <a:ext cx="2370103"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r">
              <a:defRPr/>
            </a:pPr>
            <a:r>
              <a:rPr lang="en-US" altLang="zh-CN" dirty="0">
                <a:latin typeface="Arial" charset="0"/>
              </a:rPr>
              <a:t>Modified by L </a:t>
            </a:r>
            <a:r>
              <a:rPr lang="en-US" altLang="zh-CN" dirty="0" err="1">
                <a:latin typeface="Arial" charset="0"/>
              </a:rPr>
              <a:t>Guo</a:t>
            </a:r>
            <a:r>
              <a:rPr lang="en-US" altLang="zh-CN" dirty="0">
                <a:latin typeface="Arial" charset="0"/>
              </a:rPr>
              <a:t>;</a:t>
            </a:r>
            <a:br>
              <a:rPr lang="en-US" altLang="zh-CN" dirty="0">
                <a:latin typeface="Arial" charset="0"/>
              </a:rPr>
            </a:br>
            <a:r>
              <a:rPr lang="en-US" altLang="zh-CN" dirty="0" smtClean="0">
                <a:latin typeface="Arial" charset="0"/>
              </a:rPr>
              <a:t>Copyright  DJ </a:t>
            </a:r>
            <a:r>
              <a:rPr lang="en-US" altLang="zh-CN" dirty="0" err="1" smtClean="0">
                <a:latin typeface="Arial" charset="0"/>
              </a:rPr>
              <a:t>Ning</a:t>
            </a:r>
            <a:endParaRPr lang="en-US" altLang="zh-CN" dirty="0">
              <a:latin typeface="Arial" charset="0"/>
            </a:endParaRPr>
          </a:p>
        </p:txBody>
      </p:sp>
      <p:sp>
        <p:nvSpPr>
          <p:cNvPr id="5" name="Rectangle 3"/>
          <p:cNvSpPr>
            <a:spLocks noGrp="1" noChangeArrowheads="1"/>
          </p:cNvSpPr>
          <p:nvPr>
            <p:ph type="subTitle" idx="1"/>
          </p:nvPr>
        </p:nvSpPr>
        <p:spPr/>
        <p:txBody>
          <a:bodyPr>
            <a:normAutofit lnSpcReduction="10000"/>
          </a:bodyPr>
          <a:lstStyle/>
          <a:p>
            <a:pPr algn="l"/>
            <a:r>
              <a:rPr lang="zh-CN" altLang="en-US" sz="2400" i="1" dirty="0" smtClean="0"/>
              <a:t>第</a:t>
            </a:r>
            <a:r>
              <a:rPr lang="en-US" altLang="zh-CN" sz="2400" i="1" dirty="0" smtClean="0"/>
              <a:t>3</a:t>
            </a:r>
            <a:r>
              <a:rPr lang="zh-CN" altLang="en-US" sz="2400" i="1" dirty="0" smtClean="0"/>
              <a:t>章 敏捷项目管理过程</a:t>
            </a:r>
            <a:endParaRPr lang="en-US" altLang="zh-CN" sz="2400" i="1" dirty="0" smtClean="0"/>
          </a:p>
        </p:txBody>
      </p:sp>
      <p:sp>
        <p:nvSpPr>
          <p:cNvPr id="2" name="标题 1"/>
          <p:cNvSpPr>
            <a:spLocks noGrp="1"/>
          </p:cNvSpPr>
          <p:nvPr>
            <p:ph type="title"/>
          </p:nvPr>
        </p:nvSpPr>
        <p:spPr>
          <a:xfrm>
            <a:off x="138114" y="2087562"/>
            <a:ext cx="6313486" cy="978729"/>
          </a:xfrm>
        </p:spPr>
        <p:txBody>
          <a:bodyPr/>
          <a:lstStyle/>
          <a:p>
            <a:r>
              <a:rPr lang="en-US" altLang="zh-CN" dirty="0"/>
              <a:t>《</a:t>
            </a:r>
            <a:r>
              <a:rPr lang="zh-CN" altLang="en-US" dirty="0"/>
              <a:t>软件项目管理</a:t>
            </a:r>
            <a:r>
              <a:rPr lang="en-US" altLang="zh-CN" dirty="0"/>
              <a:t>》</a:t>
            </a:r>
            <a:br>
              <a:rPr lang="en-US" altLang="zh-CN" dirty="0"/>
            </a:br>
            <a:r>
              <a:rPr lang="en-US" altLang="zh-CN" dirty="0" smtClean="0"/>
              <a:t>        ——</a:t>
            </a:r>
            <a:r>
              <a:rPr lang="zh-CN" altLang="en-US" dirty="0"/>
              <a:t>敏捷规模化案例教</a:t>
            </a:r>
            <a:r>
              <a:rPr lang="zh-CN" altLang="en-US" dirty="0" smtClean="0"/>
              <a:t>程</a:t>
            </a:r>
            <a:endParaRPr lang="zh-CN" altLang="en-US" dirty="0"/>
          </a:p>
        </p:txBody>
      </p:sp>
    </p:spTree>
    <p:extLst>
      <p:ext uri="{BB962C8B-B14F-4D97-AF65-F5344CB8AC3E}">
        <p14:creationId xmlns:p14="http://schemas.microsoft.com/office/powerpoint/2010/main" val="22716946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9" name="组合 170"/>
          <p:cNvGrpSpPr>
            <a:grpSpLocks/>
          </p:cNvGrpSpPr>
          <p:nvPr/>
        </p:nvGrpSpPr>
        <p:grpSpPr bwMode="auto">
          <a:xfrm>
            <a:off x="5369766" y="5739000"/>
            <a:ext cx="3043237" cy="579437"/>
            <a:chOff x="5294313" y="5500688"/>
            <a:chExt cx="3183056" cy="757986"/>
          </a:xfrm>
        </p:grpSpPr>
        <p:grpSp>
          <p:nvGrpSpPr>
            <p:cNvPr id="24723" name="组合 241"/>
            <p:cNvGrpSpPr>
              <a:grpSpLocks/>
            </p:cNvGrpSpPr>
            <p:nvPr/>
          </p:nvGrpSpPr>
          <p:grpSpPr bwMode="auto">
            <a:xfrm>
              <a:off x="5294315" y="5500690"/>
              <a:ext cx="954111" cy="757986"/>
              <a:chOff x="806826" y="5450537"/>
              <a:chExt cx="1528180" cy="1033987"/>
            </a:xfrm>
          </p:grpSpPr>
          <p:grpSp>
            <p:nvGrpSpPr>
              <p:cNvPr id="24734" name="组合 213"/>
              <p:cNvGrpSpPr>
                <a:grpSpLocks/>
              </p:cNvGrpSpPr>
              <p:nvPr/>
            </p:nvGrpSpPr>
            <p:grpSpPr bwMode="auto">
              <a:xfrm>
                <a:off x="1272259" y="5450537"/>
                <a:ext cx="287327" cy="645333"/>
                <a:chOff x="626800" y="2115666"/>
                <a:chExt cx="287327" cy="645333"/>
              </a:xfrm>
            </p:grpSpPr>
            <p:sp>
              <p:nvSpPr>
                <p:cNvPr id="164" name="椭圆 163"/>
                <p:cNvSpPr/>
                <p:nvPr/>
              </p:nvSpPr>
              <p:spPr bwMode="auto">
                <a:xfrm>
                  <a:off x="698580" y="2115662"/>
                  <a:ext cx="215418" cy="198299"/>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165" name="平行四边形 164"/>
                <p:cNvSpPr/>
                <p:nvPr/>
              </p:nvSpPr>
              <p:spPr bwMode="auto">
                <a:xfrm>
                  <a:off x="626773" y="2367784"/>
                  <a:ext cx="287225" cy="393766"/>
                </a:xfrm>
                <a:prstGeom prst="parallelogram">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sp>
            <p:nvSpPr>
              <p:cNvPr id="24735" name="TextBox 216"/>
              <p:cNvSpPr txBox="1">
                <a:spLocks noChangeArrowheads="1"/>
              </p:cNvSpPr>
              <p:nvPr/>
            </p:nvSpPr>
            <p:spPr bwMode="auto">
              <a:xfrm>
                <a:off x="806826" y="6131854"/>
                <a:ext cx="1528180" cy="35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t>产品负责人</a:t>
                </a:r>
              </a:p>
            </p:txBody>
          </p:sp>
        </p:grpSp>
        <p:grpSp>
          <p:nvGrpSpPr>
            <p:cNvPr id="24724" name="组合 240"/>
            <p:cNvGrpSpPr>
              <a:grpSpLocks/>
            </p:cNvGrpSpPr>
            <p:nvPr/>
          </p:nvGrpSpPr>
          <p:grpSpPr bwMode="auto">
            <a:xfrm>
              <a:off x="6440486" y="5500696"/>
              <a:ext cx="970136" cy="754534"/>
              <a:chOff x="2330826" y="4554071"/>
              <a:chExt cx="1400382" cy="1036442"/>
            </a:xfrm>
          </p:grpSpPr>
          <p:grpSp>
            <p:nvGrpSpPr>
              <p:cNvPr id="24730" name="组合 217"/>
              <p:cNvGrpSpPr>
                <a:grpSpLocks/>
              </p:cNvGrpSpPr>
              <p:nvPr/>
            </p:nvGrpSpPr>
            <p:grpSpPr bwMode="auto">
              <a:xfrm>
                <a:off x="2796144" y="4554071"/>
                <a:ext cx="288737" cy="645465"/>
                <a:chOff x="626685" y="2115671"/>
                <a:chExt cx="288737" cy="645465"/>
              </a:xfrm>
            </p:grpSpPr>
            <p:sp>
              <p:nvSpPr>
                <p:cNvPr id="160" name="椭圆 159"/>
                <p:cNvSpPr/>
                <p:nvPr/>
              </p:nvSpPr>
              <p:spPr bwMode="auto">
                <a:xfrm>
                  <a:off x="699971" y="2115660"/>
                  <a:ext cx="215714" cy="19682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161" name="平行四边形 160"/>
                <p:cNvSpPr/>
                <p:nvPr/>
              </p:nvSpPr>
              <p:spPr bwMode="auto">
                <a:xfrm>
                  <a:off x="625670" y="2366686"/>
                  <a:ext cx="290014" cy="393654"/>
                </a:xfrm>
                <a:prstGeom prst="parallelogram">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sp>
            <p:nvSpPr>
              <p:cNvPr id="24731" name="TextBox 220"/>
              <p:cNvSpPr txBox="1">
                <a:spLocks noChangeArrowheads="1"/>
              </p:cNvSpPr>
              <p:nvPr/>
            </p:nvSpPr>
            <p:spPr bwMode="auto">
              <a:xfrm>
                <a:off x="2330826" y="5235388"/>
                <a:ext cx="1400382" cy="35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en-GB" altLang="zh-CN" sz="1200" b="1"/>
                  <a:t>Scrum</a:t>
                </a:r>
                <a:r>
                  <a:rPr lang="zh-CN" altLang="en-US" sz="1200" b="1"/>
                  <a:t>主管</a:t>
                </a:r>
              </a:p>
            </p:txBody>
          </p:sp>
        </p:grpSp>
        <p:grpSp>
          <p:nvGrpSpPr>
            <p:cNvPr id="24725" name="组合 239"/>
            <p:cNvGrpSpPr>
              <a:grpSpLocks/>
            </p:cNvGrpSpPr>
            <p:nvPr/>
          </p:nvGrpSpPr>
          <p:grpSpPr bwMode="auto">
            <a:xfrm>
              <a:off x="7677156" y="5500689"/>
              <a:ext cx="800221" cy="745327"/>
              <a:chOff x="3816431" y="4867829"/>
              <a:chExt cx="1315185" cy="1043161"/>
            </a:xfrm>
          </p:grpSpPr>
          <p:grpSp>
            <p:nvGrpSpPr>
              <p:cNvPr id="24726" name="组合 221"/>
              <p:cNvGrpSpPr>
                <a:grpSpLocks/>
              </p:cNvGrpSpPr>
              <p:nvPr/>
            </p:nvGrpSpPr>
            <p:grpSpPr bwMode="auto">
              <a:xfrm>
                <a:off x="4257553" y="4867829"/>
                <a:ext cx="287006" cy="644342"/>
                <a:chOff x="626847" y="2115664"/>
                <a:chExt cx="287006" cy="644342"/>
              </a:xfrm>
            </p:grpSpPr>
            <p:sp>
              <p:nvSpPr>
                <p:cNvPr id="156" name="椭圆 155"/>
                <p:cNvSpPr/>
                <p:nvPr/>
              </p:nvSpPr>
              <p:spPr bwMode="auto">
                <a:xfrm>
                  <a:off x="701309" y="2115662"/>
                  <a:ext cx="212860" cy="197643"/>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157" name="平行四边形 156"/>
                <p:cNvSpPr/>
                <p:nvPr/>
              </p:nvSpPr>
              <p:spPr bwMode="auto">
                <a:xfrm>
                  <a:off x="627626" y="2365623"/>
                  <a:ext cx="286544" cy="395286"/>
                </a:xfrm>
                <a:prstGeom prst="parallelogram">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sp>
            <p:nvSpPr>
              <p:cNvPr id="24727" name="TextBox 224"/>
              <p:cNvSpPr txBox="1">
                <a:spLocks noChangeArrowheads="1"/>
              </p:cNvSpPr>
              <p:nvPr/>
            </p:nvSpPr>
            <p:spPr bwMode="auto">
              <a:xfrm>
                <a:off x="3816431" y="5549148"/>
                <a:ext cx="1315185" cy="3618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t>开发团队</a:t>
                </a:r>
              </a:p>
            </p:txBody>
          </p:sp>
        </p:grpSp>
      </p:grpSp>
      <p:grpSp>
        <p:nvGrpSpPr>
          <p:cNvPr id="24580" name="Group 19"/>
          <p:cNvGrpSpPr>
            <a:grpSpLocks/>
          </p:cNvGrpSpPr>
          <p:nvPr/>
        </p:nvGrpSpPr>
        <p:grpSpPr bwMode="auto">
          <a:xfrm>
            <a:off x="748553" y="1190812"/>
            <a:ext cx="7691438" cy="4402138"/>
            <a:chOff x="240" y="472"/>
            <a:chExt cx="5149" cy="3085"/>
          </a:xfrm>
        </p:grpSpPr>
        <p:grpSp>
          <p:nvGrpSpPr>
            <p:cNvPr id="24582" name="组合 72"/>
            <p:cNvGrpSpPr>
              <a:grpSpLocks/>
            </p:cNvGrpSpPr>
            <p:nvPr/>
          </p:nvGrpSpPr>
          <p:grpSpPr bwMode="auto">
            <a:xfrm>
              <a:off x="2976" y="1284"/>
              <a:ext cx="966" cy="988"/>
              <a:chOff x="3986553" y="3345851"/>
              <a:chExt cx="2052486" cy="2015653"/>
            </a:xfrm>
          </p:grpSpPr>
          <p:sp>
            <p:nvSpPr>
              <p:cNvPr id="24699" name="流程图: 顺序访问存储器 16"/>
              <p:cNvSpPr>
                <a:spLocks noChangeArrowheads="1"/>
              </p:cNvSpPr>
              <p:nvPr/>
            </p:nvSpPr>
            <p:spPr bwMode="auto">
              <a:xfrm flipH="1">
                <a:off x="4028303" y="3385751"/>
                <a:ext cx="1977080" cy="1927654"/>
              </a:xfrm>
              <a:prstGeom prst="flowChartMagneticTape">
                <a:avLst/>
              </a:prstGeom>
              <a:solidFill>
                <a:schemeClr val="bg1"/>
              </a:solidFill>
              <a:ln w="12700" algn="ctr">
                <a:solidFill>
                  <a:srgbClr val="00206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700" name="椭圆 17"/>
              <p:cNvSpPr>
                <a:spLocks noChangeArrowheads="1"/>
              </p:cNvSpPr>
              <p:nvPr/>
            </p:nvSpPr>
            <p:spPr bwMode="auto">
              <a:xfrm>
                <a:off x="4293273" y="3661129"/>
                <a:ext cx="1447141" cy="1355713"/>
              </a:xfrm>
              <a:prstGeom prst="ellipse">
                <a:avLst/>
              </a:prstGeom>
              <a:solidFill>
                <a:schemeClr val="bg1"/>
              </a:solidFill>
              <a:ln w="12700" algn="ctr">
                <a:solidFill>
                  <a:srgbClr val="00206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600" b="1"/>
                  <a:t>迭代</a:t>
                </a:r>
                <a:endParaRPr lang="en-US" altLang="zh-CN" sz="1600" b="1"/>
              </a:p>
              <a:p>
                <a:pPr algn="ctr" eaLnBrk="1" hangingPunct="1">
                  <a:lnSpc>
                    <a:spcPct val="90000"/>
                  </a:lnSpc>
                  <a:buClr>
                    <a:schemeClr val="accent2"/>
                  </a:buClr>
                  <a:buFont typeface="WingDings" panose="05000000000000000000" pitchFamily="2" charset="2"/>
                  <a:buNone/>
                </a:pPr>
                <a:r>
                  <a:rPr lang="zh-CN" altLang="en-US" sz="1200"/>
                  <a:t>每</a:t>
                </a:r>
                <a:r>
                  <a:rPr lang="en-US" altLang="zh-CN" sz="1200"/>
                  <a:t>30</a:t>
                </a:r>
                <a:r>
                  <a:rPr lang="zh-CN" altLang="en-US" sz="1200"/>
                  <a:t>天</a:t>
                </a:r>
              </a:p>
            </p:txBody>
          </p:sp>
          <p:grpSp>
            <p:nvGrpSpPr>
              <p:cNvPr id="24701" name="组合 36"/>
              <p:cNvGrpSpPr>
                <a:grpSpLocks/>
              </p:cNvGrpSpPr>
              <p:nvPr/>
            </p:nvGrpSpPr>
            <p:grpSpPr bwMode="auto">
              <a:xfrm>
                <a:off x="4986144" y="3345851"/>
                <a:ext cx="58396" cy="324000"/>
                <a:chOff x="5007927" y="3336327"/>
                <a:chExt cx="65188" cy="341632"/>
              </a:xfrm>
            </p:grpSpPr>
            <p:sp>
              <p:nvSpPr>
                <p:cNvPr id="24720" name="矩形 22"/>
                <p:cNvSpPr>
                  <a:spLocks noChangeArrowheads="1"/>
                </p:cNvSpPr>
                <p:nvPr/>
              </p:nvSpPr>
              <p:spPr bwMode="auto">
                <a:xfrm>
                  <a:off x="5016843" y="3336327"/>
                  <a:ext cx="45812" cy="341632"/>
                </a:xfrm>
                <a:prstGeom prst="rect">
                  <a:avLst/>
                </a:prstGeom>
                <a:solidFill>
                  <a:schemeClr val="bg1"/>
                </a:solidFill>
                <a:ln w="12700" algn="ctr">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721" name="直接连接符 24"/>
                <p:cNvCxnSpPr>
                  <a:cxnSpLocks noChangeShapeType="1"/>
                </p:cNvCxnSpPr>
                <p:nvPr/>
              </p:nvCxnSpPr>
              <p:spPr bwMode="auto">
                <a:xfrm rot="16200000" flipH="1">
                  <a:off x="4865916" y="3523307"/>
                  <a:ext cx="289692" cy="5669"/>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4722" name="直接连接符 28"/>
                <p:cNvCxnSpPr>
                  <a:cxnSpLocks noChangeShapeType="1"/>
                </p:cNvCxnSpPr>
                <p:nvPr/>
              </p:nvCxnSpPr>
              <p:spPr bwMode="auto">
                <a:xfrm rot="5400000">
                  <a:off x="4925281" y="3523146"/>
                  <a:ext cx="289668" cy="6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12" name="组合 37"/>
              <p:cNvGrpSpPr/>
              <p:nvPr/>
            </p:nvGrpSpPr>
            <p:grpSpPr>
              <a:xfrm flipV="1">
                <a:off x="5002855" y="5008548"/>
                <a:ext cx="64278" cy="352956"/>
                <a:chOff x="5007927" y="3336327"/>
                <a:chExt cx="65188" cy="341632"/>
              </a:xfrm>
              <a:solidFill>
                <a:schemeClr val="bg1"/>
              </a:solidFill>
            </p:grpSpPr>
            <p:sp>
              <p:nvSpPr>
                <p:cNvPr id="39" name="矩形 38"/>
                <p:cNvSpPr/>
                <p:nvPr/>
              </p:nvSpPr>
              <p:spPr bwMode="auto">
                <a:xfrm>
                  <a:off x="5016843" y="3336327"/>
                  <a:ext cx="45812" cy="341632"/>
                </a:xfrm>
                <a:prstGeom prst="rect">
                  <a:avLst/>
                </a:prstGeom>
                <a:grpFill/>
                <a:ln w="12700" cap="flat" cmpd="sng" algn="ctr">
                  <a:solidFill>
                    <a:schemeClr val="bg1"/>
                  </a:solidFill>
                  <a:prstDash val="solid"/>
                  <a:round/>
                  <a:headEnd type="none" w="med" len="med"/>
                  <a:tailEnd type="none" w="med" len="med"/>
                </a:ln>
                <a:effectLst/>
              </p:spPr>
              <p:txBody>
                <a:bodyPr anchor="ctr">
                  <a:spAutoFit/>
                </a:bodyPr>
                <a:lstStyle/>
                <a:p>
                  <a:pPr algn="ctr">
                    <a:lnSpc>
                      <a:spcPct val="90000"/>
                    </a:lnSpc>
                    <a:buClr>
                      <a:schemeClr val="accent2"/>
                    </a:buClr>
                    <a:buFont typeface="Wingdings" pitchFamily="2" charset="2"/>
                    <a:buNone/>
                    <a:defRPr/>
                  </a:pPr>
                  <a:endParaRPr lang="zh-CN" altLang="en-US">
                    <a:latin typeface="Arial" charset="0"/>
                  </a:endParaRPr>
                </a:p>
              </p:txBody>
            </p:sp>
            <p:cxnSp>
              <p:nvCxnSpPr>
                <p:cNvPr id="40" name="直接连接符 39"/>
                <p:cNvCxnSpPr/>
                <p:nvPr/>
              </p:nvCxnSpPr>
              <p:spPr bwMode="auto">
                <a:xfrm rot="16200000" flipH="1">
                  <a:off x="4865916" y="3523307"/>
                  <a:ext cx="289692" cy="5669"/>
                </a:xfrm>
                <a:prstGeom prst="line">
                  <a:avLst/>
                </a:prstGeom>
                <a:grpFill/>
                <a:ln w="12700" cap="flat" cmpd="sng" algn="ctr">
                  <a:solidFill>
                    <a:schemeClr val="tx2"/>
                  </a:solidFill>
                  <a:prstDash val="solid"/>
                  <a:round/>
                  <a:headEnd type="none" w="med" len="med"/>
                  <a:tailEnd type="none" w="med" len="med"/>
                </a:ln>
                <a:effectLst/>
              </p:spPr>
            </p:cxnSp>
            <p:cxnSp>
              <p:nvCxnSpPr>
                <p:cNvPr id="41" name="直接连接符 40"/>
                <p:cNvCxnSpPr/>
                <p:nvPr/>
              </p:nvCxnSpPr>
              <p:spPr bwMode="auto">
                <a:xfrm rot="5400000">
                  <a:off x="4925281" y="3523146"/>
                  <a:ext cx="289668" cy="6000"/>
                </a:xfrm>
                <a:prstGeom prst="line">
                  <a:avLst/>
                </a:prstGeom>
                <a:grpFill/>
                <a:ln w="12700" cap="flat" cmpd="sng" algn="ctr">
                  <a:solidFill>
                    <a:schemeClr val="tx2"/>
                  </a:solidFill>
                  <a:prstDash val="solid"/>
                  <a:round/>
                  <a:headEnd type="none" w="med" len="med"/>
                  <a:tailEnd type="none" w="med" len="med"/>
                </a:ln>
                <a:effectLst/>
              </p:spPr>
            </p:cxnSp>
          </p:grpSp>
          <p:grpSp>
            <p:nvGrpSpPr>
              <p:cNvPr id="24703" name="组合 41"/>
              <p:cNvGrpSpPr>
                <a:grpSpLocks/>
              </p:cNvGrpSpPr>
              <p:nvPr/>
            </p:nvGrpSpPr>
            <p:grpSpPr bwMode="auto">
              <a:xfrm rot="2700000">
                <a:off x="5635050" y="3629089"/>
                <a:ext cx="58396" cy="313200"/>
                <a:chOff x="5007927" y="3336327"/>
                <a:chExt cx="65188" cy="341632"/>
              </a:xfrm>
            </p:grpSpPr>
            <p:sp>
              <p:nvSpPr>
                <p:cNvPr id="24717" name="矩形 42"/>
                <p:cNvSpPr>
                  <a:spLocks noChangeArrowheads="1"/>
                </p:cNvSpPr>
                <p:nvPr/>
              </p:nvSpPr>
              <p:spPr bwMode="auto">
                <a:xfrm>
                  <a:off x="5016843" y="3336327"/>
                  <a:ext cx="45812" cy="341632"/>
                </a:xfrm>
                <a:prstGeom prst="rect">
                  <a:avLst/>
                </a:prstGeom>
                <a:solidFill>
                  <a:schemeClr val="bg1"/>
                </a:solidFill>
                <a:ln w="12700" algn="ctr">
                  <a:solidFill>
                    <a:schemeClr val="bg1"/>
                  </a:solidFill>
                  <a:round/>
                  <a:headEnd/>
                  <a:tailEnd/>
                </a:ln>
              </p:spPr>
              <p:txBody>
                <a:bodyPr rot="10800000" vert="eaVert"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718" name="直接连接符 43"/>
                <p:cNvCxnSpPr>
                  <a:cxnSpLocks noChangeShapeType="1"/>
                </p:cNvCxnSpPr>
                <p:nvPr/>
              </p:nvCxnSpPr>
              <p:spPr bwMode="auto">
                <a:xfrm rot="16200000" flipH="1">
                  <a:off x="4865916" y="3523307"/>
                  <a:ext cx="289692" cy="5669"/>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4719" name="直接连接符 44"/>
                <p:cNvCxnSpPr>
                  <a:cxnSpLocks noChangeShapeType="1"/>
                </p:cNvCxnSpPr>
                <p:nvPr/>
              </p:nvCxnSpPr>
              <p:spPr bwMode="auto">
                <a:xfrm rot="5400000">
                  <a:off x="4925281" y="3523146"/>
                  <a:ext cx="289668" cy="6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24704" name="组合 49"/>
              <p:cNvGrpSpPr>
                <a:grpSpLocks/>
              </p:cNvGrpSpPr>
              <p:nvPr/>
            </p:nvGrpSpPr>
            <p:grpSpPr bwMode="auto">
              <a:xfrm rot="-5400000">
                <a:off x="4115189" y="4205186"/>
                <a:ext cx="66728" cy="324000"/>
                <a:chOff x="5007927" y="3336327"/>
                <a:chExt cx="65188" cy="341632"/>
              </a:xfrm>
            </p:grpSpPr>
            <p:sp>
              <p:nvSpPr>
                <p:cNvPr id="24714" name="矩形 50"/>
                <p:cNvSpPr>
                  <a:spLocks noChangeArrowheads="1"/>
                </p:cNvSpPr>
                <p:nvPr/>
              </p:nvSpPr>
              <p:spPr bwMode="auto">
                <a:xfrm>
                  <a:off x="5016843" y="3336327"/>
                  <a:ext cx="45812" cy="341632"/>
                </a:xfrm>
                <a:prstGeom prst="rect">
                  <a:avLst/>
                </a:prstGeom>
                <a:solidFill>
                  <a:schemeClr val="bg1"/>
                </a:solidFill>
                <a:ln w="12700" algn="ctr">
                  <a:solidFill>
                    <a:schemeClr val="bg1"/>
                  </a:solidFill>
                  <a:round/>
                  <a:headEnd/>
                  <a:tailEnd/>
                </a:ln>
              </p:spPr>
              <p:txBody>
                <a:bodyPr vert="eaVert"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715" name="直接连接符 51"/>
                <p:cNvCxnSpPr>
                  <a:cxnSpLocks noChangeShapeType="1"/>
                </p:cNvCxnSpPr>
                <p:nvPr/>
              </p:nvCxnSpPr>
              <p:spPr bwMode="auto">
                <a:xfrm rot="16200000" flipH="1">
                  <a:off x="4865916" y="3523307"/>
                  <a:ext cx="289692" cy="5669"/>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4716" name="直接连接符 52"/>
                <p:cNvCxnSpPr>
                  <a:cxnSpLocks noChangeShapeType="1"/>
                </p:cNvCxnSpPr>
                <p:nvPr/>
              </p:nvCxnSpPr>
              <p:spPr bwMode="auto">
                <a:xfrm rot="5400000">
                  <a:off x="4925281" y="3523146"/>
                  <a:ext cx="289668" cy="6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15" name="组合 53"/>
              <p:cNvGrpSpPr/>
              <p:nvPr/>
            </p:nvGrpSpPr>
            <p:grpSpPr>
              <a:xfrm rot="16200000" flipV="1">
                <a:off x="5849314" y="4184963"/>
                <a:ext cx="73449" cy="306000"/>
                <a:chOff x="5007927" y="3336327"/>
                <a:chExt cx="65188" cy="341632"/>
              </a:xfrm>
              <a:solidFill>
                <a:schemeClr val="bg1"/>
              </a:solidFill>
            </p:grpSpPr>
            <p:sp>
              <p:nvSpPr>
                <p:cNvPr id="55" name="矩形 54"/>
                <p:cNvSpPr/>
                <p:nvPr/>
              </p:nvSpPr>
              <p:spPr bwMode="auto">
                <a:xfrm>
                  <a:off x="5016843" y="3336327"/>
                  <a:ext cx="45812" cy="341632"/>
                </a:xfrm>
                <a:prstGeom prst="rect">
                  <a:avLst/>
                </a:prstGeom>
                <a:grpFill/>
                <a:ln w="12700" cap="flat" cmpd="sng" algn="ctr">
                  <a:solidFill>
                    <a:schemeClr val="bg1"/>
                  </a:solidFill>
                  <a:prstDash val="solid"/>
                  <a:round/>
                  <a:headEnd type="none" w="med" len="med"/>
                  <a:tailEnd type="none" w="med" len="med"/>
                </a:ln>
                <a:effectLst/>
              </p:spPr>
              <p:txBody>
                <a:bodyPr anchor="ctr">
                  <a:spAutoFit/>
                </a:bodyPr>
                <a:lstStyle/>
                <a:p>
                  <a:pPr algn="ctr">
                    <a:lnSpc>
                      <a:spcPct val="90000"/>
                    </a:lnSpc>
                    <a:buClr>
                      <a:schemeClr val="accent2"/>
                    </a:buClr>
                    <a:buFont typeface="Wingdings" pitchFamily="2" charset="2"/>
                    <a:buNone/>
                    <a:defRPr/>
                  </a:pPr>
                  <a:endParaRPr lang="zh-CN" altLang="en-US">
                    <a:latin typeface="Arial" charset="0"/>
                  </a:endParaRPr>
                </a:p>
              </p:txBody>
            </p:sp>
            <p:cxnSp>
              <p:nvCxnSpPr>
                <p:cNvPr id="56" name="直接连接符 55"/>
                <p:cNvCxnSpPr/>
                <p:nvPr/>
              </p:nvCxnSpPr>
              <p:spPr bwMode="auto">
                <a:xfrm rot="16200000" flipH="1">
                  <a:off x="4865916" y="3523307"/>
                  <a:ext cx="289692" cy="5669"/>
                </a:xfrm>
                <a:prstGeom prst="line">
                  <a:avLst/>
                </a:prstGeom>
                <a:grpFill/>
                <a:ln w="12700" cap="flat" cmpd="sng" algn="ctr">
                  <a:solidFill>
                    <a:schemeClr val="tx2"/>
                  </a:solidFill>
                  <a:prstDash val="solid"/>
                  <a:round/>
                  <a:headEnd type="none" w="med" len="med"/>
                  <a:tailEnd type="none" w="med" len="med"/>
                </a:ln>
                <a:effectLst/>
              </p:spPr>
            </p:cxnSp>
            <p:cxnSp>
              <p:nvCxnSpPr>
                <p:cNvPr id="57" name="直接连接符 56"/>
                <p:cNvCxnSpPr/>
                <p:nvPr/>
              </p:nvCxnSpPr>
              <p:spPr bwMode="auto">
                <a:xfrm rot="5400000">
                  <a:off x="4925281" y="3523146"/>
                  <a:ext cx="289668" cy="6000"/>
                </a:xfrm>
                <a:prstGeom prst="line">
                  <a:avLst/>
                </a:prstGeom>
                <a:grpFill/>
                <a:ln w="12700" cap="flat" cmpd="sng" algn="ctr">
                  <a:solidFill>
                    <a:schemeClr val="tx2"/>
                  </a:solidFill>
                  <a:prstDash val="solid"/>
                  <a:round/>
                  <a:headEnd type="none" w="med" len="med"/>
                  <a:tailEnd type="none" w="med" len="med"/>
                </a:ln>
                <a:effectLst/>
              </p:spPr>
            </p:cxnSp>
          </p:grpSp>
          <p:grpSp>
            <p:nvGrpSpPr>
              <p:cNvPr id="24706" name="组合 49"/>
              <p:cNvGrpSpPr>
                <a:grpSpLocks/>
              </p:cNvGrpSpPr>
              <p:nvPr/>
            </p:nvGrpSpPr>
            <p:grpSpPr bwMode="auto">
              <a:xfrm rot="-3209988">
                <a:off x="4320914" y="3661795"/>
                <a:ext cx="55788" cy="316800"/>
                <a:chOff x="5007927" y="3336327"/>
                <a:chExt cx="65188" cy="341632"/>
              </a:xfrm>
            </p:grpSpPr>
            <p:sp>
              <p:nvSpPr>
                <p:cNvPr id="24711" name="矩形 64"/>
                <p:cNvSpPr>
                  <a:spLocks noChangeArrowheads="1"/>
                </p:cNvSpPr>
                <p:nvPr/>
              </p:nvSpPr>
              <p:spPr bwMode="auto">
                <a:xfrm>
                  <a:off x="5016843" y="3336327"/>
                  <a:ext cx="45812" cy="341632"/>
                </a:xfrm>
                <a:prstGeom prst="rect">
                  <a:avLst/>
                </a:prstGeom>
                <a:solidFill>
                  <a:schemeClr val="bg1"/>
                </a:solidFill>
                <a:ln w="12700" algn="ctr">
                  <a:solidFill>
                    <a:schemeClr val="bg1"/>
                  </a:solidFill>
                  <a:round/>
                  <a:headEnd/>
                  <a:tailEnd/>
                </a:ln>
              </p:spPr>
              <p:txBody>
                <a:bodyPr vert="eaVert"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712" name="直接连接符 65"/>
                <p:cNvCxnSpPr>
                  <a:cxnSpLocks noChangeShapeType="1"/>
                </p:cNvCxnSpPr>
                <p:nvPr/>
              </p:nvCxnSpPr>
              <p:spPr bwMode="auto">
                <a:xfrm rot="16200000" flipH="1">
                  <a:off x="4865916" y="3523307"/>
                  <a:ext cx="289692" cy="5669"/>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4713" name="直接连接符 66"/>
                <p:cNvCxnSpPr>
                  <a:cxnSpLocks noChangeShapeType="1"/>
                </p:cNvCxnSpPr>
                <p:nvPr/>
              </p:nvCxnSpPr>
              <p:spPr bwMode="auto">
                <a:xfrm rot="5400000">
                  <a:off x="4925281" y="3523146"/>
                  <a:ext cx="289668" cy="6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17" name="组合 53"/>
              <p:cNvGrpSpPr/>
              <p:nvPr/>
            </p:nvGrpSpPr>
            <p:grpSpPr>
              <a:xfrm rot="18390012" flipV="1">
                <a:off x="5636606" y="4750605"/>
                <a:ext cx="61407" cy="324000"/>
                <a:chOff x="5007927" y="3336327"/>
                <a:chExt cx="65188" cy="341632"/>
              </a:xfrm>
              <a:solidFill>
                <a:schemeClr val="bg1"/>
              </a:solidFill>
            </p:grpSpPr>
            <p:sp>
              <p:nvSpPr>
                <p:cNvPr id="62" name="矩形 61"/>
                <p:cNvSpPr/>
                <p:nvPr/>
              </p:nvSpPr>
              <p:spPr bwMode="auto">
                <a:xfrm>
                  <a:off x="5016843" y="3336327"/>
                  <a:ext cx="45812" cy="341632"/>
                </a:xfrm>
                <a:prstGeom prst="rect">
                  <a:avLst/>
                </a:prstGeom>
                <a:grpFill/>
                <a:ln w="12700" cap="flat" cmpd="sng" algn="ctr">
                  <a:solidFill>
                    <a:schemeClr val="bg1"/>
                  </a:solidFill>
                  <a:prstDash val="solid"/>
                  <a:round/>
                  <a:headEnd type="none" w="med" len="med"/>
                  <a:tailEnd type="none" w="med" len="med"/>
                </a:ln>
                <a:effectLst/>
              </p:spPr>
              <p:txBody>
                <a:bodyPr anchor="ctr">
                  <a:spAutoFit/>
                </a:bodyPr>
                <a:lstStyle/>
                <a:p>
                  <a:pPr algn="ctr">
                    <a:lnSpc>
                      <a:spcPct val="90000"/>
                    </a:lnSpc>
                    <a:buClr>
                      <a:schemeClr val="accent2"/>
                    </a:buClr>
                    <a:buFont typeface="Wingdings" pitchFamily="2" charset="2"/>
                    <a:buNone/>
                    <a:defRPr/>
                  </a:pPr>
                  <a:endParaRPr lang="zh-CN" altLang="en-US">
                    <a:latin typeface="Arial" charset="0"/>
                  </a:endParaRPr>
                </a:p>
              </p:txBody>
            </p:sp>
            <p:cxnSp>
              <p:nvCxnSpPr>
                <p:cNvPr id="63" name="直接连接符 62"/>
                <p:cNvCxnSpPr/>
                <p:nvPr/>
              </p:nvCxnSpPr>
              <p:spPr bwMode="auto">
                <a:xfrm rot="16200000" flipH="1">
                  <a:off x="4865916" y="3523307"/>
                  <a:ext cx="289692" cy="5669"/>
                </a:xfrm>
                <a:prstGeom prst="line">
                  <a:avLst/>
                </a:prstGeom>
                <a:grpFill/>
                <a:ln w="12700" cap="flat" cmpd="sng" algn="ctr">
                  <a:solidFill>
                    <a:schemeClr val="tx2"/>
                  </a:solidFill>
                  <a:prstDash val="solid"/>
                  <a:round/>
                  <a:headEnd type="none" w="med" len="med"/>
                  <a:tailEnd type="none" w="med" len="med"/>
                </a:ln>
                <a:effectLst/>
              </p:spPr>
            </p:cxnSp>
            <p:cxnSp>
              <p:nvCxnSpPr>
                <p:cNvPr id="64" name="直接连接符 63"/>
                <p:cNvCxnSpPr/>
                <p:nvPr/>
              </p:nvCxnSpPr>
              <p:spPr bwMode="auto">
                <a:xfrm rot="5400000">
                  <a:off x="4925281" y="3523146"/>
                  <a:ext cx="289668" cy="6000"/>
                </a:xfrm>
                <a:prstGeom prst="line">
                  <a:avLst/>
                </a:prstGeom>
                <a:grpFill/>
                <a:ln w="12700" cap="flat" cmpd="sng" algn="ctr">
                  <a:solidFill>
                    <a:schemeClr val="tx2"/>
                  </a:solidFill>
                  <a:prstDash val="solid"/>
                  <a:round/>
                  <a:headEnd type="none" w="med" len="med"/>
                  <a:tailEnd type="none" w="med" len="med"/>
                </a:ln>
                <a:effectLst/>
              </p:spPr>
            </p:cxnSp>
          </p:grpSp>
          <p:grpSp>
            <p:nvGrpSpPr>
              <p:cNvPr id="24708" name="组合 71"/>
              <p:cNvGrpSpPr>
                <a:grpSpLocks/>
              </p:cNvGrpSpPr>
              <p:nvPr/>
            </p:nvGrpSpPr>
            <p:grpSpPr bwMode="auto">
              <a:xfrm>
                <a:off x="4085380" y="4766191"/>
                <a:ext cx="554400" cy="208451"/>
                <a:chOff x="4085380" y="4766191"/>
                <a:chExt cx="554400" cy="208451"/>
              </a:xfrm>
            </p:grpSpPr>
            <p:sp>
              <p:nvSpPr>
                <p:cNvPr id="24709" name="左箭头 69"/>
                <p:cNvSpPr>
                  <a:spLocks noChangeArrowheads="1"/>
                </p:cNvSpPr>
                <p:nvPr/>
              </p:nvSpPr>
              <p:spPr bwMode="auto">
                <a:xfrm rot="-7442357">
                  <a:off x="4272580" y="4607442"/>
                  <a:ext cx="180000" cy="554400"/>
                </a:xfrm>
                <a:prstGeom prst="leftArrow">
                  <a:avLst>
                    <a:gd name="adj1" fmla="val 50000"/>
                    <a:gd name="adj2" fmla="val 79477"/>
                  </a:avLst>
                </a:prstGeom>
                <a:solidFill>
                  <a:schemeClr val="bg1"/>
                </a:solidFill>
                <a:ln w="12700" algn="ctr">
                  <a:solidFill>
                    <a:srgbClr val="002060"/>
                  </a:solidFill>
                  <a:round/>
                  <a:headEnd/>
                  <a:tailEnd/>
                </a:ln>
              </p:spPr>
              <p:txBody>
                <a:bodyPr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710" name="矩形 70"/>
                <p:cNvSpPr>
                  <a:spLocks noChangeArrowheads="1"/>
                </p:cNvSpPr>
                <p:nvPr/>
              </p:nvSpPr>
              <p:spPr bwMode="auto">
                <a:xfrm rot="-2048877">
                  <a:off x="4173804" y="4766191"/>
                  <a:ext cx="262800" cy="69282"/>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grpSp>
        <p:grpSp>
          <p:nvGrpSpPr>
            <p:cNvPr id="24583" name="组合 73"/>
            <p:cNvGrpSpPr>
              <a:grpSpLocks/>
            </p:cNvGrpSpPr>
            <p:nvPr/>
          </p:nvGrpSpPr>
          <p:grpSpPr bwMode="auto">
            <a:xfrm flipH="1">
              <a:off x="2505" y="472"/>
              <a:ext cx="966" cy="988"/>
              <a:chOff x="3986553" y="3345851"/>
              <a:chExt cx="2052486" cy="2015653"/>
            </a:xfrm>
          </p:grpSpPr>
          <p:sp>
            <p:nvSpPr>
              <p:cNvPr id="24675" name="流程图: 顺序访问存储器 74"/>
              <p:cNvSpPr>
                <a:spLocks noChangeArrowheads="1"/>
              </p:cNvSpPr>
              <p:nvPr/>
            </p:nvSpPr>
            <p:spPr bwMode="auto">
              <a:xfrm flipH="1">
                <a:off x="4028303" y="3385751"/>
                <a:ext cx="1977080" cy="1927654"/>
              </a:xfrm>
              <a:prstGeom prst="flowChartMagneticTape">
                <a:avLst/>
              </a:prstGeom>
              <a:solidFill>
                <a:schemeClr val="bg1"/>
              </a:solidFill>
              <a:ln w="12700" algn="ctr">
                <a:solidFill>
                  <a:srgbClr val="00206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76" name="椭圆 75"/>
              <p:cNvSpPr>
                <a:spLocks noChangeArrowheads="1"/>
              </p:cNvSpPr>
              <p:nvPr/>
            </p:nvSpPr>
            <p:spPr bwMode="auto">
              <a:xfrm>
                <a:off x="4293273" y="3661129"/>
                <a:ext cx="1447141" cy="1355713"/>
              </a:xfrm>
              <a:prstGeom prst="ellipse">
                <a:avLst/>
              </a:prstGeom>
              <a:solidFill>
                <a:schemeClr val="bg1"/>
              </a:solidFill>
              <a:ln w="12700" algn="ctr">
                <a:solidFill>
                  <a:srgbClr val="002060"/>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en-US" altLang="zh-CN" sz="1100" b="1"/>
                  <a:t>Daily SCRUM</a:t>
                </a:r>
              </a:p>
              <a:p>
                <a:pPr algn="ctr" eaLnBrk="1" hangingPunct="1">
                  <a:lnSpc>
                    <a:spcPct val="90000"/>
                  </a:lnSpc>
                  <a:buClr>
                    <a:schemeClr val="accent2"/>
                  </a:buClr>
                  <a:buFont typeface="WingDings" panose="05000000000000000000" pitchFamily="2" charset="2"/>
                  <a:buNone/>
                </a:pPr>
                <a:r>
                  <a:rPr lang="zh-CN" altLang="en-US" sz="1200"/>
                  <a:t>每</a:t>
                </a:r>
                <a:r>
                  <a:rPr lang="en-US" altLang="zh-CN" sz="1200"/>
                  <a:t>24</a:t>
                </a:r>
              </a:p>
              <a:p>
                <a:pPr algn="ctr" eaLnBrk="1" hangingPunct="1">
                  <a:lnSpc>
                    <a:spcPct val="90000"/>
                  </a:lnSpc>
                  <a:buClr>
                    <a:schemeClr val="accent2"/>
                  </a:buClr>
                  <a:buFont typeface="WingDings" panose="05000000000000000000" pitchFamily="2" charset="2"/>
                  <a:buNone/>
                </a:pPr>
                <a:r>
                  <a:rPr lang="zh-CN" altLang="en-US" sz="1200"/>
                  <a:t>小时</a:t>
                </a:r>
              </a:p>
            </p:txBody>
          </p:sp>
          <p:grpSp>
            <p:nvGrpSpPr>
              <p:cNvPr id="24677" name="组合 36"/>
              <p:cNvGrpSpPr>
                <a:grpSpLocks/>
              </p:cNvGrpSpPr>
              <p:nvPr/>
            </p:nvGrpSpPr>
            <p:grpSpPr bwMode="auto">
              <a:xfrm>
                <a:off x="4986144" y="3345851"/>
                <a:ext cx="58396" cy="324000"/>
                <a:chOff x="5007927" y="3336327"/>
                <a:chExt cx="65188" cy="341632"/>
              </a:xfrm>
            </p:grpSpPr>
            <p:sp>
              <p:nvSpPr>
                <p:cNvPr id="24696" name="矩形 104"/>
                <p:cNvSpPr>
                  <a:spLocks noChangeArrowheads="1"/>
                </p:cNvSpPr>
                <p:nvPr/>
              </p:nvSpPr>
              <p:spPr bwMode="auto">
                <a:xfrm>
                  <a:off x="5016843" y="3336327"/>
                  <a:ext cx="45812" cy="341632"/>
                </a:xfrm>
                <a:prstGeom prst="rect">
                  <a:avLst/>
                </a:prstGeom>
                <a:solidFill>
                  <a:schemeClr val="bg1"/>
                </a:solidFill>
                <a:ln w="12700" algn="ctr">
                  <a:solidFill>
                    <a:schemeClr val="bg1"/>
                  </a:solidFill>
                  <a:round/>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697" name="直接连接符 105"/>
                <p:cNvCxnSpPr>
                  <a:cxnSpLocks noChangeShapeType="1"/>
                </p:cNvCxnSpPr>
                <p:nvPr/>
              </p:nvCxnSpPr>
              <p:spPr bwMode="auto">
                <a:xfrm rot="16200000" flipH="1">
                  <a:off x="4865916" y="3523307"/>
                  <a:ext cx="289692" cy="5669"/>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4698" name="直接连接符 106"/>
                <p:cNvCxnSpPr>
                  <a:cxnSpLocks noChangeShapeType="1"/>
                </p:cNvCxnSpPr>
                <p:nvPr/>
              </p:nvCxnSpPr>
              <p:spPr bwMode="auto">
                <a:xfrm rot="5400000">
                  <a:off x="4925281" y="3523146"/>
                  <a:ext cx="289668" cy="6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21" name="组合 37"/>
              <p:cNvGrpSpPr/>
              <p:nvPr/>
            </p:nvGrpSpPr>
            <p:grpSpPr>
              <a:xfrm flipV="1">
                <a:off x="5002778" y="5008548"/>
                <a:ext cx="64277" cy="352956"/>
                <a:chOff x="5007927" y="3336327"/>
                <a:chExt cx="65188" cy="341632"/>
              </a:xfrm>
              <a:solidFill>
                <a:schemeClr val="bg1"/>
              </a:solidFill>
            </p:grpSpPr>
            <p:sp>
              <p:nvSpPr>
                <p:cNvPr id="102" name="矩形 101"/>
                <p:cNvSpPr/>
                <p:nvPr/>
              </p:nvSpPr>
              <p:spPr bwMode="auto">
                <a:xfrm>
                  <a:off x="5016843" y="3336327"/>
                  <a:ext cx="45812" cy="341632"/>
                </a:xfrm>
                <a:prstGeom prst="rect">
                  <a:avLst/>
                </a:prstGeom>
                <a:grpFill/>
                <a:ln w="12700" cap="flat" cmpd="sng" algn="ctr">
                  <a:solidFill>
                    <a:schemeClr val="bg1"/>
                  </a:solidFill>
                  <a:prstDash val="solid"/>
                  <a:round/>
                  <a:headEnd type="none" w="med" len="med"/>
                  <a:tailEnd type="none" w="med" len="med"/>
                </a:ln>
                <a:effectLst/>
              </p:spPr>
              <p:txBody>
                <a:bodyPr anchor="ctr">
                  <a:spAutoFit/>
                </a:bodyPr>
                <a:lstStyle/>
                <a:p>
                  <a:pPr algn="ctr">
                    <a:lnSpc>
                      <a:spcPct val="90000"/>
                    </a:lnSpc>
                    <a:buClr>
                      <a:schemeClr val="accent2"/>
                    </a:buClr>
                    <a:buFont typeface="Wingdings" pitchFamily="2" charset="2"/>
                    <a:buNone/>
                    <a:defRPr/>
                  </a:pPr>
                  <a:endParaRPr lang="zh-CN" altLang="en-US">
                    <a:latin typeface="Arial" charset="0"/>
                  </a:endParaRPr>
                </a:p>
              </p:txBody>
            </p:sp>
            <p:cxnSp>
              <p:nvCxnSpPr>
                <p:cNvPr id="103" name="直接连接符 102"/>
                <p:cNvCxnSpPr/>
                <p:nvPr/>
              </p:nvCxnSpPr>
              <p:spPr bwMode="auto">
                <a:xfrm rot="16200000" flipH="1">
                  <a:off x="4865916" y="3523307"/>
                  <a:ext cx="289692" cy="5669"/>
                </a:xfrm>
                <a:prstGeom prst="line">
                  <a:avLst/>
                </a:prstGeom>
                <a:grpFill/>
                <a:ln w="12700" cap="flat" cmpd="sng" algn="ctr">
                  <a:solidFill>
                    <a:schemeClr val="tx2"/>
                  </a:solidFill>
                  <a:prstDash val="solid"/>
                  <a:round/>
                  <a:headEnd type="none" w="med" len="med"/>
                  <a:tailEnd type="none" w="med" len="med"/>
                </a:ln>
                <a:effectLst/>
              </p:spPr>
            </p:cxnSp>
            <p:cxnSp>
              <p:nvCxnSpPr>
                <p:cNvPr id="104" name="直接连接符 103"/>
                <p:cNvCxnSpPr/>
                <p:nvPr/>
              </p:nvCxnSpPr>
              <p:spPr bwMode="auto">
                <a:xfrm rot="5400000">
                  <a:off x="4925281" y="3523146"/>
                  <a:ext cx="289668" cy="6000"/>
                </a:xfrm>
                <a:prstGeom prst="line">
                  <a:avLst/>
                </a:prstGeom>
                <a:grpFill/>
                <a:ln w="12700" cap="flat" cmpd="sng" algn="ctr">
                  <a:solidFill>
                    <a:schemeClr val="tx2"/>
                  </a:solidFill>
                  <a:prstDash val="solid"/>
                  <a:round/>
                  <a:headEnd type="none" w="med" len="med"/>
                  <a:tailEnd type="none" w="med" len="med"/>
                </a:ln>
                <a:effectLst/>
              </p:spPr>
            </p:cxnSp>
          </p:grpSp>
          <p:grpSp>
            <p:nvGrpSpPr>
              <p:cNvPr id="24679" name="组合 41"/>
              <p:cNvGrpSpPr>
                <a:grpSpLocks/>
              </p:cNvGrpSpPr>
              <p:nvPr/>
            </p:nvGrpSpPr>
            <p:grpSpPr bwMode="auto">
              <a:xfrm rot="2700000">
                <a:off x="5635050" y="3629087"/>
                <a:ext cx="58396" cy="313200"/>
                <a:chOff x="5007927" y="3336327"/>
                <a:chExt cx="65188" cy="341632"/>
              </a:xfrm>
            </p:grpSpPr>
            <p:sp>
              <p:nvSpPr>
                <p:cNvPr id="24693" name="矩形 98"/>
                <p:cNvSpPr>
                  <a:spLocks noChangeArrowheads="1"/>
                </p:cNvSpPr>
                <p:nvPr/>
              </p:nvSpPr>
              <p:spPr bwMode="auto">
                <a:xfrm>
                  <a:off x="5016843" y="3336327"/>
                  <a:ext cx="45812" cy="341632"/>
                </a:xfrm>
                <a:prstGeom prst="rect">
                  <a:avLst/>
                </a:prstGeom>
                <a:solidFill>
                  <a:schemeClr val="bg1"/>
                </a:solidFill>
                <a:ln w="12700" algn="ctr">
                  <a:solidFill>
                    <a:schemeClr val="bg1"/>
                  </a:solidFill>
                  <a:round/>
                  <a:headEnd/>
                  <a:tailEnd/>
                </a:ln>
              </p:spPr>
              <p:txBody>
                <a:bodyPr vert="eaVert"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694" name="直接连接符 99"/>
                <p:cNvCxnSpPr>
                  <a:cxnSpLocks noChangeShapeType="1"/>
                </p:cNvCxnSpPr>
                <p:nvPr/>
              </p:nvCxnSpPr>
              <p:spPr bwMode="auto">
                <a:xfrm rot="16200000" flipH="1">
                  <a:off x="4865916" y="3523307"/>
                  <a:ext cx="289692" cy="5669"/>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4695" name="直接连接符 100"/>
                <p:cNvCxnSpPr>
                  <a:cxnSpLocks noChangeShapeType="1"/>
                </p:cNvCxnSpPr>
                <p:nvPr/>
              </p:nvCxnSpPr>
              <p:spPr bwMode="auto">
                <a:xfrm rot="5400000">
                  <a:off x="4925281" y="3523146"/>
                  <a:ext cx="289668" cy="6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24680" name="组合 49"/>
              <p:cNvGrpSpPr>
                <a:grpSpLocks/>
              </p:cNvGrpSpPr>
              <p:nvPr/>
            </p:nvGrpSpPr>
            <p:grpSpPr bwMode="auto">
              <a:xfrm rot="-5400000">
                <a:off x="4115191" y="4205186"/>
                <a:ext cx="66728" cy="324000"/>
                <a:chOff x="5007927" y="3336327"/>
                <a:chExt cx="65188" cy="341632"/>
              </a:xfrm>
            </p:grpSpPr>
            <p:sp>
              <p:nvSpPr>
                <p:cNvPr id="24690" name="矩形 95"/>
                <p:cNvSpPr>
                  <a:spLocks noChangeArrowheads="1"/>
                </p:cNvSpPr>
                <p:nvPr/>
              </p:nvSpPr>
              <p:spPr bwMode="auto">
                <a:xfrm>
                  <a:off x="5016843" y="3336327"/>
                  <a:ext cx="45812" cy="341632"/>
                </a:xfrm>
                <a:prstGeom prst="rect">
                  <a:avLst/>
                </a:prstGeom>
                <a:solidFill>
                  <a:schemeClr val="bg1"/>
                </a:solidFill>
                <a:ln w="12700" algn="ctr">
                  <a:solidFill>
                    <a:schemeClr val="bg1"/>
                  </a:solidFill>
                  <a:round/>
                  <a:headEnd/>
                  <a:tailEnd/>
                </a:ln>
              </p:spPr>
              <p:txBody>
                <a:bodyPr rot="10800000" vert="eaVert"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691" name="直接连接符 96"/>
                <p:cNvCxnSpPr>
                  <a:cxnSpLocks noChangeShapeType="1"/>
                </p:cNvCxnSpPr>
                <p:nvPr/>
              </p:nvCxnSpPr>
              <p:spPr bwMode="auto">
                <a:xfrm rot="16200000" flipH="1">
                  <a:off x="4865916" y="3523307"/>
                  <a:ext cx="289692" cy="5669"/>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4692" name="直接连接符 97"/>
                <p:cNvCxnSpPr>
                  <a:cxnSpLocks noChangeShapeType="1"/>
                </p:cNvCxnSpPr>
                <p:nvPr/>
              </p:nvCxnSpPr>
              <p:spPr bwMode="auto">
                <a:xfrm rot="5400000">
                  <a:off x="4925281" y="3523146"/>
                  <a:ext cx="289668" cy="6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24" name="组合 53"/>
              <p:cNvGrpSpPr/>
              <p:nvPr/>
            </p:nvGrpSpPr>
            <p:grpSpPr>
              <a:xfrm rot="16200000" flipV="1">
                <a:off x="5849314" y="4184886"/>
                <a:ext cx="73450" cy="306000"/>
                <a:chOff x="5007927" y="3336327"/>
                <a:chExt cx="65188" cy="341632"/>
              </a:xfrm>
              <a:solidFill>
                <a:schemeClr val="bg1"/>
              </a:solidFill>
            </p:grpSpPr>
            <p:sp>
              <p:nvSpPr>
                <p:cNvPr id="93" name="矩形 92"/>
                <p:cNvSpPr/>
                <p:nvPr/>
              </p:nvSpPr>
              <p:spPr bwMode="auto">
                <a:xfrm>
                  <a:off x="5016843" y="3336327"/>
                  <a:ext cx="45812" cy="341632"/>
                </a:xfrm>
                <a:prstGeom prst="rect">
                  <a:avLst/>
                </a:prstGeom>
                <a:grpFill/>
                <a:ln w="12700" cap="flat" cmpd="sng" algn="ctr">
                  <a:solidFill>
                    <a:schemeClr val="bg1"/>
                  </a:solidFill>
                  <a:prstDash val="solid"/>
                  <a:round/>
                  <a:headEnd type="none" w="med" len="med"/>
                  <a:tailEnd type="none" w="med" len="med"/>
                </a:ln>
                <a:effectLst/>
              </p:spPr>
              <p:txBody>
                <a:bodyPr anchor="ctr">
                  <a:spAutoFit/>
                </a:bodyPr>
                <a:lstStyle/>
                <a:p>
                  <a:pPr algn="ctr">
                    <a:lnSpc>
                      <a:spcPct val="90000"/>
                    </a:lnSpc>
                    <a:buClr>
                      <a:schemeClr val="accent2"/>
                    </a:buClr>
                    <a:buFont typeface="Wingdings" pitchFamily="2" charset="2"/>
                    <a:buNone/>
                    <a:defRPr/>
                  </a:pPr>
                  <a:endParaRPr lang="zh-CN" altLang="en-US">
                    <a:latin typeface="Arial" charset="0"/>
                  </a:endParaRPr>
                </a:p>
              </p:txBody>
            </p:sp>
            <p:cxnSp>
              <p:nvCxnSpPr>
                <p:cNvPr id="94" name="直接连接符 93"/>
                <p:cNvCxnSpPr/>
                <p:nvPr/>
              </p:nvCxnSpPr>
              <p:spPr bwMode="auto">
                <a:xfrm rot="16200000" flipH="1">
                  <a:off x="4865916" y="3523307"/>
                  <a:ext cx="289692" cy="5669"/>
                </a:xfrm>
                <a:prstGeom prst="line">
                  <a:avLst/>
                </a:prstGeom>
                <a:grpFill/>
                <a:ln w="12700" cap="flat" cmpd="sng" algn="ctr">
                  <a:solidFill>
                    <a:schemeClr val="tx2"/>
                  </a:solidFill>
                  <a:prstDash val="solid"/>
                  <a:round/>
                  <a:headEnd type="none" w="med" len="med"/>
                  <a:tailEnd type="none" w="med" len="med"/>
                </a:ln>
                <a:effectLst/>
              </p:spPr>
            </p:cxnSp>
            <p:cxnSp>
              <p:nvCxnSpPr>
                <p:cNvPr id="95" name="直接连接符 94"/>
                <p:cNvCxnSpPr/>
                <p:nvPr/>
              </p:nvCxnSpPr>
              <p:spPr bwMode="auto">
                <a:xfrm rot="5400000">
                  <a:off x="4925281" y="3523146"/>
                  <a:ext cx="289668" cy="6000"/>
                </a:xfrm>
                <a:prstGeom prst="line">
                  <a:avLst/>
                </a:prstGeom>
                <a:grpFill/>
                <a:ln w="12700" cap="flat" cmpd="sng" algn="ctr">
                  <a:solidFill>
                    <a:schemeClr val="tx2"/>
                  </a:solidFill>
                  <a:prstDash val="solid"/>
                  <a:round/>
                  <a:headEnd type="none" w="med" len="med"/>
                  <a:tailEnd type="none" w="med" len="med"/>
                </a:ln>
                <a:effectLst/>
              </p:spPr>
            </p:cxnSp>
          </p:grpSp>
          <p:grpSp>
            <p:nvGrpSpPr>
              <p:cNvPr id="24682" name="组合 49"/>
              <p:cNvGrpSpPr>
                <a:grpSpLocks/>
              </p:cNvGrpSpPr>
              <p:nvPr/>
            </p:nvGrpSpPr>
            <p:grpSpPr bwMode="auto">
              <a:xfrm rot="-3209988">
                <a:off x="4320916" y="3661795"/>
                <a:ext cx="55788" cy="316800"/>
                <a:chOff x="5007927" y="3336327"/>
                <a:chExt cx="65188" cy="341632"/>
              </a:xfrm>
            </p:grpSpPr>
            <p:sp>
              <p:nvSpPr>
                <p:cNvPr id="24687" name="矩形 89"/>
                <p:cNvSpPr>
                  <a:spLocks noChangeArrowheads="1"/>
                </p:cNvSpPr>
                <p:nvPr/>
              </p:nvSpPr>
              <p:spPr bwMode="auto">
                <a:xfrm>
                  <a:off x="5016843" y="3336327"/>
                  <a:ext cx="45812" cy="341632"/>
                </a:xfrm>
                <a:prstGeom prst="rect">
                  <a:avLst/>
                </a:prstGeom>
                <a:solidFill>
                  <a:schemeClr val="bg1"/>
                </a:solidFill>
                <a:ln w="12700" algn="ctr">
                  <a:solidFill>
                    <a:schemeClr val="bg1"/>
                  </a:solidFill>
                  <a:round/>
                  <a:headEnd/>
                  <a:tailEnd/>
                </a:ln>
              </p:spPr>
              <p:txBody>
                <a:bodyPr rot="10800000" vert="eaVert"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688" name="直接连接符 90"/>
                <p:cNvCxnSpPr>
                  <a:cxnSpLocks noChangeShapeType="1"/>
                </p:cNvCxnSpPr>
                <p:nvPr/>
              </p:nvCxnSpPr>
              <p:spPr bwMode="auto">
                <a:xfrm rot="16200000" flipH="1">
                  <a:off x="4865916" y="3523307"/>
                  <a:ext cx="289692" cy="5669"/>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cxnSp>
              <p:nvCxnSpPr>
                <p:cNvPr id="24689" name="直接连接符 91"/>
                <p:cNvCxnSpPr>
                  <a:cxnSpLocks noChangeShapeType="1"/>
                </p:cNvCxnSpPr>
                <p:nvPr/>
              </p:nvCxnSpPr>
              <p:spPr bwMode="auto">
                <a:xfrm rot="5400000">
                  <a:off x="4925281" y="3523146"/>
                  <a:ext cx="289668" cy="6000"/>
                </a:xfrm>
                <a:prstGeom prst="line">
                  <a:avLst/>
                </a:prstGeom>
                <a:noFill/>
                <a:ln w="12700" algn="ctr">
                  <a:solidFill>
                    <a:schemeClr val="tx2"/>
                  </a:solidFill>
                  <a:round/>
                  <a:headEnd/>
                  <a:tailEnd/>
                </a:ln>
                <a:extLst>
                  <a:ext uri="{909E8E84-426E-40DD-AFC4-6F175D3DCCD1}">
                    <a14:hiddenFill xmlns:a14="http://schemas.microsoft.com/office/drawing/2010/main">
                      <a:noFill/>
                    </a14:hiddenFill>
                  </a:ext>
                </a:extLst>
              </p:spPr>
            </p:cxnSp>
          </p:grpSp>
          <p:grpSp>
            <p:nvGrpSpPr>
              <p:cNvPr id="26" name="组合 53"/>
              <p:cNvGrpSpPr/>
              <p:nvPr/>
            </p:nvGrpSpPr>
            <p:grpSpPr>
              <a:xfrm rot="18390012" flipV="1">
                <a:off x="5636606" y="4750605"/>
                <a:ext cx="61407" cy="324000"/>
                <a:chOff x="5007927" y="3336327"/>
                <a:chExt cx="65188" cy="341632"/>
              </a:xfrm>
              <a:solidFill>
                <a:schemeClr val="bg1"/>
              </a:solidFill>
            </p:grpSpPr>
            <p:sp>
              <p:nvSpPr>
                <p:cNvPr id="87" name="矩形 86"/>
                <p:cNvSpPr/>
                <p:nvPr/>
              </p:nvSpPr>
              <p:spPr bwMode="auto">
                <a:xfrm>
                  <a:off x="5016843" y="3336327"/>
                  <a:ext cx="45812" cy="341632"/>
                </a:xfrm>
                <a:prstGeom prst="rect">
                  <a:avLst/>
                </a:prstGeom>
                <a:grpFill/>
                <a:ln w="12700" cap="flat" cmpd="sng" algn="ctr">
                  <a:solidFill>
                    <a:schemeClr val="bg1"/>
                  </a:solidFill>
                  <a:prstDash val="solid"/>
                  <a:round/>
                  <a:headEnd type="none" w="med" len="med"/>
                  <a:tailEnd type="none" w="med" len="med"/>
                </a:ln>
                <a:effectLst/>
              </p:spPr>
              <p:txBody>
                <a:bodyPr anchor="ctr">
                  <a:spAutoFit/>
                </a:bodyPr>
                <a:lstStyle/>
                <a:p>
                  <a:pPr algn="ctr">
                    <a:lnSpc>
                      <a:spcPct val="90000"/>
                    </a:lnSpc>
                    <a:buClr>
                      <a:schemeClr val="accent2"/>
                    </a:buClr>
                    <a:buFont typeface="Wingdings" pitchFamily="2" charset="2"/>
                    <a:buNone/>
                    <a:defRPr/>
                  </a:pPr>
                  <a:endParaRPr lang="zh-CN" altLang="en-US">
                    <a:latin typeface="Arial" charset="0"/>
                  </a:endParaRPr>
                </a:p>
              </p:txBody>
            </p:sp>
            <p:cxnSp>
              <p:nvCxnSpPr>
                <p:cNvPr id="88" name="直接连接符 87"/>
                <p:cNvCxnSpPr/>
                <p:nvPr/>
              </p:nvCxnSpPr>
              <p:spPr bwMode="auto">
                <a:xfrm rot="16200000" flipH="1">
                  <a:off x="4865916" y="3523307"/>
                  <a:ext cx="289692" cy="5669"/>
                </a:xfrm>
                <a:prstGeom prst="line">
                  <a:avLst/>
                </a:prstGeom>
                <a:grpFill/>
                <a:ln w="12700" cap="flat" cmpd="sng" algn="ctr">
                  <a:solidFill>
                    <a:schemeClr val="tx2"/>
                  </a:solidFill>
                  <a:prstDash val="solid"/>
                  <a:round/>
                  <a:headEnd type="none" w="med" len="med"/>
                  <a:tailEnd type="none" w="med" len="med"/>
                </a:ln>
                <a:effectLst/>
              </p:spPr>
            </p:cxnSp>
            <p:cxnSp>
              <p:nvCxnSpPr>
                <p:cNvPr id="89" name="直接连接符 88"/>
                <p:cNvCxnSpPr/>
                <p:nvPr/>
              </p:nvCxnSpPr>
              <p:spPr bwMode="auto">
                <a:xfrm rot="5400000">
                  <a:off x="4925281" y="3523146"/>
                  <a:ext cx="289668" cy="6000"/>
                </a:xfrm>
                <a:prstGeom prst="line">
                  <a:avLst/>
                </a:prstGeom>
                <a:grpFill/>
                <a:ln w="12700" cap="flat" cmpd="sng" algn="ctr">
                  <a:solidFill>
                    <a:schemeClr val="tx2"/>
                  </a:solidFill>
                  <a:prstDash val="solid"/>
                  <a:round/>
                  <a:headEnd type="none" w="med" len="med"/>
                  <a:tailEnd type="none" w="med" len="med"/>
                </a:ln>
                <a:effectLst/>
              </p:spPr>
            </p:cxnSp>
          </p:grpSp>
          <p:grpSp>
            <p:nvGrpSpPr>
              <p:cNvPr id="24684" name="组合 71"/>
              <p:cNvGrpSpPr>
                <a:grpSpLocks/>
              </p:cNvGrpSpPr>
              <p:nvPr/>
            </p:nvGrpSpPr>
            <p:grpSpPr bwMode="auto">
              <a:xfrm>
                <a:off x="4085380" y="4766191"/>
                <a:ext cx="554400" cy="208451"/>
                <a:chOff x="4085380" y="4766191"/>
                <a:chExt cx="554400" cy="208451"/>
              </a:xfrm>
            </p:grpSpPr>
            <p:sp>
              <p:nvSpPr>
                <p:cNvPr id="24685" name="左箭头 84"/>
                <p:cNvSpPr>
                  <a:spLocks noChangeArrowheads="1"/>
                </p:cNvSpPr>
                <p:nvPr/>
              </p:nvSpPr>
              <p:spPr bwMode="auto">
                <a:xfrm rot="-7442357">
                  <a:off x="4272580" y="4607442"/>
                  <a:ext cx="180000" cy="554400"/>
                </a:xfrm>
                <a:prstGeom prst="leftArrow">
                  <a:avLst>
                    <a:gd name="adj1" fmla="val 50000"/>
                    <a:gd name="adj2" fmla="val 79477"/>
                  </a:avLst>
                </a:prstGeom>
                <a:solidFill>
                  <a:schemeClr val="bg1"/>
                </a:solidFill>
                <a:ln w="12700" algn="ctr">
                  <a:solidFill>
                    <a:srgbClr val="002060"/>
                  </a:solidFill>
                  <a:round/>
                  <a:headEnd/>
                  <a:tailEnd/>
                </a:ln>
              </p:spPr>
              <p:txBody>
                <a:bodyPr rot="10800000"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86" name="矩形 85"/>
                <p:cNvSpPr>
                  <a:spLocks noChangeArrowheads="1"/>
                </p:cNvSpPr>
                <p:nvPr/>
              </p:nvSpPr>
              <p:spPr bwMode="auto">
                <a:xfrm rot="-2048877">
                  <a:off x="4173804" y="4766191"/>
                  <a:ext cx="262800" cy="69282"/>
                </a:xfrm>
                <a:prstGeom prst="rect">
                  <a:avLst/>
                </a:prstGeom>
                <a:solidFill>
                  <a:schemeClr val="bg1"/>
                </a:solidFill>
                <a:ln>
                  <a:noFill/>
                </a:ln>
                <a:extLst>
                  <a:ext uri="{91240B29-F687-4F45-9708-019B960494DF}">
                    <a14:hiddenLine xmlns:a14="http://schemas.microsoft.com/office/drawing/2010/main" w="12700" algn="ctr">
                      <a:solidFill>
                        <a:srgbClr val="000000"/>
                      </a:solidFill>
                      <a:round/>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grpSp>
        <p:cxnSp>
          <p:nvCxnSpPr>
            <p:cNvPr id="24584" name="直接连接符 108"/>
            <p:cNvCxnSpPr>
              <a:cxnSpLocks noChangeShapeType="1"/>
            </p:cNvCxnSpPr>
            <p:nvPr/>
          </p:nvCxnSpPr>
          <p:spPr bwMode="auto">
            <a:xfrm>
              <a:off x="3008" y="1437"/>
              <a:ext cx="407" cy="0"/>
            </a:xfrm>
            <a:prstGeom prst="line">
              <a:avLst/>
            </a:prstGeom>
            <a:noFill/>
            <a:ln w="25400" algn="ctr">
              <a:solidFill>
                <a:schemeClr val="bg1"/>
              </a:solidFill>
              <a:round/>
              <a:headEnd/>
              <a:tailEnd/>
            </a:ln>
            <a:extLst>
              <a:ext uri="{909E8E84-426E-40DD-AFC4-6F175D3DCCD1}">
                <a14:hiddenFill xmlns:a14="http://schemas.microsoft.com/office/drawing/2010/main">
                  <a:noFill/>
                </a14:hiddenFill>
              </a:ext>
            </a:extLst>
          </p:spPr>
        </p:cxnSp>
        <p:cxnSp>
          <p:nvCxnSpPr>
            <p:cNvPr id="24585" name="直接连接符 109"/>
            <p:cNvCxnSpPr>
              <a:cxnSpLocks noChangeShapeType="1"/>
            </p:cNvCxnSpPr>
            <p:nvPr/>
          </p:nvCxnSpPr>
          <p:spPr bwMode="auto">
            <a:xfrm>
              <a:off x="3024" y="1433"/>
              <a:ext cx="407" cy="1"/>
            </a:xfrm>
            <a:prstGeom prst="line">
              <a:avLst/>
            </a:prstGeom>
            <a:noFill/>
            <a:ln w="25400" algn="ctr">
              <a:solidFill>
                <a:srgbClr val="002060"/>
              </a:solidFill>
              <a:prstDash val="dash"/>
              <a:round/>
              <a:headEnd/>
              <a:tailEnd/>
            </a:ln>
            <a:extLst>
              <a:ext uri="{909E8E84-426E-40DD-AFC4-6F175D3DCCD1}">
                <a14:hiddenFill xmlns:a14="http://schemas.microsoft.com/office/drawing/2010/main">
                  <a:noFill/>
                </a14:hiddenFill>
              </a:ext>
            </a:extLst>
          </p:spPr>
        </p:cxnSp>
        <p:sp>
          <p:nvSpPr>
            <p:cNvPr id="24586" name="五边形 111"/>
            <p:cNvSpPr>
              <a:spLocks noChangeArrowheads="1"/>
            </p:cNvSpPr>
            <p:nvPr/>
          </p:nvSpPr>
          <p:spPr bwMode="auto">
            <a:xfrm>
              <a:off x="2594" y="2109"/>
              <a:ext cx="370" cy="139"/>
            </a:xfrm>
            <a:prstGeom prst="homePlate">
              <a:avLst>
                <a:gd name="adj" fmla="val 29626"/>
              </a:avLst>
            </a:prstGeom>
            <a:noFill/>
            <a:ln w="127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nvGrpSpPr>
            <p:cNvPr id="24587" name="组合 133"/>
            <p:cNvGrpSpPr>
              <a:grpSpLocks/>
            </p:cNvGrpSpPr>
            <p:nvPr/>
          </p:nvGrpSpPr>
          <p:grpSpPr bwMode="auto">
            <a:xfrm>
              <a:off x="404" y="1890"/>
              <a:ext cx="365" cy="1368"/>
              <a:chOff x="650841" y="3336580"/>
              <a:chExt cx="576469" cy="2913062"/>
            </a:xfrm>
          </p:grpSpPr>
          <p:sp>
            <p:nvSpPr>
              <p:cNvPr id="24656" name="AutoShape 79"/>
              <p:cNvSpPr>
                <a:spLocks noChangeArrowheads="1"/>
              </p:cNvSpPr>
              <p:nvPr/>
            </p:nvSpPr>
            <p:spPr bwMode="auto">
              <a:xfrm>
                <a:off x="655707" y="3336580"/>
                <a:ext cx="566737" cy="104775"/>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57" name="AutoShape 80"/>
              <p:cNvSpPr>
                <a:spLocks noChangeArrowheads="1"/>
              </p:cNvSpPr>
              <p:nvPr/>
            </p:nvSpPr>
            <p:spPr bwMode="auto">
              <a:xfrm>
                <a:off x="655707" y="3488980"/>
                <a:ext cx="566737" cy="104775"/>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58" name="AutoShape 81"/>
              <p:cNvSpPr>
                <a:spLocks noChangeArrowheads="1"/>
              </p:cNvSpPr>
              <p:nvPr/>
            </p:nvSpPr>
            <p:spPr bwMode="auto">
              <a:xfrm>
                <a:off x="655707" y="3639792"/>
                <a:ext cx="566737" cy="104775"/>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59" name="AutoShape 82"/>
              <p:cNvSpPr>
                <a:spLocks noChangeArrowheads="1"/>
              </p:cNvSpPr>
              <p:nvPr/>
            </p:nvSpPr>
            <p:spPr bwMode="auto">
              <a:xfrm>
                <a:off x="655707" y="4002981"/>
                <a:ext cx="566737" cy="104775"/>
              </a:xfrm>
              <a:prstGeom prst="cube">
                <a:avLst>
                  <a:gd name="adj" fmla="val 25000"/>
                </a:avLst>
              </a:prstGeom>
              <a:solidFill>
                <a:srgbClr val="00B05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60" name="AutoShape 83"/>
              <p:cNvSpPr>
                <a:spLocks noChangeArrowheads="1"/>
              </p:cNvSpPr>
              <p:nvPr/>
            </p:nvSpPr>
            <p:spPr bwMode="auto">
              <a:xfrm>
                <a:off x="655707" y="4142681"/>
                <a:ext cx="566737" cy="104775"/>
              </a:xfrm>
              <a:prstGeom prst="cube">
                <a:avLst>
                  <a:gd name="adj" fmla="val 25000"/>
                </a:avLst>
              </a:prstGeom>
              <a:solidFill>
                <a:srgbClr val="00B05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20" name="椭圆 119"/>
              <p:cNvSpPr/>
              <p:nvPr/>
            </p:nvSpPr>
            <p:spPr bwMode="auto">
              <a:xfrm>
                <a:off x="650841" y="3777698"/>
                <a:ext cx="576469" cy="119269"/>
              </a:xfrm>
              <a:prstGeom prst="ellipse">
                <a:avLst/>
              </a:prstGeom>
              <a:noFill/>
              <a:ln w="19050" cap="flat" cmpd="sng" algn="ctr">
                <a:solidFill>
                  <a:srgbClr val="0000FF"/>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sp>
            <p:nvSpPr>
              <p:cNvPr id="24662" name="AutoShape 80"/>
              <p:cNvSpPr>
                <a:spLocks noChangeArrowheads="1"/>
              </p:cNvSpPr>
              <p:nvPr/>
            </p:nvSpPr>
            <p:spPr bwMode="auto">
              <a:xfrm>
                <a:off x="655707" y="4451005"/>
                <a:ext cx="566737" cy="104775"/>
              </a:xfrm>
              <a:prstGeom prst="cube">
                <a:avLst>
                  <a:gd name="adj" fmla="val 25000"/>
                </a:avLst>
              </a:prstGeom>
              <a:solidFill>
                <a:srgbClr val="7030A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63" name="AutoShape 81"/>
              <p:cNvSpPr>
                <a:spLocks noChangeArrowheads="1"/>
              </p:cNvSpPr>
              <p:nvPr/>
            </p:nvSpPr>
            <p:spPr bwMode="auto">
              <a:xfrm>
                <a:off x="655707" y="4601817"/>
                <a:ext cx="566737" cy="104775"/>
              </a:xfrm>
              <a:prstGeom prst="cube">
                <a:avLst>
                  <a:gd name="adj" fmla="val 25000"/>
                </a:avLst>
              </a:prstGeom>
              <a:solidFill>
                <a:srgbClr val="7030A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23" name="椭圆 122"/>
              <p:cNvSpPr/>
              <p:nvPr/>
            </p:nvSpPr>
            <p:spPr bwMode="auto">
              <a:xfrm>
                <a:off x="650841" y="4739723"/>
                <a:ext cx="576469" cy="119269"/>
              </a:xfrm>
              <a:prstGeom prst="ellipse">
                <a:avLst/>
              </a:prstGeom>
              <a:noFill/>
              <a:ln w="19050" cap="flat" cmpd="sng" algn="ctr">
                <a:solidFill>
                  <a:srgbClr val="7030A0"/>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sp>
            <p:nvSpPr>
              <p:cNvPr id="124" name="椭圆 123"/>
              <p:cNvSpPr/>
              <p:nvPr/>
            </p:nvSpPr>
            <p:spPr bwMode="auto">
              <a:xfrm>
                <a:off x="650841" y="4263473"/>
                <a:ext cx="576469" cy="119269"/>
              </a:xfrm>
              <a:prstGeom prst="ellipse">
                <a:avLst/>
              </a:prstGeom>
              <a:noFill/>
              <a:ln w="19050" cap="flat" cmpd="sng" algn="ctr">
                <a:solidFill>
                  <a:srgbClr val="00B050"/>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sp>
            <p:nvSpPr>
              <p:cNvPr id="24666" name="AutoShape 82"/>
              <p:cNvSpPr>
                <a:spLocks noChangeArrowheads="1"/>
              </p:cNvSpPr>
              <p:nvPr/>
            </p:nvSpPr>
            <p:spPr bwMode="auto">
              <a:xfrm>
                <a:off x="655707" y="4926906"/>
                <a:ext cx="566737" cy="104775"/>
              </a:xfrm>
              <a:prstGeom prst="cube">
                <a:avLst>
                  <a:gd name="adj" fmla="val 25000"/>
                </a:avLst>
              </a:prstGeom>
              <a:solidFill>
                <a:srgbClr val="00B05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67" name="AutoShape 83"/>
              <p:cNvSpPr>
                <a:spLocks noChangeArrowheads="1"/>
              </p:cNvSpPr>
              <p:nvPr/>
            </p:nvSpPr>
            <p:spPr bwMode="auto">
              <a:xfrm>
                <a:off x="655707" y="5066606"/>
                <a:ext cx="566737" cy="104775"/>
              </a:xfrm>
              <a:prstGeom prst="cube">
                <a:avLst>
                  <a:gd name="adj" fmla="val 25000"/>
                </a:avLst>
              </a:prstGeom>
              <a:solidFill>
                <a:srgbClr val="00B05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68" name="AutoShape 80"/>
              <p:cNvSpPr>
                <a:spLocks noChangeArrowheads="1"/>
              </p:cNvSpPr>
              <p:nvPr/>
            </p:nvSpPr>
            <p:spPr bwMode="auto">
              <a:xfrm>
                <a:off x="655707" y="5374930"/>
                <a:ext cx="566737" cy="104775"/>
              </a:xfrm>
              <a:prstGeom prst="cube">
                <a:avLst>
                  <a:gd name="adj" fmla="val 25000"/>
                </a:avLst>
              </a:prstGeom>
              <a:solidFill>
                <a:srgbClr val="FFC00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69" name="AutoShape 81"/>
              <p:cNvSpPr>
                <a:spLocks noChangeArrowheads="1"/>
              </p:cNvSpPr>
              <p:nvPr/>
            </p:nvSpPr>
            <p:spPr bwMode="auto">
              <a:xfrm>
                <a:off x="655707" y="5525742"/>
                <a:ext cx="566737" cy="104775"/>
              </a:xfrm>
              <a:prstGeom prst="cube">
                <a:avLst>
                  <a:gd name="adj" fmla="val 25000"/>
                </a:avLst>
              </a:prstGeom>
              <a:solidFill>
                <a:srgbClr val="FFC00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29" name="椭圆 128"/>
              <p:cNvSpPr/>
              <p:nvPr/>
            </p:nvSpPr>
            <p:spPr bwMode="auto">
              <a:xfrm>
                <a:off x="650841" y="5663648"/>
                <a:ext cx="576469" cy="119269"/>
              </a:xfrm>
              <a:prstGeom prst="ellipse">
                <a:avLst/>
              </a:prstGeom>
              <a:noFill/>
              <a:ln w="19050" cap="flat" cmpd="sng" algn="ctr">
                <a:solidFill>
                  <a:srgbClr val="FFC000"/>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sp>
            <p:nvSpPr>
              <p:cNvPr id="130" name="椭圆 129"/>
              <p:cNvSpPr/>
              <p:nvPr/>
            </p:nvSpPr>
            <p:spPr bwMode="auto">
              <a:xfrm>
                <a:off x="650841" y="5187398"/>
                <a:ext cx="576469" cy="119269"/>
              </a:xfrm>
              <a:prstGeom prst="ellipse">
                <a:avLst/>
              </a:prstGeom>
              <a:noFill/>
              <a:ln w="19050" cap="flat" cmpd="sng" algn="ctr">
                <a:solidFill>
                  <a:srgbClr val="00B050"/>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sp>
            <p:nvSpPr>
              <p:cNvPr id="24672" name="AutoShape 80"/>
              <p:cNvSpPr>
                <a:spLocks noChangeArrowheads="1"/>
              </p:cNvSpPr>
              <p:nvPr/>
            </p:nvSpPr>
            <p:spPr bwMode="auto">
              <a:xfrm>
                <a:off x="655707" y="5841655"/>
                <a:ext cx="566737" cy="104775"/>
              </a:xfrm>
              <a:prstGeom prst="cube">
                <a:avLst>
                  <a:gd name="adj" fmla="val 25000"/>
                </a:avLst>
              </a:prstGeom>
              <a:solidFill>
                <a:srgbClr val="FFC00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73" name="AutoShape 81"/>
              <p:cNvSpPr>
                <a:spLocks noChangeArrowheads="1"/>
              </p:cNvSpPr>
              <p:nvPr/>
            </p:nvSpPr>
            <p:spPr bwMode="auto">
              <a:xfrm>
                <a:off x="655707" y="5992467"/>
                <a:ext cx="566737" cy="104775"/>
              </a:xfrm>
              <a:prstGeom prst="cube">
                <a:avLst>
                  <a:gd name="adj" fmla="val 25000"/>
                </a:avLst>
              </a:prstGeom>
              <a:solidFill>
                <a:srgbClr val="FFC00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74" name="AutoShape 81"/>
              <p:cNvSpPr>
                <a:spLocks noChangeArrowheads="1"/>
              </p:cNvSpPr>
              <p:nvPr/>
            </p:nvSpPr>
            <p:spPr bwMode="auto">
              <a:xfrm>
                <a:off x="655707" y="6144867"/>
                <a:ext cx="566737" cy="104775"/>
              </a:xfrm>
              <a:prstGeom prst="cube">
                <a:avLst>
                  <a:gd name="adj" fmla="val 25000"/>
                </a:avLst>
              </a:prstGeom>
              <a:solidFill>
                <a:srgbClr val="FFC00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sp>
          <p:nvSpPr>
            <p:cNvPr id="24588" name="右大括号 134"/>
            <p:cNvSpPr>
              <a:spLocks/>
            </p:cNvSpPr>
            <p:nvPr/>
          </p:nvSpPr>
          <p:spPr bwMode="auto">
            <a:xfrm>
              <a:off x="836" y="1914"/>
              <a:ext cx="192" cy="552"/>
            </a:xfrm>
            <a:prstGeom prst="rightBrace">
              <a:avLst>
                <a:gd name="adj1" fmla="val 8332"/>
                <a:gd name="adj2" fmla="val 50000"/>
              </a:avLst>
            </a:prstGeom>
            <a:noFill/>
            <a:ln w="127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nvGrpSpPr>
            <p:cNvPr id="24589" name="组合 156"/>
            <p:cNvGrpSpPr>
              <a:grpSpLocks/>
            </p:cNvGrpSpPr>
            <p:nvPr/>
          </p:nvGrpSpPr>
          <p:grpSpPr bwMode="auto">
            <a:xfrm>
              <a:off x="1381" y="1909"/>
              <a:ext cx="365" cy="572"/>
              <a:chOff x="1771650" y="3333750"/>
              <a:chExt cx="579610" cy="908919"/>
            </a:xfrm>
          </p:grpSpPr>
          <p:sp>
            <p:nvSpPr>
              <p:cNvPr id="24648" name="AutoShape 79"/>
              <p:cNvSpPr>
                <a:spLocks noChangeArrowheads="1"/>
              </p:cNvSpPr>
              <p:nvPr/>
            </p:nvSpPr>
            <p:spPr bwMode="auto">
              <a:xfrm>
                <a:off x="1776543" y="3333750"/>
                <a:ext cx="569825" cy="78110"/>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49" name="AutoShape 80"/>
              <p:cNvSpPr>
                <a:spLocks noChangeArrowheads="1"/>
              </p:cNvSpPr>
              <p:nvPr/>
            </p:nvSpPr>
            <p:spPr bwMode="auto">
              <a:xfrm>
                <a:off x="1776543" y="3447365"/>
                <a:ext cx="569825" cy="78110"/>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50" name="AutoShape 81"/>
              <p:cNvSpPr>
                <a:spLocks noChangeArrowheads="1"/>
              </p:cNvSpPr>
              <p:nvPr/>
            </p:nvSpPr>
            <p:spPr bwMode="auto">
              <a:xfrm>
                <a:off x="1776543" y="3559796"/>
                <a:ext cx="569825" cy="78110"/>
              </a:xfrm>
              <a:prstGeom prst="cube">
                <a:avLst>
                  <a:gd name="adj" fmla="val 25000"/>
                </a:avLst>
              </a:prstGeom>
              <a:solidFill>
                <a:srgbClr val="0000FF"/>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51" name="AutoShape 82"/>
              <p:cNvSpPr>
                <a:spLocks noChangeArrowheads="1"/>
              </p:cNvSpPr>
              <p:nvPr/>
            </p:nvSpPr>
            <p:spPr bwMode="auto">
              <a:xfrm>
                <a:off x="1776543" y="3830555"/>
                <a:ext cx="569825" cy="78110"/>
              </a:xfrm>
              <a:prstGeom prst="cube">
                <a:avLst>
                  <a:gd name="adj" fmla="val 25000"/>
                </a:avLst>
              </a:prstGeom>
              <a:solidFill>
                <a:srgbClr val="00B05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52" name="AutoShape 83"/>
              <p:cNvSpPr>
                <a:spLocks noChangeArrowheads="1"/>
              </p:cNvSpPr>
              <p:nvPr/>
            </p:nvSpPr>
            <p:spPr bwMode="auto">
              <a:xfrm>
                <a:off x="1776543" y="3934702"/>
                <a:ext cx="569825" cy="78110"/>
              </a:xfrm>
              <a:prstGeom prst="cube">
                <a:avLst>
                  <a:gd name="adj" fmla="val 25000"/>
                </a:avLst>
              </a:prstGeom>
              <a:solidFill>
                <a:srgbClr val="00B05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43" name="椭圆 142"/>
              <p:cNvSpPr/>
              <p:nvPr/>
            </p:nvSpPr>
            <p:spPr bwMode="auto">
              <a:xfrm>
                <a:off x="1771650" y="3662605"/>
                <a:ext cx="579610" cy="88916"/>
              </a:xfrm>
              <a:prstGeom prst="ellipse">
                <a:avLst/>
              </a:prstGeom>
              <a:noFill/>
              <a:ln w="19050" cap="flat" cmpd="sng" algn="ctr">
                <a:solidFill>
                  <a:srgbClr val="0000FF"/>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sp>
            <p:nvSpPr>
              <p:cNvPr id="24654" name="AutoShape 80"/>
              <p:cNvSpPr>
                <a:spLocks noChangeArrowheads="1"/>
              </p:cNvSpPr>
              <p:nvPr/>
            </p:nvSpPr>
            <p:spPr bwMode="auto">
              <a:xfrm>
                <a:off x="1776543" y="4164559"/>
                <a:ext cx="569825" cy="78110"/>
              </a:xfrm>
              <a:prstGeom prst="cube">
                <a:avLst>
                  <a:gd name="adj" fmla="val 25000"/>
                </a:avLst>
              </a:prstGeom>
              <a:solidFill>
                <a:srgbClr val="7030A0"/>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47" name="椭圆 146"/>
              <p:cNvSpPr/>
              <p:nvPr/>
            </p:nvSpPr>
            <p:spPr bwMode="auto">
              <a:xfrm>
                <a:off x="1771650" y="4024753"/>
                <a:ext cx="579610" cy="88916"/>
              </a:xfrm>
              <a:prstGeom prst="ellipse">
                <a:avLst/>
              </a:prstGeom>
              <a:noFill/>
              <a:ln w="19050" cap="flat" cmpd="sng" algn="ctr">
                <a:solidFill>
                  <a:srgbClr val="00B050"/>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cxnSp>
          <p:nvCxnSpPr>
            <p:cNvPr id="24590" name="直接箭头连接符 158"/>
            <p:cNvCxnSpPr>
              <a:cxnSpLocks noChangeShapeType="1"/>
              <a:stCxn id="24588" idx="1"/>
            </p:cNvCxnSpPr>
            <p:nvPr/>
          </p:nvCxnSpPr>
          <p:spPr bwMode="auto">
            <a:xfrm rot="10800000" flipH="1" flipV="1">
              <a:off x="1028" y="2190"/>
              <a:ext cx="329" cy="2"/>
            </a:xfrm>
            <a:prstGeom prst="straightConnector1">
              <a:avLst/>
            </a:prstGeom>
            <a:noFill/>
            <a:ln w="15875"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24591" name="TextBox 164"/>
            <p:cNvSpPr txBox="1">
              <a:spLocks noChangeArrowheads="1"/>
            </p:cNvSpPr>
            <p:nvPr/>
          </p:nvSpPr>
          <p:spPr bwMode="auto">
            <a:xfrm>
              <a:off x="906" y="2029"/>
              <a:ext cx="439"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000"/>
                <a:t>高优先级</a:t>
              </a:r>
            </a:p>
          </p:txBody>
        </p:sp>
        <p:sp>
          <p:nvSpPr>
            <p:cNvPr id="24592" name="五边形 165"/>
            <p:cNvSpPr>
              <a:spLocks noChangeArrowheads="1"/>
            </p:cNvSpPr>
            <p:nvPr/>
          </p:nvSpPr>
          <p:spPr bwMode="auto">
            <a:xfrm>
              <a:off x="3822" y="2118"/>
              <a:ext cx="371" cy="139"/>
            </a:xfrm>
            <a:prstGeom prst="homePlate">
              <a:avLst>
                <a:gd name="adj" fmla="val 29706"/>
              </a:avLst>
            </a:prstGeom>
            <a:noFill/>
            <a:ln w="127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593" name="立方体 166"/>
            <p:cNvSpPr>
              <a:spLocks noChangeArrowheads="1"/>
            </p:cNvSpPr>
            <p:nvPr/>
          </p:nvSpPr>
          <p:spPr bwMode="auto">
            <a:xfrm>
              <a:off x="4321" y="1984"/>
              <a:ext cx="719" cy="307"/>
            </a:xfrm>
            <a:prstGeom prst="cube">
              <a:avLst>
                <a:gd name="adj" fmla="val 25000"/>
              </a:avLst>
            </a:prstGeom>
            <a:solidFill>
              <a:schemeClr val="accent1"/>
            </a:solidFill>
            <a:ln w="25400" algn="ctr">
              <a:solidFill>
                <a:srgbClr val="385D8A"/>
              </a:solidFill>
              <a:miter lim="800000"/>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t>可运行的软件</a:t>
              </a:r>
            </a:p>
            <a:p>
              <a:pPr algn="ctr" eaLnBrk="1" hangingPunct="1">
                <a:lnSpc>
                  <a:spcPct val="90000"/>
                </a:lnSpc>
                <a:buClr>
                  <a:schemeClr val="accent2"/>
                </a:buClr>
                <a:buFont typeface="WingDings" panose="05000000000000000000" pitchFamily="2" charset="2"/>
                <a:buNone/>
              </a:pPr>
              <a:endParaRPr lang="zh-CN" altLang="en-US" sz="1200" b="1"/>
            </a:p>
          </p:txBody>
        </p:sp>
        <p:cxnSp>
          <p:nvCxnSpPr>
            <p:cNvPr id="24594" name="直接箭头连接符 179"/>
            <p:cNvCxnSpPr>
              <a:cxnSpLocks noChangeShapeType="1"/>
            </p:cNvCxnSpPr>
            <p:nvPr/>
          </p:nvCxnSpPr>
          <p:spPr bwMode="auto">
            <a:xfrm>
              <a:off x="1798" y="2192"/>
              <a:ext cx="318" cy="1"/>
            </a:xfrm>
            <a:prstGeom prst="straightConnector1">
              <a:avLst/>
            </a:prstGeom>
            <a:noFill/>
            <a:ln w="15875" algn="ctr">
              <a:solidFill>
                <a:srgbClr val="002060"/>
              </a:solidFill>
              <a:round/>
              <a:headEnd/>
              <a:tailEnd type="arrow" w="med" len="med"/>
            </a:ln>
            <a:extLst>
              <a:ext uri="{909E8E84-426E-40DD-AFC4-6F175D3DCCD1}">
                <a14:hiddenFill xmlns:a14="http://schemas.microsoft.com/office/drawing/2010/main">
                  <a:noFill/>
                </a14:hiddenFill>
              </a:ext>
            </a:extLst>
          </p:spPr>
        </p:cxnSp>
        <p:grpSp>
          <p:nvGrpSpPr>
            <p:cNvPr id="24595" name="组合 197"/>
            <p:cNvGrpSpPr>
              <a:grpSpLocks/>
            </p:cNvGrpSpPr>
            <p:nvPr/>
          </p:nvGrpSpPr>
          <p:grpSpPr bwMode="auto">
            <a:xfrm>
              <a:off x="2141" y="1774"/>
              <a:ext cx="231" cy="735"/>
              <a:chOff x="3272003" y="3741421"/>
              <a:chExt cx="366697" cy="1165860"/>
            </a:xfrm>
          </p:grpSpPr>
          <p:grpSp>
            <p:nvGrpSpPr>
              <p:cNvPr id="24630" name="组合 187"/>
              <p:cNvGrpSpPr>
                <a:grpSpLocks/>
              </p:cNvGrpSpPr>
              <p:nvPr/>
            </p:nvGrpSpPr>
            <p:grpSpPr bwMode="auto">
              <a:xfrm>
                <a:off x="3272003" y="3741421"/>
                <a:ext cx="366697" cy="571500"/>
                <a:chOff x="3272003" y="3741421"/>
                <a:chExt cx="366697" cy="571500"/>
              </a:xfrm>
            </p:grpSpPr>
            <p:sp>
              <p:nvSpPr>
                <p:cNvPr id="24640" name="AutoShape 79"/>
                <p:cNvSpPr>
                  <a:spLocks noChangeArrowheads="1"/>
                </p:cNvSpPr>
                <p:nvPr/>
              </p:nvSpPr>
              <p:spPr bwMode="auto">
                <a:xfrm>
                  <a:off x="3272003" y="3741714"/>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41" name="AutoShape 80"/>
                <p:cNvSpPr>
                  <a:spLocks noChangeArrowheads="1"/>
                </p:cNvSpPr>
                <p:nvPr/>
              </p:nvSpPr>
              <p:spPr bwMode="auto">
                <a:xfrm>
                  <a:off x="3272003" y="3811515"/>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42" name="AutoShape 81"/>
                <p:cNvSpPr>
                  <a:spLocks noChangeArrowheads="1"/>
                </p:cNvSpPr>
                <p:nvPr/>
              </p:nvSpPr>
              <p:spPr bwMode="auto">
                <a:xfrm>
                  <a:off x="3272003" y="3879731"/>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43" name="AutoShape 82"/>
                <p:cNvSpPr>
                  <a:spLocks noChangeArrowheads="1"/>
                </p:cNvSpPr>
                <p:nvPr/>
              </p:nvSpPr>
              <p:spPr bwMode="auto">
                <a:xfrm>
                  <a:off x="3272003" y="4046303"/>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44" name="AutoShape 83"/>
                <p:cNvSpPr>
                  <a:spLocks noChangeArrowheads="1"/>
                </p:cNvSpPr>
                <p:nvPr/>
              </p:nvSpPr>
              <p:spPr bwMode="auto">
                <a:xfrm>
                  <a:off x="3272003" y="4109759"/>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77" name="椭圆 176"/>
                <p:cNvSpPr/>
                <p:nvPr/>
              </p:nvSpPr>
              <p:spPr bwMode="auto">
                <a:xfrm>
                  <a:off x="3314700" y="3942681"/>
                  <a:ext cx="324000" cy="54417"/>
                </a:xfrm>
                <a:prstGeom prst="ellipse">
                  <a:avLst/>
                </a:prstGeom>
                <a:noFill/>
                <a:ln w="19050" cap="flat" cmpd="sng" algn="ctr">
                  <a:solidFill>
                    <a:schemeClr val="tx2">
                      <a:lumMod val="40000"/>
                      <a:lumOff val="60000"/>
                    </a:schemeClr>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sp>
              <p:nvSpPr>
                <p:cNvPr id="24646" name="AutoShape 80"/>
                <p:cNvSpPr>
                  <a:spLocks noChangeArrowheads="1"/>
                </p:cNvSpPr>
                <p:nvPr/>
              </p:nvSpPr>
              <p:spPr bwMode="auto">
                <a:xfrm>
                  <a:off x="3272003" y="4265226"/>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79" name="椭圆 178"/>
                <p:cNvSpPr/>
                <p:nvPr/>
              </p:nvSpPr>
              <p:spPr bwMode="auto">
                <a:xfrm>
                  <a:off x="3314700" y="4164316"/>
                  <a:ext cx="324000" cy="54417"/>
                </a:xfrm>
                <a:prstGeom prst="ellipse">
                  <a:avLst/>
                </a:prstGeom>
                <a:noFill/>
                <a:ln w="19050" cap="flat" cmpd="sng" algn="ctr">
                  <a:solidFill>
                    <a:schemeClr val="tx2">
                      <a:lumMod val="40000"/>
                      <a:lumOff val="60000"/>
                    </a:schemeClr>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grpSp>
            <p:nvGrpSpPr>
              <p:cNvPr id="24631" name="组合 188"/>
              <p:cNvGrpSpPr>
                <a:grpSpLocks/>
              </p:cNvGrpSpPr>
              <p:nvPr/>
            </p:nvGrpSpPr>
            <p:grpSpPr bwMode="auto">
              <a:xfrm>
                <a:off x="3272003" y="4335781"/>
                <a:ext cx="366697" cy="571500"/>
                <a:chOff x="3272003" y="3741421"/>
                <a:chExt cx="366697" cy="571500"/>
              </a:xfrm>
            </p:grpSpPr>
            <p:sp>
              <p:nvSpPr>
                <p:cNvPr id="24632" name="AutoShape 79"/>
                <p:cNvSpPr>
                  <a:spLocks noChangeArrowheads="1"/>
                </p:cNvSpPr>
                <p:nvPr/>
              </p:nvSpPr>
              <p:spPr bwMode="auto">
                <a:xfrm>
                  <a:off x="3272003" y="3753360"/>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33" name="AutoShape 80"/>
                <p:cNvSpPr>
                  <a:spLocks noChangeArrowheads="1"/>
                </p:cNvSpPr>
                <p:nvPr/>
              </p:nvSpPr>
              <p:spPr bwMode="auto">
                <a:xfrm>
                  <a:off x="3272003" y="3812057"/>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34" name="AutoShape 81"/>
                <p:cNvSpPr>
                  <a:spLocks noChangeArrowheads="1"/>
                </p:cNvSpPr>
                <p:nvPr/>
              </p:nvSpPr>
              <p:spPr bwMode="auto">
                <a:xfrm>
                  <a:off x="3272003" y="3880272"/>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35" name="AutoShape 82"/>
                <p:cNvSpPr>
                  <a:spLocks noChangeArrowheads="1"/>
                </p:cNvSpPr>
                <p:nvPr/>
              </p:nvSpPr>
              <p:spPr bwMode="auto">
                <a:xfrm>
                  <a:off x="3272003" y="4046844"/>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4636" name="AutoShape 83"/>
                <p:cNvSpPr>
                  <a:spLocks noChangeArrowheads="1"/>
                </p:cNvSpPr>
                <p:nvPr/>
              </p:nvSpPr>
              <p:spPr bwMode="auto">
                <a:xfrm>
                  <a:off x="3272003" y="4110300"/>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95" name="椭圆 194"/>
                <p:cNvSpPr/>
                <p:nvPr/>
              </p:nvSpPr>
              <p:spPr bwMode="auto">
                <a:xfrm>
                  <a:off x="3314700" y="3942681"/>
                  <a:ext cx="324000" cy="54417"/>
                </a:xfrm>
                <a:prstGeom prst="ellipse">
                  <a:avLst/>
                </a:prstGeom>
                <a:noFill/>
                <a:ln w="19050" cap="flat" cmpd="sng" algn="ctr">
                  <a:solidFill>
                    <a:schemeClr val="tx2">
                      <a:lumMod val="40000"/>
                      <a:lumOff val="60000"/>
                    </a:schemeClr>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sp>
              <p:nvSpPr>
                <p:cNvPr id="24638" name="AutoShape 80"/>
                <p:cNvSpPr>
                  <a:spLocks noChangeArrowheads="1"/>
                </p:cNvSpPr>
                <p:nvPr/>
              </p:nvSpPr>
              <p:spPr bwMode="auto">
                <a:xfrm>
                  <a:off x="3272003" y="4265768"/>
                  <a:ext cx="352411" cy="47592"/>
                </a:xfrm>
                <a:prstGeom prst="cube">
                  <a:avLst>
                    <a:gd name="adj" fmla="val 25000"/>
                  </a:avLst>
                </a:prstGeom>
                <a:solidFill>
                  <a:srgbClr val="8EB4E3"/>
                </a:solidFill>
                <a:ln w="12700">
                  <a:solidFill>
                    <a:schemeClr val="tx1"/>
                  </a:solidFill>
                  <a:miter lim="800000"/>
                  <a:headEnd/>
                  <a:tailEnd/>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97" name="椭圆 196"/>
                <p:cNvSpPr/>
                <p:nvPr/>
              </p:nvSpPr>
              <p:spPr bwMode="auto">
                <a:xfrm>
                  <a:off x="3314700" y="4164316"/>
                  <a:ext cx="324000" cy="54417"/>
                </a:xfrm>
                <a:prstGeom prst="ellipse">
                  <a:avLst/>
                </a:prstGeom>
                <a:noFill/>
                <a:ln w="19050" cap="flat" cmpd="sng" algn="ctr">
                  <a:solidFill>
                    <a:schemeClr val="tx2">
                      <a:lumMod val="40000"/>
                      <a:lumOff val="60000"/>
                    </a:schemeClr>
                  </a:solidFill>
                  <a:prstDash val="solid"/>
                  <a:round/>
                  <a:headEnd type="none" w="med" len="med"/>
                  <a:tailEnd type="none" w="med" len="med"/>
                </a:ln>
                <a:effectLst/>
                <a:scene3d>
                  <a:camera prst="perspectiveRelaxedModerately"/>
                  <a:lightRig rig="threePt" dir="t"/>
                </a:scene3d>
                <a:sp3d>
                  <a:bevelT w="38100" h="88900"/>
                  <a:bevelB w="0" h="0"/>
                </a:sp3d>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grpSp>
        <p:sp>
          <p:nvSpPr>
            <p:cNvPr id="24596" name="TextBox 198"/>
            <p:cNvSpPr txBox="1">
              <a:spLocks noChangeArrowheads="1"/>
            </p:cNvSpPr>
            <p:nvPr/>
          </p:nvSpPr>
          <p:spPr bwMode="auto">
            <a:xfrm>
              <a:off x="1789" y="1990"/>
              <a:ext cx="35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000"/>
                <a:t>工作项</a:t>
              </a:r>
              <a:endParaRPr lang="en-US" altLang="zh-CN" sz="1000"/>
            </a:p>
            <a:p>
              <a:pPr algn="ctr" eaLnBrk="1" hangingPunct="1">
                <a:lnSpc>
                  <a:spcPct val="90000"/>
                </a:lnSpc>
                <a:buClr>
                  <a:schemeClr val="accent2"/>
                </a:buClr>
                <a:buFont typeface="WingDings" panose="05000000000000000000" pitchFamily="2" charset="2"/>
                <a:buNone/>
              </a:pPr>
              <a:r>
                <a:rPr lang="zh-CN" altLang="en-US" sz="1000"/>
                <a:t>分解</a:t>
              </a:r>
            </a:p>
          </p:txBody>
        </p:sp>
        <p:sp>
          <p:nvSpPr>
            <p:cNvPr id="24597" name="右大括号 201"/>
            <p:cNvSpPr>
              <a:spLocks/>
            </p:cNvSpPr>
            <p:nvPr/>
          </p:nvSpPr>
          <p:spPr bwMode="auto">
            <a:xfrm rot="5400000">
              <a:off x="1605" y="1806"/>
              <a:ext cx="165" cy="1460"/>
            </a:xfrm>
            <a:prstGeom prst="rightBrace">
              <a:avLst>
                <a:gd name="adj1" fmla="val 8316"/>
                <a:gd name="adj2" fmla="val 50000"/>
              </a:avLst>
            </a:prstGeom>
            <a:noFill/>
            <a:ln w="12700" algn="ctr">
              <a:solidFill>
                <a:srgbClr val="002060"/>
              </a:solidFill>
              <a:round/>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24598" name="直接箭头连接符 204"/>
            <p:cNvCxnSpPr>
              <a:cxnSpLocks noChangeShapeType="1"/>
              <a:stCxn id="151" idx="0"/>
              <a:endCxn id="24710" idx="2"/>
            </p:cNvCxnSpPr>
            <p:nvPr/>
          </p:nvCxnSpPr>
          <p:spPr bwMode="auto">
            <a:xfrm flipH="1" flipV="1">
              <a:off x="3135" y="2011"/>
              <a:ext cx="12" cy="847"/>
            </a:xfrm>
            <a:prstGeom prst="straightConnector1">
              <a:avLst/>
            </a:prstGeom>
            <a:noFill/>
            <a:ln w="12700"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24599" name="直接箭头连接符 206"/>
            <p:cNvCxnSpPr>
              <a:cxnSpLocks noChangeShapeType="1"/>
              <a:stCxn id="152" idx="0"/>
            </p:cNvCxnSpPr>
            <p:nvPr/>
          </p:nvCxnSpPr>
          <p:spPr bwMode="auto">
            <a:xfrm rot="16200000" flipV="1">
              <a:off x="3615" y="1865"/>
              <a:ext cx="624" cy="1362"/>
            </a:xfrm>
            <a:prstGeom prst="straightConnector1">
              <a:avLst/>
            </a:prstGeom>
            <a:noFill/>
            <a:ln w="12700"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145" name="AutoShape 325"/>
            <p:cNvSpPr>
              <a:spLocks noChangeArrowheads="1"/>
            </p:cNvSpPr>
            <p:nvPr/>
          </p:nvSpPr>
          <p:spPr bwMode="auto">
            <a:xfrm>
              <a:off x="240" y="1280"/>
              <a:ext cx="832" cy="463"/>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lIns="0" rIns="0" anchor="ctr"/>
            <a:lstStyle/>
            <a:p>
              <a:pPr algn="ctr">
                <a:lnSpc>
                  <a:spcPct val="90000"/>
                </a:lnSpc>
                <a:buClr>
                  <a:schemeClr val="accent2"/>
                </a:buClr>
                <a:buFont typeface="WingDings" pitchFamily="2" charset="2"/>
                <a:buNone/>
                <a:defRPr/>
              </a:pPr>
              <a:endParaRPr lang="en-US" altLang="zh-CN" sz="1200" b="1">
                <a:solidFill>
                  <a:srgbClr val="C00000"/>
                </a:solidFill>
              </a:endParaRPr>
            </a:p>
            <a:p>
              <a:pPr algn="ctr">
                <a:lnSpc>
                  <a:spcPct val="90000"/>
                </a:lnSpc>
                <a:buClr>
                  <a:schemeClr val="accent2"/>
                </a:buClr>
                <a:buFont typeface="WingDings" pitchFamily="2" charset="2"/>
                <a:buNone/>
                <a:defRPr/>
              </a:pPr>
              <a:r>
                <a:rPr lang="zh-CN" altLang="en-US" sz="1200" b="1">
                  <a:solidFill>
                    <a:srgbClr val="C00000"/>
                  </a:solidFill>
                </a:rPr>
                <a:t>产品订单</a:t>
              </a:r>
              <a:endParaRPr lang="en-US" altLang="zh-CN" sz="1200" b="1">
                <a:solidFill>
                  <a:srgbClr val="C00000"/>
                </a:solidFill>
              </a:endParaRPr>
            </a:p>
            <a:p>
              <a:pPr algn="ctr">
                <a:lnSpc>
                  <a:spcPct val="90000"/>
                </a:lnSpc>
                <a:buClr>
                  <a:schemeClr val="accent2"/>
                </a:buClr>
                <a:buFont typeface="WingDings" pitchFamily="2" charset="2"/>
                <a:buNone/>
                <a:defRPr/>
              </a:pPr>
              <a:r>
                <a:rPr lang="en-US" altLang="zh-CN" sz="1200" b="1">
                  <a:solidFill>
                    <a:srgbClr val="C00000"/>
                  </a:solidFill>
                </a:rPr>
                <a:t>Product  Backlog</a:t>
              </a:r>
              <a:endParaRPr lang="zh-CN" altLang="en-US" sz="1200" b="1">
                <a:solidFill>
                  <a:srgbClr val="C00000"/>
                </a:solidFill>
              </a:endParaRPr>
            </a:p>
          </p:txBody>
        </p:sp>
        <p:sp>
          <p:nvSpPr>
            <p:cNvPr id="148" name="AutoShape 325"/>
            <p:cNvSpPr>
              <a:spLocks noChangeArrowheads="1"/>
            </p:cNvSpPr>
            <p:nvPr/>
          </p:nvSpPr>
          <p:spPr bwMode="auto">
            <a:xfrm>
              <a:off x="1496" y="1263"/>
              <a:ext cx="840" cy="463"/>
            </a:xfrm>
            <a:prstGeom prst="foldedCorner">
              <a:avLst>
                <a:gd name="adj" fmla="val 12500"/>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p>
              <a:pPr algn="ctr">
                <a:lnSpc>
                  <a:spcPct val="90000"/>
                </a:lnSpc>
                <a:buClr>
                  <a:schemeClr val="accent2"/>
                </a:buClr>
                <a:buFont typeface="WingDings" pitchFamily="2" charset="2"/>
                <a:buNone/>
                <a:defRPr/>
              </a:pPr>
              <a:endParaRPr lang="en-US" altLang="zh-CN" sz="1200" b="1" dirty="0">
                <a:solidFill>
                  <a:srgbClr val="C00000"/>
                </a:solidFill>
              </a:endParaRPr>
            </a:p>
            <a:p>
              <a:pPr algn="ctr">
                <a:lnSpc>
                  <a:spcPct val="90000"/>
                </a:lnSpc>
                <a:buClr>
                  <a:schemeClr val="accent2"/>
                </a:buClr>
                <a:buFont typeface="WingDings" pitchFamily="2" charset="2"/>
                <a:buNone/>
                <a:defRPr/>
              </a:pPr>
              <a:r>
                <a:rPr lang="zh-CN" altLang="en-US" sz="1200" b="1" dirty="0">
                  <a:solidFill>
                    <a:srgbClr val="C00000"/>
                  </a:solidFill>
                </a:rPr>
                <a:t>冲刺订单</a:t>
              </a:r>
              <a:endParaRPr lang="en-US" altLang="zh-CN" sz="1200" b="1" dirty="0">
                <a:solidFill>
                  <a:srgbClr val="C00000"/>
                </a:solidFill>
              </a:endParaRPr>
            </a:p>
            <a:p>
              <a:pPr algn="ctr">
                <a:lnSpc>
                  <a:spcPct val="90000"/>
                </a:lnSpc>
                <a:buClr>
                  <a:schemeClr val="accent2"/>
                </a:buClr>
                <a:buFont typeface="WingDings" pitchFamily="2" charset="2"/>
                <a:buNone/>
                <a:defRPr/>
              </a:pPr>
              <a:r>
                <a:rPr lang="en-US" altLang="zh-CN" sz="1200" b="1" dirty="0">
                  <a:solidFill>
                    <a:srgbClr val="C00000"/>
                  </a:solidFill>
                </a:rPr>
                <a:t>Sprint Backlog</a:t>
              </a:r>
              <a:endParaRPr lang="zh-CN" altLang="en-US" sz="1200" b="1" dirty="0">
                <a:solidFill>
                  <a:srgbClr val="C00000"/>
                </a:solidFill>
              </a:endParaRPr>
            </a:p>
          </p:txBody>
        </p:sp>
        <p:sp>
          <p:nvSpPr>
            <p:cNvPr id="149" name="AutoShape 325"/>
            <p:cNvSpPr>
              <a:spLocks noChangeArrowheads="1"/>
            </p:cNvSpPr>
            <p:nvPr/>
          </p:nvSpPr>
          <p:spPr bwMode="auto">
            <a:xfrm>
              <a:off x="4387" y="1483"/>
              <a:ext cx="549" cy="305"/>
            </a:xfrm>
            <a:prstGeom prst="foldedCorner">
              <a:avLst>
                <a:gd name="adj" fmla="val 12500"/>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a:lnSpc>
                  <a:spcPct val="90000"/>
                </a:lnSpc>
                <a:buClr>
                  <a:schemeClr val="accent2"/>
                </a:buClr>
                <a:buFont typeface="WingDings" pitchFamily="2" charset="2"/>
                <a:buNone/>
                <a:defRPr/>
              </a:pPr>
              <a:r>
                <a:rPr lang="zh-CN" altLang="en-US" sz="1200" b="1">
                  <a:solidFill>
                    <a:srgbClr val="C00000"/>
                  </a:solidFill>
                </a:rPr>
                <a:t>新的功能增量</a:t>
              </a:r>
            </a:p>
          </p:txBody>
        </p:sp>
        <p:sp>
          <p:nvSpPr>
            <p:cNvPr id="150" name="五边形 149"/>
            <p:cNvSpPr/>
            <p:nvPr/>
          </p:nvSpPr>
          <p:spPr bwMode="auto">
            <a:xfrm>
              <a:off x="1079" y="2858"/>
              <a:ext cx="1339" cy="525"/>
            </a:xfrm>
            <a:prstGeom prst="homePlate">
              <a:avLst>
                <a:gd name="adj" fmla="val 41781"/>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a:lnSpc>
                  <a:spcPct val="90000"/>
                </a:lnSpc>
                <a:buClr>
                  <a:schemeClr val="accent2"/>
                </a:buClr>
                <a:buFont typeface="WingDings" pitchFamily="2" charset="2"/>
                <a:buNone/>
                <a:defRPr/>
              </a:pPr>
              <a:r>
                <a:rPr lang="zh-CN" altLang="en-US" sz="1400" b="1">
                  <a:solidFill>
                    <a:schemeClr val="tx1"/>
                  </a:solidFill>
                </a:rPr>
                <a:t>冲刺规划会议</a:t>
              </a:r>
              <a:endParaRPr lang="en-US" altLang="zh-CN" sz="1400" b="1">
                <a:solidFill>
                  <a:schemeClr val="tx1"/>
                </a:solidFill>
              </a:endParaRPr>
            </a:p>
            <a:p>
              <a:pPr algn="ctr">
                <a:lnSpc>
                  <a:spcPct val="90000"/>
                </a:lnSpc>
                <a:buClr>
                  <a:schemeClr val="accent2"/>
                </a:buClr>
                <a:buFont typeface="WingDings" pitchFamily="2" charset="2"/>
                <a:buNone/>
                <a:defRPr/>
              </a:pPr>
              <a:r>
                <a:rPr lang="en-US" altLang="zh-CN" sz="1400" b="1">
                  <a:solidFill>
                    <a:schemeClr val="tx1"/>
                  </a:solidFill>
                </a:rPr>
                <a:t>Sprint Plan</a:t>
              </a:r>
            </a:p>
          </p:txBody>
        </p:sp>
        <p:sp>
          <p:nvSpPr>
            <p:cNvPr id="151" name="五边形 150"/>
            <p:cNvSpPr/>
            <p:nvPr/>
          </p:nvSpPr>
          <p:spPr bwMode="auto">
            <a:xfrm>
              <a:off x="2775" y="2858"/>
              <a:ext cx="1038" cy="525"/>
            </a:xfrm>
            <a:prstGeom prst="homePlate">
              <a:avLst>
                <a:gd name="adj" fmla="val 4178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a:lnSpc>
                  <a:spcPct val="90000"/>
                </a:lnSpc>
                <a:buClr>
                  <a:schemeClr val="accent2"/>
                </a:buClr>
                <a:buFont typeface="WingDings" pitchFamily="2" charset="2"/>
                <a:buNone/>
                <a:defRPr/>
              </a:pPr>
              <a:r>
                <a:rPr lang="zh-CN" altLang="en-US" sz="1400" b="1">
                  <a:solidFill>
                    <a:schemeClr val="tx1"/>
                  </a:solidFill>
                </a:rPr>
                <a:t>冲刺复审会议</a:t>
              </a:r>
              <a:endParaRPr lang="en-US" altLang="zh-CN" sz="1400" b="1">
                <a:solidFill>
                  <a:schemeClr val="tx1"/>
                </a:solidFill>
              </a:endParaRPr>
            </a:p>
            <a:p>
              <a:pPr algn="ctr">
                <a:lnSpc>
                  <a:spcPct val="90000"/>
                </a:lnSpc>
                <a:buClr>
                  <a:schemeClr val="accent2"/>
                </a:buClr>
                <a:buFont typeface="WingDings" pitchFamily="2" charset="2"/>
                <a:buNone/>
                <a:defRPr/>
              </a:pPr>
              <a:r>
                <a:rPr lang="en-US" altLang="zh-CN" sz="1400" b="1">
                  <a:solidFill>
                    <a:schemeClr val="tx1"/>
                  </a:solidFill>
                </a:rPr>
                <a:t>Sprint Review </a:t>
              </a:r>
              <a:endParaRPr lang="en-US" altLang="zh-CN" sz="1000">
                <a:solidFill>
                  <a:srgbClr val="000000"/>
                </a:solidFill>
              </a:endParaRPr>
            </a:p>
          </p:txBody>
        </p:sp>
        <p:sp>
          <p:nvSpPr>
            <p:cNvPr id="152" name="五边形 151"/>
            <p:cNvSpPr/>
            <p:nvPr/>
          </p:nvSpPr>
          <p:spPr bwMode="auto">
            <a:xfrm>
              <a:off x="4121" y="2858"/>
              <a:ext cx="1268" cy="525"/>
            </a:xfrm>
            <a:prstGeom prst="homePlate">
              <a:avLst>
                <a:gd name="adj" fmla="val 4178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ctr">
                <a:lnSpc>
                  <a:spcPct val="90000"/>
                </a:lnSpc>
                <a:buClr>
                  <a:schemeClr val="accent2"/>
                </a:buClr>
                <a:buFont typeface="WingDings" pitchFamily="2" charset="2"/>
                <a:buNone/>
                <a:defRPr/>
              </a:pPr>
              <a:r>
                <a:rPr lang="zh-CN" altLang="en-US" sz="1400" b="1">
                  <a:solidFill>
                    <a:schemeClr val="tx1"/>
                  </a:solidFill>
                </a:rPr>
                <a:t>冲刺回顾会议</a:t>
              </a:r>
              <a:endParaRPr lang="en-US" altLang="zh-CN" sz="1400" b="1">
                <a:solidFill>
                  <a:schemeClr val="tx1"/>
                </a:solidFill>
              </a:endParaRPr>
            </a:p>
            <a:p>
              <a:pPr algn="ctr">
                <a:lnSpc>
                  <a:spcPct val="90000"/>
                </a:lnSpc>
                <a:buClr>
                  <a:schemeClr val="accent2"/>
                </a:buClr>
                <a:buFont typeface="WingDings" pitchFamily="2" charset="2"/>
                <a:buNone/>
                <a:defRPr/>
              </a:pPr>
              <a:r>
                <a:rPr lang="en-US" altLang="zh-CN" sz="1400" b="1">
                  <a:solidFill>
                    <a:schemeClr val="tx1"/>
                  </a:solidFill>
                </a:rPr>
                <a:t>Sprint Retrospective</a:t>
              </a:r>
              <a:endParaRPr lang="en-US" altLang="zh-CN" sz="1000">
                <a:solidFill>
                  <a:srgbClr val="000000"/>
                </a:solidFill>
              </a:endParaRPr>
            </a:p>
          </p:txBody>
        </p:sp>
        <p:sp>
          <p:nvSpPr>
            <p:cNvPr id="171" name="五边形 170"/>
            <p:cNvSpPr/>
            <p:nvPr/>
          </p:nvSpPr>
          <p:spPr bwMode="auto">
            <a:xfrm>
              <a:off x="3722" y="537"/>
              <a:ext cx="1288" cy="534"/>
            </a:xfrm>
            <a:prstGeom prst="homePlate">
              <a:avLst>
                <a:gd name="adj" fmla="val 4178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lnSpc>
                  <a:spcPct val="90000"/>
                </a:lnSpc>
                <a:buClr>
                  <a:schemeClr val="accent2"/>
                </a:buClr>
                <a:buFont typeface="WingDings" pitchFamily="2" charset="2"/>
                <a:buNone/>
                <a:defRPr/>
              </a:pPr>
              <a:r>
                <a:rPr lang="zh-CN" altLang="en-US" sz="1400" b="1">
                  <a:solidFill>
                    <a:schemeClr val="tx1"/>
                  </a:solidFill>
                </a:rPr>
                <a:t>每日站立会议</a:t>
              </a:r>
              <a:endParaRPr lang="en-US" altLang="zh-CN" sz="1400" b="1">
                <a:solidFill>
                  <a:schemeClr val="tx1"/>
                </a:solidFill>
              </a:endParaRPr>
            </a:p>
            <a:p>
              <a:pPr algn="ctr">
                <a:lnSpc>
                  <a:spcPct val="90000"/>
                </a:lnSpc>
                <a:buClr>
                  <a:schemeClr val="accent2"/>
                </a:buClr>
                <a:buFont typeface="WingDings" pitchFamily="2" charset="2"/>
                <a:buNone/>
                <a:defRPr/>
              </a:pPr>
              <a:r>
                <a:rPr lang="en-US" altLang="zh-CN" sz="1400" b="1">
                  <a:solidFill>
                    <a:schemeClr val="tx1"/>
                  </a:solidFill>
                </a:rPr>
                <a:t>Daily Scrum Meeting</a:t>
              </a:r>
              <a:endParaRPr lang="en-US" altLang="zh-CN" sz="1000">
                <a:solidFill>
                  <a:srgbClr val="000000"/>
                </a:solidFill>
              </a:endParaRPr>
            </a:p>
          </p:txBody>
        </p:sp>
        <p:grpSp>
          <p:nvGrpSpPr>
            <p:cNvPr id="24607" name="组合 236"/>
            <p:cNvGrpSpPr>
              <a:grpSpLocks/>
            </p:cNvGrpSpPr>
            <p:nvPr/>
          </p:nvGrpSpPr>
          <p:grpSpPr bwMode="auto">
            <a:xfrm>
              <a:off x="533" y="3330"/>
              <a:ext cx="82" cy="227"/>
              <a:chOff x="627529" y="2115671"/>
              <a:chExt cx="286871" cy="645459"/>
            </a:xfrm>
          </p:grpSpPr>
          <p:sp>
            <p:nvSpPr>
              <p:cNvPr id="167" name="椭圆 166"/>
              <p:cNvSpPr/>
              <p:nvPr/>
            </p:nvSpPr>
            <p:spPr bwMode="auto">
              <a:xfrm>
                <a:off x="699281" y="2115805"/>
                <a:ext cx="215641" cy="199291"/>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168" name="平行四边形 167"/>
              <p:cNvSpPr/>
              <p:nvPr/>
            </p:nvSpPr>
            <p:spPr bwMode="auto">
              <a:xfrm>
                <a:off x="628639" y="2365709"/>
                <a:ext cx="286283" cy="395421"/>
              </a:xfrm>
              <a:prstGeom prst="parallelogram">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grpSp>
          <p:nvGrpSpPr>
            <p:cNvPr id="24608" name="组合 251"/>
            <p:cNvGrpSpPr>
              <a:grpSpLocks/>
            </p:cNvGrpSpPr>
            <p:nvPr/>
          </p:nvGrpSpPr>
          <p:grpSpPr bwMode="auto">
            <a:xfrm>
              <a:off x="1714" y="2573"/>
              <a:ext cx="214" cy="271"/>
              <a:chOff x="2994210" y="5163671"/>
              <a:chExt cx="672354" cy="851647"/>
            </a:xfrm>
          </p:grpSpPr>
          <p:grpSp>
            <p:nvGrpSpPr>
              <p:cNvPr id="24619" name="组合 242"/>
              <p:cNvGrpSpPr>
                <a:grpSpLocks/>
              </p:cNvGrpSpPr>
              <p:nvPr/>
            </p:nvGrpSpPr>
            <p:grpSpPr bwMode="auto">
              <a:xfrm>
                <a:off x="3209516" y="5163671"/>
                <a:ext cx="287810" cy="646621"/>
                <a:chOff x="627681" y="2115671"/>
                <a:chExt cx="287810" cy="646621"/>
              </a:xfrm>
            </p:grpSpPr>
            <p:sp>
              <p:nvSpPr>
                <p:cNvPr id="186" name="椭圆 185"/>
                <p:cNvSpPr/>
                <p:nvPr/>
              </p:nvSpPr>
              <p:spPr bwMode="auto">
                <a:xfrm>
                  <a:off x="689596" y="2117362"/>
                  <a:ext cx="183645" cy="199282"/>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187" name="平行四边形 186"/>
                <p:cNvSpPr/>
                <p:nvPr/>
              </p:nvSpPr>
              <p:spPr bwMode="auto">
                <a:xfrm>
                  <a:off x="626156" y="2414538"/>
                  <a:ext cx="247084" cy="391574"/>
                </a:xfrm>
                <a:prstGeom prst="parallelogram">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grpSp>
            <p:nvGrpSpPr>
              <p:cNvPr id="24620" name="组合 245"/>
              <p:cNvGrpSpPr>
                <a:grpSpLocks/>
              </p:cNvGrpSpPr>
              <p:nvPr/>
            </p:nvGrpSpPr>
            <p:grpSpPr bwMode="auto">
              <a:xfrm>
                <a:off x="2994263" y="5342411"/>
                <a:ext cx="287812" cy="646621"/>
                <a:chOff x="627582" y="2115116"/>
                <a:chExt cx="287812" cy="646621"/>
              </a:xfrm>
            </p:grpSpPr>
            <p:sp>
              <p:nvSpPr>
                <p:cNvPr id="184" name="椭圆 183"/>
                <p:cNvSpPr/>
                <p:nvPr/>
              </p:nvSpPr>
              <p:spPr bwMode="auto">
                <a:xfrm>
                  <a:off x="701073" y="2116371"/>
                  <a:ext cx="213694" cy="195787"/>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185" name="平行四边形 184"/>
                <p:cNvSpPr/>
                <p:nvPr/>
              </p:nvSpPr>
              <p:spPr bwMode="auto">
                <a:xfrm>
                  <a:off x="627616" y="2368097"/>
                  <a:ext cx="287152" cy="349620"/>
                </a:xfrm>
                <a:prstGeom prst="parallelogram">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grpSp>
            <p:nvGrpSpPr>
              <p:cNvPr id="24621" name="组合 248"/>
              <p:cNvGrpSpPr>
                <a:grpSpLocks/>
              </p:cNvGrpSpPr>
              <p:nvPr/>
            </p:nvGrpSpPr>
            <p:grpSpPr bwMode="auto">
              <a:xfrm>
                <a:off x="3378817" y="5368697"/>
                <a:ext cx="287809" cy="646621"/>
                <a:chOff x="626653" y="2114509"/>
                <a:chExt cx="287809" cy="646621"/>
              </a:xfrm>
            </p:grpSpPr>
            <p:sp>
              <p:nvSpPr>
                <p:cNvPr id="182" name="椭圆 181"/>
                <p:cNvSpPr/>
                <p:nvPr/>
              </p:nvSpPr>
              <p:spPr bwMode="auto">
                <a:xfrm>
                  <a:off x="699572" y="2113954"/>
                  <a:ext cx="213695" cy="199282"/>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183" name="平行四边形 182"/>
                <p:cNvSpPr/>
                <p:nvPr/>
              </p:nvSpPr>
              <p:spPr bwMode="auto">
                <a:xfrm>
                  <a:off x="626115" y="2369175"/>
                  <a:ext cx="287153" cy="391574"/>
                </a:xfrm>
                <a:prstGeom prst="parallelogram">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grpSp>
        <p:grpSp>
          <p:nvGrpSpPr>
            <p:cNvPr id="24609" name="组合 252"/>
            <p:cNvGrpSpPr>
              <a:grpSpLocks/>
            </p:cNvGrpSpPr>
            <p:nvPr/>
          </p:nvGrpSpPr>
          <p:grpSpPr bwMode="auto">
            <a:xfrm>
              <a:off x="3332" y="2352"/>
              <a:ext cx="212" cy="248"/>
              <a:chOff x="2994210" y="5163671"/>
              <a:chExt cx="672354" cy="851647"/>
            </a:xfrm>
          </p:grpSpPr>
          <p:grpSp>
            <p:nvGrpSpPr>
              <p:cNvPr id="24610" name="组合 242"/>
              <p:cNvGrpSpPr>
                <a:grpSpLocks/>
              </p:cNvGrpSpPr>
              <p:nvPr/>
            </p:nvGrpSpPr>
            <p:grpSpPr bwMode="auto">
              <a:xfrm>
                <a:off x="3210349" y="5163671"/>
                <a:ext cx="286226" cy="644980"/>
                <a:chOff x="628514" y="2115671"/>
                <a:chExt cx="286226" cy="644980"/>
              </a:xfrm>
            </p:grpSpPr>
            <p:sp>
              <p:nvSpPr>
                <p:cNvPr id="204" name="椭圆 203"/>
                <p:cNvSpPr/>
                <p:nvPr/>
              </p:nvSpPr>
              <p:spPr bwMode="auto">
                <a:xfrm>
                  <a:off x="660285" y="2116179"/>
                  <a:ext cx="252785" cy="1986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205" name="平行四边形 204"/>
                <p:cNvSpPr/>
                <p:nvPr/>
              </p:nvSpPr>
              <p:spPr bwMode="auto">
                <a:xfrm>
                  <a:off x="586134" y="2368328"/>
                  <a:ext cx="326935" cy="393507"/>
                </a:xfrm>
                <a:prstGeom prst="parallelogram">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grpSp>
            <p:nvGrpSpPr>
              <p:cNvPr id="24611" name="组合 245"/>
              <p:cNvGrpSpPr>
                <a:grpSpLocks/>
              </p:cNvGrpSpPr>
              <p:nvPr/>
            </p:nvGrpSpPr>
            <p:grpSpPr bwMode="auto">
              <a:xfrm>
                <a:off x="2994329" y="5343085"/>
                <a:ext cx="286227" cy="644980"/>
                <a:chOff x="627648" y="2115790"/>
                <a:chExt cx="286227" cy="644980"/>
              </a:xfrm>
            </p:grpSpPr>
            <p:sp>
              <p:nvSpPr>
                <p:cNvPr id="202" name="椭圆 201"/>
                <p:cNvSpPr/>
                <p:nvPr/>
              </p:nvSpPr>
              <p:spPr bwMode="auto">
                <a:xfrm>
                  <a:off x="700174" y="2116445"/>
                  <a:ext cx="212340" cy="198663"/>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203" name="平行四边形 202"/>
                <p:cNvSpPr/>
                <p:nvPr/>
              </p:nvSpPr>
              <p:spPr bwMode="auto">
                <a:xfrm>
                  <a:off x="626024" y="2368594"/>
                  <a:ext cx="286490" cy="416427"/>
                </a:xfrm>
                <a:prstGeom prst="parallelogram">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grpSp>
            <p:nvGrpSpPr>
              <p:cNvPr id="24612" name="组合 248"/>
              <p:cNvGrpSpPr>
                <a:grpSpLocks/>
              </p:cNvGrpSpPr>
              <p:nvPr/>
            </p:nvGrpSpPr>
            <p:grpSpPr bwMode="auto">
              <a:xfrm>
                <a:off x="3380467" y="5370338"/>
                <a:ext cx="286226" cy="644980"/>
                <a:chOff x="628303" y="2116150"/>
                <a:chExt cx="286226" cy="644980"/>
              </a:xfrm>
            </p:grpSpPr>
            <p:sp>
              <p:nvSpPr>
                <p:cNvPr id="200" name="椭圆 199"/>
                <p:cNvSpPr/>
                <p:nvPr/>
              </p:nvSpPr>
              <p:spPr bwMode="auto">
                <a:xfrm>
                  <a:off x="702294" y="2116294"/>
                  <a:ext cx="212341" cy="198663"/>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sp>
              <p:nvSpPr>
                <p:cNvPr id="201" name="平行四边形 200"/>
                <p:cNvSpPr/>
                <p:nvPr/>
              </p:nvSpPr>
              <p:spPr bwMode="auto">
                <a:xfrm>
                  <a:off x="628144" y="2368444"/>
                  <a:ext cx="286491" cy="393507"/>
                </a:xfrm>
                <a:prstGeom prst="parallelogram">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a:solidFill>
                      <a:schemeClr val="tx1"/>
                    </a:solidFill>
                  </a:endParaRPr>
                </a:p>
              </p:txBody>
            </p:sp>
          </p:grpSp>
        </p:grpSp>
      </p:grpSp>
      <p:sp>
        <p:nvSpPr>
          <p:cNvPr id="2" name="标题 1"/>
          <p:cNvSpPr>
            <a:spLocks noGrp="1"/>
          </p:cNvSpPr>
          <p:nvPr>
            <p:ph type="title"/>
          </p:nvPr>
        </p:nvSpPr>
        <p:spPr/>
        <p:txBody>
          <a:bodyPr/>
          <a:lstStyle/>
          <a:p>
            <a:r>
              <a:rPr lang="en-US" altLang="zh-CN" dirty="0" smtClean="0"/>
              <a:t>3</a:t>
            </a:r>
            <a:r>
              <a:rPr lang="zh-CN" altLang="en-US" dirty="0" smtClean="0"/>
              <a:t>）</a:t>
            </a:r>
            <a:r>
              <a:rPr lang="en-US" altLang="zh-CN" dirty="0" smtClean="0"/>
              <a:t>Scrum</a:t>
            </a:r>
            <a:r>
              <a:rPr lang="zh-CN" altLang="en-US" dirty="0" smtClean="0"/>
              <a:t>管理方法</a:t>
            </a:r>
            <a:endParaRPr lang="zh-CN" altLang="en-US" dirty="0"/>
          </a:p>
        </p:txBody>
      </p:sp>
      <p:sp>
        <p:nvSpPr>
          <p:cNvPr id="3" name="灯片编号占位符 2"/>
          <p:cNvSpPr>
            <a:spLocks noGrp="1"/>
          </p:cNvSpPr>
          <p:nvPr>
            <p:ph type="sldNum" sz="quarter" idx="10"/>
          </p:nvPr>
        </p:nvSpPr>
        <p:spPr/>
        <p:txBody>
          <a:bodyPr/>
          <a:lstStyle/>
          <a:p>
            <a:fld id="{CFCB2913-6E8F-460F-B9B2-F36455E917E3}" type="slidenum">
              <a:rPr lang="en-US" altLang="en-US" smtClean="0"/>
              <a:pPr/>
              <a:t>10</a:t>
            </a:fld>
            <a:endParaRPr lang="en-US" altLang="en-US"/>
          </a:p>
        </p:txBody>
      </p:sp>
    </p:spTree>
    <p:extLst>
      <p:ext uri="{BB962C8B-B14F-4D97-AF65-F5344CB8AC3E}">
        <p14:creationId xmlns:p14="http://schemas.microsoft.com/office/powerpoint/2010/main" val="414574348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zh-CN" dirty="0" smtClean="0"/>
              <a:t>4</a:t>
            </a:r>
            <a:r>
              <a:rPr lang="zh-CN" altLang="en-US" dirty="0" smtClean="0"/>
              <a:t>）</a:t>
            </a:r>
            <a:r>
              <a:rPr lang="en-US" altLang="zh-CN" dirty="0" smtClean="0"/>
              <a:t>Scrum</a:t>
            </a:r>
            <a:r>
              <a:rPr lang="zh-CN" altLang="en-US" dirty="0" smtClean="0"/>
              <a:t>总体框架</a:t>
            </a:r>
          </a:p>
        </p:txBody>
      </p:sp>
      <p:grpSp>
        <p:nvGrpSpPr>
          <p:cNvPr id="31" name="组合 30"/>
          <p:cNvGrpSpPr/>
          <p:nvPr/>
        </p:nvGrpSpPr>
        <p:grpSpPr>
          <a:xfrm>
            <a:off x="401638" y="1143000"/>
            <a:ext cx="8267700" cy="5229225"/>
            <a:chOff x="401638" y="1143000"/>
            <a:chExt cx="8267700" cy="5229225"/>
          </a:xfrm>
        </p:grpSpPr>
        <p:sp>
          <p:nvSpPr>
            <p:cNvPr id="150" name="五边形 149"/>
            <p:cNvSpPr/>
            <p:nvPr/>
          </p:nvSpPr>
          <p:spPr bwMode="auto">
            <a:xfrm>
              <a:off x="1635125" y="1693863"/>
              <a:ext cx="2292350" cy="858837"/>
            </a:xfrm>
            <a:prstGeom prst="homePlate">
              <a:avLst>
                <a:gd name="adj" fmla="val 41781"/>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400" b="1"/>
                <a:t>冲刺规划会议</a:t>
              </a:r>
              <a:endParaRPr lang="en-US" altLang="zh-CN" sz="1400" b="1"/>
            </a:p>
            <a:p>
              <a:pPr algn="ctr" eaLnBrk="1" hangingPunct="1">
                <a:lnSpc>
                  <a:spcPct val="90000"/>
                </a:lnSpc>
                <a:buClr>
                  <a:schemeClr val="accent2"/>
                </a:buClr>
                <a:buFont typeface="Wingdings" panose="05000000000000000000" pitchFamily="2" charset="2"/>
                <a:buNone/>
              </a:pPr>
              <a:r>
                <a:rPr lang="en-US" altLang="zh-CN" sz="1100"/>
                <a:t>Sprint Planning Meeting</a:t>
              </a:r>
            </a:p>
          </p:txBody>
        </p:sp>
        <p:sp>
          <p:nvSpPr>
            <p:cNvPr id="151" name="五边形 150"/>
            <p:cNvSpPr/>
            <p:nvPr/>
          </p:nvSpPr>
          <p:spPr bwMode="auto">
            <a:xfrm>
              <a:off x="1635125" y="4095750"/>
              <a:ext cx="2292350" cy="858838"/>
            </a:xfrm>
            <a:prstGeom prst="homePlate">
              <a:avLst>
                <a:gd name="adj" fmla="val 4178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400" b="1"/>
                <a:t>冲刺复审会议</a:t>
              </a:r>
              <a:endParaRPr lang="en-US" altLang="zh-CN" sz="1400" b="1"/>
            </a:p>
            <a:p>
              <a:pPr algn="ctr" eaLnBrk="1" hangingPunct="1">
                <a:lnSpc>
                  <a:spcPct val="90000"/>
                </a:lnSpc>
                <a:buClr>
                  <a:schemeClr val="accent2"/>
                </a:buClr>
                <a:buFont typeface="Wingdings" panose="05000000000000000000" pitchFamily="2" charset="2"/>
                <a:buNone/>
              </a:pPr>
              <a:r>
                <a:rPr lang="en-US" altLang="zh-CN" sz="1100"/>
                <a:t>Sprint Review Meeting</a:t>
              </a:r>
              <a:endParaRPr lang="en-US" altLang="zh-CN" sz="1100">
                <a:solidFill>
                  <a:srgbClr val="000000"/>
                </a:solidFill>
              </a:endParaRPr>
            </a:p>
          </p:txBody>
        </p:sp>
        <p:sp>
          <p:nvSpPr>
            <p:cNvPr id="152" name="五边形 151"/>
            <p:cNvSpPr/>
            <p:nvPr/>
          </p:nvSpPr>
          <p:spPr bwMode="auto">
            <a:xfrm>
              <a:off x="1635125" y="5297488"/>
              <a:ext cx="2292350" cy="858837"/>
            </a:xfrm>
            <a:prstGeom prst="homePlate">
              <a:avLst>
                <a:gd name="adj" fmla="val 4178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400" b="1"/>
                <a:t>冲刺回顾会议</a:t>
              </a:r>
              <a:endParaRPr lang="en-US" altLang="zh-CN" sz="1400" b="1"/>
            </a:p>
            <a:p>
              <a:pPr algn="ctr" eaLnBrk="1" hangingPunct="1">
                <a:lnSpc>
                  <a:spcPct val="90000"/>
                </a:lnSpc>
                <a:buClr>
                  <a:schemeClr val="accent2"/>
                </a:buClr>
                <a:buFont typeface="Wingdings" panose="05000000000000000000" pitchFamily="2" charset="2"/>
                <a:buNone/>
              </a:pPr>
              <a:r>
                <a:rPr lang="en-US" altLang="zh-CN" sz="1100"/>
                <a:t>Sprint Retrospective</a:t>
              </a:r>
              <a:endParaRPr lang="en-US" altLang="zh-CN" sz="1100">
                <a:solidFill>
                  <a:srgbClr val="000000"/>
                </a:solidFill>
              </a:endParaRPr>
            </a:p>
          </p:txBody>
        </p:sp>
        <p:sp>
          <p:nvSpPr>
            <p:cNvPr id="171" name="五边形 170"/>
            <p:cNvSpPr/>
            <p:nvPr/>
          </p:nvSpPr>
          <p:spPr bwMode="auto">
            <a:xfrm>
              <a:off x="1635125" y="2895600"/>
              <a:ext cx="2292350" cy="857250"/>
            </a:xfrm>
            <a:prstGeom prst="homePlate">
              <a:avLst>
                <a:gd name="adj" fmla="val 4178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400" b="1"/>
                <a:t>每日站立会议</a:t>
              </a:r>
              <a:endParaRPr lang="en-US" altLang="zh-CN" sz="1400" b="1"/>
            </a:p>
            <a:p>
              <a:pPr algn="ctr" eaLnBrk="1" hangingPunct="1">
                <a:lnSpc>
                  <a:spcPct val="90000"/>
                </a:lnSpc>
                <a:buClr>
                  <a:schemeClr val="accent2"/>
                </a:buClr>
                <a:buFont typeface="Wingdings" panose="05000000000000000000" pitchFamily="2" charset="2"/>
                <a:buNone/>
              </a:pPr>
              <a:r>
                <a:rPr lang="en-US" altLang="zh-CN" sz="1100"/>
                <a:t>Daily Scrum Meeting</a:t>
              </a:r>
              <a:endParaRPr lang="en-US" altLang="zh-CN" sz="1100">
                <a:solidFill>
                  <a:srgbClr val="000000"/>
                </a:solidFill>
              </a:endParaRPr>
            </a:p>
          </p:txBody>
        </p:sp>
        <p:grpSp>
          <p:nvGrpSpPr>
            <p:cNvPr id="13321" name="组合 241"/>
            <p:cNvGrpSpPr>
              <a:grpSpLocks/>
            </p:cNvGrpSpPr>
            <p:nvPr/>
          </p:nvGrpSpPr>
          <p:grpSpPr bwMode="auto">
            <a:xfrm>
              <a:off x="446225" y="1628157"/>
              <a:ext cx="957027" cy="712654"/>
              <a:chOff x="806826" y="5450537"/>
              <a:chExt cx="1528180" cy="1033986"/>
            </a:xfrm>
          </p:grpSpPr>
          <p:grpSp>
            <p:nvGrpSpPr>
              <p:cNvPr id="13391" name="组合 213"/>
              <p:cNvGrpSpPr>
                <a:grpSpLocks/>
              </p:cNvGrpSpPr>
              <p:nvPr/>
            </p:nvGrpSpPr>
            <p:grpSpPr bwMode="auto">
              <a:xfrm>
                <a:off x="1272259" y="5450537"/>
                <a:ext cx="287327" cy="645333"/>
                <a:chOff x="626800" y="2115666"/>
                <a:chExt cx="287327" cy="645333"/>
              </a:xfrm>
            </p:grpSpPr>
            <p:sp>
              <p:nvSpPr>
                <p:cNvPr id="164" name="椭圆 163"/>
                <p:cNvSpPr/>
                <p:nvPr/>
              </p:nvSpPr>
              <p:spPr bwMode="auto">
                <a:xfrm>
                  <a:off x="698551" y="2116563"/>
                  <a:ext cx="215468" cy="195781"/>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65" name="平行四边形 164"/>
                <p:cNvSpPr/>
                <p:nvPr/>
              </p:nvSpPr>
              <p:spPr bwMode="auto">
                <a:xfrm>
                  <a:off x="627573" y="2367622"/>
                  <a:ext cx="286446" cy="393863"/>
                </a:xfrm>
                <a:prstGeom prst="parallelogram">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sp>
            <p:nvSpPr>
              <p:cNvPr id="13392" name="TextBox 216"/>
              <p:cNvSpPr txBox="1">
                <a:spLocks noChangeArrowheads="1"/>
              </p:cNvSpPr>
              <p:nvPr/>
            </p:nvSpPr>
            <p:spPr bwMode="auto">
              <a:xfrm>
                <a:off x="806826" y="6131854"/>
                <a:ext cx="1528180" cy="35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t>产品负责人</a:t>
                </a:r>
              </a:p>
            </p:txBody>
          </p:sp>
        </p:grpSp>
        <p:grpSp>
          <p:nvGrpSpPr>
            <p:cNvPr id="13322" name="组合 240"/>
            <p:cNvGrpSpPr>
              <a:grpSpLocks/>
            </p:cNvGrpSpPr>
            <p:nvPr/>
          </p:nvGrpSpPr>
          <p:grpSpPr bwMode="auto">
            <a:xfrm>
              <a:off x="401638" y="2898374"/>
              <a:ext cx="972951" cy="708182"/>
              <a:chOff x="2330825" y="4554071"/>
              <a:chExt cx="1400382" cy="1036444"/>
            </a:xfrm>
          </p:grpSpPr>
          <p:grpSp>
            <p:nvGrpSpPr>
              <p:cNvPr id="13387" name="组合 217"/>
              <p:cNvGrpSpPr>
                <a:grpSpLocks/>
              </p:cNvGrpSpPr>
              <p:nvPr/>
            </p:nvGrpSpPr>
            <p:grpSpPr bwMode="auto">
              <a:xfrm>
                <a:off x="2796144" y="4554071"/>
                <a:ext cx="288737" cy="645465"/>
                <a:chOff x="626685" y="2115671"/>
                <a:chExt cx="288737" cy="645465"/>
              </a:xfrm>
            </p:grpSpPr>
            <p:sp>
              <p:nvSpPr>
                <p:cNvPr id="160" name="椭圆 159"/>
                <p:cNvSpPr/>
                <p:nvPr/>
              </p:nvSpPr>
              <p:spPr bwMode="auto">
                <a:xfrm>
                  <a:off x="700605" y="2116258"/>
                  <a:ext cx="214782" cy="19748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61" name="平行四边形 160"/>
                <p:cNvSpPr/>
                <p:nvPr/>
              </p:nvSpPr>
              <p:spPr bwMode="auto">
                <a:xfrm>
                  <a:off x="627488" y="2367180"/>
                  <a:ext cx="287899" cy="394969"/>
                </a:xfrm>
                <a:prstGeom prst="parallelogram">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sp>
            <p:nvSpPr>
              <p:cNvPr id="13388" name="TextBox 220"/>
              <p:cNvSpPr txBox="1">
                <a:spLocks noChangeArrowheads="1"/>
              </p:cNvSpPr>
              <p:nvPr/>
            </p:nvSpPr>
            <p:spPr bwMode="auto">
              <a:xfrm>
                <a:off x="2330825" y="5235390"/>
                <a:ext cx="1400382" cy="35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en-GB" altLang="zh-CN" sz="1200" b="1"/>
                  <a:t>Scrum</a:t>
                </a:r>
                <a:r>
                  <a:rPr lang="zh-CN" altLang="en-US" sz="1200" b="1"/>
                  <a:t>主管</a:t>
                </a:r>
              </a:p>
            </p:txBody>
          </p:sp>
        </p:grpSp>
        <p:grpSp>
          <p:nvGrpSpPr>
            <p:cNvPr id="13323" name="组合 239"/>
            <p:cNvGrpSpPr>
              <a:grpSpLocks/>
            </p:cNvGrpSpPr>
            <p:nvPr/>
          </p:nvGrpSpPr>
          <p:grpSpPr bwMode="auto">
            <a:xfrm>
              <a:off x="465334" y="4164121"/>
              <a:ext cx="802566" cy="699237"/>
              <a:chOff x="3816429" y="4867829"/>
              <a:chExt cx="1315184" cy="1043161"/>
            </a:xfrm>
          </p:grpSpPr>
          <p:grpSp>
            <p:nvGrpSpPr>
              <p:cNvPr id="13383" name="组合 221"/>
              <p:cNvGrpSpPr>
                <a:grpSpLocks/>
              </p:cNvGrpSpPr>
              <p:nvPr/>
            </p:nvGrpSpPr>
            <p:grpSpPr bwMode="auto">
              <a:xfrm>
                <a:off x="4257553" y="4867829"/>
                <a:ext cx="287006" cy="644342"/>
                <a:chOff x="626847" y="2115664"/>
                <a:chExt cx="287006" cy="644342"/>
              </a:xfrm>
            </p:grpSpPr>
            <p:sp>
              <p:nvSpPr>
                <p:cNvPr id="156" name="椭圆 155"/>
                <p:cNvSpPr/>
                <p:nvPr/>
              </p:nvSpPr>
              <p:spPr bwMode="auto">
                <a:xfrm>
                  <a:off x="700493" y="2115503"/>
                  <a:ext cx="213321" cy="198939"/>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57" name="平行四边形 156"/>
                <p:cNvSpPr/>
                <p:nvPr/>
              </p:nvSpPr>
              <p:spPr bwMode="auto">
                <a:xfrm>
                  <a:off x="627652" y="2364176"/>
                  <a:ext cx="286162" cy="395511"/>
                </a:xfrm>
                <a:prstGeom prst="parallelogram">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sp>
            <p:nvSpPr>
              <p:cNvPr id="13384" name="TextBox 224"/>
              <p:cNvSpPr txBox="1">
                <a:spLocks noChangeArrowheads="1"/>
              </p:cNvSpPr>
              <p:nvPr/>
            </p:nvSpPr>
            <p:spPr bwMode="auto">
              <a:xfrm>
                <a:off x="3816429" y="5549149"/>
                <a:ext cx="1315184" cy="361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t>开发团队</a:t>
                </a:r>
              </a:p>
            </p:txBody>
          </p:sp>
        </p:grpSp>
        <p:grpSp>
          <p:nvGrpSpPr>
            <p:cNvPr id="13324" name="组合 187"/>
            <p:cNvGrpSpPr>
              <a:grpSpLocks/>
            </p:cNvGrpSpPr>
            <p:nvPr/>
          </p:nvGrpSpPr>
          <p:grpSpPr bwMode="auto">
            <a:xfrm>
              <a:off x="513106" y="5420922"/>
              <a:ext cx="648104" cy="748436"/>
              <a:chOff x="4187186" y="5731132"/>
              <a:chExt cx="646332" cy="796158"/>
            </a:xfrm>
          </p:grpSpPr>
          <p:grpSp>
            <p:nvGrpSpPr>
              <p:cNvPr id="13372" name="组合 252"/>
              <p:cNvGrpSpPr>
                <a:grpSpLocks/>
              </p:cNvGrpSpPr>
              <p:nvPr/>
            </p:nvGrpSpPr>
            <p:grpSpPr bwMode="auto">
              <a:xfrm>
                <a:off x="4302474" y="5731132"/>
                <a:ext cx="438220" cy="469840"/>
                <a:chOff x="2994210" y="5163671"/>
                <a:chExt cx="672354" cy="851647"/>
              </a:xfrm>
            </p:grpSpPr>
            <p:grpSp>
              <p:nvGrpSpPr>
                <p:cNvPr id="13374" name="组合 242"/>
                <p:cNvGrpSpPr>
                  <a:grpSpLocks/>
                </p:cNvGrpSpPr>
                <p:nvPr/>
              </p:nvGrpSpPr>
              <p:grpSpPr bwMode="auto">
                <a:xfrm>
                  <a:off x="3210349" y="5163671"/>
                  <a:ext cx="286226" cy="644980"/>
                  <a:chOff x="628514" y="2115671"/>
                  <a:chExt cx="286226" cy="644980"/>
                </a:xfrm>
              </p:grpSpPr>
              <p:sp>
                <p:nvSpPr>
                  <p:cNvPr id="204" name="椭圆 203"/>
                  <p:cNvSpPr/>
                  <p:nvPr/>
                </p:nvSpPr>
                <p:spPr bwMode="auto">
                  <a:xfrm>
                    <a:off x="708623" y="2116425"/>
                    <a:ext cx="179747" cy="198966"/>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05" name="平行四边形 204"/>
                  <p:cNvSpPr/>
                  <p:nvPr/>
                </p:nvSpPr>
                <p:spPr bwMode="auto">
                  <a:xfrm>
                    <a:off x="635753" y="2367429"/>
                    <a:ext cx="252618" cy="425482"/>
                  </a:xfrm>
                  <a:prstGeom prst="parallelogram">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grpSp>
              <p:nvGrpSpPr>
                <p:cNvPr id="13375" name="组合 245"/>
                <p:cNvGrpSpPr>
                  <a:grpSpLocks/>
                </p:cNvGrpSpPr>
                <p:nvPr/>
              </p:nvGrpSpPr>
              <p:grpSpPr bwMode="auto">
                <a:xfrm>
                  <a:off x="2994329" y="5343085"/>
                  <a:ext cx="286227" cy="644980"/>
                  <a:chOff x="627648" y="2115790"/>
                  <a:chExt cx="286227" cy="644980"/>
                </a:xfrm>
              </p:grpSpPr>
              <p:sp>
                <p:nvSpPr>
                  <p:cNvPr id="202" name="椭圆 201"/>
                  <p:cNvSpPr/>
                  <p:nvPr/>
                </p:nvSpPr>
                <p:spPr bwMode="auto">
                  <a:xfrm>
                    <a:off x="700308" y="2148340"/>
                    <a:ext cx="221042" cy="165296"/>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03" name="平行四边形 202"/>
                  <p:cNvSpPr/>
                  <p:nvPr/>
                </p:nvSpPr>
                <p:spPr bwMode="auto">
                  <a:xfrm>
                    <a:off x="627437" y="2365674"/>
                    <a:ext cx="293913" cy="419360"/>
                  </a:xfrm>
                  <a:prstGeom prst="parallelogram">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grpSp>
              <p:nvGrpSpPr>
                <p:cNvPr id="13376" name="组合 248"/>
                <p:cNvGrpSpPr>
                  <a:grpSpLocks/>
                </p:cNvGrpSpPr>
                <p:nvPr/>
              </p:nvGrpSpPr>
              <p:grpSpPr bwMode="auto">
                <a:xfrm>
                  <a:off x="3380467" y="5370338"/>
                  <a:ext cx="286226" cy="644980"/>
                  <a:chOff x="628303" y="2116150"/>
                  <a:chExt cx="286226" cy="644980"/>
                </a:xfrm>
              </p:grpSpPr>
              <p:sp>
                <p:nvSpPr>
                  <p:cNvPr id="200" name="椭圆 199"/>
                  <p:cNvSpPr/>
                  <p:nvPr/>
                </p:nvSpPr>
                <p:spPr bwMode="auto">
                  <a:xfrm>
                    <a:off x="708325" y="2115325"/>
                    <a:ext cx="179747" cy="198968"/>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01" name="平行四边形 200"/>
                  <p:cNvSpPr/>
                  <p:nvPr/>
                </p:nvSpPr>
                <p:spPr bwMode="auto">
                  <a:xfrm>
                    <a:off x="635455" y="2366329"/>
                    <a:ext cx="252618" cy="394874"/>
                  </a:xfrm>
                  <a:prstGeom prst="parallelogram">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grpSp>
          <p:sp>
            <p:nvSpPr>
              <p:cNvPr id="13373" name="TextBox 216"/>
              <p:cNvSpPr txBox="1">
                <a:spLocks noChangeArrowheads="1"/>
              </p:cNvSpPr>
              <p:nvPr/>
            </p:nvSpPr>
            <p:spPr bwMode="auto">
              <a:xfrm>
                <a:off x="4187186" y="6268759"/>
                <a:ext cx="646332" cy="258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t>干系人</a:t>
                </a:r>
              </a:p>
            </p:txBody>
          </p:sp>
        </p:grpSp>
        <p:grpSp>
          <p:nvGrpSpPr>
            <p:cNvPr id="13325" name="组合 280"/>
            <p:cNvGrpSpPr>
              <a:grpSpLocks/>
            </p:cNvGrpSpPr>
            <p:nvPr/>
          </p:nvGrpSpPr>
          <p:grpSpPr bwMode="auto">
            <a:xfrm>
              <a:off x="6049852" y="1792287"/>
              <a:ext cx="2619486" cy="4364037"/>
              <a:chOff x="6032736" y="1495294"/>
              <a:chExt cx="2610934" cy="4647012"/>
            </a:xfrm>
          </p:grpSpPr>
          <p:grpSp>
            <p:nvGrpSpPr>
              <p:cNvPr id="13337" name="组合 208"/>
              <p:cNvGrpSpPr>
                <a:grpSpLocks/>
              </p:cNvGrpSpPr>
              <p:nvPr/>
            </p:nvGrpSpPr>
            <p:grpSpPr bwMode="auto">
              <a:xfrm>
                <a:off x="6032736" y="2260121"/>
                <a:ext cx="2610934" cy="3278037"/>
                <a:chOff x="6032736" y="2260121"/>
                <a:chExt cx="2610934" cy="3651849"/>
              </a:xfrm>
            </p:grpSpPr>
            <p:sp>
              <p:nvSpPr>
                <p:cNvPr id="13369" name="圆角矩形 198"/>
                <p:cNvSpPr>
                  <a:spLocks noChangeArrowheads="1"/>
                </p:cNvSpPr>
                <p:nvPr/>
              </p:nvSpPr>
              <p:spPr bwMode="auto">
                <a:xfrm>
                  <a:off x="6280032" y="2260121"/>
                  <a:ext cx="2363638" cy="3416061"/>
                </a:xfrm>
                <a:prstGeom prst="roundRect">
                  <a:avLst>
                    <a:gd name="adj" fmla="val 16667"/>
                  </a:avLst>
                </a:prstGeom>
                <a:noFill/>
                <a:ln w="127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3370" name="圆角矩形 205"/>
                <p:cNvSpPr>
                  <a:spLocks noChangeArrowheads="1"/>
                </p:cNvSpPr>
                <p:nvPr/>
              </p:nvSpPr>
              <p:spPr bwMode="auto">
                <a:xfrm>
                  <a:off x="6156384" y="2395268"/>
                  <a:ext cx="2363638" cy="3416061"/>
                </a:xfrm>
                <a:prstGeom prst="roundRect">
                  <a:avLst>
                    <a:gd name="adj" fmla="val 16667"/>
                  </a:avLst>
                </a:prstGeom>
                <a:solidFill>
                  <a:schemeClr val="bg1"/>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3371" name="圆角矩形 206"/>
                <p:cNvSpPr>
                  <a:spLocks noChangeArrowheads="1"/>
                </p:cNvSpPr>
                <p:nvPr/>
              </p:nvSpPr>
              <p:spPr bwMode="auto">
                <a:xfrm>
                  <a:off x="6032736" y="2495909"/>
                  <a:ext cx="2363638" cy="3416061"/>
                </a:xfrm>
                <a:prstGeom prst="roundRect">
                  <a:avLst>
                    <a:gd name="adj" fmla="val 16667"/>
                  </a:avLst>
                </a:prstGeom>
                <a:solidFill>
                  <a:schemeClr val="bg1"/>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grpSp>
          <p:grpSp>
            <p:nvGrpSpPr>
              <p:cNvPr id="13338" name="组合 279"/>
              <p:cNvGrpSpPr>
                <a:grpSpLocks/>
              </p:cNvGrpSpPr>
              <p:nvPr/>
            </p:nvGrpSpPr>
            <p:grpSpPr bwMode="auto">
              <a:xfrm>
                <a:off x="6105633" y="1495294"/>
                <a:ext cx="2327588" cy="4647012"/>
                <a:chOff x="6105633" y="1495294"/>
                <a:chExt cx="2327588" cy="4647012"/>
              </a:xfrm>
            </p:grpSpPr>
            <p:sp>
              <p:nvSpPr>
                <p:cNvPr id="198" name="AutoShape 325"/>
                <p:cNvSpPr>
                  <a:spLocks noChangeArrowheads="1"/>
                </p:cNvSpPr>
                <p:nvPr/>
              </p:nvSpPr>
              <p:spPr bwMode="auto">
                <a:xfrm>
                  <a:off x="6105633" y="1495294"/>
                  <a:ext cx="1321234" cy="483465"/>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lIns="0" r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solidFill>
                        <a:srgbClr val="C00000"/>
                      </a:solidFill>
                    </a:rPr>
                    <a:t>产品订单</a:t>
                  </a:r>
                  <a:endParaRPr lang="en-US" altLang="zh-CN" sz="1200" b="1">
                    <a:solidFill>
                      <a:srgbClr val="C00000"/>
                    </a:solidFill>
                  </a:endParaRPr>
                </a:p>
                <a:p>
                  <a:pPr algn="ctr" eaLnBrk="1" hangingPunct="1">
                    <a:lnSpc>
                      <a:spcPct val="90000"/>
                    </a:lnSpc>
                    <a:buClr>
                      <a:schemeClr val="accent2"/>
                    </a:buClr>
                    <a:buFont typeface="Wingdings" panose="05000000000000000000" pitchFamily="2" charset="2"/>
                    <a:buNone/>
                  </a:pPr>
                  <a:r>
                    <a:rPr lang="en-US" altLang="zh-CN" sz="1200" b="1">
                      <a:solidFill>
                        <a:srgbClr val="C00000"/>
                      </a:solidFill>
                    </a:rPr>
                    <a:t>Product  Backlog</a:t>
                  </a:r>
                  <a:endParaRPr lang="zh-CN" altLang="en-US" sz="1200" b="1">
                    <a:solidFill>
                      <a:srgbClr val="C00000"/>
                    </a:solidFill>
                  </a:endParaRPr>
                </a:p>
              </p:txBody>
            </p:sp>
            <p:sp>
              <p:nvSpPr>
                <p:cNvPr id="212" name="五边形 211"/>
                <p:cNvSpPr/>
                <p:nvPr/>
              </p:nvSpPr>
              <p:spPr bwMode="auto">
                <a:xfrm>
                  <a:off x="6388867" y="2570413"/>
                  <a:ext cx="1530101" cy="311040"/>
                </a:xfrm>
                <a:prstGeom prst="homePlate">
                  <a:avLst>
                    <a:gd name="adj" fmla="val 41781"/>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400"/>
                    <a:t>冲刺规划会议</a:t>
                  </a:r>
                  <a:endParaRPr lang="en-US" altLang="zh-CN" sz="1400"/>
                </a:p>
              </p:txBody>
            </p:sp>
            <p:grpSp>
              <p:nvGrpSpPr>
                <p:cNvPr id="13341" name="组合 223"/>
                <p:cNvGrpSpPr>
                  <a:grpSpLocks/>
                </p:cNvGrpSpPr>
                <p:nvPr/>
              </p:nvGrpSpPr>
              <p:grpSpPr bwMode="auto">
                <a:xfrm>
                  <a:off x="6124755" y="3140013"/>
                  <a:ext cx="1224951" cy="1322716"/>
                  <a:chOff x="6331789" y="3347049"/>
                  <a:chExt cx="1322715" cy="1322716"/>
                </a:xfrm>
              </p:grpSpPr>
              <p:sp>
                <p:nvSpPr>
                  <p:cNvPr id="13364" name="圆角矩形 212"/>
                  <p:cNvSpPr>
                    <a:spLocks noChangeArrowheads="1"/>
                  </p:cNvSpPr>
                  <p:nvPr/>
                </p:nvSpPr>
                <p:spPr bwMode="auto">
                  <a:xfrm>
                    <a:off x="6331789" y="3347049"/>
                    <a:ext cx="1138686" cy="1155940"/>
                  </a:xfrm>
                  <a:prstGeom prst="roundRect">
                    <a:avLst>
                      <a:gd name="adj" fmla="val 16667"/>
                    </a:avLst>
                  </a:prstGeom>
                  <a:solidFill>
                    <a:schemeClr val="bg1"/>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3365" name="圆角矩形 213"/>
                  <p:cNvSpPr>
                    <a:spLocks noChangeArrowheads="1"/>
                  </p:cNvSpPr>
                  <p:nvPr/>
                </p:nvSpPr>
                <p:spPr bwMode="auto">
                  <a:xfrm>
                    <a:off x="6415177" y="3430437"/>
                    <a:ext cx="1138686" cy="1155940"/>
                  </a:xfrm>
                  <a:prstGeom prst="roundRect">
                    <a:avLst>
                      <a:gd name="adj" fmla="val 16667"/>
                    </a:avLst>
                  </a:prstGeom>
                  <a:solidFill>
                    <a:schemeClr val="bg1"/>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13366" name="圆角矩形 214"/>
                  <p:cNvSpPr>
                    <a:spLocks noChangeArrowheads="1"/>
                  </p:cNvSpPr>
                  <p:nvPr/>
                </p:nvSpPr>
                <p:spPr bwMode="auto">
                  <a:xfrm>
                    <a:off x="6515818" y="3513825"/>
                    <a:ext cx="1138686" cy="1155940"/>
                  </a:xfrm>
                  <a:prstGeom prst="roundRect">
                    <a:avLst>
                      <a:gd name="adj" fmla="val 16667"/>
                    </a:avLst>
                  </a:prstGeom>
                  <a:solidFill>
                    <a:schemeClr val="bg1"/>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
                <p:nvSpPr>
                  <p:cNvPr id="216" name="五边形 215"/>
                  <p:cNvSpPr/>
                  <p:nvPr/>
                </p:nvSpPr>
                <p:spPr bwMode="auto">
                  <a:xfrm>
                    <a:off x="6640900" y="3605763"/>
                    <a:ext cx="881639" cy="327945"/>
                  </a:xfrm>
                  <a:prstGeom prst="homePlate">
                    <a:avLst>
                      <a:gd name="adj" fmla="val 4178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每日站立会议</a:t>
                    </a:r>
                    <a:endParaRPr lang="en-US" altLang="zh-CN" sz="1200"/>
                  </a:p>
                </p:txBody>
              </p:sp>
              <p:sp>
                <p:nvSpPr>
                  <p:cNvPr id="219" name="五边形 218"/>
                  <p:cNvSpPr/>
                  <p:nvPr/>
                </p:nvSpPr>
                <p:spPr bwMode="auto">
                  <a:xfrm>
                    <a:off x="6639192" y="4138250"/>
                    <a:ext cx="879930" cy="327945"/>
                  </a:xfrm>
                  <a:prstGeom prst="homePlate">
                    <a:avLst>
                      <a:gd name="adj" fmla="val 41781"/>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每日工作</a:t>
                    </a:r>
                    <a:endParaRPr lang="en-US" altLang="zh-CN" sz="1200"/>
                  </a:p>
                </p:txBody>
              </p:sp>
            </p:grpSp>
            <p:sp>
              <p:nvSpPr>
                <p:cNvPr id="220" name="AutoShape 325"/>
                <p:cNvSpPr>
                  <a:spLocks noChangeArrowheads="1"/>
                </p:cNvSpPr>
                <p:nvPr/>
              </p:nvSpPr>
              <p:spPr bwMode="auto">
                <a:xfrm>
                  <a:off x="6418932" y="5822814"/>
                  <a:ext cx="954137" cy="319492"/>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lIns="0" r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solidFill>
                        <a:srgbClr val="C00000"/>
                      </a:solidFill>
                    </a:rPr>
                    <a:t>产品订单</a:t>
                  </a:r>
                  <a:endParaRPr lang="en-US" altLang="zh-CN" sz="1200" b="1">
                    <a:solidFill>
                      <a:srgbClr val="C00000"/>
                    </a:solidFill>
                  </a:endParaRPr>
                </a:p>
              </p:txBody>
            </p:sp>
            <p:grpSp>
              <p:nvGrpSpPr>
                <p:cNvPr id="13343" name="组合 222"/>
                <p:cNvGrpSpPr>
                  <a:grpSpLocks/>
                </p:cNvGrpSpPr>
                <p:nvPr/>
              </p:nvGrpSpPr>
              <p:grpSpPr bwMode="auto">
                <a:xfrm>
                  <a:off x="6395736" y="4804823"/>
                  <a:ext cx="1471556" cy="474543"/>
                  <a:chOff x="6395736" y="4753064"/>
                  <a:chExt cx="1471556" cy="526301"/>
                </a:xfrm>
              </p:grpSpPr>
              <p:sp>
                <p:nvSpPr>
                  <p:cNvPr id="221" name="五边形 220"/>
                  <p:cNvSpPr/>
                  <p:nvPr/>
                </p:nvSpPr>
                <p:spPr bwMode="auto">
                  <a:xfrm>
                    <a:off x="6412603" y="4753450"/>
                    <a:ext cx="1454149" cy="303720"/>
                  </a:xfrm>
                  <a:prstGeom prst="homePlate">
                    <a:avLst>
                      <a:gd name="adj" fmla="val 41781"/>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400"/>
                      <a:t>冲刺复审会议</a:t>
                    </a:r>
                    <a:endParaRPr lang="zh-CN" altLang="en-US" sz="1000"/>
                  </a:p>
                </p:txBody>
              </p:sp>
              <p:sp>
                <p:nvSpPr>
                  <p:cNvPr id="222" name="五边形 221"/>
                  <p:cNvSpPr/>
                  <p:nvPr/>
                </p:nvSpPr>
                <p:spPr bwMode="auto">
                  <a:xfrm>
                    <a:off x="6414185" y="5004675"/>
                    <a:ext cx="1435162" cy="275597"/>
                  </a:xfrm>
                  <a:prstGeom prst="homePlate">
                    <a:avLst>
                      <a:gd name="adj" fmla="val 41781"/>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400"/>
                      <a:t>冲刺回顾会议</a:t>
                    </a:r>
                    <a:endParaRPr lang="en-US" altLang="zh-CN" sz="1400"/>
                  </a:p>
                </p:txBody>
              </p:sp>
            </p:grpSp>
            <p:sp>
              <p:nvSpPr>
                <p:cNvPr id="13344" name="矩形 224"/>
                <p:cNvSpPr>
                  <a:spLocks noChangeArrowheads="1"/>
                </p:cNvSpPr>
                <p:nvPr/>
              </p:nvSpPr>
              <p:spPr bwMode="auto">
                <a:xfrm>
                  <a:off x="7573992" y="3088256"/>
                  <a:ext cx="724619" cy="333556"/>
                </a:xfrm>
                <a:prstGeom prst="rect">
                  <a:avLst/>
                </a:prstGeom>
                <a:solidFill>
                  <a:srgbClr val="FFFF99"/>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冲刺目标</a:t>
                  </a:r>
                </a:p>
              </p:txBody>
            </p:sp>
            <p:sp>
              <p:nvSpPr>
                <p:cNvPr id="13345" name="矩形 225"/>
                <p:cNvSpPr>
                  <a:spLocks noChangeArrowheads="1"/>
                </p:cNvSpPr>
                <p:nvPr/>
              </p:nvSpPr>
              <p:spPr bwMode="auto">
                <a:xfrm>
                  <a:off x="7573992" y="3413183"/>
                  <a:ext cx="724619" cy="333556"/>
                </a:xfrm>
                <a:prstGeom prst="rect">
                  <a:avLst/>
                </a:prstGeom>
                <a:solidFill>
                  <a:srgbClr val="FFFF99"/>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冲刺订单</a:t>
                  </a:r>
                </a:p>
              </p:txBody>
            </p:sp>
            <p:sp>
              <p:nvSpPr>
                <p:cNvPr id="13346" name="矩形 226"/>
                <p:cNvSpPr>
                  <a:spLocks noChangeArrowheads="1"/>
                </p:cNvSpPr>
                <p:nvPr/>
              </p:nvSpPr>
              <p:spPr bwMode="auto">
                <a:xfrm>
                  <a:off x="7573992" y="3738110"/>
                  <a:ext cx="724619" cy="333556"/>
                </a:xfrm>
                <a:prstGeom prst="rect">
                  <a:avLst/>
                </a:prstGeom>
                <a:solidFill>
                  <a:srgbClr val="FFFF99"/>
                </a:solidFill>
                <a:ln w="127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产品</a:t>
                  </a:r>
                </a:p>
              </p:txBody>
            </p:sp>
            <p:sp>
              <p:nvSpPr>
                <p:cNvPr id="229" name="矩形 228"/>
                <p:cNvSpPr/>
                <p:nvPr/>
              </p:nvSpPr>
              <p:spPr bwMode="auto">
                <a:xfrm>
                  <a:off x="7523389" y="3036973"/>
                  <a:ext cx="810146" cy="1086951"/>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cxnSp>
              <p:nvCxnSpPr>
                <p:cNvPr id="13348" name="直接箭头连接符 230"/>
                <p:cNvCxnSpPr>
                  <a:cxnSpLocks noChangeShapeType="1"/>
                  <a:stCxn id="198" idx="2"/>
                  <a:endCxn id="212" idx="0"/>
                </p:cNvCxnSpPr>
                <p:nvPr/>
              </p:nvCxnSpPr>
              <p:spPr bwMode="auto">
                <a:xfrm rot="16200000" flipH="1">
                  <a:off x="6631354" y="2113372"/>
                  <a:ext cx="591329" cy="323269"/>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49" name="直接箭头连接符 232"/>
                <p:cNvCxnSpPr>
                  <a:cxnSpLocks noChangeShapeType="1"/>
                  <a:stCxn id="252" idx="2"/>
                  <a:endCxn id="212" idx="0"/>
                </p:cNvCxnSpPr>
                <p:nvPr/>
              </p:nvCxnSpPr>
              <p:spPr bwMode="auto">
                <a:xfrm rot="5400000">
                  <a:off x="7231334" y="1769510"/>
                  <a:ext cx="658482" cy="943843"/>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50" name="直接箭头连接符 234"/>
                <p:cNvCxnSpPr>
                  <a:cxnSpLocks noChangeShapeType="1"/>
                </p:cNvCxnSpPr>
                <p:nvPr/>
              </p:nvCxnSpPr>
              <p:spPr bwMode="auto">
                <a:xfrm rot="5400000">
                  <a:off x="6641764" y="3016944"/>
                  <a:ext cx="274320" cy="2876"/>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51" name="直接箭头连接符 237"/>
                <p:cNvCxnSpPr>
                  <a:cxnSpLocks noChangeShapeType="1"/>
                </p:cNvCxnSpPr>
                <p:nvPr/>
              </p:nvCxnSpPr>
              <p:spPr bwMode="auto">
                <a:xfrm rot="5400000">
                  <a:off x="6710402" y="4633331"/>
                  <a:ext cx="338328" cy="2876"/>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52" name="直接箭头连接符 239"/>
                <p:cNvCxnSpPr>
                  <a:cxnSpLocks noChangeShapeType="1"/>
                </p:cNvCxnSpPr>
                <p:nvPr/>
              </p:nvCxnSpPr>
              <p:spPr bwMode="auto">
                <a:xfrm rot="5400000">
                  <a:off x="6308410" y="5552908"/>
                  <a:ext cx="521208" cy="2876"/>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53" name="直接箭头连接符 241"/>
                <p:cNvCxnSpPr>
                  <a:cxnSpLocks noChangeShapeType="1"/>
                  <a:stCxn id="216" idx="3"/>
                  <a:endCxn id="229" idx="1"/>
                </p:cNvCxnSpPr>
                <p:nvPr/>
              </p:nvCxnSpPr>
              <p:spPr bwMode="auto">
                <a:xfrm>
                  <a:off x="7227213" y="3562708"/>
                  <a:ext cx="295021" cy="17254"/>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54" name="直接箭头连接符 243"/>
                <p:cNvCxnSpPr>
                  <a:cxnSpLocks noChangeShapeType="1"/>
                  <a:stCxn id="219" idx="3"/>
                  <a:endCxn id="13346" idx="1"/>
                </p:cNvCxnSpPr>
                <p:nvPr/>
              </p:nvCxnSpPr>
              <p:spPr bwMode="auto">
                <a:xfrm flipV="1">
                  <a:off x="7224550" y="3904888"/>
                  <a:ext cx="349442" cy="18978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55" name="直接箭头连接符 245"/>
                <p:cNvCxnSpPr>
                  <a:cxnSpLocks noChangeShapeType="1"/>
                  <a:stCxn id="212" idx="3"/>
                  <a:endCxn id="229" idx="0"/>
                </p:cNvCxnSpPr>
                <p:nvPr/>
              </p:nvCxnSpPr>
              <p:spPr bwMode="auto">
                <a:xfrm>
                  <a:off x="7919050" y="2725948"/>
                  <a:ext cx="8626" cy="31055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56" name="直接箭头连接符 247"/>
                <p:cNvCxnSpPr>
                  <a:cxnSpLocks noChangeShapeType="1"/>
                  <a:stCxn id="13346" idx="2"/>
                </p:cNvCxnSpPr>
                <p:nvPr/>
              </p:nvCxnSpPr>
              <p:spPr bwMode="auto">
                <a:xfrm rot="5400000">
                  <a:off x="7811221" y="4196747"/>
                  <a:ext cx="250163" cy="1588"/>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57" name="直接箭头连接符 249"/>
                <p:cNvCxnSpPr>
                  <a:cxnSpLocks noChangeShapeType="1"/>
                  <a:endCxn id="221" idx="3"/>
                </p:cNvCxnSpPr>
                <p:nvPr/>
              </p:nvCxnSpPr>
              <p:spPr bwMode="auto">
                <a:xfrm rot="5400000">
                  <a:off x="7759000" y="4763677"/>
                  <a:ext cx="285595" cy="6901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51" name="AutoShape 325"/>
                <p:cNvSpPr>
                  <a:spLocks noChangeArrowheads="1"/>
                </p:cNvSpPr>
                <p:nvPr/>
              </p:nvSpPr>
              <p:spPr bwMode="auto">
                <a:xfrm>
                  <a:off x="7531300" y="4313253"/>
                  <a:ext cx="802235" cy="327945"/>
                </a:xfrm>
                <a:prstGeom prst="foldedCorner">
                  <a:avLst>
                    <a:gd name="adj" fmla="val 12500"/>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100"/>
                    <a:t>新的功能增量</a:t>
                  </a:r>
                </a:p>
              </p:txBody>
            </p:sp>
            <p:sp>
              <p:nvSpPr>
                <p:cNvPr id="252" name="AutoShape 325"/>
                <p:cNvSpPr>
                  <a:spLocks noChangeArrowheads="1"/>
                </p:cNvSpPr>
                <p:nvPr/>
              </p:nvSpPr>
              <p:spPr bwMode="auto">
                <a:xfrm>
                  <a:off x="7630987" y="1584887"/>
                  <a:ext cx="802234" cy="327945"/>
                </a:xfrm>
                <a:prstGeom prst="foldedCorner">
                  <a:avLst>
                    <a:gd name="adj" fmla="val 12500"/>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100"/>
                    <a:t>新的功能增量</a:t>
                  </a:r>
                </a:p>
              </p:txBody>
            </p:sp>
          </p:grpSp>
        </p:grpSp>
        <p:cxnSp>
          <p:nvCxnSpPr>
            <p:cNvPr id="273" name="直接连接符 272"/>
            <p:cNvCxnSpPr/>
            <p:nvPr/>
          </p:nvCxnSpPr>
          <p:spPr bwMode="auto">
            <a:xfrm rot="5400000">
              <a:off x="-1066799" y="3800475"/>
              <a:ext cx="5141912" cy="1587"/>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cxnSp>
          <p:nvCxnSpPr>
            <p:cNvPr id="274" name="直接连接符 273"/>
            <p:cNvCxnSpPr/>
            <p:nvPr/>
          </p:nvCxnSpPr>
          <p:spPr bwMode="auto">
            <a:xfrm rot="5400000">
              <a:off x="1524000" y="3783013"/>
              <a:ext cx="5141913" cy="1587"/>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
          <p:nvSpPr>
            <p:cNvPr id="13328" name="TextBox 275"/>
            <p:cNvSpPr txBox="1">
              <a:spLocks noChangeArrowheads="1"/>
            </p:cNvSpPr>
            <p:nvPr/>
          </p:nvSpPr>
          <p:spPr bwMode="auto">
            <a:xfrm>
              <a:off x="552915" y="1165975"/>
              <a:ext cx="600333" cy="31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角色</a:t>
              </a:r>
            </a:p>
          </p:txBody>
        </p:sp>
        <p:sp>
          <p:nvSpPr>
            <p:cNvPr id="13329" name="TextBox 277"/>
            <p:cNvSpPr txBox="1">
              <a:spLocks noChangeArrowheads="1"/>
            </p:cNvSpPr>
            <p:nvPr/>
          </p:nvSpPr>
          <p:spPr bwMode="auto">
            <a:xfrm>
              <a:off x="2275557" y="1143000"/>
              <a:ext cx="600332" cy="31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活动</a:t>
              </a:r>
            </a:p>
          </p:txBody>
        </p:sp>
        <p:sp>
          <p:nvSpPr>
            <p:cNvPr id="13330" name="TextBox 278"/>
            <p:cNvSpPr txBox="1">
              <a:spLocks noChangeArrowheads="1"/>
            </p:cNvSpPr>
            <p:nvPr/>
          </p:nvSpPr>
          <p:spPr bwMode="auto">
            <a:xfrm>
              <a:off x="6809424" y="1165975"/>
              <a:ext cx="1219773" cy="31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开发流程</a:t>
              </a:r>
            </a:p>
          </p:txBody>
        </p:sp>
        <p:sp>
          <p:nvSpPr>
            <p:cNvPr id="85" name="AutoShape 325"/>
            <p:cNvSpPr>
              <a:spLocks noChangeArrowheads="1"/>
            </p:cNvSpPr>
            <p:nvPr/>
          </p:nvSpPr>
          <p:spPr bwMode="auto">
            <a:xfrm>
              <a:off x="4303713" y="1728788"/>
              <a:ext cx="1376362" cy="687387"/>
            </a:xfrm>
            <a:prstGeom prst="foldedCorner">
              <a:avLst>
                <a:gd name="adj" fmla="val 12500"/>
              </a:avLst>
            </a:prstGeom>
            <a:ln>
              <a:headEnd/>
              <a:tailEnd/>
            </a:ln>
          </p:spPr>
          <p:style>
            <a:lnRef idx="1">
              <a:schemeClr val="accent4"/>
            </a:lnRef>
            <a:fillRef idx="2">
              <a:schemeClr val="accent4"/>
            </a:fillRef>
            <a:effectRef idx="1">
              <a:schemeClr val="accent4"/>
            </a:effectRef>
            <a:fontRef idx="minor">
              <a:schemeClr val="dk1"/>
            </a:fontRef>
          </p:style>
          <p:txBody>
            <a:bodyPr lIns="0" r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solidFill>
                    <a:srgbClr val="C00000"/>
                  </a:solidFill>
                </a:rPr>
                <a:t>产品订单</a:t>
              </a:r>
              <a:endParaRPr lang="en-US" altLang="zh-CN" sz="1200" b="1">
                <a:solidFill>
                  <a:srgbClr val="C00000"/>
                </a:solidFill>
              </a:endParaRPr>
            </a:p>
            <a:p>
              <a:pPr algn="ctr" eaLnBrk="1" hangingPunct="1">
                <a:lnSpc>
                  <a:spcPct val="90000"/>
                </a:lnSpc>
                <a:buClr>
                  <a:schemeClr val="accent2"/>
                </a:buClr>
                <a:buFont typeface="Wingdings" panose="05000000000000000000" pitchFamily="2" charset="2"/>
                <a:buNone/>
              </a:pPr>
              <a:r>
                <a:rPr lang="en-US" altLang="zh-CN" sz="1200" b="1">
                  <a:solidFill>
                    <a:srgbClr val="C00000"/>
                  </a:solidFill>
                </a:rPr>
                <a:t>Product  Backlog</a:t>
              </a:r>
              <a:endParaRPr lang="zh-CN" altLang="en-US" sz="1200" b="1">
                <a:solidFill>
                  <a:srgbClr val="C00000"/>
                </a:solidFill>
              </a:endParaRPr>
            </a:p>
          </p:txBody>
        </p:sp>
        <p:sp>
          <p:nvSpPr>
            <p:cNvPr id="86" name="AutoShape 325"/>
            <p:cNvSpPr>
              <a:spLocks noChangeArrowheads="1"/>
            </p:cNvSpPr>
            <p:nvPr/>
          </p:nvSpPr>
          <p:spPr bwMode="auto">
            <a:xfrm>
              <a:off x="4303713" y="2936875"/>
              <a:ext cx="1376362" cy="687388"/>
            </a:xfrm>
            <a:prstGeom prst="foldedCorner">
              <a:avLst>
                <a:gd name="adj" fmla="val 12500"/>
              </a:avLst>
            </a:prstGeom>
            <a:ln>
              <a:headEnd/>
              <a:tailEnd/>
            </a:ln>
          </p:spPr>
          <p:style>
            <a:lnRef idx="1">
              <a:schemeClr val="accent3"/>
            </a:lnRef>
            <a:fillRef idx="2">
              <a:schemeClr val="accent3"/>
            </a:fillRef>
            <a:effectRef idx="1">
              <a:schemeClr val="accent3"/>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solidFill>
                    <a:srgbClr val="C00000"/>
                  </a:solidFill>
                </a:rPr>
                <a:t>冲刺订单</a:t>
              </a:r>
              <a:endParaRPr lang="en-US" altLang="zh-CN" sz="1200" b="1">
                <a:solidFill>
                  <a:srgbClr val="C00000"/>
                </a:solidFill>
              </a:endParaRPr>
            </a:p>
            <a:p>
              <a:pPr algn="ctr" eaLnBrk="1" hangingPunct="1">
                <a:lnSpc>
                  <a:spcPct val="90000"/>
                </a:lnSpc>
                <a:buClr>
                  <a:schemeClr val="accent2"/>
                </a:buClr>
                <a:buFont typeface="Wingdings" panose="05000000000000000000" pitchFamily="2" charset="2"/>
                <a:buNone/>
              </a:pPr>
              <a:r>
                <a:rPr lang="en-US" altLang="zh-CN" sz="1200" b="1">
                  <a:solidFill>
                    <a:srgbClr val="C00000"/>
                  </a:solidFill>
                </a:rPr>
                <a:t>Sprint Backlog</a:t>
              </a:r>
              <a:endParaRPr lang="zh-CN" altLang="en-US" sz="1200" b="1">
                <a:solidFill>
                  <a:srgbClr val="C00000"/>
                </a:solidFill>
              </a:endParaRPr>
            </a:p>
          </p:txBody>
        </p:sp>
        <p:sp>
          <p:nvSpPr>
            <p:cNvPr id="87" name="AutoShape 325"/>
            <p:cNvSpPr>
              <a:spLocks noChangeArrowheads="1"/>
            </p:cNvSpPr>
            <p:nvPr/>
          </p:nvSpPr>
          <p:spPr bwMode="auto">
            <a:xfrm>
              <a:off x="4303713" y="4143375"/>
              <a:ext cx="1376362" cy="687388"/>
            </a:xfrm>
            <a:prstGeom prst="foldedCorner">
              <a:avLst>
                <a:gd name="adj" fmla="val 12500"/>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solidFill>
                    <a:srgbClr val="C00000"/>
                  </a:solidFill>
                </a:rPr>
                <a:t>新的功能增量</a:t>
              </a:r>
            </a:p>
          </p:txBody>
        </p:sp>
        <p:sp>
          <p:nvSpPr>
            <p:cNvPr id="88" name="AutoShape 325"/>
            <p:cNvSpPr>
              <a:spLocks noChangeArrowheads="1"/>
            </p:cNvSpPr>
            <p:nvPr/>
          </p:nvSpPr>
          <p:spPr bwMode="auto">
            <a:xfrm>
              <a:off x="4303713" y="5351463"/>
              <a:ext cx="1376362" cy="687387"/>
            </a:xfrm>
            <a:prstGeom prst="foldedCorner">
              <a:avLst>
                <a:gd name="adj" fmla="val 12500"/>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b="1">
                  <a:solidFill>
                    <a:srgbClr val="C00000"/>
                  </a:solidFill>
                </a:rPr>
                <a:t>燃尽图</a:t>
              </a:r>
            </a:p>
          </p:txBody>
        </p:sp>
        <p:cxnSp>
          <p:nvCxnSpPr>
            <p:cNvPr id="89" name="直接连接符 88"/>
            <p:cNvCxnSpPr/>
            <p:nvPr/>
          </p:nvCxnSpPr>
          <p:spPr bwMode="auto">
            <a:xfrm rot="5400000">
              <a:off x="3273425" y="3783013"/>
              <a:ext cx="5141913" cy="1587"/>
            </a:xfrm>
            <a:prstGeom prst="line">
              <a:avLst/>
            </a:prstGeom>
            <a:solidFill>
              <a:schemeClr val="accent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cxnSp>
        <p:sp>
          <p:nvSpPr>
            <p:cNvPr id="13336" name="TextBox 276"/>
            <p:cNvSpPr txBox="1">
              <a:spLocks noChangeArrowheads="1"/>
            </p:cNvSpPr>
            <p:nvPr/>
          </p:nvSpPr>
          <p:spPr bwMode="auto">
            <a:xfrm>
              <a:off x="4670243" y="1145981"/>
              <a:ext cx="600332" cy="317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600" b="1"/>
                <a:t>工件</a:t>
              </a:r>
            </a:p>
          </p:txBody>
        </p:sp>
        <p:cxnSp>
          <p:nvCxnSpPr>
            <p:cNvPr id="3" name="曲线连接符 2"/>
            <p:cNvCxnSpPr>
              <a:stCxn id="251" idx="3"/>
              <a:endCxn id="252" idx="3"/>
            </p:cNvCxnSpPr>
            <p:nvPr/>
          </p:nvCxnSpPr>
          <p:spPr bwMode="auto">
            <a:xfrm flipV="1">
              <a:off x="8358188" y="2030413"/>
              <a:ext cx="100012" cy="2562225"/>
            </a:xfrm>
            <a:prstGeom prst="curvedConnector3">
              <a:avLst>
                <a:gd name="adj1" fmla="val 511431"/>
              </a:avLst>
            </a:prstGeom>
            <a:ln>
              <a:solidFill>
                <a:srgbClr val="0000FF"/>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9" name="肘形连接符 28"/>
            <p:cNvCxnSpPr>
              <a:stCxn id="220" idx="3"/>
              <a:endCxn id="198" idx="0"/>
            </p:cNvCxnSpPr>
            <p:nvPr/>
          </p:nvCxnSpPr>
          <p:spPr bwMode="auto">
            <a:xfrm flipH="1" flipV="1">
              <a:off x="6785769" y="1792287"/>
              <a:ext cx="608806" cy="4214019"/>
            </a:xfrm>
            <a:prstGeom prst="bentConnector4">
              <a:avLst>
                <a:gd name="adj1" fmla="val -250013"/>
                <a:gd name="adj2" fmla="val 105425"/>
              </a:avLst>
            </a:prstGeom>
            <a:ln>
              <a:solidFill>
                <a:srgbClr val="0000FF"/>
              </a:solidFill>
              <a:headEnd type="none" w="med" len="med"/>
              <a:tailEnd type="triangle"/>
            </a:ln>
          </p:spPr>
          <p:style>
            <a:lnRef idx="1">
              <a:schemeClr val="dk1"/>
            </a:lnRef>
            <a:fillRef idx="0">
              <a:schemeClr val="dk1"/>
            </a:fillRef>
            <a:effectRef idx="0">
              <a:schemeClr val="dk1"/>
            </a:effectRef>
            <a:fontRef idx="minor">
              <a:schemeClr val="tx1"/>
            </a:fontRef>
          </p:style>
        </p:cxnSp>
      </p:grpSp>
      <p:sp>
        <p:nvSpPr>
          <p:cNvPr id="2" name="灯片编号占位符 1"/>
          <p:cNvSpPr>
            <a:spLocks noGrp="1"/>
          </p:cNvSpPr>
          <p:nvPr>
            <p:ph type="sldNum" sz="quarter" idx="10"/>
          </p:nvPr>
        </p:nvSpPr>
        <p:spPr/>
        <p:txBody>
          <a:bodyPr/>
          <a:lstStyle/>
          <a:p>
            <a:fld id="{CFCB2913-6E8F-460F-B9B2-F36455E917E3}" type="slidenum">
              <a:rPr lang="en-US" altLang="en-US" smtClean="0"/>
              <a:pPr/>
              <a:t>11</a:t>
            </a:fld>
            <a:endParaRPr lang="en-US" altLang="en-US"/>
          </a:p>
        </p:txBody>
      </p:sp>
    </p:spTree>
    <p:extLst>
      <p:ext uri="{BB962C8B-B14F-4D97-AF65-F5344CB8AC3E}">
        <p14:creationId xmlns:p14="http://schemas.microsoft.com/office/powerpoint/2010/main" val="3102530279"/>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dirty="0" smtClean="0"/>
              <a:t>框架组成部分</a:t>
            </a:r>
          </a:p>
        </p:txBody>
      </p:sp>
      <p:sp>
        <p:nvSpPr>
          <p:cNvPr id="22531" name="Rectangle 3"/>
          <p:cNvSpPr>
            <a:spLocks noGrp="1" noChangeArrowheads="1"/>
          </p:cNvSpPr>
          <p:nvPr>
            <p:ph sz="quarter" idx="11"/>
          </p:nvPr>
        </p:nvSpPr>
        <p:spPr/>
        <p:txBody>
          <a:bodyPr>
            <a:normAutofit fontScale="85000" lnSpcReduction="20000"/>
          </a:bodyPr>
          <a:lstStyle/>
          <a:p>
            <a:r>
              <a:rPr lang="zh-CN" altLang="en-US" dirty="0" smtClean="0"/>
              <a:t>角色</a:t>
            </a:r>
          </a:p>
          <a:p>
            <a:pPr lvl="1"/>
            <a:r>
              <a:rPr lang="zh-CN" altLang="en-US" dirty="0" smtClean="0"/>
              <a:t>产品负责人（</a:t>
            </a:r>
            <a:r>
              <a:rPr lang="en-US" altLang="zh-CN" dirty="0" smtClean="0"/>
              <a:t>Product Owner</a:t>
            </a:r>
            <a:r>
              <a:rPr lang="zh-CN" altLang="en-US" dirty="0" smtClean="0"/>
              <a:t>）</a:t>
            </a:r>
          </a:p>
          <a:p>
            <a:pPr lvl="1"/>
            <a:r>
              <a:rPr lang="en-US" altLang="zh-CN" dirty="0" smtClean="0"/>
              <a:t>Scrum</a:t>
            </a:r>
            <a:r>
              <a:rPr lang="zh-CN" altLang="en-US" dirty="0" smtClean="0"/>
              <a:t>主管（</a:t>
            </a:r>
            <a:r>
              <a:rPr lang="en-US" altLang="zh-CN" dirty="0" err="1" smtClean="0"/>
              <a:t>ScrumMaster</a:t>
            </a:r>
            <a:r>
              <a:rPr lang="zh-CN" altLang="en-US" dirty="0" smtClean="0"/>
              <a:t>）</a:t>
            </a:r>
            <a:endParaRPr lang="en-US" altLang="zh-CN" dirty="0" smtClean="0"/>
          </a:p>
          <a:p>
            <a:pPr lvl="1"/>
            <a:r>
              <a:rPr lang="zh-CN" altLang="en-US" dirty="0" smtClean="0"/>
              <a:t>团队成员（</a:t>
            </a:r>
            <a:r>
              <a:rPr lang="en-US" altLang="zh-CN" dirty="0" smtClean="0"/>
              <a:t>Team Member</a:t>
            </a:r>
            <a:r>
              <a:rPr lang="zh-CN" altLang="en-US" dirty="0" smtClean="0"/>
              <a:t>）</a:t>
            </a:r>
          </a:p>
          <a:p>
            <a:r>
              <a:rPr lang="zh-CN" altLang="en-US" dirty="0" smtClean="0"/>
              <a:t>活动</a:t>
            </a:r>
          </a:p>
          <a:p>
            <a:pPr lvl="1"/>
            <a:r>
              <a:rPr lang="zh-CN" altLang="en-US" dirty="0" smtClean="0"/>
              <a:t>冲刺规划会议（</a:t>
            </a:r>
            <a:r>
              <a:rPr lang="en-US" altLang="zh-CN" dirty="0" smtClean="0"/>
              <a:t>Sprint Planning</a:t>
            </a:r>
            <a:r>
              <a:rPr lang="zh-CN" altLang="en-US" dirty="0" smtClean="0"/>
              <a:t> </a:t>
            </a:r>
            <a:r>
              <a:rPr lang="en-US" altLang="zh-CN" dirty="0" smtClean="0"/>
              <a:t>Meeting</a:t>
            </a:r>
            <a:r>
              <a:rPr lang="zh-CN" altLang="en-US" dirty="0" smtClean="0"/>
              <a:t>）</a:t>
            </a:r>
          </a:p>
          <a:p>
            <a:pPr lvl="1"/>
            <a:r>
              <a:rPr lang="zh-CN" altLang="en-US" dirty="0" smtClean="0"/>
              <a:t>冲刺复审会议（</a:t>
            </a:r>
            <a:r>
              <a:rPr lang="en-US" altLang="zh-CN" dirty="0" smtClean="0"/>
              <a:t>Sprint Review</a:t>
            </a:r>
            <a:r>
              <a:rPr lang="zh-CN" altLang="en-US" dirty="0" smtClean="0"/>
              <a:t> </a:t>
            </a:r>
            <a:r>
              <a:rPr lang="en-US" altLang="zh-CN" dirty="0" smtClean="0"/>
              <a:t>Meeting</a:t>
            </a:r>
            <a:r>
              <a:rPr lang="zh-CN" altLang="en-US" dirty="0" smtClean="0"/>
              <a:t>）</a:t>
            </a:r>
          </a:p>
          <a:p>
            <a:pPr lvl="1"/>
            <a:r>
              <a:rPr lang="zh-CN" altLang="en-US" dirty="0" smtClean="0"/>
              <a:t>冲刺回顾会议（</a:t>
            </a:r>
            <a:r>
              <a:rPr lang="en-US" altLang="zh-CN" dirty="0" smtClean="0"/>
              <a:t>Sprint Retrospective</a:t>
            </a:r>
            <a:r>
              <a:rPr lang="zh-CN" altLang="en-US" dirty="0" smtClean="0"/>
              <a:t> </a:t>
            </a:r>
            <a:r>
              <a:rPr lang="en-US" altLang="zh-CN" dirty="0" smtClean="0"/>
              <a:t>Meeting</a:t>
            </a:r>
            <a:r>
              <a:rPr lang="zh-CN" altLang="en-US" dirty="0" smtClean="0"/>
              <a:t>）</a:t>
            </a:r>
          </a:p>
          <a:p>
            <a:pPr lvl="1"/>
            <a:r>
              <a:rPr lang="zh-CN" altLang="en-US" dirty="0" smtClean="0"/>
              <a:t>每日站立会议（</a:t>
            </a:r>
            <a:r>
              <a:rPr lang="en-US" altLang="zh-CN" dirty="0" smtClean="0"/>
              <a:t>Daily Scrum</a:t>
            </a:r>
            <a:r>
              <a:rPr lang="zh-CN" altLang="en-US" dirty="0" smtClean="0"/>
              <a:t>）</a:t>
            </a:r>
          </a:p>
          <a:p>
            <a:r>
              <a:rPr lang="zh-CN" altLang="en-US" dirty="0" smtClean="0"/>
              <a:t>工件</a:t>
            </a:r>
          </a:p>
          <a:p>
            <a:pPr lvl="1"/>
            <a:r>
              <a:rPr lang="zh-CN" altLang="en-US" dirty="0" smtClean="0"/>
              <a:t>产品订单（</a:t>
            </a:r>
            <a:r>
              <a:rPr lang="en-US" altLang="zh-CN" dirty="0" smtClean="0"/>
              <a:t>Product Backlog</a:t>
            </a:r>
            <a:r>
              <a:rPr lang="zh-CN" altLang="en-US" dirty="0" smtClean="0"/>
              <a:t>）</a:t>
            </a:r>
          </a:p>
          <a:p>
            <a:pPr lvl="1"/>
            <a:r>
              <a:rPr lang="zh-CN" altLang="en-US" dirty="0" smtClean="0"/>
              <a:t>冲刺订单</a:t>
            </a:r>
            <a:r>
              <a:rPr lang="en-US" altLang="zh-CN" dirty="0" smtClean="0"/>
              <a:t>Sprint Backlog</a:t>
            </a:r>
            <a:r>
              <a:rPr lang="zh-CN" altLang="en-US" dirty="0" smtClean="0"/>
              <a:t>（迭代任务）</a:t>
            </a:r>
          </a:p>
          <a:p>
            <a:pPr lvl="1"/>
            <a:r>
              <a:rPr lang="zh-CN" altLang="en-US" dirty="0" smtClean="0"/>
              <a:t>燃尽图（</a:t>
            </a:r>
            <a:r>
              <a:rPr lang="en-US" altLang="zh-CN" dirty="0" err="1" smtClean="0"/>
              <a:t>Burndown</a:t>
            </a:r>
            <a:r>
              <a:rPr lang="en-US" altLang="zh-CN" dirty="0" smtClean="0"/>
              <a:t> Chart</a:t>
            </a:r>
            <a:r>
              <a:rPr lang="zh-CN" altLang="en-US" dirty="0" smtClean="0"/>
              <a:t>）</a:t>
            </a:r>
          </a:p>
          <a:p>
            <a:pPr lvl="1"/>
            <a:r>
              <a:rPr lang="zh-CN" altLang="en-US" dirty="0" smtClean="0"/>
              <a:t>新的功能增量</a:t>
            </a:r>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12</a:t>
            </a:fld>
            <a:endParaRPr lang="en-US" altLang="en-US"/>
          </a:p>
        </p:txBody>
      </p:sp>
    </p:spTree>
    <p:extLst>
      <p:ext uri="{BB962C8B-B14F-4D97-AF65-F5344CB8AC3E}">
        <p14:creationId xmlns:p14="http://schemas.microsoft.com/office/powerpoint/2010/main" val="2018273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extLst>
              <p:ext uri="{D42A27DB-BD31-4B8C-83A1-F6EECF244321}">
                <p14:modId xmlns:p14="http://schemas.microsoft.com/office/powerpoint/2010/main" val="1410356903"/>
              </p:ext>
            </p:extLst>
          </p:nvPr>
        </p:nvGraphicFramePr>
        <p:xfrm>
          <a:off x="190739" y="1044575"/>
          <a:ext cx="8758372" cy="5181601"/>
        </p:xfrm>
        <a:graphic>
          <a:graphicData uri="http://schemas.openxmlformats.org/drawingml/2006/table">
            <a:tbl>
              <a:tblPr/>
              <a:tblGrid>
                <a:gridCol w="1587728">
                  <a:extLst>
                    <a:ext uri="{9D8B030D-6E8A-4147-A177-3AD203B41FA5}">
                      <a16:colId xmlns:a16="http://schemas.microsoft.com/office/drawing/2014/main" val="20000"/>
                    </a:ext>
                  </a:extLst>
                </a:gridCol>
                <a:gridCol w="7170644">
                  <a:extLst>
                    <a:ext uri="{9D8B030D-6E8A-4147-A177-3AD203B41FA5}">
                      <a16:colId xmlns:a16="http://schemas.microsoft.com/office/drawing/2014/main" val="20001"/>
                    </a:ext>
                  </a:extLst>
                </a:gridCol>
              </a:tblGrid>
              <a:tr h="1524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4E9E9"/>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代表</a:t>
                      </a:r>
                      <a:r>
                        <a:rPr kumimoji="0" lang="zh-CN" altLang="en-US"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项目干系人的权益</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，对项目产出的软件系统负责</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规划</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项目初始需求、目标和发布计划</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为项目赢得启动及后续资金</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职责：</a:t>
                      </a:r>
                      <a:r>
                        <a:rPr kumimoji="0" lang="zh-CN" altLang="en-US"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确定产品订单中需求的优先级</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，督促团队优先开发最具价值的功能，确保最具价值的开发需求始终安排在最近的冲刺中完成</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4E9E9"/>
                    </a:solidFill>
                  </a:tcPr>
                </a:tc>
                <a:extLst>
                  <a:ext uri="{0D108BD9-81ED-4DB2-BD59-A6C34878D82A}">
                    <a16:rowId xmlns:a16="http://schemas.microsoft.com/office/drawing/2014/main" val="10000"/>
                  </a:ext>
                </a:extLst>
              </a:tr>
              <a:tr h="12350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D0D0"/>
                    </a:solid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对</a:t>
                      </a:r>
                      <a:r>
                        <a:rPr kumimoji="0" lang="en-US" altLang="zh-CN"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Scrum</a:t>
                      </a:r>
                      <a:r>
                        <a:rPr kumimoji="0" lang="zh-CN" altLang="en-US"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过程</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负责，向所有参与者讲授</a:t>
                      </a:r>
                      <a:r>
                        <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Scrum</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方法</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负责</a:t>
                      </a:r>
                      <a:r>
                        <a:rPr kumimoji="0" lang="zh-CN" altLang="en-US"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实施</a:t>
                      </a:r>
                      <a:r>
                        <a:rPr kumimoji="0" lang="en-US" altLang="zh-CN"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Scrum</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，确保它既符合企业文化，又能交付预期利益</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督促全体成员遵从</a:t>
                      </a:r>
                      <a:r>
                        <a:rPr kumimoji="0" lang="en-US" altLang="zh-CN"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Scrum</a:t>
                      </a:r>
                      <a:r>
                        <a:rPr kumimoji="0" lang="zh-CN" altLang="en-US"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规则和实践</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a:t>
                      </a:r>
                      <a:r>
                        <a:rPr kumimoji="0" lang="en-US" altLang="zh-CN" sz="1800" b="0" i="0" u="none" strike="noStrike" cap="none" normalizeH="0" baseline="0" dirty="0" err="1" smtClean="0">
                          <a:ln>
                            <a:noFill/>
                          </a:ln>
                          <a:solidFill>
                            <a:srgbClr val="000000"/>
                          </a:solidFill>
                          <a:effectLst/>
                          <a:latin typeface="微软雅黑" panose="020B0503020204020204" pitchFamily="34" charset="-122"/>
                          <a:ea typeface="微软雅黑" panose="020B0503020204020204" pitchFamily="34" charset="-122"/>
                        </a:rPr>
                        <a:t>ScrumMaster</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是保证</a:t>
                      </a:r>
                      <a:r>
                        <a:rPr kumimoji="0" lang="en-US" altLang="zh-CN"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Scrum</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成功的牧羊犬”</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D0D0"/>
                    </a:solidFill>
                  </a:tcPr>
                </a:tc>
                <a:extLst>
                  <a:ext uri="{0D108BD9-81ED-4DB2-BD59-A6C34878D82A}">
                    <a16:rowId xmlns:a16="http://schemas.microsoft.com/office/drawing/2014/main" val="10001"/>
                  </a:ext>
                </a:extLst>
              </a:tr>
              <a:tr h="13350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4E9E9"/>
                    </a:solidFill>
                  </a:tcPr>
                </a:tc>
                <a:tc>
                  <a:txBody>
                    <a:bodyPr/>
                    <a:lstStyle/>
                    <a:p>
                      <a:pPr marL="0" marR="0" lvl="0" indent="0" algn="l" defTabSz="914400" rtl="0" eaLnBrk="1" fontAlgn="base" latinLnBrk="0" hangingPunct="1">
                        <a:lnSpc>
                          <a:spcPct val="9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通过</a:t>
                      </a:r>
                      <a:r>
                        <a:rPr kumimoji="0" lang="zh-CN" altLang="en-US" sz="1800" b="0" i="0" u="none" strike="noStrike" cap="none" normalizeH="0" baseline="0" dirty="0" smtClean="0">
                          <a:ln>
                            <a:noFill/>
                          </a:ln>
                          <a:solidFill>
                            <a:srgbClr val="0000FF"/>
                          </a:solidFill>
                          <a:effectLst/>
                          <a:latin typeface="微软雅黑" panose="020B0503020204020204" pitchFamily="34" charset="-122"/>
                          <a:ea typeface="微软雅黑" panose="020B0503020204020204" pitchFamily="34" charset="-122"/>
                        </a:rPr>
                        <a:t>自管理、自组织方式和跨职能</a:t>
                      </a: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的团队协作，保持可持续的速度，快速开发软件功能</a:t>
                      </a:r>
                    </a:p>
                    <a:p>
                      <a:pPr marL="0" marR="0" lvl="0" indent="0" algn="l" defTabSz="914400" rtl="0" eaLnBrk="1" fontAlgn="base" latinLnBrk="0" hangingPunct="1">
                        <a:lnSpc>
                          <a:spcPct val="90000"/>
                        </a:lnSpc>
                        <a:spcBef>
                          <a:spcPct val="0"/>
                        </a:spcBef>
                        <a:spcAft>
                          <a:spcPct val="0"/>
                        </a:spcAft>
                        <a:buClrTx/>
                        <a:buSzTx/>
                        <a:buFont typeface="WingDings" pitchFamily="2" charset="2"/>
                        <a:buChar char="n"/>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职责：负责找出在一个冲刺中将冲刺订单转化为功能增量的方法，管理自身工作实现目标。团队成员对每一次迭代和项目共同负责。</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F4E9E9"/>
                    </a:solidFill>
                  </a:tcPr>
                </a:tc>
                <a:extLst>
                  <a:ext uri="{0D108BD9-81ED-4DB2-BD59-A6C34878D82A}">
                    <a16:rowId xmlns:a16="http://schemas.microsoft.com/office/drawing/2014/main" val="10002"/>
                  </a:ext>
                </a:extLst>
              </a:tr>
              <a:tr h="1087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endParaRP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D0D0"/>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rgbClr val="000000"/>
                          </a:solidFill>
                          <a:effectLst/>
                          <a:latin typeface="微软雅黑" panose="020B0503020204020204" pitchFamily="34" charset="-122"/>
                          <a:ea typeface="微软雅黑" panose="020B0503020204020204" pitchFamily="34" charset="-122"/>
                        </a:rPr>
                        <a:t>影响项目成功。但只直接参与冲刺评审过程，并给出反馈。</a:t>
                      </a:r>
                    </a:p>
                  </a:txBody>
                  <a:tcPr anchor="ctr" horzOverflow="overflow">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lnTlToBr>
                      <a:noFill/>
                    </a:lnTlToBr>
                    <a:lnBlToTr>
                      <a:noFill/>
                    </a:lnBlToTr>
                    <a:solidFill>
                      <a:srgbClr val="E8D0D0"/>
                    </a:solidFill>
                  </a:tcPr>
                </a:tc>
                <a:extLst>
                  <a:ext uri="{0D108BD9-81ED-4DB2-BD59-A6C34878D82A}">
                    <a16:rowId xmlns:a16="http://schemas.microsoft.com/office/drawing/2014/main" val="10003"/>
                  </a:ext>
                </a:extLst>
              </a:tr>
            </a:tbl>
          </a:graphicData>
        </a:graphic>
      </p:graphicFrame>
      <p:grpSp>
        <p:nvGrpSpPr>
          <p:cNvPr id="26643" name="组合 241"/>
          <p:cNvGrpSpPr>
            <a:grpSpLocks/>
          </p:cNvGrpSpPr>
          <p:nvPr/>
        </p:nvGrpSpPr>
        <p:grpSpPr bwMode="auto">
          <a:xfrm>
            <a:off x="431305" y="1355727"/>
            <a:ext cx="1218602" cy="1008257"/>
            <a:chOff x="594981" y="5450537"/>
            <a:chExt cx="1951899" cy="1372716"/>
          </a:xfrm>
        </p:grpSpPr>
        <p:grpSp>
          <p:nvGrpSpPr>
            <p:cNvPr id="26667" name="组合 213"/>
            <p:cNvGrpSpPr>
              <a:grpSpLocks/>
            </p:cNvGrpSpPr>
            <p:nvPr/>
          </p:nvGrpSpPr>
          <p:grpSpPr bwMode="auto">
            <a:xfrm>
              <a:off x="1272145" y="5450537"/>
              <a:ext cx="287329" cy="644619"/>
              <a:chOff x="626686" y="2115666"/>
              <a:chExt cx="287329" cy="644619"/>
            </a:xfrm>
          </p:grpSpPr>
          <p:sp>
            <p:nvSpPr>
              <p:cNvPr id="11" name="椭圆 10"/>
              <p:cNvSpPr/>
              <p:nvPr/>
            </p:nvSpPr>
            <p:spPr bwMode="auto">
              <a:xfrm>
                <a:off x="697894" y="2115666"/>
                <a:ext cx="216137" cy="196683"/>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sp>
            <p:nvSpPr>
              <p:cNvPr id="12" name="平行四边形 11"/>
              <p:cNvSpPr/>
              <p:nvPr/>
            </p:nvSpPr>
            <p:spPr bwMode="auto">
              <a:xfrm>
                <a:off x="626696" y="2366382"/>
                <a:ext cx="287335" cy="393364"/>
              </a:xfrm>
              <a:prstGeom prst="parallelogram">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grpSp>
        <p:sp>
          <p:nvSpPr>
            <p:cNvPr id="26668" name="TextBox 216"/>
            <p:cNvSpPr txBox="1">
              <a:spLocks noChangeArrowheads="1"/>
            </p:cNvSpPr>
            <p:nvPr/>
          </p:nvSpPr>
          <p:spPr bwMode="auto">
            <a:xfrm>
              <a:off x="594981" y="6131854"/>
              <a:ext cx="1951899" cy="691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600" b="1" dirty="0"/>
                <a:t>产品负责人</a:t>
              </a:r>
              <a:endParaRPr lang="en-US" altLang="zh-CN" sz="1600" b="1" dirty="0"/>
            </a:p>
            <a:p>
              <a:pPr algn="ctr" eaLnBrk="1" hangingPunct="1">
                <a:lnSpc>
                  <a:spcPct val="90000"/>
                </a:lnSpc>
                <a:buClr>
                  <a:schemeClr val="accent2"/>
                </a:buClr>
                <a:buFont typeface="WingDings" panose="05000000000000000000" pitchFamily="2" charset="2"/>
                <a:buNone/>
              </a:pPr>
              <a:r>
                <a:rPr lang="zh-CN" altLang="en-US" sz="1400" dirty="0"/>
                <a:t>设定优先级</a:t>
              </a:r>
            </a:p>
          </p:txBody>
        </p:sp>
      </p:grpSp>
      <p:grpSp>
        <p:nvGrpSpPr>
          <p:cNvPr id="26644" name="组合 240"/>
          <p:cNvGrpSpPr>
            <a:grpSpLocks/>
          </p:cNvGrpSpPr>
          <p:nvPr/>
        </p:nvGrpSpPr>
        <p:grpSpPr bwMode="auto">
          <a:xfrm>
            <a:off x="69716" y="2736852"/>
            <a:ext cx="1800494" cy="1004340"/>
            <a:chOff x="2080792" y="4554050"/>
            <a:chExt cx="2599632" cy="1378223"/>
          </a:xfrm>
        </p:grpSpPr>
        <p:grpSp>
          <p:nvGrpSpPr>
            <p:cNvPr id="26663" name="组合 217"/>
            <p:cNvGrpSpPr>
              <a:grpSpLocks/>
            </p:cNvGrpSpPr>
            <p:nvPr/>
          </p:nvGrpSpPr>
          <p:grpSpPr bwMode="auto">
            <a:xfrm>
              <a:off x="3202304" y="4554050"/>
              <a:ext cx="288787" cy="645863"/>
              <a:chOff x="1032845" y="2115650"/>
              <a:chExt cx="288787" cy="645863"/>
            </a:xfrm>
          </p:grpSpPr>
          <p:sp>
            <p:nvSpPr>
              <p:cNvPr id="16" name="椭圆 15"/>
              <p:cNvSpPr/>
              <p:nvPr/>
            </p:nvSpPr>
            <p:spPr bwMode="auto">
              <a:xfrm>
                <a:off x="1105711" y="2115650"/>
                <a:ext cx="215457" cy="1960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sp>
            <p:nvSpPr>
              <p:cNvPr id="17" name="平行四边形 16"/>
              <p:cNvSpPr/>
              <p:nvPr/>
            </p:nvSpPr>
            <p:spPr bwMode="auto">
              <a:xfrm>
                <a:off x="1032364" y="2366175"/>
                <a:ext cx="288804" cy="394303"/>
              </a:xfrm>
              <a:prstGeom prst="parallelogram">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grpSp>
        <p:sp>
          <p:nvSpPr>
            <p:cNvPr id="26664" name="TextBox 220"/>
            <p:cNvSpPr txBox="1">
              <a:spLocks noChangeArrowheads="1"/>
            </p:cNvSpPr>
            <p:nvPr/>
          </p:nvSpPr>
          <p:spPr bwMode="auto">
            <a:xfrm>
              <a:off x="2080792" y="5235393"/>
              <a:ext cx="2599632" cy="696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en-GB" altLang="zh-CN" sz="1600" b="1" dirty="0"/>
                <a:t>Scrum</a:t>
              </a:r>
              <a:r>
                <a:rPr lang="zh-CN" altLang="en-US" sz="1600" b="1" dirty="0"/>
                <a:t>主管</a:t>
              </a:r>
              <a:endParaRPr lang="en-US" altLang="zh-CN" sz="1600" b="1" dirty="0"/>
            </a:p>
            <a:p>
              <a:pPr algn="ctr" eaLnBrk="1" hangingPunct="1">
                <a:lnSpc>
                  <a:spcPct val="90000"/>
                </a:lnSpc>
                <a:buClr>
                  <a:schemeClr val="accent2"/>
                </a:buClr>
                <a:buFont typeface="WingDings" panose="05000000000000000000" pitchFamily="2" charset="2"/>
                <a:buNone/>
              </a:pPr>
              <a:r>
                <a:rPr lang="zh-CN" altLang="en-US" sz="1400" dirty="0"/>
                <a:t>管理过程，扫除障碍</a:t>
              </a:r>
            </a:p>
          </p:txBody>
        </p:sp>
      </p:grpSp>
      <p:grpSp>
        <p:nvGrpSpPr>
          <p:cNvPr id="26645" name="组合 239"/>
          <p:cNvGrpSpPr>
            <a:grpSpLocks/>
          </p:cNvGrpSpPr>
          <p:nvPr/>
        </p:nvGrpSpPr>
        <p:grpSpPr bwMode="auto">
          <a:xfrm>
            <a:off x="441365" y="4031409"/>
            <a:ext cx="1011815" cy="994224"/>
            <a:chOff x="3642398" y="4867829"/>
            <a:chExt cx="1663443" cy="1392668"/>
          </a:xfrm>
        </p:grpSpPr>
        <p:grpSp>
          <p:nvGrpSpPr>
            <p:cNvPr id="26659" name="组合 221"/>
            <p:cNvGrpSpPr>
              <a:grpSpLocks/>
            </p:cNvGrpSpPr>
            <p:nvPr/>
          </p:nvGrpSpPr>
          <p:grpSpPr bwMode="auto">
            <a:xfrm>
              <a:off x="4257433" y="4867829"/>
              <a:ext cx="287044" cy="645024"/>
              <a:chOff x="626727" y="2115664"/>
              <a:chExt cx="287044" cy="645024"/>
            </a:xfrm>
          </p:grpSpPr>
          <p:sp>
            <p:nvSpPr>
              <p:cNvPr id="21" name="椭圆 20"/>
              <p:cNvSpPr/>
              <p:nvPr/>
            </p:nvSpPr>
            <p:spPr bwMode="auto">
              <a:xfrm>
                <a:off x="699871" y="2115664"/>
                <a:ext cx="214010" cy="197909"/>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sp>
            <p:nvSpPr>
              <p:cNvPr id="22" name="平行四边形 21"/>
              <p:cNvSpPr/>
              <p:nvPr/>
            </p:nvSpPr>
            <p:spPr bwMode="auto">
              <a:xfrm>
                <a:off x="626794" y="2364719"/>
                <a:ext cx="287087" cy="395819"/>
              </a:xfrm>
              <a:prstGeom prst="parallelogram">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grpSp>
        <p:sp>
          <p:nvSpPr>
            <p:cNvPr id="26660" name="TextBox 224"/>
            <p:cNvSpPr txBox="1">
              <a:spLocks noChangeArrowheads="1"/>
            </p:cNvSpPr>
            <p:nvPr/>
          </p:nvSpPr>
          <p:spPr bwMode="auto">
            <a:xfrm>
              <a:off x="3642398" y="5549148"/>
              <a:ext cx="1663443" cy="71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600" b="1" dirty="0"/>
                <a:t>开发团队</a:t>
              </a:r>
              <a:endParaRPr lang="en-US" altLang="zh-CN" sz="1600" b="1" dirty="0"/>
            </a:p>
            <a:p>
              <a:pPr algn="ctr" eaLnBrk="1" hangingPunct="1">
                <a:lnSpc>
                  <a:spcPct val="90000"/>
                </a:lnSpc>
                <a:buClr>
                  <a:schemeClr val="accent2"/>
                </a:buClr>
                <a:buFont typeface="WingDings" panose="05000000000000000000" pitchFamily="2" charset="2"/>
                <a:buNone/>
              </a:pPr>
              <a:r>
                <a:rPr lang="zh-CN" altLang="en-US" sz="1400" dirty="0"/>
                <a:t>生产</a:t>
              </a:r>
            </a:p>
          </p:txBody>
        </p:sp>
      </p:grpSp>
      <p:grpSp>
        <p:nvGrpSpPr>
          <p:cNvPr id="26646" name="组合 187"/>
          <p:cNvGrpSpPr>
            <a:grpSpLocks/>
          </p:cNvGrpSpPr>
          <p:nvPr/>
        </p:nvGrpSpPr>
        <p:grpSpPr bwMode="auto">
          <a:xfrm>
            <a:off x="485986" y="5231751"/>
            <a:ext cx="1082349" cy="1045245"/>
            <a:chOff x="4091338" y="5731131"/>
            <a:chExt cx="1081988" cy="1045658"/>
          </a:xfrm>
        </p:grpSpPr>
        <p:grpSp>
          <p:nvGrpSpPr>
            <p:cNvPr id="26648" name="组合 252"/>
            <p:cNvGrpSpPr>
              <a:grpSpLocks/>
            </p:cNvGrpSpPr>
            <p:nvPr/>
          </p:nvGrpSpPr>
          <p:grpSpPr bwMode="auto">
            <a:xfrm>
              <a:off x="4303115" y="5731131"/>
              <a:ext cx="438300" cy="469447"/>
              <a:chOff x="2995188" y="5163671"/>
              <a:chExt cx="672476" cy="850935"/>
            </a:xfrm>
          </p:grpSpPr>
          <p:grpSp>
            <p:nvGrpSpPr>
              <p:cNvPr id="26650" name="组合 242"/>
              <p:cNvGrpSpPr>
                <a:grpSpLocks/>
              </p:cNvGrpSpPr>
              <p:nvPr/>
            </p:nvGrpSpPr>
            <p:grpSpPr bwMode="auto">
              <a:xfrm>
                <a:off x="3216912" y="5163671"/>
                <a:ext cx="280197" cy="643951"/>
                <a:chOff x="635077" y="2115671"/>
                <a:chExt cx="280197" cy="643951"/>
              </a:xfrm>
            </p:grpSpPr>
            <p:sp>
              <p:nvSpPr>
                <p:cNvPr id="33" name="椭圆 32"/>
                <p:cNvSpPr/>
                <p:nvPr/>
              </p:nvSpPr>
              <p:spPr bwMode="auto">
                <a:xfrm>
                  <a:off x="707850" y="2115671"/>
                  <a:ext cx="206962" cy="19862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sp>
              <p:nvSpPr>
                <p:cNvPr id="34" name="平行四边形 33"/>
                <p:cNvSpPr/>
                <p:nvPr/>
              </p:nvSpPr>
              <p:spPr bwMode="auto">
                <a:xfrm>
                  <a:off x="634804" y="2366116"/>
                  <a:ext cx="280008" cy="394382"/>
                </a:xfrm>
                <a:prstGeom prst="parallelogram">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grpSp>
          <p:grpSp>
            <p:nvGrpSpPr>
              <p:cNvPr id="26651" name="组合 245"/>
              <p:cNvGrpSpPr>
                <a:grpSpLocks/>
              </p:cNvGrpSpPr>
              <p:nvPr/>
            </p:nvGrpSpPr>
            <p:grpSpPr bwMode="auto">
              <a:xfrm>
                <a:off x="2995188" y="5341908"/>
                <a:ext cx="292380" cy="669823"/>
                <a:chOff x="628507" y="2114613"/>
                <a:chExt cx="292380" cy="669823"/>
              </a:xfrm>
            </p:grpSpPr>
            <p:sp>
              <p:nvSpPr>
                <p:cNvPr id="31" name="椭圆 30"/>
                <p:cNvSpPr/>
                <p:nvPr/>
              </p:nvSpPr>
              <p:spPr bwMode="auto">
                <a:xfrm>
                  <a:off x="701430" y="2114856"/>
                  <a:ext cx="219138" cy="198629"/>
                </a:xfrm>
                <a:prstGeom prst="ellipse">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sp>
              <p:nvSpPr>
                <p:cNvPr id="32" name="平行四边形 31"/>
                <p:cNvSpPr/>
                <p:nvPr/>
              </p:nvSpPr>
              <p:spPr bwMode="auto">
                <a:xfrm>
                  <a:off x="628384" y="2365302"/>
                  <a:ext cx="292184" cy="420290"/>
                </a:xfrm>
                <a:prstGeom prst="parallelogram">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grpSp>
          <p:grpSp>
            <p:nvGrpSpPr>
              <p:cNvPr id="26652" name="组合 248"/>
              <p:cNvGrpSpPr>
                <a:grpSpLocks/>
              </p:cNvGrpSpPr>
              <p:nvPr/>
            </p:nvGrpSpPr>
            <p:grpSpPr bwMode="auto">
              <a:xfrm>
                <a:off x="3387467" y="5370655"/>
                <a:ext cx="280197" cy="643951"/>
                <a:chOff x="635303" y="2116467"/>
                <a:chExt cx="280197" cy="643951"/>
              </a:xfrm>
            </p:grpSpPr>
            <p:sp>
              <p:nvSpPr>
                <p:cNvPr id="29" name="椭圆 28"/>
                <p:cNvSpPr/>
                <p:nvPr/>
              </p:nvSpPr>
              <p:spPr bwMode="auto">
                <a:xfrm>
                  <a:off x="707961" y="2116750"/>
                  <a:ext cx="206962" cy="198629"/>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sp>
              <p:nvSpPr>
                <p:cNvPr id="30" name="平行四边形 29"/>
                <p:cNvSpPr/>
                <p:nvPr/>
              </p:nvSpPr>
              <p:spPr bwMode="auto">
                <a:xfrm>
                  <a:off x="634915" y="2367195"/>
                  <a:ext cx="280008" cy="394382"/>
                </a:xfrm>
                <a:prstGeom prst="parallelogram">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nchor="ctr"/>
                <a:lstStyle/>
                <a:p>
                  <a:pPr algn="ctr">
                    <a:lnSpc>
                      <a:spcPct val="90000"/>
                    </a:lnSpc>
                    <a:buClr>
                      <a:schemeClr val="accent2"/>
                    </a:buClr>
                    <a:buFont typeface="WingDings" pitchFamily="2" charset="2"/>
                    <a:buNone/>
                    <a:defRPr/>
                  </a:pPr>
                  <a:endParaRPr lang="zh-CN" altLang="en-US" sz="2400">
                    <a:solidFill>
                      <a:schemeClr val="tx1"/>
                    </a:solidFill>
                  </a:endParaRPr>
                </a:p>
              </p:txBody>
            </p:sp>
          </p:grpSp>
        </p:grpSp>
        <p:sp>
          <p:nvSpPr>
            <p:cNvPr id="26649" name="TextBox 216"/>
            <p:cNvSpPr txBox="1">
              <a:spLocks noChangeArrowheads="1"/>
            </p:cNvSpPr>
            <p:nvPr/>
          </p:nvSpPr>
          <p:spPr bwMode="auto">
            <a:xfrm>
              <a:off x="4091338" y="6268757"/>
              <a:ext cx="1081988" cy="508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600" b="1" dirty="0"/>
                <a:t>干系人</a:t>
              </a:r>
              <a:endParaRPr lang="en-US" altLang="zh-CN" sz="1600" b="1" dirty="0"/>
            </a:p>
            <a:p>
              <a:pPr algn="ctr" eaLnBrk="1" hangingPunct="1">
                <a:lnSpc>
                  <a:spcPct val="90000"/>
                </a:lnSpc>
                <a:buClr>
                  <a:schemeClr val="accent2"/>
                </a:buClr>
                <a:buFont typeface="WingDings" panose="05000000000000000000" pitchFamily="2" charset="2"/>
                <a:buNone/>
              </a:pPr>
              <a:r>
                <a:rPr lang="zh-CN" altLang="en-US" sz="1400" dirty="0"/>
                <a:t>观察和建议</a:t>
              </a:r>
            </a:p>
          </p:txBody>
        </p:sp>
      </p:grpSp>
      <p:sp>
        <p:nvSpPr>
          <p:cNvPr id="26647" name="Rectangle 2"/>
          <p:cNvSpPr>
            <a:spLocks noGrp="1" noChangeArrowheads="1"/>
          </p:cNvSpPr>
          <p:nvPr>
            <p:ph type="title"/>
          </p:nvPr>
        </p:nvSpPr>
        <p:spPr/>
        <p:txBody>
          <a:bodyPr/>
          <a:lstStyle/>
          <a:p>
            <a:r>
              <a:rPr lang="zh-CN" altLang="en-US" dirty="0"/>
              <a:t>框架组成部</a:t>
            </a:r>
            <a:r>
              <a:rPr lang="zh-CN" altLang="en-US" dirty="0" smtClean="0"/>
              <a:t>分</a:t>
            </a:r>
            <a:r>
              <a:rPr lang="en-US" altLang="zh-CN" dirty="0" smtClean="0"/>
              <a:t>——</a:t>
            </a:r>
            <a:r>
              <a:rPr lang="zh-CN" altLang="en-US" dirty="0" smtClean="0"/>
              <a:t>主要角色</a:t>
            </a:r>
          </a:p>
        </p:txBody>
      </p:sp>
      <p:sp>
        <p:nvSpPr>
          <p:cNvPr id="2" name="灯片编号占位符 1"/>
          <p:cNvSpPr>
            <a:spLocks noGrp="1"/>
          </p:cNvSpPr>
          <p:nvPr>
            <p:ph type="sldNum" sz="quarter" idx="10"/>
          </p:nvPr>
        </p:nvSpPr>
        <p:spPr/>
        <p:txBody>
          <a:bodyPr/>
          <a:lstStyle/>
          <a:p>
            <a:fld id="{CFCB2913-6E8F-460F-B9B2-F36455E917E3}" type="slidenum">
              <a:rPr lang="en-US" altLang="en-US" smtClean="0"/>
              <a:pPr/>
              <a:t>13</a:t>
            </a:fld>
            <a:endParaRPr lang="en-US" altLang="en-US"/>
          </a:p>
        </p:txBody>
      </p:sp>
    </p:spTree>
    <p:extLst>
      <p:ext uri="{BB962C8B-B14F-4D97-AF65-F5344CB8AC3E}">
        <p14:creationId xmlns:p14="http://schemas.microsoft.com/office/powerpoint/2010/main" val="37908129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3">
            <a:extLst>
              <a:ext uri="{28A0092B-C50C-407E-A947-70E740481C1C}">
                <a14:useLocalDpi xmlns:a14="http://schemas.microsoft.com/office/drawing/2010/main" val="0"/>
              </a:ext>
            </a:extLst>
          </a:blip>
          <a:srcRect l="43857" t="27905" r="42543" b="52286"/>
          <a:stretch>
            <a:fillRect/>
          </a:stretch>
        </p:blipFill>
        <p:spPr bwMode="auto">
          <a:xfrm>
            <a:off x="0" y="825500"/>
            <a:ext cx="4340225" cy="497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 name="五边形 3"/>
          <p:cNvSpPr/>
          <p:nvPr/>
        </p:nvSpPr>
        <p:spPr bwMode="auto">
          <a:xfrm>
            <a:off x="4413250" y="1881188"/>
            <a:ext cx="4730750" cy="3587750"/>
          </a:xfrm>
          <a:prstGeom prst="homePlate">
            <a:avLst>
              <a:gd name="adj" fmla="val 17954"/>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anchor="ctr"/>
          <a:lstStyle/>
          <a:p>
            <a:pPr algn="ctr">
              <a:lnSpc>
                <a:spcPct val="90000"/>
              </a:lnSpc>
              <a:buClr>
                <a:schemeClr val="accent2"/>
              </a:buClr>
              <a:buFont typeface="WingDings" pitchFamily="2" charset="2"/>
              <a:buNone/>
              <a:defRPr/>
            </a:pPr>
            <a:r>
              <a:rPr lang="zh-CN" altLang="en-US" sz="2800" b="1">
                <a:solidFill>
                  <a:schemeClr val="tx1"/>
                </a:solidFill>
              </a:rPr>
              <a:t>冲刺规划会议</a:t>
            </a:r>
            <a:endParaRPr lang="en-US" altLang="zh-CN" sz="2800">
              <a:solidFill>
                <a:schemeClr val="tx1"/>
              </a:solidFill>
            </a:endParaRPr>
          </a:p>
          <a:p>
            <a:pPr>
              <a:lnSpc>
                <a:spcPts val="3000"/>
              </a:lnSpc>
              <a:buClr>
                <a:schemeClr val="accent2"/>
              </a:buClr>
              <a:buFont typeface="WingDings" pitchFamily="2" charset="2"/>
              <a:buNone/>
              <a:defRPr/>
            </a:pPr>
            <a:r>
              <a:rPr lang="zh-CN" altLang="en-US" sz="2000">
                <a:solidFill>
                  <a:schemeClr val="tx1"/>
                </a:solidFill>
              </a:rPr>
              <a:t>一般不超过</a:t>
            </a:r>
            <a:r>
              <a:rPr lang="en-US" altLang="zh-CN" sz="2000">
                <a:solidFill>
                  <a:schemeClr val="tx1"/>
                </a:solidFill>
              </a:rPr>
              <a:t>8</a:t>
            </a:r>
            <a:r>
              <a:rPr lang="zh-CN" altLang="en-US" sz="2000">
                <a:solidFill>
                  <a:schemeClr val="tx1"/>
                </a:solidFill>
              </a:rPr>
              <a:t>小时。</a:t>
            </a:r>
          </a:p>
          <a:p>
            <a:pPr>
              <a:lnSpc>
                <a:spcPts val="3000"/>
              </a:lnSpc>
              <a:buClr>
                <a:schemeClr val="accent2"/>
              </a:buClr>
              <a:buFont typeface="WingDings" pitchFamily="2" charset="2"/>
              <a:buChar char="l"/>
              <a:defRPr/>
            </a:pPr>
            <a:r>
              <a:rPr lang="zh-CN" altLang="en-US" sz="2000">
                <a:solidFill>
                  <a:schemeClr val="tx1"/>
                </a:solidFill>
              </a:rPr>
              <a:t>前</a:t>
            </a:r>
            <a:r>
              <a:rPr lang="en-US" altLang="zh-CN" sz="2000">
                <a:solidFill>
                  <a:schemeClr val="tx1"/>
                </a:solidFill>
              </a:rPr>
              <a:t>4</a:t>
            </a:r>
            <a:r>
              <a:rPr lang="zh-CN" altLang="en-US" sz="2000">
                <a:solidFill>
                  <a:schemeClr val="tx1"/>
                </a:solidFill>
              </a:rPr>
              <a:t>个小时：产品负责人向团队展示最高优先级的产品，团队则向他询问产品</a:t>
            </a:r>
            <a:r>
              <a:rPr lang="en-US" altLang="zh-CN" sz="2000">
                <a:solidFill>
                  <a:schemeClr val="tx1"/>
                </a:solidFill>
              </a:rPr>
              <a:t>Backlog</a:t>
            </a:r>
            <a:r>
              <a:rPr lang="zh-CN" altLang="en-US" sz="2000">
                <a:solidFill>
                  <a:schemeClr val="tx1"/>
                </a:solidFill>
              </a:rPr>
              <a:t>的内容、目的、含义及意图。</a:t>
            </a:r>
          </a:p>
          <a:p>
            <a:pPr>
              <a:lnSpc>
                <a:spcPts val="3000"/>
              </a:lnSpc>
              <a:buClr>
                <a:schemeClr val="accent2"/>
              </a:buClr>
              <a:buFont typeface="WingDings" pitchFamily="2" charset="2"/>
              <a:buChar char="l"/>
              <a:defRPr/>
            </a:pPr>
            <a:r>
              <a:rPr lang="zh-CN" altLang="en-US" sz="2000">
                <a:solidFill>
                  <a:schemeClr val="tx1"/>
                </a:solidFill>
              </a:rPr>
              <a:t>后</a:t>
            </a:r>
            <a:r>
              <a:rPr lang="en-US" altLang="zh-CN" sz="2000">
                <a:solidFill>
                  <a:schemeClr val="tx1"/>
                </a:solidFill>
              </a:rPr>
              <a:t>4</a:t>
            </a:r>
            <a:r>
              <a:rPr lang="zh-CN" altLang="en-US" sz="2000">
                <a:solidFill>
                  <a:schemeClr val="tx1"/>
                </a:solidFill>
              </a:rPr>
              <a:t>小时：团队计划本</a:t>
            </a:r>
            <a:r>
              <a:rPr lang="en-US" altLang="zh-CN" sz="2000">
                <a:solidFill>
                  <a:schemeClr val="tx1"/>
                </a:solidFill>
              </a:rPr>
              <a:t>Sprint</a:t>
            </a:r>
            <a:r>
              <a:rPr lang="zh-CN" altLang="en-US" sz="2000">
                <a:solidFill>
                  <a:schemeClr val="tx1"/>
                </a:solidFill>
              </a:rPr>
              <a:t>的安排</a:t>
            </a:r>
            <a:endParaRPr lang="en-US" altLang="zh-CN" sz="2000">
              <a:solidFill>
                <a:schemeClr val="tx1"/>
              </a:solidFill>
            </a:endParaRPr>
          </a:p>
          <a:p>
            <a:pPr>
              <a:lnSpc>
                <a:spcPts val="3000"/>
              </a:lnSpc>
              <a:buClr>
                <a:schemeClr val="accent2"/>
              </a:buClr>
              <a:buFont typeface="WingDings" pitchFamily="2" charset="2"/>
              <a:buChar char="l"/>
              <a:defRPr/>
            </a:pPr>
            <a:r>
              <a:rPr lang="zh-CN" altLang="en-US" sz="2000">
                <a:solidFill>
                  <a:schemeClr val="tx1"/>
                </a:solidFill>
              </a:rPr>
              <a:t>输出：冲刺目标和冲刺订单</a:t>
            </a:r>
            <a:endParaRPr lang="zh-CN" altLang="en-US" sz="2800">
              <a:solidFill>
                <a:schemeClr val="tx1"/>
              </a:solidFill>
            </a:endParaRPr>
          </a:p>
        </p:txBody>
      </p:sp>
      <p:sp>
        <p:nvSpPr>
          <p:cNvPr id="27652" name="Rectangle 2"/>
          <p:cNvSpPr>
            <a:spLocks noGrp="1" noChangeArrowheads="1"/>
          </p:cNvSpPr>
          <p:nvPr>
            <p:ph type="title"/>
          </p:nvPr>
        </p:nvSpPr>
        <p:spPr/>
        <p:txBody>
          <a:bodyPr/>
          <a:lstStyle/>
          <a:p>
            <a:r>
              <a:rPr lang="zh-CN" altLang="en-US" dirty="0"/>
              <a:t>框架组成部分</a:t>
            </a:r>
            <a:r>
              <a:rPr lang="en-US" altLang="zh-CN" dirty="0"/>
              <a:t>——</a:t>
            </a:r>
            <a:r>
              <a:rPr lang="zh-CN" altLang="en-US" dirty="0" smtClean="0"/>
              <a:t>主要活动</a:t>
            </a:r>
          </a:p>
        </p:txBody>
      </p:sp>
      <p:sp>
        <p:nvSpPr>
          <p:cNvPr id="2" name="灯片编号占位符 1"/>
          <p:cNvSpPr>
            <a:spLocks noGrp="1"/>
          </p:cNvSpPr>
          <p:nvPr>
            <p:ph type="sldNum" sz="quarter" idx="10"/>
          </p:nvPr>
        </p:nvSpPr>
        <p:spPr/>
        <p:txBody>
          <a:bodyPr/>
          <a:lstStyle/>
          <a:p>
            <a:fld id="{CFCB2913-6E8F-460F-B9B2-F36455E917E3}" type="slidenum">
              <a:rPr lang="en-US" altLang="en-US" smtClean="0"/>
              <a:pPr/>
              <a:t>14</a:t>
            </a:fld>
            <a:endParaRPr lang="en-US" altLang="en-US"/>
          </a:p>
        </p:txBody>
      </p:sp>
    </p:spTree>
    <p:extLst>
      <p:ext uri="{BB962C8B-B14F-4D97-AF65-F5344CB8AC3E}">
        <p14:creationId xmlns:p14="http://schemas.microsoft.com/office/powerpoint/2010/main" val="29940159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4"/>
          <p:cNvPicPr>
            <a:picLocks noChangeAspect="1" noChangeArrowheads="1"/>
          </p:cNvPicPr>
          <p:nvPr/>
        </p:nvPicPr>
        <p:blipFill>
          <a:blip r:embed="rId3">
            <a:extLst>
              <a:ext uri="{28A0092B-C50C-407E-A947-70E740481C1C}">
                <a14:useLocalDpi xmlns:a14="http://schemas.microsoft.com/office/drawing/2010/main" val="0"/>
              </a:ext>
            </a:extLst>
          </a:blip>
          <a:srcRect l="43857" t="47714" r="42543" b="36285"/>
          <a:stretch>
            <a:fillRect/>
          </a:stretch>
        </p:blipFill>
        <p:spPr bwMode="auto">
          <a:xfrm>
            <a:off x="250825" y="1295400"/>
            <a:ext cx="29527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8675" name="Rectangle 2"/>
          <p:cNvSpPr>
            <a:spLocks noGrp="1" noChangeArrowheads="1"/>
          </p:cNvSpPr>
          <p:nvPr>
            <p:ph type="title"/>
          </p:nvPr>
        </p:nvSpPr>
        <p:spPr/>
        <p:txBody>
          <a:bodyPr/>
          <a:lstStyle/>
          <a:p>
            <a:r>
              <a:rPr lang="en-US" altLang="zh-CN" smtClean="0"/>
              <a:t>SCRUM</a:t>
            </a:r>
            <a:r>
              <a:rPr lang="zh-CN" altLang="en-US" smtClean="0"/>
              <a:t>方法中的主要活动</a:t>
            </a:r>
          </a:p>
        </p:txBody>
      </p:sp>
      <p:sp>
        <p:nvSpPr>
          <p:cNvPr id="7" name="五边形 6"/>
          <p:cNvSpPr/>
          <p:nvPr/>
        </p:nvSpPr>
        <p:spPr bwMode="auto">
          <a:xfrm>
            <a:off x="3479800" y="1101725"/>
            <a:ext cx="5664200" cy="4437063"/>
          </a:xfrm>
          <a:prstGeom prst="homePlate">
            <a:avLst>
              <a:gd name="adj" fmla="val 18005"/>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anchor="ctr"/>
          <a:lstStyle/>
          <a:p>
            <a:pPr algn="ctr">
              <a:lnSpc>
                <a:spcPct val="150000"/>
              </a:lnSpc>
              <a:buClr>
                <a:schemeClr val="accent2"/>
              </a:buClr>
              <a:buFont typeface="WingDings" pitchFamily="2" charset="2"/>
              <a:buNone/>
              <a:defRPr/>
            </a:pPr>
            <a:r>
              <a:rPr lang="zh-CN" altLang="en-US" sz="2800" b="1">
                <a:solidFill>
                  <a:schemeClr val="tx1"/>
                </a:solidFill>
              </a:rPr>
              <a:t>每日站立会议</a:t>
            </a:r>
            <a:endParaRPr lang="en-US" altLang="zh-CN" sz="2800" b="1">
              <a:solidFill>
                <a:schemeClr val="tx1"/>
              </a:solidFill>
            </a:endParaRPr>
          </a:p>
          <a:p>
            <a:pPr>
              <a:lnSpc>
                <a:spcPct val="150000"/>
              </a:lnSpc>
              <a:buClr>
                <a:schemeClr val="accent2"/>
              </a:buClr>
              <a:buFont typeface="WingDings" pitchFamily="2" charset="2"/>
              <a:buChar char="l"/>
              <a:defRPr/>
            </a:pPr>
            <a:r>
              <a:rPr lang="zh-CN" altLang="en-US" sz="2000">
                <a:solidFill>
                  <a:srgbClr val="000000"/>
                </a:solidFill>
              </a:rPr>
              <a:t>每天在同一个地点和同一个时间进行</a:t>
            </a:r>
            <a:endParaRPr lang="en-US" altLang="zh-CN" sz="2000" b="1">
              <a:solidFill>
                <a:schemeClr val="tx1"/>
              </a:solidFill>
            </a:endParaRPr>
          </a:p>
          <a:p>
            <a:pPr>
              <a:lnSpc>
                <a:spcPct val="150000"/>
              </a:lnSpc>
              <a:buClr>
                <a:schemeClr val="accent2"/>
              </a:buClr>
              <a:buFont typeface="WingDings" pitchFamily="2" charset="2"/>
              <a:buChar char="l"/>
              <a:defRPr/>
            </a:pPr>
            <a:r>
              <a:rPr lang="zh-CN" altLang="en-US" sz="2000">
                <a:solidFill>
                  <a:srgbClr val="000000"/>
                </a:solidFill>
              </a:rPr>
              <a:t>在简会上，每个成员主要回答三个问题</a:t>
            </a:r>
            <a:r>
              <a:rPr lang="en-US" altLang="zh-CN" sz="2000">
                <a:solidFill>
                  <a:srgbClr val="000000"/>
                </a:solidFill>
              </a:rPr>
              <a:t>;</a:t>
            </a:r>
            <a:endParaRPr lang="zh-CN" altLang="en-US" sz="2000">
              <a:solidFill>
                <a:srgbClr val="000000"/>
              </a:solidFill>
            </a:endParaRPr>
          </a:p>
          <a:p>
            <a:pPr marL="685800" lvl="1" indent="-228600">
              <a:lnSpc>
                <a:spcPct val="150000"/>
              </a:lnSpc>
              <a:buClr>
                <a:schemeClr val="accent2"/>
              </a:buClr>
              <a:buFont typeface="WingDings" pitchFamily="2" charset="2"/>
              <a:buChar char="ü"/>
              <a:defRPr/>
            </a:pPr>
            <a:r>
              <a:rPr lang="en-US" altLang="zh-CN" sz="2000">
                <a:solidFill>
                  <a:srgbClr val="000000"/>
                </a:solidFill>
              </a:rPr>
              <a:t>–</a:t>
            </a:r>
            <a:r>
              <a:rPr lang="zh-CN" altLang="en-US" sz="2000">
                <a:solidFill>
                  <a:srgbClr val="000000"/>
                </a:solidFill>
              </a:rPr>
              <a:t>自上次</a:t>
            </a:r>
            <a:r>
              <a:rPr lang="en-US" altLang="zh-CN" sz="2000">
                <a:solidFill>
                  <a:srgbClr val="000000"/>
                </a:solidFill>
              </a:rPr>
              <a:t>SCRUM</a:t>
            </a:r>
            <a:r>
              <a:rPr lang="zh-CN" altLang="en-US" sz="2000">
                <a:solidFill>
                  <a:srgbClr val="000000"/>
                </a:solidFill>
              </a:rPr>
              <a:t>简会后的一天了（昨天），你做了什么</a:t>
            </a:r>
            <a:r>
              <a:rPr lang="en-US" altLang="zh-CN" sz="2000">
                <a:solidFill>
                  <a:srgbClr val="000000"/>
                </a:solidFill>
              </a:rPr>
              <a:t>?</a:t>
            </a:r>
            <a:endParaRPr lang="zh-CN" altLang="en-US" sz="2000">
              <a:solidFill>
                <a:srgbClr val="000000"/>
              </a:solidFill>
            </a:endParaRPr>
          </a:p>
          <a:p>
            <a:pPr marL="685800" lvl="1" indent="-228600">
              <a:lnSpc>
                <a:spcPct val="150000"/>
              </a:lnSpc>
              <a:buClr>
                <a:schemeClr val="accent2"/>
              </a:buClr>
              <a:buFont typeface="WingDings" pitchFamily="2" charset="2"/>
              <a:buChar char="ü"/>
              <a:defRPr/>
            </a:pPr>
            <a:r>
              <a:rPr lang="en-US" altLang="zh-CN" sz="2000">
                <a:solidFill>
                  <a:srgbClr val="000000"/>
                </a:solidFill>
              </a:rPr>
              <a:t>–</a:t>
            </a:r>
            <a:r>
              <a:rPr lang="zh-CN" altLang="en-US" sz="2000">
                <a:solidFill>
                  <a:srgbClr val="000000"/>
                </a:solidFill>
              </a:rPr>
              <a:t>从现在到下次</a:t>
            </a:r>
            <a:r>
              <a:rPr lang="en-US" altLang="zh-CN" sz="2000">
                <a:solidFill>
                  <a:srgbClr val="000000"/>
                </a:solidFill>
              </a:rPr>
              <a:t>SCRUM</a:t>
            </a:r>
            <a:r>
              <a:rPr lang="zh-CN" altLang="en-US" sz="2000">
                <a:solidFill>
                  <a:srgbClr val="000000"/>
                </a:solidFill>
              </a:rPr>
              <a:t>简会的一天里（今天），你要做什么</a:t>
            </a:r>
            <a:r>
              <a:rPr lang="en-US" altLang="zh-CN" sz="2000">
                <a:solidFill>
                  <a:srgbClr val="000000"/>
                </a:solidFill>
              </a:rPr>
              <a:t>?</a:t>
            </a:r>
            <a:endParaRPr lang="zh-CN" altLang="en-US" sz="2000">
              <a:solidFill>
                <a:srgbClr val="000000"/>
              </a:solidFill>
            </a:endParaRPr>
          </a:p>
          <a:p>
            <a:pPr marL="685800" lvl="1" indent="-228600">
              <a:lnSpc>
                <a:spcPct val="150000"/>
              </a:lnSpc>
              <a:buClr>
                <a:schemeClr val="accent2"/>
              </a:buClr>
              <a:buFont typeface="WingDings" pitchFamily="2" charset="2"/>
              <a:buChar char="ü"/>
              <a:defRPr/>
            </a:pPr>
            <a:r>
              <a:rPr lang="en-US" altLang="zh-CN" sz="2000">
                <a:solidFill>
                  <a:srgbClr val="000000"/>
                </a:solidFill>
              </a:rPr>
              <a:t>–</a:t>
            </a:r>
            <a:r>
              <a:rPr lang="zh-CN" altLang="en-US" sz="2000">
                <a:solidFill>
                  <a:srgbClr val="000000"/>
                </a:solidFill>
              </a:rPr>
              <a:t>在实现</a:t>
            </a:r>
            <a:r>
              <a:rPr lang="en-US" altLang="zh-CN" sz="2000">
                <a:solidFill>
                  <a:srgbClr val="000000"/>
                </a:solidFill>
              </a:rPr>
              <a:t>SCRUM</a:t>
            </a:r>
            <a:r>
              <a:rPr lang="zh-CN" altLang="en-US" sz="2000">
                <a:solidFill>
                  <a:srgbClr val="000000"/>
                </a:solidFill>
              </a:rPr>
              <a:t>及项目目标的工作中，你遇到哪些困难吗</a:t>
            </a:r>
            <a:r>
              <a:rPr lang="en-US" altLang="zh-CN" sz="2000">
                <a:solidFill>
                  <a:srgbClr val="000000"/>
                </a:solidFill>
              </a:rPr>
              <a:t>? </a:t>
            </a:r>
          </a:p>
        </p:txBody>
      </p:sp>
      <p:sp>
        <p:nvSpPr>
          <p:cNvPr id="2" name="灯片编号占位符 1"/>
          <p:cNvSpPr>
            <a:spLocks noGrp="1"/>
          </p:cNvSpPr>
          <p:nvPr>
            <p:ph type="sldNum" sz="quarter" idx="10"/>
          </p:nvPr>
        </p:nvSpPr>
        <p:spPr/>
        <p:txBody>
          <a:bodyPr/>
          <a:lstStyle/>
          <a:p>
            <a:fld id="{CFCB2913-6E8F-460F-B9B2-F36455E917E3}" type="slidenum">
              <a:rPr lang="en-US" altLang="en-US" smtClean="0"/>
              <a:pPr/>
              <a:t>15</a:t>
            </a:fld>
            <a:endParaRPr lang="en-US" altLang="en-US"/>
          </a:p>
        </p:txBody>
      </p:sp>
    </p:spTree>
    <p:extLst>
      <p:ext uri="{BB962C8B-B14F-4D97-AF65-F5344CB8AC3E}">
        <p14:creationId xmlns:p14="http://schemas.microsoft.com/office/powerpoint/2010/main" val="4009870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p:cNvPicPr>
            <a:picLocks noChangeAspect="1" noChangeArrowheads="1"/>
          </p:cNvPicPr>
          <p:nvPr/>
        </p:nvPicPr>
        <p:blipFill>
          <a:blip r:embed="rId3">
            <a:extLst>
              <a:ext uri="{28A0092B-C50C-407E-A947-70E740481C1C}">
                <a14:useLocalDpi xmlns:a14="http://schemas.microsoft.com/office/drawing/2010/main" val="0"/>
              </a:ext>
            </a:extLst>
          </a:blip>
          <a:srcRect l="43857" t="63715" r="42543" b="19524"/>
          <a:stretch>
            <a:fillRect/>
          </a:stretch>
        </p:blipFill>
        <p:spPr bwMode="auto">
          <a:xfrm>
            <a:off x="250825" y="1628775"/>
            <a:ext cx="3168650"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9699" name="Rectangle 2"/>
          <p:cNvSpPr>
            <a:spLocks noGrp="1" noChangeArrowheads="1"/>
          </p:cNvSpPr>
          <p:nvPr>
            <p:ph type="title"/>
          </p:nvPr>
        </p:nvSpPr>
        <p:spPr/>
        <p:txBody>
          <a:bodyPr/>
          <a:lstStyle/>
          <a:p>
            <a:r>
              <a:rPr lang="en-US" altLang="zh-CN" smtClean="0"/>
              <a:t>SCRUM</a:t>
            </a:r>
            <a:r>
              <a:rPr lang="zh-CN" altLang="en-US" smtClean="0"/>
              <a:t>方法中的主要活动</a:t>
            </a:r>
          </a:p>
        </p:txBody>
      </p:sp>
      <p:sp>
        <p:nvSpPr>
          <p:cNvPr id="5" name="五边形 4"/>
          <p:cNvSpPr/>
          <p:nvPr/>
        </p:nvSpPr>
        <p:spPr bwMode="auto">
          <a:xfrm>
            <a:off x="3849688" y="1681163"/>
            <a:ext cx="4749800" cy="3206750"/>
          </a:xfrm>
          <a:prstGeom prst="homePlate">
            <a:avLst>
              <a:gd name="adj" fmla="val 1765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ctr"/>
          <a:lstStyle/>
          <a:p>
            <a:pPr algn="ctr">
              <a:lnSpc>
                <a:spcPct val="150000"/>
              </a:lnSpc>
              <a:buClr>
                <a:schemeClr val="accent2"/>
              </a:buClr>
              <a:buFont typeface="WingDings" pitchFamily="2" charset="2"/>
              <a:buNone/>
              <a:defRPr/>
            </a:pPr>
            <a:r>
              <a:rPr lang="zh-CN" altLang="en-US" sz="2800" b="1">
                <a:solidFill>
                  <a:schemeClr val="tx1"/>
                </a:solidFill>
              </a:rPr>
              <a:t>冲刺复审会议</a:t>
            </a:r>
            <a:endParaRPr lang="en-US" altLang="zh-CN" sz="2800" b="1">
              <a:solidFill>
                <a:schemeClr val="tx1"/>
              </a:solidFill>
            </a:endParaRPr>
          </a:p>
          <a:p>
            <a:pPr>
              <a:lnSpc>
                <a:spcPct val="150000"/>
              </a:lnSpc>
              <a:buClr>
                <a:schemeClr val="accent2"/>
              </a:buClr>
              <a:buFont typeface="WingDings" pitchFamily="2" charset="2"/>
              <a:buChar char="l"/>
              <a:defRPr/>
            </a:pPr>
            <a:r>
              <a:rPr lang="zh-CN" altLang="en-US" sz="2000">
                <a:solidFill>
                  <a:srgbClr val="000000"/>
                </a:solidFill>
              </a:rPr>
              <a:t>一般</a:t>
            </a:r>
            <a:r>
              <a:rPr lang="en-US" altLang="zh-CN" sz="2000">
                <a:solidFill>
                  <a:srgbClr val="000000"/>
                </a:solidFill>
              </a:rPr>
              <a:t>4</a:t>
            </a:r>
            <a:r>
              <a:rPr lang="zh-CN" altLang="en-US" sz="2000">
                <a:solidFill>
                  <a:srgbClr val="000000"/>
                </a:solidFill>
              </a:rPr>
              <a:t>个小时，</a:t>
            </a:r>
            <a:r>
              <a:rPr lang="en-US" altLang="zh-CN" sz="2000">
                <a:solidFill>
                  <a:srgbClr val="000000"/>
                </a:solidFill>
              </a:rPr>
              <a:t> Sprint</a:t>
            </a:r>
            <a:r>
              <a:rPr lang="zh-CN" altLang="en-US" sz="2000">
                <a:solidFill>
                  <a:srgbClr val="000000"/>
                </a:solidFill>
              </a:rPr>
              <a:t>结束后进行</a:t>
            </a:r>
            <a:endParaRPr lang="en-US" altLang="zh-CN" sz="2000">
              <a:solidFill>
                <a:srgbClr val="000000"/>
              </a:solidFill>
            </a:endParaRPr>
          </a:p>
          <a:p>
            <a:pPr>
              <a:lnSpc>
                <a:spcPct val="150000"/>
              </a:lnSpc>
              <a:buClr>
                <a:schemeClr val="accent2"/>
              </a:buClr>
              <a:buFont typeface="WingDings" pitchFamily="2" charset="2"/>
              <a:buChar char="l"/>
              <a:defRPr/>
            </a:pPr>
            <a:r>
              <a:rPr lang="zh-CN" altLang="en-US" sz="2000">
                <a:solidFill>
                  <a:srgbClr val="000000"/>
                </a:solidFill>
              </a:rPr>
              <a:t>由团队成员向产品负责人及其它干系人展示</a:t>
            </a:r>
            <a:r>
              <a:rPr lang="en-US" altLang="zh-CN" sz="2000">
                <a:solidFill>
                  <a:srgbClr val="000000"/>
                </a:solidFill>
              </a:rPr>
              <a:t>Sprint</a:t>
            </a:r>
            <a:r>
              <a:rPr lang="zh-CN" altLang="en-US" sz="2000">
                <a:solidFill>
                  <a:srgbClr val="000000"/>
                </a:solidFill>
              </a:rPr>
              <a:t>周期内产品开发情况</a:t>
            </a:r>
            <a:endParaRPr lang="en-US" altLang="zh-CN" sz="2000">
              <a:solidFill>
                <a:srgbClr val="000000"/>
              </a:solidFill>
            </a:endParaRPr>
          </a:p>
          <a:p>
            <a:pPr>
              <a:lnSpc>
                <a:spcPct val="150000"/>
              </a:lnSpc>
              <a:buClr>
                <a:schemeClr val="accent2"/>
              </a:buClr>
              <a:buFont typeface="WingDings" pitchFamily="2" charset="2"/>
              <a:buChar char="l"/>
              <a:defRPr/>
            </a:pPr>
            <a:r>
              <a:rPr lang="zh-CN" altLang="en-US" sz="2000">
                <a:solidFill>
                  <a:srgbClr val="000000"/>
                </a:solidFill>
              </a:rPr>
              <a:t>宣布下一次冲刺规划会议</a:t>
            </a:r>
            <a:endParaRPr lang="en-US" altLang="zh-CN" sz="2000">
              <a:solidFill>
                <a:srgbClr val="000000"/>
              </a:solidFill>
            </a:endParaRPr>
          </a:p>
          <a:p>
            <a:pPr>
              <a:lnSpc>
                <a:spcPct val="150000"/>
              </a:lnSpc>
              <a:buClr>
                <a:schemeClr val="accent2"/>
              </a:buClr>
              <a:buFont typeface="WingDings" pitchFamily="2" charset="2"/>
              <a:buNone/>
              <a:defRPr/>
            </a:pPr>
            <a:endParaRPr lang="zh-CN" altLang="en-US" sz="2000">
              <a:solidFill>
                <a:schemeClr val="tx1"/>
              </a:solidFill>
            </a:endParaRPr>
          </a:p>
        </p:txBody>
      </p:sp>
      <p:sp>
        <p:nvSpPr>
          <p:cNvPr id="2" name="灯片编号占位符 1"/>
          <p:cNvSpPr>
            <a:spLocks noGrp="1"/>
          </p:cNvSpPr>
          <p:nvPr>
            <p:ph type="sldNum" sz="quarter" idx="10"/>
          </p:nvPr>
        </p:nvSpPr>
        <p:spPr/>
        <p:txBody>
          <a:bodyPr/>
          <a:lstStyle/>
          <a:p>
            <a:fld id="{CFCB2913-6E8F-460F-B9B2-F36455E917E3}" type="slidenum">
              <a:rPr lang="en-US" altLang="en-US" smtClean="0"/>
              <a:pPr/>
              <a:t>16</a:t>
            </a:fld>
            <a:endParaRPr lang="en-US" altLang="en-US"/>
          </a:p>
        </p:txBody>
      </p:sp>
    </p:spTree>
    <p:extLst>
      <p:ext uri="{BB962C8B-B14F-4D97-AF65-F5344CB8AC3E}">
        <p14:creationId xmlns:p14="http://schemas.microsoft.com/office/powerpoint/2010/main" val="3405540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4"/>
          <p:cNvGrpSpPr>
            <a:grpSpLocks/>
          </p:cNvGrpSpPr>
          <p:nvPr/>
        </p:nvGrpSpPr>
        <p:grpSpPr bwMode="auto">
          <a:xfrm>
            <a:off x="1402977" y="3303588"/>
            <a:ext cx="3962400" cy="2209800"/>
            <a:chOff x="672" y="2496"/>
            <a:chExt cx="2496" cy="1392"/>
          </a:xfrm>
        </p:grpSpPr>
        <p:sp>
          <p:nvSpPr>
            <p:cNvPr id="30728" name="AutoShape 5"/>
            <p:cNvSpPr>
              <a:spLocks noChangeArrowheads="1"/>
            </p:cNvSpPr>
            <p:nvPr/>
          </p:nvSpPr>
          <p:spPr bwMode="auto">
            <a:xfrm>
              <a:off x="672" y="2496"/>
              <a:ext cx="2496" cy="1392"/>
            </a:xfrm>
            <a:prstGeom prst="flowChartProcess">
              <a:avLst/>
            </a:prstGeom>
            <a:solidFill>
              <a:srgbClr val="7889FB"/>
            </a:solidFill>
            <a:ln w="9525">
              <a:solidFill>
                <a:srgbClr val="FFFF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29" name="AutoShape 6"/>
            <p:cNvSpPr>
              <a:spLocks noChangeArrowheads="1"/>
            </p:cNvSpPr>
            <p:nvPr/>
          </p:nvSpPr>
          <p:spPr bwMode="auto">
            <a:xfrm rot="10800000">
              <a:off x="770" y="3408"/>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0" name="AutoShape 7"/>
            <p:cNvSpPr>
              <a:spLocks noChangeArrowheads="1"/>
            </p:cNvSpPr>
            <p:nvPr/>
          </p:nvSpPr>
          <p:spPr bwMode="auto">
            <a:xfrm rot="10800000">
              <a:off x="768" y="3024"/>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1" name="AutoShape 8"/>
            <p:cNvSpPr>
              <a:spLocks noChangeArrowheads="1"/>
            </p:cNvSpPr>
            <p:nvPr/>
          </p:nvSpPr>
          <p:spPr bwMode="auto">
            <a:xfrm rot="10800000">
              <a:off x="1200" y="3408"/>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2" name="AutoShape 9"/>
            <p:cNvSpPr>
              <a:spLocks noChangeArrowheads="1"/>
            </p:cNvSpPr>
            <p:nvPr/>
          </p:nvSpPr>
          <p:spPr bwMode="auto">
            <a:xfrm rot="10800000">
              <a:off x="1728" y="3408"/>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3" name="AutoShape 10"/>
            <p:cNvSpPr>
              <a:spLocks noChangeArrowheads="1"/>
            </p:cNvSpPr>
            <p:nvPr/>
          </p:nvSpPr>
          <p:spPr bwMode="auto">
            <a:xfrm rot="10800000">
              <a:off x="1728" y="2688"/>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4" name="AutoShape 11"/>
            <p:cNvSpPr>
              <a:spLocks noChangeArrowheads="1"/>
            </p:cNvSpPr>
            <p:nvPr/>
          </p:nvSpPr>
          <p:spPr bwMode="auto">
            <a:xfrm rot="10800000">
              <a:off x="1248" y="3024"/>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5" name="AutoShape 12"/>
            <p:cNvSpPr>
              <a:spLocks noChangeArrowheads="1"/>
            </p:cNvSpPr>
            <p:nvPr/>
          </p:nvSpPr>
          <p:spPr bwMode="auto">
            <a:xfrm rot="10800000">
              <a:off x="1728" y="3024"/>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6" name="AutoShape 13"/>
            <p:cNvSpPr>
              <a:spLocks noChangeArrowheads="1"/>
            </p:cNvSpPr>
            <p:nvPr/>
          </p:nvSpPr>
          <p:spPr bwMode="auto">
            <a:xfrm rot="10800000">
              <a:off x="2688" y="2688"/>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7" name="AutoShape 14"/>
            <p:cNvSpPr>
              <a:spLocks noChangeArrowheads="1"/>
            </p:cNvSpPr>
            <p:nvPr/>
          </p:nvSpPr>
          <p:spPr bwMode="auto">
            <a:xfrm rot="10800000">
              <a:off x="1248" y="2688"/>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38" name="AutoShape 15"/>
            <p:cNvSpPr>
              <a:spLocks noChangeArrowheads="1"/>
            </p:cNvSpPr>
            <p:nvPr/>
          </p:nvSpPr>
          <p:spPr bwMode="auto">
            <a:xfrm rot="10800000">
              <a:off x="768" y="2688"/>
              <a:ext cx="288" cy="144"/>
            </a:xfrm>
            <a:prstGeom prst="foldedCorner">
              <a:avLst>
                <a:gd name="adj" fmla="val 12500"/>
              </a:avLst>
            </a:prstGeom>
            <a:solidFill>
              <a:srgbClr val="CCCCFF"/>
            </a:solidFill>
            <a:ln w="9525">
              <a:solidFill>
                <a:srgbClr val="FFFF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30723" name="Rectangle 16"/>
          <p:cNvSpPr>
            <a:spLocks noGrp="1" noChangeArrowheads="1"/>
          </p:cNvSpPr>
          <p:nvPr>
            <p:ph type="title"/>
          </p:nvPr>
        </p:nvSpPr>
        <p:spPr>
          <a:xfrm>
            <a:off x="153988" y="560388"/>
            <a:ext cx="8847137" cy="480131"/>
          </a:xfrm>
        </p:spPr>
        <p:txBody>
          <a:bodyPr/>
          <a:lstStyle/>
          <a:p>
            <a:r>
              <a:rPr lang="zh-CN" altLang="en-US" dirty="0"/>
              <a:t>框架组成部分</a:t>
            </a:r>
            <a:r>
              <a:rPr lang="en-US" altLang="zh-CN" dirty="0"/>
              <a:t>——</a:t>
            </a:r>
            <a:r>
              <a:rPr lang="zh-CN" altLang="en-US" dirty="0"/>
              <a:t>主</a:t>
            </a:r>
            <a:r>
              <a:rPr lang="zh-CN" altLang="en-US" dirty="0" smtClean="0"/>
              <a:t>要</a:t>
            </a:r>
            <a:r>
              <a:rPr lang="zh-CN" altLang="en-US" dirty="0"/>
              <a:t>工</a:t>
            </a:r>
            <a:r>
              <a:rPr lang="zh-CN" altLang="en-US" dirty="0" smtClean="0"/>
              <a:t>件</a:t>
            </a:r>
            <a:r>
              <a:rPr lang="en-US" altLang="zh-CN" dirty="0" smtClean="0"/>
              <a:t>——</a:t>
            </a:r>
            <a:r>
              <a:rPr lang="zh-CN" altLang="en-US" dirty="0" smtClean="0"/>
              <a:t>产品订单和冲刺订单</a:t>
            </a:r>
          </a:p>
        </p:txBody>
      </p:sp>
      <p:sp>
        <p:nvSpPr>
          <p:cNvPr id="30724" name="Rectangle 17"/>
          <p:cNvSpPr>
            <a:spLocks noGrp="1" noChangeArrowheads="1"/>
          </p:cNvSpPr>
          <p:nvPr>
            <p:ph sz="quarter" idx="11"/>
          </p:nvPr>
        </p:nvSpPr>
        <p:spPr>
          <a:xfrm>
            <a:off x="153987" y="1142813"/>
            <a:ext cx="8847137" cy="2160775"/>
          </a:xfrm>
        </p:spPr>
        <p:txBody>
          <a:bodyPr/>
          <a:lstStyle/>
          <a:p>
            <a:r>
              <a:rPr lang="zh-CN" altLang="en-US" dirty="0"/>
              <a:t>产品订单和冲刺订单由</a:t>
            </a:r>
            <a:r>
              <a:rPr lang="zh-CN" altLang="en-US" dirty="0" smtClean="0"/>
              <a:t>一系列</a:t>
            </a:r>
            <a:r>
              <a:rPr lang="zh-CN" altLang="en-US" dirty="0" smtClean="0">
                <a:solidFill>
                  <a:srgbClr val="C00000"/>
                </a:solidFill>
              </a:rPr>
              <a:t>用</a:t>
            </a:r>
            <a:r>
              <a:rPr lang="zh-CN" altLang="en-US" dirty="0">
                <a:solidFill>
                  <a:srgbClr val="C00000"/>
                </a:solidFill>
              </a:rPr>
              <a:t>户故事</a:t>
            </a:r>
            <a:r>
              <a:rPr lang="zh-CN" altLang="en-US" dirty="0"/>
              <a:t>组</a:t>
            </a:r>
            <a:r>
              <a:rPr lang="zh-CN" altLang="en-US" dirty="0" smtClean="0"/>
              <a:t>成</a:t>
            </a:r>
            <a:endParaRPr lang="en-US" altLang="zh-CN" dirty="0" smtClean="0"/>
          </a:p>
          <a:p>
            <a:pPr lvl="1"/>
            <a:r>
              <a:rPr lang="zh-CN" altLang="en-US" dirty="0" smtClean="0"/>
              <a:t>每次冲刺由许多用户故事（</a:t>
            </a:r>
            <a:r>
              <a:rPr lang="en-US" altLang="zh-CN" dirty="0" smtClean="0"/>
              <a:t>User Stories)</a:t>
            </a:r>
            <a:r>
              <a:rPr lang="zh-CN" altLang="en-US" dirty="0" smtClean="0"/>
              <a:t>组成</a:t>
            </a:r>
          </a:p>
          <a:p>
            <a:pPr lvl="1"/>
            <a:r>
              <a:rPr lang="zh-CN" altLang="en-US" dirty="0" smtClean="0"/>
              <a:t>产品订单保存所有的用户故事，直到它们被冲刺实现为止</a:t>
            </a:r>
          </a:p>
          <a:p>
            <a:pPr lvl="1"/>
            <a:r>
              <a:rPr lang="zh-CN" altLang="en-US" dirty="0" smtClean="0">
                <a:solidFill>
                  <a:srgbClr val="C00000"/>
                </a:solidFill>
              </a:rPr>
              <a:t>产品订单被冲刺订单逐步实现</a:t>
            </a:r>
          </a:p>
        </p:txBody>
      </p:sp>
      <p:sp>
        <p:nvSpPr>
          <p:cNvPr id="30725" name="Text Box 18"/>
          <p:cNvSpPr txBox="1">
            <a:spLocks noChangeArrowheads="1"/>
          </p:cNvSpPr>
          <p:nvPr/>
        </p:nvSpPr>
        <p:spPr bwMode="auto">
          <a:xfrm>
            <a:off x="1644277" y="5103813"/>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400">
                <a:solidFill>
                  <a:srgbClr val="000000"/>
                </a:solidFill>
              </a:rPr>
              <a:t>Product Backlog</a:t>
            </a:r>
          </a:p>
        </p:txBody>
      </p:sp>
      <p:sp>
        <p:nvSpPr>
          <p:cNvPr id="30726" name="Line 19"/>
          <p:cNvSpPr>
            <a:spLocks noChangeShapeType="1"/>
          </p:cNvSpPr>
          <p:nvPr/>
        </p:nvSpPr>
        <p:spPr bwMode="auto">
          <a:xfrm flipV="1">
            <a:off x="5058990" y="3717925"/>
            <a:ext cx="2006600" cy="127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0727" name="Text Box 20"/>
          <p:cNvSpPr txBox="1">
            <a:spLocks noChangeArrowheads="1"/>
          </p:cNvSpPr>
          <p:nvPr/>
        </p:nvSpPr>
        <p:spPr bwMode="auto">
          <a:xfrm>
            <a:off x="7129090" y="3559175"/>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600">
                <a:solidFill>
                  <a:srgbClr val="000000"/>
                </a:solidFill>
              </a:rPr>
              <a:t>User Story</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17</a:t>
            </a:fld>
            <a:endParaRPr lang="en-US" altLang="en-US"/>
          </a:p>
        </p:txBody>
      </p:sp>
    </p:spTree>
    <p:extLst>
      <p:ext uri="{BB962C8B-B14F-4D97-AF65-F5344CB8AC3E}">
        <p14:creationId xmlns:p14="http://schemas.microsoft.com/office/powerpoint/2010/main" val="2465701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184150" y="1444625"/>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solidFill>
                <a:schemeClr val="bg1"/>
              </a:solidFill>
            </a:endParaRPr>
          </a:p>
        </p:txBody>
      </p:sp>
      <p:sp>
        <p:nvSpPr>
          <p:cNvPr id="31747" name="Rectangle 7"/>
          <p:cNvSpPr>
            <a:spLocks noGrp="1" noChangeArrowheads="1"/>
          </p:cNvSpPr>
          <p:nvPr>
            <p:ph type="title"/>
          </p:nvPr>
        </p:nvSpPr>
        <p:spPr/>
        <p:txBody>
          <a:bodyPr/>
          <a:lstStyle/>
          <a:p>
            <a:r>
              <a:rPr lang="zh-CN" altLang="en-US" dirty="0" smtClean="0"/>
              <a:t>用户故事</a:t>
            </a:r>
          </a:p>
        </p:txBody>
      </p:sp>
      <p:sp>
        <p:nvSpPr>
          <p:cNvPr id="2" name="内容占位符 1"/>
          <p:cNvSpPr>
            <a:spLocks noGrp="1"/>
          </p:cNvSpPr>
          <p:nvPr>
            <p:ph sz="quarter" idx="11"/>
          </p:nvPr>
        </p:nvSpPr>
        <p:spPr>
          <a:xfrm>
            <a:off x="153987" y="1142814"/>
            <a:ext cx="8847137" cy="470834"/>
          </a:xfrm>
        </p:spPr>
        <p:txBody>
          <a:bodyPr>
            <a:normAutofit fontScale="92500" lnSpcReduction="20000"/>
          </a:bodyPr>
          <a:lstStyle/>
          <a:p>
            <a:r>
              <a:rPr lang="zh-CN" altLang="en-US" dirty="0" smtClean="0"/>
              <a:t>是对</a:t>
            </a:r>
            <a:r>
              <a:rPr lang="zh-CN" altLang="en-US" dirty="0"/>
              <a:t>需求的简要描述</a:t>
            </a:r>
          </a:p>
        </p:txBody>
      </p:sp>
      <p:graphicFrame>
        <p:nvGraphicFramePr>
          <p:cNvPr id="6" name="表格 5"/>
          <p:cNvGraphicFramePr>
            <a:graphicFrameLocks noGrp="1"/>
          </p:cNvGraphicFramePr>
          <p:nvPr>
            <p:extLst>
              <p:ext uri="{D42A27DB-BD31-4B8C-83A1-F6EECF244321}">
                <p14:modId xmlns:p14="http://schemas.microsoft.com/office/powerpoint/2010/main" val="558907303"/>
              </p:ext>
            </p:extLst>
          </p:nvPr>
        </p:nvGraphicFramePr>
        <p:xfrm>
          <a:off x="514349" y="3254002"/>
          <a:ext cx="7381875" cy="2425701"/>
        </p:xfrm>
        <a:graphic>
          <a:graphicData uri="http://schemas.openxmlformats.org/drawingml/2006/table">
            <a:tbl>
              <a:tblPr/>
              <a:tblGrid>
                <a:gridCol w="771525">
                  <a:extLst>
                    <a:ext uri="{9D8B030D-6E8A-4147-A177-3AD203B41FA5}">
                      <a16:colId xmlns:a16="http://schemas.microsoft.com/office/drawing/2014/main" val="20000"/>
                    </a:ext>
                  </a:extLst>
                </a:gridCol>
                <a:gridCol w="6610350">
                  <a:extLst>
                    <a:ext uri="{9D8B030D-6E8A-4147-A177-3AD203B41FA5}">
                      <a16:colId xmlns:a16="http://schemas.microsoft.com/office/drawing/2014/main" val="20001"/>
                    </a:ext>
                  </a:extLst>
                </a:gridCol>
              </a:tblGrid>
              <a:tr h="631825">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Arial Unicode MS" panose="020B0604020202020204" pitchFamily="34" charset="-122"/>
                          <a:ea typeface="微软雅黑" panose="020B0503020204020204" pitchFamily="34" charset="-122"/>
                          <a:cs typeface="宋体" charset="-122"/>
                        </a:rPr>
                        <a:t>编号</a:t>
                      </a: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zh-CN" sz="1800" b="1" i="0" u="none" strike="noStrike" cap="none" normalizeH="0" baseline="0" dirty="0" smtClean="0">
                          <a:ln>
                            <a:noFill/>
                          </a:ln>
                          <a:solidFill>
                            <a:schemeClr val="tx1"/>
                          </a:solidFill>
                          <a:effectLst/>
                          <a:latin typeface="Arial Unicode MS" panose="020B0604020202020204" pitchFamily="34" charset="-122"/>
                          <a:ea typeface="微软雅黑" panose="020B0503020204020204" pitchFamily="34" charset="-122"/>
                          <a:cs typeface="宋体" charset="-122"/>
                        </a:rPr>
                        <a:t>故事描述</a:t>
                      </a:r>
                    </a:p>
                  </a:txBody>
                  <a:tcPr marL="68580" marR="68580"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69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Unicode MS" panose="020B0604020202020204" pitchFamily="34" charset="-122"/>
                          <a:ea typeface="微软雅黑" panose="020B0503020204020204" pitchFamily="34" charset="-122"/>
                          <a:cs typeface="宋体" charset="-122"/>
                        </a:rPr>
                        <a:t>1</a:t>
                      </a:r>
                      <a:endParaRPr kumimoji="0" lang="zh-CN" altLang="zh-CN" sz="1800" b="0" i="0" u="none" strike="noStrike" cap="none" normalizeH="0" baseline="0" smtClean="0">
                        <a:ln>
                          <a:noFill/>
                        </a:ln>
                        <a:solidFill>
                          <a:schemeClr val="tx1"/>
                        </a:solidFill>
                        <a:effectLst/>
                        <a:latin typeface="Arial Unicode MS" panose="020B0604020202020204" pitchFamily="34" charset="-122"/>
                        <a:ea typeface="微软雅黑" panose="020B0503020204020204" pitchFamily="34" charset="-122"/>
                        <a:cs typeface="宋体" charset="-122"/>
                      </a:endParaRP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Unicode MS" panose="020B0604020202020204" pitchFamily="34" charset="-122"/>
                          <a:ea typeface="微软雅黑" panose="020B0503020204020204" pitchFamily="34" charset="-122"/>
                          <a:cs typeface="宋体" charset="-122"/>
                        </a:rPr>
                        <a:t>作为产品负责人，我希望可以为用户故事添加业务价值、风险和成本信息，以便进行优先级划分</a:t>
                      </a:r>
                    </a:p>
                  </a:txBody>
                  <a:tcPr marL="68580" marR="68580"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6938">
                <a:tc>
                  <a:txBody>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Unicode MS" panose="020B0604020202020204" pitchFamily="34" charset="-122"/>
                          <a:ea typeface="微软雅黑" panose="020B0503020204020204" pitchFamily="34" charset="-122"/>
                          <a:cs typeface="宋体" charset="-122"/>
                        </a:rPr>
                        <a:t>2</a:t>
                      </a:r>
                      <a:endParaRPr kumimoji="0" lang="zh-CN" altLang="zh-CN" sz="1800" b="0" i="0" u="none" strike="noStrike" cap="none" normalizeH="0" baseline="0" smtClean="0">
                        <a:ln>
                          <a:noFill/>
                        </a:ln>
                        <a:solidFill>
                          <a:schemeClr val="tx1"/>
                        </a:solidFill>
                        <a:effectLst/>
                        <a:latin typeface="Arial Unicode MS" panose="020B0604020202020204" pitchFamily="34" charset="-122"/>
                        <a:ea typeface="微软雅黑" panose="020B0503020204020204" pitchFamily="34" charset="-122"/>
                        <a:cs typeface="宋体" charset="-122"/>
                      </a:endParaRPr>
                    </a:p>
                  </a:txBody>
                  <a:tcPr marL="68580" marR="68580" marT="0" marB="0" anchor="ctr" horzOverflow="overflow">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1800" b="0" i="0" u="none" strike="noStrike" cap="none" normalizeH="0" baseline="0" dirty="0" smtClean="0">
                          <a:ln>
                            <a:noFill/>
                          </a:ln>
                          <a:solidFill>
                            <a:schemeClr val="tx1"/>
                          </a:solidFill>
                          <a:effectLst/>
                          <a:latin typeface="Arial Unicode MS" panose="020B0604020202020204" pitchFamily="34" charset="-122"/>
                          <a:ea typeface="微软雅黑" panose="020B0503020204020204" pitchFamily="34" charset="-122"/>
                          <a:cs typeface="宋体" charset="-122"/>
                        </a:rPr>
                        <a:t>作为产品负责人，我希望可以使用故事点的方式估算用户故事规模，以便进行发布规划</a:t>
                      </a:r>
                    </a:p>
                  </a:txBody>
                  <a:tcPr marL="68580" marR="68580" marT="0" marB="0" anchor="ctr" horzOverflow="overflow">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3777" name="Rectangle 1"/>
          <p:cNvSpPr>
            <a:spLocks noChangeArrowheads="1"/>
          </p:cNvSpPr>
          <p:nvPr/>
        </p:nvSpPr>
        <p:spPr bwMode="auto">
          <a:xfrm>
            <a:off x="368300" y="1653476"/>
            <a:ext cx="7673975" cy="1463675"/>
          </a:xfrm>
          <a:prstGeom prst="rect">
            <a:avLst/>
          </a:prstGeom>
          <a:noFill/>
          <a:ln w="9525">
            <a:noFill/>
            <a:miter lim="800000"/>
            <a:headEnd/>
            <a:tailEnd/>
          </a:ln>
          <a:effectLst>
            <a:prstShdw prst="shdw17" dist="17961" dir="2700000">
              <a:schemeClr val="accent1">
                <a:gamma/>
                <a:shade val="60000"/>
                <a:invGamma/>
              </a:schemeClr>
            </a:prstShdw>
          </a:effectLst>
        </p:spPr>
        <p:txBody>
          <a:bodyPr anchor="ctr">
            <a:spAutoFit/>
          </a:bodyPr>
          <a:lstStyle/>
          <a:p>
            <a:pPr eaLnBrk="0" hangingPunct="0">
              <a:lnSpc>
                <a:spcPct val="150000"/>
              </a:lnSpc>
              <a:defRPr/>
            </a:pPr>
            <a:r>
              <a:rPr lang="zh-CN" altLang="en-GB" sz="2000" b="1" dirty="0">
                <a:latin typeface="Times New Roman" pitchFamily="18" charset="0"/>
                <a:ea typeface="微软雅黑" panose="020B0503020204020204" pitchFamily="34" charset="-122"/>
                <a:cs typeface="Times New Roman" pitchFamily="18" charset="0"/>
              </a:rPr>
              <a:t>描述用户故事的时候，可以采用以下</a:t>
            </a:r>
            <a:r>
              <a:rPr lang="zh-CN" altLang="en-GB" sz="2000" b="1" dirty="0">
                <a:solidFill>
                  <a:srgbClr val="C00000"/>
                </a:solidFill>
                <a:latin typeface="Times New Roman" pitchFamily="18" charset="0"/>
                <a:ea typeface="微软雅黑" panose="020B0503020204020204" pitchFamily="34" charset="-122"/>
                <a:cs typeface="Times New Roman" pitchFamily="18" charset="0"/>
              </a:rPr>
              <a:t>格式</a:t>
            </a:r>
            <a:r>
              <a:rPr lang="zh-CN" altLang="en-GB" sz="2000" b="1" dirty="0">
                <a:latin typeface="Times New Roman" pitchFamily="18" charset="0"/>
                <a:ea typeface="微软雅黑" panose="020B0503020204020204" pitchFamily="34" charset="-122"/>
                <a:cs typeface="Times New Roman" pitchFamily="18" charset="0"/>
              </a:rPr>
              <a:t>：</a:t>
            </a:r>
            <a:endParaRPr lang="zh-CN" altLang="en-US" sz="2000" b="1" dirty="0">
              <a:latin typeface="Arial" charset="0"/>
              <a:ea typeface="微软雅黑" panose="020B0503020204020204" pitchFamily="34" charset="-122"/>
            </a:endParaRPr>
          </a:p>
          <a:p>
            <a:pPr eaLnBrk="0" hangingPunct="0">
              <a:lnSpc>
                <a:spcPct val="150000"/>
              </a:lnSpc>
              <a:defRPr/>
            </a:pPr>
            <a:r>
              <a:rPr lang="zh-CN" altLang="en-GB" sz="2000" dirty="0">
                <a:solidFill>
                  <a:srgbClr val="0000FF"/>
                </a:solidFill>
                <a:latin typeface="Times New Roman" pitchFamily="18" charset="0"/>
                <a:ea typeface="微软雅黑" panose="020B0503020204020204" pitchFamily="34" charset="-122"/>
                <a:cs typeface="Times New Roman" pitchFamily="18" charset="0"/>
              </a:rPr>
              <a:t>“作为</a:t>
            </a:r>
            <a:r>
              <a:rPr lang="en-GB" altLang="zh-CN" sz="2000" dirty="0">
                <a:solidFill>
                  <a:srgbClr val="0000FF"/>
                </a:solidFill>
                <a:latin typeface="Times New Roman" pitchFamily="18" charset="0"/>
                <a:ea typeface="微软雅黑" panose="020B0503020204020204" pitchFamily="34" charset="-122"/>
                <a:cs typeface="Times New Roman" pitchFamily="18" charset="0"/>
              </a:rPr>
              <a:t>&lt;</a:t>
            </a:r>
            <a:r>
              <a:rPr lang="zh-CN" altLang="en-GB" sz="2000" dirty="0">
                <a:solidFill>
                  <a:srgbClr val="0000FF"/>
                </a:solidFill>
                <a:latin typeface="Times New Roman" pitchFamily="18" charset="0"/>
                <a:ea typeface="微软雅黑" panose="020B0503020204020204" pitchFamily="34" charset="-122"/>
                <a:cs typeface="Times New Roman" pitchFamily="18" charset="0"/>
              </a:rPr>
              <a:t>用户类型</a:t>
            </a:r>
            <a:r>
              <a:rPr lang="en-GB" altLang="zh-CN" sz="2000" dirty="0">
                <a:solidFill>
                  <a:srgbClr val="0000FF"/>
                </a:solidFill>
                <a:latin typeface="Times New Roman" pitchFamily="18" charset="0"/>
                <a:ea typeface="微软雅黑" panose="020B0503020204020204" pitchFamily="34" charset="-122"/>
                <a:cs typeface="Times New Roman" pitchFamily="18" charset="0"/>
              </a:rPr>
              <a:t>&gt;</a:t>
            </a:r>
            <a:r>
              <a:rPr lang="zh-CN" altLang="en-GB" sz="2000" dirty="0">
                <a:solidFill>
                  <a:srgbClr val="0000FF"/>
                </a:solidFill>
                <a:latin typeface="Times New Roman" pitchFamily="18" charset="0"/>
                <a:ea typeface="微软雅黑" panose="020B0503020204020204" pitchFamily="34" charset="-122"/>
                <a:cs typeface="Times New Roman" pitchFamily="18" charset="0"/>
              </a:rPr>
              <a:t>，我希望可以</a:t>
            </a:r>
            <a:r>
              <a:rPr lang="en-GB" altLang="zh-CN" sz="2000" dirty="0">
                <a:solidFill>
                  <a:srgbClr val="0000FF"/>
                </a:solidFill>
                <a:latin typeface="Times New Roman" pitchFamily="18" charset="0"/>
                <a:ea typeface="微软雅黑" panose="020B0503020204020204" pitchFamily="34" charset="-122"/>
                <a:cs typeface="Times New Roman" pitchFamily="18" charset="0"/>
              </a:rPr>
              <a:t>&lt;</a:t>
            </a:r>
            <a:r>
              <a:rPr lang="zh-CN" altLang="en-GB" sz="2000" dirty="0">
                <a:solidFill>
                  <a:srgbClr val="0000FF"/>
                </a:solidFill>
                <a:latin typeface="Times New Roman" pitchFamily="18" charset="0"/>
                <a:ea typeface="微软雅黑" panose="020B0503020204020204" pitchFamily="34" charset="-122"/>
                <a:cs typeface="Times New Roman" pitchFamily="18" charset="0"/>
              </a:rPr>
              <a:t>能力</a:t>
            </a:r>
            <a:r>
              <a:rPr lang="en-GB" altLang="zh-CN" sz="2000" dirty="0">
                <a:solidFill>
                  <a:srgbClr val="0000FF"/>
                </a:solidFill>
                <a:latin typeface="Times New Roman" pitchFamily="18" charset="0"/>
                <a:ea typeface="微软雅黑" panose="020B0503020204020204" pitchFamily="34" charset="-122"/>
                <a:cs typeface="Times New Roman" pitchFamily="18" charset="0"/>
              </a:rPr>
              <a:t>&gt;</a:t>
            </a:r>
            <a:r>
              <a:rPr lang="zh-CN" altLang="en-GB" sz="2000" dirty="0">
                <a:solidFill>
                  <a:srgbClr val="0000FF"/>
                </a:solidFill>
                <a:latin typeface="Times New Roman" pitchFamily="18" charset="0"/>
                <a:ea typeface="微软雅黑" panose="020B0503020204020204" pitchFamily="34" charset="-122"/>
                <a:cs typeface="Times New Roman" pitchFamily="18" charset="0"/>
              </a:rPr>
              <a:t>，以便</a:t>
            </a:r>
            <a:r>
              <a:rPr lang="en-GB" altLang="zh-CN" sz="2000" dirty="0">
                <a:solidFill>
                  <a:srgbClr val="0000FF"/>
                </a:solidFill>
                <a:latin typeface="Times New Roman" pitchFamily="18" charset="0"/>
                <a:ea typeface="微软雅黑" panose="020B0503020204020204" pitchFamily="34" charset="-122"/>
                <a:cs typeface="Times New Roman" pitchFamily="18" charset="0"/>
              </a:rPr>
              <a:t>&lt;</a:t>
            </a:r>
            <a:r>
              <a:rPr lang="zh-CN" altLang="en-GB" sz="2000" dirty="0">
                <a:solidFill>
                  <a:srgbClr val="0000FF"/>
                </a:solidFill>
                <a:latin typeface="Times New Roman" pitchFamily="18" charset="0"/>
                <a:ea typeface="微软雅黑" panose="020B0503020204020204" pitchFamily="34" charset="-122"/>
                <a:cs typeface="Times New Roman" pitchFamily="18" charset="0"/>
              </a:rPr>
              <a:t>原因</a:t>
            </a:r>
            <a:r>
              <a:rPr lang="en-GB" altLang="zh-CN" sz="2000" dirty="0">
                <a:solidFill>
                  <a:srgbClr val="0000FF"/>
                </a:solidFill>
                <a:latin typeface="Times New Roman" pitchFamily="18" charset="0"/>
                <a:ea typeface="微软雅黑" panose="020B0503020204020204" pitchFamily="34" charset="-122"/>
                <a:cs typeface="Times New Roman" pitchFamily="18" charset="0"/>
              </a:rPr>
              <a:t>&gt;”</a:t>
            </a:r>
            <a:r>
              <a:rPr lang="zh-CN" altLang="en-GB" sz="2000" dirty="0">
                <a:latin typeface="Times New Roman" pitchFamily="18" charset="0"/>
                <a:ea typeface="微软雅黑" panose="020B0503020204020204" pitchFamily="34" charset="-122"/>
                <a:cs typeface="Times New Roman" pitchFamily="18" charset="0"/>
              </a:rPr>
              <a:t>。简单情况下，有时也会省略以便</a:t>
            </a:r>
            <a:r>
              <a:rPr lang="en-GB" altLang="zh-CN" sz="2000" dirty="0">
                <a:latin typeface="Times New Roman" pitchFamily="18" charset="0"/>
                <a:ea typeface="微软雅黑" panose="020B0503020204020204" pitchFamily="34" charset="-122"/>
                <a:cs typeface="Times New Roman" pitchFamily="18" charset="0"/>
              </a:rPr>
              <a:t>&lt;</a:t>
            </a:r>
            <a:r>
              <a:rPr lang="zh-CN" altLang="en-GB" sz="2000" dirty="0">
                <a:latin typeface="Times New Roman" pitchFamily="18" charset="0"/>
                <a:ea typeface="微软雅黑" panose="020B0503020204020204" pitchFamily="34" charset="-122"/>
                <a:cs typeface="Times New Roman" pitchFamily="18" charset="0"/>
              </a:rPr>
              <a:t>原因</a:t>
            </a:r>
            <a:r>
              <a:rPr lang="en-GB" altLang="zh-CN" sz="2000" dirty="0">
                <a:latin typeface="Times New Roman" pitchFamily="18" charset="0"/>
                <a:ea typeface="微软雅黑" panose="020B0503020204020204" pitchFamily="34" charset="-122"/>
                <a:cs typeface="Times New Roman" pitchFamily="18" charset="0"/>
              </a:rPr>
              <a:t>&gt;</a:t>
            </a:r>
            <a:r>
              <a:rPr lang="zh-CN" altLang="en-GB" sz="2000" dirty="0">
                <a:latin typeface="Times New Roman" pitchFamily="18" charset="0"/>
                <a:ea typeface="微软雅黑" panose="020B0503020204020204" pitchFamily="34" charset="-122"/>
                <a:cs typeface="Times New Roman" pitchFamily="18" charset="0"/>
              </a:rPr>
              <a:t>的部分。</a:t>
            </a:r>
            <a:endParaRPr lang="zh-CN" altLang="en-US" sz="2000" dirty="0">
              <a:latin typeface="Arial" charset="0"/>
              <a:ea typeface="微软雅黑" panose="020B0503020204020204" pitchFamily="34" charset="-122"/>
            </a:endParaRPr>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18</a:t>
            </a:fld>
            <a:endParaRPr lang="en-US" altLang="en-US"/>
          </a:p>
        </p:txBody>
      </p:sp>
    </p:spTree>
    <p:extLst>
      <p:ext uri="{BB962C8B-B14F-4D97-AF65-F5344CB8AC3E}">
        <p14:creationId xmlns:p14="http://schemas.microsoft.com/office/powerpoint/2010/main" val="24591335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txBox="1">
            <a:spLocks noGrp="1"/>
          </p:cNvSpPr>
          <p:nvPr/>
        </p:nvSpPr>
        <p:spPr bwMode="black">
          <a:xfrm>
            <a:off x="95250" y="6492875"/>
            <a:ext cx="658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fld id="{C6374AFF-2621-4023-8D00-53E13D896291}" type="slidenum">
              <a:rPr lang="en-US" altLang="zh-CN" sz="1400" b="1">
                <a:solidFill>
                  <a:schemeClr val="accent1"/>
                </a:solidFill>
              </a:rPr>
              <a:pPr eaLnBrk="1" hangingPunct="1">
                <a:spcBef>
                  <a:spcPct val="50000"/>
                </a:spcBef>
              </a:pPr>
              <a:t>19</a:t>
            </a:fld>
            <a:endParaRPr lang="en-US" altLang="zh-CN" sz="1400" b="1">
              <a:solidFill>
                <a:schemeClr val="accent1"/>
              </a:solidFill>
            </a:endParaRPr>
          </a:p>
        </p:txBody>
      </p:sp>
      <p:sp>
        <p:nvSpPr>
          <p:cNvPr id="32772" name="Slide Number Placeholder 3"/>
          <p:cNvSpPr txBox="1">
            <a:spLocks noGrp="1"/>
          </p:cNvSpPr>
          <p:nvPr/>
        </p:nvSpPr>
        <p:spPr bwMode="black">
          <a:xfrm>
            <a:off x="311150" y="6708775"/>
            <a:ext cx="65881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fld id="{5A39FACE-5D29-4AE0-B742-6214F2BC467F}" type="slidenum">
              <a:rPr lang="en-US" altLang="zh-CN" sz="1400" b="1">
                <a:solidFill>
                  <a:schemeClr val="accent1"/>
                </a:solidFill>
              </a:rPr>
              <a:pPr eaLnBrk="1" hangingPunct="1">
                <a:spcBef>
                  <a:spcPct val="50000"/>
                </a:spcBef>
              </a:pPr>
              <a:t>19</a:t>
            </a:fld>
            <a:endParaRPr lang="en-US" altLang="zh-CN" sz="1400" b="1">
              <a:solidFill>
                <a:schemeClr val="accent1"/>
              </a:solidFill>
            </a:endParaRPr>
          </a:p>
        </p:txBody>
      </p:sp>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1014839"/>
            <a:ext cx="5014913"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pic>
      <p:sp>
        <p:nvSpPr>
          <p:cNvPr id="32774" name="Text Box 6"/>
          <p:cNvSpPr txBox="1">
            <a:spLocks noChangeArrowheads="1"/>
          </p:cNvSpPr>
          <p:nvPr/>
        </p:nvSpPr>
        <p:spPr bwMode="auto">
          <a:xfrm rot="-5400000">
            <a:off x="-300037" y="2167364"/>
            <a:ext cx="842962"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chemeClr val="accent2"/>
              </a:buClr>
              <a:buFont typeface="WingDings" panose="05000000000000000000" pitchFamily="2" charset="2"/>
              <a:buNone/>
            </a:pPr>
            <a:r>
              <a:rPr lang="en-US" altLang="zh-CN" sz="1100" b="1">
                <a:solidFill>
                  <a:schemeClr val="tx2"/>
                </a:solidFill>
              </a:rPr>
              <a:t>Hours</a:t>
            </a:r>
          </a:p>
        </p:txBody>
      </p:sp>
      <p:sp>
        <p:nvSpPr>
          <p:cNvPr id="32775" name="Text Box 7"/>
          <p:cNvSpPr txBox="1">
            <a:spLocks noChangeArrowheads="1"/>
          </p:cNvSpPr>
          <p:nvPr/>
        </p:nvSpPr>
        <p:spPr bwMode="auto">
          <a:xfrm>
            <a:off x="1771650" y="3462764"/>
            <a:ext cx="842963" cy="24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chemeClr val="accent2"/>
              </a:buClr>
              <a:buFont typeface="WingDings" panose="05000000000000000000" pitchFamily="2" charset="2"/>
              <a:buNone/>
            </a:pPr>
            <a:r>
              <a:rPr lang="en-US" altLang="zh-CN" sz="1100" b="1">
                <a:solidFill>
                  <a:schemeClr val="tx2"/>
                </a:solidFill>
              </a:rPr>
              <a:t>Day</a:t>
            </a:r>
          </a:p>
        </p:txBody>
      </p:sp>
      <p:sp>
        <p:nvSpPr>
          <p:cNvPr id="32776" name="Text Box 8"/>
          <p:cNvSpPr txBox="1">
            <a:spLocks noChangeArrowheads="1"/>
          </p:cNvSpPr>
          <p:nvPr/>
        </p:nvSpPr>
        <p:spPr bwMode="auto">
          <a:xfrm>
            <a:off x="2132013" y="1332339"/>
            <a:ext cx="1165225" cy="276225"/>
          </a:xfrm>
          <a:prstGeom prst="rect">
            <a:avLst/>
          </a:prstGeom>
          <a:solidFill>
            <a:schemeClr val="accent1"/>
          </a:solidFill>
          <a:ln w="19050" algn="ctr">
            <a:solidFill>
              <a:schemeClr val="tx2"/>
            </a:solidFill>
            <a:miter lim="800000"/>
            <a:headEnd/>
            <a:tailEnd/>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50000"/>
              </a:spcBef>
              <a:buClr>
                <a:schemeClr val="accent2"/>
              </a:buClr>
              <a:buFont typeface="WingDings" panose="05000000000000000000" pitchFamily="2" charset="2"/>
              <a:buNone/>
            </a:pPr>
            <a:r>
              <a:rPr lang="en-US" altLang="zh-CN" sz="1200" b="1">
                <a:solidFill>
                  <a:schemeClr val="bg1"/>
                </a:solidFill>
              </a:rPr>
              <a:t>Burndown</a:t>
            </a:r>
          </a:p>
        </p:txBody>
      </p:sp>
      <p:sp>
        <p:nvSpPr>
          <p:cNvPr id="32777" name="AutoShape 29"/>
          <p:cNvSpPr>
            <a:spLocks noChangeArrowheads="1"/>
          </p:cNvSpPr>
          <p:nvPr/>
        </p:nvSpPr>
        <p:spPr bwMode="auto">
          <a:xfrm>
            <a:off x="433388" y="3607227"/>
            <a:ext cx="7848600" cy="2160587"/>
          </a:xfrm>
          <a:prstGeom prst="wedgeRoundRectCallout">
            <a:avLst>
              <a:gd name="adj1" fmla="val -21116"/>
              <a:gd name="adj2" fmla="val -91514"/>
              <a:gd name="adj3" fmla="val 16667"/>
            </a:avLst>
          </a:prstGeom>
          <a:solidFill>
            <a:schemeClr val="accent5">
              <a:lumMod val="40000"/>
              <a:lumOff val="60000"/>
            </a:scheme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solidFill>
                  <a:srgbClr val="C00000"/>
                </a:solidFill>
              </a:rPr>
              <a:t>随时间变化而变化的剩余工作量</a:t>
            </a:r>
          </a:p>
          <a:p>
            <a:pPr marL="342900" indent="-342900" eaLnBrk="1" hangingPunct="1">
              <a:buFont typeface="Arial" panose="020B0604020202020204" pitchFamily="34" charset="0"/>
              <a:buChar char="•"/>
            </a:pPr>
            <a:r>
              <a:rPr lang="zh-CN" altLang="en-US" sz="2000" dirty="0"/>
              <a:t>剩余工作量趋势线与横轴之间</a:t>
            </a:r>
            <a:r>
              <a:rPr lang="zh-CN" altLang="en-US" sz="2000" dirty="0" smtClean="0"/>
              <a:t>的焦点表</a:t>
            </a:r>
            <a:r>
              <a:rPr lang="zh-CN" altLang="en-US" sz="2000" dirty="0"/>
              <a:t>示在那个时间点最可能的工作完成量</a:t>
            </a:r>
            <a:r>
              <a:rPr lang="zh-CN" altLang="en-US" sz="2000" dirty="0" smtClean="0"/>
              <a:t>。</a:t>
            </a:r>
            <a:endParaRPr lang="en-US" altLang="zh-CN" sz="2000" dirty="0" smtClean="0"/>
          </a:p>
          <a:p>
            <a:pPr marL="342900" indent="-342900" eaLnBrk="1" hangingPunct="1">
              <a:buFont typeface="Arial" panose="020B0604020202020204" pitchFamily="34" charset="0"/>
              <a:buChar char="•"/>
            </a:pPr>
            <a:r>
              <a:rPr lang="zh-CN" altLang="en-US" sz="2000" dirty="0" smtClean="0"/>
              <a:t>借</a:t>
            </a:r>
            <a:r>
              <a:rPr lang="zh-CN" altLang="en-US" sz="2000" dirty="0"/>
              <a:t>助</a:t>
            </a:r>
            <a:r>
              <a:rPr lang="zh-CN" altLang="en-US" sz="2000" dirty="0" smtClean="0"/>
              <a:t>它可以设</a:t>
            </a:r>
            <a:r>
              <a:rPr lang="zh-CN" altLang="en-US" sz="2000" dirty="0"/>
              <a:t>想在增加或减少发布功能后项目的情况</a:t>
            </a:r>
            <a:r>
              <a:rPr lang="zh-CN" altLang="en-US" sz="2000" dirty="0" smtClean="0"/>
              <a:t>，项目团队可</a:t>
            </a:r>
            <a:r>
              <a:rPr lang="zh-CN" altLang="en-US" sz="2000" dirty="0"/>
              <a:t>能缩短开发时间，或延长开发期限以获得更多功能</a:t>
            </a:r>
            <a:r>
              <a:rPr lang="zh-CN" altLang="en-US" sz="2000" dirty="0" smtClean="0"/>
              <a:t>。</a:t>
            </a:r>
            <a:endParaRPr lang="en-US" altLang="zh-CN" sz="2000" dirty="0" smtClean="0"/>
          </a:p>
          <a:p>
            <a:pPr marL="342900" indent="-342900" eaLnBrk="1" hangingPunct="1">
              <a:buFont typeface="Arial" panose="020B0604020202020204" pitchFamily="34" charset="0"/>
              <a:buChar char="•"/>
            </a:pPr>
            <a:r>
              <a:rPr lang="zh-CN" altLang="en-US" sz="2000" dirty="0" smtClean="0"/>
              <a:t>展</a:t>
            </a:r>
            <a:r>
              <a:rPr lang="zh-CN" altLang="en-US" sz="2000" smtClean="0"/>
              <a:t>示了实际与</a:t>
            </a:r>
            <a:r>
              <a:rPr lang="zh-CN" altLang="en-US" sz="2000" dirty="0"/>
              <a:t>计划之间的矛盾</a:t>
            </a:r>
          </a:p>
          <a:p>
            <a:pPr eaLnBrk="1" hangingPunct="1"/>
            <a:endParaRPr lang="en-US" altLang="zh-CN" sz="2000" dirty="0"/>
          </a:p>
        </p:txBody>
      </p:sp>
      <p:sp>
        <p:nvSpPr>
          <p:cNvPr id="2" name="标题 1"/>
          <p:cNvSpPr>
            <a:spLocks noGrp="1"/>
          </p:cNvSpPr>
          <p:nvPr>
            <p:ph type="title"/>
          </p:nvPr>
        </p:nvSpPr>
        <p:spPr>
          <a:xfrm>
            <a:off x="153988" y="560388"/>
            <a:ext cx="8847137" cy="480131"/>
          </a:xfrm>
        </p:spPr>
        <p:txBody>
          <a:bodyPr/>
          <a:lstStyle/>
          <a:p>
            <a:r>
              <a:rPr lang="zh-CN" altLang="en-US" dirty="0"/>
              <a:t>框架组成部分</a:t>
            </a:r>
            <a:r>
              <a:rPr lang="en-US" altLang="zh-CN" dirty="0"/>
              <a:t>——</a:t>
            </a:r>
            <a:r>
              <a:rPr lang="zh-CN" altLang="en-US" dirty="0"/>
              <a:t>主要工件</a:t>
            </a:r>
            <a:r>
              <a:rPr lang="en-US" altLang="zh-CN" dirty="0" smtClean="0"/>
              <a:t>——</a:t>
            </a:r>
            <a:r>
              <a:rPr lang="zh-CN" altLang="en-US" dirty="0"/>
              <a:t>燃尽</a:t>
            </a:r>
            <a:r>
              <a:rPr lang="zh-CN" altLang="en-US" dirty="0" smtClean="0"/>
              <a:t>图</a:t>
            </a:r>
            <a:endParaRPr lang="zh-CN" altLang="en-US" dirty="0"/>
          </a:p>
        </p:txBody>
      </p:sp>
      <p:sp>
        <p:nvSpPr>
          <p:cNvPr id="3" name="灯片编号占位符 2"/>
          <p:cNvSpPr>
            <a:spLocks noGrp="1"/>
          </p:cNvSpPr>
          <p:nvPr>
            <p:ph type="sldNum" sz="quarter" idx="10"/>
          </p:nvPr>
        </p:nvSpPr>
        <p:spPr/>
        <p:txBody>
          <a:bodyPr/>
          <a:lstStyle/>
          <a:p>
            <a:fld id="{CFCB2913-6E8F-460F-B9B2-F36455E917E3}" type="slidenum">
              <a:rPr lang="en-US" altLang="en-US" smtClean="0"/>
              <a:pPr/>
              <a:t>19</a:t>
            </a:fld>
            <a:endParaRPr lang="en-US" altLang="en-US"/>
          </a:p>
        </p:txBody>
      </p:sp>
    </p:spTree>
    <p:extLst>
      <p:ext uri="{BB962C8B-B14F-4D97-AF65-F5344CB8AC3E}">
        <p14:creationId xmlns:p14="http://schemas.microsoft.com/office/powerpoint/2010/main" val="944023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lnSpcReduction="10000"/>
          </a:bodyPr>
          <a:lstStyle/>
          <a:p>
            <a:r>
              <a:rPr lang="zh-CN" altLang="en-US" dirty="0"/>
              <a:t>第</a:t>
            </a:r>
            <a:r>
              <a:rPr lang="en-US" altLang="zh-CN" dirty="0"/>
              <a:t>3</a:t>
            </a:r>
            <a:r>
              <a:rPr lang="zh-CN" altLang="en-US" dirty="0"/>
              <a:t>章 敏捷项目管理过程</a:t>
            </a:r>
          </a:p>
          <a:p>
            <a:pPr lvl="1"/>
            <a:r>
              <a:rPr lang="en-US" altLang="zh-CN" dirty="0" smtClean="0"/>
              <a:t>3.1 </a:t>
            </a:r>
            <a:r>
              <a:rPr lang="zh-CN" altLang="en-US" dirty="0"/>
              <a:t>大规</a:t>
            </a:r>
            <a:r>
              <a:rPr lang="zh-CN" altLang="en-US" dirty="0" smtClean="0"/>
              <a:t>模敏捷开发</a:t>
            </a:r>
            <a:endParaRPr lang="en-US" altLang="zh-CN" dirty="0" smtClean="0"/>
          </a:p>
          <a:p>
            <a:pPr lvl="2"/>
            <a:r>
              <a:rPr lang="zh-CN" altLang="en-US" dirty="0"/>
              <a:t>敏</a:t>
            </a:r>
            <a:r>
              <a:rPr lang="zh-CN" altLang="en-US" dirty="0" smtClean="0"/>
              <a:t>捷生命周期</a:t>
            </a:r>
            <a:endParaRPr lang="en-US" altLang="zh-CN" dirty="0" smtClean="0"/>
          </a:p>
          <a:p>
            <a:pPr lvl="2"/>
            <a:r>
              <a:rPr lang="zh-CN" altLang="en-US" dirty="0"/>
              <a:t>敏</a:t>
            </a:r>
            <a:r>
              <a:rPr lang="zh-CN" altLang="en-US" dirty="0" smtClean="0"/>
              <a:t>捷项目管理过程</a:t>
            </a:r>
            <a:endParaRPr lang="en-US" altLang="zh-CN" dirty="0" smtClean="0"/>
          </a:p>
          <a:p>
            <a:pPr lvl="1"/>
            <a:r>
              <a:rPr lang="en-US" altLang="zh-CN" dirty="0" smtClean="0"/>
              <a:t>3.2 </a:t>
            </a:r>
            <a:r>
              <a:rPr lang="zh-CN" altLang="en-US" dirty="0"/>
              <a:t>常见的敏捷开发方</a:t>
            </a:r>
            <a:r>
              <a:rPr lang="zh-CN" altLang="en-US" dirty="0" smtClean="0"/>
              <a:t>法</a:t>
            </a:r>
            <a:endParaRPr lang="en-US" altLang="zh-CN" dirty="0" smtClean="0"/>
          </a:p>
          <a:p>
            <a:pPr lvl="2"/>
            <a:r>
              <a:rPr lang="en-US" altLang="zh-CN" dirty="0" smtClean="0"/>
              <a:t>3.2.1 Scrum</a:t>
            </a:r>
            <a:endParaRPr lang="en-US" altLang="zh-CN" dirty="0"/>
          </a:p>
          <a:p>
            <a:pPr lvl="2"/>
            <a:r>
              <a:rPr lang="en-US" altLang="zh-CN" dirty="0" smtClean="0"/>
              <a:t>3.2.2 XP(</a:t>
            </a:r>
            <a:r>
              <a:rPr lang="en-US" altLang="zh-CN" dirty="0" err="1" smtClean="0"/>
              <a:t>eXtreme</a:t>
            </a:r>
            <a:r>
              <a:rPr lang="en-US" altLang="zh-CN" dirty="0" smtClean="0"/>
              <a:t> </a:t>
            </a:r>
            <a:r>
              <a:rPr lang="en-US" altLang="zh-CN" dirty="0"/>
              <a:t>Programming</a:t>
            </a:r>
            <a:r>
              <a:rPr lang="en-US" altLang="zh-CN" dirty="0" smtClean="0"/>
              <a:t>)</a:t>
            </a:r>
          </a:p>
          <a:p>
            <a:pPr lvl="2"/>
            <a:r>
              <a:rPr lang="en-US" altLang="zh-CN" dirty="0" smtClean="0"/>
              <a:t>3.2.3 </a:t>
            </a:r>
            <a:r>
              <a:rPr lang="en-US" altLang="zh-CN" dirty="0" err="1" smtClean="0"/>
              <a:t>OpenUP</a:t>
            </a:r>
            <a:endParaRPr lang="en-US" altLang="zh-CN" dirty="0"/>
          </a:p>
          <a:p>
            <a:pPr lvl="2"/>
            <a:r>
              <a:rPr lang="en-US" altLang="zh-CN" dirty="0" smtClean="0"/>
              <a:t>3.2.4 Lean</a:t>
            </a:r>
          </a:p>
          <a:p>
            <a:pPr lvl="1"/>
            <a:r>
              <a:rPr lang="zh-CN" altLang="zh-CN" dirty="0" smtClean="0"/>
              <a:t>小结</a:t>
            </a:r>
            <a:endParaRPr lang="en-US" altLang="zh-CN" dirty="0" smtClean="0"/>
          </a:p>
          <a:p>
            <a:pPr lvl="1"/>
            <a:r>
              <a:rPr lang="zh-CN" altLang="en-US" dirty="0" smtClean="0"/>
              <a:t>思考</a:t>
            </a:r>
            <a:endParaRPr lang="zh-CN" altLang="zh-CN" dirty="0" smtClean="0"/>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5"/>
          <p:cNvSpPr>
            <a:spLocks noChangeArrowheads="1"/>
          </p:cNvSpPr>
          <p:nvPr/>
        </p:nvSpPr>
        <p:spPr bwMode="auto">
          <a:xfrm>
            <a:off x="293459" y="1732931"/>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a:t>
            </a:fld>
            <a:endParaRPr lang="en-US" altLang="en-US"/>
          </a:p>
        </p:txBody>
      </p:sp>
    </p:spTree>
    <p:extLst>
      <p:ext uri="{BB962C8B-B14F-4D97-AF65-F5344CB8AC3E}">
        <p14:creationId xmlns:p14="http://schemas.microsoft.com/office/powerpoint/2010/main" val="2375635957"/>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lnSpcReduction="10000"/>
          </a:bodyPr>
          <a:lstStyle/>
          <a:p>
            <a:r>
              <a:rPr lang="zh-CN" altLang="en-US" dirty="0"/>
              <a:t>第</a:t>
            </a:r>
            <a:r>
              <a:rPr lang="en-US" altLang="zh-CN" dirty="0"/>
              <a:t>3</a:t>
            </a:r>
            <a:r>
              <a:rPr lang="zh-CN" altLang="en-US" dirty="0"/>
              <a:t>章 敏捷项目管理过程</a:t>
            </a:r>
          </a:p>
          <a:p>
            <a:pPr lvl="1"/>
            <a:r>
              <a:rPr lang="en-US" altLang="zh-CN" dirty="0" smtClean="0"/>
              <a:t>3.1 </a:t>
            </a:r>
            <a:r>
              <a:rPr lang="zh-CN" altLang="en-US" dirty="0"/>
              <a:t>大规</a:t>
            </a:r>
            <a:r>
              <a:rPr lang="zh-CN" altLang="en-US" dirty="0" smtClean="0"/>
              <a:t>模敏捷开发</a:t>
            </a:r>
            <a:endParaRPr lang="en-US" altLang="zh-CN" dirty="0" smtClean="0"/>
          </a:p>
          <a:p>
            <a:pPr lvl="2"/>
            <a:r>
              <a:rPr lang="zh-CN" altLang="en-US" dirty="0"/>
              <a:t>敏</a:t>
            </a:r>
            <a:r>
              <a:rPr lang="zh-CN" altLang="en-US" dirty="0" smtClean="0"/>
              <a:t>捷生命周期</a:t>
            </a:r>
            <a:endParaRPr lang="en-US" altLang="zh-CN" dirty="0" smtClean="0"/>
          </a:p>
          <a:p>
            <a:pPr lvl="2"/>
            <a:r>
              <a:rPr lang="zh-CN" altLang="en-US" dirty="0"/>
              <a:t>敏</a:t>
            </a:r>
            <a:r>
              <a:rPr lang="zh-CN" altLang="en-US" dirty="0" smtClean="0"/>
              <a:t>捷项目管理过程</a:t>
            </a:r>
            <a:endParaRPr lang="en-US" altLang="zh-CN" dirty="0" smtClean="0"/>
          </a:p>
          <a:p>
            <a:pPr lvl="1"/>
            <a:r>
              <a:rPr lang="en-US" altLang="zh-CN" dirty="0" smtClean="0"/>
              <a:t>3.2 </a:t>
            </a:r>
            <a:r>
              <a:rPr lang="zh-CN" altLang="en-US" dirty="0"/>
              <a:t>常见的敏捷开发方</a:t>
            </a:r>
            <a:r>
              <a:rPr lang="zh-CN" altLang="en-US" dirty="0" smtClean="0"/>
              <a:t>法</a:t>
            </a:r>
            <a:endParaRPr lang="en-US" altLang="zh-CN" dirty="0" smtClean="0"/>
          </a:p>
          <a:p>
            <a:pPr lvl="2"/>
            <a:r>
              <a:rPr lang="en-US" altLang="zh-CN" dirty="0" smtClean="0"/>
              <a:t>3.2.1 Scrum</a:t>
            </a:r>
            <a:endParaRPr lang="en-US" altLang="zh-CN" dirty="0"/>
          </a:p>
          <a:p>
            <a:pPr lvl="2"/>
            <a:r>
              <a:rPr lang="en-US" altLang="zh-CN" dirty="0" smtClean="0"/>
              <a:t>3.2.2 XP(</a:t>
            </a:r>
            <a:r>
              <a:rPr lang="en-US" altLang="zh-CN" dirty="0" err="1" smtClean="0"/>
              <a:t>eXtreme</a:t>
            </a:r>
            <a:r>
              <a:rPr lang="en-US" altLang="zh-CN" dirty="0" smtClean="0"/>
              <a:t> </a:t>
            </a:r>
            <a:r>
              <a:rPr lang="en-US" altLang="zh-CN" dirty="0"/>
              <a:t>Programming</a:t>
            </a:r>
            <a:r>
              <a:rPr lang="en-US" altLang="zh-CN" dirty="0" smtClean="0"/>
              <a:t>)</a:t>
            </a:r>
          </a:p>
          <a:p>
            <a:pPr lvl="2"/>
            <a:r>
              <a:rPr lang="en-US" altLang="zh-CN" dirty="0" smtClean="0"/>
              <a:t>3.2.3 </a:t>
            </a:r>
            <a:r>
              <a:rPr lang="en-US" altLang="zh-CN" dirty="0" err="1" smtClean="0"/>
              <a:t>OpenUP</a:t>
            </a:r>
            <a:endParaRPr lang="en-US" altLang="zh-CN" dirty="0"/>
          </a:p>
          <a:p>
            <a:pPr lvl="2"/>
            <a:r>
              <a:rPr lang="en-US" altLang="zh-CN" dirty="0" smtClean="0"/>
              <a:t>3.2.4 Lean</a:t>
            </a:r>
          </a:p>
          <a:p>
            <a:pPr lvl="1"/>
            <a:r>
              <a:rPr lang="zh-CN" altLang="zh-CN" dirty="0" smtClean="0"/>
              <a:t>小结</a:t>
            </a:r>
            <a:endParaRPr lang="en-US" altLang="zh-CN" dirty="0" smtClean="0"/>
          </a:p>
          <a:p>
            <a:pPr lvl="1"/>
            <a:r>
              <a:rPr lang="zh-CN" altLang="en-US" dirty="0" smtClean="0"/>
              <a:t>思考</a:t>
            </a:r>
            <a:endParaRPr lang="zh-CN" altLang="zh-CN" dirty="0" smtClean="0"/>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5"/>
          <p:cNvSpPr>
            <a:spLocks noChangeArrowheads="1"/>
          </p:cNvSpPr>
          <p:nvPr/>
        </p:nvSpPr>
        <p:spPr bwMode="auto">
          <a:xfrm>
            <a:off x="293459" y="3867230"/>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20</a:t>
            </a:fld>
            <a:endParaRPr lang="en-US" altLang="en-US"/>
          </a:p>
        </p:txBody>
      </p:sp>
    </p:spTree>
    <p:extLst>
      <p:ext uri="{BB962C8B-B14F-4D97-AF65-F5344CB8AC3E}">
        <p14:creationId xmlns:p14="http://schemas.microsoft.com/office/powerpoint/2010/main" val="1339143351"/>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1174750" y="1163638"/>
          <a:ext cx="5137150" cy="3300412"/>
        </p:xfrm>
        <a:graphic>
          <a:graphicData uri="http://schemas.openxmlformats.org/presentationml/2006/ole">
            <mc:AlternateContent xmlns:mc="http://schemas.openxmlformats.org/markup-compatibility/2006">
              <mc:Choice xmlns:v="urn:schemas-microsoft-com:vml" Requires="v">
                <p:oleObj spid="_x0000_s7283" name="Photo Editor Photo" r:id="rId4" imgW="4952381" imgH="3180952" progId="">
                  <p:embed/>
                </p:oleObj>
              </mc:Choice>
              <mc:Fallback>
                <p:oleObj name="Photo Editor Photo" r:id="rId4" imgW="4952381" imgH="3180952"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4750" y="1163638"/>
                        <a:ext cx="5137150"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53882" dir="13500000" algn="ctr" rotWithShape="0">
                                <a:schemeClr val="bg2">
                                  <a:alpha val="50000"/>
                                </a:schemeClr>
                              </a:outerShdw>
                            </a:effectLst>
                          </a14:hiddenEffects>
                        </a:ext>
                      </a:extLst>
                    </p:spPr>
                  </p:pic>
                </p:oleObj>
              </mc:Fallback>
            </mc:AlternateContent>
          </a:graphicData>
        </a:graphic>
      </p:graphicFrame>
      <p:sp>
        <p:nvSpPr>
          <p:cNvPr id="1027" name="Rectangle 4"/>
          <p:cNvSpPr>
            <a:spLocks noGrp="1" noChangeArrowheads="1"/>
          </p:cNvSpPr>
          <p:nvPr>
            <p:ph type="title"/>
          </p:nvPr>
        </p:nvSpPr>
        <p:spPr/>
        <p:txBody>
          <a:bodyPr/>
          <a:lstStyle/>
          <a:p>
            <a:r>
              <a:rPr lang="en-US" altLang="zh-CN" dirty="0"/>
              <a:t>3.2.2 XP(</a:t>
            </a:r>
            <a:r>
              <a:rPr lang="en-US" altLang="zh-CN" dirty="0" err="1"/>
              <a:t>eXtreme</a:t>
            </a:r>
            <a:r>
              <a:rPr lang="en-US" altLang="zh-CN" dirty="0"/>
              <a:t> Programming)</a:t>
            </a:r>
          </a:p>
        </p:txBody>
      </p:sp>
      <p:sp>
        <p:nvSpPr>
          <p:cNvPr id="8" name="Rectangle 3"/>
          <p:cNvSpPr txBox="1">
            <a:spLocks noChangeArrowheads="1"/>
          </p:cNvSpPr>
          <p:nvPr/>
        </p:nvSpPr>
        <p:spPr>
          <a:xfrm>
            <a:off x="327025" y="3949700"/>
            <a:ext cx="8537575" cy="2400300"/>
          </a:xfrm>
          <a:prstGeom prst="rect">
            <a:avLst/>
          </a:prstGeom>
        </p:spPr>
        <p:txBody>
          <a:bodyPr/>
          <a:lstStyle/>
          <a:p>
            <a:pPr marL="228600" indent="-228600">
              <a:lnSpc>
                <a:spcPct val="150000"/>
              </a:lnSpc>
              <a:spcBef>
                <a:spcPct val="25000"/>
              </a:spcBef>
              <a:spcAft>
                <a:spcPct val="15000"/>
              </a:spcAft>
              <a:buClr>
                <a:schemeClr val="accent1"/>
              </a:buClr>
              <a:buFont typeface="WingDings" pitchFamily="2" charset="2"/>
              <a:buChar char="§"/>
              <a:defRPr/>
            </a:pPr>
            <a:r>
              <a:rPr lang="zh-CN" altLang="en-US" sz="2000" kern="0" dirty="0">
                <a:latin typeface="微软雅黑" panose="020B0503020204020204" pitchFamily="34" charset="-122"/>
                <a:ea typeface="微软雅黑" panose="020B0503020204020204" pitchFamily="34" charset="-122"/>
              </a:rPr>
              <a:t>极限编程是一种</a:t>
            </a:r>
            <a:r>
              <a:rPr lang="zh-CN" altLang="en-US" sz="2000" kern="0" dirty="0">
                <a:solidFill>
                  <a:srgbClr val="C00000"/>
                </a:solidFill>
                <a:latin typeface="微软雅黑" panose="020B0503020204020204" pitchFamily="34" charset="-122"/>
                <a:ea typeface="微软雅黑" panose="020B0503020204020204" pitchFamily="34" charset="-122"/>
              </a:rPr>
              <a:t>高度动态</a:t>
            </a:r>
            <a:r>
              <a:rPr lang="zh-CN" altLang="en-US" sz="2000" kern="0" dirty="0">
                <a:latin typeface="微软雅黑" panose="020B0503020204020204" pitchFamily="34" charset="-122"/>
                <a:ea typeface="微软雅黑" panose="020B0503020204020204" pitchFamily="34" charset="-122"/>
              </a:rPr>
              <a:t>的过程，它通过</a:t>
            </a:r>
            <a:r>
              <a:rPr lang="zh-CN" altLang="en-US" sz="2000" kern="0" dirty="0">
                <a:solidFill>
                  <a:srgbClr val="C00000"/>
                </a:solidFill>
                <a:latin typeface="微软雅黑" panose="020B0503020204020204" pitchFamily="34" charset="-122"/>
                <a:ea typeface="微软雅黑" panose="020B0503020204020204" pitchFamily="34" charset="-122"/>
              </a:rPr>
              <a:t>非常短</a:t>
            </a:r>
            <a:r>
              <a:rPr lang="zh-CN" altLang="en-US" sz="2000" kern="0" dirty="0">
                <a:latin typeface="微软雅黑" panose="020B0503020204020204" pitchFamily="34" charset="-122"/>
                <a:ea typeface="微软雅黑" panose="020B0503020204020204" pitchFamily="34" charset="-122"/>
              </a:rPr>
              <a:t>的迭代周期来应对需求的变化。在极限编程中，包括四个基本活动：</a:t>
            </a:r>
            <a:r>
              <a:rPr lang="zh-CN" altLang="en-US" sz="2000" kern="0" dirty="0">
                <a:solidFill>
                  <a:srgbClr val="C00000"/>
                </a:solidFill>
                <a:latin typeface="微软雅黑" panose="020B0503020204020204" pitchFamily="34" charset="-122"/>
                <a:ea typeface="微软雅黑" panose="020B0503020204020204" pitchFamily="34" charset="-122"/>
              </a:rPr>
              <a:t>编程、测试、聆听与反馈</a:t>
            </a:r>
            <a:r>
              <a:rPr lang="zh-CN" altLang="en-US" sz="2000" kern="0" dirty="0">
                <a:latin typeface="微软雅黑" panose="020B0503020204020204" pitchFamily="34" charset="-122"/>
                <a:ea typeface="微软雅黑" panose="020B0503020204020204" pitchFamily="34" charset="-122"/>
              </a:rPr>
              <a:t>。</a:t>
            </a:r>
            <a:endParaRPr lang="en-US" altLang="zh-CN" sz="2000" kern="0" dirty="0">
              <a:latin typeface="微软雅黑" panose="020B0503020204020204" pitchFamily="34" charset="-122"/>
              <a:ea typeface="微软雅黑" panose="020B0503020204020204" pitchFamily="34" charset="-122"/>
            </a:endParaRPr>
          </a:p>
          <a:p>
            <a:pPr marL="228600" indent="-228600">
              <a:lnSpc>
                <a:spcPct val="150000"/>
              </a:lnSpc>
              <a:spcBef>
                <a:spcPct val="25000"/>
              </a:spcBef>
              <a:spcAft>
                <a:spcPct val="15000"/>
              </a:spcAft>
              <a:buClr>
                <a:schemeClr val="accent1"/>
              </a:buClr>
              <a:buFont typeface="WingDings" pitchFamily="2" charset="2"/>
              <a:buChar char="§"/>
              <a:defRPr/>
            </a:pPr>
            <a:r>
              <a:rPr lang="zh-CN" altLang="en-US" sz="2000" kern="0" dirty="0">
                <a:latin typeface="微软雅黑" panose="020B0503020204020204" pitchFamily="34" charset="-122"/>
                <a:ea typeface="微软雅黑" panose="020B0503020204020204" pitchFamily="34" charset="-122"/>
              </a:rPr>
              <a:t>极限编程强调</a:t>
            </a:r>
            <a:r>
              <a:rPr lang="zh-CN" altLang="en-US" sz="2000" kern="0" dirty="0">
                <a:solidFill>
                  <a:srgbClr val="C00000"/>
                </a:solidFill>
                <a:latin typeface="微软雅黑" panose="020B0503020204020204" pitchFamily="34" charset="-122"/>
                <a:ea typeface="微软雅黑" panose="020B0503020204020204" pitchFamily="34" charset="-122"/>
              </a:rPr>
              <a:t>软件开发是人和人合作进行的过程</a:t>
            </a:r>
            <a:r>
              <a:rPr lang="zh-CN" altLang="en-US" sz="2000" kern="0" dirty="0">
                <a:latin typeface="微软雅黑" panose="020B0503020204020204" pitchFamily="34" charset="-122"/>
                <a:ea typeface="微软雅黑" panose="020B0503020204020204" pitchFamily="34" charset="-122"/>
              </a:rPr>
              <a:t>，因此，成功的软件开发过程应该充分利用人的优势，而弱化人的缺点，突出了人在软件开发过程中的作用。</a:t>
            </a:r>
          </a:p>
          <a:p>
            <a:pPr marL="228600" indent="-228600">
              <a:lnSpc>
                <a:spcPct val="150000"/>
              </a:lnSpc>
              <a:spcBef>
                <a:spcPct val="25000"/>
              </a:spcBef>
              <a:spcAft>
                <a:spcPct val="15000"/>
              </a:spcAft>
              <a:buClr>
                <a:schemeClr val="accent1"/>
              </a:buClr>
              <a:buFont typeface="WingDings" pitchFamily="2" charset="2"/>
              <a:buChar char="§"/>
              <a:defRPr/>
            </a:pPr>
            <a:endParaRPr lang="en-US" altLang="zh-CN" sz="2000" kern="0" dirty="0">
              <a:solidFill>
                <a:schemeClr val="accent2"/>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21</a:t>
            </a:fld>
            <a:endParaRPr lang="en-US" altLang="en-US"/>
          </a:p>
        </p:txBody>
      </p:sp>
    </p:spTree>
    <p:extLst>
      <p:ext uri="{BB962C8B-B14F-4D97-AF65-F5344CB8AC3E}">
        <p14:creationId xmlns:p14="http://schemas.microsoft.com/office/powerpoint/2010/main" val="1762910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blinds(horizontal)">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内容占位符 2"/>
          <p:cNvSpPr>
            <a:spLocks noGrp="1"/>
          </p:cNvSpPr>
          <p:nvPr>
            <p:ph sz="quarter" idx="11"/>
          </p:nvPr>
        </p:nvSpPr>
        <p:spPr>
          <a:xfrm>
            <a:off x="153988" y="748144"/>
            <a:ext cx="8847137" cy="5706443"/>
          </a:xfrm>
        </p:spPr>
        <p:txBody>
          <a:bodyPr>
            <a:normAutofit fontScale="92500" lnSpcReduction="10000"/>
          </a:bodyPr>
          <a:lstStyle/>
          <a:p>
            <a:r>
              <a:rPr lang="zh-CN" altLang="en-US" dirty="0" smtClean="0"/>
              <a:t>主要目的是</a:t>
            </a:r>
            <a:r>
              <a:rPr lang="zh-CN" altLang="en-US" dirty="0" smtClean="0">
                <a:solidFill>
                  <a:srgbClr val="0000FF"/>
                </a:solidFill>
              </a:rPr>
              <a:t>降低需求变化的成本</a:t>
            </a:r>
            <a:endParaRPr lang="en-US" altLang="zh-CN" dirty="0" smtClean="0">
              <a:solidFill>
                <a:srgbClr val="0000FF"/>
              </a:solidFill>
            </a:endParaRPr>
          </a:p>
          <a:p>
            <a:r>
              <a:rPr lang="zh-CN" altLang="en-US" dirty="0" smtClean="0"/>
              <a:t>定义了一套</a:t>
            </a:r>
            <a:r>
              <a:rPr lang="zh-CN" altLang="en-US" dirty="0" smtClean="0">
                <a:solidFill>
                  <a:srgbClr val="0000FF"/>
                </a:solidFill>
              </a:rPr>
              <a:t>简单</a:t>
            </a:r>
            <a:r>
              <a:rPr lang="zh-CN" altLang="en-US" dirty="0" smtClean="0"/>
              <a:t>的开发流程</a:t>
            </a:r>
            <a:endParaRPr lang="en-US" altLang="zh-CN" dirty="0" smtClean="0"/>
          </a:p>
          <a:p>
            <a:pPr lvl="1"/>
            <a:r>
              <a:rPr lang="zh-CN" altLang="en-US" dirty="0" smtClean="0"/>
              <a:t>包括：编写用户案例，架构规范，实施规划，迭代计划，代码开发，单元测试，验收测试等等</a:t>
            </a:r>
            <a:endParaRPr lang="en-US" altLang="zh-CN" dirty="0" smtClean="0"/>
          </a:p>
          <a:p>
            <a:r>
              <a:rPr lang="zh-CN" altLang="en-US" dirty="0" smtClean="0"/>
              <a:t>提倡</a:t>
            </a:r>
            <a:r>
              <a:rPr lang="zh-CN" altLang="en-US" dirty="0" smtClean="0">
                <a:solidFill>
                  <a:srgbClr val="0000FF"/>
                </a:solidFill>
              </a:rPr>
              <a:t>互动交流、反馈、简单、勇气、团队</a:t>
            </a:r>
            <a:endParaRPr lang="en-US" altLang="zh-CN" dirty="0" smtClean="0">
              <a:solidFill>
                <a:srgbClr val="0000FF"/>
              </a:solidFill>
            </a:endParaRPr>
          </a:p>
          <a:p>
            <a:r>
              <a:rPr lang="zh-CN" altLang="en-US" dirty="0" smtClean="0"/>
              <a:t>核心做法：</a:t>
            </a:r>
          </a:p>
          <a:p>
            <a:pPr lvl="1"/>
            <a:r>
              <a:rPr lang="zh-CN" altLang="en-US" dirty="0" smtClean="0"/>
              <a:t>小规模，频繁的版本发布，短迭代周期。</a:t>
            </a:r>
            <a:endParaRPr lang="en-US" altLang="zh-CN" dirty="0" smtClean="0"/>
          </a:p>
          <a:p>
            <a:pPr lvl="1"/>
            <a:r>
              <a:rPr lang="zh-CN" altLang="en-US" dirty="0"/>
              <a:t>测试驱动开发（</a:t>
            </a:r>
            <a:r>
              <a:rPr lang="en-US" altLang="zh-CN" dirty="0"/>
              <a:t>Test-driven development</a:t>
            </a:r>
            <a:r>
              <a:rPr lang="zh-CN" altLang="en-US" dirty="0"/>
              <a:t>）</a:t>
            </a:r>
          </a:p>
          <a:p>
            <a:pPr lvl="1"/>
            <a:r>
              <a:rPr lang="zh-CN" altLang="en-US" dirty="0"/>
              <a:t>结对编程（</a:t>
            </a:r>
            <a:r>
              <a:rPr lang="en-US" altLang="zh-CN" dirty="0"/>
              <a:t>Pair programming</a:t>
            </a:r>
            <a:r>
              <a:rPr lang="zh-CN" altLang="en-US" dirty="0"/>
              <a:t>）</a:t>
            </a:r>
          </a:p>
          <a:p>
            <a:pPr lvl="1"/>
            <a:r>
              <a:rPr lang="zh-CN" altLang="en-US" dirty="0"/>
              <a:t>持续集成（</a:t>
            </a:r>
            <a:r>
              <a:rPr lang="en-US" altLang="zh-CN" dirty="0"/>
              <a:t>Continuous integration</a:t>
            </a:r>
            <a:r>
              <a:rPr lang="zh-CN" altLang="en-US" dirty="0"/>
              <a:t>）</a:t>
            </a:r>
          </a:p>
          <a:p>
            <a:pPr lvl="1"/>
            <a:r>
              <a:rPr lang="zh-CN" altLang="en-US" dirty="0"/>
              <a:t>每日站立会议（</a:t>
            </a:r>
            <a:r>
              <a:rPr lang="en-US" altLang="zh-CN" dirty="0"/>
              <a:t>Daily stand-up meeting</a:t>
            </a:r>
            <a:r>
              <a:rPr lang="zh-CN" altLang="en-US" dirty="0"/>
              <a:t>）</a:t>
            </a:r>
          </a:p>
          <a:p>
            <a:pPr lvl="1"/>
            <a:r>
              <a:rPr lang="zh-CN" altLang="en-US" dirty="0"/>
              <a:t>共同拥有代码</a:t>
            </a:r>
            <a:r>
              <a:rPr lang="zh-CN" altLang="en-US" dirty="0" smtClean="0"/>
              <a:t>（</a:t>
            </a:r>
            <a:r>
              <a:rPr lang="en-US" altLang="zh-CN" dirty="0" smtClean="0"/>
              <a:t>Collative </a:t>
            </a:r>
            <a:r>
              <a:rPr lang="en-US" altLang="zh-CN" dirty="0"/>
              <a:t>code </a:t>
            </a:r>
            <a:r>
              <a:rPr lang="en-US" altLang="zh-CN" dirty="0" smtClean="0"/>
              <a:t>ownership</a:t>
            </a:r>
            <a:r>
              <a:rPr lang="zh-CN" altLang="en-US" dirty="0" smtClean="0"/>
              <a:t>）</a:t>
            </a:r>
            <a:endParaRPr lang="en-US" altLang="zh-CN" dirty="0"/>
          </a:p>
          <a:p>
            <a:pPr lvl="1"/>
            <a:r>
              <a:rPr lang="zh-CN" altLang="en-US" dirty="0"/>
              <a:t>系统隐喻（</a:t>
            </a:r>
            <a:r>
              <a:rPr lang="en-US" altLang="zh-CN" dirty="0"/>
              <a:t>System metaphor</a:t>
            </a:r>
            <a:r>
              <a:rPr lang="zh-CN" altLang="en-US" dirty="0" smtClean="0"/>
              <a:t>）</a:t>
            </a:r>
          </a:p>
        </p:txBody>
      </p:sp>
      <p:sp>
        <p:nvSpPr>
          <p:cNvPr id="2" name="灯片编号占位符 1"/>
          <p:cNvSpPr>
            <a:spLocks noGrp="1"/>
          </p:cNvSpPr>
          <p:nvPr>
            <p:ph type="sldNum" sz="quarter" idx="10"/>
          </p:nvPr>
        </p:nvSpPr>
        <p:spPr/>
        <p:txBody>
          <a:bodyPr/>
          <a:lstStyle/>
          <a:p>
            <a:fld id="{79784173-675B-43F5-8D73-6018836CBBE5}" type="slidenum">
              <a:rPr lang="en-US" altLang="en-US" smtClean="0"/>
              <a:pPr/>
              <a:t>22</a:t>
            </a:fld>
            <a:endParaRPr lang="en-US" altLang="en-US"/>
          </a:p>
        </p:txBody>
      </p:sp>
    </p:spTree>
    <p:extLst>
      <p:ext uri="{BB962C8B-B14F-4D97-AF65-F5344CB8AC3E}">
        <p14:creationId xmlns:p14="http://schemas.microsoft.com/office/powerpoint/2010/main" val="2125372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dirty="0" smtClean="0"/>
              <a:t>XP</a:t>
            </a:r>
            <a:r>
              <a:rPr lang="zh-CN" altLang="en-US" dirty="0" smtClean="0"/>
              <a:t>全景图</a:t>
            </a:r>
            <a:endParaRPr lang="en-US" altLang="zh-CN" dirty="0" smtClean="0"/>
          </a:p>
        </p:txBody>
      </p:sp>
      <p:pic>
        <p:nvPicPr>
          <p:cNvPr id="18435" name="Picture 3" descr="XP Pract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1330325"/>
            <a:ext cx="654685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CFCB2913-6E8F-460F-B9B2-F36455E917E3}" type="slidenum">
              <a:rPr lang="en-US" altLang="en-US" smtClean="0"/>
              <a:pPr/>
              <a:t>23</a:t>
            </a:fld>
            <a:endParaRPr lang="en-US" altLang="en-US"/>
          </a:p>
        </p:txBody>
      </p:sp>
    </p:spTree>
    <p:extLst>
      <p:ext uri="{BB962C8B-B14F-4D97-AF65-F5344CB8AC3E}">
        <p14:creationId xmlns:p14="http://schemas.microsoft.com/office/powerpoint/2010/main" val="3128943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lnSpcReduction="10000"/>
          </a:bodyPr>
          <a:lstStyle/>
          <a:p>
            <a:r>
              <a:rPr lang="zh-CN" altLang="en-US" dirty="0"/>
              <a:t>第</a:t>
            </a:r>
            <a:r>
              <a:rPr lang="en-US" altLang="zh-CN" dirty="0"/>
              <a:t>3</a:t>
            </a:r>
            <a:r>
              <a:rPr lang="zh-CN" altLang="en-US" dirty="0"/>
              <a:t>章 敏捷项目管理过程</a:t>
            </a:r>
          </a:p>
          <a:p>
            <a:pPr lvl="1"/>
            <a:r>
              <a:rPr lang="en-US" altLang="zh-CN" dirty="0" smtClean="0"/>
              <a:t>3.1 </a:t>
            </a:r>
            <a:r>
              <a:rPr lang="zh-CN" altLang="en-US" dirty="0"/>
              <a:t>大规</a:t>
            </a:r>
            <a:r>
              <a:rPr lang="zh-CN" altLang="en-US" dirty="0" smtClean="0"/>
              <a:t>模敏捷开发</a:t>
            </a:r>
            <a:endParaRPr lang="en-US" altLang="zh-CN" dirty="0" smtClean="0"/>
          </a:p>
          <a:p>
            <a:pPr lvl="2"/>
            <a:r>
              <a:rPr lang="zh-CN" altLang="en-US" dirty="0"/>
              <a:t>敏</a:t>
            </a:r>
            <a:r>
              <a:rPr lang="zh-CN" altLang="en-US" dirty="0" smtClean="0"/>
              <a:t>捷生命周期</a:t>
            </a:r>
            <a:endParaRPr lang="en-US" altLang="zh-CN" dirty="0" smtClean="0"/>
          </a:p>
          <a:p>
            <a:pPr lvl="2"/>
            <a:r>
              <a:rPr lang="zh-CN" altLang="en-US" dirty="0"/>
              <a:t>敏</a:t>
            </a:r>
            <a:r>
              <a:rPr lang="zh-CN" altLang="en-US" dirty="0" smtClean="0"/>
              <a:t>捷项目管理过程</a:t>
            </a:r>
            <a:endParaRPr lang="en-US" altLang="zh-CN" dirty="0" smtClean="0"/>
          </a:p>
          <a:p>
            <a:pPr lvl="1"/>
            <a:r>
              <a:rPr lang="en-US" altLang="zh-CN" dirty="0" smtClean="0"/>
              <a:t>3.2 </a:t>
            </a:r>
            <a:r>
              <a:rPr lang="zh-CN" altLang="en-US" dirty="0"/>
              <a:t>常见的敏捷开发方</a:t>
            </a:r>
            <a:r>
              <a:rPr lang="zh-CN" altLang="en-US" dirty="0" smtClean="0"/>
              <a:t>法</a:t>
            </a:r>
            <a:endParaRPr lang="en-US" altLang="zh-CN" dirty="0" smtClean="0"/>
          </a:p>
          <a:p>
            <a:pPr lvl="2"/>
            <a:r>
              <a:rPr lang="en-US" altLang="zh-CN" dirty="0" smtClean="0"/>
              <a:t>3.2.1 Scrum</a:t>
            </a:r>
            <a:endParaRPr lang="en-US" altLang="zh-CN" dirty="0"/>
          </a:p>
          <a:p>
            <a:pPr lvl="2"/>
            <a:r>
              <a:rPr lang="en-US" altLang="zh-CN" dirty="0" smtClean="0"/>
              <a:t>3.2.2 XP(</a:t>
            </a:r>
            <a:r>
              <a:rPr lang="en-US" altLang="zh-CN" dirty="0" err="1" smtClean="0"/>
              <a:t>eXtreme</a:t>
            </a:r>
            <a:r>
              <a:rPr lang="en-US" altLang="zh-CN" dirty="0" smtClean="0"/>
              <a:t> </a:t>
            </a:r>
            <a:r>
              <a:rPr lang="en-US" altLang="zh-CN" dirty="0"/>
              <a:t>Programming</a:t>
            </a:r>
            <a:r>
              <a:rPr lang="en-US" altLang="zh-CN" dirty="0" smtClean="0"/>
              <a:t>)</a:t>
            </a:r>
          </a:p>
          <a:p>
            <a:pPr lvl="2"/>
            <a:r>
              <a:rPr lang="en-US" altLang="zh-CN" dirty="0" smtClean="0"/>
              <a:t>3.2.3 </a:t>
            </a:r>
            <a:r>
              <a:rPr lang="en-US" altLang="zh-CN" dirty="0" err="1" smtClean="0"/>
              <a:t>OpenUP</a:t>
            </a:r>
            <a:endParaRPr lang="en-US" altLang="zh-CN" dirty="0"/>
          </a:p>
          <a:p>
            <a:pPr lvl="2"/>
            <a:r>
              <a:rPr lang="en-US" altLang="zh-CN" dirty="0" smtClean="0"/>
              <a:t>3.2.4 Lean</a:t>
            </a:r>
          </a:p>
          <a:p>
            <a:pPr lvl="1"/>
            <a:r>
              <a:rPr lang="zh-CN" altLang="zh-CN" dirty="0" smtClean="0"/>
              <a:t>小结</a:t>
            </a:r>
            <a:endParaRPr lang="en-US" altLang="zh-CN" dirty="0" smtClean="0"/>
          </a:p>
          <a:p>
            <a:pPr lvl="1"/>
            <a:r>
              <a:rPr lang="zh-CN" altLang="en-US" dirty="0" smtClean="0"/>
              <a:t>思考</a:t>
            </a:r>
            <a:endParaRPr lang="zh-CN" altLang="zh-CN" dirty="0" smtClean="0"/>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5"/>
          <p:cNvSpPr>
            <a:spLocks noChangeArrowheads="1"/>
          </p:cNvSpPr>
          <p:nvPr/>
        </p:nvSpPr>
        <p:spPr bwMode="auto">
          <a:xfrm>
            <a:off x="293459" y="4284089"/>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24</a:t>
            </a:fld>
            <a:endParaRPr lang="en-US" altLang="en-US"/>
          </a:p>
        </p:txBody>
      </p:sp>
    </p:spTree>
    <p:extLst>
      <p:ext uri="{BB962C8B-B14F-4D97-AF65-F5344CB8AC3E}">
        <p14:creationId xmlns:p14="http://schemas.microsoft.com/office/powerpoint/2010/main" val="380189315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13"/>
          <p:cNvSpPr>
            <a:spLocks noGrp="1" noChangeArrowheads="1"/>
          </p:cNvSpPr>
          <p:nvPr>
            <p:ph type="title"/>
          </p:nvPr>
        </p:nvSpPr>
        <p:spPr/>
        <p:txBody>
          <a:bodyPr/>
          <a:lstStyle/>
          <a:p>
            <a:pPr lvl="2"/>
            <a:r>
              <a:rPr lang="en-US" altLang="zh-CN" dirty="0"/>
              <a:t>3.2.3 </a:t>
            </a:r>
            <a:r>
              <a:rPr lang="en-US" altLang="zh-CN" dirty="0" err="1"/>
              <a:t>OpenUP</a:t>
            </a:r>
            <a:endParaRPr lang="en-US" altLang="zh-CN" dirty="0"/>
          </a:p>
        </p:txBody>
      </p:sp>
      <p:sp>
        <p:nvSpPr>
          <p:cNvPr id="2" name="内容占位符 1"/>
          <p:cNvSpPr>
            <a:spLocks noGrp="1"/>
          </p:cNvSpPr>
          <p:nvPr>
            <p:ph sz="quarter" idx="11"/>
          </p:nvPr>
        </p:nvSpPr>
        <p:spPr/>
        <p:txBody>
          <a:bodyPr/>
          <a:lstStyle/>
          <a:p>
            <a:r>
              <a:rPr lang="zh-CN" altLang="en-US" dirty="0" smtClean="0"/>
              <a:t>什么是</a:t>
            </a:r>
            <a:r>
              <a:rPr lang="en-US" altLang="zh-CN" dirty="0" err="1" smtClean="0"/>
              <a:t>OpenUP</a:t>
            </a:r>
            <a:endParaRPr lang="en-US" altLang="zh-CN" dirty="0" smtClean="0"/>
          </a:p>
          <a:p>
            <a:pPr lvl="1"/>
            <a:r>
              <a:rPr lang="en-US" altLang="zh-CN" dirty="0" err="1"/>
              <a:t>OpenUP</a:t>
            </a:r>
            <a:r>
              <a:rPr lang="zh-CN" altLang="en-US" dirty="0"/>
              <a:t>是极为</a:t>
            </a:r>
            <a:r>
              <a:rPr lang="zh-CN" altLang="en-US" dirty="0">
                <a:solidFill>
                  <a:srgbClr val="C00000"/>
                </a:solidFill>
              </a:rPr>
              <a:t>敏捷、轻量级</a:t>
            </a:r>
            <a:r>
              <a:rPr lang="zh-CN" altLang="en-US" dirty="0"/>
              <a:t>的开发过程，它所针对的是</a:t>
            </a:r>
            <a:r>
              <a:rPr lang="zh-CN" altLang="en-US" dirty="0">
                <a:solidFill>
                  <a:srgbClr val="C00000"/>
                </a:solidFill>
              </a:rPr>
              <a:t>对敏捷开发和迭代开发感兴趣的、规模较小</a:t>
            </a:r>
            <a:r>
              <a:rPr lang="zh-CN" altLang="en-US" dirty="0"/>
              <a:t>的协作型团队</a:t>
            </a:r>
          </a:p>
          <a:p>
            <a:pPr lvl="1"/>
            <a:r>
              <a:rPr lang="zh-CN" altLang="en-US" dirty="0"/>
              <a:t>核心的最佳实践包括：</a:t>
            </a:r>
          </a:p>
          <a:p>
            <a:pPr lvl="2"/>
            <a:r>
              <a:rPr lang="zh-CN" altLang="en-US" dirty="0"/>
              <a:t>紧密</a:t>
            </a:r>
            <a:r>
              <a:rPr lang="zh-CN" altLang="en-US" dirty="0">
                <a:solidFill>
                  <a:srgbClr val="C00000"/>
                </a:solidFill>
              </a:rPr>
              <a:t>协作</a:t>
            </a:r>
            <a:r>
              <a:rPr lang="zh-CN" altLang="en-US" dirty="0"/>
              <a:t>，共享愿景</a:t>
            </a:r>
          </a:p>
          <a:p>
            <a:pPr lvl="2"/>
            <a:r>
              <a:rPr lang="zh-CN" altLang="en-US" dirty="0"/>
              <a:t>平衡优先级，</a:t>
            </a:r>
            <a:r>
              <a:rPr lang="zh-CN" altLang="en-US" dirty="0">
                <a:solidFill>
                  <a:srgbClr val="C00000"/>
                </a:solidFill>
              </a:rPr>
              <a:t>最大化干系人价值</a:t>
            </a:r>
          </a:p>
          <a:p>
            <a:pPr lvl="2"/>
            <a:r>
              <a:rPr lang="zh-CN" altLang="en-US" dirty="0">
                <a:solidFill>
                  <a:srgbClr val="C00000"/>
                </a:solidFill>
              </a:rPr>
              <a:t>更早地关注架构，最小化风险</a:t>
            </a:r>
            <a:r>
              <a:rPr lang="zh-CN" altLang="en-US" dirty="0"/>
              <a:t>和组织开发</a:t>
            </a:r>
          </a:p>
          <a:p>
            <a:pPr lvl="2"/>
            <a:r>
              <a:rPr lang="zh-CN" altLang="en-US" dirty="0">
                <a:solidFill>
                  <a:srgbClr val="C00000"/>
                </a:solidFill>
              </a:rPr>
              <a:t>持续</a:t>
            </a:r>
            <a:r>
              <a:rPr lang="zh-CN" altLang="en-US" dirty="0"/>
              <a:t>地获得反馈和改</a:t>
            </a:r>
            <a:r>
              <a:rPr lang="zh-CN" altLang="en-US" dirty="0" smtClean="0"/>
              <a:t>进</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25</a:t>
            </a:fld>
            <a:endParaRPr lang="en-US" altLang="en-US"/>
          </a:p>
        </p:txBody>
      </p:sp>
    </p:spTree>
    <p:extLst>
      <p:ext uri="{BB962C8B-B14F-4D97-AF65-F5344CB8AC3E}">
        <p14:creationId xmlns:p14="http://schemas.microsoft.com/office/powerpoint/2010/main" val="3851921194"/>
      </p:ext>
    </p:extLst>
  </p:cSld>
  <p:clrMapOvr>
    <a:masterClrMapping/>
  </p:clrMapOvr>
  <p:transition>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err="1" smtClean="0"/>
              <a:t>OpenUP</a:t>
            </a:r>
            <a:r>
              <a:rPr lang="zh-CN" altLang="en-US" dirty="0" smtClean="0"/>
              <a:t>核心</a:t>
            </a:r>
            <a:r>
              <a:rPr lang="en-US" altLang="zh-CN" dirty="0" smtClean="0"/>
              <a:t>1——</a:t>
            </a:r>
            <a:r>
              <a:rPr lang="zh-CN" altLang="en-US" dirty="0" smtClean="0"/>
              <a:t>三级周期</a:t>
            </a:r>
          </a:p>
        </p:txBody>
      </p:sp>
      <p:sp>
        <p:nvSpPr>
          <p:cNvPr id="36867" name="内容占位符 2"/>
          <p:cNvSpPr>
            <a:spLocks noGrp="1"/>
          </p:cNvSpPr>
          <p:nvPr>
            <p:ph sz="quarter" idx="11"/>
          </p:nvPr>
        </p:nvSpPr>
        <p:spPr/>
        <p:txBody>
          <a:bodyPr>
            <a:normAutofit/>
          </a:bodyPr>
          <a:lstStyle/>
          <a:p>
            <a:r>
              <a:rPr lang="zh-CN" altLang="en-US" sz="2400" dirty="0" smtClean="0"/>
              <a:t>个人关注：小规模增量实施</a:t>
            </a:r>
            <a:endParaRPr lang="en-US" altLang="zh-CN" sz="2400" dirty="0" smtClean="0"/>
          </a:p>
          <a:p>
            <a:pPr lvl="1"/>
            <a:r>
              <a:rPr lang="zh-CN" altLang="en-US" sz="2000" dirty="0" smtClean="0"/>
              <a:t>测试驱动</a:t>
            </a:r>
            <a:endParaRPr lang="en-US" altLang="zh-CN" sz="2000" dirty="0" smtClean="0"/>
          </a:p>
          <a:p>
            <a:pPr lvl="1"/>
            <a:r>
              <a:rPr lang="zh-CN" altLang="en-US" sz="2000" dirty="0" smtClean="0"/>
              <a:t>架构核心</a:t>
            </a:r>
            <a:endParaRPr lang="en-US" altLang="zh-CN" sz="2000" dirty="0" smtClean="0"/>
          </a:p>
          <a:p>
            <a:pPr lvl="1"/>
            <a:r>
              <a:rPr lang="zh-CN" altLang="en-US" sz="2000" dirty="0" smtClean="0"/>
              <a:t>用例驱动</a:t>
            </a:r>
            <a:endParaRPr lang="en-US" altLang="zh-CN" sz="2000" dirty="0" smtClean="0"/>
          </a:p>
          <a:p>
            <a:r>
              <a:rPr lang="zh-CN" altLang="en-US" sz="2400" dirty="0" smtClean="0"/>
              <a:t>团队关注：迭代的生命周期</a:t>
            </a:r>
            <a:endParaRPr lang="en-US" altLang="zh-CN" sz="2400" dirty="0" smtClean="0"/>
          </a:p>
          <a:p>
            <a:pPr lvl="1"/>
            <a:r>
              <a:rPr lang="zh-CN" altLang="en-US" sz="2000" dirty="0" smtClean="0"/>
              <a:t>迭代式开发</a:t>
            </a:r>
            <a:endParaRPr lang="en-US" altLang="zh-CN" sz="2000" dirty="0" smtClean="0"/>
          </a:p>
          <a:p>
            <a:pPr lvl="1"/>
            <a:r>
              <a:rPr lang="zh-CN" altLang="en-US" sz="2000" dirty="0" smtClean="0"/>
              <a:t>敏捷的迭代计划和估算</a:t>
            </a:r>
            <a:endParaRPr lang="en-US" altLang="zh-CN" sz="2000" dirty="0" smtClean="0"/>
          </a:p>
          <a:p>
            <a:pPr lvl="1"/>
            <a:r>
              <a:rPr lang="zh-CN" altLang="en-US" sz="2000" dirty="0" smtClean="0"/>
              <a:t>自我组织</a:t>
            </a:r>
            <a:endParaRPr lang="en-US" altLang="zh-CN" sz="2000" dirty="0" smtClean="0"/>
          </a:p>
          <a:p>
            <a:r>
              <a:rPr lang="zh-CN" altLang="en-US" sz="2400" dirty="0" smtClean="0"/>
              <a:t>产品干系人关注：项目周期</a:t>
            </a:r>
            <a:endParaRPr lang="en-US" altLang="zh-CN" sz="2400" dirty="0" smtClean="0"/>
          </a:p>
          <a:p>
            <a:pPr lvl="1"/>
            <a:r>
              <a:rPr lang="zh-CN" altLang="en-US" sz="2000" dirty="0" smtClean="0"/>
              <a:t>项目阶段的动态变化</a:t>
            </a:r>
            <a:endParaRPr lang="en-US" altLang="zh-CN" sz="2000" dirty="0" smtClean="0"/>
          </a:p>
          <a:p>
            <a:pPr lvl="1"/>
            <a:r>
              <a:rPr lang="zh-CN" altLang="en-US" sz="2000" dirty="0" smtClean="0">
                <a:solidFill>
                  <a:srgbClr val="C00000"/>
                </a:solidFill>
              </a:rPr>
              <a:t>风险驱动</a:t>
            </a:r>
            <a:r>
              <a:rPr lang="zh-CN" altLang="en-US" sz="2000" dirty="0" smtClean="0"/>
              <a:t>，关注于交付</a:t>
            </a:r>
            <a:endParaRPr lang="en-US" altLang="zh-CN" sz="2000" dirty="0" smtClean="0"/>
          </a:p>
        </p:txBody>
      </p:sp>
      <p:pic>
        <p:nvPicPr>
          <p:cNvPr id="36869" name="Picture 23" descr="OpenUP layers: micro-increments, iteration lifecycle and project lifecycle"/>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4339361" y="1559765"/>
            <a:ext cx="4804639" cy="4370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26</a:t>
            </a:fld>
            <a:endParaRPr lang="en-US" altLang="en-US"/>
          </a:p>
        </p:txBody>
      </p:sp>
    </p:spTree>
    <p:extLst>
      <p:ext uri="{BB962C8B-B14F-4D97-AF65-F5344CB8AC3E}">
        <p14:creationId xmlns:p14="http://schemas.microsoft.com/office/powerpoint/2010/main" val="3624402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6"/>
          <p:cNvSpPr>
            <a:spLocks noGrp="1" noChangeArrowheads="1"/>
          </p:cNvSpPr>
          <p:nvPr>
            <p:ph type="title"/>
          </p:nvPr>
        </p:nvSpPr>
        <p:spPr/>
        <p:txBody>
          <a:bodyPr/>
          <a:lstStyle/>
          <a:p>
            <a:r>
              <a:rPr lang="en-US" altLang="zh-CN" dirty="0" smtClean="0"/>
              <a:t>1</a:t>
            </a:r>
            <a:r>
              <a:rPr lang="zh-CN" altLang="en-US" dirty="0" smtClean="0"/>
              <a:t>）个人关注</a:t>
            </a:r>
            <a:endParaRPr lang="en-US" altLang="zh-CN" dirty="0" smtClean="0"/>
          </a:p>
        </p:txBody>
      </p:sp>
      <p:pic>
        <p:nvPicPr>
          <p:cNvPr id="43012" name="Picture 3" descr="attach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39900"/>
            <a:ext cx="51054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 Box 4"/>
          <p:cNvSpPr txBox="1">
            <a:spLocks noChangeArrowheads="1"/>
          </p:cNvSpPr>
          <p:nvPr/>
        </p:nvSpPr>
        <p:spPr bwMode="auto">
          <a:xfrm>
            <a:off x="5546725" y="1335088"/>
            <a:ext cx="321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endParaRPr lang="zh-CN" altLang="zh-CN" sz="2400">
              <a:solidFill>
                <a:schemeClr val="bg2"/>
              </a:solidFill>
              <a:ea typeface="MS PGothic" panose="020B0600070205080204" pitchFamily="34" charset="-128"/>
            </a:endParaRPr>
          </a:p>
        </p:txBody>
      </p:sp>
      <p:sp>
        <p:nvSpPr>
          <p:cNvPr id="43014" name="Rectangle 5"/>
          <p:cNvSpPr>
            <a:spLocks noChangeArrowheads="1"/>
          </p:cNvSpPr>
          <p:nvPr/>
        </p:nvSpPr>
        <p:spPr bwMode="auto">
          <a:xfrm>
            <a:off x="5341938" y="1304925"/>
            <a:ext cx="3581400" cy="473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lstStyle>
            <a:lvl1pPr marL="173038" indent="-173038" eaLnBrk="0" hangingPunct="0">
              <a:defRPr>
                <a:solidFill>
                  <a:schemeClr val="tx1"/>
                </a:solidFill>
                <a:latin typeface="Arial" panose="020B0604020202020204" pitchFamily="34" charset="0"/>
                <a:ea typeface="宋体" panose="02010600030101010101" pitchFamily="2" charset="-122"/>
              </a:defRPr>
            </a:lvl1pPr>
            <a:lvl2pPr marL="690563" indent="-236538"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15000"/>
              </a:spcAft>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个人关注：</a:t>
            </a:r>
            <a:r>
              <a:rPr lang="zh-CN" altLang="en-US" sz="2000" dirty="0">
                <a:solidFill>
                  <a:srgbClr val="C00000"/>
                </a:solidFill>
                <a:latin typeface="Arial Unicode MS" panose="020B0604020202020204" pitchFamily="34" charset="-122"/>
                <a:ea typeface="微软雅黑" panose="020B0503020204020204" pitchFamily="34" charset="-122"/>
              </a:rPr>
              <a:t>小规模增量实施</a:t>
            </a:r>
            <a:endParaRPr lang="en-US" altLang="zh-CN" sz="2000" dirty="0">
              <a:solidFill>
                <a:srgbClr val="C00000"/>
              </a:solidFill>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测试驱动</a:t>
            </a:r>
            <a:endParaRPr lang="en-US" altLang="zh-CN" dirty="0">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smtClean="0">
                <a:latin typeface="Arial Unicode MS" panose="020B0604020202020204" pitchFamily="34" charset="-122"/>
                <a:ea typeface="微软雅黑" panose="020B0503020204020204" pitchFamily="34" charset="-122"/>
              </a:rPr>
              <a:t>用</a:t>
            </a:r>
            <a:r>
              <a:rPr lang="zh-CN" altLang="en-US" dirty="0">
                <a:latin typeface="Arial Unicode MS" panose="020B0604020202020204" pitchFamily="34" charset="-122"/>
                <a:ea typeface="微软雅黑" panose="020B0503020204020204" pitchFamily="34" charset="-122"/>
              </a:rPr>
              <a:t>例驱动</a:t>
            </a:r>
            <a:endParaRPr lang="en-US" altLang="zh-CN" dirty="0">
              <a:latin typeface="Arial Unicode MS" panose="020B0604020202020204" pitchFamily="34" charset="-122"/>
              <a:ea typeface="微软雅黑" panose="020B0503020204020204" pitchFamily="34" charset="-122"/>
            </a:endParaRPr>
          </a:p>
          <a:p>
            <a:pPr eaLnBrk="1" hangingPunct="1">
              <a:spcBef>
                <a:spcPct val="25000"/>
              </a:spcBef>
              <a:spcAft>
                <a:spcPct val="15000"/>
              </a:spcAft>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对于每一个增量</a:t>
            </a:r>
            <a:endParaRPr lang="en-US" altLang="zh-CN" sz="2000" dirty="0">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对应于</a:t>
            </a:r>
            <a:r>
              <a:rPr lang="en-US" altLang="zh-CN" dirty="0">
                <a:solidFill>
                  <a:srgbClr val="C00000"/>
                </a:solidFill>
                <a:latin typeface="Arial Unicode MS" panose="020B0604020202020204" pitchFamily="34" charset="-122"/>
                <a:ea typeface="微软雅黑" panose="020B0503020204020204" pitchFamily="34" charset="-122"/>
              </a:rPr>
              <a:t>0.5-3</a:t>
            </a:r>
            <a:r>
              <a:rPr lang="zh-CN" altLang="en-US" dirty="0">
                <a:solidFill>
                  <a:srgbClr val="C00000"/>
                </a:solidFill>
                <a:latin typeface="Arial Unicode MS" panose="020B0604020202020204" pitchFamily="34" charset="-122"/>
                <a:ea typeface="微软雅黑" panose="020B0503020204020204" pitchFamily="34" charset="-122"/>
              </a:rPr>
              <a:t>天</a:t>
            </a:r>
            <a:endParaRPr lang="en-US" altLang="zh-CN" dirty="0">
              <a:solidFill>
                <a:srgbClr val="C00000"/>
              </a:solidFill>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作为每一个构建</a:t>
            </a:r>
            <a:r>
              <a:rPr lang="zh-CN" altLang="en-US" dirty="0" smtClean="0">
                <a:latin typeface="Arial Unicode MS" panose="020B0604020202020204" pitchFamily="34" charset="-122"/>
                <a:ea typeface="微软雅黑" panose="020B0503020204020204" pitchFamily="34" charset="-122"/>
              </a:rPr>
              <a:t>的单</a:t>
            </a:r>
            <a:r>
              <a:rPr lang="zh-CN" altLang="en-US" dirty="0">
                <a:latin typeface="Arial Unicode MS" panose="020B0604020202020204" pitchFamily="34" charset="-122"/>
                <a:ea typeface="微软雅黑" panose="020B0503020204020204" pitchFamily="34" charset="-122"/>
              </a:rPr>
              <a:t>元</a:t>
            </a:r>
            <a:endParaRPr lang="en-US" altLang="zh-CN" dirty="0">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需要被</a:t>
            </a:r>
            <a:r>
              <a:rPr lang="zh-CN" altLang="en-US" dirty="0">
                <a:solidFill>
                  <a:srgbClr val="C00000"/>
                </a:solidFill>
                <a:latin typeface="Arial Unicode MS" panose="020B0604020202020204" pitchFamily="34" charset="-122"/>
                <a:ea typeface="微软雅黑" panose="020B0503020204020204" pitchFamily="34" charset="-122"/>
              </a:rPr>
              <a:t>完整的测试</a:t>
            </a:r>
            <a:endParaRPr lang="en-US" altLang="zh-CN" dirty="0">
              <a:solidFill>
                <a:srgbClr val="C00000"/>
              </a:solidFill>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smtClean="0">
                <a:latin typeface="Arial Unicode MS" panose="020B0604020202020204" pitchFamily="34" charset="-122"/>
                <a:ea typeface="微软雅黑" panose="020B0503020204020204" pitchFamily="34" charset="-122"/>
              </a:rPr>
              <a:t>内容</a:t>
            </a:r>
            <a:r>
              <a:rPr lang="zh-CN" altLang="en-US" dirty="0" smtClean="0">
                <a:solidFill>
                  <a:srgbClr val="C00000"/>
                </a:solidFill>
                <a:latin typeface="Arial Unicode MS" panose="020B0604020202020204" pitchFamily="34" charset="-122"/>
                <a:ea typeface="微软雅黑" panose="020B0503020204020204" pitchFamily="34" charset="-122"/>
              </a:rPr>
              <a:t>基</a:t>
            </a:r>
            <a:r>
              <a:rPr lang="zh-CN" altLang="en-US" dirty="0">
                <a:solidFill>
                  <a:srgbClr val="C00000"/>
                </a:solidFill>
                <a:latin typeface="Arial Unicode MS" panose="020B0604020202020204" pitchFamily="34" charset="-122"/>
                <a:ea typeface="微软雅黑" panose="020B0503020204020204" pitchFamily="34" charset="-122"/>
              </a:rPr>
              <a:t>于用户视角</a:t>
            </a:r>
            <a:endParaRPr lang="en-US" altLang="zh-CN" dirty="0">
              <a:solidFill>
                <a:srgbClr val="C00000"/>
              </a:solidFill>
              <a:latin typeface="Arial Unicode MS" panose="020B0604020202020204" pitchFamily="34" charset="-122"/>
              <a:ea typeface="微软雅黑" panose="020B0503020204020204" pitchFamily="34" charset="-122"/>
            </a:endParaRPr>
          </a:p>
          <a:p>
            <a:pPr lvl="1" eaLnBrk="1" hangingPunct="1">
              <a:spcBef>
                <a:spcPct val="25000"/>
              </a:spcBef>
              <a:spcAft>
                <a:spcPct val="15000"/>
              </a:spcAft>
              <a:buFont typeface="WingDings" panose="05000000000000000000" pitchFamily="2" charset="2"/>
              <a:buChar char="§"/>
            </a:pPr>
            <a:r>
              <a:rPr lang="zh-CN" altLang="en-US" sz="2000" dirty="0" smtClean="0">
                <a:latin typeface="Arial Unicode MS" panose="020B0604020202020204" pitchFamily="34" charset="-122"/>
                <a:ea typeface="微软雅黑" panose="020B0503020204020204" pitchFamily="34" charset="-122"/>
              </a:rPr>
              <a:t>一个月</a:t>
            </a:r>
            <a:r>
              <a:rPr lang="en-US" altLang="zh-CN" sz="2000" dirty="0" smtClean="0">
                <a:latin typeface="Arial Unicode MS" panose="020B0604020202020204" pitchFamily="34" charset="-122"/>
                <a:ea typeface="微软雅黑" panose="020B0503020204020204" pitchFamily="34" charset="-122"/>
              </a:rPr>
              <a:t>/20</a:t>
            </a:r>
            <a:r>
              <a:rPr lang="zh-CN" altLang="en-US" sz="2000" dirty="0" smtClean="0">
                <a:latin typeface="Arial Unicode MS" panose="020B0604020202020204" pitchFamily="34" charset="-122"/>
                <a:ea typeface="微软雅黑" panose="020B0503020204020204" pitchFamily="34" charset="-122"/>
              </a:rPr>
              <a:t>人的迭代大约可以分割为</a:t>
            </a:r>
            <a:r>
              <a:rPr lang="en-US" altLang="zh-CN" sz="2000" dirty="0" smtClean="0">
                <a:latin typeface="Arial Unicode MS" panose="020B0604020202020204" pitchFamily="34" charset="-122"/>
                <a:ea typeface="微软雅黑" panose="020B0503020204020204" pitchFamily="34" charset="-122"/>
              </a:rPr>
              <a:t>200</a:t>
            </a:r>
            <a:r>
              <a:rPr lang="zh-CN" altLang="en-US" sz="2000" dirty="0" smtClean="0">
                <a:latin typeface="Arial Unicode MS" panose="020B0604020202020204" pitchFamily="34" charset="-122"/>
                <a:ea typeface="微软雅黑" panose="020B0503020204020204" pitchFamily="34" charset="-122"/>
              </a:rPr>
              <a:t>个增量</a:t>
            </a:r>
            <a:endParaRPr lang="en-US" altLang="zh-CN" sz="2000" dirty="0" smtClean="0">
              <a:latin typeface="Arial Unicode MS" panose="020B0604020202020204" pitchFamily="34" charset="-122"/>
              <a:ea typeface="微软雅黑" panose="020B0503020204020204" pitchFamily="34" charset="-122"/>
            </a:endParaRPr>
          </a:p>
          <a:p>
            <a:pPr eaLnBrk="1" hangingPunct="1">
              <a:spcBef>
                <a:spcPct val="25000"/>
              </a:spcBef>
              <a:spcAft>
                <a:spcPct val="15000"/>
              </a:spcAft>
              <a:buFont typeface="WingDings" panose="05000000000000000000" pitchFamily="2" charset="2"/>
              <a:buChar char="§"/>
            </a:pPr>
            <a:r>
              <a:rPr lang="zh-CN" altLang="en-US" sz="2000" dirty="0" smtClean="0">
                <a:latin typeface="Arial Unicode MS" panose="020B0604020202020204" pitchFamily="34" charset="-122"/>
                <a:ea typeface="微软雅黑" panose="020B0503020204020204" pitchFamily="34" charset="-122"/>
              </a:rPr>
              <a:t>小</a:t>
            </a:r>
            <a:r>
              <a:rPr lang="zh-CN" altLang="en-US" sz="2000" dirty="0">
                <a:latin typeface="Arial Unicode MS" panose="020B0604020202020204" pitchFamily="34" charset="-122"/>
                <a:ea typeface="微软雅黑" panose="020B0503020204020204" pitchFamily="34" charset="-122"/>
              </a:rPr>
              <a:t>规模增量为团队提供了易于管理和验证的持续过程的基</a:t>
            </a:r>
            <a:r>
              <a:rPr lang="zh-CN" altLang="en-US" sz="2000" dirty="0" smtClean="0">
                <a:latin typeface="Arial Unicode MS" panose="020B0604020202020204" pitchFamily="34" charset="-122"/>
                <a:ea typeface="微软雅黑" panose="020B0503020204020204" pitchFamily="34" charset="-122"/>
              </a:rPr>
              <a:t>础</a:t>
            </a:r>
            <a:endParaRPr lang="en-US" altLang="zh-CN" dirty="0">
              <a:latin typeface="Arial Unicode MS" panose="020B0604020202020204" pitchFamily="34" charset="-122"/>
              <a:ea typeface="微软雅黑" panose="020B0503020204020204" pitchFamily="34" charset="-122"/>
            </a:endParaRPr>
          </a:p>
        </p:txBody>
      </p:sp>
      <p:sp>
        <p:nvSpPr>
          <p:cNvPr id="43015" name="矩形 6"/>
          <p:cNvSpPr>
            <a:spLocks noChangeArrowheads="1"/>
          </p:cNvSpPr>
          <p:nvPr/>
        </p:nvSpPr>
        <p:spPr bwMode="auto">
          <a:xfrm>
            <a:off x="190500" y="1725613"/>
            <a:ext cx="5072063" cy="1103312"/>
          </a:xfrm>
          <a:prstGeom prst="rect">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solidFill>
                <a:srgbClr val="0070C0"/>
              </a:solidFill>
            </a:endParaRPr>
          </a:p>
        </p:txBody>
      </p:sp>
      <p:sp>
        <p:nvSpPr>
          <p:cNvPr id="2" name="灯片编号占位符 1"/>
          <p:cNvSpPr>
            <a:spLocks noGrp="1"/>
          </p:cNvSpPr>
          <p:nvPr>
            <p:ph type="sldNum" sz="quarter" idx="10"/>
          </p:nvPr>
        </p:nvSpPr>
        <p:spPr/>
        <p:txBody>
          <a:bodyPr/>
          <a:lstStyle/>
          <a:p>
            <a:fld id="{CFCB2913-6E8F-460F-B9B2-F36455E917E3}" type="slidenum">
              <a:rPr lang="en-US" altLang="en-US" smtClean="0"/>
              <a:pPr/>
              <a:t>27</a:t>
            </a:fld>
            <a:endParaRPr lang="en-US" altLang="en-US"/>
          </a:p>
        </p:txBody>
      </p:sp>
    </p:spTree>
    <p:extLst>
      <p:ext uri="{BB962C8B-B14F-4D97-AF65-F5344CB8AC3E}">
        <p14:creationId xmlns:p14="http://schemas.microsoft.com/office/powerpoint/2010/main" val="19513525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6"/>
          <p:cNvSpPr>
            <a:spLocks noGrp="1" noChangeArrowheads="1"/>
          </p:cNvSpPr>
          <p:nvPr>
            <p:ph type="title"/>
          </p:nvPr>
        </p:nvSpPr>
        <p:spPr/>
        <p:txBody>
          <a:bodyPr/>
          <a:lstStyle/>
          <a:p>
            <a:r>
              <a:rPr lang="en-US" altLang="zh-CN" dirty="0" smtClean="0"/>
              <a:t>2</a:t>
            </a:r>
            <a:r>
              <a:rPr lang="zh-CN" altLang="en-US" dirty="0" smtClean="0"/>
              <a:t>）团队关注</a:t>
            </a:r>
            <a:endParaRPr lang="en-US" altLang="zh-CN" dirty="0" smtClean="0"/>
          </a:p>
        </p:txBody>
      </p:sp>
      <p:pic>
        <p:nvPicPr>
          <p:cNvPr id="37892" name="Picture 3" descr="attach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39900"/>
            <a:ext cx="51054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 Box 4"/>
          <p:cNvSpPr txBox="1">
            <a:spLocks noChangeArrowheads="1"/>
          </p:cNvSpPr>
          <p:nvPr/>
        </p:nvSpPr>
        <p:spPr bwMode="auto">
          <a:xfrm>
            <a:off x="5546725" y="1335088"/>
            <a:ext cx="321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endParaRPr lang="zh-CN" altLang="zh-CN" sz="2400">
              <a:solidFill>
                <a:schemeClr val="bg2"/>
              </a:solidFill>
              <a:ea typeface="MS PGothic" panose="020B0600070205080204" pitchFamily="34" charset="-128"/>
            </a:endParaRPr>
          </a:p>
        </p:txBody>
      </p:sp>
      <p:sp>
        <p:nvSpPr>
          <p:cNvPr id="37894" name="Rectangle 5"/>
          <p:cNvSpPr>
            <a:spLocks noChangeArrowheads="1"/>
          </p:cNvSpPr>
          <p:nvPr/>
        </p:nvSpPr>
        <p:spPr bwMode="auto">
          <a:xfrm>
            <a:off x="5419725" y="1472314"/>
            <a:ext cx="3581400" cy="4578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lstStyle>
            <a:lvl1pPr marL="173038" indent="-173038" eaLnBrk="0" hangingPunct="0">
              <a:defRPr>
                <a:solidFill>
                  <a:schemeClr val="tx1"/>
                </a:solidFill>
                <a:latin typeface="Arial" panose="020B0604020202020204" pitchFamily="34" charset="0"/>
                <a:ea typeface="宋体" panose="02010600030101010101" pitchFamily="2" charset="-122"/>
              </a:defRPr>
            </a:lvl1pPr>
            <a:lvl2pPr marL="690563" indent="-236538"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15000"/>
              </a:spcAft>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团队关注：</a:t>
            </a:r>
            <a:r>
              <a:rPr lang="zh-CN" altLang="en-US" sz="2000" dirty="0">
                <a:solidFill>
                  <a:srgbClr val="C00000"/>
                </a:solidFill>
                <a:latin typeface="Arial Unicode MS" panose="020B0604020202020204" pitchFamily="34" charset="-122"/>
                <a:ea typeface="微软雅黑" panose="020B0503020204020204" pitchFamily="34" charset="-122"/>
              </a:rPr>
              <a:t>迭代的生命周期</a:t>
            </a:r>
            <a:endParaRPr lang="en-US" altLang="zh-CN" sz="2000" dirty="0">
              <a:solidFill>
                <a:srgbClr val="C00000"/>
              </a:solidFill>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smtClean="0">
                <a:latin typeface="Arial Unicode MS" panose="020B0604020202020204" pitchFamily="34" charset="-122"/>
                <a:ea typeface="微软雅黑" panose="020B0503020204020204" pitchFamily="34" charset="-122"/>
              </a:rPr>
              <a:t>敏</a:t>
            </a:r>
            <a:r>
              <a:rPr lang="zh-CN" altLang="en-US" dirty="0">
                <a:latin typeface="Arial Unicode MS" panose="020B0604020202020204" pitchFamily="34" charset="-122"/>
                <a:ea typeface="微软雅黑" panose="020B0503020204020204" pitchFamily="34" charset="-122"/>
              </a:rPr>
              <a:t>捷的迭代计划和估算</a:t>
            </a:r>
            <a:endParaRPr lang="en-US" altLang="zh-CN" dirty="0">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自我组织</a:t>
            </a:r>
            <a:endParaRPr lang="en-US" altLang="zh-CN" dirty="0">
              <a:latin typeface="Arial Unicode MS" panose="020B0604020202020204" pitchFamily="34" charset="-122"/>
              <a:ea typeface="微软雅黑" panose="020B0503020204020204" pitchFamily="34" charset="-122"/>
            </a:endParaRPr>
          </a:p>
          <a:p>
            <a:pPr eaLnBrk="1" hangingPunct="1">
              <a:spcBef>
                <a:spcPct val="25000"/>
              </a:spcBef>
              <a:spcAft>
                <a:spcPct val="15000"/>
              </a:spcAft>
              <a:buFont typeface="WingDings" panose="05000000000000000000" pitchFamily="2" charset="2"/>
              <a:buChar char="§"/>
            </a:pPr>
            <a:r>
              <a:rPr lang="zh-CN" altLang="en-US" sz="2000" smtClean="0">
                <a:latin typeface="Arial Unicode MS" panose="020B0604020202020204" pitchFamily="34" charset="-122"/>
                <a:ea typeface="微软雅黑" panose="020B0503020204020204" pitchFamily="34" charset="-122"/>
              </a:rPr>
              <a:t>时间周期</a:t>
            </a:r>
            <a:endParaRPr lang="en-US" altLang="zh-CN" sz="2000" dirty="0">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en-US" altLang="zh-CN" dirty="0">
                <a:latin typeface="Arial Unicode MS" panose="020B0604020202020204" pitchFamily="34" charset="-122"/>
                <a:ea typeface="微软雅黑" panose="020B0503020204020204" pitchFamily="34" charset="-122"/>
              </a:rPr>
              <a:t>2-6 </a:t>
            </a:r>
            <a:r>
              <a:rPr lang="zh-CN" altLang="en-US" dirty="0">
                <a:latin typeface="Arial Unicode MS" panose="020B0604020202020204" pitchFamily="34" charset="-122"/>
                <a:ea typeface="微软雅黑" panose="020B0503020204020204" pitchFamily="34" charset="-122"/>
              </a:rPr>
              <a:t>周</a:t>
            </a:r>
            <a:endParaRPr lang="en-US" altLang="zh-CN" dirty="0">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典型是</a:t>
            </a:r>
            <a:r>
              <a:rPr lang="en-US" altLang="zh-CN" dirty="0">
                <a:latin typeface="Arial Unicode MS" panose="020B0604020202020204" pitchFamily="34" charset="-122"/>
                <a:ea typeface="微软雅黑" panose="020B0503020204020204" pitchFamily="34" charset="-122"/>
              </a:rPr>
              <a:t>4</a:t>
            </a:r>
            <a:r>
              <a:rPr lang="zh-CN" altLang="en-US" dirty="0">
                <a:latin typeface="Arial Unicode MS" panose="020B0604020202020204" pitchFamily="34" charset="-122"/>
                <a:ea typeface="微软雅黑" panose="020B0503020204020204" pitchFamily="34" charset="-122"/>
              </a:rPr>
              <a:t>周</a:t>
            </a:r>
            <a:endParaRPr lang="en-US" altLang="zh-CN" dirty="0">
              <a:latin typeface="Arial Unicode MS" panose="020B0604020202020204" pitchFamily="34" charset="-122"/>
              <a:ea typeface="微软雅黑" panose="020B0503020204020204" pitchFamily="34" charset="-122"/>
            </a:endParaRPr>
          </a:p>
          <a:p>
            <a:pPr eaLnBrk="1" hangingPunct="1">
              <a:spcBef>
                <a:spcPct val="25000"/>
              </a:spcBef>
              <a:spcAft>
                <a:spcPct val="15000"/>
              </a:spcAft>
              <a:buFont typeface="WingDings" panose="05000000000000000000" pitchFamily="2" charset="2"/>
              <a:buChar char="§"/>
            </a:pPr>
            <a:r>
              <a:rPr lang="zh-CN" altLang="en-US" sz="2000" dirty="0">
                <a:latin typeface="Arial Unicode MS" panose="020B0604020202020204" pitchFamily="34" charset="-122"/>
                <a:ea typeface="微软雅黑" panose="020B0503020204020204" pitchFamily="34" charset="-122"/>
              </a:rPr>
              <a:t>设计了</a:t>
            </a:r>
            <a:r>
              <a:rPr lang="zh-CN" altLang="en-US" sz="2000" dirty="0">
                <a:solidFill>
                  <a:srgbClr val="C00000"/>
                </a:solidFill>
                <a:latin typeface="Arial Unicode MS" panose="020B0604020202020204" pitchFamily="34" charset="-122"/>
                <a:ea typeface="微软雅黑" panose="020B0503020204020204" pitchFamily="34" charset="-122"/>
              </a:rPr>
              <a:t>迭代计划和评估标准</a:t>
            </a:r>
            <a:endParaRPr lang="en-US" altLang="zh-CN" sz="2000" dirty="0">
              <a:solidFill>
                <a:srgbClr val="C00000"/>
              </a:solidFill>
              <a:latin typeface="Arial Unicode MS" panose="020B0604020202020204" pitchFamily="34" charset="-122"/>
              <a:ea typeface="微软雅黑" panose="020B0503020204020204" pitchFamily="34" charset="-122"/>
            </a:endParaRPr>
          </a:p>
          <a:p>
            <a:pPr eaLnBrk="1" hangingPunct="1">
              <a:spcBef>
                <a:spcPct val="25000"/>
              </a:spcBef>
              <a:spcAft>
                <a:spcPct val="15000"/>
              </a:spcAft>
              <a:buFont typeface="WingDings" panose="05000000000000000000" pitchFamily="2" charset="2"/>
              <a:buChar char="§"/>
            </a:pPr>
            <a:r>
              <a:rPr lang="zh-CN" altLang="en-US" sz="2000" dirty="0">
                <a:solidFill>
                  <a:srgbClr val="C00000"/>
                </a:solidFill>
                <a:latin typeface="Arial Unicode MS" panose="020B0604020202020204" pitchFamily="34" charset="-122"/>
                <a:ea typeface="微软雅黑" panose="020B0503020204020204" pitchFamily="34" charset="-122"/>
              </a:rPr>
              <a:t>以可以演示版本作为目标</a:t>
            </a:r>
            <a:endParaRPr lang="en-US" altLang="zh-CN" sz="2000" dirty="0">
              <a:solidFill>
                <a:srgbClr val="C00000"/>
              </a:solidFill>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每次交付都不超过</a:t>
            </a:r>
            <a:r>
              <a:rPr lang="en-US" altLang="zh-CN" dirty="0">
                <a:latin typeface="Arial Unicode MS" panose="020B0604020202020204" pitchFamily="34" charset="-122"/>
                <a:ea typeface="微软雅黑" panose="020B0503020204020204" pitchFamily="34" charset="-122"/>
              </a:rPr>
              <a:t>2</a:t>
            </a:r>
            <a:r>
              <a:rPr lang="zh-CN" altLang="en-US" dirty="0">
                <a:latin typeface="Arial Unicode MS" panose="020B0604020202020204" pitchFamily="34" charset="-122"/>
                <a:ea typeface="微软雅黑" panose="020B0503020204020204" pitchFamily="34" charset="-122"/>
              </a:rPr>
              <a:t>个迭代</a:t>
            </a:r>
            <a:endParaRPr lang="en-US" altLang="zh-CN" dirty="0">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关注每次迭代的核心</a:t>
            </a:r>
            <a:endParaRPr lang="en-US" altLang="zh-CN" dirty="0">
              <a:latin typeface="Arial Unicode MS" panose="020B0604020202020204" pitchFamily="34" charset="-122"/>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latin typeface="Arial Unicode MS" panose="020B0604020202020204" pitchFamily="34" charset="-122"/>
                <a:ea typeface="微软雅黑" panose="020B0503020204020204" pitchFamily="34" charset="-122"/>
              </a:rPr>
              <a:t>关注产品质量</a:t>
            </a:r>
            <a:endParaRPr lang="en-US" altLang="zh-CN" dirty="0">
              <a:latin typeface="Arial Unicode MS" panose="020B0604020202020204" pitchFamily="34" charset="-122"/>
              <a:ea typeface="微软雅黑" panose="020B0503020204020204" pitchFamily="34" charset="-122"/>
            </a:endParaRPr>
          </a:p>
        </p:txBody>
      </p:sp>
      <p:sp>
        <p:nvSpPr>
          <p:cNvPr id="37895" name="矩形 6"/>
          <p:cNvSpPr>
            <a:spLocks noChangeArrowheads="1"/>
          </p:cNvSpPr>
          <p:nvPr/>
        </p:nvSpPr>
        <p:spPr bwMode="auto">
          <a:xfrm>
            <a:off x="190500" y="2828925"/>
            <a:ext cx="5072063" cy="1657350"/>
          </a:xfrm>
          <a:prstGeom prst="rect">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solidFill>
                <a:srgbClr val="0070C0"/>
              </a:solidFill>
            </a:endParaRPr>
          </a:p>
        </p:txBody>
      </p:sp>
      <p:sp>
        <p:nvSpPr>
          <p:cNvPr id="2" name="灯片编号占位符 1"/>
          <p:cNvSpPr>
            <a:spLocks noGrp="1"/>
          </p:cNvSpPr>
          <p:nvPr>
            <p:ph type="sldNum" sz="quarter" idx="10"/>
          </p:nvPr>
        </p:nvSpPr>
        <p:spPr/>
        <p:txBody>
          <a:bodyPr/>
          <a:lstStyle/>
          <a:p>
            <a:fld id="{CFCB2913-6E8F-460F-B9B2-F36455E917E3}" type="slidenum">
              <a:rPr lang="en-US" altLang="en-US" smtClean="0"/>
              <a:pPr/>
              <a:t>28</a:t>
            </a:fld>
            <a:endParaRPr lang="en-US" altLang="en-US"/>
          </a:p>
        </p:txBody>
      </p:sp>
    </p:spTree>
    <p:extLst>
      <p:ext uri="{BB962C8B-B14F-4D97-AF65-F5344CB8AC3E}">
        <p14:creationId xmlns:p14="http://schemas.microsoft.com/office/powerpoint/2010/main" val="288810600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2"/>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0316A3-497F-4091-9FC0-C02EE6AEA676}" type="slidenum">
              <a:rPr lang="en-US" altLang="en-US">
                <a:solidFill>
                  <a:srgbClr val="000000"/>
                </a:solidFill>
              </a:rPr>
              <a:pPr eaLnBrk="1" hangingPunct="1"/>
              <a:t>29</a:t>
            </a:fld>
            <a:endParaRPr lang="en-US" altLang="en-US">
              <a:solidFill>
                <a:srgbClr val="000000"/>
              </a:solidFill>
            </a:endParaRPr>
          </a:p>
        </p:txBody>
      </p:sp>
      <p:sp>
        <p:nvSpPr>
          <p:cNvPr id="48131" name="Rectangle 6"/>
          <p:cNvSpPr>
            <a:spLocks noGrp="1" noChangeArrowheads="1"/>
          </p:cNvSpPr>
          <p:nvPr>
            <p:ph type="title"/>
          </p:nvPr>
        </p:nvSpPr>
        <p:spPr/>
        <p:txBody>
          <a:bodyPr/>
          <a:lstStyle/>
          <a:p>
            <a:r>
              <a:rPr lang="en-US" altLang="zh-CN" dirty="0" smtClean="0"/>
              <a:t>3</a:t>
            </a:r>
            <a:r>
              <a:rPr lang="zh-CN" altLang="en-US" dirty="0" smtClean="0"/>
              <a:t>）产品干系人关注</a:t>
            </a:r>
            <a:endParaRPr lang="en-US" altLang="zh-CN" dirty="0" smtClean="0"/>
          </a:p>
        </p:txBody>
      </p:sp>
      <p:pic>
        <p:nvPicPr>
          <p:cNvPr id="48132" name="Picture 3" descr="attachm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39900"/>
            <a:ext cx="5105400" cy="398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 Box 4"/>
          <p:cNvSpPr txBox="1">
            <a:spLocks noChangeArrowheads="1"/>
          </p:cNvSpPr>
          <p:nvPr/>
        </p:nvSpPr>
        <p:spPr bwMode="auto">
          <a:xfrm>
            <a:off x="5546725" y="1335088"/>
            <a:ext cx="3216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Char char="•"/>
            </a:pPr>
            <a:endParaRPr lang="zh-CN" altLang="zh-CN" sz="2400">
              <a:solidFill>
                <a:schemeClr val="bg2"/>
              </a:solidFill>
              <a:ea typeface="ＭＳ Ｐゴシック" panose="020B0600070205080204" pitchFamily="34" charset="-128"/>
            </a:endParaRPr>
          </a:p>
        </p:txBody>
      </p:sp>
      <p:sp>
        <p:nvSpPr>
          <p:cNvPr id="48134" name="Rectangle 5"/>
          <p:cNvSpPr>
            <a:spLocks noChangeArrowheads="1"/>
          </p:cNvSpPr>
          <p:nvPr/>
        </p:nvSpPr>
        <p:spPr bwMode="auto">
          <a:xfrm>
            <a:off x="5341938" y="1570039"/>
            <a:ext cx="3581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rIns="0"/>
          <a:lstStyle>
            <a:lvl1pPr marL="339725" indent="-339725" eaLnBrk="0" hangingPunct="0">
              <a:defRPr>
                <a:solidFill>
                  <a:schemeClr val="tx1"/>
                </a:solidFill>
                <a:latin typeface="Arial" panose="020B0604020202020204" pitchFamily="34" charset="0"/>
                <a:ea typeface="宋体" panose="02010600030101010101" pitchFamily="2" charset="-122"/>
              </a:defRPr>
            </a:lvl1pPr>
            <a:lvl2pPr marL="798513" indent="-344488"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5000"/>
              </a:spcBef>
              <a:spcAft>
                <a:spcPct val="15000"/>
              </a:spcAft>
              <a:buFont typeface="Wingdings" panose="05000000000000000000" pitchFamily="2" charset="2"/>
              <a:buChar char="§"/>
            </a:pPr>
            <a:r>
              <a:rPr lang="zh-CN" altLang="en-US" sz="2000" dirty="0">
                <a:ea typeface="微软雅黑" panose="020B0503020204020204" pitchFamily="34" charset="-122"/>
              </a:rPr>
              <a:t>产品干系人关注：</a:t>
            </a:r>
            <a:r>
              <a:rPr lang="zh-CN" altLang="en-US" sz="2000" dirty="0">
                <a:solidFill>
                  <a:srgbClr val="C00000"/>
                </a:solidFill>
                <a:ea typeface="微软雅黑" panose="020B0503020204020204" pitchFamily="34" charset="-122"/>
              </a:rPr>
              <a:t>项目生命周期</a:t>
            </a:r>
            <a:endParaRPr lang="en-US" altLang="zh-CN" sz="2000" dirty="0">
              <a:solidFill>
                <a:srgbClr val="C00000"/>
              </a:solidFill>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smtClean="0">
                <a:ea typeface="微软雅黑" panose="020B0503020204020204" pitchFamily="34" charset="-122"/>
              </a:rPr>
              <a:t>动</a:t>
            </a:r>
            <a:r>
              <a:rPr lang="zh-CN" altLang="en-US" dirty="0">
                <a:ea typeface="微软雅黑" panose="020B0503020204020204" pitchFamily="34" charset="-122"/>
              </a:rPr>
              <a:t>态变化</a:t>
            </a:r>
            <a:endParaRPr lang="en-US" altLang="zh-CN" dirty="0">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ea typeface="微软雅黑" panose="020B0503020204020204" pitchFamily="34" charset="-122"/>
              </a:rPr>
              <a:t>风险驱动，关注于交</a:t>
            </a:r>
            <a:r>
              <a:rPr lang="zh-CN" altLang="en-US" dirty="0" smtClean="0">
                <a:ea typeface="微软雅黑" panose="020B0503020204020204" pitchFamily="34" charset="-122"/>
              </a:rPr>
              <a:t>付</a:t>
            </a:r>
            <a:endParaRPr lang="en-US" altLang="zh-CN" dirty="0">
              <a:ea typeface="微软雅黑" panose="020B0503020204020204" pitchFamily="34" charset="-122"/>
            </a:endParaRPr>
          </a:p>
          <a:p>
            <a:pPr eaLnBrk="1" hangingPunct="1">
              <a:spcBef>
                <a:spcPct val="25000"/>
              </a:spcBef>
              <a:spcAft>
                <a:spcPct val="15000"/>
              </a:spcAft>
              <a:buFont typeface="Wingdings" panose="05000000000000000000" pitchFamily="2" charset="2"/>
              <a:buChar char="§"/>
            </a:pPr>
            <a:r>
              <a:rPr lang="zh-CN" altLang="en-US" sz="2000" dirty="0">
                <a:ea typeface="微软雅黑" panose="020B0503020204020204" pitchFamily="34" charset="-122"/>
              </a:rPr>
              <a:t>四个阶</a:t>
            </a:r>
            <a:r>
              <a:rPr lang="zh-CN" altLang="en-US" sz="2000" dirty="0" smtClean="0">
                <a:ea typeface="微软雅黑" panose="020B0503020204020204" pitchFamily="34" charset="-122"/>
              </a:rPr>
              <a:t>段每</a:t>
            </a:r>
            <a:r>
              <a:rPr lang="zh-CN" altLang="en-US" sz="2000" dirty="0">
                <a:ea typeface="微软雅黑" panose="020B0503020204020204" pitchFamily="34" charset="-122"/>
              </a:rPr>
              <a:t>个阶段都有不同的关注点</a:t>
            </a:r>
            <a:endParaRPr lang="en-US" altLang="zh-CN" dirty="0">
              <a:ea typeface="微软雅黑" panose="020B0503020204020204" pitchFamily="34" charset="-122"/>
            </a:endParaRPr>
          </a:p>
          <a:p>
            <a:pPr eaLnBrk="1" hangingPunct="1">
              <a:spcBef>
                <a:spcPct val="25000"/>
              </a:spcBef>
              <a:spcAft>
                <a:spcPct val="15000"/>
              </a:spcAft>
              <a:buFont typeface="Wingdings" panose="05000000000000000000" pitchFamily="2" charset="2"/>
              <a:buChar char="§"/>
            </a:pPr>
            <a:r>
              <a:rPr lang="zh-CN" altLang="en-US" sz="2000" dirty="0" smtClean="0">
                <a:ea typeface="微软雅黑" panose="020B0503020204020204" pitchFamily="34" charset="-122"/>
              </a:rPr>
              <a:t>确认</a:t>
            </a:r>
            <a:r>
              <a:rPr lang="zh-CN" altLang="en-US" sz="2000" dirty="0">
                <a:ea typeface="微软雅黑" panose="020B0503020204020204" pitchFamily="34" charset="-122"/>
              </a:rPr>
              <a:t>项目里程</a:t>
            </a:r>
            <a:r>
              <a:rPr lang="zh-CN" altLang="en-US" sz="2000" dirty="0" smtClean="0">
                <a:ea typeface="微软雅黑" panose="020B0503020204020204" pitchFamily="34" charset="-122"/>
              </a:rPr>
              <a:t>碑</a:t>
            </a:r>
            <a:endParaRPr lang="en-US" altLang="zh-CN" sz="2000" dirty="0">
              <a:ea typeface="微软雅黑" panose="020B0503020204020204" pitchFamily="34" charset="-122"/>
            </a:endParaRPr>
          </a:p>
          <a:p>
            <a:pPr eaLnBrk="1" hangingPunct="1">
              <a:spcBef>
                <a:spcPct val="25000"/>
              </a:spcBef>
              <a:spcAft>
                <a:spcPct val="15000"/>
              </a:spcAft>
              <a:buFont typeface="Wingdings" panose="05000000000000000000" pitchFamily="2" charset="2"/>
              <a:buChar char="§"/>
            </a:pPr>
            <a:r>
              <a:rPr lang="zh-CN" altLang="en-US" sz="2000" dirty="0" smtClean="0">
                <a:ea typeface="微软雅黑" panose="020B0503020204020204" pitchFamily="34" charset="-122"/>
              </a:rPr>
              <a:t>风</a:t>
            </a:r>
            <a:r>
              <a:rPr lang="zh-CN" altLang="en-US" sz="2000" dirty="0">
                <a:ea typeface="微软雅黑" panose="020B0503020204020204" pitchFamily="34" charset="-122"/>
              </a:rPr>
              <a:t>险驱动</a:t>
            </a:r>
            <a:endParaRPr lang="en-US" altLang="zh-CN" sz="2000" dirty="0">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r>
              <a:rPr lang="zh-CN" altLang="en-US" dirty="0">
                <a:ea typeface="微软雅黑" panose="020B0503020204020204" pitchFamily="34" charset="-122"/>
              </a:rPr>
              <a:t>尽早的识别风险，进行测试，并规避风险</a:t>
            </a:r>
            <a:endParaRPr lang="en-US" altLang="zh-CN" dirty="0">
              <a:ea typeface="微软雅黑" panose="020B0503020204020204" pitchFamily="34" charset="-122"/>
            </a:endParaRPr>
          </a:p>
          <a:p>
            <a:pPr lvl="1" eaLnBrk="1" hangingPunct="1">
              <a:spcBef>
                <a:spcPct val="15000"/>
              </a:spcBef>
              <a:spcAft>
                <a:spcPct val="15000"/>
              </a:spcAft>
            </a:pPr>
            <a:endParaRPr lang="en-US" altLang="zh-CN" dirty="0">
              <a:ea typeface="微软雅黑" panose="020B0503020204020204" pitchFamily="34" charset="-122"/>
            </a:endParaRPr>
          </a:p>
          <a:p>
            <a:pPr lvl="1" eaLnBrk="1" hangingPunct="1">
              <a:spcBef>
                <a:spcPct val="15000"/>
              </a:spcBef>
              <a:spcAft>
                <a:spcPct val="15000"/>
              </a:spcAft>
              <a:buFont typeface="Webdings" panose="05030102010509060703" pitchFamily="18" charset="2"/>
              <a:buChar char="4"/>
            </a:pPr>
            <a:endParaRPr lang="en-US" altLang="zh-CN" dirty="0">
              <a:ea typeface="微软雅黑" panose="020B0503020204020204" pitchFamily="34" charset="-122"/>
            </a:endParaRPr>
          </a:p>
        </p:txBody>
      </p:sp>
      <p:sp>
        <p:nvSpPr>
          <p:cNvPr id="48135" name="矩形 6"/>
          <p:cNvSpPr>
            <a:spLocks noChangeArrowheads="1"/>
          </p:cNvSpPr>
          <p:nvPr/>
        </p:nvSpPr>
        <p:spPr bwMode="auto">
          <a:xfrm>
            <a:off x="190500" y="4416425"/>
            <a:ext cx="5072063" cy="1243013"/>
          </a:xfrm>
          <a:prstGeom prst="rect">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solidFill>
                <a:srgbClr val="0070C0"/>
              </a:solidFill>
            </a:endParaRPr>
          </a:p>
        </p:txBody>
      </p:sp>
    </p:spTree>
    <p:extLst>
      <p:ext uri="{BB962C8B-B14F-4D97-AF65-F5344CB8AC3E}">
        <p14:creationId xmlns:p14="http://schemas.microsoft.com/office/powerpoint/2010/main" val="18766819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367338" y="2578100"/>
            <a:ext cx="3643312" cy="1169988"/>
            <a:chOff x="3381" y="1624"/>
            <a:chExt cx="2295" cy="737"/>
          </a:xfrm>
        </p:grpSpPr>
        <p:sp>
          <p:nvSpPr>
            <p:cNvPr id="17469" name="AutoShape 3"/>
            <p:cNvSpPr>
              <a:spLocks noChangeArrowheads="1"/>
            </p:cNvSpPr>
            <p:nvPr/>
          </p:nvSpPr>
          <p:spPr bwMode="auto">
            <a:xfrm>
              <a:off x="3381" y="1692"/>
              <a:ext cx="2146" cy="669"/>
            </a:xfrm>
            <a:prstGeom prst="roundRect">
              <a:avLst>
                <a:gd name="adj" fmla="val 19880"/>
              </a:avLst>
            </a:prstGeom>
            <a:gradFill rotWithShape="1">
              <a:gsLst>
                <a:gs pos="0">
                  <a:srgbClr val="CDEEF3"/>
                </a:gs>
                <a:gs pos="100000">
                  <a:srgbClr val="FFFFFF"/>
                </a:gs>
              </a:gsLst>
              <a:lin ang="2700000" scaled="1"/>
            </a:gradFill>
            <a:ln w="12700" algn="ctr">
              <a:solidFill>
                <a:srgbClr val="66CCDC"/>
              </a:solidFill>
              <a:round/>
              <a:headEnd/>
              <a:tailEnd/>
            </a:ln>
          </p:spPr>
          <p:txBody>
            <a:bodyPr lIns="640080" tIns="18288" rIns="18288" bIns="1828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endParaRPr lang="zh-CN" altLang="en-US" sz="1600" i="1"/>
            </a:p>
          </p:txBody>
        </p:sp>
        <p:sp>
          <p:nvSpPr>
            <p:cNvPr id="17470" name="Text Box 4"/>
            <p:cNvSpPr txBox="1">
              <a:spLocks noChangeArrowheads="1"/>
            </p:cNvSpPr>
            <p:nvPr/>
          </p:nvSpPr>
          <p:spPr bwMode="auto">
            <a:xfrm>
              <a:off x="4077" y="1771"/>
              <a:ext cx="7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r>
                <a:rPr lang="zh-CN" altLang="en-US" sz="1600" b="1">
                  <a:solidFill>
                    <a:srgbClr val="006699"/>
                  </a:solidFill>
                </a:rPr>
                <a:t>领域复杂度</a:t>
              </a:r>
            </a:p>
          </p:txBody>
        </p:sp>
        <p:sp>
          <p:nvSpPr>
            <p:cNvPr id="17471" name="Text Box 5"/>
            <p:cNvSpPr txBox="1">
              <a:spLocks noChangeArrowheads="1"/>
            </p:cNvSpPr>
            <p:nvPr/>
          </p:nvSpPr>
          <p:spPr bwMode="auto">
            <a:xfrm>
              <a:off x="3790" y="2003"/>
              <a:ext cx="3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简单</a:t>
              </a:r>
            </a:p>
          </p:txBody>
        </p:sp>
        <p:sp>
          <p:nvSpPr>
            <p:cNvPr id="17472" name="Text Box 6"/>
            <p:cNvSpPr txBox="1">
              <a:spLocks noChangeArrowheads="1"/>
            </p:cNvSpPr>
            <p:nvPr/>
          </p:nvSpPr>
          <p:spPr bwMode="auto">
            <a:xfrm>
              <a:off x="4690" y="2008"/>
              <a:ext cx="57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复杂的，新兴的</a:t>
              </a:r>
            </a:p>
          </p:txBody>
        </p:sp>
        <p:sp>
          <p:nvSpPr>
            <p:cNvPr id="17473" name="AutoShape 7"/>
            <p:cNvSpPr>
              <a:spLocks noChangeArrowheads="1"/>
            </p:cNvSpPr>
            <p:nvPr/>
          </p:nvSpPr>
          <p:spPr bwMode="auto">
            <a:xfrm rot="10800000" flipV="1">
              <a:off x="4188" y="2091"/>
              <a:ext cx="528" cy="72"/>
            </a:xfrm>
            <a:prstGeom prst="leftRightArrow">
              <a:avLst>
                <a:gd name="adj1" fmla="val 50000"/>
                <a:gd name="adj2" fmla="val 146667"/>
              </a:avLst>
            </a:prstGeom>
            <a:solidFill>
              <a:srgbClr val="00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74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4" y="1624"/>
              <a:ext cx="582"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3" name="Group 9"/>
          <p:cNvGrpSpPr>
            <a:grpSpLocks/>
          </p:cNvGrpSpPr>
          <p:nvPr/>
        </p:nvGrpSpPr>
        <p:grpSpPr bwMode="auto">
          <a:xfrm>
            <a:off x="4624388" y="1252538"/>
            <a:ext cx="3860800" cy="1152525"/>
            <a:chOff x="2913" y="789"/>
            <a:chExt cx="2432" cy="726"/>
          </a:xfrm>
        </p:grpSpPr>
        <p:sp>
          <p:nvSpPr>
            <p:cNvPr id="17463" name="AutoShape 10"/>
            <p:cNvSpPr>
              <a:spLocks noChangeArrowheads="1"/>
            </p:cNvSpPr>
            <p:nvPr/>
          </p:nvSpPr>
          <p:spPr bwMode="auto">
            <a:xfrm>
              <a:off x="2913" y="846"/>
              <a:ext cx="2146" cy="669"/>
            </a:xfrm>
            <a:prstGeom prst="roundRect">
              <a:avLst>
                <a:gd name="adj" fmla="val 19880"/>
              </a:avLst>
            </a:prstGeom>
            <a:gradFill rotWithShape="1">
              <a:gsLst>
                <a:gs pos="0">
                  <a:srgbClr val="CDEEF3"/>
                </a:gs>
                <a:gs pos="100000">
                  <a:srgbClr val="FFFFFF"/>
                </a:gs>
              </a:gsLst>
              <a:lin ang="2700000" scaled="1"/>
            </a:gradFill>
            <a:ln w="12700" algn="ctr">
              <a:solidFill>
                <a:srgbClr val="66CCDC"/>
              </a:solidFill>
              <a:round/>
              <a:headEnd/>
              <a:tailEnd/>
            </a:ln>
          </p:spPr>
          <p:txBody>
            <a:bodyPr lIns="640080" tIns="18288" rIns="18288" bIns="1828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endParaRPr lang="zh-CN" altLang="en-US" sz="1600" i="1"/>
            </a:p>
          </p:txBody>
        </p:sp>
        <p:sp>
          <p:nvSpPr>
            <p:cNvPr id="17464" name="Text Box 11"/>
            <p:cNvSpPr txBox="1">
              <a:spLocks noChangeArrowheads="1"/>
            </p:cNvSpPr>
            <p:nvPr/>
          </p:nvSpPr>
          <p:spPr bwMode="auto">
            <a:xfrm>
              <a:off x="3671" y="925"/>
              <a:ext cx="6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r>
                <a:rPr lang="zh-CN" altLang="en-US" sz="1600" b="1">
                  <a:solidFill>
                    <a:srgbClr val="006699"/>
                  </a:solidFill>
                </a:rPr>
                <a:t>合规需求</a:t>
              </a:r>
            </a:p>
          </p:txBody>
        </p:sp>
        <p:sp>
          <p:nvSpPr>
            <p:cNvPr id="17465" name="Text Box 12"/>
            <p:cNvSpPr txBox="1">
              <a:spLocks noChangeArrowheads="1"/>
            </p:cNvSpPr>
            <p:nvPr/>
          </p:nvSpPr>
          <p:spPr bwMode="auto">
            <a:xfrm>
              <a:off x="3161" y="1235"/>
              <a:ext cx="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低风险</a:t>
              </a:r>
            </a:p>
          </p:txBody>
        </p:sp>
        <p:sp>
          <p:nvSpPr>
            <p:cNvPr id="17466" name="Text Box 13"/>
            <p:cNvSpPr txBox="1">
              <a:spLocks noChangeArrowheads="1"/>
            </p:cNvSpPr>
            <p:nvPr/>
          </p:nvSpPr>
          <p:spPr bwMode="auto">
            <a:xfrm>
              <a:off x="4384" y="1198"/>
              <a:ext cx="47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严苛，</a:t>
              </a:r>
              <a:endParaRPr lang="en-US" altLang="zh-CN" sz="1200"/>
            </a:p>
            <a:p>
              <a:pPr algn="ctr" eaLnBrk="1" hangingPunct="1">
                <a:lnSpc>
                  <a:spcPct val="90000"/>
                </a:lnSpc>
                <a:buClr>
                  <a:schemeClr val="tx2"/>
                </a:buClr>
              </a:pPr>
              <a:r>
                <a:rPr lang="zh-CN" altLang="en-US" sz="1200"/>
                <a:t>要审核</a:t>
              </a:r>
            </a:p>
          </p:txBody>
        </p:sp>
        <p:sp>
          <p:nvSpPr>
            <p:cNvPr id="17467" name="AutoShape 14"/>
            <p:cNvSpPr>
              <a:spLocks noChangeArrowheads="1"/>
            </p:cNvSpPr>
            <p:nvPr/>
          </p:nvSpPr>
          <p:spPr bwMode="auto">
            <a:xfrm rot="10800000" flipV="1">
              <a:off x="3720" y="1245"/>
              <a:ext cx="528" cy="72"/>
            </a:xfrm>
            <a:prstGeom prst="leftRightArrow">
              <a:avLst>
                <a:gd name="adj1" fmla="val 50000"/>
                <a:gd name="adj2" fmla="val 146667"/>
              </a:avLst>
            </a:prstGeom>
            <a:solidFill>
              <a:srgbClr val="00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7468" name="Picture 15"/>
            <p:cNvPicPr preferRelativeResize="0">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3" y="789"/>
              <a:ext cx="582"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4" name="Group 16"/>
          <p:cNvGrpSpPr>
            <a:grpSpLocks/>
          </p:cNvGrpSpPr>
          <p:nvPr/>
        </p:nvGrpSpPr>
        <p:grpSpPr bwMode="auto">
          <a:xfrm>
            <a:off x="446088" y="1252538"/>
            <a:ext cx="3856037" cy="1152525"/>
            <a:chOff x="281" y="789"/>
            <a:chExt cx="2429" cy="726"/>
          </a:xfrm>
        </p:grpSpPr>
        <p:sp>
          <p:nvSpPr>
            <p:cNvPr id="17457" name="AutoShape 17"/>
            <p:cNvSpPr>
              <a:spLocks noChangeArrowheads="1"/>
            </p:cNvSpPr>
            <p:nvPr/>
          </p:nvSpPr>
          <p:spPr bwMode="auto">
            <a:xfrm>
              <a:off x="564" y="846"/>
              <a:ext cx="2146" cy="669"/>
            </a:xfrm>
            <a:prstGeom prst="roundRect">
              <a:avLst>
                <a:gd name="adj" fmla="val 19880"/>
              </a:avLst>
            </a:prstGeom>
            <a:gradFill rotWithShape="1">
              <a:gsLst>
                <a:gs pos="0">
                  <a:srgbClr val="CDEEF3"/>
                </a:gs>
                <a:gs pos="100000">
                  <a:srgbClr val="FFFFFF"/>
                </a:gs>
              </a:gsLst>
              <a:lin ang="2700000" scaled="1"/>
            </a:gradFill>
            <a:ln w="12700" algn="ctr">
              <a:solidFill>
                <a:srgbClr val="66CCDC"/>
              </a:solidFill>
              <a:round/>
              <a:headEnd/>
              <a:tailEnd/>
            </a:ln>
          </p:spPr>
          <p:txBody>
            <a:bodyPr lIns="640080" tIns="18288" rIns="18288" bIns="1828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endParaRPr lang="zh-CN" altLang="en-US" sz="1600" i="1"/>
            </a:p>
          </p:txBody>
        </p:sp>
        <p:sp>
          <p:nvSpPr>
            <p:cNvPr id="17458" name="Text Box 18"/>
            <p:cNvSpPr txBox="1">
              <a:spLocks noChangeArrowheads="1"/>
            </p:cNvSpPr>
            <p:nvPr/>
          </p:nvSpPr>
          <p:spPr bwMode="auto">
            <a:xfrm>
              <a:off x="1339" y="925"/>
              <a:ext cx="6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r>
                <a:rPr lang="zh-CN" altLang="en-US" sz="1600" b="1">
                  <a:solidFill>
                    <a:srgbClr val="006699"/>
                  </a:solidFill>
                </a:rPr>
                <a:t>团队大小</a:t>
              </a:r>
            </a:p>
          </p:txBody>
        </p:sp>
        <p:sp>
          <p:nvSpPr>
            <p:cNvPr id="17459" name="Text Box 19"/>
            <p:cNvSpPr txBox="1">
              <a:spLocks noChangeArrowheads="1"/>
            </p:cNvSpPr>
            <p:nvPr/>
          </p:nvSpPr>
          <p:spPr bwMode="auto">
            <a:xfrm>
              <a:off x="824" y="1172"/>
              <a:ext cx="51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小于</a:t>
              </a:r>
              <a:r>
                <a:rPr lang="en-US" altLang="zh-CN" sz="1200"/>
                <a:t>10</a:t>
              </a:r>
              <a:r>
                <a:rPr lang="zh-CN" altLang="en-US" sz="1200"/>
                <a:t>个</a:t>
              </a:r>
            </a:p>
            <a:p>
              <a:pPr algn="ctr" eaLnBrk="1" hangingPunct="1">
                <a:lnSpc>
                  <a:spcPct val="90000"/>
                </a:lnSpc>
                <a:buClr>
                  <a:schemeClr val="tx2"/>
                </a:buClr>
              </a:pPr>
              <a:r>
                <a:rPr lang="zh-CN" altLang="en-US" sz="1200"/>
                <a:t>开发人员</a:t>
              </a:r>
            </a:p>
          </p:txBody>
        </p:sp>
        <p:sp>
          <p:nvSpPr>
            <p:cNvPr id="17460" name="AutoShape 20"/>
            <p:cNvSpPr>
              <a:spLocks noChangeArrowheads="1"/>
            </p:cNvSpPr>
            <p:nvPr/>
          </p:nvSpPr>
          <p:spPr bwMode="auto">
            <a:xfrm rot="10800000" flipV="1">
              <a:off x="1389" y="1245"/>
              <a:ext cx="528" cy="72"/>
            </a:xfrm>
            <a:prstGeom prst="leftRightArrow">
              <a:avLst>
                <a:gd name="adj1" fmla="val 50000"/>
                <a:gd name="adj2" fmla="val 146667"/>
              </a:avLst>
            </a:prstGeom>
            <a:solidFill>
              <a:srgbClr val="00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61" name="Text Box 21"/>
            <p:cNvSpPr txBox="1">
              <a:spLocks noChangeArrowheads="1"/>
            </p:cNvSpPr>
            <p:nvPr/>
          </p:nvSpPr>
          <p:spPr bwMode="auto">
            <a:xfrm>
              <a:off x="1880" y="1172"/>
              <a:ext cx="616"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en-US" altLang="zh-CN" sz="1200"/>
                <a:t>1000</a:t>
              </a:r>
              <a:r>
                <a:rPr lang="zh-CN" altLang="en-US" sz="1200"/>
                <a:t>以上的</a:t>
              </a:r>
            </a:p>
            <a:p>
              <a:pPr algn="ctr" eaLnBrk="1" hangingPunct="1">
                <a:lnSpc>
                  <a:spcPct val="90000"/>
                </a:lnSpc>
                <a:buClr>
                  <a:schemeClr val="tx2"/>
                </a:buClr>
              </a:pPr>
              <a:r>
                <a:rPr lang="zh-CN" altLang="en-US" sz="1200"/>
                <a:t>开发人员</a:t>
              </a:r>
            </a:p>
          </p:txBody>
        </p:sp>
        <p:pic>
          <p:nvPicPr>
            <p:cNvPr id="17462" name="Picture 22"/>
            <p:cNvPicPr preferRelativeResize="0">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1" y="789"/>
              <a:ext cx="582"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5" name="Group 23"/>
          <p:cNvGrpSpPr>
            <a:grpSpLocks/>
          </p:cNvGrpSpPr>
          <p:nvPr/>
        </p:nvGrpSpPr>
        <p:grpSpPr bwMode="auto">
          <a:xfrm>
            <a:off x="-34925" y="2624138"/>
            <a:ext cx="3836988" cy="1111250"/>
            <a:chOff x="-22" y="1653"/>
            <a:chExt cx="2417" cy="700"/>
          </a:xfrm>
        </p:grpSpPr>
        <p:sp>
          <p:nvSpPr>
            <p:cNvPr id="17451" name="AutoShape 24"/>
            <p:cNvSpPr>
              <a:spLocks noChangeArrowheads="1"/>
            </p:cNvSpPr>
            <p:nvPr/>
          </p:nvSpPr>
          <p:spPr bwMode="auto">
            <a:xfrm>
              <a:off x="249" y="1684"/>
              <a:ext cx="2146" cy="669"/>
            </a:xfrm>
            <a:prstGeom prst="roundRect">
              <a:avLst>
                <a:gd name="adj" fmla="val 19880"/>
              </a:avLst>
            </a:prstGeom>
            <a:gradFill rotWithShape="1">
              <a:gsLst>
                <a:gs pos="0">
                  <a:srgbClr val="CDEEF3"/>
                </a:gs>
                <a:gs pos="100000">
                  <a:srgbClr val="FFFFFF"/>
                </a:gs>
              </a:gsLst>
              <a:lin ang="2700000" scaled="1"/>
            </a:gradFill>
            <a:ln w="12700" algn="ctr">
              <a:solidFill>
                <a:srgbClr val="66CCDC"/>
              </a:solidFill>
              <a:round/>
              <a:headEnd/>
              <a:tailEnd/>
            </a:ln>
          </p:spPr>
          <p:txBody>
            <a:bodyPr lIns="640080" tIns="18288" rIns="18288" bIns="1828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endParaRPr lang="zh-CN" altLang="en-US" sz="1600" i="1"/>
            </a:p>
          </p:txBody>
        </p:sp>
        <p:sp>
          <p:nvSpPr>
            <p:cNvPr id="17452" name="Text Box 25"/>
            <p:cNvSpPr txBox="1">
              <a:spLocks noChangeArrowheads="1"/>
            </p:cNvSpPr>
            <p:nvPr/>
          </p:nvSpPr>
          <p:spPr bwMode="auto">
            <a:xfrm>
              <a:off x="486" y="2120"/>
              <a:ext cx="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tx2"/>
                </a:buClr>
              </a:pPr>
              <a:r>
                <a:rPr lang="zh-CN" altLang="en-US" sz="1200"/>
                <a:t>一起的</a:t>
              </a:r>
              <a:endParaRPr lang="en-US" altLang="zh-CN" sz="1200"/>
            </a:p>
          </p:txBody>
        </p:sp>
        <p:sp>
          <p:nvSpPr>
            <p:cNvPr id="17453" name="Text Box 26"/>
            <p:cNvSpPr txBox="1">
              <a:spLocks noChangeArrowheads="1"/>
            </p:cNvSpPr>
            <p:nvPr/>
          </p:nvSpPr>
          <p:spPr bwMode="auto">
            <a:xfrm>
              <a:off x="517" y="1799"/>
              <a:ext cx="164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1800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r>
                <a:rPr lang="zh-CN" altLang="en-US" sz="1600" b="1">
                  <a:solidFill>
                    <a:srgbClr val="006699"/>
                  </a:solidFill>
                </a:rPr>
                <a:t>地理分布</a:t>
              </a:r>
            </a:p>
          </p:txBody>
        </p:sp>
        <p:sp>
          <p:nvSpPr>
            <p:cNvPr id="17454" name="AutoShape 27"/>
            <p:cNvSpPr>
              <a:spLocks noChangeArrowheads="1"/>
            </p:cNvSpPr>
            <p:nvPr/>
          </p:nvSpPr>
          <p:spPr bwMode="auto">
            <a:xfrm rot="10800000" flipV="1">
              <a:off x="1041" y="2159"/>
              <a:ext cx="521" cy="72"/>
            </a:xfrm>
            <a:prstGeom prst="leftRightArrow">
              <a:avLst>
                <a:gd name="adj1" fmla="val 50000"/>
                <a:gd name="adj2" fmla="val 144722"/>
              </a:avLst>
            </a:prstGeom>
            <a:solidFill>
              <a:srgbClr val="00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55" name="Text Box 28"/>
            <p:cNvSpPr txBox="1">
              <a:spLocks noChangeArrowheads="1"/>
            </p:cNvSpPr>
            <p:nvPr/>
          </p:nvSpPr>
          <p:spPr bwMode="auto">
            <a:xfrm>
              <a:off x="1543" y="2120"/>
              <a:ext cx="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buClr>
                  <a:schemeClr val="tx2"/>
                </a:buClr>
              </a:pPr>
              <a:r>
                <a:rPr lang="zh-CN" altLang="en-US" sz="1200"/>
                <a:t>分布的</a:t>
              </a:r>
              <a:endParaRPr lang="en-US" altLang="zh-CN" sz="1200"/>
            </a:p>
          </p:txBody>
        </p:sp>
        <p:pic>
          <p:nvPicPr>
            <p:cNvPr id="17456" name="Picture 29"/>
            <p:cNvPicPr preferRelativeResize="0">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 y="1653"/>
              <a:ext cx="582"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6" name="Group 30"/>
          <p:cNvGrpSpPr>
            <a:grpSpLocks/>
          </p:cNvGrpSpPr>
          <p:nvPr/>
        </p:nvGrpSpPr>
        <p:grpSpPr bwMode="auto">
          <a:xfrm>
            <a:off x="-34925" y="3910013"/>
            <a:ext cx="3836988" cy="1127125"/>
            <a:chOff x="-22" y="2463"/>
            <a:chExt cx="2417" cy="710"/>
          </a:xfrm>
        </p:grpSpPr>
        <p:sp>
          <p:nvSpPr>
            <p:cNvPr id="17445" name="AutoShape 31"/>
            <p:cNvSpPr>
              <a:spLocks noChangeArrowheads="1"/>
            </p:cNvSpPr>
            <p:nvPr/>
          </p:nvSpPr>
          <p:spPr bwMode="auto">
            <a:xfrm>
              <a:off x="249" y="2504"/>
              <a:ext cx="2146" cy="669"/>
            </a:xfrm>
            <a:prstGeom prst="roundRect">
              <a:avLst>
                <a:gd name="adj" fmla="val 19880"/>
              </a:avLst>
            </a:prstGeom>
            <a:gradFill rotWithShape="1">
              <a:gsLst>
                <a:gs pos="0">
                  <a:srgbClr val="CDEEF3"/>
                </a:gs>
                <a:gs pos="100000">
                  <a:srgbClr val="FFFFFF"/>
                </a:gs>
              </a:gsLst>
              <a:lin ang="2700000" scaled="1"/>
            </a:gradFill>
            <a:ln w="12700" algn="ctr">
              <a:solidFill>
                <a:srgbClr val="66CCDC"/>
              </a:solidFill>
              <a:round/>
              <a:headEnd/>
              <a:tailEnd/>
            </a:ln>
          </p:spPr>
          <p:txBody>
            <a:bodyPr lIns="640080" tIns="18288" rIns="18288" bIns="1828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endParaRPr lang="zh-CN" altLang="en-US" sz="1600" i="1"/>
            </a:p>
          </p:txBody>
        </p:sp>
        <p:sp>
          <p:nvSpPr>
            <p:cNvPr id="17446" name="Text Box 32"/>
            <p:cNvSpPr txBox="1">
              <a:spLocks noChangeArrowheads="1"/>
            </p:cNvSpPr>
            <p:nvPr/>
          </p:nvSpPr>
          <p:spPr bwMode="auto">
            <a:xfrm>
              <a:off x="893" y="2575"/>
              <a:ext cx="62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r>
                <a:rPr lang="zh-CN" altLang="en-US" sz="1600" b="1">
                  <a:solidFill>
                    <a:srgbClr val="006699"/>
                  </a:solidFill>
                </a:rPr>
                <a:t>企业规程</a:t>
              </a:r>
            </a:p>
          </p:txBody>
        </p:sp>
        <p:sp>
          <p:nvSpPr>
            <p:cNvPr id="17447" name="Text Box 33"/>
            <p:cNvSpPr txBox="1">
              <a:spLocks noChangeArrowheads="1"/>
            </p:cNvSpPr>
            <p:nvPr/>
          </p:nvSpPr>
          <p:spPr bwMode="auto">
            <a:xfrm>
              <a:off x="573" y="2876"/>
              <a:ext cx="4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en-US" altLang="zh-CN" sz="1200"/>
                <a:t> </a:t>
              </a:r>
              <a:r>
                <a:rPr lang="zh-CN" altLang="en-US" sz="1200"/>
                <a:t>资源</a:t>
              </a:r>
              <a:endParaRPr lang="en-US" altLang="zh-CN" sz="1200"/>
            </a:p>
            <a:p>
              <a:pPr algn="ctr" eaLnBrk="1" hangingPunct="1">
                <a:lnSpc>
                  <a:spcPct val="90000"/>
                </a:lnSpc>
                <a:buClr>
                  <a:schemeClr val="tx2"/>
                </a:buClr>
              </a:pPr>
              <a:r>
                <a:rPr lang="zh-CN" altLang="en-US" sz="1200"/>
                <a:t>分散型</a:t>
              </a:r>
            </a:p>
          </p:txBody>
        </p:sp>
        <p:sp>
          <p:nvSpPr>
            <p:cNvPr id="17448" name="Text Box 34"/>
            <p:cNvSpPr txBox="1">
              <a:spLocks noChangeArrowheads="1"/>
            </p:cNvSpPr>
            <p:nvPr/>
          </p:nvSpPr>
          <p:spPr bwMode="auto">
            <a:xfrm>
              <a:off x="1582" y="2876"/>
              <a:ext cx="5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资源共享</a:t>
              </a:r>
              <a:endParaRPr lang="en-US" altLang="zh-CN" sz="1200"/>
            </a:p>
            <a:p>
              <a:pPr algn="ctr" eaLnBrk="1" hangingPunct="1">
                <a:lnSpc>
                  <a:spcPct val="90000"/>
                </a:lnSpc>
                <a:buClr>
                  <a:schemeClr val="tx2"/>
                </a:buClr>
              </a:pPr>
              <a:r>
                <a:rPr lang="zh-CN" altLang="en-US" sz="1200"/>
                <a:t>集中型</a:t>
              </a:r>
            </a:p>
          </p:txBody>
        </p:sp>
        <p:sp>
          <p:nvSpPr>
            <p:cNvPr id="17449" name="AutoShape 35"/>
            <p:cNvSpPr>
              <a:spLocks noChangeArrowheads="1"/>
            </p:cNvSpPr>
            <p:nvPr/>
          </p:nvSpPr>
          <p:spPr bwMode="auto">
            <a:xfrm rot="10800000" flipV="1">
              <a:off x="1041" y="2988"/>
              <a:ext cx="521" cy="72"/>
            </a:xfrm>
            <a:prstGeom prst="leftRightArrow">
              <a:avLst>
                <a:gd name="adj1" fmla="val 50000"/>
                <a:gd name="adj2" fmla="val 144722"/>
              </a:avLst>
            </a:prstGeom>
            <a:solidFill>
              <a:srgbClr val="00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17450" name="Picture 36"/>
            <p:cNvPicPr preferRelativeResize="0">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2" y="2463"/>
              <a:ext cx="582"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7" name="Group 37"/>
          <p:cNvGrpSpPr>
            <a:grpSpLocks/>
          </p:cNvGrpSpPr>
          <p:nvPr/>
        </p:nvGrpSpPr>
        <p:grpSpPr bwMode="auto">
          <a:xfrm>
            <a:off x="4610100" y="5221288"/>
            <a:ext cx="3790950" cy="1120775"/>
            <a:chOff x="3372" y="2467"/>
            <a:chExt cx="2388" cy="706"/>
          </a:xfrm>
        </p:grpSpPr>
        <p:sp>
          <p:nvSpPr>
            <p:cNvPr id="17439" name="AutoShape 38"/>
            <p:cNvSpPr>
              <a:spLocks noChangeArrowheads="1"/>
            </p:cNvSpPr>
            <p:nvPr/>
          </p:nvSpPr>
          <p:spPr bwMode="auto">
            <a:xfrm>
              <a:off x="3372" y="2504"/>
              <a:ext cx="2146" cy="669"/>
            </a:xfrm>
            <a:prstGeom prst="roundRect">
              <a:avLst>
                <a:gd name="adj" fmla="val 19880"/>
              </a:avLst>
            </a:prstGeom>
            <a:gradFill rotWithShape="1">
              <a:gsLst>
                <a:gs pos="0">
                  <a:srgbClr val="CDEEF3"/>
                </a:gs>
                <a:gs pos="100000">
                  <a:srgbClr val="FFFFFF"/>
                </a:gs>
              </a:gsLst>
              <a:lin ang="2700000" scaled="1"/>
            </a:gradFill>
            <a:ln w="12700" algn="ctr">
              <a:solidFill>
                <a:srgbClr val="66CCDC"/>
              </a:solidFill>
              <a:round/>
              <a:headEnd/>
              <a:tailEnd/>
            </a:ln>
          </p:spPr>
          <p:txBody>
            <a:bodyPr lIns="640080" tIns="18288" rIns="18288" bIns="1828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endParaRPr lang="zh-CN" altLang="en-US" sz="1600" i="1"/>
            </a:p>
          </p:txBody>
        </p:sp>
        <p:sp>
          <p:nvSpPr>
            <p:cNvPr id="17440" name="Text Box 39"/>
            <p:cNvSpPr txBox="1">
              <a:spLocks noChangeArrowheads="1"/>
            </p:cNvSpPr>
            <p:nvPr/>
          </p:nvSpPr>
          <p:spPr bwMode="auto">
            <a:xfrm>
              <a:off x="4074" y="2597"/>
              <a:ext cx="7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r>
                <a:rPr lang="zh-CN" altLang="en-US" sz="1600" b="1">
                  <a:solidFill>
                    <a:srgbClr val="006699"/>
                  </a:solidFill>
                </a:rPr>
                <a:t>技术复杂度</a:t>
              </a:r>
            </a:p>
          </p:txBody>
        </p:sp>
        <p:sp>
          <p:nvSpPr>
            <p:cNvPr id="17441" name="Text Box 40"/>
            <p:cNvSpPr txBox="1">
              <a:spLocks noChangeArrowheads="1"/>
            </p:cNvSpPr>
            <p:nvPr/>
          </p:nvSpPr>
          <p:spPr bwMode="auto">
            <a:xfrm>
              <a:off x="3425" y="2950"/>
              <a:ext cx="82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1800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同质的</a:t>
              </a:r>
            </a:p>
          </p:txBody>
        </p:sp>
        <p:sp>
          <p:nvSpPr>
            <p:cNvPr id="17442" name="AutoShape 41"/>
            <p:cNvSpPr>
              <a:spLocks noChangeArrowheads="1"/>
            </p:cNvSpPr>
            <p:nvPr/>
          </p:nvSpPr>
          <p:spPr bwMode="auto">
            <a:xfrm rot="10800000" flipV="1">
              <a:off x="4170" y="2988"/>
              <a:ext cx="528" cy="72"/>
            </a:xfrm>
            <a:prstGeom prst="leftRightArrow">
              <a:avLst>
                <a:gd name="adj1" fmla="val 50000"/>
                <a:gd name="adj2" fmla="val 146667"/>
              </a:avLst>
            </a:prstGeom>
            <a:solidFill>
              <a:srgbClr val="00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3" name="Text Box 42"/>
            <p:cNvSpPr txBox="1">
              <a:spLocks noChangeArrowheads="1"/>
            </p:cNvSpPr>
            <p:nvPr/>
          </p:nvSpPr>
          <p:spPr bwMode="auto">
            <a:xfrm>
              <a:off x="4729" y="2867"/>
              <a:ext cx="50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异构的，</a:t>
              </a:r>
              <a:endParaRPr lang="en-US" altLang="zh-CN" sz="1200"/>
            </a:p>
            <a:p>
              <a:pPr algn="ctr" eaLnBrk="1" hangingPunct="1">
                <a:lnSpc>
                  <a:spcPct val="90000"/>
                </a:lnSpc>
                <a:buClr>
                  <a:schemeClr val="tx2"/>
                </a:buClr>
              </a:pPr>
              <a:r>
                <a:rPr lang="zh-CN" altLang="en-US" sz="1200"/>
                <a:t>遗留系统</a:t>
              </a:r>
            </a:p>
          </p:txBody>
        </p:sp>
        <p:pic>
          <p:nvPicPr>
            <p:cNvPr id="17444" name="Picture 43"/>
            <p:cNvPicPr preferRelativeResize="0">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78" y="2467"/>
              <a:ext cx="582"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grpSp>
        <p:nvGrpSpPr>
          <p:cNvPr id="8" name="Group 44"/>
          <p:cNvGrpSpPr>
            <a:grpSpLocks/>
          </p:cNvGrpSpPr>
          <p:nvPr/>
        </p:nvGrpSpPr>
        <p:grpSpPr bwMode="auto">
          <a:xfrm>
            <a:off x="5353050" y="3986213"/>
            <a:ext cx="3790950" cy="1111250"/>
            <a:chOff x="3372" y="1653"/>
            <a:chExt cx="2388" cy="700"/>
          </a:xfrm>
        </p:grpSpPr>
        <p:sp>
          <p:nvSpPr>
            <p:cNvPr id="17433" name="AutoShape 45"/>
            <p:cNvSpPr>
              <a:spLocks noChangeArrowheads="1"/>
            </p:cNvSpPr>
            <p:nvPr/>
          </p:nvSpPr>
          <p:spPr bwMode="auto">
            <a:xfrm>
              <a:off x="3372" y="1684"/>
              <a:ext cx="2146" cy="669"/>
            </a:xfrm>
            <a:prstGeom prst="roundRect">
              <a:avLst>
                <a:gd name="adj" fmla="val 19880"/>
              </a:avLst>
            </a:prstGeom>
            <a:gradFill rotWithShape="1">
              <a:gsLst>
                <a:gs pos="0">
                  <a:srgbClr val="CDEEF3"/>
                </a:gs>
                <a:gs pos="100000">
                  <a:srgbClr val="FFFFFF"/>
                </a:gs>
              </a:gsLst>
              <a:lin ang="2700000" scaled="1"/>
            </a:gradFill>
            <a:ln w="12700" algn="ctr">
              <a:solidFill>
                <a:srgbClr val="66CCDC"/>
              </a:solidFill>
              <a:round/>
              <a:headEnd/>
              <a:tailEnd/>
            </a:ln>
          </p:spPr>
          <p:txBody>
            <a:bodyPr lIns="640080" tIns="18288" rIns="18288" bIns="1828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endParaRPr lang="zh-CN" altLang="en-US" sz="1600" i="1"/>
            </a:p>
          </p:txBody>
        </p:sp>
        <p:sp>
          <p:nvSpPr>
            <p:cNvPr id="17434" name="Text Box 46"/>
            <p:cNvSpPr txBox="1">
              <a:spLocks noChangeArrowheads="1"/>
            </p:cNvSpPr>
            <p:nvPr/>
          </p:nvSpPr>
          <p:spPr bwMode="auto">
            <a:xfrm>
              <a:off x="3876" y="1761"/>
              <a:ext cx="1042"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600" b="1">
                  <a:solidFill>
                    <a:srgbClr val="006699"/>
                  </a:solidFill>
                </a:rPr>
                <a:t>组织分布</a:t>
              </a:r>
            </a:p>
            <a:p>
              <a:pPr algn="ctr" eaLnBrk="1" hangingPunct="1">
                <a:lnSpc>
                  <a:spcPct val="90000"/>
                </a:lnSpc>
                <a:buClr>
                  <a:schemeClr val="tx2"/>
                </a:buClr>
              </a:pPr>
              <a:r>
                <a:rPr lang="en-US" altLang="zh-CN" sz="1600" b="1">
                  <a:solidFill>
                    <a:srgbClr val="006699"/>
                  </a:solidFill>
                </a:rPr>
                <a:t>(</a:t>
              </a:r>
              <a:r>
                <a:rPr lang="zh-CN" altLang="en-US" sz="1600" b="1">
                  <a:solidFill>
                    <a:srgbClr val="006699"/>
                  </a:solidFill>
                </a:rPr>
                <a:t>外包</a:t>
              </a:r>
              <a:r>
                <a:rPr lang="en-US" altLang="zh-CN" sz="1600" b="1">
                  <a:solidFill>
                    <a:srgbClr val="006699"/>
                  </a:solidFill>
                </a:rPr>
                <a:t>, </a:t>
              </a:r>
              <a:r>
                <a:rPr lang="zh-CN" altLang="en-US" sz="1600" b="1">
                  <a:solidFill>
                    <a:srgbClr val="006699"/>
                  </a:solidFill>
                </a:rPr>
                <a:t>合作伙伴</a:t>
              </a:r>
              <a:r>
                <a:rPr lang="en-US" altLang="zh-CN" sz="1600" b="1">
                  <a:solidFill>
                    <a:srgbClr val="006699"/>
                  </a:solidFill>
                </a:rPr>
                <a:t>)</a:t>
              </a:r>
            </a:p>
          </p:txBody>
        </p:sp>
        <p:sp>
          <p:nvSpPr>
            <p:cNvPr id="17435" name="AutoShape 47"/>
            <p:cNvSpPr>
              <a:spLocks noChangeArrowheads="1"/>
            </p:cNvSpPr>
            <p:nvPr/>
          </p:nvSpPr>
          <p:spPr bwMode="auto">
            <a:xfrm rot="10800000" flipV="1">
              <a:off x="4210" y="2159"/>
              <a:ext cx="430" cy="72"/>
            </a:xfrm>
            <a:prstGeom prst="leftRightArrow">
              <a:avLst>
                <a:gd name="adj1" fmla="val 50000"/>
                <a:gd name="adj2" fmla="val 119444"/>
              </a:avLst>
            </a:prstGeom>
            <a:solidFill>
              <a:srgbClr val="00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6" name="Text Box 48"/>
            <p:cNvSpPr txBox="1">
              <a:spLocks noChangeArrowheads="1"/>
            </p:cNvSpPr>
            <p:nvPr/>
          </p:nvSpPr>
          <p:spPr bwMode="auto">
            <a:xfrm>
              <a:off x="3711" y="2120"/>
              <a:ext cx="40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协作的</a:t>
              </a:r>
            </a:p>
          </p:txBody>
        </p:sp>
        <p:sp>
          <p:nvSpPr>
            <p:cNvPr id="17437" name="Text Box 49"/>
            <p:cNvSpPr txBox="1">
              <a:spLocks noChangeArrowheads="1"/>
            </p:cNvSpPr>
            <p:nvPr/>
          </p:nvSpPr>
          <p:spPr bwMode="auto">
            <a:xfrm>
              <a:off x="4746" y="2120"/>
              <a:ext cx="50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合约式的</a:t>
              </a:r>
            </a:p>
          </p:txBody>
        </p:sp>
        <p:pic>
          <p:nvPicPr>
            <p:cNvPr id="17438" name="Picture 50"/>
            <p:cNvPicPr preferRelativeResize="0">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178" y="1653"/>
              <a:ext cx="582"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sp>
        <p:nvSpPr>
          <p:cNvPr id="17417" name="Rectangle 51"/>
          <p:cNvSpPr>
            <a:spLocks noGrp="1" noChangeArrowheads="1"/>
          </p:cNvSpPr>
          <p:nvPr>
            <p:ph type="title"/>
          </p:nvPr>
        </p:nvSpPr>
        <p:spPr/>
        <p:txBody>
          <a:bodyPr/>
          <a:lstStyle/>
          <a:p>
            <a:pPr eaLnBrk="1" hangingPunct="1"/>
            <a:r>
              <a:rPr lang="zh-CN" altLang="en-US" dirty="0" smtClean="0"/>
              <a:t>敏捷规模影响因素</a:t>
            </a:r>
            <a:endParaRPr lang="en-US" altLang="zh-CN" dirty="0" smtClean="0"/>
          </a:p>
        </p:txBody>
      </p:sp>
      <p:grpSp>
        <p:nvGrpSpPr>
          <p:cNvPr id="17418" name="Group 52"/>
          <p:cNvGrpSpPr>
            <a:grpSpLocks/>
          </p:cNvGrpSpPr>
          <p:nvPr/>
        </p:nvGrpSpPr>
        <p:grpSpPr bwMode="auto">
          <a:xfrm>
            <a:off x="2854325" y="2493963"/>
            <a:ext cx="3267075" cy="2924175"/>
            <a:chOff x="1798" y="1571"/>
            <a:chExt cx="2058" cy="1842"/>
          </a:xfrm>
        </p:grpSpPr>
        <p:grpSp>
          <p:nvGrpSpPr>
            <p:cNvPr id="17426" name="Group 53"/>
            <p:cNvGrpSpPr>
              <a:grpSpLocks/>
            </p:cNvGrpSpPr>
            <p:nvPr/>
          </p:nvGrpSpPr>
          <p:grpSpPr bwMode="auto">
            <a:xfrm>
              <a:off x="1798" y="1575"/>
              <a:ext cx="2058" cy="1838"/>
              <a:chOff x="1672" y="1462"/>
              <a:chExt cx="2310" cy="2064"/>
            </a:xfrm>
          </p:grpSpPr>
          <p:sp>
            <p:nvSpPr>
              <p:cNvPr id="461878" name="Oval 54"/>
              <p:cNvSpPr>
                <a:spLocks noChangeArrowheads="1"/>
              </p:cNvSpPr>
              <p:nvPr/>
            </p:nvSpPr>
            <p:spPr bwMode="ltGray">
              <a:xfrm>
                <a:off x="1672" y="3123"/>
                <a:ext cx="2310" cy="403"/>
              </a:xfrm>
              <a:prstGeom prst="ellipse">
                <a:avLst/>
              </a:prstGeom>
              <a:gradFill rotWithShape="1">
                <a:gsLst>
                  <a:gs pos="0">
                    <a:schemeClr val="bg2">
                      <a:alpha val="75000"/>
                    </a:schemeClr>
                  </a:gs>
                  <a:gs pos="100000">
                    <a:schemeClr val="bg2">
                      <a:gamma/>
                      <a:tint val="0"/>
                      <a:invGamma/>
                      <a:alpha val="0"/>
                    </a:schemeClr>
                  </a:gs>
                </a:gsLst>
                <a:path path="shape">
                  <a:fillToRect l="50000" t="50000" r="50000" b="50000"/>
                </a:path>
              </a:gradFill>
              <a:ln w="12700" algn="ctr">
                <a:noFill/>
                <a:round/>
                <a:headEnd/>
                <a:tailEnd/>
              </a:ln>
              <a:effectLst/>
            </p:spPr>
            <p:txBody>
              <a:bodyPr anchor="ctr">
                <a:spAutoFit/>
              </a:bodyPr>
              <a:lstStyle/>
              <a:p>
                <a:pPr>
                  <a:defRPr/>
                </a:pPr>
                <a:endParaRPr lang="zh-CN" altLang="en-US">
                  <a:latin typeface="Arial" charset="0"/>
                </a:endParaRPr>
              </a:p>
            </p:txBody>
          </p:sp>
          <p:sp>
            <p:nvSpPr>
              <p:cNvPr id="17430" name="Oval 55"/>
              <p:cNvSpPr>
                <a:spLocks noChangeArrowheads="1"/>
              </p:cNvSpPr>
              <p:nvPr/>
            </p:nvSpPr>
            <p:spPr bwMode="ltGray">
              <a:xfrm>
                <a:off x="1922" y="1462"/>
                <a:ext cx="1810" cy="1812"/>
              </a:xfrm>
              <a:prstGeom prst="ellipse">
                <a:avLst/>
              </a:prstGeom>
              <a:solidFill>
                <a:srgbClr val="006699"/>
              </a:solidFill>
              <a:ln w="12700" algn="ctr">
                <a:solidFill>
                  <a:srgbClr val="FFFFFF">
                    <a:alpha val="50195"/>
                  </a:srgbClr>
                </a:solidFill>
                <a:round/>
                <a:headEnd/>
                <a:tailEnd/>
              </a:ln>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1" name="AutoShape 56"/>
              <p:cNvSpPr>
                <a:spLocks noChangeArrowheads="1"/>
              </p:cNvSpPr>
              <p:nvPr/>
            </p:nvSpPr>
            <p:spPr bwMode="ltGray">
              <a:xfrm>
                <a:off x="1882" y="2279"/>
                <a:ext cx="1890" cy="610"/>
              </a:xfrm>
              <a:prstGeom prst="roundRect">
                <a:avLst>
                  <a:gd name="adj" fmla="val 3852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r>
                  <a:rPr lang="zh-CN" altLang="en-US" sz="2800" b="1" dirty="0" smtClean="0">
                    <a:solidFill>
                      <a:schemeClr val="bg1"/>
                    </a:solidFill>
                  </a:rPr>
                  <a:t>大规模敏捷</a:t>
                </a:r>
                <a:r>
                  <a:rPr lang="en-US" altLang="zh-CN" sz="2800" b="1" dirty="0" smtClean="0">
                    <a:solidFill>
                      <a:schemeClr val="bg1"/>
                    </a:solidFill>
                  </a:rPr>
                  <a:t/>
                </a:r>
                <a:br>
                  <a:rPr lang="en-US" altLang="zh-CN" sz="2800" b="1" dirty="0" smtClean="0">
                    <a:solidFill>
                      <a:schemeClr val="bg1"/>
                    </a:solidFill>
                  </a:rPr>
                </a:br>
                <a:r>
                  <a:rPr lang="zh-CN" altLang="en-US" sz="2800" b="1" dirty="0" smtClean="0">
                    <a:solidFill>
                      <a:schemeClr val="bg1"/>
                    </a:solidFill>
                  </a:rPr>
                  <a:t>开发方法</a:t>
                </a:r>
                <a:endParaRPr lang="en-US" altLang="zh-CN" sz="2800" b="1" dirty="0">
                  <a:solidFill>
                    <a:schemeClr val="bg1"/>
                  </a:solidFill>
                </a:endParaRPr>
              </a:p>
            </p:txBody>
          </p:sp>
          <p:sp>
            <p:nvSpPr>
              <p:cNvPr id="17432" name="Freeform 57"/>
              <p:cNvSpPr>
                <a:spLocks/>
              </p:cNvSpPr>
              <p:nvPr/>
            </p:nvSpPr>
            <p:spPr bwMode="ltGray">
              <a:xfrm>
                <a:off x="2210" y="1530"/>
                <a:ext cx="1235" cy="491"/>
              </a:xfrm>
              <a:custGeom>
                <a:avLst/>
                <a:gdLst>
                  <a:gd name="T0" fmla="*/ 621 w 1321"/>
                  <a:gd name="T1" fmla="*/ 7 h 712"/>
                  <a:gd name="T2" fmla="*/ 628 w 1321"/>
                  <a:gd name="T3" fmla="*/ 8 h 712"/>
                  <a:gd name="T4" fmla="*/ 631 w 1321"/>
                  <a:gd name="T5" fmla="*/ 8 h 712"/>
                  <a:gd name="T6" fmla="*/ 627 w 1321"/>
                  <a:gd name="T7" fmla="*/ 9 h 712"/>
                  <a:gd name="T8" fmla="*/ 619 w 1321"/>
                  <a:gd name="T9" fmla="*/ 9 h 712"/>
                  <a:gd name="T10" fmla="*/ 608 w 1321"/>
                  <a:gd name="T11" fmla="*/ 10 h 712"/>
                  <a:gd name="T12" fmla="*/ 590 w 1321"/>
                  <a:gd name="T13" fmla="*/ 10 h 712"/>
                  <a:gd name="T14" fmla="*/ 570 w 1321"/>
                  <a:gd name="T15" fmla="*/ 10 h 712"/>
                  <a:gd name="T16" fmla="*/ 546 w 1321"/>
                  <a:gd name="T17" fmla="*/ 11 h 712"/>
                  <a:gd name="T18" fmla="*/ 521 w 1321"/>
                  <a:gd name="T19" fmla="*/ 11 h 712"/>
                  <a:gd name="T20" fmla="*/ 491 w 1321"/>
                  <a:gd name="T21" fmla="*/ 11 h 712"/>
                  <a:gd name="T22" fmla="*/ 462 w 1321"/>
                  <a:gd name="T23" fmla="*/ 12 h 712"/>
                  <a:gd name="T24" fmla="*/ 426 w 1321"/>
                  <a:gd name="T25" fmla="*/ 12 h 712"/>
                  <a:gd name="T26" fmla="*/ 394 w 1321"/>
                  <a:gd name="T27" fmla="*/ 12 h 712"/>
                  <a:gd name="T28" fmla="*/ 380 w 1321"/>
                  <a:gd name="T29" fmla="*/ 12 h 712"/>
                  <a:gd name="T30" fmla="*/ 227 w 1321"/>
                  <a:gd name="T31" fmla="*/ 12 h 712"/>
                  <a:gd name="T32" fmla="*/ 224 w 1321"/>
                  <a:gd name="T33" fmla="*/ 12 h 712"/>
                  <a:gd name="T34" fmla="*/ 194 w 1321"/>
                  <a:gd name="T35" fmla="*/ 12 h 712"/>
                  <a:gd name="T36" fmla="*/ 167 w 1321"/>
                  <a:gd name="T37" fmla="*/ 12 h 712"/>
                  <a:gd name="T38" fmla="*/ 138 w 1321"/>
                  <a:gd name="T39" fmla="*/ 12 h 712"/>
                  <a:gd name="T40" fmla="*/ 112 w 1321"/>
                  <a:gd name="T41" fmla="*/ 12 h 712"/>
                  <a:gd name="T42" fmla="*/ 88 w 1321"/>
                  <a:gd name="T43" fmla="*/ 11 h 712"/>
                  <a:gd name="T44" fmla="*/ 67 w 1321"/>
                  <a:gd name="T45" fmla="*/ 11 h 712"/>
                  <a:gd name="T46" fmla="*/ 49 w 1321"/>
                  <a:gd name="T47" fmla="*/ 11 h 712"/>
                  <a:gd name="T48" fmla="*/ 32 w 1321"/>
                  <a:gd name="T49" fmla="*/ 10 h 712"/>
                  <a:gd name="T50" fmla="*/ 19 w 1321"/>
                  <a:gd name="T51" fmla="*/ 10 h 712"/>
                  <a:gd name="T52" fmla="*/ 7 w 1321"/>
                  <a:gd name="T53" fmla="*/ 10 h 712"/>
                  <a:gd name="T54" fmla="*/ 6 w 1321"/>
                  <a:gd name="T55" fmla="*/ 9 h 712"/>
                  <a:gd name="T56" fmla="*/ 0 w 1321"/>
                  <a:gd name="T57" fmla="*/ 9 h 712"/>
                  <a:gd name="T58" fmla="*/ 0 w 1321"/>
                  <a:gd name="T59" fmla="*/ 9 h 712"/>
                  <a:gd name="T60" fmla="*/ 4 w 1321"/>
                  <a:gd name="T61" fmla="*/ 8 h 712"/>
                  <a:gd name="T62" fmla="*/ 7 w 1321"/>
                  <a:gd name="T63" fmla="*/ 8 h 712"/>
                  <a:gd name="T64" fmla="*/ 24 w 1321"/>
                  <a:gd name="T65" fmla="*/ 6 h 712"/>
                  <a:gd name="T66" fmla="*/ 45 w 1321"/>
                  <a:gd name="T67" fmla="*/ 5 h 712"/>
                  <a:gd name="T68" fmla="*/ 70 w 1321"/>
                  <a:gd name="T69" fmla="*/ 4 h 712"/>
                  <a:gd name="T70" fmla="*/ 97 w 1321"/>
                  <a:gd name="T71" fmla="*/ 3 h 712"/>
                  <a:gd name="T72" fmla="*/ 129 w 1321"/>
                  <a:gd name="T73" fmla="*/ 2 h 712"/>
                  <a:gd name="T74" fmla="*/ 163 w 1321"/>
                  <a:gd name="T75" fmla="*/ 1 h 712"/>
                  <a:gd name="T76" fmla="*/ 197 w 1321"/>
                  <a:gd name="T77" fmla="*/ 1 h 712"/>
                  <a:gd name="T78" fmla="*/ 237 w 1321"/>
                  <a:gd name="T79" fmla="*/ 1 h 712"/>
                  <a:gd name="T80" fmla="*/ 277 w 1321"/>
                  <a:gd name="T81" fmla="*/ 1 h 712"/>
                  <a:gd name="T82" fmla="*/ 319 w 1321"/>
                  <a:gd name="T83" fmla="*/ 0 h 712"/>
                  <a:gd name="T84" fmla="*/ 319 w 1321"/>
                  <a:gd name="T85" fmla="*/ 0 h 712"/>
                  <a:gd name="T86" fmla="*/ 363 w 1321"/>
                  <a:gd name="T87" fmla="*/ 1 h 712"/>
                  <a:gd name="T88" fmla="*/ 405 w 1321"/>
                  <a:gd name="T89" fmla="*/ 1 h 712"/>
                  <a:gd name="T90" fmla="*/ 445 w 1321"/>
                  <a:gd name="T91" fmla="*/ 1 h 712"/>
                  <a:gd name="T92" fmla="*/ 482 w 1321"/>
                  <a:gd name="T93" fmla="*/ 1 h 712"/>
                  <a:gd name="T94" fmla="*/ 516 w 1321"/>
                  <a:gd name="T95" fmla="*/ 2 h 712"/>
                  <a:gd name="T96" fmla="*/ 548 w 1321"/>
                  <a:gd name="T97" fmla="*/ 3 h 712"/>
                  <a:gd name="T98" fmla="*/ 576 w 1321"/>
                  <a:gd name="T99" fmla="*/ 4 h 712"/>
                  <a:gd name="T100" fmla="*/ 599 w 1321"/>
                  <a:gd name="T101" fmla="*/ 6 h 712"/>
                  <a:gd name="T102" fmla="*/ 621 w 1321"/>
                  <a:gd name="T103" fmla="*/ 7 h 712"/>
                  <a:gd name="T104" fmla="*/ 621 w 1321"/>
                  <a:gd name="T105" fmla="*/ 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FF">
                      <a:alpha val="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pic>
          <p:nvPicPr>
            <p:cNvPr id="17427" name="Picture 58"/>
            <p:cNvPicPr preferRelativeResize="0">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ltGray">
            <a:xfrm>
              <a:off x="2597" y="1714"/>
              <a:ext cx="45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
          <p:nvSpPr>
            <p:cNvPr id="17428" name="Freeform 59"/>
            <p:cNvSpPr>
              <a:spLocks/>
            </p:cNvSpPr>
            <p:nvPr/>
          </p:nvSpPr>
          <p:spPr bwMode="ltGray">
            <a:xfrm>
              <a:off x="2200" y="1571"/>
              <a:ext cx="1235" cy="491"/>
            </a:xfrm>
            <a:custGeom>
              <a:avLst/>
              <a:gdLst>
                <a:gd name="T0" fmla="*/ 621 w 1321"/>
                <a:gd name="T1" fmla="*/ 7 h 712"/>
                <a:gd name="T2" fmla="*/ 628 w 1321"/>
                <a:gd name="T3" fmla="*/ 8 h 712"/>
                <a:gd name="T4" fmla="*/ 631 w 1321"/>
                <a:gd name="T5" fmla="*/ 8 h 712"/>
                <a:gd name="T6" fmla="*/ 627 w 1321"/>
                <a:gd name="T7" fmla="*/ 9 h 712"/>
                <a:gd name="T8" fmla="*/ 619 w 1321"/>
                <a:gd name="T9" fmla="*/ 9 h 712"/>
                <a:gd name="T10" fmla="*/ 608 w 1321"/>
                <a:gd name="T11" fmla="*/ 10 h 712"/>
                <a:gd name="T12" fmla="*/ 590 w 1321"/>
                <a:gd name="T13" fmla="*/ 10 h 712"/>
                <a:gd name="T14" fmla="*/ 570 w 1321"/>
                <a:gd name="T15" fmla="*/ 10 h 712"/>
                <a:gd name="T16" fmla="*/ 546 w 1321"/>
                <a:gd name="T17" fmla="*/ 11 h 712"/>
                <a:gd name="T18" fmla="*/ 521 w 1321"/>
                <a:gd name="T19" fmla="*/ 11 h 712"/>
                <a:gd name="T20" fmla="*/ 491 w 1321"/>
                <a:gd name="T21" fmla="*/ 11 h 712"/>
                <a:gd name="T22" fmla="*/ 462 w 1321"/>
                <a:gd name="T23" fmla="*/ 12 h 712"/>
                <a:gd name="T24" fmla="*/ 426 w 1321"/>
                <a:gd name="T25" fmla="*/ 12 h 712"/>
                <a:gd name="T26" fmla="*/ 394 w 1321"/>
                <a:gd name="T27" fmla="*/ 12 h 712"/>
                <a:gd name="T28" fmla="*/ 380 w 1321"/>
                <a:gd name="T29" fmla="*/ 12 h 712"/>
                <a:gd name="T30" fmla="*/ 227 w 1321"/>
                <a:gd name="T31" fmla="*/ 12 h 712"/>
                <a:gd name="T32" fmla="*/ 224 w 1321"/>
                <a:gd name="T33" fmla="*/ 12 h 712"/>
                <a:gd name="T34" fmla="*/ 194 w 1321"/>
                <a:gd name="T35" fmla="*/ 12 h 712"/>
                <a:gd name="T36" fmla="*/ 167 w 1321"/>
                <a:gd name="T37" fmla="*/ 12 h 712"/>
                <a:gd name="T38" fmla="*/ 138 w 1321"/>
                <a:gd name="T39" fmla="*/ 12 h 712"/>
                <a:gd name="T40" fmla="*/ 112 w 1321"/>
                <a:gd name="T41" fmla="*/ 12 h 712"/>
                <a:gd name="T42" fmla="*/ 88 w 1321"/>
                <a:gd name="T43" fmla="*/ 11 h 712"/>
                <a:gd name="T44" fmla="*/ 67 w 1321"/>
                <a:gd name="T45" fmla="*/ 11 h 712"/>
                <a:gd name="T46" fmla="*/ 49 w 1321"/>
                <a:gd name="T47" fmla="*/ 11 h 712"/>
                <a:gd name="T48" fmla="*/ 32 w 1321"/>
                <a:gd name="T49" fmla="*/ 10 h 712"/>
                <a:gd name="T50" fmla="*/ 19 w 1321"/>
                <a:gd name="T51" fmla="*/ 10 h 712"/>
                <a:gd name="T52" fmla="*/ 7 w 1321"/>
                <a:gd name="T53" fmla="*/ 10 h 712"/>
                <a:gd name="T54" fmla="*/ 6 w 1321"/>
                <a:gd name="T55" fmla="*/ 9 h 712"/>
                <a:gd name="T56" fmla="*/ 0 w 1321"/>
                <a:gd name="T57" fmla="*/ 9 h 712"/>
                <a:gd name="T58" fmla="*/ 0 w 1321"/>
                <a:gd name="T59" fmla="*/ 9 h 712"/>
                <a:gd name="T60" fmla="*/ 4 w 1321"/>
                <a:gd name="T61" fmla="*/ 8 h 712"/>
                <a:gd name="T62" fmla="*/ 7 w 1321"/>
                <a:gd name="T63" fmla="*/ 8 h 712"/>
                <a:gd name="T64" fmla="*/ 24 w 1321"/>
                <a:gd name="T65" fmla="*/ 6 h 712"/>
                <a:gd name="T66" fmla="*/ 45 w 1321"/>
                <a:gd name="T67" fmla="*/ 5 h 712"/>
                <a:gd name="T68" fmla="*/ 70 w 1321"/>
                <a:gd name="T69" fmla="*/ 4 h 712"/>
                <a:gd name="T70" fmla="*/ 97 w 1321"/>
                <a:gd name="T71" fmla="*/ 3 h 712"/>
                <a:gd name="T72" fmla="*/ 129 w 1321"/>
                <a:gd name="T73" fmla="*/ 2 h 712"/>
                <a:gd name="T74" fmla="*/ 163 w 1321"/>
                <a:gd name="T75" fmla="*/ 1 h 712"/>
                <a:gd name="T76" fmla="*/ 197 w 1321"/>
                <a:gd name="T77" fmla="*/ 1 h 712"/>
                <a:gd name="T78" fmla="*/ 237 w 1321"/>
                <a:gd name="T79" fmla="*/ 1 h 712"/>
                <a:gd name="T80" fmla="*/ 277 w 1321"/>
                <a:gd name="T81" fmla="*/ 1 h 712"/>
                <a:gd name="T82" fmla="*/ 319 w 1321"/>
                <a:gd name="T83" fmla="*/ 0 h 712"/>
                <a:gd name="T84" fmla="*/ 319 w 1321"/>
                <a:gd name="T85" fmla="*/ 0 h 712"/>
                <a:gd name="T86" fmla="*/ 363 w 1321"/>
                <a:gd name="T87" fmla="*/ 1 h 712"/>
                <a:gd name="T88" fmla="*/ 405 w 1321"/>
                <a:gd name="T89" fmla="*/ 1 h 712"/>
                <a:gd name="T90" fmla="*/ 445 w 1321"/>
                <a:gd name="T91" fmla="*/ 1 h 712"/>
                <a:gd name="T92" fmla="*/ 482 w 1321"/>
                <a:gd name="T93" fmla="*/ 1 h 712"/>
                <a:gd name="T94" fmla="*/ 516 w 1321"/>
                <a:gd name="T95" fmla="*/ 2 h 712"/>
                <a:gd name="T96" fmla="*/ 548 w 1321"/>
                <a:gd name="T97" fmla="*/ 3 h 712"/>
                <a:gd name="T98" fmla="*/ 576 w 1321"/>
                <a:gd name="T99" fmla="*/ 4 h 712"/>
                <a:gd name="T100" fmla="*/ 599 w 1321"/>
                <a:gd name="T101" fmla="*/ 6 h 712"/>
                <a:gd name="T102" fmla="*/ 621 w 1321"/>
                <a:gd name="T103" fmla="*/ 7 h 712"/>
                <a:gd name="T104" fmla="*/ 621 w 1321"/>
                <a:gd name="T105" fmla="*/ 7 h 712"/>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1321"/>
                <a:gd name="T160" fmla="*/ 0 h 712"/>
                <a:gd name="T161" fmla="*/ 1321 w 1321"/>
                <a:gd name="T162" fmla="*/ 712 h 712"/>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759" y="6"/>
                  </a:lnTo>
                  <a:lnTo>
                    <a:pt x="847" y="23"/>
                  </a:lnTo>
                  <a:lnTo>
                    <a:pt x="932" y="53"/>
                  </a:lnTo>
                  <a:lnTo>
                    <a:pt x="1010" y="90"/>
                  </a:lnTo>
                  <a:lnTo>
                    <a:pt x="1082" y="137"/>
                  </a:lnTo>
                  <a:lnTo>
                    <a:pt x="1149" y="194"/>
                  </a:lnTo>
                  <a:lnTo>
                    <a:pt x="1208" y="256"/>
                  </a:lnTo>
                  <a:lnTo>
                    <a:pt x="1258" y="325"/>
                  </a:lnTo>
                  <a:lnTo>
                    <a:pt x="1301" y="401"/>
                  </a:lnTo>
                  <a:close/>
                </a:path>
              </a:pathLst>
            </a:custGeom>
            <a:gradFill rotWithShape="1">
              <a:gsLst>
                <a:gs pos="0">
                  <a:srgbClr val="FFFFFF"/>
                </a:gs>
                <a:gs pos="100000">
                  <a:srgbClr val="FFFFFF">
                    <a:alpha val="0"/>
                  </a:srgbClr>
                </a:gs>
              </a:gsLst>
              <a:lin ang="5400000" scaled="1"/>
            </a:gradFill>
            <a:ln>
              <a:noFill/>
            </a:ln>
            <a:extLst>
              <a:ext uri="{91240B29-F687-4F45-9708-019B960494DF}">
                <a14:hiddenLine xmlns:a14="http://schemas.microsoft.com/office/drawing/2010/main" w="0">
                  <a:solidFill>
                    <a:srgbClr val="000000"/>
                  </a:solidFill>
                  <a:round/>
                  <a:headEnd/>
                  <a:tailEnd/>
                </a14:hiddenLine>
              </a:ext>
            </a:extLst>
          </p:spPr>
          <p:txBody>
            <a:bodyPr/>
            <a:lstStyle/>
            <a:p>
              <a:endParaRPr lang="zh-CN" altLang="en-US"/>
            </a:p>
          </p:txBody>
        </p:sp>
      </p:grpSp>
      <p:grpSp>
        <p:nvGrpSpPr>
          <p:cNvPr id="11" name="Group 60"/>
          <p:cNvGrpSpPr>
            <a:grpSpLocks/>
          </p:cNvGrpSpPr>
          <p:nvPr/>
        </p:nvGrpSpPr>
        <p:grpSpPr bwMode="auto">
          <a:xfrm>
            <a:off x="407988" y="5172075"/>
            <a:ext cx="3857625" cy="1166813"/>
            <a:chOff x="1523" y="3246"/>
            <a:chExt cx="2430" cy="735"/>
          </a:xfrm>
        </p:grpSpPr>
        <p:sp>
          <p:nvSpPr>
            <p:cNvPr id="17420" name="AutoShape 61"/>
            <p:cNvSpPr>
              <a:spLocks noChangeArrowheads="1"/>
            </p:cNvSpPr>
            <p:nvPr/>
          </p:nvSpPr>
          <p:spPr bwMode="auto">
            <a:xfrm>
              <a:off x="1807" y="3312"/>
              <a:ext cx="2146" cy="669"/>
            </a:xfrm>
            <a:prstGeom prst="roundRect">
              <a:avLst>
                <a:gd name="adj" fmla="val 19880"/>
              </a:avLst>
            </a:prstGeom>
            <a:gradFill rotWithShape="1">
              <a:gsLst>
                <a:gs pos="0">
                  <a:srgbClr val="CDEEF3"/>
                </a:gs>
                <a:gs pos="100000">
                  <a:srgbClr val="FFFFFF"/>
                </a:gs>
              </a:gsLst>
              <a:lin ang="2700000" scaled="1"/>
            </a:gradFill>
            <a:ln w="12700" algn="ctr">
              <a:solidFill>
                <a:srgbClr val="66CCDC"/>
              </a:solidFill>
              <a:round/>
              <a:headEnd/>
              <a:tailEnd/>
            </a:ln>
          </p:spPr>
          <p:txBody>
            <a:bodyPr lIns="640080" tIns="18288" rIns="18288" bIns="1828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endParaRPr lang="zh-CN" altLang="en-US" sz="1600" i="1"/>
            </a:p>
          </p:txBody>
        </p:sp>
        <p:sp>
          <p:nvSpPr>
            <p:cNvPr id="17421" name="Text Box 62"/>
            <p:cNvSpPr txBox="1">
              <a:spLocks noChangeArrowheads="1"/>
            </p:cNvSpPr>
            <p:nvPr/>
          </p:nvSpPr>
          <p:spPr bwMode="auto">
            <a:xfrm>
              <a:off x="1877" y="3694"/>
              <a:ext cx="90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18000" rIns="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灵活</a:t>
              </a:r>
            </a:p>
          </p:txBody>
        </p:sp>
        <p:sp>
          <p:nvSpPr>
            <p:cNvPr id="17422" name="AutoShape 63"/>
            <p:cNvSpPr>
              <a:spLocks noChangeArrowheads="1"/>
            </p:cNvSpPr>
            <p:nvPr/>
          </p:nvSpPr>
          <p:spPr bwMode="auto">
            <a:xfrm rot="10800000" flipV="1">
              <a:off x="2587" y="3723"/>
              <a:ext cx="528" cy="72"/>
            </a:xfrm>
            <a:prstGeom prst="leftRightArrow">
              <a:avLst>
                <a:gd name="adj1" fmla="val 50000"/>
                <a:gd name="adj2" fmla="val 146667"/>
              </a:avLst>
            </a:prstGeom>
            <a:solidFill>
              <a:srgbClr val="00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tIns="18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3" name="Text Box 64"/>
            <p:cNvSpPr txBox="1">
              <a:spLocks noChangeArrowheads="1"/>
            </p:cNvSpPr>
            <p:nvPr/>
          </p:nvSpPr>
          <p:spPr bwMode="auto">
            <a:xfrm>
              <a:off x="3184" y="3685"/>
              <a:ext cx="3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tx2"/>
                </a:buClr>
              </a:pPr>
              <a:r>
                <a:rPr lang="zh-CN" altLang="en-US" sz="1200"/>
                <a:t>严格</a:t>
              </a:r>
            </a:p>
          </p:txBody>
        </p:sp>
        <p:sp>
          <p:nvSpPr>
            <p:cNvPr id="17424" name="Text Box 65"/>
            <p:cNvSpPr txBox="1">
              <a:spLocks noChangeArrowheads="1"/>
            </p:cNvSpPr>
            <p:nvPr/>
          </p:nvSpPr>
          <p:spPr bwMode="auto">
            <a:xfrm>
              <a:off x="2501" y="3408"/>
              <a:ext cx="75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tIns="180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1"/>
                </a:buClr>
              </a:pPr>
              <a:r>
                <a:rPr lang="zh-CN" altLang="en-US" sz="1600" b="1">
                  <a:solidFill>
                    <a:srgbClr val="006699"/>
                  </a:solidFill>
                </a:rPr>
                <a:t>组织复杂度</a:t>
              </a:r>
            </a:p>
          </p:txBody>
        </p:sp>
        <p:pic>
          <p:nvPicPr>
            <p:cNvPr id="17425" name="Picture 66"/>
            <p:cNvPicPr preferRelativeResize="0">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523" y="3246"/>
              <a:ext cx="582"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grpSp>
      <p:sp>
        <p:nvSpPr>
          <p:cNvPr id="9" name="灯片编号占位符 8"/>
          <p:cNvSpPr>
            <a:spLocks noGrp="1"/>
          </p:cNvSpPr>
          <p:nvPr>
            <p:ph type="sldNum" sz="quarter" idx="10"/>
          </p:nvPr>
        </p:nvSpPr>
        <p:spPr/>
        <p:txBody>
          <a:bodyPr/>
          <a:lstStyle/>
          <a:p>
            <a:fld id="{CFCB2913-6E8F-460F-B9B2-F36455E917E3}" type="slidenum">
              <a:rPr lang="en-US" altLang="en-US" smtClean="0"/>
              <a:pPr/>
              <a:t>3</a:t>
            </a:fld>
            <a:endParaRPr lang="en-US" altLang="en-US"/>
          </a:p>
        </p:txBody>
      </p:sp>
    </p:spTree>
    <p:extLst>
      <p:ext uri="{BB962C8B-B14F-4D97-AF65-F5344CB8AC3E}">
        <p14:creationId xmlns:p14="http://schemas.microsoft.com/office/powerpoint/2010/main" val="3144003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4"/>
          <p:cNvSpPr>
            <a:spLocks noGrp="1" noChangeArrowheads="1"/>
          </p:cNvSpPr>
          <p:nvPr>
            <p:ph type="title"/>
          </p:nvPr>
        </p:nvSpPr>
        <p:spPr/>
        <p:txBody>
          <a:bodyPr/>
          <a:lstStyle/>
          <a:p>
            <a:r>
              <a:rPr lang="en-US" altLang="zh-CN" dirty="0" err="1"/>
              <a:t>OpenUP</a:t>
            </a:r>
            <a:r>
              <a:rPr lang="zh-CN" altLang="en-US" dirty="0"/>
              <a:t>核</a:t>
            </a:r>
            <a:r>
              <a:rPr lang="zh-CN" altLang="en-US" dirty="0" smtClean="0"/>
              <a:t>心</a:t>
            </a:r>
            <a:r>
              <a:rPr lang="en-US" altLang="zh-CN" dirty="0" smtClean="0"/>
              <a:t>2——</a:t>
            </a:r>
            <a:r>
              <a:rPr lang="zh-CN" altLang="en-US" dirty="0" smtClean="0"/>
              <a:t>用例驱动</a:t>
            </a:r>
            <a:endParaRPr lang="en-US" altLang="zh-CN" dirty="0" smtClean="0"/>
          </a:p>
        </p:txBody>
      </p:sp>
      <p:sp>
        <p:nvSpPr>
          <p:cNvPr id="44036" name="Rectangle 5"/>
          <p:cNvSpPr>
            <a:spLocks noGrp="1" noChangeArrowheads="1"/>
          </p:cNvSpPr>
          <p:nvPr>
            <p:ph sz="quarter" idx="11"/>
          </p:nvPr>
        </p:nvSpPr>
        <p:spPr/>
        <p:txBody>
          <a:bodyPr>
            <a:normAutofit/>
          </a:bodyPr>
          <a:lstStyle/>
          <a:p>
            <a:r>
              <a:rPr lang="zh-CN" altLang="en-US" dirty="0"/>
              <a:t>需求由用例驱</a:t>
            </a:r>
            <a:r>
              <a:rPr lang="zh-CN" altLang="en-US" dirty="0" smtClean="0"/>
              <a:t>动</a:t>
            </a:r>
            <a:endParaRPr lang="en-US" altLang="zh-CN" dirty="0" smtClean="0"/>
          </a:p>
          <a:p>
            <a:pPr lvl="1"/>
            <a:r>
              <a:rPr lang="en-US" altLang="zh-CN" dirty="0" smtClean="0"/>
              <a:t>Vision(</a:t>
            </a:r>
            <a:r>
              <a:rPr lang="zh-CN" altLang="en-US" dirty="0" smtClean="0"/>
              <a:t>愿景</a:t>
            </a:r>
            <a:r>
              <a:rPr lang="en-US" altLang="zh-CN" dirty="0" smtClean="0"/>
              <a:t>): </a:t>
            </a:r>
            <a:r>
              <a:rPr lang="zh-CN" altLang="en-US" dirty="0" smtClean="0"/>
              <a:t>定义了</a:t>
            </a:r>
            <a:r>
              <a:rPr lang="zh-CN" altLang="en-US" dirty="0" smtClean="0">
                <a:solidFill>
                  <a:srgbClr val="C00000"/>
                </a:solidFill>
              </a:rPr>
              <a:t>干系人对系统的认知</a:t>
            </a:r>
            <a:endParaRPr lang="en-US" altLang="zh-CN" dirty="0" smtClean="0">
              <a:solidFill>
                <a:srgbClr val="C00000"/>
              </a:solidFill>
            </a:endParaRPr>
          </a:p>
          <a:p>
            <a:pPr lvl="1"/>
            <a:r>
              <a:rPr lang="en-US" altLang="zh-CN" dirty="0" smtClean="0"/>
              <a:t>Use Cases(</a:t>
            </a:r>
            <a:r>
              <a:rPr lang="zh-CN" altLang="en-US" dirty="0" smtClean="0"/>
              <a:t>用例</a:t>
            </a:r>
            <a:r>
              <a:rPr lang="en-US" altLang="zh-CN" dirty="0" smtClean="0"/>
              <a:t>): </a:t>
            </a:r>
            <a:r>
              <a:rPr lang="zh-CN" altLang="en-US" dirty="0" smtClean="0"/>
              <a:t>定义了</a:t>
            </a:r>
            <a:r>
              <a:rPr lang="zh-CN" altLang="en-US" dirty="0" smtClean="0">
                <a:solidFill>
                  <a:srgbClr val="C00000"/>
                </a:solidFill>
              </a:rPr>
              <a:t>用户场景</a:t>
            </a:r>
            <a:endParaRPr lang="en-US" altLang="zh-CN" dirty="0" smtClean="0">
              <a:solidFill>
                <a:srgbClr val="C00000"/>
              </a:solidFill>
            </a:endParaRPr>
          </a:p>
          <a:p>
            <a:pPr lvl="2"/>
            <a:r>
              <a:rPr lang="zh-CN" altLang="en-US" dirty="0" smtClean="0"/>
              <a:t>基于完整的场景构建用户需求</a:t>
            </a:r>
            <a:endParaRPr lang="en-US" altLang="zh-CN" dirty="0" smtClean="0"/>
          </a:p>
          <a:p>
            <a:r>
              <a:rPr lang="zh-CN" altLang="en-US" dirty="0" smtClean="0"/>
              <a:t>需求是渐进明细的</a:t>
            </a:r>
            <a:endParaRPr lang="en-US" altLang="zh-CN" dirty="0" smtClean="0"/>
          </a:p>
          <a:p>
            <a:pPr lvl="1"/>
            <a:r>
              <a:rPr lang="zh-CN" altLang="en-US" dirty="0" smtClean="0"/>
              <a:t>需</a:t>
            </a:r>
            <a:r>
              <a:rPr lang="zh-CN" altLang="en-US" dirty="0"/>
              <a:t>求不是完全稳定的</a:t>
            </a:r>
            <a:endParaRPr lang="en-US" altLang="zh-CN" dirty="0"/>
          </a:p>
          <a:p>
            <a:pPr lvl="1"/>
            <a:r>
              <a:rPr lang="zh-CN" altLang="en-US" dirty="0" smtClean="0"/>
              <a:t>需</a:t>
            </a:r>
            <a:r>
              <a:rPr lang="zh-CN" altLang="en-US" dirty="0"/>
              <a:t>求随着项目逐步明确</a:t>
            </a:r>
            <a:endParaRPr lang="en-US" altLang="zh-CN" dirty="0"/>
          </a:p>
          <a:p>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30</a:t>
            </a:fld>
            <a:endParaRPr lang="en-US" altLang="en-US"/>
          </a:p>
        </p:txBody>
      </p:sp>
    </p:spTree>
    <p:extLst>
      <p:ext uri="{BB962C8B-B14F-4D97-AF65-F5344CB8AC3E}">
        <p14:creationId xmlns:p14="http://schemas.microsoft.com/office/powerpoint/2010/main" val="604632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Freeform 2"/>
          <p:cNvSpPr>
            <a:spLocks/>
          </p:cNvSpPr>
          <p:nvPr/>
        </p:nvSpPr>
        <p:spPr bwMode="invGray">
          <a:xfrm>
            <a:off x="5229225" y="3881438"/>
            <a:ext cx="836613" cy="273050"/>
          </a:xfrm>
          <a:custGeom>
            <a:avLst/>
            <a:gdLst>
              <a:gd name="T0" fmla="*/ 0 w 768"/>
              <a:gd name="T1" fmla="*/ 0 h 138"/>
              <a:gd name="T2" fmla="*/ 2147483647 w 768"/>
              <a:gd name="T3" fmla="*/ 0 h 138"/>
              <a:gd name="T4" fmla="*/ 2147483647 w 768"/>
              <a:gd name="T5" fmla="*/ 2147483647 h 138"/>
              <a:gd name="T6" fmla="*/ 0 60000 65536"/>
              <a:gd name="T7" fmla="*/ 0 60000 65536"/>
              <a:gd name="T8" fmla="*/ 0 60000 65536"/>
              <a:gd name="T9" fmla="*/ 0 w 768"/>
              <a:gd name="T10" fmla="*/ 0 h 138"/>
              <a:gd name="T11" fmla="*/ 768 w 768"/>
              <a:gd name="T12" fmla="*/ 138 h 138"/>
            </a:gdLst>
            <a:ahLst/>
            <a:cxnLst>
              <a:cxn ang="T6">
                <a:pos x="T0" y="T1"/>
              </a:cxn>
              <a:cxn ang="T7">
                <a:pos x="T2" y="T3"/>
              </a:cxn>
              <a:cxn ang="T8">
                <a:pos x="T4" y="T5"/>
              </a:cxn>
            </a:cxnLst>
            <a:rect l="T9" t="T10" r="T11" b="T12"/>
            <a:pathLst>
              <a:path w="768" h="138">
                <a:moveTo>
                  <a:pt x="0" y="0"/>
                </a:moveTo>
                <a:lnTo>
                  <a:pt x="768" y="0"/>
                </a:lnTo>
                <a:lnTo>
                  <a:pt x="768" y="138"/>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4103" name="Freeform 3"/>
          <p:cNvSpPr>
            <a:spLocks/>
          </p:cNvSpPr>
          <p:nvPr/>
        </p:nvSpPr>
        <p:spPr bwMode="invGray">
          <a:xfrm>
            <a:off x="5286375" y="3776663"/>
            <a:ext cx="1990725" cy="990600"/>
          </a:xfrm>
          <a:custGeom>
            <a:avLst/>
            <a:gdLst>
              <a:gd name="T0" fmla="*/ 0 w 768"/>
              <a:gd name="T1" fmla="*/ 0 h 138"/>
              <a:gd name="T2" fmla="*/ 2147483647 w 768"/>
              <a:gd name="T3" fmla="*/ 0 h 138"/>
              <a:gd name="T4" fmla="*/ 2147483647 w 768"/>
              <a:gd name="T5" fmla="*/ 2147483647 h 138"/>
              <a:gd name="T6" fmla="*/ 0 60000 65536"/>
              <a:gd name="T7" fmla="*/ 0 60000 65536"/>
              <a:gd name="T8" fmla="*/ 0 60000 65536"/>
              <a:gd name="T9" fmla="*/ 0 w 768"/>
              <a:gd name="T10" fmla="*/ 0 h 138"/>
              <a:gd name="T11" fmla="*/ 768 w 768"/>
              <a:gd name="T12" fmla="*/ 138 h 138"/>
            </a:gdLst>
            <a:ahLst/>
            <a:cxnLst>
              <a:cxn ang="T6">
                <a:pos x="T0" y="T1"/>
              </a:cxn>
              <a:cxn ang="T7">
                <a:pos x="T2" y="T3"/>
              </a:cxn>
              <a:cxn ang="T8">
                <a:pos x="T4" y="T5"/>
              </a:cxn>
            </a:cxnLst>
            <a:rect l="T9" t="T10" r="T11" b="T12"/>
            <a:pathLst>
              <a:path w="768" h="138">
                <a:moveTo>
                  <a:pt x="0" y="0"/>
                </a:moveTo>
                <a:lnTo>
                  <a:pt x="768" y="0"/>
                </a:lnTo>
                <a:lnTo>
                  <a:pt x="768" y="138"/>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4104" name="Freeform 4"/>
          <p:cNvSpPr>
            <a:spLocks/>
          </p:cNvSpPr>
          <p:nvPr/>
        </p:nvSpPr>
        <p:spPr bwMode="invGray">
          <a:xfrm>
            <a:off x="5305425" y="3681413"/>
            <a:ext cx="3060700" cy="1828800"/>
          </a:xfrm>
          <a:custGeom>
            <a:avLst/>
            <a:gdLst>
              <a:gd name="T0" fmla="*/ 0 w 768"/>
              <a:gd name="T1" fmla="*/ 0 h 138"/>
              <a:gd name="T2" fmla="*/ 2147483647 w 768"/>
              <a:gd name="T3" fmla="*/ 0 h 138"/>
              <a:gd name="T4" fmla="*/ 2147483647 w 768"/>
              <a:gd name="T5" fmla="*/ 2147483647 h 138"/>
              <a:gd name="T6" fmla="*/ 0 60000 65536"/>
              <a:gd name="T7" fmla="*/ 0 60000 65536"/>
              <a:gd name="T8" fmla="*/ 0 60000 65536"/>
              <a:gd name="T9" fmla="*/ 0 w 768"/>
              <a:gd name="T10" fmla="*/ 0 h 138"/>
              <a:gd name="T11" fmla="*/ 768 w 768"/>
              <a:gd name="T12" fmla="*/ 138 h 138"/>
            </a:gdLst>
            <a:ahLst/>
            <a:cxnLst>
              <a:cxn ang="T6">
                <a:pos x="T0" y="T1"/>
              </a:cxn>
              <a:cxn ang="T7">
                <a:pos x="T2" y="T3"/>
              </a:cxn>
              <a:cxn ang="T8">
                <a:pos x="T4" y="T5"/>
              </a:cxn>
            </a:cxnLst>
            <a:rect l="T9" t="T10" r="T11" b="T12"/>
            <a:pathLst>
              <a:path w="768" h="138">
                <a:moveTo>
                  <a:pt x="0" y="0"/>
                </a:moveTo>
                <a:lnTo>
                  <a:pt x="768" y="0"/>
                </a:lnTo>
                <a:lnTo>
                  <a:pt x="768" y="138"/>
                </a:lnTo>
              </a:path>
            </a:pathLst>
          </a:custGeom>
          <a:noFill/>
          <a:ln w="3810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tIns="91440" bIns="91440" anchor="ctr"/>
          <a:lstStyle/>
          <a:p>
            <a:endParaRPr lang="zh-CN" altLang="en-US"/>
          </a:p>
        </p:txBody>
      </p:sp>
      <p:sp>
        <p:nvSpPr>
          <p:cNvPr id="4105" name="Rectangle 5"/>
          <p:cNvSpPr>
            <a:spLocks noChangeArrowheads="1"/>
          </p:cNvSpPr>
          <p:nvPr/>
        </p:nvSpPr>
        <p:spPr bwMode="ltGray">
          <a:xfrm>
            <a:off x="381000" y="3657600"/>
            <a:ext cx="4035425" cy="550863"/>
          </a:xfrm>
          <a:prstGeom prst="rect">
            <a:avLst/>
          </a:prstGeom>
          <a:gradFill rotWithShape="0">
            <a:gsLst>
              <a:gs pos="0">
                <a:schemeClr val="accent1"/>
              </a:gs>
              <a:gs pos="100000">
                <a:srgbClr val="00006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7000"/>
              </a:lnSpc>
            </a:pPr>
            <a:endParaRPr lang="zh-CN" altLang="zh-CN" sz="2400">
              <a:solidFill>
                <a:srgbClr val="FFFFFF"/>
              </a:solidFill>
              <a:latin typeface="Arial Narrow" panose="020B0606020202030204" pitchFamily="34" charset="0"/>
            </a:endParaRPr>
          </a:p>
        </p:txBody>
      </p:sp>
      <p:sp>
        <p:nvSpPr>
          <p:cNvPr id="4106" name="Rectangle 6"/>
          <p:cNvSpPr>
            <a:spLocks noChangeArrowheads="1"/>
          </p:cNvSpPr>
          <p:nvPr/>
        </p:nvSpPr>
        <p:spPr bwMode="ltGray">
          <a:xfrm>
            <a:off x="381000" y="4343400"/>
            <a:ext cx="5508625" cy="550863"/>
          </a:xfrm>
          <a:prstGeom prst="rect">
            <a:avLst/>
          </a:prstGeom>
          <a:gradFill rotWithShape="0">
            <a:gsLst>
              <a:gs pos="0">
                <a:schemeClr val="accent1"/>
              </a:gs>
              <a:gs pos="100000">
                <a:srgbClr val="00006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7000"/>
              </a:lnSpc>
            </a:pPr>
            <a:endParaRPr lang="zh-CN" altLang="zh-CN" sz="2400">
              <a:solidFill>
                <a:srgbClr val="FFFFFF"/>
              </a:solidFill>
              <a:latin typeface="Arial Narrow" panose="020B0606020202030204" pitchFamily="34" charset="0"/>
            </a:endParaRPr>
          </a:p>
        </p:txBody>
      </p:sp>
      <p:sp>
        <p:nvSpPr>
          <p:cNvPr id="4107" name="Rectangle 7"/>
          <p:cNvSpPr>
            <a:spLocks noChangeArrowheads="1"/>
          </p:cNvSpPr>
          <p:nvPr/>
        </p:nvSpPr>
        <p:spPr bwMode="ltGray">
          <a:xfrm>
            <a:off x="381000" y="5029200"/>
            <a:ext cx="6465888" cy="550863"/>
          </a:xfrm>
          <a:prstGeom prst="rect">
            <a:avLst/>
          </a:prstGeom>
          <a:gradFill rotWithShape="0">
            <a:gsLst>
              <a:gs pos="0">
                <a:schemeClr val="accent1"/>
              </a:gs>
              <a:gs pos="100000">
                <a:srgbClr val="00006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7000"/>
              </a:lnSpc>
            </a:pPr>
            <a:endParaRPr lang="zh-CN" altLang="zh-CN" sz="2400">
              <a:solidFill>
                <a:srgbClr val="FFFFFF"/>
              </a:solidFill>
              <a:latin typeface="Arial Narrow" panose="020B0606020202030204" pitchFamily="34" charset="0"/>
            </a:endParaRPr>
          </a:p>
        </p:txBody>
      </p:sp>
      <p:sp>
        <p:nvSpPr>
          <p:cNvPr id="4108" name="Rectangle 8"/>
          <p:cNvSpPr>
            <a:spLocks noChangeArrowheads="1"/>
          </p:cNvSpPr>
          <p:nvPr/>
        </p:nvSpPr>
        <p:spPr bwMode="ltGray">
          <a:xfrm>
            <a:off x="381000" y="5715000"/>
            <a:ext cx="7843838" cy="550863"/>
          </a:xfrm>
          <a:prstGeom prst="rect">
            <a:avLst/>
          </a:prstGeom>
          <a:gradFill rotWithShape="0">
            <a:gsLst>
              <a:gs pos="0">
                <a:schemeClr val="accent1"/>
              </a:gs>
              <a:gs pos="100000">
                <a:srgbClr val="00006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7000"/>
              </a:lnSpc>
            </a:pPr>
            <a:endParaRPr lang="zh-CN" altLang="zh-CN" sz="2400">
              <a:solidFill>
                <a:srgbClr val="FFFFFF"/>
              </a:solidFill>
              <a:latin typeface="Arial Narrow" panose="020B0606020202030204" pitchFamily="34" charset="0"/>
            </a:endParaRPr>
          </a:p>
        </p:txBody>
      </p:sp>
      <p:sp>
        <p:nvSpPr>
          <p:cNvPr id="4109" name="Rectangle 9"/>
          <p:cNvSpPr>
            <a:spLocks noGrp="1" noChangeArrowheads="1"/>
          </p:cNvSpPr>
          <p:nvPr>
            <p:ph type="title"/>
          </p:nvPr>
        </p:nvSpPr>
        <p:spPr/>
        <p:txBody>
          <a:bodyPr/>
          <a:lstStyle/>
          <a:p>
            <a:r>
              <a:rPr lang="zh-CN" altLang="en-US" dirty="0"/>
              <a:t>基于</a:t>
            </a:r>
            <a:r>
              <a:rPr lang="zh-CN" altLang="en-US" dirty="0" smtClean="0"/>
              <a:t>用例驱动的开发</a:t>
            </a:r>
            <a:endParaRPr lang="en-US" altLang="zh-CN" dirty="0" smtClean="0"/>
          </a:p>
        </p:txBody>
      </p:sp>
      <p:sp>
        <p:nvSpPr>
          <p:cNvPr id="4110" name="Rectangle 10"/>
          <p:cNvSpPr>
            <a:spLocks noGrp="1" noChangeArrowheads="1"/>
          </p:cNvSpPr>
          <p:nvPr>
            <p:ph sz="quarter" idx="11"/>
          </p:nvPr>
        </p:nvSpPr>
        <p:spPr>
          <a:xfrm>
            <a:off x="153987" y="1142814"/>
            <a:ext cx="8847137" cy="2339430"/>
          </a:xfrm>
        </p:spPr>
        <p:txBody>
          <a:bodyPr>
            <a:normAutofit fontScale="92500" lnSpcReduction="20000"/>
          </a:bodyPr>
          <a:lstStyle/>
          <a:p>
            <a:r>
              <a:rPr lang="zh-CN" altLang="en-US" dirty="0" smtClean="0">
                <a:solidFill>
                  <a:srgbClr val="C00000"/>
                </a:solidFill>
              </a:rPr>
              <a:t>用例</a:t>
            </a:r>
            <a:r>
              <a:rPr lang="zh-CN" altLang="en-US" dirty="0" smtClean="0"/>
              <a:t>描述了</a:t>
            </a:r>
            <a:r>
              <a:rPr lang="zh-CN" altLang="en-US" dirty="0" smtClean="0">
                <a:solidFill>
                  <a:srgbClr val="0000FF"/>
                </a:solidFill>
              </a:rPr>
              <a:t>完整的针对系统用户和外部系统的内容</a:t>
            </a:r>
            <a:endParaRPr lang="en-US" altLang="zh-CN" dirty="0" smtClean="0">
              <a:solidFill>
                <a:srgbClr val="0000FF"/>
              </a:solidFill>
            </a:endParaRPr>
          </a:p>
          <a:p>
            <a:r>
              <a:rPr lang="zh-CN" altLang="en-US" dirty="0" smtClean="0"/>
              <a:t>每个迭代中都以用例来驱动</a:t>
            </a:r>
            <a:endParaRPr lang="en-US" altLang="zh-CN" dirty="0" smtClean="0"/>
          </a:p>
          <a:p>
            <a:pPr lvl="1"/>
            <a:r>
              <a:rPr lang="zh-CN" altLang="en-US" dirty="0" smtClean="0"/>
              <a:t>项目计划</a:t>
            </a:r>
            <a:endParaRPr lang="en-US" altLang="zh-CN" dirty="0" smtClean="0"/>
          </a:p>
          <a:p>
            <a:pPr lvl="1"/>
            <a:r>
              <a:rPr lang="zh-CN" altLang="en-US" dirty="0" smtClean="0"/>
              <a:t>架构建立和验证</a:t>
            </a:r>
            <a:endParaRPr lang="en-US" altLang="zh-CN" dirty="0" smtClean="0"/>
          </a:p>
          <a:p>
            <a:pPr lvl="1"/>
            <a:r>
              <a:rPr lang="zh-CN" altLang="en-US" dirty="0" smtClean="0"/>
              <a:t>测试计划以及随后的工作</a:t>
            </a:r>
            <a:endParaRPr lang="en-US" altLang="zh-CN" dirty="0" smtClean="0"/>
          </a:p>
          <a:p>
            <a:pPr lvl="1"/>
            <a:r>
              <a:rPr lang="en-US" altLang="zh-CN" dirty="0" smtClean="0"/>
              <a:t>UI</a:t>
            </a:r>
            <a:r>
              <a:rPr lang="zh-CN" altLang="en-US" dirty="0" smtClean="0"/>
              <a:t>和文档工作</a:t>
            </a:r>
            <a:endParaRPr lang="en-US" altLang="zh-CN" dirty="0" smtClean="0"/>
          </a:p>
        </p:txBody>
      </p:sp>
      <p:grpSp>
        <p:nvGrpSpPr>
          <p:cNvPr id="4111" name="Group 11"/>
          <p:cNvGrpSpPr>
            <a:grpSpLocks/>
          </p:cNvGrpSpPr>
          <p:nvPr/>
        </p:nvGrpSpPr>
        <p:grpSpPr bwMode="auto">
          <a:xfrm>
            <a:off x="4406900" y="3659188"/>
            <a:ext cx="922338" cy="550862"/>
            <a:chOff x="1552" y="2305"/>
            <a:chExt cx="581" cy="347"/>
          </a:xfrm>
        </p:grpSpPr>
        <p:sp>
          <p:nvSpPr>
            <p:cNvPr id="4155" name="Rectangle 12"/>
            <p:cNvSpPr>
              <a:spLocks noChangeArrowheads="1"/>
            </p:cNvSpPr>
            <p:nvPr/>
          </p:nvSpPr>
          <p:spPr bwMode="auto">
            <a:xfrm>
              <a:off x="1552" y="2305"/>
              <a:ext cx="581" cy="347"/>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7000"/>
                </a:lnSpc>
              </a:pPr>
              <a:endParaRPr lang="zh-CN" altLang="zh-CN" sz="2400">
                <a:solidFill>
                  <a:srgbClr val="FFFFFF"/>
                </a:solidFill>
                <a:latin typeface="Arial Narrow" panose="020B0606020202030204" pitchFamily="34" charset="0"/>
              </a:endParaRPr>
            </a:p>
          </p:txBody>
        </p:sp>
        <p:grpSp>
          <p:nvGrpSpPr>
            <p:cNvPr id="4156" name="Group 13"/>
            <p:cNvGrpSpPr>
              <a:grpSpLocks/>
            </p:cNvGrpSpPr>
            <p:nvPr/>
          </p:nvGrpSpPr>
          <p:grpSpPr bwMode="auto">
            <a:xfrm>
              <a:off x="1623" y="2352"/>
              <a:ext cx="436" cy="253"/>
              <a:chOff x="2341" y="1295"/>
              <a:chExt cx="498" cy="362"/>
            </a:xfrm>
          </p:grpSpPr>
          <p:grpSp>
            <p:nvGrpSpPr>
              <p:cNvPr id="4157" name="Group 14"/>
              <p:cNvGrpSpPr>
                <a:grpSpLocks/>
              </p:cNvGrpSpPr>
              <p:nvPr/>
            </p:nvGrpSpPr>
            <p:grpSpPr bwMode="auto">
              <a:xfrm>
                <a:off x="2341" y="1346"/>
                <a:ext cx="194" cy="261"/>
                <a:chOff x="2341" y="1346"/>
                <a:chExt cx="194" cy="261"/>
              </a:xfrm>
            </p:grpSpPr>
            <p:sp>
              <p:nvSpPr>
                <p:cNvPr id="4161" name="Freeform 15"/>
                <p:cNvSpPr>
                  <a:spLocks/>
                </p:cNvSpPr>
                <p:nvPr/>
              </p:nvSpPr>
              <p:spPr bwMode="auto">
                <a:xfrm>
                  <a:off x="2396" y="1346"/>
                  <a:ext cx="84" cy="80"/>
                </a:xfrm>
                <a:custGeom>
                  <a:avLst/>
                  <a:gdLst>
                    <a:gd name="T0" fmla="*/ 41 w 84"/>
                    <a:gd name="T1" fmla="*/ 0 h 80"/>
                    <a:gd name="T2" fmla="*/ 58 w 84"/>
                    <a:gd name="T3" fmla="*/ 3 h 80"/>
                    <a:gd name="T4" fmla="*/ 71 w 84"/>
                    <a:gd name="T5" fmla="*/ 13 h 80"/>
                    <a:gd name="T6" fmla="*/ 79 w 84"/>
                    <a:gd name="T7" fmla="*/ 24 h 80"/>
                    <a:gd name="T8" fmla="*/ 83 w 84"/>
                    <a:gd name="T9" fmla="*/ 39 h 80"/>
                    <a:gd name="T10" fmla="*/ 79 w 84"/>
                    <a:gd name="T11" fmla="*/ 54 h 80"/>
                    <a:gd name="T12" fmla="*/ 71 w 84"/>
                    <a:gd name="T13" fmla="*/ 67 h 80"/>
                    <a:gd name="T14" fmla="*/ 58 w 84"/>
                    <a:gd name="T15" fmla="*/ 75 h 80"/>
                    <a:gd name="T16" fmla="*/ 41 w 84"/>
                    <a:gd name="T17" fmla="*/ 79 h 80"/>
                    <a:gd name="T18" fmla="*/ 24 w 84"/>
                    <a:gd name="T19" fmla="*/ 75 h 80"/>
                    <a:gd name="T20" fmla="*/ 11 w 84"/>
                    <a:gd name="T21" fmla="*/ 67 h 80"/>
                    <a:gd name="T22" fmla="*/ 3 w 84"/>
                    <a:gd name="T23" fmla="*/ 54 h 80"/>
                    <a:gd name="T24" fmla="*/ 0 w 84"/>
                    <a:gd name="T25" fmla="*/ 39 h 80"/>
                    <a:gd name="T26" fmla="*/ 3 w 84"/>
                    <a:gd name="T27" fmla="*/ 24 h 80"/>
                    <a:gd name="T28" fmla="*/ 11 w 84"/>
                    <a:gd name="T29" fmla="*/ 13 h 80"/>
                    <a:gd name="T30" fmla="*/ 24 w 84"/>
                    <a:gd name="T31" fmla="*/ 3 h 80"/>
                    <a:gd name="T32" fmla="*/ 41 w 84"/>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4"/>
                    <a:gd name="T52" fmla="*/ 0 h 80"/>
                    <a:gd name="T53" fmla="*/ 84 w 84"/>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4" h="80">
                      <a:moveTo>
                        <a:pt x="41" y="0"/>
                      </a:moveTo>
                      <a:lnTo>
                        <a:pt x="58" y="3"/>
                      </a:lnTo>
                      <a:lnTo>
                        <a:pt x="71" y="13"/>
                      </a:lnTo>
                      <a:lnTo>
                        <a:pt x="79" y="24"/>
                      </a:lnTo>
                      <a:lnTo>
                        <a:pt x="83" y="39"/>
                      </a:lnTo>
                      <a:lnTo>
                        <a:pt x="79" y="54"/>
                      </a:lnTo>
                      <a:lnTo>
                        <a:pt x="71" y="67"/>
                      </a:lnTo>
                      <a:lnTo>
                        <a:pt x="58" y="75"/>
                      </a:lnTo>
                      <a:lnTo>
                        <a:pt x="41" y="79"/>
                      </a:lnTo>
                      <a:lnTo>
                        <a:pt x="24" y="75"/>
                      </a:lnTo>
                      <a:lnTo>
                        <a:pt x="11" y="67"/>
                      </a:lnTo>
                      <a:lnTo>
                        <a:pt x="3" y="54"/>
                      </a:lnTo>
                      <a:lnTo>
                        <a:pt x="0" y="39"/>
                      </a:lnTo>
                      <a:lnTo>
                        <a:pt x="3" y="24"/>
                      </a:lnTo>
                      <a:lnTo>
                        <a:pt x="11" y="13"/>
                      </a:lnTo>
                      <a:lnTo>
                        <a:pt x="24" y="3"/>
                      </a:lnTo>
                      <a:lnTo>
                        <a:pt x="41" y="0"/>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62" name="Line 16"/>
                <p:cNvSpPr>
                  <a:spLocks noChangeShapeType="1"/>
                </p:cNvSpPr>
                <p:nvPr/>
              </p:nvSpPr>
              <p:spPr bwMode="auto">
                <a:xfrm>
                  <a:off x="2368" y="1449"/>
                  <a:ext cx="139"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3" name="Line 17"/>
                <p:cNvSpPr>
                  <a:spLocks noChangeShapeType="1"/>
                </p:cNvSpPr>
                <p:nvPr/>
              </p:nvSpPr>
              <p:spPr bwMode="auto">
                <a:xfrm>
                  <a:off x="2439" y="1426"/>
                  <a:ext cx="0" cy="8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4" name="Freeform 18"/>
                <p:cNvSpPr>
                  <a:spLocks/>
                </p:cNvSpPr>
                <p:nvPr/>
              </p:nvSpPr>
              <p:spPr bwMode="auto">
                <a:xfrm>
                  <a:off x="2341" y="1508"/>
                  <a:ext cx="194" cy="99"/>
                </a:xfrm>
                <a:custGeom>
                  <a:avLst/>
                  <a:gdLst>
                    <a:gd name="T0" fmla="*/ 0 w 194"/>
                    <a:gd name="T1" fmla="*/ 95 h 99"/>
                    <a:gd name="T2" fmla="*/ 96 w 194"/>
                    <a:gd name="T3" fmla="*/ 0 h 99"/>
                    <a:gd name="T4" fmla="*/ 193 w 194"/>
                    <a:gd name="T5" fmla="*/ 98 h 99"/>
                    <a:gd name="T6" fmla="*/ 0 60000 65536"/>
                    <a:gd name="T7" fmla="*/ 0 60000 65536"/>
                    <a:gd name="T8" fmla="*/ 0 60000 65536"/>
                    <a:gd name="T9" fmla="*/ 0 w 194"/>
                    <a:gd name="T10" fmla="*/ 0 h 99"/>
                    <a:gd name="T11" fmla="*/ 194 w 194"/>
                    <a:gd name="T12" fmla="*/ 99 h 99"/>
                  </a:gdLst>
                  <a:ahLst/>
                  <a:cxnLst>
                    <a:cxn ang="T6">
                      <a:pos x="T0" y="T1"/>
                    </a:cxn>
                    <a:cxn ang="T7">
                      <a:pos x="T2" y="T3"/>
                    </a:cxn>
                    <a:cxn ang="T8">
                      <a:pos x="T4" y="T5"/>
                    </a:cxn>
                  </a:cxnLst>
                  <a:rect l="T9" t="T10" r="T11" b="T12"/>
                  <a:pathLst>
                    <a:path w="194" h="99">
                      <a:moveTo>
                        <a:pt x="0" y="95"/>
                      </a:moveTo>
                      <a:lnTo>
                        <a:pt x="96" y="0"/>
                      </a:lnTo>
                      <a:lnTo>
                        <a:pt x="193" y="98"/>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58" name="Group 19"/>
              <p:cNvGrpSpPr>
                <a:grpSpLocks/>
              </p:cNvGrpSpPr>
              <p:nvPr/>
            </p:nvGrpSpPr>
            <p:grpSpPr bwMode="auto">
              <a:xfrm>
                <a:off x="2612" y="1295"/>
                <a:ext cx="227" cy="362"/>
                <a:chOff x="2612" y="1295"/>
                <a:chExt cx="227" cy="362"/>
              </a:xfrm>
            </p:grpSpPr>
            <p:sp>
              <p:nvSpPr>
                <p:cNvPr id="4159" name="Oval 20"/>
                <p:cNvSpPr>
                  <a:spLocks noChangeArrowheads="1"/>
                </p:cNvSpPr>
                <p:nvPr/>
              </p:nvSpPr>
              <p:spPr bwMode="auto">
                <a:xfrm>
                  <a:off x="2612" y="1295"/>
                  <a:ext cx="227" cy="93"/>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60" name="Oval 21"/>
                <p:cNvSpPr>
                  <a:spLocks noChangeArrowheads="1"/>
                </p:cNvSpPr>
                <p:nvPr/>
              </p:nvSpPr>
              <p:spPr bwMode="auto">
                <a:xfrm>
                  <a:off x="2612" y="1564"/>
                  <a:ext cx="227" cy="93"/>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grpSp>
      <p:sp>
        <p:nvSpPr>
          <p:cNvPr id="4112" name="Rectangle 22"/>
          <p:cNvSpPr>
            <a:spLocks noChangeArrowheads="1"/>
          </p:cNvSpPr>
          <p:nvPr/>
        </p:nvSpPr>
        <p:spPr bwMode="auto">
          <a:xfrm>
            <a:off x="2633663" y="3790950"/>
            <a:ext cx="18081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01" tIns="48851" rIns="97701" bIns="48851">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b="1">
                <a:latin typeface="Arial Narrow" panose="020B0606020202030204" pitchFamily="34" charset="0"/>
              </a:rPr>
              <a:t>Use-Case Model</a:t>
            </a:r>
          </a:p>
        </p:txBody>
      </p:sp>
      <p:sp>
        <p:nvSpPr>
          <p:cNvPr id="4113" name="Rectangle 23"/>
          <p:cNvSpPr>
            <a:spLocks noChangeArrowheads="1"/>
          </p:cNvSpPr>
          <p:nvPr/>
        </p:nvSpPr>
        <p:spPr bwMode="auto">
          <a:xfrm>
            <a:off x="5540375" y="4189413"/>
            <a:ext cx="1058863" cy="698500"/>
          </a:xfrm>
          <a:prstGeom prst="rect">
            <a:avLst/>
          </a:prstGeom>
          <a:solidFill>
            <a:srgbClr val="FFFF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14" name="Group 24"/>
          <p:cNvGrpSpPr>
            <a:grpSpLocks/>
          </p:cNvGrpSpPr>
          <p:nvPr/>
        </p:nvGrpSpPr>
        <p:grpSpPr bwMode="auto">
          <a:xfrm>
            <a:off x="5675313" y="4413250"/>
            <a:ext cx="652462" cy="395288"/>
            <a:chOff x="3173" y="1824"/>
            <a:chExt cx="470" cy="357"/>
          </a:xfrm>
        </p:grpSpPr>
        <p:grpSp>
          <p:nvGrpSpPr>
            <p:cNvPr id="4144" name="Group 25"/>
            <p:cNvGrpSpPr>
              <a:grpSpLocks/>
            </p:cNvGrpSpPr>
            <p:nvPr/>
          </p:nvGrpSpPr>
          <p:grpSpPr bwMode="auto">
            <a:xfrm>
              <a:off x="3175" y="1824"/>
              <a:ext cx="278" cy="215"/>
              <a:chOff x="3175" y="1824"/>
              <a:chExt cx="278" cy="215"/>
            </a:xfrm>
          </p:grpSpPr>
          <p:sp>
            <p:nvSpPr>
              <p:cNvPr id="4153" name="Rectangle 26"/>
              <p:cNvSpPr>
                <a:spLocks noChangeArrowheads="1"/>
              </p:cNvSpPr>
              <p:nvPr/>
            </p:nvSpPr>
            <p:spPr bwMode="auto">
              <a:xfrm>
                <a:off x="3179" y="1879"/>
                <a:ext cx="274" cy="16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54" name="Freeform 27"/>
              <p:cNvSpPr>
                <a:spLocks/>
              </p:cNvSpPr>
              <p:nvPr/>
            </p:nvSpPr>
            <p:spPr bwMode="auto">
              <a:xfrm>
                <a:off x="3175" y="1824"/>
                <a:ext cx="114" cy="52"/>
              </a:xfrm>
              <a:custGeom>
                <a:avLst/>
                <a:gdLst>
                  <a:gd name="T0" fmla="*/ 0 w 114"/>
                  <a:gd name="T1" fmla="*/ 51 h 52"/>
                  <a:gd name="T2" fmla="*/ 0 w 114"/>
                  <a:gd name="T3" fmla="*/ 0 h 52"/>
                  <a:gd name="T4" fmla="*/ 113 w 114"/>
                  <a:gd name="T5" fmla="*/ 0 h 52"/>
                  <a:gd name="T6" fmla="*/ 113 w 114"/>
                  <a:gd name="T7" fmla="*/ 51 h 52"/>
                  <a:gd name="T8" fmla="*/ 0 60000 65536"/>
                  <a:gd name="T9" fmla="*/ 0 60000 65536"/>
                  <a:gd name="T10" fmla="*/ 0 60000 65536"/>
                  <a:gd name="T11" fmla="*/ 0 60000 65536"/>
                  <a:gd name="T12" fmla="*/ 0 w 114"/>
                  <a:gd name="T13" fmla="*/ 0 h 52"/>
                  <a:gd name="T14" fmla="*/ 114 w 114"/>
                  <a:gd name="T15" fmla="*/ 52 h 52"/>
                </a:gdLst>
                <a:ahLst/>
                <a:cxnLst>
                  <a:cxn ang="T8">
                    <a:pos x="T0" y="T1"/>
                  </a:cxn>
                  <a:cxn ang="T9">
                    <a:pos x="T2" y="T3"/>
                  </a:cxn>
                  <a:cxn ang="T10">
                    <a:pos x="T4" y="T5"/>
                  </a:cxn>
                  <a:cxn ang="T11">
                    <a:pos x="T6" y="T7"/>
                  </a:cxn>
                </a:cxnLst>
                <a:rect l="T12" t="T13" r="T14" b="T15"/>
                <a:pathLst>
                  <a:path w="114" h="52">
                    <a:moveTo>
                      <a:pt x="0" y="51"/>
                    </a:moveTo>
                    <a:lnTo>
                      <a:pt x="0" y="0"/>
                    </a:lnTo>
                    <a:lnTo>
                      <a:pt x="113" y="0"/>
                    </a:lnTo>
                    <a:lnTo>
                      <a:pt x="113" y="5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45" name="Group 28"/>
            <p:cNvGrpSpPr>
              <a:grpSpLocks/>
            </p:cNvGrpSpPr>
            <p:nvPr/>
          </p:nvGrpSpPr>
          <p:grpSpPr bwMode="auto">
            <a:xfrm>
              <a:off x="3173" y="2070"/>
              <a:ext cx="168" cy="111"/>
              <a:chOff x="3173" y="2070"/>
              <a:chExt cx="168" cy="111"/>
            </a:xfrm>
          </p:grpSpPr>
          <p:sp>
            <p:nvSpPr>
              <p:cNvPr id="4150" name="Rectangle 29"/>
              <p:cNvSpPr>
                <a:spLocks noChangeArrowheads="1"/>
              </p:cNvSpPr>
              <p:nvPr/>
            </p:nvSpPr>
            <p:spPr bwMode="auto">
              <a:xfrm>
                <a:off x="3176" y="2070"/>
                <a:ext cx="162" cy="11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51" name="Line 30"/>
              <p:cNvSpPr>
                <a:spLocks noChangeShapeType="1"/>
              </p:cNvSpPr>
              <p:nvPr/>
            </p:nvSpPr>
            <p:spPr bwMode="auto">
              <a:xfrm>
                <a:off x="3173" y="2122"/>
                <a:ext cx="16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2" name="Line 31"/>
              <p:cNvSpPr>
                <a:spLocks noChangeShapeType="1"/>
              </p:cNvSpPr>
              <p:nvPr/>
            </p:nvSpPr>
            <p:spPr bwMode="auto">
              <a:xfrm>
                <a:off x="3173" y="2155"/>
                <a:ext cx="16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46" name="Group 32"/>
            <p:cNvGrpSpPr>
              <a:grpSpLocks/>
            </p:cNvGrpSpPr>
            <p:nvPr/>
          </p:nvGrpSpPr>
          <p:grpSpPr bwMode="auto">
            <a:xfrm>
              <a:off x="3475" y="2070"/>
              <a:ext cx="168" cy="111"/>
              <a:chOff x="3475" y="2070"/>
              <a:chExt cx="168" cy="111"/>
            </a:xfrm>
          </p:grpSpPr>
          <p:sp>
            <p:nvSpPr>
              <p:cNvPr id="4147" name="Rectangle 33"/>
              <p:cNvSpPr>
                <a:spLocks noChangeArrowheads="1"/>
              </p:cNvSpPr>
              <p:nvPr/>
            </p:nvSpPr>
            <p:spPr bwMode="auto">
              <a:xfrm>
                <a:off x="3479" y="2070"/>
                <a:ext cx="161" cy="111"/>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8" name="Line 34"/>
              <p:cNvSpPr>
                <a:spLocks noChangeShapeType="1"/>
              </p:cNvSpPr>
              <p:nvPr/>
            </p:nvSpPr>
            <p:spPr bwMode="auto">
              <a:xfrm>
                <a:off x="3475" y="2122"/>
                <a:ext cx="16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9" name="Line 35"/>
              <p:cNvSpPr>
                <a:spLocks noChangeShapeType="1"/>
              </p:cNvSpPr>
              <p:nvPr/>
            </p:nvSpPr>
            <p:spPr bwMode="auto">
              <a:xfrm>
                <a:off x="3475" y="2155"/>
                <a:ext cx="168"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4115" name="Rectangle 36"/>
          <p:cNvSpPr>
            <a:spLocks noChangeArrowheads="1"/>
          </p:cNvSpPr>
          <p:nvPr/>
        </p:nvSpPr>
        <p:spPr bwMode="auto">
          <a:xfrm>
            <a:off x="3081338" y="4446588"/>
            <a:ext cx="164623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701" tIns="48851" rIns="97701" bIns="48851">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b="1">
                <a:latin typeface="Arial Narrow" panose="020B0606020202030204" pitchFamily="34" charset="0"/>
              </a:rPr>
              <a:t>Analysis &amp; Design</a:t>
            </a:r>
          </a:p>
        </p:txBody>
      </p:sp>
      <p:sp>
        <p:nvSpPr>
          <p:cNvPr id="4116" name="Rectangle 37"/>
          <p:cNvSpPr>
            <a:spLocks noChangeArrowheads="1"/>
          </p:cNvSpPr>
          <p:nvPr/>
        </p:nvSpPr>
        <p:spPr bwMode="auto">
          <a:xfrm>
            <a:off x="6661150" y="4859338"/>
            <a:ext cx="1222375" cy="712787"/>
          </a:xfrm>
          <a:prstGeom prst="rect">
            <a:avLst/>
          </a:prstGeom>
          <a:solidFill>
            <a:srgbClr val="FFFF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17" name="Group 38"/>
          <p:cNvGrpSpPr>
            <a:grpSpLocks/>
          </p:cNvGrpSpPr>
          <p:nvPr/>
        </p:nvGrpSpPr>
        <p:grpSpPr bwMode="auto">
          <a:xfrm>
            <a:off x="6829425" y="5086350"/>
            <a:ext cx="581025" cy="417513"/>
            <a:chOff x="4005" y="2438"/>
            <a:chExt cx="418" cy="376"/>
          </a:xfrm>
        </p:grpSpPr>
        <p:grpSp>
          <p:nvGrpSpPr>
            <p:cNvPr id="4131" name="Group 39"/>
            <p:cNvGrpSpPr>
              <a:grpSpLocks/>
            </p:cNvGrpSpPr>
            <p:nvPr/>
          </p:nvGrpSpPr>
          <p:grpSpPr bwMode="auto">
            <a:xfrm>
              <a:off x="4005" y="2438"/>
              <a:ext cx="278" cy="215"/>
              <a:chOff x="4005" y="2438"/>
              <a:chExt cx="278" cy="215"/>
            </a:xfrm>
          </p:grpSpPr>
          <p:sp>
            <p:nvSpPr>
              <p:cNvPr id="4142" name="Rectangle 40"/>
              <p:cNvSpPr>
                <a:spLocks noChangeArrowheads="1"/>
              </p:cNvSpPr>
              <p:nvPr/>
            </p:nvSpPr>
            <p:spPr bwMode="auto">
              <a:xfrm>
                <a:off x="4009" y="2493"/>
                <a:ext cx="274" cy="16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3" name="Freeform 41"/>
              <p:cNvSpPr>
                <a:spLocks/>
              </p:cNvSpPr>
              <p:nvPr/>
            </p:nvSpPr>
            <p:spPr bwMode="auto">
              <a:xfrm>
                <a:off x="4005" y="2438"/>
                <a:ext cx="114" cy="52"/>
              </a:xfrm>
              <a:custGeom>
                <a:avLst/>
                <a:gdLst>
                  <a:gd name="T0" fmla="*/ 0 w 114"/>
                  <a:gd name="T1" fmla="*/ 51 h 52"/>
                  <a:gd name="T2" fmla="*/ 0 w 114"/>
                  <a:gd name="T3" fmla="*/ 0 h 52"/>
                  <a:gd name="T4" fmla="*/ 113 w 114"/>
                  <a:gd name="T5" fmla="*/ 0 h 52"/>
                  <a:gd name="T6" fmla="*/ 113 w 114"/>
                  <a:gd name="T7" fmla="*/ 51 h 52"/>
                  <a:gd name="T8" fmla="*/ 0 60000 65536"/>
                  <a:gd name="T9" fmla="*/ 0 60000 65536"/>
                  <a:gd name="T10" fmla="*/ 0 60000 65536"/>
                  <a:gd name="T11" fmla="*/ 0 60000 65536"/>
                  <a:gd name="T12" fmla="*/ 0 w 114"/>
                  <a:gd name="T13" fmla="*/ 0 h 52"/>
                  <a:gd name="T14" fmla="*/ 114 w 114"/>
                  <a:gd name="T15" fmla="*/ 52 h 52"/>
                </a:gdLst>
                <a:ahLst/>
                <a:cxnLst>
                  <a:cxn ang="T8">
                    <a:pos x="T0" y="T1"/>
                  </a:cxn>
                  <a:cxn ang="T9">
                    <a:pos x="T2" y="T3"/>
                  </a:cxn>
                  <a:cxn ang="T10">
                    <a:pos x="T4" y="T5"/>
                  </a:cxn>
                  <a:cxn ang="T11">
                    <a:pos x="T6" y="T7"/>
                  </a:cxn>
                </a:cxnLst>
                <a:rect l="T12" t="T13" r="T14" b="T15"/>
                <a:pathLst>
                  <a:path w="114" h="52">
                    <a:moveTo>
                      <a:pt x="0" y="51"/>
                    </a:moveTo>
                    <a:lnTo>
                      <a:pt x="0" y="0"/>
                    </a:lnTo>
                    <a:lnTo>
                      <a:pt x="113" y="0"/>
                    </a:lnTo>
                    <a:lnTo>
                      <a:pt x="113" y="51"/>
                    </a:lnTo>
                  </a:path>
                </a:pathLst>
              </a:custGeom>
              <a:noFill/>
              <a:ln w="127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132" name="Group 42"/>
            <p:cNvGrpSpPr>
              <a:grpSpLocks/>
            </p:cNvGrpSpPr>
            <p:nvPr/>
          </p:nvGrpSpPr>
          <p:grpSpPr bwMode="auto">
            <a:xfrm>
              <a:off x="4005" y="2681"/>
              <a:ext cx="93" cy="133"/>
              <a:chOff x="4005" y="2681"/>
              <a:chExt cx="93" cy="133"/>
            </a:xfrm>
          </p:grpSpPr>
          <p:sp>
            <p:nvSpPr>
              <p:cNvPr id="4138" name="Rectangle 43"/>
              <p:cNvSpPr>
                <a:spLocks noChangeArrowheads="1"/>
              </p:cNvSpPr>
              <p:nvPr/>
            </p:nvSpPr>
            <p:spPr bwMode="auto">
              <a:xfrm>
                <a:off x="4009" y="2681"/>
                <a:ext cx="85" cy="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39" name="Rectangle 44"/>
              <p:cNvSpPr>
                <a:spLocks noChangeArrowheads="1"/>
              </p:cNvSpPr>
              <p:nvPr/>
            </p:nvSpPr>
            <p:spPr bwMode="auto">
              <a:xfrm>
                <a:off x="4009" y="2702"/>
                <a:ext cx="85" cy="11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0" name="Rectangle 45"/>
              <p:cNvSpPr>
                <a:spLocks noChangeArrowheads="1"/>
              </p:cNvSpPr>
              <p:nvPr/>
            </p:nvSpPr>
            <p:spPr bwMode="auto">
              <a:xfrm>
                <a:off x="4009" y="2681"/>
                <a:ext cx="85" cy="13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41" name="Line 46"/>
              <p:cNvSpPr>
                <a:spLocks noChangeShapeType="1"/>
              </p:cNvSpPr>
              <p:nvPr/>
            </p:nvSpPr>
            <p:spPr bwMode="auto">
              <a:xfrm>
                <a:off x="4005" y="2698"/>
                <a:ext cx="93"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133" name="Group 47"/>
            <p:cNvGrpSpPr>
              <a:grpSpLocks/>
            </p:cNvGrpSpPr>
            <p:nvPr/>
          </p:nvGrpSpPr>
          <p:grpSpPr bwMode="auto">
            <a:xfrm>
              <a:off x="4301" y="2681"/>
              <a:ext cx="122" cy="133"/>
              <a:chOff x="4301" y="2681"/>
              <a:chExt cx="122" cy="133"/>
            </a:xfrm>
          </p:grpSpPr>
          <p:sp>
            <p:nvSpPr>
              <p:cNvPr id="4134" name="Rectangle 48"/>
              <p:cNvSpPr>
                <a:spLocks noChangeArrowheads="1"/>
              </p:cNvSpPr>
              <p:nvPr/>
            </p:nvSpPr>
            <p:spPr bwMode="auto">
              <a:xfrm>
                <a:off x="4339" y="2681"/>
                <a:ext cx="84" cy="13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35" name="Oval 49"/>
              <p:cNvSpPr>
                <a:spLocks noChangeArrowheads="1"/>
              </p:cNvSpPr>
              <p:nvPr/>
            </p:nvSpPr>
            <p:spPr bwMode="auto">
              <a:xfrm>
                <a:off x="4301" y="2696"/>
                <a:ext cx="69" cy="14"/>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36" name="Rectangle 50"/>
              <p:cNvSpPr>
                <a:spLocks noChangeArrowheads="1"/>
              </p:cNvSpPr>
              <p:nvPr/>
            </p:nvSpPr>
            <p:spPr bwMode="auto">
              <a:xfrm>
                <a:off x="4301" y="2740"/>
                <a:ext cx="69" cy="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37" name="Rectangle 51"/>
              <p:cNvSpPr>
                <a:spLocks noChangeArrowheads="1"/>
              </p:cNvSpPr>
              <p:nvPr/>
            </p:nvSpPr>
            <p:spPr bwMode="auto">
              <a:xfrm>
                <a:off x="4301" y="2784"/>
                <a:ext cx="69" cy="1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sp>
        <p:nvSpPr>
          <p:cNvPr id="4118" name="Rectangle 52"/>
          <p:cNvSpPr>
            <a:spLocks noChangeArrowheads="1"/>
          </p:cNvSpPr>
          <p:nvPr/>
        </p:nvSpPr>
        <p:spPr bwMode="auto">
          <a:xfrm>
            <a:off x="4856163" y="5160963"/>
            <a:ext cx="1423987"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701" tIns="48851" rIns="97701" bIns="48851">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b="1">
                <a:latin typeface="Arial Narrow" panose="020B0606020202030204" pitchFamily="34" charset="0"/>
              </a:rPr>
              <a:t>Implementation</a:t>
            </a:r>
          </a:p>
        </p:txBody>
      </p:sp>
      <p:sp>
        <p:nvSpPr>
          <p:cNvPr id="4119" name="Rectangle 53"/>
          <p:cNvSpPr>
            <a:spLocks noChangeArrowheads="1"/>
          </p:cNvSpPr>
          <p:nvPr/>
        </p:nvSpPr>
        <p:spPr bwMode="auto">
          <a:xfrm>
            <a:off x="7886700" y="5583238"/>
            <a:ext cx="922338" cy="700087"/>
          </a:xfrm>
          <a:prstGeom prst="rect">
            <a:avLst/>
          </a:prstGeom>
          <a:solidFill>
            <a:srgbClr val="FFFFFF"/>
          </a:solidFill>
          <a:ln w="12700">
            <a:solidFill>
              <a:srgbClr val="0000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4120" name="Group 54"/>
          <p:cNvGrpSpPr>
            <a:grpSpLocks/>
          </p:cNvGrpSpPr>
          <p:nvPr/>
        </p:nvGrpSpPr>
        <p:grpSpPr bwMode="auto">
          <a:xfrm>
            <a:off x="8039100" y="5837238"/>
            <a:ext cx="628650" cy="382587"/>
            <a:chOff x="4814" y="2983"/>
            <a:chExt cx="452" cy="347"/>
          </a:xfrm>
        </p:grpSpPr>
        <p:graphicFrame>
          <p:nvGraphicFramePr>
            <p:cNvPr id="4098" name="Object 2"/>
            <p:cNvGraphicFramePr>
              <a:graphicFrameLocks/>
            </p:cNvGraphicFramePr>
            <p:nvPr/>
          </p:nvGraphicFramePr>
          <p:xfrm>
            <a:off x="4814" y="2983"/>
            <a:ext cx="271" cy="165"/>
          </p:xfrm>
          <a:graphic>
            <a:graphicData uri="http://schemas.openxmlformats.org/presentationml/2006/ole">
              <mc:AlternateContent xmlns:mc="http://schemas.openxmlformats.org/markup-compatibility/2006">
                <mc:Choice xmlns:v="urn:schemas-microsoft-com:vml" Requires="v">
                  <p:oleObj spid="_x0000_s6642" name="CorelDRAW 6.0" r:id="rId4" imgW="691920" imgH="425160" progId="">
                    <p:embed/>
                  </p:oleObj>
                </mc:Choice>
                <mc:Fallback>
                  <p:oleObj name="CorelDRAW 6.0" r:id="rId4" imgW="691920" imgH="4251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 y="2983"/>
                          <a:ext cx="271" cy="1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3"/>
            <p:cNvGraphicFramePr>
              <a:graphicFrameLocks/>
            </p:cNvGraphicFramePr>
            <p:nvPr/>
          </p:nvGraphicFramePr>
          <p:xfrm>
            <a:off x="4874" y="3043"/>
            <a:ext cx="271" cy="166"/>
          </p:xfrm>
          <a:graphic>
            <a:graphicData uri="http://schemas.openxmlformats.org/presentationml/2006/ole">
              <mc:AlternateContent xmlns:mc="http://schemas.openxmlformats.org/markup-compatibility/2006">
                <mc:Choice xmlns:v="urn:schemas-microsoft-com:vml" Requires="v">
                  <p:oleObj spid="_x0000_s6643" name="CorelDRAW 6.0" r:id="rId6" imgW="691920" imgH="425160" progId="">
                    <p:embed/>
                  </p:oleObj>
                </mc:Choice>
                <mc:Fallback>
                  <p:oleObj name="CorelDRAW 6.0" r:id="rId6" imgW="691920" imgH="4251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4" y="3043"/>
                          <a:ext cx="271" cy="1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4"/>
            <p:cNvGraphicFramePr>
              <a:graphicFrameLocks/>
            </p:cNvGraphicFramePr>
            <p:nvPr/>
          </p:nvGraphicFramePr>
          <p:xfrm>
            <a:off x="4935" y="3104"/>
            <a:ext cx="271" cy="165"/>
          </p:xfrm>
          <a:graphic>
            <a:graphicData uri="http://schemas.openxmlformats.org/presentationml/2006/ole">
              <mc:AlternateContent xmlns:mc="http://schemas.openxmlformats.org/markup-compatibility/2006">
                <mc:Choice xmlns:v="urn:schemas-microsoft-com:vml" Requires="v">
                  <p:oleObj spid="_x0000_s6644" name="CorelDRAW 6.0" r:id="rId7" imgW="691920" imgH="425160" progId="">
                    <p:embed/>
                  </p:oleObj>
                </mc:Choice>
                <mc:Fallback>
                  <p:oleObj name="CorelDRAW 6.0" r:id="rId7" imgW="691920" imgH="4251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5" y="3104"/>
                          <a:ext cx="271" cy="16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1" name="Object 5"/>
            <p:cNvGraphicFramePr>
              <a:graphicFrameLocks/>
            </p:cNvGraphicFramePr>
            <p:nvPr/>
          </p:nvGraphicFramePr>
          <p:xfrm>
            <a:off x="4995" y="3164"/>
            <a:ext cx="271" cy="166"/>
          </p:xfrm>
          <a:graphic>
            <a:graphicData uri="http://schemas.openxmlformats.org/presentationml/2006/ole">
              <mc:AlternateContent xmlns:mc="http://schemas.openxmlformats.org/markup-compatibility/2006">
                <mc:Choice xmlns:v="urn:schemas-microsoft-com:vml" Requires="v">
                  <p:oleObj spid="_x0000_s6645" name="CorelDRAW 6.0" r:id="rId8" imgW="691920" imgH="425160" progId="">
                    <p:embed/>
                  </p:oleObj>
                </mc:Choice>
                <mc:Fallback>
                  <p:oleObj name="CorelDRAW 6.0" r:id="rId8" imgW="691920" imgH="425160" progId="">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5" y="3164"/>
                          <a:ext cx="271" cy="16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21" name="Rectangle 59"/>
          <p:cNvSpPr>
            <a:spLocks noChangeArrowheads="1"/>
          </p:cNvSpPr>
          <p:nvPr/>
        </p:nvSpPr>
        <p:spPr bwMode="auto">
          <a:xfrm>
            <a:off x="7002463" y="5857875"/>
            <a:ext cx="538162"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701" tIns="48851" rIns="97701" bIns="48851">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5000"/>
              </a:lnSpc>
            </a:pPr>
            <a:r>
              <a:rPr lang="en-US" altLang="zh-CN" sz="1600" b="1">
                <a:latin typeface="Arial Narrow" panose="020B0606020202030204" pitchFamily="34" charset="0"/>
              </a:rPr>
              <a:t>Test</a:t>
            </a:r>
          </a:p>
        </p:txBody>
      </p:sp>
      <p:sp>
        <p:nvSpPr>
          <p:cNvPr id="4122" name="Rectangle 60"/>
          <p:cNvSpPr>
            <a:spLocks noChangeArrowheads="1"/>
          </p:cNvSpPr>
          <p:nvPr/>
        </p:nvSpPr>
        <p:spPr bwMode="auto">
          <a:xfrm>
            <a:off x="420688" y="3730625"/>
            <a:ext cx="16383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701" tIns="48851" rIns="97701" bIns="48851">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b="1">
                <a:latin typeface="Arial Narrow" panose="020B0606020202030204" pitchFamily="34" charset="0"/>
              </a:rPr>
              <a:t>Requirements</a:t>
            </a:r>
          </a:p>
        </p:txBody>
      </p:sp>
      <p:sp>
        <p:nvSpPr>
          <p:cNvPr id="4123" name="Rectangle 61"/>
          <p:cNvSpPr>
            <a:spLocks noChangeArrowheads="1"/>
          </p:cNvSpPr>
          <p:nvPr/>
        </p:nvSpPr>
        <p:spPr bwMode="auto">
          <a:xfrm>
            <a:off x="5649913" y="4200525"/>
            <a:ext cx="10414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8851" tIns="0" rIns="48851" bIns="0">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chemeClr val="bg1"/>
                </a:solidFill>
                <a:latin typeface="Arial Narrow" panose="020B0606020202030204" pitchFamily="34" charset="0"/>
              </a:rPr>
              <a:t>realized by</a:t>
            </a:r>
          </a:p>
        </p:txBody>
      </p:sp>
      <p:sp>
        <p:nvSpPr>
          <p:cNvPr id="4124" name="Rectangle 62"/>
          <p:cNvSpPr>
            <a:spLocks noChangeArrowheads="1"/>
          </p:cNvSpPr>
          <p:nvPr/>
        </p:nvSpPr>
        <p:spPr bwMode="auto">
          <a:xfrm>
            <a:off x="6661150" y="4860925"/>
            <a:ext cx="12112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51" tIns="0" rIns="48851" bIns="0">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chemeClr val="bg1"/>
                </a:solidFill>
                <a:latin typeface="Arial Narrow" panose="020B0606020202030204" pitchFamily="34" charset="0"/>
              </a:rPr>
              <a:t>implemented by</a:t>
            </a:r>
          </a:p>
        </p:txBody>
      </p:sp>
      <p:sp>
        <p:nvSpPr>
          <p:cNvPr id="4125" name="Rectangle 63"/>
          <p:cNvSpPr>
            <a:spLocks noChangeArrowheads="1"/>
          </p:cNvSpPr>
          <p:nvPr/>
        </p:nvSpPr>
        <p:spPr bwMode="auto">
          <a:xfrm>
            <a:off x="7934325" y="5597525"/>
            <a:ext cx="8302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48851" tIns="0" rIns="48851" bIns="0">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b="1">
                <a:solidFill>
                  <a:schemeClr val="bg1"/>
                </a:solidFill>
                <a:latin typeface="Arial Narrow" panose="020B0606020202030204" pitchFamily="34" charset="0"/>
              </a:rPr>
              <a:t>verified by</a:t>
            </a:r>
          </a:p>
        </p:txBody>
      </p:sp>
      <p:sp>
        <p:nvSpPr>
          <p:cNvPr id="4126" name="Rectangle 64"/>
          <p:cNvSpPr>
            <a:spLocks noChangeArrowheads="1"/>
          </p:cNvSpPr>
          <p:nvPr/>
        </p:nvSpPr>
        <p:spPr bwMode="auto">
          <a:xfrm>
            <a:off x="420688" y="4411663"/>
            <a:ext cx="21447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01" tIns="48851" rIns="97701" bIns="48851">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b="1">
                <a:latin typeface="Arial Narrow" panose="020B0606020202030204" pitchFamily="34" charset="0"/>
              </a:rPr>
              <a:t>Analysis &amp; Design</a:t>
            </a:r>
          </a:p>
        </p:txBody>
      </p:sp>
      <p:sp>
        <p:nvSpPr>
          <p:cNvPr id="4127" name="Rectangle 65"/>
          <p:cNvSpPr>
            <a:spLocks noChangeArrowheads="1"/>
          </p:cNvSpPr>
          <p:nvPr/>
        </p:nvSpPr>
        <p:spPr bwMode="auto">
          <a:xfrm>
            <a:off x="592138" y="4984750"/>
            <a:ext cx="15335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701" tIns="48851" rIns="97701" bIns="4885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28" name="Rectangle 66"/>
          <p:cNvSpPr>
            <a:spLocks noChangeArrowheads="1"/>
          </p:cNvSpPr>
          <p:nvPr/>
        </p:nvSpPr>
        <p:spPr bwMode="auto">
          <a:xfrm>
            <a:off x="420688" y="5095875"/>
            <a:ext cx="1793875"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701" tIns="48851" rIns="97701" bIns="48851">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b="1">
                <a:latin typeface="Arial Narrow" panose="020B0606020202030204" pitchFamily="34" charset="0"/>
              </a:rPr>
              <a:t>Implementation</a:t>
            </a:r>
          </a:p>
        </p:txBody>
      </p:sp>
      <p:sp>
        <p:nvSpPr>
          <p:cNvPr id="4129" name="Rectangle 67"/>
          <p:cNvSpPr>
            <a:spLocks noChangeArrowheads="1"/>
          </p:cNvSpPr>
          <p:nvPr/>
        </p:nvSpPr>
        <p:spPr bwMode="auto">
          <a:xfrm>
            <a:off x="592138" y="5624513"/>
            <a:ext cx="153193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701" tIns="48851" rIns="97701" bIns="48851">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130" name="Rectangle 68"/>
          <p:cNvSpPr>
            <a:spLocks noChangeArrowheads="1"/>
          </p:cNvSpPr>
          <p:nvPr/>
        </p:nvSpPr>
        <p:spPr bwMode="auto">
          <a:xfrm>
            <a:off x="420688" y="5807075"/>
            <a:ext cx="6413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7701" tIns="48851" rIns="97701" bIns="48851">
            <a:spAutoFit/>
          </a:bodyPr>
          <a:lstStyle>
            <a:lvl1pPr defTabSz="969963" eaLnBrk="0" hangingPunct="0">
              <a:defRPr>
                <a:solidFill>
                  <a:schemeClr val="tx1"/>
                </a:solidFill>
                <a:latin typeface="Arial" panose="020B0604020202020204" pitchFamily="34" charset="0"/>
                <a:ea typeface="宋体" panose="02010600030101010101" pitchFamily="2" charset="-122"/>
              </a:defRPr>
            </a:lvl1pPr>
            <a:lvl2pPr marL="742950" indent="-285750" defTabSz="969963" eaLnBrk="0" hangingPunct="0">
              <a:defRPr>
                <a:solidFill>
                  <a:schemeClr val="tx1"/>
                </a:solidFill>
                <a:latin typeface="Arial" panose="020B0604020202020204" pitchFamily="34" charset="0"/>
                <a:ea typeface="宋体" panose="02010600030101010101" pitchFamily="2" charset="-122"/>
              </a:defRPr>
            </a:lvl2pPr>
            <a:lvl3pPr marL="1143000" indent="-228600" defTabSz="969963" eaLnBrk="0" hangingPunct="0">
              <a:defRPr>
                <a:solidFill>
                  <a:schemeClr val="tx1"/>
                </a:solidFill>
                <a:latin typeface="Arial" panose="020B0604020202020204" pitchFamily="34" charset="0"/>
                <a:ea typeface="宋体" panose="02010600030101010101" pitchFamily="2" charset="-122"/>
              </a:defRPr>
            </a:lvl3pPr>
            <a:lvl4pPr marL="1600200" indent="-228600" defTabSz="969963" eaLnBrk="0" hangingPunct="0">
              <a:defRPr>
                <a:solidFill>
                  <a:schemeClr val="tx1"/>
                </a:solidFill>
                <a:latin typeface="Arial" panose="020B0604020202020204" pitchFamily="34" charset="0"/>
                <a:ea typeface="宋体" panose="02010600030101010101" pitchFamily="2" charset="-122"/>
              </a:defRPr>
            </a:lvl4pPr>
            <a:lvl5pPr marL="2057400" indent="-228600" defTabSz="969963" eaLnBrk="0" hangingPunct="0">
              <a:defRPr>
                <a:solidFill>
                  <a:schemeClr val="tx1"/>
                </a:solidFill>
                <a:latin typeface="Arial" panose="020B0604020202020204" pitchFamily="34" charset="0"/>
                <a:ea typeface="宋体" panose="02010600030101010101" pitchFamily="2" charset="-122"/>
              </a:defRPr>
            </a:lvl5pPr>
            <a:lvl6pPr marL="25146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699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700" b="1">
                <a:latin typeface="Arial Narrow" panose="020B0606020202030204" pitchFamily="34" charset="0"/>
              </a:rPr>
              <a:t>Test</a:t>
            </a:r>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31</a:t>
            </a:fld>
            <a:endParaRPr lang="en-US" altLang="en-US"/>
          </a:p>
        </p:txBody>
      </p:sp>
    </p:spTree>
    <p:extLst>
      <p:ext uri="{BB962C8B-B14F-4D97-AF65-F5344CB8AC3E}">
        <p14:creationId xmlns:p14="http://schemas.microsoft.com/office/powerpoint/2010/main" val="401515986"/>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title"/>
          </p:nvPr>
        </p:nvSpPr>
        <p:spPr/>
        <p:txBody>
          <a:bodyPr/>
          <a:lstStyle/>
          <a:p>
            <a:r>
              <a:rPr lang="en-US" altLang="zh-CN" dirty="0" err="1"/>
              <a:t>OpenUP</a:t>
            </a:r>
            <a:r>
              <a:rPr lang="zh-CN" altLang="en-US" dirty="0"/>
              <a:t>核</a:t>
            </a:r>
            <a:r>
              <a:rPr lang="zh-CN" altLang="en-US" dirty="0" smtClean="0"/>
              <a:t>心</a:t>
            </a:r>
            <a:r>
              <a:rPr lang="en-US" altLang="zh-CN" dirty="0" smtClean="0"/>
              <a:t>3——</a:t>
            </a:r>
            <a:r>
              <a:rPr lang="zh-CN" altLang="en-US" dirty="0" smtClean="0"/>
              <a:t>测试驱动和持续集成</a:t>
            </a:r>
            <a:endParaRPr lang="en-US" altLang="zh-CN" dirty="0" smtClean="0"/>
          </a:p>
        </p:txBody>
      </p:sp>
      <p:sp>
        <p:nvSpPr>
          <p:cNvPr id="47107" name="Rectangle 5"/>
          <p:cNvSpPr>
            <a:spLocks noGrp="1" noChangeArrowheads="1"/>
          </p:cNvSpPr>
          <p:nvPr>
            <p:ph sz="quarter" idx="11"/>
          </p:nvPr>
        </p:nvSpPr>
        <p:spPr/>
        <p:txBody>
          <a:bodyPr>
            <a:normAutofit lnSpcReduction="10000"/>
          </a:bodyPr>
          <a:lstStyle/>
          <a:p>
            <a:r>
              <a:rPr lang="zh-CN" altLang="en-US" dirty="0" smtClean="0"/>
              <a:t>两层的测试</a:t>
            </a:r>
            <a:endParaRPr lang="en-US" altLang="zh-CN" dirty="0" smtClean="0"/>
          </a:p>
          <a:p>
            <a:pPr lvl="1"/>
            <a:r>
              <a:rPr lang="zh-CN" altLang="en-US" dirty="0" smtClean="0"/>
              <a:t>开发测试</a:t>
            </a:r>
            <a:r>
              <a:rPr lang="en-US" altLang="zh-CN" dirty="0" smtClean="0"/>
              <a:t>(unit, integration)   </a:t>
            </a:r>
            <a:r>
              <a:rPr lang="en-US" altLang="zh-CN" dirty="0" smtClean="0">
                <a:sym typeface="WingDings" panose="05000000000000000000" pitchFamily="2" charset="2"/>
              </a:rPr>
              <a:t> Code focused</a:t>
            </a:r>
            <a:endParaRPr lang="en-US" altLang="zh-CN" dirty="0" smtClean="0"/>
          </a:p>
          <a:p>
            <a:pPr lvl="1"/>
            <a:r>
              <a:rPr lang="zh-CN" altLang="en-US" dirty="0" smtClean="0"/>
              <a:t>系统测试</a:t>
            </a:r>
            <a:r>
              <a:rPr lang="en-US" altLang="zh-CN" dirty="0" smtClean="0"/>
              <a:t>(functional)            </a:t>
            </a:r>
            <a:r>
              <a:rPr lang="en-US" altLang="zh-CN" dirty="0" smtClean="0">
                <a:sym typeface="WingDings" panose="05000000000000000000" pitchFamily="2" charset="2"/>
              </a:rPr>
              <a:t> Requirements focused</a:t>
            </a:r>
            <a:endParaRPr lang="en-US" altLang="zh-CN" dirty="0" smtClean="0"/>
          </a:p>
          <a:p>
            <a:r>
              <a:rPr lang="zh-CN" altLang="en-US" dirty="0" smtClean="0"/>
              <a:t>持续集成</a:t>
            </a:r>
            <a:endParaRPr lang="en-US" altLang="zh-CN" dirty="0" smtClean="0"/>
          </a:p>
          <a:p>
            <a:pPr lvl="1"/>
            <a:r>
              <a:rPr lang="zh-CN" altLang="en-US" dirty="0" smtClean="0"/>
              <a:t>持续性的修改和测试你的代码</a:t>
            </a:r>
            <a:endParaRPr lang="en-US" altLang="zh-CN" dirty="0" smtClean="0"/>
          </a:p>
          <a:p>
            <a:pPr lvl="1"/>
            <a:r>
              <a:rPr lang="zh-CN" altLang="en-US" dirty="0" smtClean="0"/>
              <a:t>每日构建</a:t>
            </a:r>
            <a:endParaRPr lang="en-US" altLang="zh-CN" dirty="0" smtClean="0"/>
          </a:p>
          <a:p>
            <a:pPr lvl="1"/>
            <a:r>
              <a:rPr lang="zh-CN" altLang="en-US" dirty="0" smtClean="0"/>
              <a:t>对每次的小规模增量进行</a:t>
            </a:r>
            <a:r>
              <a:rPr lang="zh-CN" altLang="en-US" dirty="0"/>
              <a:t>有效性</a:t>
            </a:r>
            <a:r>
              <a:rPr lang="zh-CN" altLang="en-US" dirty="0" smtClean="0"/>
              <a:t>测试</a:t>
            </a:r>
            <a:endParaRPr lang="en-US" altLang="zh-CN" dirty="0" smtClean="0"/>
          </a:p>
          <a:p>
            <a:pPr lvl="1"/>
            <a:r>
              <a:rPr lang="zh-CN" altLang="en-US" b="1" dirty="0" smtClean="0"/>
              <a:t>好的构建标准</a:t>
            </a:r>
            <a:endParaRPr lang="en-US" altLang="zh-CN" b="1" dirty="0" smtClean="0"/>
          </a:p>
          <a:p>
            <a:pPr lvl="2"/>
            <a:r>
              <a:rPr lang="zh-CN" altLang="en-US" dirty="0" smtClean="0"/>
              <a:t>完整的代码编译</a:t>
            </a:r>
            <a:endParaRPr lang="en-US" altLang="zh-CN" dirty="0" smtClean="0"/>
          </a:p>
          <a:p>
            <a:pPr lvl="2"/>
            <a:r>
              <a:rPr lang="zh-CN" altLang="en-US" dirty="0" smtClean="0"/>
              <a:t>完整测试套件的执行</a:t>
            </a:r>
            <a:endParaRPr lang="en-US" altLang="zh-CN" dirty="0" smtClean="0"/>
          </a:p>
          <a:p>
            <a:pPr lvl="1"/>
            <a:r>
              <a:rPr lang="zh-CN" altLang="en-US" dirty="0" smtClean="0"/>
              <a:t>自动化这些所有的过程</a:t>
            </a:r>
            <a:endParaRPr lang="en-US" altLang="zh-CN" dirty="0" smtClean="0"/>
          </a:p>
          <a:p>
            <a:endParaRPr lang="en-US" altLang="zh-CN" dirty="0" smtClean="0"/>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32</a:t>
            </a:fld>
            <a:endParaRPr lang="en-US" altLang="en-US"/>
          </a:p>
        </p:txBody>
      </p:sp>
    </p:spTree>
    <p:extLst>
      <p:ext uri="{BB962C8B-B14F-4D97-AF65-F5344CB8AC3E}">
        <p14:creationId xmlns:p14="http://schemas.microsoft.com/office/powerpoint/2010/main" val="26340794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lnSpcReduction="10000"/>
          </a:bodyPr>
          <a:lstStyle/>
          <a:p>
            <a:r>
              <a:rPr lang="zh-CN" altLang="en-US" dirty="0"/>
              <a:t>第</a:t>
            </a:r>
            <a:r>
              <a:rPr lang="en-US" altLang="zh-CN" dirty="0"/>
              <a:t>3</a:t>
            </a:r>
            <a:r>
              <a:rPr lang="zh-CN" altLang="en-US" dirty="0"/>
              <a:t>章 敏捷项目管理过程</a:t>
            </a:r>
          </a:p>
          <a:p>
            <a:pPr lvl="1"/>
            <a:r>
              <a:rPr lang="en-US" altLang="zh-CN" dirty="0" smtClean="0"/>
              <a:t>3.1 </a:t>
            </a:r>
            <a:r>
              <a:rPr lang="zh-CN" altLang="en-US" dirty="0"/>
              <a:t>大规</a:t>
            </a:r>
            <a:r>
              <a:rPr lang="zh-CN" altLang="en-US" dirty="0" smtClean="0"/>
              <a:t>模敏捷开发</a:t>
            </a:r>
            <a:endParaRPr lang="en-US" altLang="zh-CN" dirty="0" smtClean="0"/>
          </a:p>
          <a:p>
            <a:pPr lvl="2"/>
            <a:r>
              <a:rPr lang="zh-CN" altLang="en-US" dirty="0"/>
              <a:t>敏</a:t>
            </a:r>
            <a:r>
              <a:rPr lang="zh-CN" altLang="en-US" dirty="0" smtClean="0"/>
              <a:t>捷生命周期</a:t>
            </a:r>
            <a:endParaRPr lang="en-US" altLang="zh-CN" dirty="0" smtClean="0"/>
          </a:p>
          <a:p>
            <a:pPr lvl="2"/>
            <a:r>
              <a:rPr lang="zh-CN" altLang="en-US" dirty="0"/>
              <a:t>敏</a:t>
            </a:r>
            <a:r>
              <a:rPr lang="zh-CN" altLang="en-US" dirty="0" smtClean="0"/>
              <a:t>捷项目管理过程</a:t>
            </a:r>
            <a:endParaRPr lang="en-US" altLang="zh-CN" dirty="0" smtClean="0"/>
          </a:p>
          <a:p>
            <a:pPr lvl="1"/>
            <a:r>
              <a:rPr lang="en-US" altLang="zh-CN" dirty="0" smtClean="0"/>
              <a:t>3.2 </a:t>
            </a:r>
            <a:r>
              <a:rPr lang="zh-CN" altLang="en-US" dirty="0"/>
              <a:t>常见的敏捷开发方</a:t>
            </a:r>
            <a:r>
              <a:rPr lang="zh-CN" altLang="en-US" dirty="0" smtClean="0"/>
              <a:t>法</a:t>
            </a:r>
            <a:endParaRPr lang="en-US" altLang="zh-CN" dirty="0" smtClean="0"/>
          </a:p>
          <a:p>
            <a:pPr lvl="2"/>
            <a:r>
              <a:rPr lang="en-US" altLang="zh-CN" dirty="0" smtClean="0"/>
              <a:t>3.2.1 Scrum</a:t>
            </a:r>
            <a:endParaRPr lang="en-US" altLang="zh-CN" dirty="0"/>
          </a:p>
          <a:p>
            <a:pPr lvl="2"/>
            <a:r>
              <a:rPr lang="en-US" altLang="zh-CN" dirty="0" smtClean="0"/>
              <a:t>3.2.2 XP(</a:t>
            </a:r>
            <a:r>
              <a:rPr lang="en-US" altLang="zh-CN" dirty="0" err="1" smtClean="0"/>
              <a:t>eXtreme</a:t>
            </a:r>
            <a:r>
              <a:rPr lang="en-US" altLang="zh-CN" dirty="0" smtClean="0"/>
              <a:t> </a:t>
            </a:r>
            <a:r>
              <a:rPr lang="en-US" altLang="zh-CN" dirty="0"/>
              <a:t>Programming</a:t>
            </a:r>
            <a:r>
              <a:rPr lang="en-US" altLang="zh-CN" dirty="0" smtClean="0"/>
              <a:t>)</a:t>
            </a:r>
          </a:p>
          <a:p>
            <a:pPr lvl="2"/>
            <a:r>
              <a:rPr lang="en-US" altLang="zh-CN" dirty="0" smtClean="0"/>
              <a:t>3.2.3 </a:t>
            </a:r>
            <a:r>
              <a:rPr lang="en-US" altLang="zh-CN" dirty="0" err="1" smtClean="0"/>
              <a:t>OpenUP</a:t>
            </a:r>
            <a:endParaRPr lang="en-US" altLang="zh-CN" dirty="0"/>
          </a:p>
          <a:p>
            <a:pPr lvl="2"/>
            <a:r>
              <a:rPr lang="en-US" altLang="zh-CN" dirty="0" smtClean="0"/>
              <a:t>3.2.4 Lean</a:t>
            </a:r>
          </a:p>
          <a:p>
            <a:pPr lvl="1"/>
            <a:r>
              <a:rPr lang="zh-CN" altLang="zh-CN" dirty="0" smtClean="0"/>
              <a:t>小结</a:t>
            </a:r>
            <a:endParaRPr lang="en-US" altLang="zh-CN" dirty="0" smtClean="0"/>
          </a:p>
          <a:p>
            <a:pPr lvl="1"/>
            <a:r>
              <a:rPr lang="zh-CN" altLang="en-US" dirty="0" smtClean="0"/>
              <a:t>思考</a:t>
            </a:r>
            <a:endParaRPr lang="zh-CN" altLang="zh-CN" dirty="0" smtClean="0"/>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5"/>
          <p:cNvSpPr>
            <a:spLocks noChangeArrowheads="1"/>
          </p:cNvSpPr>
          <p:nvPr/>
        </p:nvSpPr>
        <p:spPr bwMode="auto">
          <a:xfrm>
            <a:off x="293459" y="4714396"/>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33</a:t>
            </a:fld>
            <a:endParaRPr lang="en-US" altLang="en-US"/>
          </a:p>
        </p:txBody>
      </p:sp>
    </p:spTree>
    <p:extLst>
      <p:ext uri="{BB962C8B-B14F-4D97-AF65-F5344CB8AC3E}">
        <p14:creationId xmlns:p14="http://schemas.microsoft.com/office/powerpoint/2010/main" val="4236170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lvl="2"/>
            <a:r>
              <a:rPr lang="en-US" altLang="zh-CN" smtClean="0"/>
              <a:t>3.2.4 Lean</a:t>
            </a:r>
            <a:endParaRPr lang="zh-CN" altLang="en-US" dirty="0"/>
          </a:p>
        </p:txBody>
      </p:sp>
      <p:sp>
        <p:nvSpPr>
          <p:cNvPr id="27" name="内容占位符 26"/>
          <p:cNvSpPr>
            <a:spLocks noGrp="1"/>
          </p:cNvSpPr>
          <p:nvPr>
            <p:ph sz="quarter" idx="11"/>
          </p:nvPr>
        </p:nvSpPr>
        <p:spPr>
          <a:xfrm>
            <a:off x="153987" y="1142813"/>
            <a:ext cx="8847137" cy="571687"/>
          </a:xfrm>
        </p:spPr>
        <p:txBody>
          <a:bodyPr/>
          <a:lstStyle/>
          <a:p>
            <a:r>
              <a:rPr lang="en-US" altLang="zh-CN" dirty="0" smtClean="0"/>
              <a:t>Lean</a:t>
            </a:r>
            <a:r>
              <a:rPr lang="zh-CN" altLang="en-US" dirty="0" smtClean="0"/>
              <a:t>开发的原则</a:t>
            </a:r>
            <a:endParaRPr lang="zh-CN" altLang="en-US" dirty="0"/>
          </a:p>
        </p:txBody>
      </p:sp>
      <p:pic>
        <p:nvPicPr>
          <p:cNvPr id="4" name="Picture 26" descr="defercommitmen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2650" y="1873902"/>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7" descr="eliminatewas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388" y="1873902"/>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8" descr="optimizethewho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1188" y="4268319"/>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9" descr="respectpeo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2525" y="4285782"/>
            <a:ext cx="1506538"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0" descr="qualit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28888" y="1892952"/>
            <a:ext cx="1506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1" descr="learn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8138" y="4285782"/>
            <a:ext cx="1506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34"/>
          <p:cNvSpPr>
            <a:spLocks noChangeArrowheads="1"/>
          </p:cNvSpPr>
          <p:nvPr/>
        </p:nvSpPr>
        <p:spPr bwMode="auto">
          <a:xfrm>
            <a:off x="596413" y="3418539"/>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消除浪费</a:t>
            </a:r>
          </a:p>
        </p:txBody>
      </p:sp>
      <p:sp>
        <p:nvSpPr>
          <p:cNvPr id="12" name="Rectangle 36"/>
          <p:cNvSpPr>
            <a:spLocks noChangeArrowheads="1"/>
          </p:cNvSpPr>
          <p:nvPr/>
        </p:nvSpPr>
        <p:spPr bwMode="auto">
          <a:xfrm>
            <a:off x="4855675" y="3418539"/>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延迟决策</a:t>
            </a:r>
          </a:p>
        </p:txBody>
      </p:sp>
      <p:sp>
        <p:nvSpPr>
          <p:cNvPr id="14" name="Rectangle 38"/>
          <p:cNvSpPr>
            <a:spLocks noChangeArrowheads="1"/>
          </p:cNvSpPr>
          <p:nvPr/>
        </p:nvSpPr>
        <p:spPr bwMode="auto">
          <a:xfrm>
            <a:off x="6972606" y="3420127"/>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快速交付</a:t>
            </a:r>
          </a:p>
        </p:txBody>
      </p:sp>
      <p:sp>
        <p:nvSpPr>
          <p:cNvPr id="16" name="Rectangle 40"/>
          <p:cNvSpPr>
            <a:spLocks noChangeArrowheads="1"/>
          </p:cNvSpPr>
          <p:nvPr/>
        </p:nvSpPr>
        <p:spPr bwMode="auto">
          <a:xfrm>
            <a:off x="5854213" y="5809782"/>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优化整体</a:t>
            </a:r>
          </a:p>
        </p:txBody>
      </p:sp>
      <p:sp>
        <p:nvSpPr>
          <p:cNvPr id="18" name="Rectangle 42"/>
          <p:cNvSpPr>
            <a:spLocks noChangeArrowheads="1"/>
          </p:cNvSpPr>
          <p:nvPr/>
        </p:nvSpPr>
        <p:spPr bwMode="auto">
          <a:xfrm>
            <a:off x="2673656" y="3418539"/>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构建质量</a:t>
            </a:r>
          </a:p>
        </p:txBody>
      </p:sp>
      <p:sp>
        <p:nvSpPr>
          <p:cNvPr id="20" name="Rectangle 44"/>
          <p:cNvSpPr>
            <a:spLocks noChangeArrowheads="1"/>
          </p:cNvSpPr>
          <p:nvPr/>
        </p:nvSpPr>
        <p:spPr bwMode="auto">
          <a:xfrm>
            <a:off x="1752906" y="580819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关注学习</a:t>
            </a:r>
          </a:p>
        </p:txBody>
      </p:sp>
      <p:sp>
        <p:nvSpPr>
          <p:cNvPr id="22" name="Rectangle 46"/>
          <p:cNvSpPr>
            <a:spLocks noChangeArrowheads="1"/>
          </p:cNvSpPr>
          <p:nvPr/>
        </p:nvSpPr>
        <p:spPr bwMode="auto">
          <a:xfrm>
            <a:off x="3837294" y="5808194"/>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尊重个人</a:t>
            </a:r>
          </a:p>
        </p:txBody>
      </p:sp>
      <p:pic>
        <p:nvPicPr>
          <p:cNvPr id="24" name="Picture 48" descr="metronom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34188" y="1904064"/>
            <a:ext cx="1493837"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34</a:t>
            </a:fld>
            <a:endParaRPr lang="en-US" altLang="en-US"/>
          </a:p>
        </p:txBody>
      </p:sp>
    </p:spTree>
    <p:extLst>
      <p:ext uri="{BB962C8B-B14F-4D97-AF65-F5344CB8AC3E}">
        <p14:creationId xmlns:p14="http://schemas.microsoft.com/office/powerpoint/2010/main" val="122484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zh-CN" altLang="en-US" smtClean="0"/>
              <a:t>学会发现浪费</a:t>
            </a:r>
            <a:r>
              <a:rPr lang="en-GB" altLang="zh-CN" smtClean="0"/>
              <a:t> – </a:t>
            </a:r>
            <a:r>
              <a:rPr lang="zh-CN" altLang="en-US" smtClean="0"/>
              <a:t>放进客户口袋的浪费</a:t>
            </a:r>
            <a:endParaRPr lang="en-US" altLang="zh-CN" smtClean="0"/>
          </a:p>
        </p:txBody>
      </p:sp>
      <p:pic>
        <p:nvPicPr>
          <p:cNvPr id="532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3" y="998538"/>
            <a:ext cx="8467725" cy="512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lgn="ctr">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CFCB2913-6E8F-460F-B9B2-F36455E917E3}" type="slidenum">
              <a:rPr lang="en-US" altLang="en-US" smtClean="0"/>
              <a:pPr/>
              <a:t>35</a:t>
            </a:fld>
            <a:endParaRPr lang="en-US" altLang="en-US"/>
          </a:p>
        </p:txBody>
      </p:sp>
    </p:spTree>
    <p:extLst>
      <p:ext uri="{BB962C8B-B14F-4D97-AF65-F5344CB8AC3E}">
        <p14:creationId xmlns:p14="http://schemas.microsoft.com/office/powerpoint/2010/main" val="2836310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sz="half" idx="1"/>
          </p:nvPr>
        </p:nvSpPr>
        <p:spPr/>
        <p:txBody>
          <a:bodyPr/>
          <a:lstStyle/>
          <a:p>
            <a:r>
              <a:rPr lang="zh-CN" altLang="en-US" dirty="0" smtClean="0"/>
              <a:t>生产过程中的七大浪费 </a:t>
            </a:r>
            <a:endParaRPr lang="en-US" altLang="zh-CN" dirty="0" smtClean="0"/>
          </a:p>
          <a:p>
            <a:pPr lvl="1"/>
            <a:r>
              <a:rPr lang="zh-CN" altLang="en-US" dirty="0"/>
              <a:t>库存</a:t>
            </a:r>
          </a:p>
          <a:p>
            <a:pPr lvl="1"/>
            <a:r>
              <a:rPr lang="zh-CN" altLang="en-US" dirty="0"/>
              <a:t>生产过剩</a:t>
            </a:r>
          </a:p>
          <a:p>
            <a:pPr lvl="1"/>
            <a:r>
              <a:rPr lang="zh-CN" altLang="en-US" dirty="0"/>
              <a:t>多余的流程 </a:t>
            </a:r>
          </a:p>
          <a:p>
            <a:pPr lvl="1"/>
            <a:r>
              <a:rPr lang="zh-CN" altLang="en-US" dirty="0" smtClean="0"/>
              <a:t>多余的请求</a:t>
            </a:r>
            <a:endParaRPr lang="en-US" altLang="zh-CN" dirty="0"/>
          </a:p>
          <a:p>
            <a:pPr lvl="1"/>
            <a:r>
              <a:rPr lang="zh-CN" altLang="en-US" dirty="0"/>
              <a:t>运输</a:t>
            </a:r>
          </a:p>
          <a:p>
            <a:pPr lvl="1"/>
            <a:r>
              <a:rPr lang="zh-CN" altLang="en-US" dirty="0"/>
              <a:t>等待</a:t>
            </a:r>
          </a:p>
          <a:p>
            <a:pPr lvl="1"/>
            <a:r>
              <a:rPr lang="zh-CN" altLang="en-US" dirty="0"/>
              <a:t>缺</a:t>
            </a:r>
            <a:r>
              <a:rPr lang="zh-CN" altLang="en-US" dirty="0" smtClean="0"/>
              <a:t>陷</a:t>
            </a:r>
            <a:endParaRPr lang="zh-CN" altLang="en-US" dirty="0"/>
          </a:p>
        </p:txBody>
      </p:sp>
      <p:sp>
        <p:nvSpPr>
          <p:cNvPr id="7" name="内容占位符 6"/>
          <p:cNvSpPr>
            <a:spLocks noGrp="1"/>
          </p:cNvSpPr>
          <p:nvPr>
            <p:ph sz="half" idx="2"/>
          </p:nvPr>
        </p:nvSpPr>
        <p:spPr/>
        <p:txBody>
          <a:bodyPr/>
          <a:lstStyle/>
          <a:p>
            <a:r>
              <a:rPr lang="zh-CN" altLang="en-US" dirty="0"/>
              <a:t>软件开发过程中的七大浪</a:t>
            </a:r>
            <a:r>
              <a:rPr lang="zh-CN" altLang="en-US" dirty="0" smtClean="0"/>
              <a:t>费</a:t>
            </a:r>
            <a:endParaRPr lang="en-US" altLang="zh-CN" dirty="0" smtClean="0"/>
          </a:p>
          <a:p>
            <a:pPr lvl="1"/>
            <a:r>
              <a:rPr lang="zh-CN" altLang="en-US" dirty="0"/>
              <a:t>部分完成的工作价值不明</a:t>
            </a:r>
          </a:p>
          <a:p>
            <a:pPr lvl="1"/>
            <a:r>
              <a:rPr lang="zh-CN" altLang="en-US" dirty="0"/>
              <a:t>额外的特性没有价值</a:t>
            </a:r>
          </a:p>
          <a:p>
            <a:pPr lvl="1"/>
            <a:r>
              <a:rPr lang="zh-CN" altLang="en-US" dirty="0"/>
              <a:t>重新学习</a:t>
            </a:r>
          </a:p>
          <a:p>
            <a:pPr lvl="1"/>
            <a:r>
              <a:rPr lang="zh-CN" altLang="en-US" dirty="0"/>
              <a:t>任务转换</a:t>
            </a:r>
          </a:p>
          <a:p>
            <a:pPr lvl="1"/>
            <a:r>
              <a:rPr lang="zh-CN" altLang="en-US" dirty="0"/>
              <a:t>移交</a:t>
            </a:r>
          </a:p>
          <a:p>
            <a:pPr lvl="1"/>
            <a:r>
              <a:rPr lang="zh-CN" altLang="en-US" dirty="0"/>
              <a:t>延迟</a:t>
            </a:r>
          </a:p>
          <a:p>
            <a:pPr lvl="1"/>
            <a:r>
              <a:rPr lang="zh-CN" altLang="en-US" dirty="0"/>
              <a:t>缺</a:t>
            </a:r>
            <a:r>
              <a:rPr lang="zh-CN" altLang="en-US" dirty="0" smtClean="0"/>
              <a:t>陷</a:t>
            </a:r>
            <a:endParaRPr lang="zh-CN" altLang="en-US" dirty="0"/>
          </a:p>
        </p:txBody>
      </p:sp>
      <p:sp>
        <p:nvSpPr>
          <p:cNvPr id="54275" name="Rectangle 2"/>
          <p:cNvSpPr>
            <a:spLocks noGrp="1" noChangeArrowheads="1"/>
          </p:cNvSpPr>
          <p:nvPr>
            <p:ph type="title"/>
          </p:nvPr>
        </p:nvSpPr>
        <p:spPr/>
        <p:txBody>
          <a:bodyPr/>
          <a:lstStyle/>
          <a:p>
            <a:r>
              <a:rPr lang="zh-CN" altLang="en-US" smtClean="0"/>
              <a:t>七大浪费</a:t>
            </a:r>
            <a:endParaRPr lang="en-US" altLang="zh-CN" dirty="0" smtClean="0"/>
          </a:p>
        </p:txBody>
      </p:sp>
      <p:sp>
        <p:nvSpPr>
          <p:cNvPr id="3" name="灯片编号占位符 2"/>
          <p:cNvSpPr>
            <a:spLocks noGrp="1"/>
          </p:cNvSpPr>
          <p:nvPr>
            <p:ph type="sldNum" sz="quarter" idx="10"/>
          </p:nvPr>
        </p:nvSpPr>
        <p:spPr/>
        <p:txBody>
          <a:bodyPr/>
          <a:lstStyle/>
          <a:p>
            <a:fld id="{ECE46B97-DF7D-4B7C-9F49-0E435479DE64}" type="slidenum">
              <a:rPr lang="en-US" altLang="en-US" smtClean="0"/>
              <a:pPr/>
              <a:t>36</a:t>
            </a:fld>
            <a:endParaRPr lang="en-US" altLang="en-US"/>
          </a:p>
        </p:txBody>
      </p:sp>
    </p:spTree>
    <p:extLst>
      <p:ext uri="{BB962C8B-B14F-4D97-AF65-F5344CB8AC3E}">
        <p14:creationId xmlns:p14="http://schemas.microsoft.com/office/powerpoint/2010/main" val="2440203239"/>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half" idx="1"/>
          </p:nvPr>
        </p:nvSpPr>
        <p:spPr>
          <a:xfrm>
            <a:off x="153988" y="1144033"/>
            <a:ext cx="3950873" cy="5202978"/>
          </a:xfrm>
        </p:spPr>
        <p:txBody>
          <a:bodyPr/>
          <a:lstStyle/>
          <a:p>
            <a:r>
              <a:rPr lang="zh-CN" altLang="en-US" dirty="0"/>
              <a:t>浪</a:t>
            </a:r>
            <a:r>
              <a:rPr lang="zh-CN" altLang="en-US" dirty="0" smtClean="0"/>
              <a:t>费</a:t>
            </a:r>
            <a:endParaRPr lang="en-US" altLang="zh-CN" dirty="0" smtClean="0"/>
          </a:p>
          <a:p>
            <a:pPr lvl="1"/>
            <a:r>
              <a:rPr lang="zh-CN" altLang="en-US" dirty="0"/>
              <a:t>部分完成的工作价值不</a:t>
            </a:r>
            <a:r>
              <a:rPr lang="zh-CN" altLang="en-US" dirty="0" smtClean="0"/>
              <a:t>明</a:t>
            </a:r>
            <a:endParaRPr lang="en-US" altLang="zh-CN" dirty="0" smtClean="0"/>
          </a:p>
          <a:p>
            <a:pPr lvl="1"/>
            <a:r>
              <a:rPr lang="zh-CN" altLang="en-US" dirty="0"/>
              <a:t>额外</a:t>
            </a:r>
            <a:r>
              <a:rPr lang="zh-CN" altLang="en-US" dirty="0" smtClean="0"/>
              <a:t>的特性没</a:t>
            </a:r>
            <a:r>
              <a:rPr lang="zh-CN" altLang="en-US" dirty="0"/>
              <a:t>有价值</a:t>
            </a:r>
          </a:p>
          <a:p>
            <a:pPr lvl="1"/>
            <a:r>
              <a:rPr lang="zh-CN" altLang="en-US" dirty="0"/>
              <a:t>重新学习</a:t>
            </a:r>
          </a:p>
          <a:p>
            <a:pPr lvl="1"/>
            <a:r>
              <a:rPr lang="zh-CN" altLang="en-US" dirty="0"/>
              <a:t>任务转换</a:t>
            </a:r>
          </a:p>
          <a:p>
            <a:pPr lvl="1"/>
            <a:r>
              <a:rPr lang="zh-CN" altLang="en-US" dirty="0" smtClean="0"/>
              <a:t>过多移</a:t>
            </a:r>
            <a:r>
              <a:rPr lang="zh-CN" altLang="en-US" dirty="0"/>
              <a:t>交</a:t>
            </a:r>
          </a:p>
          <a:p>
            <a:pPr lvl="1"/>
            <a:r>
              <a:rPr lang="zh-CN" altLang="en-US" dirty="0" smtClean="0"/>
              <a:t>延迟</a:t>
            </a:r>
            <a:endParaRPr lang="zh-CN" altLang="en-US" dirty="0"/>
          </a:p>
          <a:p>
            <a:pPr lvl="1"/>
            <a:r>
              <a:rPr lang="zh-CN" altLang="en-US" dirty="0"/>
              <a:t>缺陷</a:t>
            </a:r>
          </a:p>
          <a:p>
            <a:pPr lvl="1"/>
            <a:r>
              <a:rPr lang="zh-CN" altLang="en-US" dirty="0"/>
              <a:t>多余的</a:t>
            </a:r>
            <a:r>
              <a:rPr lang="zh-CN" altLang="en-US" dirty="0" smtClean="0"/>
              <a:t>流程</a:t>
            </a:r>
            <a:endParaRPr lang="zh-CN" altLang="en-US" dirty="0"/>
          </a:p>
          <a:p>
            <a:pPr lvl="1"/>
            <a:r>
              <a:rPr lang="zh-CN" altLang="en-US" dirty="0" smtClean="0"/>
              <a:t>官僚主义</a:t>
            </a:r>
            <a:endParaRPr lang="zh-CN" altLang="en-US" dirty="0"/>
          </a:p>
        </p:txBody>
      </p:sp>
      <p:sp>
        <p:nvSpPr>
          <p:cNvPr id="3" name="内容占位符 2"/>
          <p:cNvSpPr>
            <a:spLocks noGrp="1"/>
          </p:cNvSpPr>
          <p:nvPr>
            <p:ph sz="half" idx="2"/>
          </p:nvPr>
        </p:nvSpPr>
        <p:spPr>
          <a:xfrm>
            <a:off x="4699980" y="1144033"/>
            <a:ext cx="4301145" cy="5256674"/>
          </a:xfrm>
        </p:spPr>
        <p:txBody>
          <a:bodyPr>
            <a:normAutofit/>
          </a:bodyPr>
          <a:lstStyle/>
          <a:p>
            <a:r>
              <a:rPr lang="zh-CN" altLang="en-US" dirty="0"/>
              <a:t>原因</a:t>
            </a:r>
            <a:endParaRPr lang="en-US" altLang="zh-CN" dirty="0" smtClean="0"/>
          </a:p>
          <a:p>
            <a:pPr lvl="1"/>
            <a:r>
              <a:rPr lang="zh-CN" altLang="en-US" dirty="0"/>
              <a:t>过时</a:t>
            </a:r>
          </a:p>
          <a:p>
            <a:pPr lvl="1"/>
            <a:r>
              <a:rPr lang="zh-CN" altLang="en-US" dirty="0"/>
              <a:t>额外的成本</a:t>
            </a:r>
          </a:p>
          <a:p>
            <a:pPr lvl="1"/>
            <a:r>
              <a:rPr lang="zh-CN" altLang="en-US" dirty="0"/>
              <a:t>重新犯</a:t>
            </a:r>
            <a:r>
              <a:rPr lang="zh-CN" altLang="en-US" dirty="0" smtClean="0"/>
              <a:t>同样</a:t>
            </a:r>
            <a:r>
              <a:rPr lang="zh-CN" altLang="en-US" dirty="0"/>
              <a:t>的错误</a:t>
            </a:r>
          </a:p>
          <a:p>
            <a:pPr lvl="1"/>
            <a:r>
              <a:rPr lang="zh-CN" altLang="en-US" dirty="0"/>
              <a:t>流动</a:t>
            </a:r>
            <a:r>
              <a:rPr lang="zh-CN" altLang="en-US" dirty="0" smtClean="0"/>
              <a:t>损耗 </a:t>
            </a:r>
            <a:r>
              <a:rPr lang="en-US" altLang="zh-CN" dirty="0" smtClean="0"/>
              <a:t>+ </a:t>
            </a:r>
            <a:r>
              <a:rPr lang="zh-CN" altLang="en-US" dirty="0" smtClean="0"/>
              <a:t>资源</a:t>
            </a:r>
            <a:r>
              <a:rPr lang="zh-CN" altLang="en-US" dirty="0"/>
              <a:t>浪费</a:t>
            </a:r>
          </a:p>
          <a:p>
            <a:pPr lvl="1"/>
            <a:r>
              <a:rPr lang="zh-CN" altLang="en-US" dirty="0"/>
              <a:t>损失关键信</a:t>
            </a:r>
            <a:r>
              <a:rPr lang="zh-CN" altLang="en-US" dirty="0" smtClean="0"/>
              <a:t>息</a:t>
            </a:r>
            <a:endParaRPr lang="en-US" altLang="zh-CN" dirty="0"/>
          </a:p>
          <a:p>
            <a:pPr lvl="1"/>
            <a:r>
              <a:rPr lang="zh-CN" altLang="en-US" dirty="0" smtClean="0"/>
              <a:t>更多</a:t>
            </a:r>
            <a:r>
              <a:rPr lang="zh-CN" altLang="en-US" dirty="0"/>
              <a:t>的变</a:t>
            </a:r>
            <a:r>
              <a:rPr lang="zh-CN" altLang="en-US" dirty="0" smtClean="0"/>
              <a:t>更几率</a:t>
            </a:r>
            <a:endParaRPr lang="en-US" altLang="zh-CN" dirty="0" smtClean="0"/>
          </a:p>
          <a:p>
            <a:pPr lvl="1"/>
            <a:r>
              <a:rPr lang="zh-CN" altLang="en-US" dirty="0" smtClean="0"/>
              <a:t>成本 </a:t>
            </a:r>
            <a:r>
              <a:rPr lang="en-US" altLang="zh-CN" dirty="0"/>
              <a:t>= </a:t>
            </a:r>
            <a:r>
              <a:rPr lang="zh-CN" altLang="en-US" dirty="0"/>
              <a:t>影响 </a:t>
            </a:r>
            <a:r>
              <a:rPr lang="en-US" altLang="zh-CN" dirty="0"/>
              <a:t>x </a:t>
            </a:r>
            <a:r>
              <a:rPr lang="zh-CN" altLang="en-US" dirty="0"/>
              <a:t>修正时间</a:t>
            </a:r>
          </a:p>
          <a:p>
            <a:pPr lvl="1"/>
            <a:r>
              <a:rPr lang="zh-CN" altLang="en-US" dirty="0"/>
              <a:t>不必要的</a:t>
            </a:r>
            <a:r>
              <a:rPr lang="zh-CN" altLang="en-US" dirty="0" smtClean="0"/>
              <a:t>文档 </a:t>
            </a:r>
            <a:r>
              <a:rPr lang="en-US" altLang="zh-CN" dirty="0"/>
              <a:t>+ </a:t>
            </a:r>
            <a:r>
              <a:rPr lang="zh-CN" altLang="en-US" dirty="0"/>
              <a:t>无效的沟</a:t>
            </a:r>
            <a:r>
              <a:rPr lang="zh-CN" altLang="en-US" dirty="0" smtClean="0"/>
              <a:t>通</a:t>
            </a:r>
            <a:endParaRPr lang="en-US" altLang="zh-CN" dirty="0" smtClean="0"/>
          </a:p>
          <a:p>
            <a:pPr lvl="1"/>
            <a:r>
              <a:rPr lang="zh-CN" altLang="en-US" dirty="0" smtClean="0"/>
              <a:t>浪</a:t>
            </a:r>
            <a:r>
              <a:rPr lang="zh-CN" altLang="en-US" dirty="0"/>
              <a:t>费的</a:t>
            </a:r>
            <a:r>
              <a:rPr lang="zh-CN" altLang="en-US" dirty="0" smtClean="0"/>
              <a:t>工作量 </a:t>
            </a:r>
            <a:r>
              <a:rPr lang="en-US" altLang="zh-CN" dirty="0" smtClean="0"/>
              <a:t>+ </a:t>
            </a:r>
            <a:r>
              <a:rPr lang="zh-CN" altLang="en-US" dirty="0" smtClean="0"/>
              <a:t>失去</a:t>
            </a:r>
            <a:r>
              <a:rPr lang="zh-CN" altLang="en-US" dirty="0"/>
              <a:t>关注</a:t>
            </a:r>
            <a:r>
              <a:rPr lang="zh-CN" altLang="en-US" dirty="0" smtClean="0"/>
              <a:t>点</a:t>
            </a:r>
            <a:endParaRPr lang="zh-CN" altLang="en-US" dirty="0"/>
          </a:p>
        </p:txBody>
      </p:sp>
      <p:sp>
        <p:nvSpPr>
          <p:cNvPr id="4" name="灯片编号占位符 3"/>
          <p:cNvSpPr>
            <a:spLocks noGrp="1"/>
          </p:cNvSpPr>
          <p:nvPr>
            <p:ph type="sldNum" sz="quarter" idx="10"/>
          </p:nvPr>
        </p:nvSpPr>
        <p:spPr/>
        <p:txBody>
          <a:bodyPr/>
          <a:lstStyle/>
          <a:p>
            <a:fld id="{ECE46B97-DF7D-4B7C-9F49-0E435479DE64}" type="slidenum">
              <a:rPr lang="en-US" altLang="en-US" smtClean="0"/>
              <a:pPr/>
              <a:t>37</a:t>
            </a:fld>
            <a:endParaRPr lang="en-US" altLang="en-US"/>
          </a:p>
        </p:txBody>
      </p:sp>
      <p:sp>
        <p:nvSpPr>
          <p:cNvPr id="5" name="标题 4"/>
          <p:cNvSpPr>
            <a:spLocks noGrp="1"/>
          </p:cNvSpPr>
          <p:nvPr>
            <p:ph type="title"/>
          </p:nvPr>
        </p:nvSpPr>
        <p:spPr/>
        <p:txBody>
          <a:bodyPr/>
          <a:lstStyle/>
          <a:p>
            <a:r>
              <a:rPr lang="zh-CN" altLang="en-US"/>
              <a:t>浪费及原因分析 </a:t>
            </a:r>
            <a:r>
              <a:rPr lang="en-US" altLang="zh-CN"/>
              <a:t>- </a:t>
            </a:r>
            <a:r>
              <a:rPr lang="zh-CN" altLang="en-US"/>
              <a:t>总结</a:t>
            </a:r>
          </a:p>
        </p:txBody>
      </p:sp>
      <p:cxnSp>
        <p:nvCxnSpPr>
          <p:cNvPr id="7" name="直接箭头连接符 6"/>
          <p:cNvCxnSpPr/>
          <p:nvPr/>
        </p:nvCxnSpPr>
        <p:spPr bwMode="auto">
          <a:xfrm>
            <a:off x="4328002" y="1832038"/>
            <a:ext cx="720000" cy="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0" name="直接箭头连接符 9"/>
          <p:cNvCxnSpPr/>
          <p:nvPr/>
        </p:nvCxnSpPr>
        <p:spPr bwMode="auto">
          <a:xfrm flipV="1">
            <a:off x="4328002" y="2233917"/>
            <a:ext cx="720000"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1" name="直接箭头连接符 10"/>
          <p:cNvCxnSpPr/>
          <p:nvPr/>
        </p:nvCxnSpPr>
        <p:spPr bwMode="auto">
          <a:xfrm flipV="1">
            <a:off x="2528002" y="2635797"/>
            <a:ext cx="2520000"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2" name="直接箭头连接符 11"/>
          <p:cNvCxnSpPr/>
          <p:nvPr/>
        </p:nvCxnSpPr>
        <p:spPr bwMode="auto">
          <a:xfrm flipV="1">
            <a:off x="2528002" y="3037677"/>
            <a:ext cx="2520000"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3" name="直接箭头连接符 12"/>
          <p:cNvCxnSpPr/>
          <p:nvPr/>
        </p:nvCxnSpPr>
        <p:spPr bwMode="auto">
          <a:xfrm flipV="1">
            <a:off x="2528002" y="3439557"/>
            <a:ext cx="2520000"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4" name="直接箭头连接符 13"/>
          <p:cNvCxnSpPr/>
          <p:nvPr/>
        </p:nvCxnSpPr>
        <p:spPr bwMode="auto">
          <a:xfrm flipV="1">
            <a:off x="2528002" y="3841437"/>
            <a:ext cx="2520000"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5" name="直接箭头连接符 14"/>
          <p:cNvCxnSpPr/>
          <p:nvPr/>
        </p:nvCxnSpPr>
        <p:spPr bwMode="auto">
          <a:xfrm flipV="1">
            <a:off x="2528002" y="4243317"/>
            <a:ext cx="2520000"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6" name="直接箭头连接符 15"/>
          <p:cNvCxnSpPr/>
          <p:nvPr/>
        </p:nvCxnSpPr>
        <p:spPr bwMode="auto">
          <a:xfrm>
            <a:off x="2528002" y="4645197"/>
            <a:ext cx="2520000" cy="17546"/>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7" name="直接箭头连接符 16"/>
          <p:cNvCxnSpPr/>
          <p:nvPr/>
        </p:nvCxnSpPr>
        <p:spPr bwMode="auto">
          <a:xfrm flipV="1">
            <a:off x="2528002" y="5064620"/>
            <a:ext cx="2520000" cy="1"/>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33471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zh-CN" altLang="en-US" dirty="0" smtClean="0"/>
              <a:t>如何减少浪费？</a:t>
            </a:r>
            <a:endParaRPr lang="en-US" altLang="zh-CN" dirty="0" smtClean="0"/>
          </a:p>
        </p:txBody>
      </p:sp>
      <p:sp>
        <p:nvSpPr>
          <p:cNvPr id="56323" name="Rectangle 3"/>
          <p:cNvSpPr>
            <a:spLocks noGrp="1" noChangeArrowheads="1"/>
          </p:cNvSpPr>
          <p:nvPr>
            <p:ph sz="quarter" idx="11"/>
          </p:nvPr>
        </p:nvSpPr>
        <p:spPr>
          <a:xfrm>
            <a:off x="153987" y="1142813"/>
            <a:ext cx="8847137" cy="3254375"/>
          </a:xfrm>
        </p:spPr>
        <p:txBody>
          <a:bodyPr>
            <a:normAutofit/>
          </a:bodyPr>
          <a:lstStyle/>
          <a:p>
            <a:r>
              <a:rPr lang="en-US" altLang="zh-CN" dirty="0" smtClean="0"/>
              <a:t>Build </a:t>
            </a:r>
            <a:r>
              <a:rPr lang="en-US" altLang="zh-CN" dirty="0"/>
              <a:t>In Quality</a:t>
            </a:r>
          </a:p>
          <a:p>
            <a:r>
              <a:rPr lang="zh-CN" altLang="en-US" dirty="0"/>
              <a:t>关注学习</a:t>
            </a:r>
          </a:p>
          <a:p>
            <a:r>
              <a:rPr lang="zh-CN" altLang="en-US" dirty="0"/>
              <a:t>延迟承诺</a:t>
            </a:r>
          </a:p>
          <a:p>
            <a:r>
              <a:rPr lang="zh-CN" altLang="en-US" dirty="0"/>
              <a:t>更快交付</a:t>
            </a:r>
          </a:p>
          <a:p>
            <a:r>
              <a:rPr lang="zh-CN" altLang="en-US" dirty="0"/>
              <a:t>尊重人</a:t>
            </a:r>
          </a:p>
          <a:p>
            <a:r>
              <a:rPr lang="zh-CN" altLang="en-US" dirty="0"/>
              <a:t>总体优化</a:t>
            </a:r>
          </a:p>
        </p:txBody>
      </p:sp>
      <p:sp>
        <p:nvSpPr>
          <p:cNvPr id="56324" name="Text Box 4"/>
          <p:cNvSpPr txBox="1">
            <a:spLocks noChangeArrowheads="1"/>
          </p:cNvSpPr>
          <p:nvPr/>
        </p:nvSpPr>
        <p:spPr bwMode="auto">
          <a:xfrm>
            <a:off x="207774" y="5252017"/>
            <a:ext cx="8169744" cy="830997"/>
          </a:xfrm>
          <a:prstGeom prst="rect">
            <a:avLst/>
          </a:prstGeom>
          <a:solidFill>
            <a:schemeClr val="folHlink"/>
          </a:solidFill>
          <a:ln w="9525">
            <a:solidFill>
              <a:srgbClr val="000000"/>
            </a:solidFill>
            <a:miter lim="800000"/>
            <a:headEnd/>
            <a:tailEnd/>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15000"/>
              </a:spcAft>
              <a:buClr>
                <a:schemeClr val="accent1"/>
              </a:buClr>
              <a:buFont typeface="WingDings" panose="05000000000000000000" pitchFamily="2" charset="2"/>
              <a:buNone/>
            </a:pPr>
            <a:r>
              <a:rPr lang="en-US" altLang="zh-CN" sz="2400" b="1" dirty="0">
                <a:solidFill>
                  <a:schemeClr val="bg1"/>
                </a:solidFill>
              </a:rPr>
              <a:t>Note that these principles can be applied to any development process a team is using</a:t>
            </a:r>
          </a:p>
        </p:txBody>
      </p:sp>
      <p:pic>
        <p:nvPicPr>
          <p:cNvPr id="6" name="Picture 26" descr="defercommitme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1930" y="787930"/>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28" descr="optimizethewho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80468" y="3182347"/>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respectpeop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1805" y="3199810"/>
            <a:ext cx="1506538"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qualit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18168" y="806980"/>
            <a:ext cx="1506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learni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7418" y="3199810"/>
            <a:ext cx="1506537" cy="1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6"/>
          <p:cNvSpPr>
            <a:spLocks noChangeArrowheads="1"/>
          </p:cNvSpPr>
          <p:nvPr/>
        </p:nvSpPr>
        <p:spPr bwMode="auto">
          <a:xfrm>
            <a:off x="5444955" y="2332567"/>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延迟决策</a:t>
            </a:r>
          </a:p>
        </p:txBody>
      </p:sp>
      <p:sp>
        <p:nvSpPr>
          <p:cNvPr id="12" name="Rectangle 38"/>
          <p:cNvSpPr>
            <a:spLocks noChangeArrowheads="1"/>
          </p:cNvSpPr>
          <p:nvPr/>
        </p:nvSpPr>
        <p:spPr bwMode="auto">
          <a:xfrm>
            <a:off x="7561886" y="2334155"/>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快速交付</a:t>
            </a:r>
          </a:p>
        </p:txBody>
      </p:sp>
      <p:sp>
        <p:nvSpPr>
          <p:cNvPr id="13" name="Rectangle 40"/>
          <p:cNvSpPr>
            <a:spLocks noChangeArrowheads="1"/>
          </p:cNvSpPr>
          <p:nvPr/>
        </p:nvSpPr>
        <p:spPr bwMode="auto">
          <a:xfrm>
            <a:off x="6443493" y="4723810"/>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ea typeface="微软雅黑" panose="020B0503020204020204" pitchFamily="34" charset="-122"/>
              </a:rPr>
              <a:t>优化整体</a:t>
            </a:r>
          </a:p>
        </p:txBody>
      </p:sp>
      <p:sp>
        <p:nvSpPr>
          <p:cNvPr id="14" name="Rectangle 42"/>
          <p:cNvSpPr>
            <a:spLocks noChangeArrowheads="1"/>
          </p:cNvSpPr>
          <p:nvPr/>
        </p:nvSpPr>
        <p:spPr bwMode="auto">
          <a:xfrm>
            <a:off x="3262936" y="2332567"/>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构建质量</a:t>
            </a:r>
          </a:p>
        </p:txBody>
      </p:sp>
      <p:sp>
        <p:nvSpPr>
          <p:cNvPr id="15" name="Rectangle 44"/>
          <p:cNvSpPr>
            <a:spLocks noChangeArrowheads="1"/>
          </p:cNvSpPr>
          <p:nvPr/>
        </p:nvSpPr>
        <p:spPr bwMode="auto">
          <a:xfrm>
            <a:off x="2342186" y="4722222"/>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关注学习</a:t>
            </a:r>
          </a:p>
        </p:txBody>
      </p:sp>
      <p:sp>
        <p:nvSpPr>
          <p:cNvPr id="16" name="Rectangle 46"/>
          <p:cNvSpPr>
            <a:spLocks noChangeArrowheads="1"/>
          </p:cNvSpPr>
          <p:nvPr/>
        </p:nvSpPr>
        <p:spPr bwMode="auto">
          <a:xfrm>
            <a:off x="4426574" y="4722222"/>
            <a:ext cx="1217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dirty="0">
                <a:ea typeface="微软雅黑" panose="020B0503020204020204" pitchFamily="34" charset="-122"/>
              </a:rPr>
              <a:t>尊重个人</a:t>
            </a:r>
          </a:p>
        </p:txBody>
      </p:sp>
      <p:pic>
        <p:nvPicPr>
          <p:cNvPr id="17" name="Picture 48" descr="metronome"/>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3468" y="818092"/>
            <a:ext cx="1493837"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0"/>
          </p:nvPr>
        </p:nvSpPr>
        <p:spPr/>
        <p:txBody>
          <a:bodyPr/>
          <a:lstStyle/>
          <a:p>
            <a:fld id="{51C954A1-9FE7-4ABB-8851-D5362BFC037D}" type="slidenum">
              <a:rPr lang="en-US" altLang="en-US" smtClean="0"/>
              <a:pPr/>
              <a:t>38</a:t>
            </a:fld>
            <a:endParaRPr lang="en-US" altLang="en-US"/>
          </a:p>
        </p:txBody>
      </p:sp>
    </p:spTree>
    <p:extLst>
      <p:ext uri="{BB962C8B-B14F-4D97-AF65-F5344CB8AC3E}">
        <p14:creationId xmlns:p14="http://schemas.microsoft.com/office/powerpoint/2010/main" val="18277272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39</a:t>
            </a:fld>
            <a:endParaRPr lang="en-US" altLang="en-US"/>
          </a:p>
        </p:txBody>
      </p:sp>
      <p:sp>
        <p:nvSpPr>
          <p:cNvPr id="4" name="内容占位符 3"/>
          <p:cNvSpPr>
            <a:spLocks noGrp="1"/>
          </p:cNvSpPr>
          <p:nvPr>
            <p:ph sz="quarter" idx="11"/>
          </p:nvPr>
        </p:nvSpPr>
        <p:spPr/>
        <p:txBody>
          <a:bodyPr/>
          <a:lstStyle/>
          <a:p>
            <a:r>
              <a:rPr lang="zh-CN" altLang="en-US" dirty="0"/>
              <a:t>敏捷软件开发过程包括先启、精化、构造、移交四大阶段；管理过程包括启动、实施、收尾三大阶段</a:t>
            </a:r>
          </a:p>
          <a:p>
            <a:r>
              <a:rPr lang="zh-CN" altLang="en-US" dirty="0"/>
              <a:t>敏捷是一种思想，具体开发模型可以有多种，如</a:t>
            </a:r>
            <a:r>
              <a:rPr lang="en-US" altLang="zh-CN" dirty="0"/>
              <a:t>Scrum</a:t>
            </a:r>
            <a:r>
              <a:rPr lang="zh-CN" altLang="en-US" dirty="0"/>
              <a:t>、</a:t>
            </a:r>
            <a:r>
              <a:rPr lang="en-US" altLang="zh-CN" dirty="0"/>
              <a:t>XP</a:t>
            </a:r>
            <a:r>
              <a:rPr lang="zh-CN" altLang="en-US" dirty="0"/>
              <a:t>、</a:t>
            </a:r>
            <a:r>
              <a:rPr lang="en-US" altLang="zh-CN" dirty="0" err="1"/>
              <a:t>OpenUP</a:t>
            </a:r>
            <a:r>
              <a:rPr lang="zh-CN" altLang="en-US" dirty="0"/>
              <a:t>、</a:t>
            </a:r>
            <a:r>
              <a:rPr lang="en-US" altLang="zh-CN" dirty="0"/>
              <a:t>Lean</a:t>
            </a:r>
            <a:r>
              <a:rPr lang="zh-CN" altLang="en-US" dirty="0"/>
              <a:t>等等。</a:t>
            </a:r>
          </a:p>
          <a:p>
            <a:r>
              <a:rPr lang="en-US" altLang="zh-CN" dirty="0"/>
              <a:t>Scrum</a:t>
            </a:r>
            <a:r>
              <a:rPr lang="zh-CN" altLang="en-US" dirty="0"/>
              <a:t>每次迭代以冲刺规划会议开始，冲刺复审与回顾会议结束，执行过程中有每日站立会议</a:t>
            </a:r>
          </a:p>
          <a:p>
            <a:r>
              <a:rPr lang="zh-CN" altLang="en-US" dirty="0"/>
              <a:t>产品订单和冲刺订单由一系列用户故事组成</a:t>
            </a:r>
          </a:p>
          <a:p>
            <a:r>
              <a:rPr lang="en-US" altLang="zh-CN" dirty="0"/>
              <a:t>Scrum</a:t>
            </a:r>
            <a:r>
              <a:rPr lang="zh-CN" altLang="en-US" dirty="0"/>
              <a:t>用故事、</a:t>
            </a:r>
            <a:r>
              <a:rPr lang="en-US" altLang="zh-CN" dirty="0"/>
              <a:t>XP</a:t>
            </a:r>
            <a:r>
              <a:rPr lang="zh-CN" altLang="en-US" dirty="0"/>
              <a:t>用故事卡片、</a:t>
            </a:r>
            <a:r>
              <a:rPr lang="en-US" altLang="zh-CN" dirty="0" err="1"/>
              <a:t>OpenUP</a:t>
            </a:r>
            <a:r>
              <a:rPr lang="zh-CN" altLang="en-US" dirty="0"/>
              <a:t>用用例描述需求</a:t>
            </a:r>
          </a:p>
          <a:p>
            <a:r>
              <a:rPr lang="en-US" altLang="zh-CN" dirty="0"/>
              <a:t>Lean</a:t>
            </a:r>
            <a:r>
              <a:rPr lang="zh-CN" altLang="en-US" dirty="0"/>
              <a:t>方法核心就是精益流程，消除一切浪费</a:t>
            </a:r>
          </a:p>
        </p:txBody>
      </p:sp>
    </p:spTree>
    <p:extLst>
      <p:ext uri="{BB962C8B-B14F-4D97-AF65-F5344CB8AC3E}">
        <p14:creationId xmlns:p14="http://schemas.microsoft.com/office/powerpoint/2010/main" val="2410842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Box 289"/>
          <p:cNvSpPr txBox="1">
            <a:spLocks noChangeArrowheads="1"/>
          </p:cNvSpPr>
          <p:nvPr/>
        </p:nvSpPr>
        <p:spPr bwMode="auto">
          <a:xfrm>
            <a:off x="7251700" y="5588000"/>
            <a:ext cx="1730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en-US" altLang="zh-CN" sz="1200" i="1" dirty="0">
                <a:latin typeface="Franklin Gothic Heavy" pitchFamily="34" charset="0"/>
              </a:rPr>
              <a:t>Copy Right @ DJ Ning</a:t>
            </a:r>
            <a:endParaRPr lang="zh-CN" altLang="en-US" sz="1200" i="1">
              <a:latin typeface="Franklin Gothic Heavy" pitchFamily="34" charset="0"/>
            </a:endParaRPr>
          </a:p>
        </p:txBody>
      </p:sp>
      <p:grpSp>
        <p:nvGrpSpPr>
          <p:cNvPr id="11268" name="组合 474"/>
          <p:cNvGrpSpPr>
            <a:grpSpLocks/>
          </p:cNvGrpSpPr>
          <p:nvPr/>
        </p:nvGrpSpPr>
        <p:grpSpPr bwMode="auto">
          <a:xfrm>
            <a:off x="7453313" y="4606925"/>
            <a:ext cx="1441450" cy="769938"/>
            <a:chOff x="5533238" y="5374185"/>
            <a:chExt cx="1442654" cy="769949"/>
          </a:xfrm>
        </p:grpSpPr>
        <p:grpSp>
          <p:nvGrpSpPr>
            <p:cNvPr id="3" name="组合 227"/>
            <p:cNvGrpSpPr/>
            <p:nvPr/>
          </p:nvGrpSpPr>
          <p:grpSpPr>
            <a:xfrm>
              <a:off x="5661566" y="5374185"/>
              <a:ext cx="1314326" cy="579945"/>
              <a:chOff x="-162182" y="5583111"/>
              <a:chExt cx="1314326" cy="579945"/>
            </a:xfrm>
            <a:solidFill>
              <a:srgbClr val="FFFFCC"/>
            </a:solidFill>
          </p:grpSpPr>
          <p:sp>
            <p:nvSpPr>
              <p:cNvPr id="197"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安装包</a:t>
                </a:r>
              </a:p>
            </p:txBody>
          </p:sp>
          <p:sp>
            <p:nvSpPr>
              <p:cNvPr id="200" name="AutoShape 325"/>
              <p:cNvSpPr>
                <a:spLocks noChangeArrowheads="1"/>
              </p:cNvSpPr>
              <p:nvPr/>
            </p:nvSpPr>
            <p:spPr bwMode="auto">
              <a:xfrm>
                <a:off x="-16218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培训资料</a:t>
                </a:r>
              </a:p>
            </p:txBody>
          </p:sp>
        </p:grpSp>
        <p:sp>
          <p:nvSpPr>
            <p:cNvPr id="196" name="AutoShape 325"/>
            <p:cNvSpPr>
              <a:spLocks noChangeArrowheads="1"/>
            </p:cNvSpPr>
            <p:nvPr/>
          </p:nvSpPr>
          <p:spPr bwMode="auto">
            <a:xfrm>
              <a:off x="5533238" y="5777416"/>
              <a:ext cx="1188442" cy="366718"/>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运维手册</a:t>
              </a:r>
            </a:p>
          </p:txBody>
        </p:sp>
      </p:grpSp>
      <p:grpSp>
        <p:nvGrpSpPr>
          <p:cNvPr id="11269" name="组合 217"/>
          <p:cNvGrpSpPr>
            <a:grpSpLocks/>
          </p:cNvGrpSpPr>
          <p:nvPr/>
        </p:nvGrpSpPr>
        <p:grpSpPr bwMode="auto">
          <a:xfrm>
            <a:off x="512763" y="4606925"/>
            <a:ext cx="1204912" cy="719138"/>
            <a:chOff x="438912" y="4345941"/>
            <a:chExt cx="1205992" cy="719645"/>
          </a:xfrm>
        </p:grpSpPr>
        <p:sp>
          <p:nvSpPr>
            <p:cNvPr id="177" name="AutoShape 325"/>
            <p:cNvSpPr>
              <a:spLocks noChangeArrowheads="1"/>
            </p:cNvSpPr>
            <p:nvPr/>
          </p:nvSpPr>
          <p:spPr bwMode="auto">
            <a:xfrm>
              <a:off x="987090" y="4345941"/>
              <a:ext cx="657814"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项建书</a:t>
              </a:r>
            </a:p>
          </p:txBody>
        </p:sp>
        <p:sp>
          <p:nvSpPr>
            <p:cNvPr id="178" name="AutoShape 325"/>
            <p:cNvSpPr>
              <a:spLocks noChangeArrowheads="1"/>
            </p:cNvSpPr>
            <p:nvPr/>
          </p:nvSpPr>
          <p:spPr bwMode="auto">
            <a:xfrm>
              <a:off x="578737" y="4509569"/>
              <a:ext cx="859607" cy="366971"/>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客户需求</a:t>
              </a:r>
            </a:p>
          </p:txBody>
        </p:sp>
        <p:sp>
          <p:nvSpPr>
            <p:cNvPr id="217" name="AutoShape 325"/>
            <p:cNvSpPr>
              <a:spLocks noChangeArrowheads="1"/>
            </p:cNvSpPr>
            <p:nvPr/>
          </p:nvSpPr>
          <p:spPr bwMode="auto">
            <a:xfrm>
              <a:off x="438912" y="4698614"/>
              <a:ext cx="859607"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项目 计划</a:t>
              </a:r>
            </a:p>
          </p:txBody>
        </p:sp>
      </p:grpSp>
      <p:grpSp>
        <p:nvGrpSpPr>
          <p:cNvPr id="11270" name="组合 228"/>
          <p:cNvGrpSpPr>
            <a:grpSpLocks/>
          </p:cNvGrpSpPr>
          <p:nvPr/>
        </p:nvGrpSpPr>
        <p:grpSpPr bwMode="auto">
          <a:xfrm>
            <a:off x="3170238" y="4606925"/>
            <a:ext cx="1965325" cy="1196975"/>
            <a:chOff x="3096769" y="4346131"/>
            <a:chExt cx="1965451" cy="1196784"/>
          </a:xfrm>
        </p:grpSpPr>
        <p:sp>
          <p:nvSpPr>
            <p:cNvPr id="209" name="AutoShape 325"/>
            <p:cNvSpPr>
              <a:spLocks noChangeArrowheads="1"/>
            </p:cNvSpPr>
            <p:nvPr/>
          </p:nvSpPr>
          <p:spPr bwMode="auto">
            <a:xfrm>
              <a:off x="4074732" y="4346131"/>
              <a:ext cx="987488"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架构文档</a:t>
              </a:r>
            </a:p>
          </p:txBody>
        </p:sp>
        <p:grpSp>
          <p:nvGrpSpPr>
            <p:cNvPr id="6" name="组合 227"/>
            <p:cNvGrpSpPr/>
            <p:nvPr/>
          </p:nvGrpSpPr>
          <p:grpSpPr bwMode="auto">
            <a:xfrm>
              <a:off x="3595243" y="4559570"/>
              <a:ext cx="1331869" cy="580019"/>
              <a:chOff x="-129032" y="5583111"/>
              <a:chExt cx="1331984" cy="579945"/>
            </a:xfrm>
            <a:solidFill>
              <a:srgbClr val="FFFFCC"/>
            </a:solidFill>
          </p:grpSpPr>
          <p:sp>
            <p:nvSpPr>
              <p:cNvPr id="212" name="AutoShape 325"/>
              <p:cNvSpPr>
                <a:spLocks noChangeArrowheads="1"/>
              </p:cNvSpPr>
              <p:nvPr/>
            </p:nvSpPr>
            <p:spPr bwMode="auto">
              <a:xfrm>
                <a:off x="50808"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迭代计划</a:t>
                </a:r>
              </a:p>
            </p:txBody>
          </p:sp>
          <p:sp>
            <p:nvSpPr>
              <p:cNvPr id="216" name="AutoShape 325"/>
              <p:cNvSpPr>
                <a:spLocks noChangeArrowheads="1"/>
              </p:cNvSpPr>
              <p:nvPr/>
            </p:nvSpPr>
            <p:spPr bwMode="auto">
              <a:xfrm>
                <a:off x="-12903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更新的产品订单</a:t>
                </a:r>
              </a:p>
            </p:txBody>
          </p:sp>
        </p:grpSp>
        <p:sp>
          <p:nvSpPr>
            <p:cNvPr id="219" name="AutoShape 325"/>
            <p:cNvSpPr>
              <a:spLocks noChangeArrowheads="1"/>
            </p:cNvSpPr>
            <p:nvPr/>
          </p:nvSpPr>
          <p:spPr bwMode="auto">
            <a:xfrm>
              <a:off x="3357136" y="4977855"/>
              <a:ext cx="1257381"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sp>
          <p:nvSpPr>
            <p:cNvPr id="211" name="AutoShape 325"/>
            <p:cNvSpPr>
              <a:spLocks noChangeArrowheads="1"/>
            </p:cNvSpPr>
            <p:nvPr/>
          </p:nvSpPr>
          <p:spPr bwMode="auto">
            <a:xfrm>
              <a:off x="3096769" y="5176262"/>
              <a:ext cx="1336761" cy="36665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功能增量或发布版</a:t>
              </a:r>
            </a:p>
          </p:txBody>
        </p:sp>
      </p:grpSp>
      <p:grpSp>
        <p:nvGrpSpPr>
          <p:cNvPr id="11271" name="组合 234"/>
          <p:cNvGrpSpPr>
            <a:grpSpLocks/>
          </p:cNvGrpSpPr>
          <p:nvPr/>
        </p:nvGrpSpPr>
        <p:grpSpPr bwMode="auto">
          <a:xfrm>
            <a:off x="5400675" y="4606925"/>
            <a:ext cx="1846263" cy="1154113"/>
            <a:chOff x="5327903" y="4346130"/>
            <a:chExt cx="1845690" cy="1154113"/>
          </a:xfrm>
        </p:grpSpPr>
        <p:grpSp>
          <p:nvGrpSpPr>
            <p:cNvPr id="11372" name="组合 434"/>
            <p:cNvGrpSpPr>
              <a:grpSpLocks/>
            </p:cNvGrpSpPr>
            <p:nvPr/>
          </p:nvGrpSpPr>
          <p:grpSpPr bwMode="auto">
            <a:xfrm>
              <a:off x="5757543" y="4346130"/>
              <a:ext cx="1416050" cy="768922"/>
              <a:chOff x="5610100" y="5361485"/>
              <a:chExt cx="1416592" cy="769546"/>
            </a:xfrm>
          </p:grpSpPr>
          <p:grpSp>
            <p:nvGrpSpPr>
              <p:cNvPr id="9" name="组合 227"/>
              <p:cNvGrpSpPr/>
              <p:nvPr/>
            </p:nvGrpSpPr>
            <p:grpSpPr>
              <a:xfrm>
                <a:off x="5750466" y="5361485"/>
                <a:ext cx="1276226" cy="567245"/>
                <a:chOff x="-124082" y="5583111"/>
                <a:chExt cx="1276226" cy="567245"/>
              </a:xfrm>
              <a:solidFill>
                <a:srgbClr val="FFFFCC"/>
              </a:solidFill>
            </p:grpSpPr>
            <p:sp>
              <p:nvSpPr>
                <p:cNvPr id="205"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监控报告</a:t>
                  </a:r>
                </a:p>
              </p:txBody>
            </p:sp>
            <p:sp>
              <p:nvSpPr>
                <p:cNvPr id="207" name="AutoShape 325"/>
                <p:cNvSpPr>
                  <a:spLocks noChangeArrowheads="1"/>
                </p:cNvSpPr>
                <p:nvPr/>
              </p:nvSpPr>
              <p:spPr bwMode="auto">
                <a:xfrm>
                  <a:off x="-124082" y="57837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新功能增量</a:t>
                  </a:r>
                </a:p>
              </p:txBody>
            </p:sp>
          </p:grpSp>
          <p:sp>
            <p:nvSpPr>
              <p:cNvPr id="203" name="AutoShape 325"/>
              <p:cNvSpPr>
                <a:spLocks noChangeArrowheads="1"/>
              </p:cNvSpPr>
              <p:nvPr/>
            </p:nvSpPr>
            <p:spPr bwMode="auto">
              <a:xfrm>
                <a:off x="5610540" y="5763449"/>
                <a:ext cx="1187536" cy="367010"/>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更新的产品订单</a:t>
                </a:r>
              </a:p>
            </p:txBody>
          </p:sp>
        </p:grpSp>
        <p:sp>
          <p:nvSpPr>
            <p:cNvPr id="220" name="AutoShape 325"/>
            <p:cNvSpPr>
              <a:spLocks noChangeArrowheads="1"/>
            </p:cNvSpPr>
            <p:nvPr/>
          </p:nvSpPr>
          <p:spPr bwMode="auto">
            <a:xfrm>
              <a:off x="5521518" y="4935093"/>
              <a:ext cx="1256910" cy="36671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sp>
          <p:nvSpPr>
            <p:cNvPr id="221" name="AutoShape 325"/>
            <p:cNvSpPr>
              <a:spLocks noChangeArrowheads="1"/>
            </p:cNvSpPr>
            <p:nvPr/>
          </p:nvSpPr>
          <p:spPr bwMode="auto">
            <a:xfrm>
              <a:off x="5327903" y="5133530"/>
              <a:ext cx="1269606" cy="36671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功能增量发布版</a:t>
              </a:r>
            </a:p>
          </p:txBody>
        </p:sp>
      </p:grpSp>
      <p:grpSp>
        <p:nvGrpSpPr>
          <p:cNvPr id="11272" name="组合 227"/>
          <p:cNvGrpSpPr>
            <a:grpSpLocks/>
          </p:cNvGrpSpPr>
          <p:nvPr/>
        </p:nvGrpSpPr>
        <p:grpSpPr bwMode="auto">
          <a:xfrm>
            <a:off x="1352550" y="4606925"/>
            <a:ext cx="1870075" cy="1150938"/>
            <a:chOff x="1279144" y="4345941"/>
            <a:chExt cx="1870456" cy="1151445"/>
          </a:xfrm>
        </p:grpSpPr>
        <p:grpSp>
          <p:nvGrpSpPr>
            <p:cNvPr id="11" name="组合 227"/>
            <p:cNvGrpSpPr/>
            <p:nvPr/>
          </p:nvGrpSpPr>
          <p:grpSpPr>
            <a:xfrm>
              <a:off x="1997456" y="4345941"/>
              <a:ext cx="1152144" cy="579945"/>
              <a:chOff x="0" y="5583111"/>
              <a:chExt cx="1152144" cy="579945"/>
            </a:xfrm>
            <a:solidFill>
              <a:srgbClr val="FFFFCC"/>
            </a:solidFill>
          </p:grpSpPr>
          <p:sp>
            <p:nvSpPr>
              <p:cNvPr id="184"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已批准的项建书</a:t>
                </a:r>
              </a:p>
            </p:txBody>
          </p:sp>
          <p:sp>
            <p:nvSpPr>
              <p:cNvPr id="186" name="AutoShape 325"/>
              <p:cNvSpPr>
                <a:spLocks noChangeArrowheads="1"/>
              </p:cNvSpPr>
              <p:nvPr/>
            </p:nvSpPr>
            <p:spPr bwMode="auto">
              <a:xfrm>
                <a:off x="36068" y="5796471"/>
                <a:ext cx="987552"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buClr>
                    <a:schemeClr val="accent2"/>
                  </a:buClr>
                  <a:buFont typeface="Wingdings" pitchFamily="2" charset="2"/>
                  <a:buNone/>
                  <a:defRPr/>
                </a:pPr>
                <a:r>
                  <a:rPr lang="zh-CN" altLang="en-US" sz="1200" dirty="0">
                    <a:solidFill>
                      <a:srgbClr val="C00000"/>
                    </a:solidFill>
                  </a:rPr>
                  <a:t>产品订单</a:t>
                </a:r>
              </a:p>
            </p:txBody>
          </p:sp>
        </p:grpSp>
        <p:sp>
          <p:nvSpPr>
            <p:cNvPr id="182" name="AutoShape 325"/>
            <p:cNvSpPr>
              <a:spLocks noChangeArrowheads="1"/>
            </p:cNvSpPr>
            <p:nvPr/>
          </p:nvSpPr>
          <p:spPr bwMode="auto">
            <a:xfrm>
              <a:off x="1904746" y="4722345"/>
              <a:ext cx="987626"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发布计划</a:t>
              </a:r>
            </a:p>
          </p:txBody>
        </p:sp>
        <p:sp>
          <p:nvSpPr>
            <p:cNvPr id="223" name="AutoShape 325"/>
            <p:cNvSpPr>
              <a:spLocks noChangeArrowheads="1"/>
            </p:cNvSpPr>
            <p:nvPr/>
          </p:nvSpPr>
          <p:spPr bwMode="auto">
            <a:xfrm>
              <a:off x="1633229" y="4925634"/>
              <a:ext cx="1100361"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高层架构文档</a:t>
              </a:r>
            </a:p>
          </p:txBody>
        </p:sp>
        <p:sp>
          <p:nvSpPr>
            <p:cNvPr id="183" name="AutoShape 325"/>
            <p:cNvSpPr>
              <a:spLocks noChangeArrowheads="1"/>
            </p:cNvSpPr>
            <p:nvPr/>
          </p:nvSpPr>
          <p:spPr bwMode="auto">
            <a:xfrm>
              <a:off x="1279144" y="5130511"/>
              <a:ext cx="1257556" cy="366875"/>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solidFill>
                    <a:srgbClr val="C00000"/>
                  </a:solidFill>
                </a:rPr>
                <a:t>风险和问题列表</a:t>
              </a:r>
            </a:p>
          </p:txBody>
        </p:sp>
      </p:grpSp>
      <p:grpSp>
        <p:nvGrpSpPr>
          <p:cNvPr id="11273" name="组合 90"/>
          <p:cNvGrpSpPr>
            <a:grpSpLocks/>
          </p:cNvGrpSpPr>
          <p:nvPr/>
        </p:nvGrpSpPr>
        <p:grpSpPr bwMode="auto">
          <a:xfrm>
            <a:off x="0" y="1190625"/>
            <a:ext cx="8924925" cy="2806700"/>
            <a:chOff x="1" y="1190624"/>
            <a:chExt cx="8924924" cy="2806700"/>
          </a:xfrm>
        </p:grpSpPr>
        <p:sp>
          <p:nvSpPr>
            <p:cNvPr id="206" name="剪去同侧角的矩形 205"/>
            <p:cNvSpPr/>
            <p:nvPr/>
          </p:nvSpPr>
          <p:spPr bwMode="auto">
            <a:xfrm rot="16200000">
              <a:off x="3053147" y="-186252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166" name="剪去同侧角的矩形 165"/>
            <p:cNvSpPr/>
            <p:nvPr/>
          </p:nvSpPr>
          <p:spPr bwMode="auto">
            <a:xfrm rot="16200000">
              <a:off x="3091205" y="-182453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167" name="剪去同侧角的矩形 166"/>
            <p:cNvSpPr/>
            <p:nvPr/>
          </p:nvSpPr>
          <p:spPr bwMode="auto">
            <a:xfrm rot="16200000">
              <a:off x="3120446" y="-179855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sp>
          <p:nvSpPr>
            <p:cNvPr id="168" name="剪去同侧角的矩形 167"/>
            <p:cNvSpPr/>
            <p:nvPr/>
          </p:nvSpPr>
          <p:spPr bwMode="auto">
            <a:xfrm rot="16200000">
              <a:off x="3157091" y="-1770510"/>
              <a:ext cx="2714687"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                            </a:t>
              </a:r>
            </a:p>
          </p:txBody>
        </p:sp>
      </p:grpSp>
      <p:grpSp>
        <p:nvGrpSpPr>
          <p:cNvPr id="11274" name="组合 435"/>
          <p:cNvGrpSpPr>
            <a:grpSpLocks/>
          </p:cNvGrpSpPr>
          <p:nvPr/>
        </p:nvGrpSpPr>
        <p:grpSpPr bwMode="auto">
          <a:xfrm>
            <a:off x="546100" y="4087813"/>
            <a:ext cx="8316913" cy="358775"/>
            <a:chOff x="487152" y="4813599"/>
            <a:chExt cx="7982927" cy="356680"/>
          </a:xfrm>
        </p:grpSpPr>
        <p:grpSp>
          <p:nvGrpSpPr>
            <p:cNvPr id="11346" name="组合 271"/>
            <p:cNvGrpSpPr>
              <a:grpSpLocks/>
            </p:cNvGrpSpPr>
            <p:nvPr/>
          </p:nvGrpSpPr>
          <p:grpSpPr bwMode="auto">
            <a:xfrm>
              <a:off x="487152" y="4813599"/>
              <a:ext cx="7982927" cy="351138"/>
              <a:chOff x="773190" y="5536483"/>
              <a:chExt cx="7639675" cy="351138"/>
            </a:xfrm>
          </p:grpSpPr>
          <p:sp>
            <p:nvSpPr>
              <p:cNvPr id="117" name="矩形 116"/>
              <p:cNvSpPr/>
              <p:nvPr/>
            </p:nvSpPr>
            <p:spPr bwMode="auto">
              <a:xfrm>
                <a:off x="773190" y="5536483"/>
                <a:ext cx="1835914" cy="18465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先启</a:t>
                </a:r>
              </a:p>
            </p:txBody>
          </p:sp>
          <p:sp>
            <p:nvSpPr>
              <p:cNvPr id="118" name="矩形 117"/>
              <p:cNvSpPr/>
              <p:nvPr/>
            </p:nvSpPr>
            <p:spPr bwMode="auto">
              <a:xfrm>
                <a:off x="2610562" y="5536483"/>
                <a:ext cx="1834455" cy="184653"/>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精化</a:t>
                </a:r>
              </a:p>
            </p:txBody>
          </p:sp>
          <p:sp>
            <p:nvSpPr>
              <p:cNvPr id="119" name="矩形 118"/>
              <p:cNvSpPr/>
              <p:nvPr/>
            </p:nvSpPr>
            <p:spPr bwMode="auto">
              <a:xfrm>
                <a:off x="4445017" y="5536483"/>
                <a:ext cx="2069231" cy="184653"/>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构造</a:t>
                </a:r>
              </a:p>
            </p:txBody>
          </p:sp>
          <p:sp>
            <p:nvSpPr>
              <p:cNvPr id="11351" name="矩形 120"/>
              <p:cNvSpPr>
                <a:spLocks noChangeArrowheads="1"/>
              </p:cNvSpPr>
              <p:nvPr/>
            </p:nvSpPr>
            <p:spPr bwMode="auto">
              <a:xfrm>
                <a:off x="6517353" y="5536483"/>
                <a:ext cx="1835913" cy="185351"/>
              </a:xfrm>
              <a:prstGeom prst="rect">
                <a:avLst/>
              </a:prstGeom>
              <a:solidFill>
                <a:schemeClr val="accent1"/>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移交</a:t>
                </a:r>
              </a:p>
            </p:txBody>
          </p:sp>
          <p:sp>
            <p:nvSpPr>
              <p:cNvPr id="11352" name="等腰三角形 121"/>
              <p:cNvSpPr>
                <a:spLocks noChangeArrowheads="1"/>
              </p:cNvSpPr>
              <p:nvPr/>
            </p:nvSpPr>
            <p:spPr bwMode="auto">
              <a:xfrm>
                <a:off x="2547004"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11353" name="等腰三角形 122"/>
              <p:cNvSpPr>
                <a:spLocks noChangeArrowheads="1"/>
              </p:cNvSpPr>
              <p:nvPr/>
            </p:nvSpPr>
            <p:spPr bwMode="auto">
              <a:xfrm>
                <a:off x="438302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11354" name="等腰三角形 123"/>
              <p:cNvSpPr>
                <a:spLocks noChangeArrowheads="1"/>
              </p:cNvSpPr>
              <p:nvPr/>
            </p:nvSpPr>
            <p:spPr bwMode="auto">
              <a:xfrm>
                <a:off x="642293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sp>
            <p:nvSpPr>
              <p:cNvPr id="11355" name="等腰三角形 124"/>
              <p:cNvSpPr>
                <a:spLocks noChangeArrowheads="1"/>
              </p:cNvSpPr>
              <p:nvPr/>
            </p:nvSpPr>
            <p:spPr bwMode="auto">
              <a:xfrm>
                <a:off x="8286832"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grpSp>
        <p:sp>
          <p:nvSpPr>
            <p:cNvPr id="11347" name="等腰三角形 430"/>
            <p:cNvSpPr>
              <a:spLocks noChangeArrowheads="1"/>
            </p:cNvSpPr>
            <p:nvPr/>
          </p:nvSpPr>
          <p:spPr bwMode="auto">
            <a:xfrm>
              <a:off x="1172264" y="4997285"/>
              <a:ext cx="131696"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sz="1300"/>
            </a:p>
          </p:txBody>
        </p:sp>
      </p:grpSp>
      <p:cxnSp>
        <p:nvCxnSpPr>
          <p:cNvPr id="11275" name="直接连接符 253"/>
          <p:cNvCxnSpPr>
            <a:cxnSpLocks noChangeShapeType="1"/>
            <a:stCxn id="11344" idx="1"/>
            <a:endCxn id="118" idx="1"/>
          </p:cNvCxnSpPr>
          <p:nvPr/>
        </p:nvCxnSpPr>
        <p:spPr bwMode="auto">
          <a:xfrm rot="10800000" flipH="1" flipV="1">
            <a:off x="2536825" y="1471613"/>
            <a:ext cx="9525"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11276" name="直接连接符 254"/>
          <p:cNvCxnSpPr>
            <a:cxnSpLocks noChangeShapeType="1"/>
            <a:stCxn id="11345" idx="1"/>
            <a:endCxn id="119" idx="3"/>
          </p:cNvCxnSpPr>
          <p:nvPr/>
        </p:nvCxnSpPr>
        <p:spPr bwMode="auto">
          <a:xfrm rot="10800000" flipH="1" flipV="1">
            <a:off x="6788150" y="1471613"/>
            <a:ext cx="7938"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11277" name="组合 89"/>
          <p:cNvGrpSpPr>
            <a:grpSpLocks/>
          </p:cNvGrpSpPr>
          <p:nvPr/>
        </p:nvGrpSpPr>
        <p:grpSpPr bwMode="auto">
          <a:xfrm>
            <a:off x="522288" y="1377950"/>
            <a:ext cx="8280400" cy="2314575"/>
            <a:chOff x="522288" y="1377950"/>
            <a:chExt cx="8280400" cy="2314575"/>
          </a:xfrm>
        </p:grpSpPr>
        <p:grpSp>
          <p:nvGrpSpPr>
            <p:cNvPr id="11298" name="组合 404"/>
            <p:cNvGrpSpPr>
              <a:grpSpLocks/>
            </p:cNvGrpSpPr>
            <p:nvPr/>
          </p:nvGrpSpPr>
          <p:grpSpPr bwMode="auto">
            <a:xfrm>
              <a:off x="522288" y="1377950"/>
              <a:ext cx="8280400" cy="185709"/>
              <a:chOff x="535432" y="1126041"/>
              <a:chExt cx="7885434" cy="185351"/>
            </a:xfrm>
          </p:grpSpPr>
          <p:sp>
            <p:nvSpPr>
              <p:cNvPr id="11343" name="矩形 273"/>
              <p:cNvSpPr>
                <a:spLocks noChangeArrowheads="1"/>
              </p:cNvSpPr>
              <p:nvPr/>
            </p:nvSpPr>
            <p:spPr bwMode="auto">
              <a:xfrm>
                <a:off x="535432" y="1126041"/>
                <a:ext cx="1918400" cy="185351"/>
              </a:xfrm>
              <a:prstGeom prst="rect">
                <a:avLst/>
              </a:prstGeom>
              <a:solidFill>
                <a:srgbClr val="66FF99"/>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项目启动</a:t>
                </a:r>
              </a:p>
            </p:txBody>
          </p:sp>
          <p:sp>
            <p:nvSpPr>
              <p:cNvPr id="11344" name="矩形 274"/>
              <p:cNvSpPr>
                <a:spLocks noChangeArrowheads="1"/>
              </p:cNvSpPr>
              <p:nvPr/>
            </p:nvSpPr>
            <p:spPr bwMode="auto">
              <a:xfrm>
                <a:off x="2454405" y="1126041"/>
                <a:ext cx="4050000" cy="185351"/>
              </a:xfrm>
              <a:prstGeom prst="rect">
                <a:avLst/>
              </a:prstGeom>
              <a:solidFill>
                <a:srgbClr val="92D05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项目实施</a:t>
                </a:r>
              </a:p>
            </p:txBody>
          </p:sp>
          <p:sp>
            <p:nvSpPr>
              <p:cNvPr id="11345" name="矩形 276"/>
              <p:cNvSpPr>
                <a:spLocks noChangeArrowheads="1"/>
              </p:cNvSpPr>
              <p:nvPr/>
            </p:nvSpPr>
            <p:spPr bwMode="auto">
              <a:xfrm>
                <a:off x="6502466" y="1126041"/>
                <a:ext cx="1918400" cy="185351"/>
              </a:xfrm>
              <a:prstGeom prst="rect">
                <a:avLst/>
              </a:prstGeom>
              <a:solidFill>
                <a:srgbClr val="00B050"/>
              </a:solidFill>
              <a:ln w="12700" algn="ctr">
                <a:solidFill>
                  <a:schemeClr val="tx1"/>
                </a:solidFill>
                <a:round/>
                <a:headEnd/>
                <a:tailEnd/>
              </a:ln>
            </p:spPr>
            <p:txBody>
              <a:bodyPr wrap="none" tIns="3600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项目收尾</a:t>
                </a:r>
              </a:p>
            </p:txBody>
          </p:sp>
        </p:grpSp>
        <p:grpSp>
          <p:nvGrpSpPr>
            <p:cNvPr id="11299" name="组合 88"/>
            <p:cNvGrpSpPr>
              <a:grpSpLocks/>
            </p:cNvGrpSpPr>
            <p:nvPr/>
          </p:nvGrpSpPr>
          <p:grpSpPr bwMode="auto">
            <a:xfrm>
              <a:off x="1816672" y="2148789"/>
              <a:ext cx="6945773" cy="1543736"/>
              <a:chOff x="1816672" y="2148789"/>
              <a:chExt cx="6945773" cy="1543736"/>
            </a:xfrm>
          </p:grpSpPr>
          <p:grpSp>
            <p:nvGrpSpPr>
              <p:cNvPr id="11300" name="组合 201"/>
              <p:cNvGrpSpPr>
                <a:grpSpLocks/>
              </p:cNvGrpSpPr>
              <p:nvPr/>
            </p:nvGrpSpPr>
            <p:grpSpPr bwMode="auto">
              <a:xfrm>
                <a:off x="2139179" y="2912895"/>
                <a:ext cx="1200641" cy="779630"/>
                <a:chOff x="2180791" y="5143499"/>
                <a:chExt cx="1200583" cy="779749"/>
              </a:xfrm>
            </p:grpSpPr>
            <p:sp>
              <p:nvSpPr>
                <p:cNvPr id="185" name="剪去同侧角的矩形 184"/>
                <p:cNvSpPr/>
                <p:nvPr/>
              </p:nvSpPr>
              <p:spPr bwMode="auto">
                <a:xfrm>
                  <a:off x="2180791" y="5143499"/>
                  <a:ext cx="1200583"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规划迭代</a:t>
                  </a:r>
                </a:p>
              </p:txBody>
            </p:sp>
            <p:sp>
              <p:nvSpPr>
                <p:cNvPr id="188" name="矩形 187"/>
                <p:cNvSpPr/>
                <p:nvPr/>
              </p:nvSpPr>
              <p:spPr bwMode="auto">
                <a:xfrm>
                  <a:off x="2315447" y="552064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迭代规划会议</a:t>
                  </a:r>
                </a:p>
              </p:txBody>
            </p:sp>
          </p:grpSp>
          <p:grpSp>
            <p:nvGrpSpPr>
              <p:cNvPr id="11301" name="组合 200"/>
              <p:cNvGrpSpPr>
                <a:grpSpLocks/>
              </p:cNvGrpSpPr>
              <p:nvPr/>
            </p:nvGrpSpPr>
            <p:grpSpPr bwMode="auto">
              <a:xfrm>
                <a:off x="3674902" y="2912895"/>
                <a:ext cx="2016097" cy="779630"/>
                <a:chOff x="3733367" y="5153023"/>
                <a:chExt cx="2016000" cy="779749"/>
              </a:xfrm>
            </p:grpSpPr>
            <p:sp>
              <p:nvSpPr>
                <p:cNvPr id="191" name="剪去同侧角的矩形 190"/>
                <p:cNvSpPr/>
                <p:nvPr/>
              </p:nvSpPr>
              <p:spPr bwMode="auto">
                <a:xfrm>
                  <a:off x="3733367" y="5153023"/>
                  <a:ext cx="2016000"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管理迭代</a:t>
                  </a:r>
                </a:p>
              </p:txBody>
            </p:sp>
            <p:sp>
              <p:nvSpPr>
                <p:cNvPr id="192" name="矩形 191"/>
                <p:cNvSpPr/>
                <p:nvPr/>
              </p:nvSpPr>
              <p:spPr bwMode="auto">
                <a:xfrm>
                  <a:off x="3784588" y="553017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迭代执行</a:t>
                  </a:r>
                </a:p>
              </p:txBody>
            </p:sp>
            <p:sp>
              <p:nvSpPr>
                <p:cNvPr id="198" name="矩形 197"/>
                <p:cNvSpPr/>
                <p:nvPr/>
              </p:nvSpPr>
              <p:spPr bwMode="auto">
                <a:xfrm>
                  <a:off x="4765663" y="551112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迭代监控</a:t>
                  </a:r>
                </a:p>
              </p:txBody>
            </p:sp>
          </p:grpSp>
          <p:grpSp>
            <p:nvGrpSpPr>
              <p:cNvPr id="11302" name="组合 199"/>
              <p:cNvGrpSpPr>
                <a:grpSpLocks/>
              </p:cNvGrpSpPr>
              <p:nvPr/>
            </p:nvGrpSpPr>
            <p:grpSpPr bwMode="auto">
              <a:xfrm>
                <a:off x="6026082" y="2576695"/>
                <a:ext cx="1200641" cy="1115830"/>
                <a:chOff x="6133666" y="5153023"/>
                <a:chExt cx="1200583" cy="1116000"/>
              </a:xfrm>
            </p:grpSpPr>
            <p:sp>
              <p:nvSpPr>
                <p:cNvPr id="194" name="剪去同侧角的矩形 193"/>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评估结果</a:t>
                  </a:r>
                </a:p>
              </p:txBody>
            </p:sp>
            <p:sp>
              <p:nvSpPr>
                <p:cNvPr id="195" name="矩形 194"/>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复审会议</a:t>
                  </a:r>
                </a:p>
              </p:txBody>
            </p:sp>
            <p:sp>
              <p:nvSpPr>
                <p:cNvPr id="199" name="矩形 198"/>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回顾会议</a:t>
                  </a:r>
                </a:p>
              </p:txBody>
            </p:sp>
          </p:grpSp>
          <p:grpSp>
            <p:nvGrpSpPr>
              <p:cNvPr id="11303" name="组合 211"/>
              <p:cNvGrpSpPr>
                <a:grpSpLocks/>
              </p:cNvGrpSpPr>
              <p:nvPr/>
            </p:nvGrpSpPr>
            <p:grpSpPr bwMode="auto">
              <a:xfrm>
                <a:off x="7561804" y="2576695"/>
                <a:ext cx="1200641" cy="1115830"/>
                <a:chOff x="6133666" y="5153023"/>
                <a:chExt cx="1200583" cy="1116000"/>
              </a:xfrm>
            </p:grpSpPr>
            <p:sp>
              <p:nvSpPr>
                <p:cNvPr id="213" name="剪去同侧角的矩形 212"/>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项目收尾</a:t>
                  </a:r>
                </a:p>
              </p:txBody>
            </p:sp>
            <p:sp>
              <p:nvSpPr>
                <p:cNvPr id="214" name="矩形 213"/>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发布管理</a:t>
                  </a:r>
                </a:p>
              </p:txBody>
            </p:sp>
            <p:sp>
              <p:nvSpPr>
                <p:cNvPr id="215" name="矩形 214"/>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项目验收</a:t>
                  </a:r>
                </a:p>
              </p:txBody>
            </p:sp>
          </p:grpSp>
          <p:cxnSp>
            <p:nvCxnSpPr>
              <p:cNvPr id="11304" name="直接箭头连接符 171"/>
              <p:cNvCxnSpPr>
                <a:cxnSpLocks noChangeShapeType="1"/>
              </p:cNvCxnSpPr>
              <p:nvPr/>
            </p:nvCxnSpPr>
            <p:spPr bwMode="auto">
              <a:xfrm>
                <a:off x="1816672"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1305" name="直接箭头连接符 173"/>
              <p:cNvCxnSpPr>
                <a:cxnSpLocks noChangeShapeType="1"/>
              </p:cNvCxnSpPr>
              <p:nvPr/>
            </p:nvCxnSpPr>
            <p:spPr bwMode="auto">
              <a:xfrm>
                <a:off x="334684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1306" name="直接箭头连接符 174"/>
              <p:cNvCxnSpPr>
                <a:cxnSpLocks noChangeShapeType="1"/>
              </p:cNvCxnSpPr>
              <p:nvPr/>
            </p:nvCxnSpPr>
            <p:spPr bwMode="auto">
              <a:xfrm>
                <a:off x="570001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1307" name="直接箭头连接符 175"/>
              <p:cNvCxnSpPr>
                <a:cxnSpLocks noChangeShapeType="1"/>
              </p:cNvCxnSpPr>
              <p:nvPr/>
            </p:nvCxnSpPr>
            <p:spPr bwMode="auto">
              <a:xfrm>
                <a:off x="7224085"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1308" name="肘形连接符 188"/>
              <p:cNvCxnSpPr>
                <a:cxnSpLocks noChangeShapeType="1"/>
              </p:cNvCxnSpPr>
              <p:nvPr/>
            </p:nvCxnSpPr>
            <p:spPr bwMode="auto">
              <a:xfrm flipH="1" flipV="1">
                <a:off x="2739500" y="2912895"/>
                <a:ext cx="4487223" cy="221715"/>
              </a:xfrm>
              <a:prstGeom prst="bentConnector4">
                <a:avLst>
                  <a:gd name="adj1" fmla="val -5097"/>
                  <a:gd name="adj2" fmla="val 31623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309" name="矩形 281"/>
              <p:cNvSpPr>
                <a:spLocks noChangeArrowheads="1"/>
              </p:cNvSpPr>
              <p:nvPr/>
            </p:nvSpPr>
            <p:spPr bwMode="auto">
              <a:xfrm>
                <a:off x="4495218" y="2148789"/>
                <a:ext cx="846571" cy="27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300"/>
                  <a:t>迭代</a:t>
                </a:r>
                <a:r>
                  <a:rPr lang="en-US" altLang="zh-CN" sz="1300" dirty="0"/>
                  <a:t>1</a:t>
                </a:r>
                <a:r>
                  <a:rPr lang="zh-CN" altLang="en-US" sz="1300"/>
                  <a:t>～</a:t>
                </a:r>
                <a:r>
                  <a:rPr lang="en-US" altLang="zh-CN" sz="1300" dirty="0"/>
                  <a:t>n</a:t>
                </a:r>
                <a:endParaRPr lang="zh-CN" altLang="en-US" sz="1300"/>
              </a:p>
            </p:txBody>
          </p:sp>
        </p:grpSp>
      </p:grpSp>
      <p:sp>
        <p:nvSpPr>
          <p:cNvPr id="11278" name="TextBox 262"/>
          <p:cNvSpPr txBox="1">
            <a:spLocks noChangeArrowheads="1"/>
          </p:cNvSpPr>
          <p:nvPr/>
        </p:nvSpPr>
        <p:spPr bwMode="auto">
          <a:xfrm>
            <a:off x="25400" y="1527175"/>
            <a:ext cx="458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项目管理过程</a:t>
            </a:r>
          </a:p>
        </p:txBody>
      </p:sp>
      <p:grpSp>
        <p:nvGrpSpPr>
          <p:cNvPr id="11279" name="组合 87"/>
          <p:cNvGrpSpPr>
            <a:grpSpLocks/>
          </p:cNvGrpSpPr>
          <p:nvPr/>
        </p:nvGrpSpPr>
        <p:grpSpPr bwMode="auto">
          <a:xfrm>
            <a:off x="603250" y="1722438"/>
            <a:ext cx="1200150" cy="1970087"/>
            <a:chOff x="603456" y="1722453"/>
            <a:chExt cx="1200641" cy="1970072"/>
          </a:xfrm>
        </p:grpSpPr>
        <p:sp>
          <p:nvSpPr>
            <p:cNvPr id="181" name="剪去同侧角的矩形 180"/>
            <p:cNvSpPr/>
            <p:nvPr/>
          </p:nvSpPr>
          <p:spPr bwMode="auto">
            <a:xfrm>
              <a:off x="603456" y="1722453"/>
              <a:ext cx="1200641" cy="1970072"/>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p>
              <a:pPr algn="ctr">
                <a:defRPr/>
              </a:pPr>
              <a:r>
                <a:rPr lang="zh-CN" altLang="en-US" sz="1300" dirty="0">
                  <a:latin typeface="Arial" charset="0"/>
                </a:rPr>
                <a:t>项目启动</a:t>
              </a:r>
            </a:p>
          </p:txBody>
        </p:sp>
        <p:sp>
          <p:nvSpPr>
            <p:cNvPr id="400" name="矩形 399"/>
            <p:cNvSpPr/>
            <p:nvPr/>
          </p:nvSpPr>
          <p:spPr bwMode="auto">
            <a:xfrm>
              <a:off x="738119" y="208706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干系人分析</a:t>
              </a:r>
            </a:p>
          </p:txBody>
        </p:sp>
        <p:sp>
          <p:nvSpPr>
            <p:cNvPr id="401" name="矩形 400"/>
            <p:cNvSpPr/>
            <p:nvPr/>
          </p:nvSpPr>
          <p:spPr bwMode="auto">
            <a:xfrm>
              <a:off x="738119" y="238779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开发项建书</a:t>
              </a:r>
            </a:p>
          </p:txBody>
        </p:sp>
        <p:sp>
          <p:nvSpPr>
            <p:cNvPr id="402" name="矩形 401"/>
            <p:cNvSpPr/>
            <p:nvPr/>
          </p:nvSpPr>
          <p:spPr bwMode="auto">
            <a:xfrm>
              <a:off x="738119" y="3289986"/>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组建项目团队</a:t>
              </a:r>
            </a:p>
          </p:txBody>
        </p:sp>
        <p:sp>
          <p:nvSpPr>
            <p:cNvPr id="403" name="矩形 402"/>
            <p:cNvSpPr/>
            <p:nvPr/>
          </p:nvSpPr>
          <p:spPr bwMode="auto">
            <a:xfrm>
              <a:off x="738119" y="268852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项目规划</a:t>
              </a:r>
            </a:p>
          </p:txBody>
        </p:sp>
        <p:sp>
          <p:nvSpPr>
            <p:cNvPr id="87" name="矩形 86"/>
            <p:cNvSpPr/>
            <p:nvPr/>
          </p:nvSpPr>
          <p:spPr bwMode="auto">
            <a:xfrm>
              <a:off x="738119" y="298925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r>
                <a:rPr lang="zh-CN" altLang="en-US" sz="1200"/>
                <a:t>准备项目环境</a:t>
              </a:r>
            </a:p>
          </p:txBody>
        </p:sp>
      </p:grpSp>
      <p:sp>
        <p:nvSpPr>
          <p:cNvPr id="2" name="标题 1"/>
          <p:cNvSpPr>
            <a:spLocks noGrp="1"/>
          </p:cNvSpPr>
          <p:nvPr>
            <p:ph type="title"/>
          </p:nvPr>
        </p:nvSpPr>
        <p:spPr>
          <a:xfrm>
            <a:off x="153988" y="560388"/>
            <a:ext cx="8847137" cy="480131"/>
          </a:xfrm>
        </p:spPr>
        <p:txBody>
          <a:bodyPr/>
          <a:lstStyle/>
          <a:p>
            <a:r>
              <a:rPr lang="zh-CN" altLang="en-US" dirty="0"/>
              <a:t>敏捷项目管理过</a:t>
            </a:r>
            <a:r>
              <a:rPr lang="zh-CN" altLang="en-US" dirty="0" smtClean="0"/>
              <a:t>程</a:t>
            </a:r>
            <a:endParaRPr lang="zh-CN" altLang="en-US" dirty="0"/>
          </a:p>
        </p:txBody>
      </p:sp>
      <p:sp>
        <p:nvSpPr>
          <p:cNvPr id="4" name="灯片编号占位符 3"/>
          <p:cNvSpPr>
            <a:spLocks noGrp="1"/>
          </p:cNvSpPr>
          <p:nvPr>
            <p:ph type="sldNum" sz="quarter" idx="10"/>
          </p:nvPr>
        </p:nvSpPr>
        <p:spPr/>
        <p:txBody>
          <a:bodyPr/>
          <a:lstStyle/>
          <a:p>
            <a:fld id="{CFCB2913-6E8F-460F-B9B2-F36455E917E3}" type="slidenum">
              <a:rPr lang="en-US" altLang="en-US" smtClean="0"/>
              <a:pPr/>
              <a:t>4</a:t>
            </a:fld>
            <a:endParaRPr lang="en-US" altLang="en-US" dirty="0"/>
          </a:p>
        </p:txBody>
      </p:sp>
    </p:spTree>
    <p:extLst>
      <p:ext uri="{BB962C8B-B14F-4D97-AF65-F5344CB8AC3E}">
        <p14:creationId xmlns:p14="http://schemas.microsoft.com/office/powerpoint/2010/main" val="380447526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思考</a:t>
            </a:r>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40</a:t>
            </a:fld>
            <a:endParaRPr lang="en-US" altLang="en-US"/>
          </a:p>
        </p:txBody>
      </p:sp>
      <p:sp>
        <p:nvSpPr>
          <p:cNvPr id="4" name="内容占位符 3"/>
          <p:cNvSpPr>
            <a:spLocks noGrp="1"/>
          </p:cNvSpPr>
          <p:nvPr>
            <p:ph sz="quarter" idx="11"/>
          </p:nvPr>
        </p:nvSpPr>
        <p:spPr/>
        <p:txBody>
          <a:bodyPr>
            <a:normAutofit lnSpcReduction="10000"/>
          </a:bodyPr>
          <a:lstStyle/>
          <a:p>
            <a:r>
              <a:rPr lang="zh-CN" altLang="en-US" dirty="0"/>
              <a:t>你如何衡量一个项目的规模？</a:t>
            </a:r>
          </a:p>
          <a:p>
            <a:r>
              <a:rPr lang="zh-CN" altLang="en-US" dirty="0"/>
              <a:t>描述</a:t>
            </a:r>
            <a:r>
              <a:rPr lang="en-US" altLang="zh-CN" dirty="0"/>
              <a:t>Scrum</a:t>
            </a:r>
            <a:r>
              <a:rPr lang="zh-CN" altLang="en-US" dirty="0"/>
              <a:t>两级规划的开发过程</a:t>
            </a:r>
          </a:p>
          <a:p>
            <a:r>
              <a:rPr lang="zh-CN" altLang="en-US" dirty="0"/>
              <a:t>描述</a:t>
            </a:r>
            <a:r>
              <a:rPr lang="en-US" altLang="zh-CN" dirty="0"/>
              <a:t>Scrum</a:t>
            </a:r>
            <a:r>
              <a:rPr lang="zh-CN" altLang="en-US" dirty="0"/>
              <a:t>两级规划的管理过程</a:t>
            </a:r>
          </a:p>
          <a:p>
            <a:r>
              <a:rPr lang="zh-CN" altLang="en-US" dirty="0"/>
              <a:t>如何理解软件开发过程中的七大浪费成因？</a:t>
            </a:r>
          </a:p>
          <a:p>
            <a:pPr lvl="1"/>
            <a:r>
              <a:rPr lang="zh-CN" altLang="en-US" dirty="0"/>
              <a:t>部分完成的工作价值不明</a:t>
            </a:r>
          </a:p>
          <a:p>
            <a:pPr lvl="1"/>
            <a:r>
              <a:rPr lang="zh-CN" altLang="en-US" dirty="0"/>
              <a:t>额外的特性没有价值</a:t>
            </a:r>
          </a:p>
          <a:p>
            <a:pPr lvl="1"/>
            <a:r>
              <a:rPr lang="zh-CN" altLang="en-US" dirty="0"/>
              <a:t>重新学习</a:t>
            </a:r>
          </a:p>
          <a:p>
            <a:pPr lvl="1"/>
            <a:r>
              <a:rPr lang="zh-CN" altLang="en-US" dirty="0"/>
              <a:t>任务转换</a:t>
            </a:r>
          </a:p>
          <a:p>
            <a:pPr lvl="1"/>
            <a:r>
              <a:rPr lang="zh-CN" altLang="en-US" dirty="0"/>
              <a:t>移交</a:t>
            </a:r>
          </a:p>
          <a:p>
            <a:pPr lvl="1"/>
            <a:r>
              <a:rPr lang="zh-CN" altLang="en-US" dirty="0"/>
              <a:t>延迟</a:t>
            </a:r>
          </a:p>
          <a:p>
            <a:pPr lvl="1"/>
            <a:r>
              <a:rPr lang="zh-CN" altLang="en-US" dirty="0"/>
              <a:t>缺陷</a:t>
            </a:r>
          </a:p>
          <a:p>
            <a:endParaRPr lang="zh-CN" altLang="en-US" dirty="0"/>
          </a:p>
        </p:txBody>
      </p:sp>
    </p:spTree>
    <p:extLst>
      <p:ext uri="{BB962C8B-B14F-4D97-AF65-F5344CB8AC3E}">
        <p14:creationId xmlns:p14="http://schemas.microsoft.com/office/powerpoint/2010/main" val="8301348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xfrm>
            <a:off x="8328025" y="6529388"/>
            <a:ext cx="673100" cy="152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701305-9BD4-403C-9407-A023636D0DC4}" type="slidenum">
              <a:rPr lang="en-US" altLang="en-US">
                <a:solidFill>
                  <a:srgbClr val="000000"/>
                </a:solidFill>
              </a:rPr>
              <a:pPr eaLnBrk="1" hangingPunct="1"/>
              <a:t>41</a:t>
            </a:fld>
            <a:endParaRPr lang="en-US" altLang="en-US">
              <a:solidFill>
                <a:srgbClr val="000000"/>
              </a:solidFill>
            </a:endParaRPr>
          </a:p>
        </p:txBody>
      </p:sp>
      <p:pic>
        <p:nvPicPr>
          <p:cNvPr id="58371" name="Picture 2" descr="ThankYou_Graphic_White"/>
          <p:cNvPicPr>
            <a:picLocks noChangeAspect="1" noChangeArrowheads="1"/>
          </p:cNvPicPr>
          <p:nvPr/>
        </p:nvPicPr>
        <p:blipFill>
          <a:blip r:embed="rId3">
            <a:lum bright="18000" contrast="-6000"/>
            <a:extLst>
              <a:ext uri="{28A0092B-C50C-407E-A947-70E740481C1C}">
                <a14:useLocalDpi xmlns:a14="http://schemas.microsoft.com/office/drawing/2010/main" val="0"/>
              </a:ext>
            </a:extLst>
          </a:blip>
          <a:srcRect/>
          <a:stretch>
            <a:fillRect/>
          </a:stretch>
        </p:blipFill>
        <p:spPr bwMode="auto">
          <a:xfrm>
            <a:off x="725488" y="1300163"/>
            <a:ext cx="75152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AutoShape 3"/>
          <p:cNvSpPr>
            <a:spLocks noChangeArrowheads="1"/>
          </p:cNvSpPr>
          <p:nvPr/>
        </p:nvSpPr>
        <p:spPr bwMode="auto">
          <a:xfrm>
            <a:off x="7848600" y="1854200"/>
            <a:ext cx="279400" cy="279400"/>
          </a:xfrm>
          <a:prstGeom prst="star4">
            <a:avLst>
              <a:gd name="adj" fmla="val 12500"/>
            </a:avLst>
          </a:prstGeom>
          <a:solidFill>
            <a:schemeClr val="bg1"/>
          </a:solidFill>
          <a:ln w="9525">
            <a:solidFill>
              <a:schemeClr val="tx2"/>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Tree>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lnSpcReduction="10000"/>
          </a:bodyPr>
          <a:lstStyle/>
          <a:p>
            <a:r>
              <a:rPr lang="zh-CN" altLang="en-US" dirty="0"/>
              <a:t>第</a:t>
            </a:r>
            <a:r>
              <a:rPr lang="en-US" altLang="zh-CN" dirty="0"/>
              <a:t>3</a:t>
            </a:r>
            <a:r>
              <a:rPr lang="zh-CN" altLang="en-US" dirty="0"/>
              <a:t>章 敏捷项目管理过程</a:t>
            </a:r>
          </a:p>
          <a:p>
            <a:pPr lvl="1"/>
            <a:r>
              <a:rPr lang="en-US" altLang="zh-CN" dirty="0" smtClean="0"/>
              <a:t>3.1 </a:t>
            </a:r>
            <a:r>
              <a:rPr lang="zh-CN" altLang="en-US" dirty="0"/>
              <a:t>大规</a:t>
            </a:r>
            <a:r>
              <a:rPr lang="zh-CN" altLang="en-US" dirty="0" smtClean="0"/>
              <a:t>模敏捷开发</a:t>
            </a:r>
            <a:endParaRPr lang="en-US" altLang="zh-CN" dirty="0" smtClean="0"/>
          </a:p>
          <a:p>
            <a:pPr lvl="2"/>
            <a:r>
              <a:rPr lang="zh-CN" altLang="en-US" dirty="0"/>
              <a:t>敏</a:t>
            </a:r>
            <a:r>
              <a:rPr lang="zh-CN" altLang="en-US" dirty="0" smtClean="0"/>
              <a:t>捷生命周期</a:t>
            </a:r>
            <a:endParaRPr lang="en-US" altLang="zh-CN" dirty="0" smtClean="0"/>
          </a:p>
          <a:p>
            <a:pPr lvl="2"/>
            <a:r>
              <a:rPr lang="zh-CN" altLang="en-US" dirty="0"/>
              <a:t>敏</a:t>
            </a:r>
            <a:r>
              <a:rPr lang="zh-CN" altLang="en-US" dirty="0" smtClean="0"/>
              <a:t>捷项目管理过程</a:t>
            </a:r>
            <a:endParaRPr lang="en-US" altLang="zh-CN" dirty="0" smtClean="0"/>
          </a:p>
          <a:p>
            <a:pPr lvl="1"/>
            <a:r>
              <a:rPr lang="en-US" altLang="zh-CN" dirty="0" smtClean="0"/>
              <a:t>3.2 </a:t>
            </a:r>
            <a:r>
              <a:rPr lang="zh-CN" altLang="en-US" dirty="0"/>
              <a:t>常见的敏捷开发方</a:t>
            </a:r>
            <a:r>
              <a:rPr lang="zh-CN" altLang="en-US" dirty="0" smtClean="0"/>
              <a:t>法</a:t>
            </a:r>
            <a:endParaRPr lang="en-US" altLang="zh-CN" dirty="0" smtClean="0"/>
          </a:p>
          <a:p>
            <a:pPr lvl="2"/>
            <a:r>
              <a:rPr lang="en-US" altLang="zh-CN" dirty="0" smtClean="0"/>
              <a:t>3.2.1 Scrum</a:t>
            </a:r>
            <a:endParaRPr lang="en-US" altLang="zh-CN" dirty="0"/>
          </a:p>
          <a:p>
            <a:pPr lvl="2"/>
            <a:r>
              <a:rPr lang="en-US" altLang="zh-CN" dirty="0" smtClean="0"/>
              <a:t>3.2.2 XP(</a:t>
            </a:r>
            <a:r>
              <a:rPr lang="en-US" altLang="zh-CN" dirty="0" err="1" smtClean="0"/>
              <a:t>eXtreme</a:t>
            </a:r>
            <a:r>
              <a:rPr lang="en-US" altLang="zh-CN" dirty="0" smtClean="0"/>
              <a:t> </a:t>
            </a:r>
            <a:r>
              <a:rPr lang="en-US" altLang="zh-CN" dirty="0"/>
              <a:t>Programming</a:t>
            </a:r>
            <a:r>
              <a:rPr lang="en-US" altLang="zh-CN" dirty="0" smtClean="0"/>
              <a:t>)</a:t>
            </a:r>
          </a:p>
          <a:p>
            <a:pPr lvl="2"/>
            <a:r>
              <a:rPr lang="en-US" altLang="zh-CN" dirty="0" smtClean="0"/>
              <a:t>3.2.3 </a:t>
            </a:r>
            <a:r>
              <a:rPr lang="en-US" altLang="zh-CN" dirty="0" err="1" smtClean="0"/>
              <a:t>OpenUP</a:t>
            </a:r>
            <a:endParaRPr lang="en-US" altLang="zh-CN" dirty="0"/>
          </a:p>
          <a:p>
            <a:pPr lvl="2"/>
            <a:r>
              <a:rPr lang="en-US" altLang="zh-CN" dirty="0" smtClean="0"/>
              <a:t>3.2.4 Lean</a:t>
            </a:r>
          </a:p>
          <a:p>
            <a:pPr lvl="1"/>
            <a:r>
              <a:rPr lang="zh-CN" altLang="zh-CN" dirty="0" smtClean="0"/>
              <a:t>小结</a:t>
            </a:r>
            <a:endParaRPr lang="en-US" altLang="zh-CN" dirty="0" smtClean="0"/>
          </a:p>
          <a:p>
            <a:pPr lvl="1"/>
            <a:r>
              <a:rPr lang="zh-CN" altLang="en-US" dirty="0" smtClean="0"/>
              <a:t>思考</a:t>
            </a:r>
            <a:endParaRPr lang="zh-CN" altLang="zh-CN" dirty="0" smtClean="0"/>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5"/>
          <p:cNvSpPr>
            <a:spLocks noChangeArrowheads="1"/>
          </p:cNvSpPr>
          <p:nvPr/>
        </p:nvSpPr>
        <p:spPr bwMode="auto">
          <a:xfrm>
            <a:off x="293459" y="3039216"/>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5</a:t>
            </a:fld>
            <a:endParaRPr lang="en-US" altLang="en-US"/>
          </a:p>
        </p:txBody>
      </p:sp>
    </p:spTree>
    <p:extLst>
      <p:ext uri="{BB962C8B-B14F-4D97-AF65-F5344CB8AC3E}">
        <p14:creationId xmlns:p14="http://schemas.microsoft.com/office/powerpoint/2010/main" val="352973902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2"/>
          <p:cNvSpPr>
            <a:spLocks noChangeArrowheads="1"/>
          </p:cNvSpPr>
          <p:nvPr/>
        </p:nvSpPr>
        <p:spPr bwMode="auto">
          <a:xfrm>
            <a:off x="228600" y="4379913"/>
            <a:ext cx="8723313" cy="1797050"/>
          </a:xfrm>
          <a:prstGeom prst="rect">
            <a:avLst/>
          </a:prstGeom>
          <a:solidFill>
            <a:schemeClr val="bg2"/>
          </a:solidFill>
          <a:ln w="9525">
            <a:solidFill>
              <a:schemeClr val="tx1"/>
            </a:solidFill>
            <a:miter lim="800000"/>
            <a:headEnd/>
            <a:tailEnd/>
          </a:ln>
        </p:spPr>
        <p:txBody>
          <a:bodyPr/>
          <a:lstStyle>
            <a:lvl1pPr marL="60325" indent="-603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spcBef>
                <a:spcPct val="50000"/>
              </a:spcBef>
            </a:pPr>
            <a:endParaRPr lang="zh-CN" altLang="en-US" sz="1300" b="1">
              <a:latin typeface="Arial Unicode MS" panose="020B0604020202020204" pitchFamily="34" charset="-122"/>
              <a:ea typeface="微软雅黑" panose="020B0503020204020204" pitchFamily="34" charset="-122"/>
              <a:cs typeface="Arial" panose="020B0604020202020204" pitchFamily="34" charset="0"/>
            </a:endParaRPr>
          </a:p>
        </p:txBody>
      </p:sp>
      <p:sp>
        <p:nvSpPr>
          <p:cNvPr id="14343" name="Rectangle 3"/>
          <p:cNvSpPr>
            <a:spLocks noGrp="1" noChangeArrowheads="1"/>
          </p:cNvSpPr>
          <p:nvPr>
            <p:ph type="title"/>
          </p:nvPr>
        </p:nvSpPr>
        <p:spPr/>
        <p:txBody>
          <a:bodyPr/>
          <a:lstStyle/>
          <a:p>
            <a:r>
              <a:rPr lang="zh-CN" altLang="en-US" dirty="0" smtClean="0"/>
              <a:t>敏捷开发知识体系</a:t>
            </a:r>
            <a:endParaRPr lang="en-US" altLang="zh-CN" dirty="0" smtClean="0"/>
          </a:p>
        </p:txBody>
      </p:sp>
      <p:sp>
        <p:nvSpPr>
          <p:cNvPr id="14344" name="Rectangle 4"/>
          <p:cNvSpPr>
            <a:spLocks noChangeArrowheads="1"/>
          </p:cNvSpPr>
          <p:nvPr/>
        </p:nvSpPr>
        <p:spPr bwMode="auto">
          <a:xfrm>
            <a:off x="4530725" y="6772275"/>
            <a:ext cx="2135188"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9463" name="Text Box 5"/>
          <p:cNvSpPr txBox="1">
            <a:spLocks noChangeArrowheads="1"/>
          </p:cNvSpPr>
          <p:nvPr/>
        </p:nvSpPr>
        <p:spPr bwMode="auto">
          <a:xfrm>
            <a:off x="2484438" y="4965700"/>
            <a:ext cx="2124075" cy="457200"/>
          </a:xfrm>
          <a:prstGeom prst="rect">
            <a:avLst/>
          </a:prstGeom>
          <a:solidFill>
            <a:srgbClr val="66FF99"/>
          </a:solidFill>
          <a:ln w="9525">
            <a:solidFill>
              <a:schemeClr val="tx1"/>
            </a:solidFill>
            <a:miter lim="800000"/>
            <a:headEnd/>
            <a:tailEnd/>
          </a:ln>
          <a:effectLst>
            <a:glow rad="63500">
              <a:schemeClr val="accent6">
                <a:satMod val="175000"/>
                <a:alpha val="40000"/>
              </a:schemeClr>
            </a:glow>
          </a:effectLst>
          <a:scene3d>
            <a:camera prst="orthographicFront"/>
            <a:lightRig rig="threePt" dir="t"/>
          </a:scene3d>
          <a:sp3d>
            <a:bevelT prst="convex"/>
          </a:sp3d>
        </p:spPr>
        <p:txBody>
          <a:bodyPr anchor="ctr"/>
          <a:lstStyle/>
          <a:p>
            <a:pPr marL="60325" indent="-60325" algn="ctr">
              <a:lnSpc>
                <a:spcPct val="85000"/>
              </a:lnSpc>
              <a:spcBef>
                <a:spcPct val="50000"/>
              </a:spcBef>
              <a:defRPr/>
            </a:pPr>
            <a:r>
              <a:rPr lang="en-US" altLang="zh-CN" sz="1300" b="1">
                <a:latin typeface="Arial Unicode MS" panose="020B0604020202020204" pitchFamily="34" charset="-122"/>
                <a:ea typeface="微软雅黑" panose="020B0503020204020204" pitchFamily="34" charset="-122"/>
                <a:cs typeface="Arial" charset="0"/>
              </a:rPr>
              <a:t>SCRUM</a:t>
            </a:r>
            <a:endParaRPr lang="en-US" altLang="zh-CN" sz="900">
              <a:latin typeface="Arial Unicode MS" panose="020B0604020202020204" pitchFamily="34" charset="-122"/>
              <a:ea typeface="微软雅黑" panose="020B0503020204020204" pitchFamily="34" charset="-122"/>
              <a:cs typeface="Arial" charset="0"/>
            </a:endParaRPr>
          </a:p>
        </p:txBody>
      </p:sp>
      <p:sp>
        <p:nvSpPr>
          <p:cNvPr id="19464" name="Text Box 6"/>
          <p:cNvSpPr txBox="1">
            <a:spLocks noChangeArrowheads="1"/>
          </p:cNvSpPr>
          <p:nvPr/>
        </p:nvSpPr>
        <p:spPr bwMode="auto">
          <a:xfrm>
            <a:off x="368300" y="4965700"/>
            <a:ext cx="2036763" cy="457200"/>
          </a:xfrm>
          <a:prstGeom prst="rect">
            <a:avLst/>
          </a:prstGeom>
          <a:solidFill>
            <a:srgbClr val="66FF99"/>
          </a:solidFill>
          <a:ln w="9525">
            <a:solidFill>
              <a:schemeClr val="tx1"/>
            </a:solidFill>
            <a:miter lim="800000"/>
            <a:headEnd/>
            <a:tailEnd/>
          </a:ln>
          <a:effectLst>
            <a:glow rad="63500">
              <a:schemeClr val="accent6">
                <a:satMod val="175000"/>
                <a:alpha val="40000"/>
              </a:schemeClr>
            </a:glow>
          </a:effectLst>
          <a:scene3d>
            <a:camera prst="orthographicFront"/>
            <a:lightRig rig="threePt" dir="t"/>
          </a:scene3d>
          <a:sp3d>
            <a:bevelT prst="convex"/>
          </a:sp3d>
        </p:spPr>
        <p:txBody>
          <a:bodyPr anchor="ctr"/>
          <a:lstStyle/>
          <a:p>
            <a:pPr marL="60325" indent="-60325" algn="ctr">
              <a:lnSpc>
                <a:spcPct val="85000"/>
              </a:lnSpc>
              <a:spcBef>
                <a:spcPct val="50000"/>
              </a:spcBef>
              <a:defRPr/>
            </a:pPr>
            <a:r>
              <a:rPr lang="en-US" altLang="zh-CN" sz="1300" b="1" dirty="0">
                <a:latin typeface="Arial Unicode MS" panose="020B0604020202020204" pitchFamily="34" charset="-122"/>
                <a:ea typeface="微软雅黑" panose="020B0503020204020204" pitchFamily="34" charset="-122"/>
                <a:cs typeface="Arial" charset="0"/>
              </a:rPr>
              <a:t>Extreme Programming (XP)</a:t>
            </a:r>
            <a:endParaRPr lang="en-US" altLang="zh-CN" sz="900" dirty="0">
              <a:latin typeface="Arial Unicode MS" panose="020B0604020202020204" pitchFamily="34" charset="-122"/>
              <a:ea typeface="微软雅黑" panose="020B0503020204020204" pitchFamily="34" charset="-122"/>
              <a:cs typeface="Arial" charset="0"/>
            </a:endParaRPr>
          </a:p>
        </p:txBody>
      </p:sp>
      <p:sp>
        <p:nvSpPr>
          <p:cNvPr id="19465" name="Text Box 7"/>
          <p:cNvSpPr txBox="1">
            <a:spLocks noChangeArrowheads="1"/>
          </p:cNvSpPr>
          <p:nvPr/>
        </p:nvSpPr>
        <p:spPr bwMode="auto">
          <a:xfrm>
            <a:off x="969963" y="5630863"/>
            <a:ext cx="2112962" cy="457200"/>
          </a:xfrm>
          <a:prstGeom prst="rect">
            <a:avLst/>
          </a:prstGeom>
          <a:solidFill>
            <a:srgbClr val="CCECFF"/>
          </a:solidFill>
          <a:ln w="9525">
            <a:solidFill>
              <a:schemeClr val="tx1"/>
            </a:solidFill>
            <a:miter lim="800000"/>
            <a:headEnd/>
            <a:tailEnd/>
          </a:ln>
          <a:scene3d>
            <a:camera prst="orthographicFront"/>
            <a:lightRig rig="threePt" dir="t"/>
          </a:scene3d>
          <a:sp3d>
            <a:bevelT w="152400" h="50800" prst="softRound"/>
          </a:sp3d>
        </p:spPr>
        <p:txBody>
          <a:bodyPr anchor="ctr"/>
          <a:lstStyle/>
          <a:p>
            <a:pPr marL="60325" indent="-60325" algn="ctr">
              <a:lnSpc>
                <a:spcPct val="85000"/>
              </a:lnSpc>
              <a:spcBef>
                <a:spcPct val="50000"/>
              </a:spcBef>
              <a:defRPr/>
            </a:pPr>
            <a:r>
              <a:rPr lang="en-US" altLang="zh-CN" sz="1300" b="1" dirty="0">
                <a:latin typeface="Arial Unicode MS" panose="020B0604020202020204" pitchFamily="34" charset="-122"/>
                <a:ea typeface="微软雅黑" panose="020B0503020204020204" pitchFamily="34" charset="-122"/>
                <a:cs typeface="Arial" charset="0"/>
              </a:rPr>
              <a:t>Crystal</a:t>
            </a:r>
            <a:endParaRPr lang="en-US" altLang="zh-CN" sz="900" dirty="0">
              <a:latin typeface="Arial Unicode MS" panose="020B0604020202020204" pitchFamily="34" charset="-122"/>
              <a:ea typeface="微软雅黑" panose="020B0503020204020204" pitchFamily="34" charset="-122"/>
              <a:cs typeface="Arial" charset="0"/>
            </a:endParaRPr>
          </a:p>
        </p:txBody>
      </p:sp>
      <p:sp>
        <p:nvSpPr>
          <p:cNvPr id="19466" name="Text Box 8"/>
          <p:cNvSpPr txBox="1">
            <a:spLocks noChangeArrowheads="1"/>
          </p:cNvSpPr>
          <p:nvPr/>
        </p:nvSpPr>
        <p:spPr bwMode="auto">
          <a:xfrm>
            <a:off x="4708525" y="4965700"/>
            <a:ext cx="2009775" cy="457200"/>
          </a:xfrm>
          <a:prstGeom prst="rect">
            <a:avLst/>
          </a:prstGeom>
          <a:solidFill>
            <a:srgbClr val="66FF99"/>
          </a:solidFill>
          <a:ln w="9525">
            <a:solidFill>
              <a:schemeClr val="tx1"/>
            </a:solidFill>
            <a:miter lim="800000"/>
            <a:headEnd/>
            <a:tailEnd/>
          </a:ln>
          <a:effectLst>
            <a:glow rad="63500">
              <a:schemeClr val="accent6">
                <a:satMod val="175000"/>
                <a:alpha val="40000"/>
              </a:schemeClr>
            </a:glow>
          </a:effectLst>
          <a:scene3d>
            <a:camera prst="orthographicFront"/>
            <a:lightRig rig="threePt" dir="t"/>
          </a:scene3d>
          <a:sp3d>
            <a:bevelT prst="convex"/>
          </a:sp3d>
        </p:spPr>
        <p:txBody>
          <a:bodyPr anchor="ctr"/>
          <a:lstStyle/>
          <a:p>
            <a:pPr marL="60325" indent="-60325" algn="ctr">
              <a:lnSpc>
                <a:spcPct val="85000"/>
              </a:lnSpc>
              <a:spcBef>
                <a:spcPct val="50000"/>
              </a:spcBef>
              <a:defRPr/>
            </a:pPr>
            <a:r>
              <a:rPr lang="en-US" altLang="zh-CN" sz="1300" b="1" dirty="0">
                <a:latin typeface="Arial Unicode MS" panose="020B0604020202020204" pitchFamily="34" charset="-122"/>
                <a:ea typeface="微软雅黑" panose="020B0503020204020204" pitchFamily="34" charset="-122"/>
                <a:cs typeface="Arial" charset="0"/>
              </a:rPr>
              <a:t>Open UP</a:t>
            </a:r>
            <a:endParaRPr lang="en-US" altLang="zh-CN" sz="900" dirty="0">
              <a:latin typeface="Arial Unicode MS" panose="020B0604020202020204" pitchFamily="34" charset="-122"/>
              <a:ea typeface="微软雅黑" panose="020B0503020204020204" pitchFamily="34" charset="-122"/>
              <a:cs typeface="Arial" charset="0"/>
            </a:endParaRPr>
          </a:p>
        </p:txBody>
      </p:sp>
      <p:sp>
        <p:nvSpPr>
          <p:cNvPr id="19467" name="Text Box 9"/>
          <p:cNvSpPr txBox="1">
            <a:spLocks noChangeArrowheads="1"/>
          </p:cNvSpPr>
          <p:nvPr/>
        </p:nvSpPr>
        <p:spPr bwMode="auto">
          <a:xfrm>
            <a:off x="3567113" y="5614988"/>
            <a:ext cx="2047875" cy="457200"/>
          </a:xfrm>
          <a:prstGeom prst="rect">
            <a:avLst/>
          </a:prstGeom>
          <a:solidFill>
            <a:srgbClr val="CCECFF"/>
          </a:solidFill>
          <a:ln w="9525">
            <a:solidFill>
              <a:schemeClr val="tx1"/>
            </a:solidFill>
            <a:miter lim="800000"/>
            <a:headEnd/>
            <a:tailEnd/>
          </a:ln>
          <a:scene3d>
            <a:camera prst="orthographicFront"/>
            <a:lightRig rig="threePt" dir="t"/>
          </a:scene3d>
          <a:sp3d>
            <a:bevelT w="152400" h="50800" prst="softRound"/>
          </a:sp3d>
        </p:spPr>
        <p:txBody>
          <a:bodyPr anchor="ctr"/>
          <a:lstStyle/>
          <a:p>
            <a:pPr marL="9525" indent="-9525" algn="ctr">
              <a:lnSpc>
                <a:spcPct val="85000"/>
              </a:lnSpc>
              <a:spcBef>
                <a:spcPct val="50000"/>
              </a:spcBef>
              <a:defRPr/>
            </a:pPr>
            <a:r>
              <a:rPr lang="en-US" altLang="zh-CN" sz="1300" b="1" dirty="0">
                <a:latin typeface="Arial Unicode MS" panose="020B0604020202020204" pitchFamily="34" charset="-122"/>
                <a:ea typeface="微软雅黑" panose="020B0503020204020204" pitchFamily="34" charset="-122"/>
                <a:cs typeface="Arial" charset="0"/>
              </a:rPr>
              <a:t>Dynamic Systems Dev. Method (DSDM)</a:t>
            </a:r>
            <a:endParaRPr lang="en-US" altLang="zh-CN" sz="900" dirty="0">
              <a:latin typeface="Arial Unicode MS" panose="020B0604020202020204" pitchFamily="34" charset="-122"/>
              <a:ea typeface="微软雅黑" panose="020B0503020204020204" pitchFamily="34" charset="-122"/>
              <a:cs typeface="Arial" charset="0"/>
            </a:endParaRPr>
          </a:p>
        </p:txBody>
      </p:sp>
      <p:sp>
        <p:nvSpPr>
          <p:cNvPr id="19468" name="Text Box 10"/>
          <p:cNvSpPr txBox="1">
            <a:spLocks noChangeArrowheads="1"/>
          </p:cNvSpPr>
          <p:nvPr/>
        </p:nvSpPr>
        <p:spPr bwMode="auto">
          <a:xfrm>
            <a:off x="6099175" y="5608638"/>
            <a:ext cx="2036763" cy="457200"/>
          </a:xfrm>
          <a:prstGeom prst="rect">
            <a:avLst/>
          </a:prstGeom>
          <a:solidFill>
            <a:srgbClr val="CCECFF"/>
          </a:solidFill>
          <a:ln w="9525">
            <a:solidFill>
              <a:schemeClr val="tx1"/>
            </a:solidFill>
            <a:miter lim="800000"/>
            <a:headEnd/>
            <a:tailEnd/>
          </a:ln>
          <a:scene3d>
            <a:camera prst="orthographicFront"/>
            <a:lightRig rig="threePt" dir="t"/>
          </a:scene3d>
          <a:sp3d>
            <a:bevelT w="152400" h="50800" prst="softRound"/>
          </a:sp3d>
        </p:spPr>
        <p:txBody>
          <a:bodyPr anchor="ctr"/>
          <a:lstStyle/>
          <a:p>
            <a:pPr marL="60325" indent="-60325" algn="ctr">
              <a:lnSpc>
                <a:spcPct val="85000"/>
              </a:lnSpc>
              <a:spcBef>
                <a:spcPct val="50000"/>
              </a:spcBef>
              <a:defRPr/>
            </a:pPr>
            <a:r>
              <a:rPr lang="en-US" altLang="zh-CN" sz="1300" b="1">
                <a:latin typeface="Arial Unicode MS" panose="020B0604020202020204" pitchFamily="34" charset="-122"/>
                <a:ea typeface="微软雅黑" panose="020B0503020204020204" pitchFamily="34" charset="-122"/>
                <a:cs typeface="Arial" charset="0"/>
              </a:rPr>
              <a:t>Feature Driven Dev.</a:t>
            </a:r>
            <a:endParaRPr lang="en-US" altLang="zh-CN" sz="900">
              <a:latin typeface="Arial Unicode MS" panose="020B0604020202020204" pitchFamily="34" charset="-122"/>
              <a:ea typeface="微软雅黑" panose="020B0503020204020204" pitchFamily="34" charset="-122"/>
              <a:cs typeface="Arial" charset="0"/>
            </a:endParaRPr>
          </a:p>
        </p:txBody>
      </p:sp>
      <p:sp>
        <p:nvSpPr>
          <p:cNvPr id="19469" name="Text Box 11"/>
          <p:cNvSpPr txBox="1">
            <a:spLocks noChangeArrowheads="1"/>
          </p:cNvSpPr>
          <p:nvPr/>
        </p:nvSpPr>
        <p:spPr bwMode="auto">
          <a:xfrm>
            <a:off x="6829425" y="4965700"/>
            <a:ext cx="2047875" cy="457200"/>
          </a:xfrm>
          <a:prstGeom prst="rect">
            <a:avLst/>
          </a:prstGeom>
          <a:solidFill>
            <a:srgbClr val="66FF99"/>
          </a:solidFill>
          <a:ln w="9525">
            <a:solidFill>
              <a:schemeClr val="tx1"/>
            </a:solidFill>
            <a:miter lim="800000"/>
            <a:headEnd/>
            <a:tailEnd/>
          </a:ln>
          <a:effectLst>
            <a:glow rad="63500">
              <a:schemeClr val="accent6">
                <a:satMod val="175000"/>
                <a:alpha val="40000"/>
              </a:schemeClr>
            </a:glow>
          </a:effectLst>
          <a:scene3d>
            <a:camera prst="orthographicFront"/>
            <a:lightRig rig="threePt" dir="t"/>
          </a:scene3d>
          <a:sp3d>
            <a:bevelT prst="convex"/>
          </a:sp3d>
        </p:spPr>
        <p:txBody>
          <a:bodyPr anchor="ctr"/>
          <a:lstStyle/>
          <a:p>
            <a:pPr marL="60325" indent="-60325" algn="ctr">
              <a:lnSpc>
                <a:spcPct val="85000"/>
              </a:lnSpc>
              <a:spcBef>
                <a:spcPct val="50000"/>
              </a:spcBef>
              <a:defRPr/>
            </a:pPr>
            <a:r>
              <a:rPr lang="en-US" altLang="zh-CN" sz="1300" b="1" dirty="0">
                <a:latin typeface="Arial Unicode MS" panose="020B0604020202020204" pitchFamily="34" charset="-122"/>
                <a:ea typeface="微软雅黑" panose="020B0503020204020204" pitchFamily="34" charset="-122"/>
                <a:cs typeface="Arial" charset="0"/>
              </a:rPr>
              <a:t>Lean </a:t>
            </a:r>
          </a:p>
        </p:txBody>
      </p:sp>
      <p:sp>
        <p:nvSpPr>
          <p:cNvPr id="17" name="TextBox 16"/>
          <p:cNvSpPr txBox="1"/>
          <p:nvPr/>
        </p:nvSpPr>
        <p:spPr>
          <a:xfrm>
            <a:off x="3641558" y="4459705"/>
            <a:ext cx="2492990" cy="40011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defRPr/>
            </a:pPr>
            <a:r>
              <a:rPr lang="zh-CN" altLang="en-US" sz="2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Unicode MS" panose="020B0604020202020204" pitchFamily="34" charset="-122"/>
                <a:ea typeface="微软雅黑" panose="020B0503020204020204" pitchFamily="34" charset="-122"/>
              </a:rPr>
              <a:t>常见的敏</a:t>
            </a:r>
            <a:r>
              <a:rPr lang="zh-CN" altLang="en-US" sz="2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rial Unicode MS" panose="020B0604020202020204" pitchFamily="34" charset="-122"/>
                <a:ea typeface="微软雅黑" panose="020B0503020204020204" pitchFamily="34" charset="-122"/>
              </a:rPr>
              <a:t>捷开发方法</a:t>
            </a:r>
          </a:p>
        </p:txBody>
      </p:sp>
      <p:grpSp>
        <p:nvGrpSpPr>
          <p:cNvPr id="2" name="组合 1"/>
          <p:cNvGrpSpPr/>
          <p:nvPr/>
        </p:nvGrpSpPr>
        <p:grpSpPr>
          <a:xfrm>
            <a:off x="965200" y="1207294"/>
            <a:ext cx="2879725" cy="2879725"/>
            <a:chOff x="3384550" y="1231900"/>
            <a:chExt cx="2879725" cy="2879725"/>
          </a:xfrm>
        </p:grpSpPr>
        <p:grpSp>
          <p:nvGrpSpPr>
            <p:cNvPr id="14338" name="组合 31"/>
            <p:cNvGrpSpPr>
              <a:grpSpLocks/>
            </p:cNvGrpSpPr>
            <p:nvPr/>
          </p:nvGrpSpPr>
          <p:grpSpPr bwMode="auto">
            <a:xfrm>
              <a:off x="3384550" y="1231900"/>
              <a:ext cx="2879725" cy="2879725"/>
              <a:chOff x="704186" y="1739166"/>
              <a:chExt cx="2484083" cy="2422829"/>
            </a:xfrm>
          </p:grpSpPr>
          <p:sp>
            <p:nvSpPr>
              <p:cNvPr id="28" name="Freeform 3"/>
              <p:cNvSpPr>
                <a:spLocks/>
              </p:cNvSpPr>
              <p:nvPr/>
            </p:nvSpPr>
            <p:spPr bwMode="auto">
              <a:xfrm rot="799631">
                <a:off x="1291028" y="1869530"/>
                <a:ext cx="1897241" cy="2292465"/>
              </a:xfrm>
              <a:custGeom>
                <a:avLst/>
                <a:gdLst>
                  <a:gd name="T0" fmla="*/ 869454862 w 902"/>
                  <a:gd name="T1" fmla="*/ 2147483647 h 1195"/>
                  <a:gd name="T2" fmla="*/ 1005543262 w 902"/>
                  <a:gd name="T3" fmla="*/ 2147483647 h 1195"/>
                  <a:gd name="T4" fmla="*/ 1186992876 w 902"/>
                  <a:gd name="T5" fmla="*/ 2147483647 h 1195"/>
                  <a:gd name="T6" fmla="*/ 1315521603 w 902"/>
                  <a:gd name="T7" fmla="*/ 2147483647 h 1195"/>
                  <a:gd name="T8" fmla="*/ 1444050331 w 902"/>
                  <a:gd name="T9" fmla="*/ 2147483647 h 1195"/>
                  <a:gd name="T10" fmla="*/ 1512093738 w 902"/>
                  <a:gd name="T11" fmla="*/ 2147483647 h 1195"/>
                  <a:gd name="T12" fmla="*/ 1519654998 w 902"/>
                  <a:gd name="T13" fmla="*/ 2147483647 h 1195"/>
                  <a:gd name="T14" fmla="*/ 1451610004 w 902"/>
                  <a:gd name="T15" fmla="*/ 1968243333 h 1195"/>
                  <a:gd name="T16" fmla="*/ 1368445664 w 902"/>
                  <a:gd name="T17" fmla="*/ 1809472719 h 1195"/>
                  <a:gd name="T18" fmla="*/ 1224796003 w 902"/>
                  <a:gd name="T19" fmla="*/ 1665824627 h 1195"/>
                  <a:gd name="T20" fmla="*/ 1103828536 w 902"/>
                  <a:gd name="T21" fmla="*/ 1590219554 h 1195"/>
                  <a:gd name="T22" fmla="*/ 922377335 w 902"/>
                  <a:gd name="T23" fmla="*/ 1522174551 h 1195"/>
                  <a:gd name="T24" fmla="*/ 771167802 w 902"/>
                  <a:gd name="T25" fmla="*/ 1507053616 h 1195"/>
                  <a:gd name="T26" fmla="*/ 597276274 w 902"/>
                  <a:gd name="T27" fmla="*/ 1484373007 h 1195"/>
                  <a:gd name="T28" fmla="*/ 408265301 w 902"/>
                  <a:gd name="T29" fmla="*/ 1416328004 h 1195"/>
                  <a:gd name="T30" fmla="*/ 257055967 w 902"/>
                  <a:gd name="T31" fmla="*/ 1310481457 h 1195"/>
                  <a:gd name="T32" fmla="*/ 105846583 w 902"/>
                  <a:gd name="T33" fmla="*/ 1151712430 h 1195"/>
                  <a:gd name="T34" fmla="*/ 15120940 w 902"/>
                  <a:gd name="T35" fmla="*/ 917337139 h 1195"/>
                  <a:gd name="T36" fmla="*/ 15120940 w 902"/>
                  <a:gd name="T37" fmla="*/ 660281040 h 1195"/>
                  <a:gd name="T38" fmla="*/ 75604692 w 902"/>
                  <a:gd name="T39" fmla="*/ 418346075 h 1195"/>
                  <a:gd name="T40" fmla="*/ 196572184 w 902"/>
                  <a:gd name="T41" fmla="*/ 252015688 h 1195"/>
                  <a:gd name="T42" fmla="*/ 347781568 w 902"/>
                  <a:gd name="T43" fmla="*/ 115927220 h 1195"/>
                  <a:gd name="T44" fmla="*/ 536794128 w 902"/>
                  <a:gd name="T45" fmla="*/ 40322507 h 1195"/>
                  <a:gd name="T46" fmla="*/ 756046869 w 902"/>
                  <a:gd name="T47" fmla="*/ 2520950 h 1195"/>
                  <a:gd name="T48" fmla="*/ 1013102935 w 902"/>
                  <a:gd name="T49" fmla="*/ 25201565 h 1195"/>
                  <a:gd name="T50" fmla="*/ 1315521603 w 902"/>
                  <a:gd name="T51" fmla="*/ 100806260 h 1195"/>
                  <a:gd name="T52" fmla="*/ 1542335604 w 902"/>
                  <a:gd name="T53" fmla="*/ 206652832 h 1195"/>
                  <a:gd name="T54" fmla="*/ 1723787202 w 902"/>
                  <a:gd name="T55" fmla="*/ 350302561 h 1195"/>
                  <a:gd name="T56" fmla="*/ 1897678730 w 902"/>
                  <a:gd name="T57" fmla="*/ 516632949 h 1195"/>
                  <a:gd name="T58" fmla="*/ 2041326804 w 902"/>
                  <a:gd name="T59" fmla="*/ 705643846 h 1195"/>
                  <a:gd name="T60" fmla="*/ 2147483647 w 902"/>
                  <a:gd name="T61" fmla="*/ 970261206 h 1195"/>
                  <a:gd name="T62" fmla="*/ 2147483647 w 902"/>
                  <a:gd name="T63" fmla="*/ 1174393039 h 1195"/>
                  <a:gd name="T64" fmla="*/ 2147483647 w 902"/>
                  <a:gd name="T65" fmla="*/ 1401207069 h 1195"/>
                  <a:gd name="T66" fmla="*/ 2147483647 w 902"/>
                  <a:gd name="T67" fmla="*/ 1597779228 h 1195"/>
                  <a:gd name="T68" fmla="*/ 2147483647 w 902"/>
                  <a:gd name="T69" fmla="*/ 1824593654 h 1195"/>
                  <a:gd name="T70" fmla="*/ 2147483647 w 902"/>
                  <a:gd name="T71" fmla="*/ 2066528619 h 1195"/>
                  <a:gd name="T72" fmla="*/ 2064008998 w 902"/>
                  <a:gd name="T73" fmla="*/ 2147483647 h 1195"/>
                  <a:gd name="T74" fmla="*/ 1943041530 w 902"/>
                  <a:gd name="T75" fmla="*/ 2147483647 h 1195"/>
                  <a:gd name="T76" fmla="*/ 1746469396 w 902"/>
                  <a:gd name="T77" fmla="*/ 2147483647 h 1195"/>
                  <a:gd name="T78" fmla="*/ 1595259665 w 902"/>
                  <a:gd name="T79" fmla="*/ 2147483647 h 1195"/>
                  <a:gd name="T80" fmla="*/ 1383566597 w 902"/>
                  <a:gd name="T81" fmla="*/ 2147483647 h 1195"/>
                  <a:gd name="T82" fmla="*/ 1164312269 w 902"/>
                  <a:gd name="T83" fmla="*/ 2147483647 h 1195"/>
                  <a:gd name="T84" fmla="*/ 975301395 w 902"/>
                  <a:gd name="T85" fmla="*/ 2147483647 h 1195"/>
                  <a:gd name="T86" fmla="*/ 869454862 w 902"/>
                  <a:gd name="T87" fmla="*/ 2147483647 h 11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02"/>
                  <a:gd name="T133" fmla="*/ 0 h 1195"/>
                  <a:gd name="T134" fmla="*/ 902 w 902"/>
                  <a:gd name="T135" fmla="*/ 1195 h 11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02" h="1195">
                    <a:moveTo>
                      <a:pt x="345" y="1192"/>
                    </a:moveTo>
                    <a:cubicBezTo>
                      <a:pt x="347" y="1189"/>
                      <a:pt x="378" y="1185"/>
                      <a:pt x="399" y="1177"/>
                    </a:cubicBezTo>
                    <a:cubicBezTo>
                      <a:pt x="420" y="1169"/>
                      <a:pt x="450" y="1154"/>
                      <a:pt x="471" y="1141"/>
                    </a:cubicBezTo>
                    <a:cubicBezTo>
                      <a:pt x="492" y="1128"/>
                      <a:pt x="505" y="1118"/>
                      <a:pt x="522" y="1099"/>
                    </a:cubicBezTo>
                    <a:cubicBezTo>
                      <a:pt x="539" y="1080"/>
                      <a:pt x="560" y="1052"/>
                      <a:pt x="573" y="1027"/>
                    </a:cubicBezTo>
                    <a:cubicBezTo>
                      <a:pt x="586" y="1002"/>
                      <a:pt x="595" y="976"/>
                      <a:pt x="600" y="949"/>
                    </a:cubicBezTo>
                    <a:cubicBezTo>
                      <a:pt x="605" y="922"/>
                      <a:pt x="607" y="896"/>
                      <a:pt x="603" y="868"/>
                    </a:cubicBezTo>
                    <a:cubicBezTo>
                      <a:pt x="599" y="840"/>
                      <a:pt x="586" y="806"/>
                      <a:pt x="576" y="781"/>
                    </a:cubicBezTo>
                    <a:cubicBezTo>
                      <a:pt x="566" y="756"/>
                      <a:pt x="558" y="738"/>
                      <a:pt x="543" y="718"/>
                    </a:cubicBezTo>
                    <a:cubicBezTo>
                      <a:pt x="528" y="698"/>
                      <a:pt x="504" y="676"/>
                      <a:pt x="486" y="661"/>
                    </a:cubicBezTo>
                    <a:cubicBezTo>
                      <a:pt x="468" y="646"/>
                      <a:pt x="458" y="640"/>
                      <a:pt x="438" y="631"/>
                    </a:cubicBezTo>
                    <a:cubicBezTo>
                      <a:pt x="418" y="622"/>
                      <a:pt x="388" y="610"/>
                      <a:pt x="366" y="604"/>
                    </a:cubicBezTo>
                    <a:cubicBezTo>
                      <a:pt x="344" y="598"/>
                      <a:pt x="328" y="600"/>
                      <a:pt x="306" y="598"/>
                    </a:cubicBezTo>
                    <a:cubicBezTo>
                      <a:pt x="284" y="596"/>
                      <a:pt x="261" y="595"/>
                      <a:pt x="237" y="589"/>
                    </a:cubicBezTo>
                    <a:cubicBezTo>
                      <a:pt x="213" y="583"/>
                      <a:pt x="184" y="574"/>
                      <a:pt x="162" y="562"/>
                    </a:cubicBezTo>
                    <a:cubicBezTo>
                      <a:pt x="140" y="550"/>
                      <a:pt x="122" y="538"/>
                      <a:pt x="102" y="520"/>
                    </a:cubicBezTo>
                    <a:cubicBezTo>
                      <a:pt x="82" y="502"/>
                      <a:pt x="58" y="483"/>
                      <a:pt x="42" y="457"/>
                    </a:cubicBezTo>
                    <a:cubicBezTo>
                      <a:pt x="26" y="431"/>
                      <a:pt x="12" y="396"/>
                      <a:pt x="6" y="364"/>
                    </a:cubicBezTo>
                    <a:cubicBezTo>
                      <a:pt x="0" y="332"/>
                      <a:pt x="2" y="295"/>
                      <a:pt x="6" y="262"/>
                    </a:cubicBezTo>
                    <a:cubicBezTo>
                      <a:pt x="10" y="229"/>
                      <a:pt x="18" y="193"/>
                      <a:pt x="30" y="166"/>
                    </a:cubicBezTo>
                    <a:cubicBezTo>
                      <a:pt x="42" y="139"/>
                      <a:pt x="60" y="120"/>
                      <a:pt x="78" y="100"/>
                    </a:cubicBezTo>
                    <a:cubicBezTo>
                      <a:pt x="96" y="80"/>
                      <a:pt x="116" y="60"/>
                      <a:pt x="138" y="46"/>
                    </a:cubicBezTo>
                    <a:cubicBezTo>
                      <a:pt x="160" y="32"/>
                      <a:pt x="186" y="24"/>
                      <a:pt x="213" y="16"/>
                    </a:cubicBezTo>
                    <a:cubicBezTo>
                      <a:pt x="240" y="8"/>
                      <a:pt x="269" y="2"/>
                      <a:pt x="300" y="1"/>
                    </a:cubicBezTo>
                    <a:cubicBezTo>
                      <a:pt x="331" y="0"/>
                      <a:pt x="365" y="4"/>
                      <a:pt x="402" y="10"/>
                    </a:cubicBezTo>
                    <a:cubicBezTo>
                      <a:pt x="439" y="16"/>
                      <a:pt x="487" y="28"/>
                      <a:pt x="522" y="40"/>
                    </a:cubicBezTo>
                    <a:cubicBezTo>
                      <a:pt x="557" y="52"/>
                      <a:pt x="585" y="66"/>
                      <a:pt x="612" y="82"/>
                    </a:cubicBezTo>
                    <a:cubicBezTo>
                      <a:pt x="639" y="98"/>
                      <a:pt x="661" y="119"/>
                      <a:pt x="684" y="139"/>
                    </a:cubicBezTo>
                    <a:cubicBezTo>
                      <a:pt x="707" y="159"/>
                      <a:pt x="732" y="182"/>
                      <a:pt x="753" y="205"/>
                    </a:cubicBezTo>
                    <a:cubicBezTo>
                      <a:pt x="774" y="228"/>
                      <a:pt x="792" y="250"/>
                      <a:pt x="810" y="280"/>
                    </a:cubicBezTo>
                    <a:cubicBezTo>
                      <a:pt x="828" y="310"/>
                      <a:pt x="849" y="354"/>
                      <a:pt x="861" y="385"/>
                    </a:cubicBezTo>
                    <a:cubicBezTo>
                      <a:pt x="873" y="416"/>
                      <a:pt x="879" y="438"/>
                      <a:pt x="885" y="466"/>
                    </a:cubicBezTo>
                    <a:cubicBezTo>
                      <a:pt x="891" y="494"/>
                      <a:pt x="898" y="528"/>
                      <a:pt x="900" y="556"/>
                    </a:cubicBezTo>
                    <a:cubicBezTo>
                      <a:pt x="902" y="584"/>
                      <a:pt x="902" y="606"/>
                      <a:pt x="900" y="634"/>
                    </a:cubicBezTo>
                    <a:cubicBezTo>
                      <a:pt x="898" y="662"/>
                      <a:pt x="895" y="693"/>
                      <a:pt x="888" y="724"/>
                    </a:cubicBezTo>
                    <a:cubicBezTo>
                      <a:pt x="881" y="755"/>
                      <a:pt x="866" y="791"/>
                      <a:pt x="855" y="820"/>
                    </a:cubicBezTo>
                    <a:cubicBezTo>
                      <a:pt x="844" y="849"/>
                      <a:pt x="833" y="876"/>
                      <a:pt x="819" y="901"/>
                    </a:cubicBezTo>
                    <a:cubicBezTo>
                      <a:pt x="805" y="926"/>
                      <a:pt x="792" y="945"/>
                      <a:pt x="771" y="970"/>
                    </a:cubicBezTo>
                    <a:cubicBezTo>
                      <a:pt x="750" y="995"/>
                      <a:pt x="716" y="1030"/>
                      <a:pt x="693" y="1051"/>
                    </a:cubicBezTo>
                    <a:cubicBezTo>
                      <a:pt x="670" y="1072"/>
                      <a:pt x="657" y="1084"/>
                      <a:pt x="633" y="1099"/>
                    </a:cubicBezTo>
                    <a:cubicBezTo>
                      <a:pt x="609" y="1114"/>
                      <a:pt x="577" y="1132"/>
                      <a:pt x="549" y="1144"/>
                    </a:cubicBezTo>
                    <a:cubicBezTo>
                      <a:pt x="521" y="1156"/>
                      <a:pt x="489" y="1166"/>
                      <a:pt x="462" y="1174"/>
                    </a:cubicBezTo>
                    <a:cubicBezTo>
                      <a:pt x="435" y="1182"/>
                      <a:pt x="406" y="1189"/>
                      <a:pt x="387" y="1192"/>
                    </a:cubicBezTo>
                    <a:cubicBezTo>
                      <a:pt x="368" y="1195"/>
                      <a:pt x="343" y="1195"/>
                      <a:pt x="345" y="1192"/>
                    </a:cubicBezTo>
                    <a:close/>
                  </a:path>
                </a:pathLst>
              </a:custGeom>
              <a:solidFill>
                <a:schemeClr val="accent2">
                  <a:lumMod val="40000"/>
                  <a:lumOff val="60000"/>
                </a:schemeClr>
              </a:solidFill>
              <a:ln>
                <a:headEnd/>
                <a:tailEnd/>
              </a:ln>
              <a:scene3d>
                <a:camera prst="orthographicFront">
                  <a:rot lat="0" lon="0" rev="0"/>
                </a:camera>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lIns="0" tIns="0" rIns="0" bIns="0"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29" name="Freeform 3"/>
              <p:cNvSpPr>
                <a:spLocks/>
              </p:cNvSpPr>
              <p:nvPr/>
            </p:nvSpPr>
            <p:spPr bwMode="auto">
              <a:xfrm rot="799631" flipH="1" flipV="1">
                <a:off x="704186" y="1739166"/>
                <a:ext cx="1902416" cy="2292464"/>
              </a:xfrm>
              <a:custGeom>
                <a:avLst/>
                <a:gdLst>
                  <a:gd name="T0" fmla="*/ 869454862 w 902"/>
                  <a:gd name="T1" fmla="*/ 2147483647 h 1195"/>
                  <a:gd name="T2" fmla="*/ 1005543262 w 902"/>
                  <a:gd name="T3" fmla="*/ 2147483647 h 1195"/>
                  <a:gd name="T4" fmla="*/ 1186992876 w 902"/>
                  <a:gd name="T5" fmla="*/ 2147483647 h 1195"/>
                  <a:gd name="T6" fmla="*/ 1315521603 w 902"/>
                  <a:gd name="T7" fmla="*/ 2147483647 h 1195"/>
                  <a:gd name="T8" fmla="*/ 1444050331 w 902"/>
                  <a:gd name="T9" fmla="*/ 2147483647 h 1195"/>
                  <a:gd name="T10" fmla="*/ 1512093738 w 902"/>
                  <a:gd name="T11" fmla="*/ 2147483647 h 1195"/>
                  <a:gd name="T12" fmla="*/ 1519654998 w 902"/>
                  <a:gd name="T13" fmla="*/ 2147483647 h 1195"/>
                  <a:gd name="T14" fmla="*/ 1451610004 w 902"/>
                  <a:gd name="T15" fmla="*/ 1968243333 h 1195"/>
                  <a:gd name="T16" fmla="*/ 1368445664 w 902"/>
                  <a:gd name="T17" fmla="*/ 1809472719 h 1195"/>
                  <a:gd name="T18" fmla="*/ 1224796003 w 902"/>
                  <a:gd name="T19" fmla="*/ 1665824627 h 1195"/>
                  <a:gd name="T20" fmla="*/ 1103828536 w 902"/>
                  <a:gd name="T21" fmla="*/ 1590219554 h 1195"/>
                  <a:gd name="T22" fmla="*/ 922377335 w 902"/>
                  <a:gd name="T23" fmla="*/ 1522174551 h 1195"/>
                  <a:gd name="T24" fmla="*/ 771167802 w 902"/>
                  <a:gd name="T25" fmla="*/ 1507053616 h 1195"/>
                  <a:gd name="T26" fmla="*/ 597276274 w 902"/>
                  <a:gd name="T27" fmla="*/ 1484373007 h 1195"/>
                  <a:gd name="T28" fmla="*/ 408265301 w 902"/>
                  <a:gd name="T29" fmla="*/ 1416328004 h 1195"/>
                  <a:gd name="T30" fmla="*/ 257055967 w 902"/>
                  <a:gd name="T31" fmla="*/ 1310481457 h 1195"/>
                  <a:gd name="T32" fmla="*/ 105846583 w 902"/>
                  <a:gd name="T33" fmla="*/ 1151712430 h 1195"/>
                  <a:gd name="T34" fmla="*/ 15120940 w 902"/>
                  <a:gd name="T35" fmla="*/ 917337139 h 1195"/>
                  <a:gd name="T36" fmla="*/ 15120940 w 902"/>
                  <a:gd name="T37" fmla="*/ 660281040 h 1195"/>
                  <a:gd name="T38" fmla="*/ 75604692 w 902"/>
                  <a:gd name="T39" fmla="*/ 418346075 h 1195"/>
                  <a:gd name="T40" fmla="*/ 196572184 w 902"/>
                  <a:gd name="T41" fmla="*/ 252015688 h 1195"/>
                  <a:gd name="T42" fmla="*/ 347781568 w 902"/>
                  <a:gd name="T43" fmla="*/ 115927220 h 1195"/>
                  <a:gd name="T44" fmla="*/ 536794128 w 902"/>
                  <a:gd name="T45" fmla="*/ 40322507 h 1195"/>
                  <a:gd name="T46" fmla="*/ 756046869 w 902"/>
                  <a:gd name="T47" fmla="*/ 2520950 h 1195"/>
                  <a:gd name="T48" fmla="*/ 1013102935 w 902"/>
                  <a:gd name="T49" fmla="*/ 25201565 h 1195"/>
                  <a:gd name="T50" fmla="*/ 1315521603 w 902"/>
                  <a:gd name="T51" fmla="*/ 100806260 h 1195"/>
                  <a:gd name="T52" fmla="*/ 1542335604 w 902"/>
                  <a:gd name="T53" fmla="*/ 206652832 h 1195"/>
                  <a:gd name="T54" fmla="*/ 1723787202 w 902"/>
                  <a:gd name="T55" fmla="*/ 350302561 h 1195"/>
                  <a:gd name="T56" fmla="*/ 1897678730 w 902"/>
                  <a:gd name="T57" fmla="*/ 516632949 h 1195"/>
                  <a:gd name="T58" fmla="*/ 2041326804 w 902"/>
                  <a:gd name="T59" fmla="*/ 705643846 h 1195"/>
                  <a:gd name="T60" fmla="*/ 2147483647 w 902"/>
                  <a:gd name="T61" fmla="*/ 970261206 h 1195"/>
                  <a:gd name="T62" fmla="*/ 2147483647 w 902"/>
                  <a:gd name="T63" fmla="*/ 1174393039 h 1195"/>
                  <a:gd name="T64" fmla="*/ 2147483647 w 902"/>
                  <a:gd name="T65" fmla="*/ 1401207069 h 1195"/>
                  <a:gd name="T66" fmla="*/ 2147483647 w 902"/>
                  <a:gd name="T67" fmla="*/ 1597779228 h 1195"/>
                  <a:gd name="T68" fmla="*/ 2147483647 w 902"/>
                  <a:gd name="T69" fmla="*/ 1824593654 h 1195"/>
                  <a:gd name="T70" fmla="*/ 2147483647 w 902"/>
                  <a:gd name="T71" fmla="*/ 2066528619 h 1195"/>
                  <a:gd name="T72" fmla="*/ 2064008998 w 902"/>
                  <a:gd name="T73" fmla="*/ 2147483647 h 1195"/>
                  <a:gd name="T74" fmla="*/ 1943041530 w 902"/>
                  <a:gd name="T75" fmla="*/ 2147483647 h 1195"/>
                  <a:gd name="T76" fmla="*/ 1746469396 w 902"/>
                  <a:gd name="T77" fmla="*/ 2147483647 h 1195"/>
                  <a:gd name="T78" fmla="*/ 1595259665 w 902"/>
                  <a:gd name="T79" fmla="*/ 2147483647 h 1195"/>
                  <a:gd name="T80" fmla="*/ 1383566597 w 902"/>
                  <a:gd name="T81" fmla="*/ 2147483647 h 1195"/>
                  <a:gd name="T82" fmla="*/ 1164312269 w 902"/>
                  <a:gd name="T83" fmla="*/ 2147483647 h 1195"/>
                  <a:gd name="T84" fmla="*/ 975301395 w 902"/>
                  <a:gd name="T85" fmla="*/ 2147483647 h 1195"/>
                  <a:gd name="T86" fmla="*/ 869454862 w 902"/>
                  <a:gd name="T87" fmla="*/ 2147483647 h 119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902"/>
                  <a:gd name="T133" fmla="*/ 0 h 1195"/>
                  <a:gd name="T134" fmla="*/ 902 w 902"/>
                  <a:gd name="T135" fmla="*/ 1195 h 119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902" h="1195">
                    <a:moveTo>
                      <a:pt x="345" y="1192"/>
                    </a:moveTo>
                    <a:cubicBezTo>
                      <a:pt x="347" y="1189"/>
                      <a:pt x="378" y="1185"/>
                      <a:pt x="399" y="1177"/>
                    </a:cubicBezTo>
                    <a:cubicBezTo>
                      <a:pt x="420" y="1169"/>
                      <a:pt x="450" y="1154"/>
                      <a:pt x="471" y="1141"/>
                    </a:cubicBezTo>
                    <a:cubicBezTo>
                      <a:pt x="492" y="1128"/>
                      <a:pt x="505" y="1118"/>
                      <a:pt x="522" y="1099"/>
                    </a:cubicBezTo>
                    <a:cubicBezTo>
                      <a:pt x="539" y="1080"/>
                      <a:pt x="560" y="1052"/>
                      <a:pt x="573" y="1027"/>
                    </a:cubicBezTo>
                    <a:cubicBezTo>
                      <a:pt x="586" y="1002"/>
                      <a:pt x="595" y="976"/>
                      <a:pt x="600" y="949"/>
                    </a:cubicBezTo>
                    <a:cubicBezTo>
                      <a:pt x="605" y="922"/>
                      <a:pt x="607" y="896"/>
                      <a:pt x="603" y="868"/>
                    </a:cubicBezTo>
                    <a:cubicBezTo>
                      <a:pt x="599" y="840"/>
                      <a:pt x="586" y="806"/>
                      <a:pt x="576" y="781"/>
                    </a:cubicBezTo>
                    <a:cubicBezTo>
                      <a:pt x="566" y="756"/>
                      <a:pt x="558" y="738"/>
                      <a:pt x="543" y="718"/>
                    </a:cubicBezTo>
                    <a:cubicBezTo>
                      <a:pt x="528" y="698"/>
                      <a:pt x="504" y="676"/>
                      <a:pt x="486" y="661"/>
                    </a:cubicBezTo>
                    <a:cubicBezTo>
                      <a:pt x="468" y="646"/>
                      <a:pt x="458" y="640"/>
                      <a:pt x="438" y="631"/>
                    </a:cubicBezTo>
                    <a:cubicBezTo>
                      <a:pt x="418" y="622"/>
                      <a:pt x="388" y="610"/>
                      <a:pt x="366" y="604"/>
                    </a:cubicBezTo>
                    <a:cubicBezTo>
                      <a:pt x="344" y="598"/>
                      <a:pt x="328" y="600"/>
                      <a:pt x="306" y="598"/>
                    </a:cubicBezTo>
                    <a:cubicBezTo>
                      <a:pt x="284" y="596"/>
                      <a:pt x="261" y="595"/>
                      <a:pt x="237" y="589"/>
                    </a:cubicBezTo>
                    <a:cubicBezTo>
                      <a:pt x="213" y="583"/>
                      <a:pt x="184" y="574"/>
                      <a:pt x="162" y="562"/>
                    </a:cubicBezTo>
                    <a:cubicBezTo>
                      <a:pt x="140" y="550"/>
                      <a:pt x="122" y="538"/>
                      <a:pt x="102" y="520"/>
                    </a:cubicBezTo>
                    <a:cubicBezTo>
                      <a:pt x="82" y="502"/>
                      <a:pt x="58" y="483"/>
                      <a:pt x="42" y="457"/>
                    </a:cubicBezTo>
                    <a:cubicBezTo>
                      <a:pt x="26" y="431"/>
                      <a:pt x="12" y="396"/>
                      <a:pt x="6" y="364"/>
                    </a:cubicBezTo>
                    <a:cubicBezTo>
                      <a:pt x="0" y="332"/>
                      <a:pt x="2" y="295"/>
                      <a:pt x="6" y="262"/>
                    </a:cubicBezTo>
                    <a:cubicBezTo>
                      <a:pt x="10" y="229"/>
                      <a:pt x="18" y="193"/>
                      <a:pt x="30" y="166"/>
                    </a:cubicBezTo>
                    <a:cubicBezTo>
                      <a:pt x="42" y="139"/>
                      <a:pt x="60" y="120"/>
                      <a:pt x="78" y="100"/>
                    </a:cubicBezTo>
                    <a:cubicBezTo>
                      <a:pt x="96" y="80"/>
                      <a:pt x="116" y="60"/>
                      <a:pt x="138" y="46"/>
                    </a:cubicBezTo>
                    <a:cubicBezTo>
                      <a:pt x="160" y="32"/>
                      <a:pt x="186" y="24"/>
                      <a:pt x="213" y="16"/>
                    </a:cubicBezTo>
                    <a:cubicBezTo>
                      <a:pt x="240" y="8"/>
                      <a:pt x="269" y="2"/>
                      <a:pt x="300" y="1"/>
                    </a:cubicBezTo>
                    <a:cubicBezTo>
                      <a:pt x="331" y="0"/>
                      <a:pt x="365" y="4"/>
                      <a:pt x="402" y="10"/>
                    </a:cubicBezTo>
                    <a:cubicBezTo>
                      <a:pt x="439" y="16"/>
                      <a:pt x="487" y="28"/>
                      <a:pt x="522" y="40"/>
                    </a:cubicBezTo>
                    <a:cubicBezTo>
                      <a:pt x="557" y="52"/>
                      <a:pt x="585" y="66"/>
                      <a:pt x="612" y="82"/>
                    </a:cubicBezTo>
                    <a:cubicBezTo>
                      <a:pt x="639" y="98"/>
                      <a:pt x="661" y="119"/>
                      <a:pt x="684" y="139"/>
                    </a:cubicBezTo>
                    <a:cubicBezTo>
                      <a:pt x="707" y="159"/>
                      <a:pt x="732" y="182"/>
                      <a:pt x="753" y="205"/>
                    </a:cubicBezTo>
                    <a:cubicBezTo>
                      <a:pt x="774" y="228"/>
                      <a:pt x="792" y="250"/>
                      <a:pt x="810" y="280"/>
                    </a:cubicBezTo>
                    <a:cubicBezTo>
                      <a:pt x="828" y="310"/>
                      <a:pt x="849" y="354"/>
                      <a:pt x="861" y="385"/>
                    </a:cubicBezTo>
                    <a:cubicBezTo>
                      <a:pt x="873" y="416"/>
                      <a:pt x="879" y="438"/>
                      <a:pt x="885" y="466"/>
                    </a:cubicBezTo>
                    <a:cubicBezTo>
                      <a:pt x="891" y="494"/>
                      <a:pt x="898" y="528"/>
                      <a:pt x="900" y="556"/>
                    </a:cubicBezTo>
                    <a:cubicBezTo>
                      <a:pt x="902" y="584"/>
                      <a:pt x="902" y="606"/>
                      <a:pt x="900" y="634"/>
                    </a:cubicBezTo>
                    <a:cubicBezTo>
                      <a:pt x="898" y="662"/>
                      <a:pt x="895" y="693"/>
                      <a:pt x="888" y="724"/>
                    </a:cubicBezTo>
                    <a:cubicBezTo>
                      <a:pt x="881" y="755"/>
                      <a:pt x="866" y="791"/>
                      <a:pt x="855" y="820"/>
                    </a:cubicBezTo>
                    <a:cubicBezTo>
                      <a:pt x="844" y="849"/>
                      <a:pt x="833" y="876"/>
                      <a:pt x="819" y="901"/>
                    </a:cubicBezTo>
                    <a:cubicBezTo>
                      <a:pt x="805" y="926"/>
                      <a:pt x="792" y="945"/>
                      <a:pt x="771" y="970"/>
                    </a:cubicBezTo>
                    <a:cubicBezTo>
                      <a:pt x="750" y="995"/>
                      <a:pt x="716" y="1030"/>
                      <a:pt x="693" y="1051"/>
                    </a:cubicBezTo>
                    <a:cubicBezTo>
                      <a:pt x="670" y="1072"/>
                      <a:pt x="657" y="1084"/>
                      <a:pt x="633" y="1099"/>
                    </a:cubicBezTo>
                    <a:cubicBezTo>
                      <a:pt x="609" y="1114"/>
                      <a:pt x="577" y="1132"/>
                      <a:pt x="549" y="1144"/>
                    </a:cubicBezTo>
                    <a:cubicBezTo>
                      <a:pt x="521" y="1156"/>
                      <a:pt x="489" y="1166"/>
                      <a:pt x="462" y="1174"/>
                    </a:cubicBezTo>
                    <a:cubicBezTo>
                      <a:pt x="435" y="1182"/>
                      <a:pt x="406" y="1189"/>
                      <a:pt x="387" y="1192"/>
                    </a:cubicBezTo>
                    <a:cubicBezTo>
                      <a:pt x="368" y="1195"/>
                      <a:pt x="343" y="1195"/>
                      <a:pt x="345" y="1192"/>
                    </a:cubicBezTo>
                    <a:close/>
                  </a:path>
                </a:pathLst>
              </a:custGeom>
              <a:solidFill>
                <a:schemeClr val="tx2">
                  <a:lumMod val="60000"/>
                  <a:lumOff val="40000"/>
                </a:schemeClr>
              </a:solidFill>
              <a:ln>
                <a:headEnd/>
                <a:tailEn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anchor="ctr"/>
              <a:lstStyle/>
              <a:p>
                <a:pPr>
                  <a:defRPr/>
                </a:pPr>
                <a:endParaRPr lang="zh-CN" altLang="en-US" dirty="0">
                  <a:latin typeface="微软雅黑" panose="020B0503020204020204" pitchFamily="34" charset="-122"/>
                  <a:ea typeface="微软雅黑" panose="020B0503020204020204" pitchFamily="34" charset="-122"/>
                </a:endParaRPr>
              </a:p>
            </p:txBody>
          </p:sp>
          <p:sp>
            <p:nvSpPr>
              <p:cNvPr id="30" name="椭圆 29"/>
              <p:cNvSpPr/>
              <p:nvPr/>
            </p:nvSpPr>
            <p:spPr bwMode="auto">
              <a:xfrm rot="799631">
                <a:off x="1773289" y="2157262"/>
                <a:ext cx="319372" cy="319204"/>
              </a:xfrm>
              <a:prstGeom prst="ellipse">
                <a:avLst/>
              </a:prstGeom>
              <a:solidFill>
                <a:schemeClr val="tx2">
                  <a:lumMod val="60000"/>
                  <a:lumOff val="40000"/>
                </a:schemeClr>
              </a:solidFill>
              <a:ln>
                <a:headEnd/>
                <a:tailEnd/>
              </a:ln>
              <a:scene3d>
                <a:camera prst="orthographicFront"/>
                <a:lightRig rig="threePt" dir="t"/>
              </a:scene3d>
              <a:sp3d>
                <a:bevelT/>
              </a:sp3d>
            </p:spPr>
            <p:style>
              <a:lnRef idx="1">
                <a:schemeClr val="accent1"/>
              </a:lnRef>
              <a:fillRef idx="3">
                <a:schemeClr val="accent1"/>
              </a:fillRef>
              <a:effectRef idx="2">
                <a:schemeClr val="accent1"/>
              </a:effectRef>
              <a:fontRef idx="minor">
                <a:schemeClr val="lt1"/>
              </a:fontRef>
            </p:style>
            <p:txBody>
              <a:bodyPr lIns="0" tIns="0" rIns="0" bIns="0" anchor="ctr"/>
              <a:lstStyle/>
              <a:p>
                <a:pPr eaLnBrk="0" hangingPunct="0">
                  <a:defRPr/>
                </a:pPr>
                <a:endParaRPr lang="zh-CN" altLang="en-US" dirty="0">
                  <a:latin typeface="微软雅黑" panose="020B0503020204020204" pitchFamily="34" charset="-122"/>
                  <a:ea typeface="微软雅黑" panose="020B0503020204020204" pitchFamily="34" charset="-122"/>
                </a:endParaRPr>
              </a:p>
            </p:txBody>
          </p:sp>
          <p:sp>
            <p:nvSpPr>
              <p:cNvPr id="31" name="椭圆 30"/>
              <p:cNvSpPr/>
              <p:nvPr/>
            </p:nvSpPr>
            <p:spPr bwMode="auto">
              <a:xfrm rot="799631">
                <a:off x="1768727" y="3341592"/>
                <a:ext cx="319372" cy="319204"/>
              </a:xfrm>
              <a:prstGeom prst="ellipse">
                <a:avLst/>
              </a:prstGeom>
              <a:solidFill>
                <a:schemeClr val="accent2">
                  <a:lumMod val="40000"/>
                  <a:lumOff val="60000"/>
                </a:schemeClr>
              </a:solidFill>
              <a:ln>
                <a:headEnd/>
                <a:tailEnd/>
              </a:ln>
            </p:spPr>
            <p:style>
              <a:lnRef idx="0">
                <a:schemeClr val="accent2"/>
              </a:lnRef>
              <a:fillRef idx="3">
                <a:schemeClr val="accent2"/>
              </a:fillRef>
              <a:effectRef idx="3">
                <a:schemeClr val="accent2"/>
              </a:effectRef>
              <a:fontRef idx="minor">
                <a:schemeClr val="lt1"/>
              </a:fontRef>
            </p:style>
            <p:txBody>
              <a:bodyPr lIns="0" tIns="0" rIns="0" bIns="0" anchor="ctr"/>
              <a:lstStyle/>
              <a:p>
                <a:pPr eaLnBrk="0" hangingPunct="0">
                  <a:defRPr/>
                </a:pPr>
                <a:endParaRPr lang="zh-CN" altLang="en-US" dirty="0">
                  <a:latin typeface="微软雅黑" panose="020B0503020204020204" pitchFamily="34" charset="-122"/>
                  <a:ea typeface="微软雅黑" panose="020B0503020204020204" pitchFamily="34" charset="-122"/>
                </a:endParaRPr>
              </a:p>
            </p:txBody>
          </p:sp>
        </p:grpSp>
        <p:sp>
          <p:nvSpPr>
            <p:cNvPr id="18" name="椭圆 17"/>
            <p:cNvSpPr/>
            <p:nvPr/>
          </p:nvSpPr>
          <p:spPr bwMode="auto">
            <a:xfrm>
              <a:off x="4025900" y="1879600"/>
              <a:ext cx="1512000" cy="1512000"/>
            </a:xfrm>
            <a:prstGeom prst="ellipse">
              <a:avLst/>
            </a:prstGeom>
            <a:ln>
              <a:headEnd type="none" w="med" len="med"/>
              <a:tailEnd type="none" w="med" len="med"/>
            </a:ln>
            <a:scene3d>
              <a:camera prst="orthographicFront"/>
              <a:lightRig rig="threePt" dir="t"/>
            </a:scene3d>
            <a:sp3d>
              <a:bevelT prst="convex"/>
            </a:sp3d>
          </p:spPr>
          <p:style>
            <a:lnRef idx="2">
              <a:schemeClr val="accent6"/>
            </a:lnRef>
            <a:fillRef idx="1">
              <a:schemeClr val="lt1"/>
            </a:fillRef>
            <a:effectRef idx="0">
              <a:schemeClr val="accent6"/>
            </a:effectRef>
            <a:fontRef idx="minor">
              <a:schemeClr val="dk1"/>
            </a:fontRef>
          </p:style>
          <p:txBody>
            <a:bodyPr lIns="0" tIns="0" rIns="0" bIns="0"/>
            <a:lstStyle/>
            <a:p>
              <a:pPr algn="ctr">
                <a:defRPr/>
              </a:pP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椭圆 14"/>
            <p:cNvSpPr/>
            <p:nvPr/>
          </p:nvSpPr>
          <p:spPr bwMode="auto">
            <a:xfrm>
              <a:off x="4321300" y="2175000"/>
              <a:ext cx="900000" cy="900000"/>
            </a:xfrm>
            <a:prstGeom prst="ellipse">
              <a:avLst/>
            </a:prstGeom>
            <a:solidFill>
              <a:srgbClr val="00B050"/>
            </a:solidFill>
            <a:ln>
              <a:headEnd type="none" w="med" len="med"/>
              <a:tailEnd type="none" w="med" len="med"/>
            </a:ln>
            <a:scene3d>
              <a:camera prst="orthographicFront"/>
              <a:lightRig rig="threePt" dir="t"/>
            </a:scene3d>
            <a:sp3d>
              <a:bevelT prst="convex"/>
            </a:sp3d>
          </p:spPr>
          <p:style>
            <a:lnRef idx="1">
              <a:schemeClr val="accent6"/>
            </a:lnRef>
            <a:fillRef idx="2">
              <a:schemeClr val="accent6"/>
            </a:fillRef>
            <a:effectRef idx="1">
              <a:schemeClr val="accent6"/>
            </a:effectRef>
            <a:fontRef idx="minor">
              <a:schemeClr val="dk1"/>
            </a:fontRef>
          </p:style>
          <p:txBody>
            <a:bodyPr lIns="0" tIns="0" rIns="0" bIns="0" anchor="ctr"/>
            <a:lstStyle/>
            <a:p>
              <a:pPr algn="ctr">
                <a:defRPr/>
              </a:pPr>
              <a:r>
                <a:rPr lang="zh-CN" altLang="en-US" sz="1600" dirty="0">
                  <a:solidFill>
                    <a:schemeClr val="tx1"/>
                  </a:solidFill>
                  <a:latin typeface="微软雅黑" panose="020B0503020204020204" pitchFamily="34" charset="-122"/>
                  <a:ea typeface="微软雅黑" panose="020B0503020204020204" pitchFamily="34" charset="-122"/>
                </a:rPr>
                <a:t>核心价值观</a:t>
              </a:r>
            </a:p>
          </p:txBody>
        </p:sp>
        <p:sp>
          <p:nvSpPr>
            <p:cNvPr id="14370" name="矩形 18"/>
            <p:cNvSpPr>
              <a:spLocks noChangeArrowheads="1"/>
            </p:cNvSpPr>
            <p:nvPr/>
          </p:nvSpPr>
          <p:spPr bwMode="auto">
            <a:xfrm>
              <a:off x="4491038" y="3028950"/>
              <a:ext cx="593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原则</a:t>
              </a:r>
            </a:p>
          </p:txBody>
        </p:sp>
        <p:sp>
          <p:nvSpPr>
            <p:cNvPr id="14371" name="矩形 23"/>
            <p:cNvSpPr>
              <a:spLocks noChangeArrowheads="1"/>
            </p:cNvSpPr>
            <p:nvPr/>
          </p:nvSpPr>
          <p:spPr bwMode="auto">
            <a:xfrm rot="2827116">
              <a:off x="3421857" y="2913856"/>
              <a:ext cx="10048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最佳实践</a:t>
              </a:r>
            </a:p>
          </p:txBody>
        </p:sp>
        <p:sp>
          <p:nvSpPr>
            <p:cNvPr id="14372" name="矩形 24"/>
            <p:cNvSpPr>
              <a:spLocks noChangeArrowheads="1"/>
            </p:cNvSpPr>
            <p:nvPr/>
          </p:nvSpPr>
          <p:spPr bwMode="auto">
            <a:xfrm rot="2827116">
              <a:off x="4968876" y="1973262"/>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a:latin typeface="微软雅黑" panose="020B0503020204020204" pitchFamily="34" charset="-122"/>
                  <a:ea typeface="微软雅黑" panose="020B0503020204020204" pitchFamily="34" charset="-122"/>
                </a:rPr>
                <a:t>敏捷开发方法</a:t>
              </a:r>
            </a:p>
          </p:txBody>
        </p:sp>
      </p:grpSp>
      <p:sp>
        <p:nvSpPr>
          <p:cNvPr id="26" name="Oval 13"/>
          <p:cNvSpPr>
            <a:spLocks noChangeArrowheads="1"/>
          </p:cNvSpPr>
          <p:nvPr/>
        </p:nvSpPr>
        <p:spPr bwMode="auto">
          <a:xfrm>
            <a:off x="4329613" y="1377602"/>
            <a:ext cx="3602532" cy="2334356"/>
          </a:xfrm>
          <a:prstGeom prst="ellipse">
            <a:avLst/>
          </a:prstGeom>
          <a:ln>
            <a:headEnd/>
            <a:tailEnd/>
          </a:ln>
          <a:effectLst>
            <a:glow rad="139700">
              <a:schemeClr val="accent1">
                <a:satMod val="1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dirty="0">
                <a:solidFill>
                  <a:srgbClr val="FFFFFF"/>
                </a:solidFill>
                <a:latin typeface="Arial Unicode MS" panose="020B0604020202020204" pitchFamily="34" charset="-122"/>
                <a:ea typeface="微软雅黑" panose="020B0503020204020204" pitchFamily="34" charset="-122"/>
                <a:cs typeface="Arial" charset="0"/>
              </a:rPr>
              <a:t>敏捷是一个</a:t>
            </a:r>
            <a:r>
              <a:rPr lang="zh-CN" altLang="en-US" b="1" dirty="0">
                <a:solidFill>
                  <a:srgbClr val="FFFFFF"/>
                </a:solidFill>
                <a:latin typeface="Arial Unicode MS" panose="020B0604020202020204" pitchFamily="34" charset="-122"/>
                <a:ea typeface="微软雅黑" panose="020B0503020204020204" pitchFamily="34" charset="-122"/>
                <a:cs typeface="Arial" charset="0"/>
              </a:rPr>
              <a:t>灵活的开发方法</a:t>
            </a:r>
            <a:r>
              <a:rPr lang="zh-CN" altLang="en-US" dirty="0">
                <a:solidFill>
                  <a:srgbClr val="FFFFFF"/>
                </a:solidFill>
                <a:latin typeface="Arial Unicode MS" panose="020B0604020202020204" pitchFamily="34" charset="-122"/>
                <a:ea typeface="微软雅黑" panose="020B0503020204020204" pitchFamily="34" charset="-122"/>
                <a:cs typeface="Arial" charset="0"/>
              </a:rPr>
              <a:t>，用</a:t>
            </a:r>
            <a:r>
              <a:rPr lang="zh-CN" altLang="en-US" dirty="0" smtClean="0">
                <a:solidFill>
                  <a:srgbClr val="FFFFFF"/>
                </a:solidFill>
                <a:latin typeface="Arial Unicode MS" panose="020B0604020202020204" pitchFamily="34" charset="-122"/>
                <a:ea typeface="微软雅黑" panose="020B0503020204020204" pitchFamily="34" charset="-122"/>
                <a:cs typeface="Arial" charset="0"/>
              </a:rPr>
              <a:t>于向</a:t>
            </a:r>
            <a:r>
              <a:rPr lang="zh-CN" altLang="en-US" dirty="0">
                <a:solidFill>
                  <a:srgbClr val="FFFFFF"/>
                </a:solidFill>
                <a:latin typeface="Arial Unicode MS" panose="020B0604020202020204" pitchFamily="34" charset="-122"/>
                <a:ea typeface="微软雅黑" panose="020B0503020204020204" pitchFamily="34" charset="-122"/>
                <a:cs typeface="Arial" charset="0"/>
              </a:rPr>
              <a:t>干系人</a:t>
            </a:r>
            <a:r>
              <a:rPr lang="zh-CN" altLang="en-US" b="1" dirty="0">
                <a:solidFill>
                  <a:srgbClr val="FFFFFF"/>
                </a:solidFill>
                <a:latin typeface="Arial Unicode MS" panose="020B0604020202020204" pitchFamily="34" charset="-122"/>
                <a:ea typeface="微软雅黑" panose="020B0503020204020204" pitchFamily="34" charset="-122"/>
                <a:cs typeface="Arial" charset="0"/>
              </a:rPr>
              <a:t>快速交付价值</a:t>
            </a:r>
            <a:r>
              <a:rPr lang="zh-CN" altLang="en-US" dirty="0">
                <a:solidFill>
                  <a:srgbClr val="FFFFFF"/>
                </a:solidFill>
                <a:latin typeface="Arial Unicode MS" panose="020B0604020202020204" pitchFamily="34" charset="-122"/>
                <a:ea typeface="微软雅黑" panose="020B0503020204020204" pitchFamily="34" charset="-122"/>
                <a:cs typeface="Arial" charset="0"/>
              </a:rPr>
              <a:t>。</a:t>
            </a:r>
            <a:endParaRPr lang="en-US" altLang="zh-CN" dirty="0">
              <a:solidFill>
                <a:srgbClr val="FFFFFF"/>
              </a:solidFill>
              <a:latin typeface="Arial Unicode MS" panose="020B0604020202020204" pitchFamily="34" charset="-122"/>
              <a:ea typeface="微软雅黑" panose="020B0503020204020204" pitchFamily="34" charset="-122"/>
              <a:cs typeface="Arial" charset="0"/>
            </a:endParaRPr>
          </a:p>
        </p:txBody>
      </p:sp>
      <p:sp>
        <p:nvSpPr>
          <p:cNvPr id="3" name="灯片编号占位符 2"/>
          <p:cNvSpPr>
            <a:spLocks noGrp="1"/>
          </p:cNvSpPr>
          <p:nvPr>
            <p:ph type="sldNum" sz="quarter" idx="10"/>
          </p:nvPr>
        </p:nvSpPr>
        <p:spPr/>
        <p:txBody>
          <a:bodyPr/>
          <a:lstStyle/>
          <a:p>
            <a:fld id="{CFCB2913-6E8F-460F-B9B2-F36455E917E3}" type="slidenum">
              <a:rPr lang="en-US" altLang="en-US" smtClean="0"/>
              <a:pPr/>
              <a:t>6</a:t>
            </a:fld>
            <a:endParaRPr lang="en-US" altLang="en-US"/>
          </a:p>
        </p:txBody>
      </p:sp>
    </p:spTree>
    <p:extLst>
      <p:ext uri="{BB962C8B-B14F-4D97-AF65-F5344CB8AC3E}">
        <p14:creationId xmlns:p14="http://schemas.microsoft.com/office/powerpoint/2010/main" val="269656727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zh-CN" altLang="en-US" dirty="0" smtClean="0"/>
              <a:t>本章内容</a:t>
            </a:r>
          </a:p>
        </p:txBody>
      </p:sp>
      <p:sp>
        <p:nvSpPr>
          <p:cNvPr id="4100" name="Rectangle 3"/>
          <p:cNvSpPr>
            <a:spLocks noGrp="1" noChangeArrowheads="1"/>
          </p:cNvSpPr>
          <p:nvPr>
            <p:ph sz="quarter" idx="11"/>
          </p:nvPr>
        </p:nvSpPr>
        <p:spPr/>
        <p:txBody>
          <a:bodyPr>
            <a:normAutofit lnSpcReduction="10000"/>
          </a:bodyPr>
          <a:lstStyle/>
          <a:p>
            <a:r>
              <a:rPr lang="zh-CN" altLang="en-US" dirty="0"/>
              <a:t>第</a:t>
            </a:r>
            <a:r>
              <a:rPr lang="en-US" altLang="zh-CN" dirty="0"/>
              <a:t>3</a:t>
            </a:r>
            <a:r>
              <a:rPr lang="zh-CN" altLang="en-US" dirty="0"/>
              <a:t>章 敏捷项目管理过程</a:t>
            </a:r>
          </a:p>
          <a:p>
            <a:pPr lvl="1"/>
            <a:r>
              <a:rPr lang="en-US" altLang="zh-CN" dirty="0" smtClean="0"/>
              <a:t>3.1 </a:t>
            </a:r>
            <a:r>
              <a:rPr lang="zh-CN" altLang="en-US" dirty="0"/>
              <a:t>大规</a:t>
            </a:r>
            <a:r>
              <a:rPr lang="zh-CN" altLang="en-US" dirty="0" smtClean="0"/>
              <a:t>模敏捷开发</a:t>
            </a:r>
            <a:endParaRPr lang="en-US" altLang="zh-CN" dirty="0" smtClean="0"/>
          </a:p>
          <a:p>
            <a:pPr lvl="2"/>
            <a:r>
              <a:rPr lang="zh-CN" altLang="en-US" dirty="0"/>
              <a:t>敏</a:t>
            </a:r>
            <a:r>
              <a:rPr lang="zh-CN" altLang="en-US" dirty="0" smtClean="0"/>
              <a:t>捷生命周期</a:t>
            </a:r>
            <a:endParaRPr lang="en-US" altLang="zh-CN" dirty="0" smtClean="0"/>
          </a:p>
          <a:p>
            <a:pPr lvl="2"/>
            <a:r>
              <a:rPr lang="zh-CN" altLang="en-US" dirty="0"/>
              <a:t>敏</a:t>
            </a:r>
            <a:r>
              <a:rPr lang="zh-CN" altLang="en-US" dirty="0" smtClean="0"/>
              <a:t>捷项目管理过程</a:t>
            </a:r>
            <a:endParaRPr lang="en-US" altLang="zh-CN" dirty="0" smtClean="0"/>
          </a:p>
          <a:p>
            <a:pPr lvl="1"/>
            <a:r>
              <a:rPr lang="en-US" altLang="zh-CN" dirty="0" smtClean="0"/>
              <a:t>3.2 </a:t>
            </a:r>
            <a:r>
              <a:rPr lang="zh-CN" altLang="en-US" dirty="0"/>
              <a:t>常见的敏捷开发方</a:t>
            </a:r>
            <a:r>
              <a:rPr lang="zh-CN" altLang="en-US" dirty="0" smtClean="0"/>
              <a:t>法</a:t>
            </a:r>
            <a:endParaRPr lang="en-US" altLang="zh-CN" dirty="0" smtClean="0"/>
          </a:p>
          <a:p>
            <a:pPr lvl="2"/>
            <a:r>
              <a:rPr lang="en-US" altLang="zh-CN" dirty="0" smtClean="0"/>
              <a:t>3.2.1 Scrum</a:t>
            </a:r>
            <a:endParaRPr lang="en-US" altLang="zh-CN" dirty="0"/>
          </a:p>
          <a:p>
            <a:pPr lvl="2"/>
            <a:r>
              <a:rPr lang="en-US" altLang="zh-CN" dirty="0" smtClean="0"/>
              <a:t>3.2.2 XP(</a:t>
            </a:r>
            <a:r>
              <a:rPr lang="en-US" altLang="zh-CN" dirty="0" err="1" smtClean="0"/>
              <a:t>eXtreme</a:t>
            </a:r>
            <a:r>
              <a:rPr lang="en-US" altLang="zh-CN" dirty="0" smtClean="0"/>
              <a:t> </a:t>
            </a:r>
            <a:r>
              <a:rPr lang="en-US" altLang="zh-CN" dirty="0"/>
              <a:t>Programming</a:t>
            </a:r>
            <a:r>
              <a:rPr lang="en-US" altLang="zh-CN" dirty="0" smtClean="0"/>
              <a:t>)</a:t>
            </a:r>
          </a:p>
          <a:p>
            <a:pPr lvl="2"/>
            <a:r>
              <a:rPr lang="en-US" altLang="zh-CN" dirty="0" smtClean="0"/>
              <a:t>3.2.3 </a:t>
            </a:r>
            <a:r>
              <a:rPr lang="en-US" altLang="zh-CN" dirty="0" err="1" smtClean="0"/>
              <a:t>OpenUP</a:t>
            </a:r>
            <a:endParaRPr lang="en-US" altLang="zh-CN" dirty="0"/>
          </a:p>
          <a:p>
            <a:pPr lvl="2"/>
            <a:r>
              <a:rPr lang="en-US" altLang="zh-CN" dirty="0" smtClean="0"/>
              <a:t>3.2.4 Lean</a:t>
            </a:r>
          </a:p>
          <a:p>
            <a:pPr lvl="1"/>
            <a:r>
              <a:rPr lang="zh-CN" altLang="zh-CN" dirty="0" smtClean="0"/>
              <a:t>小结</a:t>
            </a:r>
            <a:endParaRPr lang="en-US" altLang="zh-CN" dirty="0" smtClean="0"/>
          </a:p>
          <a:p>
            <a:pPr lvl="1"/>
            <a:r>
              <a:rPr lang="zh-CN" altLang="en-US" dirty="0" smtClean="0"/>
              <a:t>思考</a:t>
            </a:r>
            <a:endParaRPr lang="zh-CN" altLang="zh-CN" dirty="0" smtClean="0"/>
          </a:p>
        </p:txBody>
      </p:sp>
      <p:pic>
        <p:nvPicPr>
          <p:cNvPr id="8199"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5"/>
          <p:cNvSpPr>
            <a:spLocks noChangeArrowheads="1"/>
          </p:cNvSpPr>
          <p:nvPr/>
        </p:nvSpPr>
        <p:spPr bwMode="auto">
          <a:xfrm>
            <a:off x="293459" y="3448310"/>
            <a:ext cx="289765" cy="244302"/>
          </a:xfrm>
          <a:prstGeom prst="rightArrow">
            <a:avLst>
              <a:gd name="adj1" fmla="val 50000"/>
              <a:gd name="adj2" fmla="val 25000"/>
            </a:avLst>
          </a:prstGeom>
          <a:solidFill>
            <a:srgbClr val="C00000"/>
          </a:solidFill>
          <a:ln>
            <a:noFill/>
          </a:ln>
          <a:effectLst>
            <a:prstShdw prst="shdw17" dist="17961" dir="2700000">
              <a:srgbClr val="2F4D71"/>
            </a:prstShdw>
          </a:effectLs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 name="灯片编号占位符 1"/>
          <p:cNvSpPr>
            <a:spLocks noGrp="1"/>
          </p:cNvSpPr>
          <p:nvPr>
            <p:ph type="sldNum" sz="quarter" idx="10"/>
          </p:nvPr>
        </p:nvSpPr>
        <p:spPr/>
        <p:txBody>
          <a:bodyPr/>
          <a:lstStyle/>
          <a:p>
            <a:fld id="{51C954A1-9FE7-4ABB-8851-D5362BFC037D}" type="slidenum">
              <a:rPr lang="en-US" altLang="en-US" smtClean="0"/>
              <a:pPr/>
              <a:t>7</a:t>
            </a:fld>
            <a:endParaRPr lang="en-US" altLang="en-US"/>
          </a:p>
        </p:txBody>
      </p:sp>
    </p:spTree>
    <p:extLst>
      <p:ext uri="{BB962C8B-B14F-4D97-AF65-F5344CB8AC3E}">
        <p14:creationId xmlns:p14="http://schemas.microsoft.com/office/powerpoint/2010/main" val="74284963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4" name="Picture 15" descr="AgileDevelopment_Mosaic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442913"/>
            <a:ext cx="4976812"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Rectangle 13"/>
          <p:cNvSpPr>
            <a:spLocks noGrp="1" noChangeArrowheads="1"/>
          </p:cNvSpPr>
          <p:nvPr>
            <p:ph type="title"/>
          </p:nvPr>
        </p:nvSpPr>
        <p:spPr/>
        <p:txBody>
          <a:bodyPr/>
          <a:lstStyle/>
          <a:p>
            <a:r>
              <a:rPr lang="en-US" altLang="zh-CN" smtClean="0"/>
              <a:t>3.2.1 Scrum</a:t>
            </a:r>
            <a:endParaRPr lang="en-US" altLang="zh-CN" dirty="0" smtClean="0"/>
          </a:p>
        </p:txBody>
      </p:sp>
      <p:sp>
        <p:nvSpPr>
          <p:cNvPr id="2" name="内容占位符 1"/>
          <p:cNvSpPr>
            <a:spLocks noGrp="1"/>
          </p:cNvSpPr>
          <p:nvPr>
            <p:ph sz="quarter" idx="11"/>
          </p:nvPr>
        </p:nvSpPr>
        <p:spPr/>
        <p:txBody>
          <a:bodyPr/>
          <a:lstStyle/>
          <a:p>
            <a:r>
              <a:rPr lang="en-US" altLang="zh-CN" dirty="0" smtClean="0"/>
              <a:t>1</a:t>
            </a:r>
            <a:r>
              <a:rPr lang="zh-CN" altLang="en-US" dirty="0" smtClean="0"/>
              <a:t>）什么是</a:t>
            </a:r>
            <a:r>
              <a:rPr lang="en-US" altLang="zh-CN" dirty="0" smtClean="0"/>
              <a:t>Scrum</a:t>
            </a:r>
          </a:p>
          <a:p>
            <a:pPr lvl="1"/>
            <a:r>
              <a:rPr lang="en-US" altLang="zh-CN" dirty="0" smtClean="0"/>
              <a:t>1995</a:t>
            </a:r>
            <a:r>
              <a:rPr lang="zh-CN" altLang="en-US" dirty="0" smtClean="0"/>
              <a:t>年，</a:t>
            </a:r>
            <a:r>
              <a:rPr lang="en-US" altLang="zh-CN" dirty="0"/>
              <a:t>Jeff </a:t>
            </a:r>
            <a:r>
              <a:rPr lang="en-US" altLang="zh-CN" dirty="0" smtClean="0"/>
              <a:t>Sutherland</a:t>
            </a:r>
            <a:r>
              <a:rPr lang="zh-CN" altLang="en-US" dirty="0" smtClean="0"/>
              <a:t>和</a:t>
            </a:r>
            <a:r>
              <a:rPr lang="en-US" altLang="zh-CN" dirty="0"/>
              <a:t>Ken </a:t>
            </a:r>
            <a:r>
              <a:rPr lang="en-US" altLang="zh-CN" dirty="0" err="1" smtClean="0"/>
              <a:t>Schwaber</a:t>
            </a:r>
            <a:r>
              <a:rPr lang="zh-CN" altLang="en-US" dirty="0" smtClean="0"/>
              <a:t>提出</a:t>
            </a:r>
            <a:endParaRPr lang="en-US" altLang="zh-CN" dirty="0"/>
          </a:p>
          <a:p>
            <a:pPr lvl="1"/>
            <a:r>
              <a:rPr lang="en-US" altLang="zh-CN" dirty="0" smtClean="0"/>
              <a:t>Scrum</a:t>
            </a:r>
            <a:r>
              <a:rPr lang="zh-CN" altLang="en-US" dirty="0"/>
              <a:t>是一种</a:t>
            </a:r>
            <a:r>
              <a:rPr lang="zh-CN" altLang="en-US" dirty="0">
                <a:solidFill>
                  <a:srgbClr val="C00000"/>
                </a:solidFill>
              </a:rPr>
              <a:t>迭代式增量</a:t>
            </a:r>
            <a:r>
              <a:rPr lang="zh-CN" altLang="en-US" dirty="0"/>
              <a:t>软件开发过</a:t>
            </a:r>
            <a:r>
              <a:rPr lang="zh-CN" altLang="en-US" dirty="0" smtClean="0"/>
              <a:t>程</a:t>
            </a:r>
            <a:endParaRPr lang="zh-CN" altLang="en-US" dirty="0"/>
          </a:p>
          <a:p>
            <a:pPr lvl="1"/>
            <a:r>
              <a:rPr lang="en-US" altLang="zh-CN" dirty="0" smtClean="0"/>
              <a:t>Scrum</a:t>
            </a:r>
            <a:r>
              <a:rPr lang="zh-CN" altLang="en-US" dirty="0" smtClean="0"/>
              <a:t>核</a:t>
            </a:r>
            <a:r>
              <a:rPr lang="zh-CN" altLang="en-US" dirty="0"/>
              <a:t>心的最佳实</a:t>
            </a:r>
            <a:r>
              <a:rPr lang="zh-CN" altLang="en-US" dirty="0" smtClean="0"/>
              <a:t>践：</a:t>
            </a:r>
            <a:endParaRPr lang="zh-CN" altLang="en-US" dirty="0"/>
          </a:p>
          <a:p>
            <a:pPr lvl="2"/>
            <a:r>
              <a:rPr lang="zh-CN" altLang="en-US" dirty="0"/>
              <a:t>迭代式软件开发</a:t>
            </a:r>
          </a:p>
          <a:p>
            <a:pPr lvl="2"/>
            <a:r>
              <a:rPr lang="zh-CN" altLang="en-US" dirty="0"/>
              <a:t>整体团队协作</a:t>
            </a:r>
          </a:p>
          <a:p>
            <a:pPr lvl="2"/>
            <a:r>
              <a:rPr lang="zh-CN" altLang="en-US" dirty="0"/>
              <a:t>持续集成</a:t>
            </a:r>
          </a:p>
          <a:p>
            <a:pPr lvl="2"/>
            <a:r>
              <a:rPr lang="zh-CN" altLang="en-US" dirty="0"/>
              <a:t>两层项目规划</a:t>
            </a:r>
          </a:p>
          <a:p>
            <a:pPr lvl="1"/>
            <a:endParaRPr lang="zh-CN" altLang="en-US" dirty="0"/>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8</a:t>
            </a:fld>
            <a:endParaRPr lang="en-US" altLang="en-US"/>
          </a:p>
        </p:txBody>
      </p:sp>
    </p:spTree>
    <p:extLst>
      <p:ext uri="{BB962C8B-B14F-4D97-AF65-F5344CB8AC3E}">
        <p14:creationId xmlns:p14="http://schemas.microsoft.com/office/powerpoint/2010/main" val="2324901194"/>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smtClean="0">
                <a:ea typeface="微软雅黑" panose="020B0503020204020204" pitchFamily="34" charset="-122"/>
              </a:rPr>
              <a:t>2</a:t>
            </a:r>
            <a:r>
              <a:rPr lang="zh-CN" altLang="en-US" dirty="0" smtClean="0">
                <a:ea typeface="微软雅黑" panose="020B0503020204020204" pitchFamily="34" charset="-122"/>
              </a:rPr>
              <a:t>）</a:t>
            </a:r>
            <a:r>
              <a:rPr lang="en-US" altLang="zh-CN" dirty="0" smtClean="0">
                <a:ea typeface="微软雅黑" panose="020B0503020204020204" pitchFamily="34" charset="-122"/>
              </a:rPr>
              <a:t>Scrum</a:t>
            </a:r>
            <a:r>
              <a:rPr lang="zh-CN" altLang="en-US" dirty="0" smtClean="0">
                <a:ea typeface="微软雅黑" panose="020B0503020204020204" pitchFamily="34" charset="-122"/>
              </a:rPr>
              <a:t>生命周期过程</a:t>
            </a:r>
          </a:p>
        </p:txBody>
      </p:sp>
      <p:pic>
        <p:nvPicPr>
          <p:cNvPr id="11267" name="Picture 6" descr="ScrumLargeLabell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38" y="1104900"/>
            <a:ext cx="7754937"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AutoShape 3"/>
          <p:cNvSpPr>
            <a:spLocks noChangeArrowheads="1"/>
          </p:cNvSpPr>
          <p:nvPr/>
        </p:nvSpPr>
        <p:spPr bwMode="auto">
          <a:xfrm>
            <a:off x="7200900" y="596900"/>
            <a:ext cx="1660525" cy="1277938"/>
          </a:xfrm>
          <a:prstGeom prst="roundRect">
            <a:avLst>
              <a:gd name="adj" fmla="val 50000"/>
            </a:avLst>
          </a:prstGeom>
          <a:solidFill>
            <a:srgbClr val="A5E1EB">
              <a:alpha val="74901"/>
            </a:srgbClr>
          </a:solidFill>
          <a:ln w="12700" algn="ctr">
            <a:solidFill>
              <a:srgbClr val="68CCDC"/>
            </a:solidFill>
            <a:round/>
            <a:headEnd/>
            <a:tailEnd/>
          </a:ln>
        </p:spPr>
        <p:txBody>
          <a:bodyPr lIns="0" tIns="0" rIns="0" bIns="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85000"/>
              </a:lnSpc>
              <a:buClr>
                <a:schemeClr val="accent1"/>
              </a:buClr>
            </a:pPr>
            <a:endParaRPr lang="zh-CN" altLang="en-US" sz="2800"/>
          </a:p>
        </p:txBody>
      </p:sp>
      <p:sp>
        <p:nvSpPr>
          <p:cNvPr id="11269" name="Text Box 9"/>
          <p:cNvSpPr txBox="1">
            <a:spLocks noChangeArrowheads="1"/>
          </p:cNvSpPr>
          <p:nvPr/>
        </p:nvSpPr>
        <p:spPr bwMode="auto">
          <a:xfrm>
            <a:off x="7362825" y="596900"/>
            <a:ext cx="1331913"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 hangingPunct="1">
              <a:lnSpc>
                <a:spcPct val="90000"/>
              </a:lnSpc>
              <a:buClr>
                <a:schemeClr val="tx1"/>
              </a:buClr>
            </a:pPr>
            <a:r>
              <a:rPr lang="zh-CN" altLang="en-US" sz="1400"/>
              <a:t>    敏捷核心</a:t>
            </a:r>
            <a:endParaRPr lang="en-US" altLang="zh-CN" sz="1400"/>
          </a:p>
          <a:p>
            <a:pPr eaLnBrk="1" fontAlgn="b" hangingPunct="1">
              <a:lnSpc>
                <a:spcPct val="90000"/>
              </a:lnSpc>
              <a:buClr>
                <a:schemeClr val="tx1"/>
              </a:buClr>
              <a:buFont typeface="WingDings" panose="05000000000000000000" pitchFamily="2" charset="2"/>
              <a:buChar char="§"/>
            </a:pPr>
            <a:r>
              <a:rPr lang="zh-CN" altLang="en-US" sz="1400"/>
              <a:t>迭代开发</a:t>
            </a:r>
            <a:endParaRPr lang="en-US" altLang="zh-CN" sz="1400"/>
          </a:p>
          <a:p>
            <a:pPr eaLnBrk="1" fontAlgn="b" hangingPunct="1">
              <a:lnSpc>
                <a:spcPct val="90000"/>
              </a:lnSpc>
              <a:buClr>
                <a:schemeClr val="tx1"/>
              </a:buClr>
              <a:buFont typeface="WingDings" panose="05000000000000000000" pitchFamily="2" charset="2"/>
              <a:buChar char="§"/>
            </a:pPr>
            <a:r>
              <a:rPr lang="en-US" altLang="zh-CN" sz="1400"/>
              <a:t>2</a:t>
            </a:r>
            <a:r>
              <a:rPr lang="zh-CN" altLang="en-US" sz="1400"/>
              <a:t>级项目规划</a:t>
            </a:r>
            <a:endParaRPr lang="en-US" altLang="zh-CN" sz="1400"/>
          </a:p>
          <a:p>
            <a:pPr eaLnBrk="1" fontAlgn="b" hangingPunct="1">
              <a:lnSpc>
                <a:spcPct val="90000"/>
              </a:lnSpc>
              <a:buClr>
                <a:schemeClr val="tx1"/>
              </a:buClr>
              <a:buFont typeface="WingDings" panose="05000000000000000000" pitchFamily="2" charset="2"/>
              <a:buChar char="§"/>
            </a:pPr>
            <a:r>
              <a:rPr lang="zh-CN" altLang="en-US" sz="1400"/>
              <a:t>完整团队</a:t>
            </a:r>
            <a:endParaRPr lang="en-US" altLang="zh-CN" sz="1400"/>
          </a:p>
          <a:p>
            <a:pPr eaLnBrk="1" fontAlgn="b" hangingPunct="1">
              <a:lnSpc>
                <a:spcPct val="90000"/>
              </a:lnSpc>
              <a:buClr>
                <a:schemeClr val="tx1"/>
              </a:buClr>
              <a:buFont typeface="WingDings" panose="05000000000000000000" pitchFamily="2" charset="2"/>
              <a:buChar char="§"/>
            </a:pPr>
            <a:r>
              <a:rPr lang="zh-CN" altLang="en-US" sz="1400"/>
              <a:t>持续集成</a:t>
            </a:r>
          </a:p>
          <a:p>
            <a:pPr eaLnBrk="1" fontAlgn="b" hangingPunct="1">
              <a:lnSpc>
                <a:spcPct val="90000"/>
              </a:lnSpc>
              <a:buClr>
                <a:schemeClr val="tx1"/>
              </a:buClr>
              <a:buFont typeface="WingDings" panose="05000000000000000000" pitchFamily="2" charset="2"/>
              <a:buChar char="§"/>
            </a:pPr>
            <a:r>
              <a:rPr lang="zh-CN" altLang="en-US" sz="1400"/>
              <a:t>测试驱动开发</a:t>
            </a:r>
            <a:endParaRPr lang="en-US" altLang="zh-CN" sz="1400"/>
          </a:p>
        </p:txBody>
      </p:sp>
      <p:pic>
        <p:nvPicPr>
          <p:cNvPr id="27657" name="Picture 9"/>
          <p:cNvPicPr>
            <a:picLocks noChangeAspect="1" noChangeArrowheads="1"/>
          </p:cNvPicPr>
          <p:nvPr/>
        </p:nvPicPr>
        <p:blipFill>
          <a:blip r:embed="rId4"/>
          <a:srcRect/>
          <a:stretch>
            <a:fillRect/>
          </a:stretch>
        </p:blipFill>
        <p:spPr bwMode="auto">
          <a:xfrm>
            <a:off x="650875" y="1770063"/>
            <a:ext cx="8016875" cy="3640137"/>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2" name="灯片编号占位符 1"/>
          <p:cNvSpPr>
            <a:spLocks noGrp="1"/>
          </p:cNvSpPr>
          <p:nvPr>
            <p:ph type="sldNum" sz="quarter" idx="10"/>
          </p:nvPr>
        </p:nvSpPr>
        <p:spPr/>
        <p:txBody>
          <a:bodyPr/>
          <a:lstStyle/>
          <a:p>
            <a:fld id="{CFCB2913-6E8F-460F-B9B2-F36455E917E3}" type="slidenum">
              <a:rPr lang="en-US" altLang="en-US" smtClean="0"/>
              <a:pPr/>
              <a:t>9</a:t>
            </a:fld>
            <a:endParaRPr lang="en-US" altLang="en-US"/>
          </a:p>
        </p:txBody>
      </p:sp>
    </p:spTree>
    <p:extLst>
      <p:ext uri="{BB962C8B-B14F-4D97-AF65-F5344CB8AC3E}">
        <p14:creationId xmlns:p14="http://schemas.microsoft.com/office/powerpoint/2010/main" val="19981206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657"/>
                                        </p:tgtEl>
                                        <p:attrNameLst>
                                          <p:attrName>style.visibility</p:attrName>
                                        </p:attrNameLst>
                                      </p:cBhvr>
                                      <p:to>
                                        <p:strVal val="visible"/>
                                      </p:to>
                                    </p:set>
                                    <p:animEffect transition="in" filter="blinds(horizontal)">
                                      <p:cBhvr>
                                        <p:cTn id="7" dur="500"/>
                                        <p:tgtEl>
                                          <p:spTgt spid="276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IBM Rational模板V1.0">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IBM Rational模板V1.0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 id="{9E0DA79B-A8CD-4BEC-9BBC-7C34B7629206}" vid="{7DD2B464-BB51-4EB4-90BA-ABBB0589314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23672</TotalTime>
  <Words>5408</Words>
  <Application>Microsoft Office PowerPoint</Application>
  <PresentationFormat>全屏显示(4:3)</PresentationFormat>
  <Paragraphs>984</Paragraphs>
  <Slides>41</Slides>
  <Notes>37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59" baseType="lpstr">
      <vt:lpstr>Arial Unicode MS</vt:lpstr>
      <vt:lpstr>Franklin Gothic Heavy</vt:lpstr>
      <vt:lpstr>Gulim</vt:lpstr>
      <vt:lpstr>ＭＳ Ｐゴシック</vt:lpstr>
      <vt:lpstr>ＭＳ Ｐゴシック</vt:lpstr>
      <vt:lpstr>ZapfHumnst BT</vt:lpstr>
      <vt:lpstr>黑体</vt:lpstr>
      <vt:lpstr>宋体</vt:lpstr>
      <vt:lpstr>微软雅黑</vt:lpstr>
      <vt:lpstr>Arial</vt:lpstr>
      <vt:lpstr>Arial Narrow</vt:lpstr>
      <vt:lpstr>Times New Roman</vt:lpstr>
      <vt:lpstr>Webdings</vt:lpstr>
      <vt:lpstr>WingDings</vt:lpstr>
      <vt:lpstr>WingDings</vt:lpstr>
      <vt:lpstr>Ch1</vt:lpstr>
      <vt:lpstr>Photo Editor Photo</vt:lpstr>
      <vt:lpstr>CorelDRAW 6.0</vt:lpstr>
      <vt:lpstr>《软件项目管理》         ——敏捷规模化案例教程</vt:lpstr>
      <vt:lpstr>本章内容</vt:lpstr>
      <vt:lpstr>敏捷规模影响因素</vt:lpstr>
      <vt:lpstr>敏捷项目管理过程</vt:lpstr>
      <vt:lpstr>本章内容</vt:lpstr>
      <vt:lpstr>敏捷开发知识体系</vt:lpstr>
      <vt:lpstr>本章内容</vt:lpstr>
      <vt:lpstr>3.2.1 Scrum</vt:lpstr>
      <vt:lpstr>2）Scrum生命周期过程</vt:lpstr>
      <vt:lpstr>3）Scrum管理方法</vt:lpstr>
      <vt:lpstr>4）Scrum总体框架</vt:lpstr>
      <vt:lpstr>框架组成部分</vt:lpstr>
      <vt:lpstr>框架组成部分——主要角色</vt:lpstr>
      <vt:lpstr>框架组成部分——主要活动</vt:lpstr>
      <vt:lpstr>SCRUM方法中的主要活动</vt:lpstr>
      <vt:lpstr>SCRUM方法中的主要活动</vt:lpstr>
      <vt:lpstr>框架组成部分——主要工件——产品订单和冲刺订单</vt:lpstr>
      <vt:lpstr>用户故事</vt:lpstr>
      <vt:lpstr>框架组成部分——主要工件——燃尽图</vt:lpstr>
      <vt:lpstr>本章内容</vt:lpstr>
      <vt:lpstr>3.2.2 XP(eXtreme Programming)</vt:lpstr>
      <vt:lpstr>PowerPoint 演示文稿</vt:lpstr>
      <vt:lpstr>XP全景图</vt:lpstr>
      <vt:lpstr>本章内容</vt:lpstr>
      <vt:lpstr>3.2.3 OpenUP</vt:lpstr>
      <vt:lpstr>OpenUP核心1——三级周期</vt:lpstr>
      <vt:lpstr>1）个人关注</vt:lpstr>
      <vt:lpstr>2）团队关注</vt:lpstr>
      <vt:lpstr>3）产品干系人关注</vt:lpstr>
      <vt:lpstr>OpenUP核心2——用例驱动</vt:lpstr>
      <vt:lpstr>基于用例驱动的开发</vt:lpstr>
      <vt:lpstr>OpenUP核心3——测试驱动和持续集成</vt:lpstr>
      <vt:lpstr>本章内容</vt:lpstr>
      <vt:lpstr>3.2.4 Lean</vt:lpstr>
      <vt:lpstr>学会发现浪费 – 放进客户口袋的浪费</vt:lpstr>
      <vt:lpstr>七大浪费</vt:lpstr>
      <vt:lpstr>浪费及原因分析 - 总结</vt:lpstr>
      <vt:lpstr>如何减少浪费？</vt:lpstr>
      <vt:lpstr>小结</vt:lpstr>
      <vt:lpstr>思考</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RationalXX行业解决方案</dc:title>
  <dc:subject>IBM Presentation System</dc:subject>
  <dc:creator>Tommy</dc:creator>
  <cp:lastModifiedBy>Goei</cp:lastModifiedBy>
  <cp:revision>319</cp:revision>
  <dcterms:created xsi:type="dcterms:W3CDTF">2009-02-08T06:25:15Z</dcterms:created>
  <dcterms:modified xsi:type="dcterms:W3CDTF">2018-04-02T16:11:10Z</dcterms:modified>
</cp:coreProperties>
</file>