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tags/tag2.xml" ContentType="application/vnd.openxmlformats-officedocument.presentationml.tags+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106"/>
  </p:notesMasterIdLst>
  <p:handoutMasterIdLst>
    <p:handoutMasterId r:id="rId107"/>
  </p:handoutMasterIdLst>
  <p:sldIdLst>
    <p:sldId id="335" r:id="rId2"/>
    <p:sldId id="451" r:id="rId3"/>
    <p:sldId id="338" r:id="rId4"/>
    <p:sldId id="577" r:id="rId5"/>
    <p:sldId id="339" r:id="rId6"/>
    <p:sldId id="452" r:id="rId7"/>
    <p:sldId id="414" r:id="rId8"/>
    <p:sldId id="519" r:id="rId9"/>
    <p:sldId id="604" r:id="rId10"/>
    <p:sldId id="605" r:id="rId11"/>
    <p:sldId id="606" r:id="rId12"/>
    <p:sldId id="607" r:id="rId13"/>
    <p:sldId id="609" r:id="rId14"/>
    <p:sldId id="578" r:id="rId15"/>
    <p:sldId id="610" r:id="rId16"/>
    <p:sldId id="611" r:id="rId17"/>
    <p:sldId id="612" r:id="rId18"/>
    <p:sldId id="613" r:id="rId19"/>
    <p:sldId id="614" r:id="rId20"/>
    <p:sldId id="615" r:id="rId21"/>
    <p:sldId id="520" r:id="rId22"/>
    <p:sldId id="521" r:id="rId23"/>
    <p:sldId id="522" r:id="rId24"/>
    <p:sldId id="595" r:id="rId25"/>
    <p:sldId id="596" r:id="rId26"/>
    <p:sldId id="636" r:id="rId27"/>
    <p:sldId id="523" r:id="rId28"/>
    <p:sldId id="524" r:id="rId29"/>
    <p:sldId id="525" r:id="rId30"/>
    <p:sldId id="526" r:id="rId31"/>
    <p:sldId id="527" r:id="rId32"/>
    <p:sldId id="528" r:id="rId33"/>
    <p:sldId id="529" r:id="rId34"/>
    <p:sldId id="579" r:id="rId35"/>
    <p:sldId id="580" r:id="rId36"/>
    <p:sldId id="351" r:id="rId37"/>
    <p:sldId id="352" r:id="rId38"/>
    <p:sldId id="642" r:id="rId39"/>
    <p:sldId id="643" r:id="rId40"/>
    <p:sldId id="416" r:id="rId41"/>
    <p:sldId id="417" r:id="rId42"/>
    <p:sldId id="420" r:id="rId43"/>
    <p:sldId id="356" r:id="rId44"/>
    <p:sldId id="358" r:id="rId45"/>
    <p:sldId id="361" r:id="rId46"/>
    <p:sldId id="362" r:id="rId47"/>
    <p:sldId id="364" r:id="rId48"/>
    <p:sldId id="365" r:id="rId49"/>
    <p:sldId id="366" r:id="rId50"/>
    <p:sldId id="422" r:id="rId51"/>
    <p:sldId id="617" r:id="rId52"/>
    <p:sldId id="618" r:id="rId53"/>
    <p:sldId id="367" r:id="rId54"/>
    <p:sldId id="368" r:id="rId55"/>
    <p:sldId id="581" r:id="rId56"/>
    <p:sldId id="377" r:id="rId57"/>
    <p:sldId id="582" r:id="rId58"/>
    <p:sldId id="593" r:id="rId59"/>
    <p:sldId id="594" r:id="rId60"/>
    <p:sldId id="599" r:id="rId61"/>
    <p:sldId id="601" r:id="rId62"/>
    <p:sldId id="603" r:id="rId63"/>
    <p:sldId id="376" r:id="rId64"/>
    <p:sldId id="380" r:id="rId65"/>
    <p:sldId id="378" r:id="rId66"/>
    <p:sldId id="597" r:id="rId67"/>
    <p:sldId id="436" r:id="rId68"/>
    <p:sldId id="424" r:id="rId69"/>
    <p:sldId id="598" r:id="rId70"/>
    <p:sldId id="381" r:id="rId71"/>
    <p:sldId id="600" r:id="rId72"/>
    <p:sldId id="583" r:id="rId73"/>
    <p:sldId id="558" r:id="rId74"/>
    <p:sldId id="559" r:id="rId75"/>
    <p:sldId id="629" r:id="rId76"/>
    <p:sldId id="630" r:id="rId77"/>
    <p:sldId id="631" r:id="rId78"/>
    <p:sldId id="632" r:id="rId79"/>
    <p:sldId id="633" r:id="rId80"/>
    <p:sldId id="634" r:id="rId81"/>
    <p:sldId id="635" r:id="rId82"/>
    <p:sldId id="562" r:id="rId83"/>
    <p:sldId id="561" r:id="rId84"/>
    <p:sldId id="387" r:id="rId85"/>
    <p:sldId id="586" r:id="rId86"/>
    <p:sldId id="619" r:id="rId87"/>
    <p:sldId id="620" r:id="rId88"/>
    <p:sldId id="623" r:id="rId89"/>
    <p:sldId id="624" r:id="rId90"/>
    <p:sldId id="625" r:id="rId91"/>
    <p:sldId id="626" r:id="rId92"/>
    <p:sldId id="621" r:id="rId93"/>
    <p:sldId id="627" r:id="rId94"/>
    <p:sldId id="622" r:id="rId95"/>
    <p:sldId id="628" r:id="rId96"/>
    <p:sldId id="588" r:id="rId97"/>
    <p:sldId id="589" r:id="rId98"/>
    <p:sldId id="584" r:id="rId99"/>
    <p:sldId id="585" r:id="rId100"/>
    <p:sldId id="637" r:id="rId101"/>
    <p:sldId id="638" r:id="rId102"/>
    <p:sldId id="639" r:id="rId103"/>
    <p:sldId id="641" r:id="rId104"/>
    <p:sldId id="591" r:id="rId105"/>
  </p:sldIdLst>
  <p:sldSz cx="9144000" cy="6858000" type="screen4x3"/>
  <p:notesSz cx="6985000" cy="9271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0">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3300"/>
    <a:srgbClr val="CC00CC"/>
    <a:srgbClr val="097236"/>
    <a:srgbClr val="BAD2BA"/>
    <a:srgbClr val="C51325"/>
    <a:srgbClr val="977250"/>
    <a:srgbClr val="543830"/>
    <a:srgbClr val="D65129"/>
    <a:srgbClr val="1732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88" autoAdjust="0"/>
  </p:normalViewPr>
  <p:slideViewPr>
    <p:cSldViewPr snapToGrid="0">
      <p:cViewPr varScale="1">
        <p:scale>
          <a:sx n="70" d="100"/>
          <a:sy n="70" d="100"/>
        </p:scale>
        <p:origin x="1204" y="52"/>
      </p:cViewPr>
      <p:guideLst>
        <p:guide orient="horz" pos="2160"/>
        <p:guide pos="2880"/>
      </p:guideLst>
    </p:cSldViewPr>
  </p:slideViewPr>
  <p:outlineViewPr>
    <p:cViewPr>
      <p:scale>
        <a:sx n="33" d="100"/>
        <a:sy n="33" d="100"/>
      </p:scale>
      <p:origin x="0" y="-66312"/>
    </p:cViewPr>
    <p:sldLst>
      <p:sld r:id="rId1" collapse="1"/>
      <p:sld r:id="rId2" collapse="1"/>
    </p:sldLst>
  </p:outlineViewPr>
  <p:notesTextViewPr>
    <p:cViewPr>
      <p:scale>
        <a:sx n="3" d="2"/>
        <a:sy n="3" d="2"/>
      </p:scale>
      <p:origin x="0" y="0"/>
    </p:cViewPr>
  </p:notesTextViewPr>
  <p:sorterViewPr>
    <p:cViewPr>
      <p:scale>
        <a:sx n="66" d="100"/>
        <a:sy n="66" d="100"/>
      </p:scale>
      <p:origin x="0" y="0"/>
    </p:cViewPr>
  </p:sorterViewPr>
  <p:notesViewPr>
    <p:cSldViewPr snapToGrid="0">
      <p:cViewPr>
        <p:scale>
          <a:sx n="120" d="100"/>
          <a:sy n="120" d="100"/>
        </p:scale>
        <p:origin x="1278" y="-1830"/>
      </p:cViewPr>
      <p:guideLst>
        <p:guide orient="horz" pos="2920"/>
        <p:guide pos="220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handoutMaster" Target="handoutMasters/handout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_rels/viewProps.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slide" Target="slides/slide1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27363" cy="463550"/>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defTabSz="928688">
              <a:spcBef>
                <a:spcPct val="0"/>
              </a:spcBef>
              <a:buFontTx/>
              <a:buNone/>
              <a:defRPr sz="1200">
                <a:latin typeface="Times New Roman" pitchFamily="18" charset="0"/>
                <a:ea typeface="+mn-ea"/>
                <a:cs typeface="Arial" pitchFamily="34" charset="0"/>
              </a:defRPr>
            </a:lvl1pPr>
          </a:lstStyle>
          <a:p>
            <a:pPr>
              <a:defRPr/>
            </a:pPr>
            <a:r>
              <a:rPr lang="zh-CN" altLang="en-US"/>
              <a:t>Introduction to Disciplined Agile Delivery - Instructor Notes</a:t>
            </a:r>
            <a:endParaRPr lang="en-US" altLang="zh-CN"/>
          </a:p>
        </p:txBody>
      </p:sp>
      <p:sp>
        <p:nvSpPr>
          <p:cNvPr id="8195" name="Rectangle 3"/>
          <p:cNvSpPr>
            <a:spLocks noGrp="1" noChangeArrowheads="1"/>
          </p:cNvSpPr>
          <p:nvPr>
            <p:ph type="dt" sz="quarter" idx="1"/>
          </p:nvPr>
        </p:nvSpPr>
        <p:spPr bwMode="auto">
          <a:xfrm>
            <a:off x="3957638" y="0"/>
            <a:ext cx="3027362" cy="463550"/>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algn="r" defTabSz="928688">
              <a:spcBef>
                <a:spcPct val="0"/>
              </a:spcBef>
              <a:buFontTx/>
              <a:buNone/>
              <a:defRPr sz="1200">
                <a:latin typeface="Times New Roman" pitchFamily="18" charset="0"/>
                <a:ea typeface="+mn-ea"/>
                <a:cs typeface="Arial" pitchFamily="34" charset="0"/>
              </a:defRPr>
            </a:lvl1pPr>
          </a:lstStyle>
          <a:p>
            <a:pPr>
              <a:defRPr/>
            </a:pPr>
            <a:endParaRPr lang="en-US" altLang="zh-CN"/>
          </a:p>
        </p:txBody>
      </p:sp>
      <p:sp>
        <p:nvSpPr>
          <p:cNvPr id="8196" name="Rectangle 4"/>
          <p:cNvSpPr>
            <a:spLocks noGrp="1" noChangeArrowheads="1"/>
          </p:cNvSpPr>
          <p:nvPr>
            <p:ph type="ftr" sz="quarter" idx="2"/>
          </p:nvPr>
        </p:nvSpPr>
        <p:spPr bwMode="auto">
          <a:xfrm>
            <a:off x="0" y="8807450"/>
            <a:ext cx="3027363" cy="463550"/>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defTabSz="928688">
              <a:spcBef>
                <a:spcPct val="0"/>
              </a:spcBef>
              <a:buFontTx/>
              <a:buNone/>
              <a:defRPr sz="1200">
                <a:latin typeface="Times New Roman" pitchFamily="18" charset="0"/>
                <a:ea typeface="+mn-ea"/>
                <a:cs typeface="Arial" pitchFamily="34" charset="0"/>
              </a:defRPr>
            </a:lvl1pPr>
          </a:lstStyle>
          <a:p>
            <a:pPr>
              <a:defRPr/>
            </a:pPr>
            <a:r>
              <a:rPr lang="zh-CN" altLang="en-US"/>
              <a:t>Module 3 - Initiating an Agile Project</a:t>
            </a:r>
            <a:endParaRPr lang="en-US" altLang="zh-CN"/>
          </a:p>
        </p:txBody>
      </p:sp>
      <p:sp>
        <p:nvSpPr>
          <p:cNvPr id="8197" name="Rectangle 5"/>
          <p:cNvSpPr>
            <a:spLocks noGrp="1" noChangeArrowheads="1"/>
          </p:cNvSpPr>
          <p:nvPr>
            <p:ph type="sldNum" sz="quarter" idx="3"/>
          </p:nvPr>
        </p:nvSpPr>
        <p:spPr bwMode="auto">
          <a:xfrm>
            <a:off x="3957638" y="8807450"/>
            <a:ext cx="3027362" cy="463550"/>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lgn="r" defTabSz="928688">
              <a:defRPr sz="1200">
                <a:latin typeface="Times New Roman" panose="02020603050405020304" pitchFamily="18" charset="0"/>
              </a:defRPr>
            </a:lvl1pPr>
          </a:lstStyle>
          <a:p>
            <a:fld id="{4A886844-EB41-4BEA-8A61-74EC21216E48}" type="slidenum">
              <a:rPr lang="zh-CN" altLang="en-US"/>
              <a:pPr/>
              <a:t>‹#›</a:t>
            </a:fld>
            <a:endParaRPr lang="en-US" altLang="zh-CN"/>
          </a:p>
        </p:txBody>
      </p:sp>
    </p:spTree>
    <p:extLst>
      <p:ext uri="{BB962C8B-B14F-4D97-AF65-F5344CB8AC3E}">
        <p14:creationId xmlns:p14="http://schemas.microsoft.com/office/powerpoint/2010/main" val="12980239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3" name="Rectangle 9"/>
          <p:cNvSpPr>
            <a:spLocks noGrp="1" noChangeArrowheads="1"/>
          </p:cNvSpPr>
          <p:nvPr>
            <p:ph type="hdr" sz="quarter"/>
          </p:nvPr>
        </p:nvSpPr>
        <p:spPr bwMode="auto">
          <a:xfrm>
            <a:off x="0" y="76200"/>
            <a:ext cx="6985000" cy="387350"/>
          </a:xfrm>
          <a:prstGeom prst="rect">
            <a:avLst/>
          </a:prstGeom>
          <a:noFill/>
          <a:ln w="9525">
            <a:noFill/>
            <a:miter lim="800000"/>
            <a:headEnd/>
            <a:tailEnd/>
          </a:ln>
          <a:effectLst/>
        </p:spPr>
        <p:txBody>
          <a:bodyPr vert="horz" wrap="square" lIns="20164" tIns="0" rIns="20164" bIns="0" numCol="1" anchor="t" anchorCtr="0" compatLnSpc="1">
            <a:prstTxWarp prst="textNoShape">
              <a:avLst/>
            </a:prstTxWarp>
          </a:bodyPr>
          <a:lstStyle>
            <a:lvl1pPr algn="ctr" defTabSz="968375" eaLnBrk="0" hangingPunct="0">
              <a:spcBef>
                <a:spcPct val="0"/>
              </a:spcBef>
              <a:buFontTx/>
              <a:buNone/>
              <a:defRPr sz="2000">
                <a:latin typeface="Arial Narrow" pitchFamily="34" charset="0"/>
                <a:ea typeface="+mn-ea"/>
                <a:cs typeface="Arial" pitchFamily="34" charset="0"/>
              </a:defRPr>
            </a:lvl1pPr>
          </a:lstStyle>
          <a:p>
            <a:pPr>
              <a:defRPr/>
            </a:pPr>
            <a:r>
              <a:rPr lang="zh-CN" altLang="en-US"/>
              <a:t>Introduction to Disciplined Agile Delivery - Instructor Notes</a:t>
            </a:r>
            <a:endParaRPr lang="en-US" altLang="zh-CN" i="1"/>
          </a:p>
        </p:txBody>
      </p:sp>
      <p:sp>
        <p:nvSpPr>
          <p:cNvPr id="6154" name="Line 10"/>
          <p:cNvSpPr>
            <a:spLocks noChangeShapeType="1"/>
          </p:cNvSpPr>
          <p:nvPr/>
        </p:nvSpPr>
        <p:spPr bwMode="auto">
          <a:xfrm>
            <a:off x="231775" y="484188"/>
            <a:ext cx="6535738" cy="0"/>
          </a:xfrm>
          <a:prstGeom prst="line">
            <a:avLst/>
          </a:prstGeom>
          <a:noFill/>
          <a:ln w="9525">
            <a:solidFill>
              <a:schemeClr val="tx1"/>
            </a:solidFill>
            <a:round/>
            <a:headEnd/>
            <a:tailEnd/>
          </a:ln>
          <a:effectLst/>
        </p:spPr>
        <p:txBody>
          <a:bodyPr wrap="none" lIns="107950" tIns="53975" rIns="107950" bIns="53975" anchor="ctr"/>
          <a:lstStyle/>
          <a:p>
            <a:pPr>
              <a:spcBef>
                <a:spcPct val="25000"/>
              </a:spcBef>
              <a:buFont typeface="Wingdings" pitchFamily="2" charset="2"/>
              <a:buNone/>
              <a:defRPr/>
            </a:pPr>
            <a:endParaRPr lang="zh-CN" altLang="en-US">
              <a:ea typeface="+mn-ea"/>
            </a:endParaRPr>
          </a:p>
        </p:txBody>
      </p:sp>
      <p:sp>
        <p:nvSpPr>
          <p:cNvPr id="6156" name="Text Box 12"/>
          <p:cNvSpPr txBox="1">
            <a:spLocks noChangeArrowheads="1"/>
          </p:cNvSpPr>
          <p:nvPr/>
        </p:nvSpPr>
        <p:spPr bwMode="auto">
          <a:xfrm>
            <a:off x="387350" y="866775"/>
            <a:ext cx="1776413" cy="298450"/>
          </a:xfrm>
          <a:prstGeom prst="rect">
            <a:avLst/>
          </a:prstGeom>
          <a:noFill/>
          <a:ln w="9525">
            <a:noFill/>
            <a:miter lim="800000"/>
            <a:headEnd/>
            <a:tailEnd/>
          </a:ln>
          <a:effectLst/>
        </p:spPr>
        <p:txBody>
          <a:bodyPr lIns="114260" tIns="57129" rIns="114260" bIns="57129">
            <a:spAutoFit/>
          </a:bodyPr>
          <a:lstStyle/>
          <a:p>
            <a:pPr defTabSz="968375" eaLnBrk="0" hangingPunct="0">
              <a:spcBef>
                <a:spcPct val="50000"/>
              </a:spcBef>
              <a:defRPr/>
            </a:pPr>
            <a:r>
              <a:rPr lang="en-US" altLang="zh-CN" sz="1200" b="1">
                <a:ea typeface="+mn-ea"/>
              </a:rPr>
              <a:t>Instructor Notes:</a:t>
            </a:r>
          </a:p>
        </p:txBody>
      </p:sp>
      <p:sp>
        <p:nvSpPr>
          <p:cNvPr id="6157" name="Line 13"/>
          <p:cNvSpPr>
            <a:spLocks noChangeShapeType="1"/>
          </p:cNvSpPr>
          <p:nvPr/>
        </p:nvSpPr>
        <p:spPr bwMode="auto">
          <a:xfrm>
            <a:off x="2549525" y="850900"/>
            <a:ext cx="0" cy="7904163"/>
          </a:xfrm>
          <a:prstGeom prst="line">
            <a:avLst/>
          </a:prstGeom>
          <a:noFill/>
          <a:ln w="9525">
            <a:solidFill>
              <a:schemeClr val="tx1"/>
            </a:solidFill>
            <a:round/>
            <a:headEnd/>
            <a:tailEnd/>
          </a:ln>
          <a:effectLst/>
        </p:spPr>
        <p:txBody>
          <a:bodyPr wrap="none" lIns="107950" tIns="53975" rIns="107950" bIns="53975" anchor="ctr"/>
          <a:lstStyle/>
          <a:p>
            <a:pPr>
              <a:spcBef>
                <a:spcPct val="25000"/>
              </a:spcBef>
              <a:buFont typeface="Wingdings" pitchFamily="2" charset="2"/>
              <a:buNone/>
              <a:defRPr/>
            </a:pPr>
            <a:endParaRPr lang="zh-CN" altLang="en-US">
              <a:ea typeface="+mn-ea"/>
            </a:endParaRPr>
          </a:p>
        </p:txBody>
      </p:sp>
      <p:sp>
        <p:nvSpPr>
          <p:cNvPr id="100358" name="Rectangle 14"/>
          <p:cNvSpPr>
            <a:spLocks noGrp="1" noRot="1" noChangeAspect="1" noChangeArrowheads="1" noTextEdit="1"/>
          </p:cNvSpPr>
          <p:nvPr>
            <p:ph type="sldImg" idx="2"/>
          </p:nvPr>
        </p:nvSpPr>
        <p:spPr bwMode="auto">
          <a:xfrm>
            <a:off x="2625725" y="850900"/>
            <a:ext cx="4116388" cy="30876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59" name="Rectangle 15"/>
          <p:cNvSpPr>
            <a:spLocks noGrp="1" noChangeArrowheads="1"/>
          </p:cNvSpPr>
          <p:nvPr>
            <p:ph type="ftr" sz="quarter" idx="4"/>
          </p:nvPr>
        </p:nvSpPr>
        <p:spPr bwMode="auto">
          <a:xfrm>
            <a:off x="0" y="8653463"/>
            <a:ext cx="6985000" cy="347662"/>
          </a:xfrm>
          <a:prstGeom prst="rect">
            <a:avLst/>
          </a:prstGeom>
          <a:noFill/>
          <a:ln w="9525">
            <a:noFill/>
            <a:miter lim="800000"/>
            <a:headEnd/>
            <a:tailEnd/>
          </a:ln>
          <a:effectLst/>
        </p:spPr>
        <p:txBody>
          <a:bodyPr vert="horz" wrap="square" lIns="19340" tIns="0" rIns="19340" bIns="0" numCol="1" anchor="b" anchorCtr="0" compatLnSpc="1">
            <a:prstTxWarp prst="textNoShape">
              <a:avLst/>
            </a:prstTxWarp>
          </a:bodyPr>
          <a:lstStyle>
            <a:lvl1pPr algn="ctr" defTabSz="928688" eaLnBrk="0" hangingPunct="0">
              <a:spcBef>
                <a:spcPct val="0"/>
              </a:spcBef>
              <a:buFontTx/>
              <a:buNone/>
              <a:defRPr sz="1000" i="1">
                <a:latin typeface="Arial" pitchFamily="34" charset="0"/>
                <a:ea typeface="+mn-ea"/>
                <a:cs typeface="Arial" pitchFamily="34" charset="0"/>
              </a:defRPr>
            </a:lvl1pPr>
          </a:lstStyle>
          <a:p>
            <a:pPr>
              <a:defRPr/>
            </a:pPr>
            <a:r>
              <a:rPr lang="zh-CN" altLang="en-US"/>
              <a:t>Module 3 - Initiating an Agile Project</a:t>
            </a:r>
            <a:endParaRPr lang="en-US" altLang="zh-CN">
              <a:latin typeface="ZapfHumnst BT" pitchFamily="34" charset="0"/>
            </a:endParaRPr>
          </a:p>
        </p:txBody>
      </p:sp>
      <p:sp>
        <p:nvSpPr>
          <p:cNvPr id="6160" name="Rectangle 16"/>
          <p:cNvSpPr>
            <a:spLocks noChangeArrowheads="1"/>
          </p:cNvSpPr>
          <p:nvPr/>
        </p:nvSpPr>
        <p:spPr bwMode="auto">
          <a:xfrm>
            <a:off x="6130925" y="8491538"/>
            <a:ext cx="776288" cy="509587"/>
          </a:xfrm>
          <a:prstGeom prst="rect">
            <a:avLst/>
          </a:prstGeom>
          <a:noFill/>
          <a:ln w="9525">
            <a:noFill/>
            <a:miter lim="800000"/>
            <a:headEnd/>
            <a:tailEnd/>
          </a:ln>
          <a:effectLst/>
        </p:spPr>
        <p:txBody>
          <a:bodyPr lIns="185660" tIns="0" rIns="185660" bIns="0" anchor="b" anchorCtr="1"/>
          <a:lstStyle>
            <a:lvl1pPr defTabSz="8810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8810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8810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810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8810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8810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8810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8810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8810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0"/>
              </a:spcBef>
              <a:buFontTx/>
              <a:buNone/>
            </a:pPr>
            <a:r>
              <a:rPr lang="zh-CN" altLang="en-US" sz="1000"/>
              <a:t> </a:t>
            </a:r>
            <a:r>
              <a:rPr lang="en-US" altLang="zh-CN" sz="1000"/>
              <a:t>3 - </a:t>
            </a:r>
            <a:fld id="{C9EED33D-36A6-4312-9B6F-2727FF2E3834}" type="slidenum">
              <a:rPr lang="en-US" altLang="zh-CN" sz="1000"/>
              <a:pPr algn="ctr">
                <a:lnSpc>
                  <a:spcPct val="90000"/>
                </a:lnSpc>
                <a:spcBef>
                  <a:spcPct val="0"/>
                </a:spcBef>
                <a:buFontTx/>
                <a:buNone/>
              </a:pPr>
              <a:t>‹#›</a:t>
            </a:fld>
            <a:endParaRPr lang="en-US" altLang="zh-CN" sz="1000"/>
          </a:p>
        </p:txBody>
      </p:sp>
      <p:sp>
        <p:nvSpPr>
          <p:cNvPr id="6161" name="Text Box 17"/>
          <p:cNvSpPr txBox="1">
            <a:spLocks noChangeArrowheads="1"/>
          </p:cNvSpPr>
          <p:nvPr/>
        </p:nvSpPr>
        <p:spPr bwMode="auto">
          <a:xfrm>
            <a:off x="77788" y="8491538"/>
            <a:ext cx="2017712" cy="509587"/>
          </a:xfrm>
          <a:prstGeom prst="rect">
            <a:avLst/>
          </a:prstGeom>
          <a:noFill/>
          <a:ln w="9525">
            <a:noFill/>
            <a:miter lim="800000"/>
            <a:headEnd/>
            <a:tailEnd/>
          </a:ln>
          <a:effectLst/>
        </p:spPr>
        <p:txBody>
          <a:bodyPr lIns="185660" tIns="0" rIns="185660" bIns="0" anchor="b"/>
          <a:lstStyle/>
          <a:p>
            <a:pPr defTabSz="928688">
              <a:defRPr/>
            </a:pPr>
            <a:r>
              <a:rPr lang="en-US" altLang="zh-CN" sz="800">
                <a:ea typeface="+mn-ea"/>
              </a:rPr>
              <a:t>© Copyright IBM Corp. 2010</a:t>
            </a:r>
          </a:p>
        </p:txBody>
      </p:sp>
      <p:sp>
        <p:nvSpPr>
          <p:cNvPr id="6162" name="Rectangle 18"/>
          <p:cNvSpPr>
            <a:spLocks noChangeArrowheads="1"/>
          </p:cNvSpPr>
          <p:nvPr/>
        </p:nvSpPr>
        <p:spPr bwMode="auto">
          <a:xfrm>
            <a:off x="231775" y="9117013"/>
            <a:ext cx="6675438" cy="153987"/>
          </a:xfrm>
          <a:prstGeom prst="rect">
            <a:avLst/>
          </a:prstGeom>
          <a:noFill/>
          <a:ln w="9525">
            <a:noFill/>
            <a:miter lim="800000"/>
            <a:headEnd/>
            <a:tailEnd/>
          </a:ln>
          <a:effectLst/>
        </p:spPr>
        <p:txBody>
          <a:bodyPr lIns="94445" tIns="47223" rIns="94445" bIns="47223" anchor="b"/>
          <a:lstStyle/>
          <a:p>
            <a:pPr algn="ctr" defTabSz="944563">
              <a:defRPr/>
            </a:pPr>
            <a:r>
              <a:rPr lang="en-US" altLang="zh-CN" sz="800">
                <a:ea typeface="+mn-ea"/>
              </a:rPr>
              <a:t>Course materials may not be reproduced in whole or in part without the prior written permission of IBM.</a:t>
            </a:r>
          </a:p>
        </p:txBody>
      </p:sp>
      <p:sp>
        <p:nvSpPr>
          <p:cNvPr id="6164" name="Rectangle 20"/>
          <p:cNvSpPr>
            <a:spLocks noGrp="1" noChangeArrowheads="1"/>
          </p:cNvSpPr>
          <p:nvPr>
            <p:ph type="body" sz="quarter" idx="3"/>
          </p:nvPr>
        </p:nvSpPr>
        <p:spPr bwMode="auto">
          <a:xfrm>
            <a:off x="2597150" y="4170363"/>
            <a:ext cx="4152900" cy="4097337"/>
          </a:xfrm>
          <a:prstGeom prst="rect">
            <a:avLst/>
          </a:prstGeom>
          <a:noFill/>
          <a:ln w="9525">
            <a:noFill/>
            <a:miter lim="800000"/>
            <a:headEnd/>
            <a:tailEnd/>
          </a:ln>
          <a:effectLst/>
        </p:spPr>
        <p:txBody>
          <a:bodyPr vert="horz" wrap="square" lIns="97456" tIns="48729" rIns="97456" bIns="48729" numCol="1" anchor="t" anchorCtr="0" compatLnSpc="1">
            <a:prstTxWarp prst="textNoShape">
              <a:avLst/>
            </a:prstTxWarp>
          </a:bodyPr>
          <a:lstStyle/>
          <a:p>
            <a:pPr lvl="0"/>
            <a:r>
              <a:rPr lang="en-US" altLang="zh-CN" noProof="0" smtClean="0"/>
              <a:t>Body Text – Times New Roman 9pt</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6165" name="Text Box 21"/>
          <p:cNvSpPr txBox="1">
            <a:spLocks noChangeArrowheads="1"/>
          </p:cNvSpPr>
          <p:nvPr/>
        </p:nvSpPr>
        <p:spPr bwMode="auto">
          <a:xfrm>
            <a:off x="604838" y="1157288"/>
            <a:ext cx="1862137" cy="6951662"/>
          </a:xfrm>
          <a:prstGeom prst="rect">
            <a:avLst/>
          </a:prstGeom>
          <a:noFill/>
          <a:ln w="9525">
            <a:noFill/>
            <a:miter lim="800000"/>
            <a:headEnd/>
            <a:tailEnd/>
          </a:ln>
          <a:effectLst/>
        </p:spPr>
        <p:txBody>
          <a:bodyPr lIns="64981" tIns="64981" rIns="64981" bIns="64981"/>
          <a:lstStyle/>
          <a:p>
            <a:pPr defTabSz="911225">
              <a:defRPr/>
            </a:pPr>
            <a:endParaRPr lang="zh-CN" altLang="en-US" sz="900">
              <a:latin typeface="Times New Roman" pitchFamily="18" charset="0"/>
              <a:ea typeface="+mn-ea"/>
            </a:endParaRPr>
          </a:p>
        </p:txBody>
      </p:sp>
    </p:spTree>
    <p:extLst>
      <p:ext uri="{BB962C8B-B14F-4D97-AF65-F5344CB8AC3E}">
        <p14:creationId xmlns:p14="http://schemas.microsoft.com/office/powerpoint/2010/main" val="4034217509"/>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3" Type="http://schemas.openxmlformats.org/officeDocument/2006/relationships/hyperlink" Target="http://product.enet.com.cn/price/plist4_2112.shtml" TargetMode="External"/><Relationship Id="rId7" Type="http://schemas.openxmlformats.org/officeDocument/2006/relationships/hyperlink" Target="http://www.enet.com.cn/mobilecomputing/" TargetMode="External"/><Relationship Id="rId2" Type="http://schemas.openxmlformats.org/officeDocument/2006/relationships/slide" Target="../slides/slide83.xml"/><Relationship Id="rId1" Type="http://schemas.openxmlformats.org/officeDocument/2006/relationships/notesMaster" Target="../notesMasters/notesMaster1.xml"/><Relationship Id="rId6" Type="http://schemas.openxmlformats.org/officeDocument/2006/relationships/hyperlink" Target="http://www.enet.com.cn/cpu/" TargetMode="External"/><Relationship Id="rId5" Type="http://schemas.openxmlformats.org/officeDocument/2006/relationships/hyperlink" Target="http://product.enet.com.cn/price/plist4_1751.shtml" TargetMode="External"/><Relationship Id="rId4" Type="http://schemas.openxmlformats.org/officeDocument/2006/relationships/hyperlink" Target="http://product.enet.com.cn/price/plist97_2345.shtml" TargetMode="Externa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101379"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3 - Initiating an Agile Project</a:t>
            </a:r>
            <a:endParaRPr lang="en-US" altLang="zh-CN" smtClean="0">
              <a:latin typeface="ZapfHumnst BT"/>
            </a:endParaRPr>
          </a:p>
        </p:txBody>
      </p:sp>
      <p:sp>
        <p:nvSpPr>
          <p:cNvPr id="101380" name="Rectangle 2"/>
          <p:cNvSpPr>
            <a:spLocks noGrp="1" noRot="1" noChangeAspect="1" noChangeArrowheads="1" noTextEdit="1"/>
          </p:cNvSpPr>
          <p:nvPr>
            <p:ph type="sldImg"/>
          </p:nvPr>
        </p:nvSpPr>
        <p:spPr>
          <a:ln/>
        </p:spPr>
      </p:sp>
      <p:sp>
        <p:nvSpPr>
          <p:cNvPr id="1013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p>
            <a:pPr eaLnBrk="1" hangingPunct="1">
              <a:tabLst>
                <a:tab pos="4953000" algn="r"/>
              </a:tabLst>
            </a:pPr>
            <a:r>
              <a:rPr lang="zh-CN" altLang="en-US" sz="1000" b="1" dirty="0" smtClean="0">
                <a:solidFill>
                  <a:srgbClr val="FF0000"/>
                </a:solidFill>
                <a:cs typeface="Times New Roman" panose="02020603050405020304" pitchFamily="18" charset="0"/>
              </a:rPr>
              <a:t>开发愿景：</a:t>
            </a:r>
            <a:endParaRPr lang="en-US" altLang="zh-CN" sz="1000" b="1" dirty="0" smtClean="0">
              <a:solidFill>
                <a:srgbClr val="FF0000"/>
              </a:solidFill>
              <a:cs typeface="Times New Roman" panose="02020603050405020304" pitchFamily="18" charset="0"/>
            </a:endParaRPr>
          </a:p>
          <a:p>
            <a:pPr>
              <a:tabLst>
                <a:tab pos="4953000" algn="r"/>
              </a:tabLst>
            </a:pPr>
            <a:r>
              <a:rPr lang="en-US" altLang="zh-CN" sz="1000" b="1" dirty="0" smtClean="0">
                <a:cs typeface="Times New Roman" panose="02020603050405020304" pitchFamily="18" charset="0"/>
              </a:rPr>
              <a:t>1.</a:t>
            </a:r>
            <a:r>
              <a:rPr lang="zh-CN" altLang="en-US" sz="1000" b="1" dirty="0" smtClean="0">
                <a:cs typeface="Times New Roman" panose="02020603050405020304" pitchFamily="18" charset="0"/>
              </a:rPr>
              <a:t>任务：开发技术愿景</a:t>
            </a:r>
            <a:r>
              <a:rPr lang="zh-CN" altLang="en-US" sz="1000" dirty="0" smtClean="0">
                <a:cs typeface="Times New Roman" panose="02020603050405020304" pitchFamily="18" charset="0"/>
              </a:rPr>
              <a:t/>
            </a:r>
            <a:br>
              <a:rPr lang="zh-CN" altLang="en-US" sz="1000" dirty="0" smtClean="0">
                <a:cs typeface="Times New Roman" panose="02020603050405020304" pitchFamily="18" charset="0"/>
              </a:rPr>
            </a:br>
            <a:r>
              <a:rPr lang="zh-CN" altLang="en-US" sz="1000" dirty="0" smtClean="0">
                <a:cs typeface="Times New Roman" panose="02020603050405020304" pitchFamily="18" charset="0"/>
              </a:rPr>
              <a:t> 基于利益干系人的需求描述问题和特性，定义未来系统的愿景。 </a:t>
            </a:r>
            <a:br>
              <a:rPr lang="zh-CN" altLang="en-US" sz="1000" dirty="0" smtClean="0">
                <a:cs typeface="Times New Roman" panose="02020603050405020304" pitchFamily="18" charset="0"/>
              </a:rPr>
            </a:br>
            <a:r>
              <a:rPr lang="zh-CN" altLang="en-US" sz="1000" b="1" dirty="0" smtClean="0">
                <a:cs typeface="Times New Roman" panose="02020603050405020304" pitchFamily="18" charset="0"/>
              </a:rPr>
              <a:t>目的</a:t>
            </a:r>
          </a:p>
          <a:p>
            <a:pPr>
              <a:tabLst>
                <a:tab pos="4953000" algn="r"/>
              </a:tabLst>
            </a:pPr>
            <a:r>
              <a:rPr lang="zh-CN" altLang="en-US" sz="1000" dirty="0" smtClean="0">
                <a:cs typeface="Times New Roman" panose="02020603050405020304" pitchFamily="18" charset="0"/>
              </a:rPr>
              <a:t>面向大家都同意的问题给出解决方案。利益干系人和开发团队紧密协作表达和记录他们的问题、需求和潜在系统特性，所以项目团队可以更好地理解了什么事情要做。</a:t>
            </a:r>
          </a:p>
          <a:p>
            <a:pPr>
              <a:tabLst>
                <a:tab pos="4953000" algn="r"/>
              </a:tabLst>
            </a:pPr>
            <a:r>
              <a:rPr lang="zh-CN" altLang="en-US" sz="1000" dirty="0" smtClean="0">
                <a:cs typeface="Times New Roman" panose="02020603050405020304" pitchFamily="18" charset="0"/>
              </a:rPr>
              <a:t>解决方法（</a:t>
            </a:r>
            <a:r>
              <a:rPr lang="en-US" altLang="zh-CN" sz="1000" dirty="0" smtClean="0">
                <a:cs typeface="Times New Roman" panose="02020603050405020304" pitchFamily="18" charset="0"/>
              </a:rPr>
              <a:t>To-Be)</a:t>
            </a:r>
            <a:r>
              <a:rPr lang="zh-CN" altLang="en-US" sz="1000" dirty="0" smtClean="0">
                <a:cs typeface="Times New Roman" panose="02020603050405020304" pitchFamily="18" charset="0"/>
              </a:rPr>
              <a:t>必须面向指定的业务问题和需求，开发组织将利用这些信息指导、帮助他们构建解决方案。</a:t>
            </a:r>
            <a:endParaRPr lang="en-US" altLang="zh-CN" sz="1000" dirty="0" smtClean="0">
              <a:cs typeface="Times New Roman" panose="02020603050405020304" pitchFamily="18" charset="0"/>
            </a:endParaRPr>
          </a:p>
          <a:p>
            <a:pPr>
              <a:tabLst>
                <a:tab pos="4953000" algn="r"/>
              </a:tabLst>
            </a:pPr>
            <a:endParaRPr lang="en-US" altLang="zh-CN" sz="1000" dirty="0" smtClean="0">
              <a:cs typeface="Times New Roman" panose="02020603050405020304" pitchFamily="18" charset="0"/>
            </a:endParaRPr>
          </a:p>
          <a:p>
            <a:pPr>
              <a:tabLst>
                <a:tab pos="4953000" algn="r"/>
              </a:tabLst>
            </a:pPr>
            <a:r>
              <a:rPr lang="zh-CN" altLang="en-US" sz="1000" b="1" dirty="0" smtClean="0">
                <a:cs typeface="Times New Roman" panose="02020603050405020304" pitchFamily="18" charset="0"/>
              </a:rPr>
              <a:t>步骤：</a:t>
            </a:r>
            <a:endParaRPr lang="en-US" altLang="zh-CN" sz="1000" b="1" dirty="0" smtClean="0">
              <a:cs typeface="Times New Roman" panose="02020603050405020304" pitchFamily="18" charset="0"/>
            </a:endParaRPr>
          </a:p>
          <a:p>
            <a:pPr>
              <a:tabLst>
                <a:tab pos="4953000" algn="r"/>
              </a:tabLst>
            </a:pPr>
            <a:r>
              <a:rPr lang="zh-CN" altLang="en-US" sz="1000" dirty="0" smtClean="0">
                <a:cs typeface="Times New Roman" panose="02020603050405020304" pitchFamily="18" charset="0"/>
              </a:rPr>
              <a:t>确定利益干系人</a:t>
            </a:r>
          </a:p>
          <a:p>
            <a:pPr>
              <a:tabLst>
                <a:tab pos="4953000" algn="r"/>
              </a:tabLst>
            </a:pPr>
            <a:r>
              <a:rPr lang="zh-CN" altLang="en-US" sz="1000" dirty="0" smtClean="0">
                <a:cs typeface="Times New Roman" panose="02020603050405020304" pitchFamily="18" charset="0"/>
              </a:rPr>
              <a:t>确定利益干系人：决策者，客户，潜在用户，合作伙伴，领域专家，行业分析师和其他感兴趣的各方。简要描述一下他们的利益干系人做什么，及对要开发系统的责任是什么。</a:t>
            </a:r>
          </a:p>
          <a:p>
            <a:pPr>
              <a:tabLst>
                <a:tab pos="4953000" algn="r"/>
              </a:tabLst>
            </a:pPr>
            <a:endParaRPr lang="zh-CN" altLang="en-US" sz="1000" dirty="0" smtClean="0">
              <a:cs typeface="Times New Roman" panose="02020603050405020304" pitchFamily="18" charset="0"/>
            </a:endParaRPr>
          </a:p>
          <a:p>
            <a:pPr>
              <a:tabLst>
                <a:tab pos="4953000" algn="r"/>
              </a:tabLst>
            </a:pPr>
            <a:r>
              <a:rPr lang="zh-CN" altLang="en-US" sz="1000" dirty="0" smtClean="0">
                <a:cs typeface="Times New Roman" panose="02020603050405020304" pitchFamily="18" charset="0"/>
              </a:rPr>
              <a:t>就要解决的问题达成一致</a:t>
            </a:r>
          </a:p>
          <a:p>
            <a:pPr>
              <a:tabLst>
                <a:tab pos="4953000" algn="r"/>
              </a:tabLst>
            </a:pPr>
            <a:r>
              <a:rPr lang="zh-CN" altLang="en-US" sz="1000" dirty="0" smtClean="0">
                <a:cs typeface="Times New Roman" panose="02020603050405020304" pitchFamily="18" charset="0"/>
              </a:rPr>
              <a:t>避免匆忙地开始定义解决方案。首先，通过询问干系人他们所看到的问题就要解决的问题定义达成一致，然后挖掘问题根源，寻找“问题背后的问题”。使用适当的要求收集技术。正式地描述这个问题声明。这样做的目的是帮助你区分问题及解决方案和问题及答案。</a:t>
            </a:r>
          </a:p>
          <a:p>
            <a:pPr>
              <a:tabLst>
                <a:tab pos="4953000" algn="r"/>
              </a:tabLst>
            </a:pPr>
            <a:r>
              <a:rPr lang="zh-CN" altLang="en-US" sz="1000" dirty="0" smtClean="0">
                <a:cs typeface="Times New Roman" panose="02020603050405020304" pitchFamily="18" charset="0"/>
              </a:rPr>
              <a:t> </a:t>
            </a:r>
          </a:p>
          <a:p>
            <a:pPr>
              <a:tabLst>
                <a:tab pos="4953000" algn="r"/>
              </a:tabLst>
            </a:pPr>
            <a:endParaRPr lang="zh-CN" altLang="en-US" sz="1000" dirty="0" smtClean="0">
              <a:cs typeface="Times New Roman" panose="02020603050405020304" pitchFamily="18" charset="0"/>
            </a:endParaRPr>
          </a:p>
          <a:p>
            <a:pPr>
              <a:tabLst>
                <a:tab pos="4953000" algn="r"/>
              </a:tabLst>
            </a:pPr>
            <a:r>
              <a:rPr lang="zh-CN" altLang="en-US" sz="1000" dirty="0" smtClean="0">
                <a:cs typeface="Times New Roman" panose="02020603050405020304" pitchFamily="18" charset="0"/>
              </a:rPr>
              <a:t>收集利益干系人的需求</a:t>
            </a:r>
          </a:p>
          <a:p>
            <a:pPr>
              <a:tabLst>
                <a:tab pos="4953000" algn="r"/>
              </a:tabLst>
            </a:pPr>
            <a:r>
              <a:rPr lang="zh-CN" altLang="en-US" sz="1000" dirty="0" smtClean="0">
                <a:cs typeface="Times New Roman" panose="02020603050405020304" pitchFamily="18" charset="0"/>
              </a:rPr>
              <a:t>使用最适当的技术来帮助你收集需求。每种技术适用于某一特定情况或某一类型的利益干系人。</a:t>
            </a:r>
          </a:p>
          <a:p>
            <a:pPr>
              <a:tabLst>
                <a:tab pos="4953000" algn="r"/>
              </a:tabLst>
            </a:pPr>
            <a:r>
              <a:rPr lang="zh-CN" altLang="en-US" sz="1000" dirty="0" smtClean="0">
                <a:cs typeface="Times New Roman" panose="02020603050405020304" pitchFamily="18" charset="0"/>
              </a:rPr>
              <a:t>如果你能和利益干系人面对面，那么你就可以进行采访，或头脑风暴。这种面对面的协作是非常有价值的，减少了误解，利益干系人的需要，项目团队的机会。</a:t>
            </a:r>
          </a:p>
          <a:p>
            <a:pPr>
              <a:tabLst>
                <a:tab pos="4953000" algn="r"/>
              </a:tabLst>
            </a:pPr>
            <a:r>
              <a:rPr lang="zh-CN" altLang="en-US" sz="1000" dirty="0" smtClean="0">
                <a:cs typeface="Times New Roman" panose="02020603050405020304" pitchFamily="18" charset="0"/>
              </a:rPr>
              <a:t>有些要求可能已经被记录在其他工作产品（如更改请求或工作项）。这通常被用来作为一个坚实的起点，可以建立一套完整的需求。</a:t>
            </a:r>
          </a:p>
          <a:p>
            <a:pPr>
              <a:tabLst>
                <a:tab pos="4953000" algn="r"/>
              </a:tabLst>
            </a:pPr>
            <a:r>
              <a:rPr lang="zh-CN" altLang="en-US" sz="1000" dirty="0" smtClean="0">
                <a:cs typeface="Times New Roman" panose="02020603050405020304" pitchFamily="18" charset="0"/>
              </a:rPr>
              <a:t> </a:t>
            </a:r>
          </a:p>
          <a:p>
            <a:pPr>
              <a:tabLst>
                <a:tab pos="4953000" algn="r"/>
              </a:tabLst>
            </a:pPr>
            <a:endParaRPr lang="zh-CN" altLang="en-US" sz="1000" dirty="0" smtClean="0">
              <a:cs typeface="Times New Roman" panose="02020603050405020304" pitchFamily="18" charset="0"/>
            </a:endParaRPr>
          </a:p>
          <a:p>
            <a:pPr>
              <a:tabLst>
                <a:tab pos="4953000" algn="r"/>
              </a:tabLst>
            </a:pPr>
            <a:r>
              <a:rPr lang="zh-CN" altLang="en-US" sz="1000" dirty="0" smtClean="0">
                <a:cs typeface="Times New Roman" panose="02020603050405020304" pitchFamily="18" charset="0"/>
              </a:rPr>
              <a:t>界定解决方案的范围</a:t>
            </a:r>
          </a:p>
          <a:p>
            <a:pPr>
              <a:tabLst>
                <a:tab pos="4953000" algn="r"/>
              </a:tabLst>
            </a:pPr>
            <a:r>
              <a:rPr lang="zh-CN" altLang="en-US" sz="1000" dirty="0" smtClean="0">
                <a:cs typeface="Times New Roman" panose="02020603050405020304" pitchFamily="18" charset="0"/>
              </a:rPr>
              <a:t>从流程、组织和系统的角度分析范围。</a:t>
            </a:r>
          </a:p>
          <a:p>
            <a:pPr>
              <a:tabLst>
                <a:tab pos="4953000" algn="r"/>
              </a:tabLst>
            </a:pPr>
            <a:r>
              <a:rPr lang="zh-CN" altLang="en-US" sz="1000" dirty="0" smtClean="0">
                <a:cs typeface="Times New Roman" panose="02020603050405020304" pitchFamily="18" charset="0"/>
              </a:rPr>
              <a:t> </a:t>
            </a:r>
          </a:p>
          <a:p>
            <a:pPr>
              <a:tabLst>
                <a:tab pos="4953000" algn="r"/>
              </a:tabLst>
            </a:pPr>
            <a:endParaRPr lang="zh-CN" altLang="en-US" sz="1000" dirty="0" smtClean="0">
              <a:cs typeface="Times New Roman" panose="02020603050405020304" pitchFamily="18" charset="0"/>
            </a:endParaRPr>
          </a:p>
          <a:p>
            <a:pPr>
              <a:tabLst>
                <a:tab pos="4953000" algn="r"/>
              </a:tabLst>
            </a:pPr>
            <a:r>
              <a:rPr lang="zh-CN" altLang="en-US" sz="1000" dirty="0" smtClean="0">
                <a:cs typeface="Times New Roman" panose="02020603050405020304" pitchFamily="18" charset="0"/>
              </a:rPr>
              <a:t>定义系统的特性</a:t>
            </a:r>
          </a:p>
          <a:p>
            <a:pPr>
              <a:tabLst>
                <a:tab pos="4953000" algn="r"/>
              </a:tabLst>
            </a:pPr>
            <a:r>
              <a:rPr lang="zh-CN" altLang="en-US" sz="1000" dirty="0" smtClean="0">
                <a:cs typeface="Times New Roman" panose="02020603050405020304" pitchFamily="18" charset="0"/>
              </a:rPr>
              <a:t>与利益干系人合作，获取一个利益干系人希望系统实现的功能列表，并简要描述，赋予他们描述一般状况和项目优先级的属性。</a:t>
            </a:r>
          </a:p>
          <a:p>
            <a:pPr>
              <a:tabLst>
                <a:tab pos="4953000" algn="r"/>
              </a:tabLst>
            </a:pPr>
            <a:r>
              <a:rPr lang="zh-CN" altLang="en-US" sz="1000" dirty="0" smtClean="0">
                <a:cs typeface="Times New Roman" panose="02020603050405020304" pitchFamily="18" charset="0"/>
              </a:rPr>
              <a:t> </a:t>
            </a:r>
          </a:p>
          <a:p>
            <a:pPr>
              <a:tabLst>
                <a:tab pos="4953000" algn="r"/>
              </a:tabLst>
            </a:pPr>
            <a:r>
              <a:rPr lang="zh-CN" altLang="en-US" sz="1000" dirty="0" smtClean="0">
                <a:cs typeface="Times New Roman" panose="02020603050405020304" pitchFamily="18" charset="0"/>
              </a:rPr>
              <a:t>保持同步</a:t>
            </a:r>
          </a:p>
          <a:p>
            <a:pPr>
              <a:tabLst>
                <a:tab pos="4953000" algn="r"/>
              </a:tabLst>
            </a:pPr>
            <a:r>
              <a:rPr lang="zh-CN" altLang="en-US" sz="1000" dirty="0" smtClean="0">
                <a:cs typeface="Times New Roman" panose="02020603050405020304" pitchFamily="18" charset="0"/>
              </a:rPr>
              <a:t>与利益干系人和开发团队进行有效的需求复审，以确保对项目远景、评估质量、需要变更达成一致。</a:t>
            </a:r>
            <a:endParaRPr lang="en-US" altLang="zh-CN" sz="1000" dirty="0" smtClean="0">
              <a:cs typeface="Times New Roman" panose="02020603050405020304" pitchFamily="18" charset="0"/>
            </a:endParaRPr>
          </a:p>
          <a:p>
            <a:pPr>
              <a:tabLst>
                <a:tab pos="4953000" algn="r"/>
              </a:tabLst>
            </a:pPr>
            <a:endParaRPr lang="en-US" altLang="zh-CN" sz="1000" dirty="0" smtClean="0">
              <a:cs typeface="Times New Roman" panose="02020603050405020304" pitchFamily="18" charset="0"/>
            </a:endParaRPr>
          </a:p>
          <a:p>
            <a:pPr>
              <a:tabLst>
                <a:tab pos="4953000" algn="r"/>
              </a:tabLst>
            </a:pPr>
            <a:r>
              <a:rPr lang="zh-CN" altLang="en-US" sz="1000" dirty="0" smtClean="0">
                <a:cs typeface="Times New Roman" panose="02020603050405020304" pitchFamily="18" charset="0"/>
              </a:rPr>
              <a:t>捕捉公共词汇表</a:t>
            </a:r>
          </a:p>
          <a:p>
            <a:pPr>
              <a:tabLst>
                <a:tab pos="4953000" algn="r"/>
              </a:tabLst>
            </a:pPr>
            <a:r>
              <a:rPr lang="zh-CN" altLang="en-US" sz="1000" dirty="0" smtClean="0">
                <a:cs typeface="Times New Roman" panose="02020603050405020304" pitchFamily="18" charset="0"/>
              </a:rPr>
              <a:t>每个项目都有自己专门的术语，团队中的每个人都必须很好地理解以和利益干系人有效地沟通。与利益干系人合作，创造一个词汇表定义的首字母缩略词，缩略语，以及相关业务和技术的术语。与利益干系人合作，不断扩大和完善整个项目生命周期中的词汇。</a:t>
            </a:r>
            <a:endParaRPr lang="en-US" altLang="zh-CN" sz="1000" dirty="0" smtClean="0">
              <a:cs typeface="Times New Roman" panose="02020603050405020304" pitchFamily="18" charset="0"/>
            </a:endParaRPr>
          </a:p>
          <a:p>
            <a:pPr>
              <a:tabLst>
                <a:tab pos="4953000" algn="r"/>
              </a:tabLst>
            </a:pPr>
            <a:endParaRPr lang="en-US" altLang="zh-CN" sz="1000" dirty="0" smtClean="0">
              <a:cs typeface="Times New Roman" panose="02020603050405020304" pitchFamily="18" charset="0"/>
            </a:endParaRPr>
          </a:p>
          <a:p>
            <a:pPr>
              <a:tabLst>
                <a:tab pos="4953000" algn="r"/>
              </a:tabLst>
            </a:pPr>
            <a:r>
              <a:rPr lang="zh-CN" altLang="en-US" sz="1000" b="1" dirty="0" smtClean="0">
                <a:cs typeface="Times New Roman" panose="02020603050405020304" pitchFamily="18" charset="0"/>
              </a:rPr>
              <a:t>主要考虑因素</a:t>
            </a:r>
          </a:p>
          <a:p>
            <a:pPr>
              <a:tabLst>
                <a:tab pos="4953000" algn="r"/>
              </a:tabLst>
            </a:pPr>
            <a:r>
              <a:rPr lang="zh-CN" altLang="en-US" sz="1000" dirty="0" smtClean="0">
                <a:cs typeface="Times New Roman" panose="02020603050405020304" pitchFamily="18" charset="0"/>
              </a:rPr>
              <a:t>用例建模是一种证明在确定系统边界和系统的行为非常有用的技术。</a:t>
            </a:r>
          </a:p>
          <a:p>
            <a:pPr>
              <a:tabLst>
                <a:tab pos="4953000" algn="r"/>
              </a:tabLst>
            </a:pPr>
            <a:endParaRPr lang="zh-CN" altLang="en-US" sz="1000" dirty="0" smtClean="0">
              <a:cs typeface="Times New Roman" panose="02020603050405020304" pitchFamily="18" charset="0"/>
            </a:endParaRPr>
          </a:p>
          <a:p>
            <a:pPr>
              <a:tabLst>
                <a:tab pos="4953000" algn="r"/>
              </a:tabLst>
            </a:pPr>
            <a:r>
              <a:rPr lang="zh-CN" altLang="en-US" sz="1000" dirty="0" smtClean="0">
                <a:cs typeface="Times New Roman" panose="02020603050405020304" pitchFamily="18" charset="0"/>
              </a:rPr>
              <a:t>持续的干系人参与。他们是团队的一部分，前进的道路上要不断获得他们的反馈。</a:t>
            </a:r>
          </a:p>
          <a:p>
            <a:pPr>
              <a:tabLst>
                <a:tab pos="4953000" algn="r"/>
              </a:tabLst>
            </a:pPr>
            <a:endParaRPr lang="zh-CN" altLang="en-US" sz="1000" dirty="0" smtClean="0">
              <a:cs typeface="Times New Roman" panose="02020603050405020304" pitchFamily="18" charset="0"/>
            </a:endParaRPr>
          </a:p>
          <a:p>
            <a:pPr>
              <a:tabLst>
                <a:tab pos="4953000" algn="r"/>
              </a:tabLst>
            </a:pPr>
            <a:r>
              <a:rPr lang="zh-CN" altLang="en-US" sz="1000" dirty="0" smtClean="0">
                <a:cs typeface="Times New Roman" panose="02020603050405020304" pitchFamily="18" charset="0"/>
              </a:rPr>
              <a:t>应当鼓励重用，术语可能在一个或多个相关的词汇表中引用。</a:t>
            </a:r>
          </a:p>
          <a:p>
            <a:pPr>
              <a:tabLst>
                <a:tab pos="4953000" algn="r"/>
              </a:tabLst>
            </a:pPr>
            <a:endParaRPr lang="zh-CN" altLang="en-US" sz="1000" dirty="0" smtClean="0">
              <a:cs typeface="Times New Roman" panose="02020603050405020304" pitchFamily="18" charset="0"/>
            </a:endParaRPr>
          </a:p>
          <a:p>
            <a:pPr>
              <a:tabLst>
                <a:tab pos="4953000" algn="r"/>
              </a:tabLst>
            </a:pPr>
            <a:r>
              <a:rPr lang="zh-CN" altLang="en-US" sz="1000" dirty="0" smtClean="0">
                <a:cs typeface="Times New Roman" panose="02020603050405020304" pitchFamily="18" charset="0"/>
              </a:rPr>
              <a:t>使用可视化技术而不仅仅是文字，会帮助确定一个系统的使用场景，谁和什么与此使用场景互动。一张图片可以帮助我们找到被遗忘的用户。</a:t>
            </a:r>
            <a:endParaRPr lang="en-US" altLang="zh-CN" sz="1000" dirty="0" smtClean="0">
              <a:cs typeface="Times New Roman" panose="02020603050405020304" pitchFamily="18" charset="0"/>
            </a:endParaRPr>
          </a:p>
          <a:p>
            <a:pPr>
              <a:tabLst>
                <a:tab pos="4953000" algn="r"/>
              </a:tabLst>
            </a:pPr>
            <a:endParaRPr lang="en-US" altLang="zh-CN" sz="1000" dirty="0" smtClean="0">
              <a:cs typeface="Times New Roman" panose="02020603050405020304" pitchFamily="18" charset="0"/>
            </a:endParaRPr>
          </a:p>
          <a:p>
            <a:pPr>
              <a:tabLst>
                <a:tab pos="4953000" algn="r"/>
              </a:tabLst>
            </a:pPr>
            <a:r>
              <a:rPr lang="zh-CN" altLang="en-US" sz="1000" b="1" dirty="0" smtClean="0">
                <a:cs typeface="Times New Roman" panose="02020603050405020304" pitchFamily="18" charset="0"/>
              </a:rPr>
              <a:t>任务：确定的业务范围素描</a:t>
            </a:r>
          </a:p>
          <a:p>
            <a:pPr>
              <a:tabLst>
                <a:tab pos="4953000" algn="r"/>
              </a:tabLst>
            </a:pPr>
            <a:endParaRPr lang="zh-CN" altLang="en-US" sz="1000" dirty="0" smtClean="0">
              <a:cs typeface="Times New Roman" panose="02020603050405020304" pitchFamily="18" charset="0"/>
            </a:endParaRPr>
          </a:p>
          <a:p>
            <a:pPr>
              <a:tabLst>
                <a:tab pos="4953000" algn="r"/>
              </a:tabLst>
            </a:pPr>
            <a:r>
              <a:rPr lang="zh-CN" altLang="en-US" sz="1000" dirty="0" smtClean="0">
                <a:cs typeface="Times New Roman" panose="02020603050405020304" pitchFamily="18" charset="0"/>
              </a:rPr>
              <a:t>决定用业务流程图描述的、问题的范围</a:t>
            </a:r>
          </a:p>
          <a:p>
            <a:pPr>
              <a:tabLst>
                <a:tab pos="4953000" algn="r"/>
              </a:tabLst>
            </a:pPr>
            <a:endParaRPr lang="zh-CN" altLang="en-US" sz="1000" dirty="0" smtClean="0">
              <a:cs typeface="Times New Roman" panose="02020603050405020304" pitchFamily="18" charset="0"/>
            </a:endParaRPr>
          </a:p>
          <a:p>
            <a:pPr>
              <a:tabLst>
                <a:tab pos="4953000" algn="r"/>
              </a:tabLst>
            </a:pPr>
            <a:r>
              <a:rPr lang="zh-CN" altLang="en-US" sz="1000" b="1" dirty="0" smtClean="0">
                <a:cs typeface="Times New Roman" panose="02020603050405020304" pitchFamily="18" charset="0"/>
              </a:rPr>
              <a:t>目的</a:t>
            </a:r>
          </a:p>
          <a:p>
            <a:pPr>
              <a:tabLst>
                <a:tab pos="4953000" algn="r"/>
              </a:tabLst>
            </a:pPr>
            <a:r>
              <a:rPr lang="zh-CN" altLang="en-US" sz="1000" dirty="0" smtClean="0">
                <a:cs typeface="Times New Roman" panose="02020603050405020304" pitchFamily="18" charset="0"/>
              </a:rPr>
              <a:t>这项任务的目的是确定问题的范围、流程草图的数量，流程草图可能是一个简单的或</a:t>
            </a:r>
            <a:r>
              <a:rPr lang="en-US" altLang="zh-CN" sz="1000" dirty="0" smtClean="0">
                <a:cs typeface="Times New Roman" panose="02020603050405020304" pitchFamily="18" charset="0"/>
              </a:rPr>
              <a:t>B2B</a:t>
            </a:r>
            <a:r>
              <a:rPr lang="zh-CN" altLang="en-US" sz="1000" dirty="0" smtClean="0">
                <a:cs typeface="Times New Roman" panose="02020603050405020304" pitchFamily="18" charset="0"/>
              </a:rPr>
              <a:t>的流程，也可能是现有流程草图的重用。</a:t>
            </a:r>
          </a:p>
          <a:p>
            <a:pPr>
              <a:tabLst>
                <a:tab pos="4953000" algn="r"/>
              </a:tabLst>
            </a:pPr>
            <a:endParaRPr lang="en-US" altLang="zh-CN" sz="1000" dirty="0" smtClean="0">
              <a:cs typeface="Times New Roman" panose="02020603050405020304" pitchFamily="18" charset="0"/>
            </a:endParaRPr>
          </a:p>
          <a:p>
            <a:pPr>
              <a:tabLst>
                <a:tab pos="4953000" algn="r"/>
              </a:tabLst>
            </a:pPr>
            <a:r>
              <a:rPr lang="zh-CN" altLang="en-US" sz="1000" b="1" dirty="0" smtClean="0">
                <a:cs typeface="Times New Roman" panose="02020603050405020304" pitchFamily="18" charset="0"/>
              </a:rPr>
              <a:t>主要描述</a:t>
            </a:r>
          </a:p>
          <a:p>
            <a:pPr>
              <a:tabLst>
                <a:tab pos="4953000" algn="r"/>
              </a:tabLst>
            </a:pPr>
            <a:r>
              <a:rPr lang="zh-CN" altLang="en-US" sz="1000" dirty="0" smtClean="0">
                <a:cs typeface="Times New Roman" panose="02020603050405020304" pitchFamily="18" charset="0"/>
              </a:rPr>
              <a:t>确定业务流程草图将是一个简单的流程草图还是</a:t>
            </a:r>
            <a:r>
              <a:rPr lang="en-US" altLang="zh-CN" sz="1000" dirty="0" smtClean="0">
                <a:cs typeface="Times New Roman" panose="02020603050405020304" pitchFamily="18" charset="0"/>
              </a:rPr>
              <a:t>B2B</a:t>
            </a:r>
            <a:r>
              <a:rPr lang="zh-CN" altLang="en-US" sz="1000" dirty="0" smtClean="0">
                <a:cs typeface="Times New Roman" panose="02020603050405020304" pitchFamily="18" charset="0"/>
              </a:rPr>
              <a:t>的流程。</a:t>
            </a:r>
            <a:endParaRPr lang="en-US" altLang="zh-CN" sz="1000" dirty="0" smtClean="0">
              <a:cs typeface="Times New Roman" panose="02020603050405020304" pitchFamily="18" charset="0"/>
            </a:endParaRPr>
          </a:p>
          <a:p>
            <a:pPr>
              <a:tabLst>
                <a:tab pos="4953000" algn="r"/>
              </a:tabLst>
            </a:pPr>
            <a:endParaRPr lang="en-US" altLang="zh-CN" sz="1000" b="1" dirty="0" smtClean="0">
              <a:cs typeface="Times New Roman" panose="02020603050405020304" pitchFamily="18" charset="0"/>
            </a:endParaRPr>
          </a:p>
          <a:p>
            <a:pPr>
              <a:tabLst>
                <a:tab pos="4953000" algn="r"/>
              </a:tabLst>
            </a:pPr>
            <a:r>
              <a:rPr lang="zh-CN" altLang="en-US" sz="1000" b="1" dirty="0" smtClean="0">
                <a:cs typeface="Times New Roman" panose="02020603050405020304" pitchFamily="18" charset="0"/>
              </a:rPr>
              <a:t>步骤</a:t>
            </a:r>
          </a:p>
          <a:p>
            <a:pPr>
              <a:tabLst>
                <a:tab pos="4953000" algn="r"/>
              </a:tabLst>
            </a:pPr>
            <a:endParaRPr lang="en-US" altLang="zh-CN" sz="1000" dirty="0" smtClean="0">
              <a:cs typeface="Times New Roman" panose="02020603050405020304" pitchFamily="18" charset="0"/>
            </a:endParaRPr>
          </a:p>
          <a:p>
            <a:pPr>
              <a:tabLst>
                <a:tab pos="4953000" algn="r"/>
              </a:tabLst>
            </a:pPr>
            <a:r>
              <a:rPr lang="zh-CN" altLang="en-US" sz="1000" dirty="0" smtClean="0">
                <a:cs typeface="Times New Roman" panose="02020603050405020304" pitchFamily="18" charset="0"/>
              </a:rPr>
              <a:t>确定问题中涉及的“</a:t>
            </a:r>
            <a:r>
              <a:rPr lang="en-US" altLang="zh-CN" sz="1000" dirty="0" smtClean="0">
                <a:cs typeface="Times New Roman" panose="02020603050405020304" pitchFamily="18" charset="0"/>
              </a:rPr>
              <a:t>As-Is“</a:t>
            </a:r>
            <a:r>
              <a:rPr lang="zh-CN" altLang="en-US" sz="1000" dirty="0" smtClean="0">
                <a:cs typeface="Times New Roman" panose="02020603050405020304" pitchFamily="18" charset="0"/>
              </a:rPr>
              <a:t>业务流程图</a:t>
            </a:r>
          </a:p>
          <a:p>
            <a:pPr>
              <a:tabLst>
                <a:tab pos="4953000" algn="r"/>
              </a:tabLst>
            </a:pPr>
            <a:r>
              <a:rPr lang="en-US" altLang="zh-CN" sz="1000" dirty="0" smtClean="0">
                <a:cs typeface="Times New Roman" panose="02020603050405020304" pitchFamily="18" charset="0"/>
              </a:rPr>
              <a:t>80</a:t>
            </a:r>
            <a:r>
              <a:rPr lang="zh-CN" altLang="en-US" sz="1000" dirty="0" smtClean="0">
                <a:cs typeface="Times New Roman" panose="02020603050405020304" pitchFamily="18" charset="0"/>
              </a:rPr>
              <a:t>％的项目是对现有系统的更新，我们要重新使用以前创建的草图。检查现有的草图，确定是否可以重新使用，或作为“</a:t>
            </a:r>
            <a:r>
              <a:rPr lang="en-US" altLang="zh-CN" sz="1000" dirty="0" smtClean="0">
                <a:cs typeface="Times New Roman" panose="02020603050405020304" pitchFamily="18" charset="0"/>
              </a:rPr>
              <a:t>To-Be“</a:t>
            </a:r>
            <a:r>
              <a:rPr lang="zh-CN" altLang="en-US" sz="1000" dirty="0" smtClean="0">
                <a:cs typeface="Times New Roman" panose="02020603050405020304" pitchFamily="18" charset="0"/>
              </a:rPr>
              <a:t>流程的一部分。如果现有的草图不存在，则一个新的“</a:t>
            </a:r>
            <a:r>
              <a:rPr lang="en-US" altLang="zh-CN" sz="1000" dirty="0" smtClean="0">
                <a:cs typeface="Times New Roman" panose="02020603050405020304" pitchFamily="18" charset="0"/>
              </a:rPr>
              <a:t>To-Be“</a:t>
            </a:r>
            <a:r>
              <a:rPr lang="zh-CN" altLang="en-US" sz="1000" dirty="0" smtClean="0">
                <a:cs typeface="Times New Roman" panose="02020603050405020304" pitchFamily="18" charset="0"/>
              </a:rPr>
              <a:t>草图将被创建。</a:t>
            </a:r>
          </a:p>
          <a:p>
            <a:pPr>
              <a:tabLst>
                <a:tab pos="4953000" algn="r"/>
              </a:tabLst>
            </a:pPr>
            <a:r>
              <a:rPr lang="zh-CN" altLang="en-US" sz="1000" dirty="0" smtClean="0">
                <a:cs typeface="Times New Roman" panose="02020603050405020304" pitchFamily="18" charset="0"/>
              </a:rPr>
              <a:t> </a:t>
            </a:r>
          </a:p>
          <a:p>
            <a:pPr>
              <a:tabLst>
                <a:tab pos="4953000" algn="r"/>
              </a:tabLst>
            </a:pPr>
            <a:r>
              <a:rPr lang="zh-CN" altLang="en-US" sz="1000" dirty="0" smtClean="0">
                <a:cs typeface="Times New Roman" panose="02020603050405020304" pitchFamily="18" charset="0"/>
              </a:rPr>
              <a:t>确定描述问题是否需要多个草图以及何种类型草图</a:t>
            </a:r>
          </a:p>
          <a:p>
            <a:pPr>
              <a:tabLst>
                <a:tab pos="4953000" algn="r"/>
              </a:tabLst>
            </a:pPr>
            <a:r>
              <a:rPr lang="zh-CN" altLang="en-US" sz="1000" dirty="0" smtClean="0">
                <a:cs typeface="Times New Roman" panose="02020603050405020304" pitchFamily="18" charset="0"/>
              </a:rPr>
              <a:t>检查问题的陈述，找到那些在业务层面描述的问题。对于每一个问题，如果问题范围超出了单一业务经营范围，则需要得到第三方帮助实现所需的结果，那么一个</a:t>
            </a:r>
            <a:r>
              <a:rPr lang="en-US" altLang="zh-CN" sz="1000" dirty="0" smtClean="0">
                <a:cs typeface="Times New Roman" panose="02020603050405020304" pitchFamily="18" charset="0"/>
              </a:rPr>
              <a:t>B2B</a:t>
            </a:r>
            <a:r>
              <a:rPr lang="zh-CN" altLang="en-US" sz="1000" dirty="0" smtClean="0">
                <a:cs typeface="Times New Roman" panose="02020603050405020304" pitchFamily="18" charset="0"/>
              </a:rPr>
              <a:t>的过程草图是必需的，否则使用一个简单的流程草图。</a:t>
            </a:r>
          </a:p>
          <a:p>
            <a:pPr>
              <a:tabLst>
                <a:tab pos="4953000" algn="r"/>
              </a:tabLst>
            </a:pPr>
            <a:r>
              <a:rPr lang="zh-CN" altLang="en-US" sz="1000" dirty="0" smtClean="0">
                <a:cs typeface="Times New Roman" panose="02020603050405020304" pitchFamily="18" charset="0"/>
              </a:rPr>
              <a:t>业务需求决定了改进结果。对于每一个有显性的结果应该是一个业务流程图描绘的过程。注意流程图不易太复杂，清晰和容易理解是最好的。</a:t>
            </a:r>
            <a:endParaRPr lang="en-US" altLang="zh-CN" sz="1000" dirty="0" smtClean="0">
              <a:cs typeface="Times New Roman" panose="02020603050405020304" pitchFamily="18" charset="0"/>
            </a:endParaRPr>
          </a:p>
          <a:p>
            <a:pPr>
              <a:tabLst>
                <a:tab pos="4953000" algn="r"/>
              </a:tabLst>
            </a:pPr>
            <a:endParaRPr lang="en-US" altLang="zh-CN" sz="1000" dirty="0" smtClean="0">
              <a:cs typeface="Times New Roman" panose="02020603050405020304" pitchFamily="18" charset="0"/>
            </a:endParaRPr>
          </a:p>
          <a:p>
            <a:pPr>
              <a:tabLst>
                <a:tab pos="4953000" algn="r"/>
              </a:tabLst>
            </a:pPr>
            <a:r>
              <a:rPr lang="zh-CN" altLang="en-US" sz="1000" dirty="0" smtClean="0">
                <a:cs typeface="Times New Roman" panose="02020603050405020304" pitchFamily="18" charset="0"/>
              </a:rPr>
              <a:t>确定参与者人数</a:t>
            </a:r>
          </a:p>
          <a:p>
            <a:pPr>
              <a:tabLst>
                <a:tab pos="4953000" algn="r"/>
              </a:tabLst>
            </a:pPr>
            <a:r>
              <a:rPr lang="zh-CN" altLang="en-US" sz="1000" dirty="0" smtClean="0">
                <a:cs typeface="Times New Roman" panose="02020603050405020304" pitchFamily="18" charset="0"/>
              </a:rPr>
              <a:t>业务需求将显示出完成一个过程必要的参与者</a:t>
            </a:r>
            <a:endParaRPr lang="en-US" altLang="zh-CN" sz="1000" dirty="0" smtClean="0">
              <a:cs typeface="Times New Roman" panose="02020603050405020304" pitchFamily="18" charset="0"/>
            </a:endParaRPr>
          </a:p>
          <a:p>
            <a:pPr>
              <a:tabLst>
                <a:tab pos="4953000" algn="r"/>
              </a:tabLst>
            </a:pPr>
            <a:endParaRPr lang="en-US" altLang="zh-CN" sz="1000" dirty="0" smtClean="0">
              <a:cs typeface="Times New Roman" panose="02020603050405020304" pitchFamily="18" charset="0"/>
            </a:endParaRPr>
          </a:p>
          <a:p>
            <a:pPr>
              <a:tabLst>
                <a:tab pos="4953000" algn="r"/>
              </a:tabLst>
            </a:pPr>
            <a:r>
              <a:rPr lang="zh-CN" altLang="en-US" sz="1000" b="1" dirty="0" smtClean="0">
                <a:cs typeface="Times New Roman" panose="02020603050405020304" pitchFamily="18" charset="0"/>
              </a:rPr>
              <a:t>任务：画出业务流程图</a:t>
            </a:r>
          </a:p>
          <a:p>
            <a:pPr>
              <a:tabLst>
                <a:tab pos="4953000" algn="r"/>
              </a:tabLst>
            </a:pPr>
            <a:r>
              <a:rPr lang="zh-CN" altLang="en-US" sz="1000" dirty="0" smtClean="0">
                <a:cs typeface="Times New Roman" panose="02020603050405020304" pitchFamily="18" charset="0"/>
              </a:rPr>
              <a:t>使用业务流程图描述业务，而业务流程图一般用业务流程建模符号（</a:t>
            </a:r>
            <a:r>
              <a:rPr lang="en-US" altLang="zh-CN" sz="1000" dirty="0" smtClean="0">
                <a:cs typeface="Times New Roman" panose="02020603050405020304" pitchFamily="18" charset="0"/>
              </a:rPr>
              <a:t>BPMN</a:t>
            </a:r>
            <a:r>
              <a:rPr lang="zh-CN" altLang="en-US" sz="1000" dirty="0" smtClean="0">
                <a:cs typeface="Times New Roman" panose="02020603050405020304" pitchFamily="18" charset="0"/>
              </a:rPr>
              <a:t>）的一个子集表示。这个流程活动可以是业务（公司，组织）内部的、也可以是他们之间的。</a:t>
            </a:r>
          </a:p>
          <a:p>
            <a:pPr>
              <a:tabLst>
                <a:tab pos="4953000" algn="r"/>
              </a:tabLst>
            </a:pPr>
            <a:endParaRPr lang="zh-CN" altLang="en-US" sz="1000" dirty="0" smtClean="0">
              <a:cs typeface="Times New Roman" panose="02020603050405020304" pitchFamily="18" charset="0"/>
            </a:endParaRPr>
          </a:p>
          <a:p>
            <a:pPr>
              <a:tabLst>
                <a:tab pos="4953000" algn="r"/>
              </a:tabLst>
            </a:pPr>
            <a:r>
              <a:rPr lang="zh-CN" altLang="en-US" sz="1000" b="1" dirty="0" smtClean="0">
                <a:cs typeface="Times New Roman" panose="02020603050405020304" pitchFamily="18" charset="0"/>
              </a:rPr>
              <a:t>目的</a:t>
            </a:r>
          </a:p>
          <a:p>
            <a:pPr>
              <a:tabLst>
                <a:tab pos="4953000" algn="r"/>
              </a:tabLst>
            </a:pPr>
            <a:r>
              <a:rPr lang="zh-CN" altLang="en-US" sz="1000" dirty="0" smtClean="0">
                <a:cs typeface="Times New Roman" panose="02020603050405020304" pitchFamily="18" charset="0"/>
              </a:rPr>
              <a:t>这个任务提供了一种简单的机制来捕获复杂的业务流程，以获得对业务的共同理解。</a:t>
            </a:r>
          </a:p>
          <a:p>
            <a:pPr>
              <a:tabLst>
                <a:tab pos="4953000" algn="r"/>
              </a:tabLst>
            </a:pPr>
            <a:endParaRPr lang="zh-CN" altLang="en-US" sz="1000" dirty="0" smtClean="0">
              <a:cs typeface="Times New Roman" panose="02020603050405020304" pitchFamily="18" charset="0"/>
            </a:endParaRPr>
          </a:p>
          <a:p>
            <a:pPr>
              <a:tabLst>
                <a:tab pos="4953000" algn="r"/>
              </a:tabLst>
            </a:pPr>
            <a:r>
              <a:rPr lang="zh-CN" altLang="en-US" sz="1000" dirty="0" smtClean="0">
                <a:cs typeface="Times New Roman" panose="02020603050405020304" pitchFamily="18" charset="0"/>
              </a:rPr>
              <a:t>业务流程图是勾画捕捉“</a:t>
            </a:r>
            <a:r>
              <a:rPr lang="en-US" altLang="zh-CN" sz="1000" dirty="0" smtClean="0">
                <a:cs typeface="Times New Roman" panose="02020603050405020304" pitchFamily="18" charset="0"/>
              </a:rPr>
              <a:t>As-Is“</a:t>
            </a:r>
            <a:r>
              <a:rPr lang="zh-CN" altLang="en-US" sz="1000" dirty="0" smtClean="0">
                <a:cs typeface="Times New Roman" panose="02020603050405020304" pitchFamily="18" charset="0"/>
              </a:rPr>
              <a:t>业务流程以及需要的改进，并可能成为进一步详细分析的开始，包括定义解决方案需求、用例和故事板或某些业务架构目标的一部分。</a:t>
            </a:r>
            <a:endParaRPr lang="en-US" altLang="zh-CN" sz="1000" dirty="0" smtClean="0">
              <a:cs typeface="Times New Roman" panose="02020603050405020304" pitchFamily="18" charset="0"/>
            </a:endParaRPr>
          </a:p>
          <a:p>
            <a:pPr>
              <a:tabLst>
                <a:tab pos="4953000" algn="r"/>
              </a:tabLst>
            </a:pPr>
            <a:r>
              <a:rPr lang="zh-CN" altLang="en-US" sz="1000" b="1" dirty="0" smtClean="0">
                <a:cs typeface="Times New Roman" panose="02020603050405020304" pitchFamily="18" charset="0"/>
              </a:rPr>
              <a:t>描述</a:t>
            </a:r>
            <a:endParaRPr lang="en-US" altLang="zh-CN" sz="1000" b="1" dirty="0" smtClean="0">
              <a:cs typeface="Times New Roman" panose="02020603050405020304" pitchFamily="18" charset="0"/>
            </a:endParaRPr>
          </a:p>
          <a:p>
            <a:pPr>
              <a:tabLst>
                <a:tab pos="4953000" algn="r"/>
              </a:tabLst>
            </a:pPr>
            <a:r>
              <a:rPr lang="zh-CN" altLang="en-US" sz="1000" dirty="0" smtClean="0">
                <a:cs typeface="Times New Roman" panose="02020603050405020304" pitchFamily="18" charset="0"/>
              </a:rPr>
              <a:t>作为业务改进的一部分，往往是要了解那些为业务、客户和利益干系人提供价值的活动及其参与者和角色。</a:t>
            </a:r>
          </a:p>
          <a:p>
            <a:pPr>
              <a:tabLst>
                <a:tab pos="4953000" algn="r"/>
              </a:tabLst>
            </a:pPr>
            <a:endParaRPr lang="zh-CN" altLang="en-US" sz="1000" dirty="0" smtClean="0">
              <a:cs typeface="Times New Roman" panose="02020603050405020304" pitchFamily="18" charset="0"/>
            </a:endParaRPr>
          </a:p>
          <a:p>
            <a:pPr>
              <a:tabLst>
                <a:tab pos="4953000" algn="r"/>
              </a:tabLst>
            </a:pPr>
            <a:r>
              <a:rPr lang="zh-CN" altLang="en-US" sz="1000" dirty="0" smtClean="0">
                <a:cs typeface="Times New Roman" panose="02020603050405020304" pitchFamily="18" charset="0"/>
              </a:rPr>
              <a:t>通过一种易于理解的符号捕获业务，允许所有利益干系人参与讨论，提出建议和定义解决方案，以满足特定的业务需求、目的或目标。业务需求，主要参与者，所期望的结果和变化的原因，往往在远景文档中描述，并用来驱动整个软件开发过程。</a:t>
            </a:r>
          </a:p>
          <a:p>
            <a:pPr>
              <a:tabLst>
                <a:tab pos="4953000" algn="r"/>
              </a:tabLst>
            </a:pPr>
            <a:endParaRPr lang="zh-CN" altLang="en-US" sz="1000" dirty="0" smtClean="0">
              <a:cs typeface="Times New Roman" panose="02020603050405020304" pitchFamily="18" charset="0"/>
            </a:endParaRPr>
          </a:p>
          <a:p>
            <a:pPr>
              <a:tabLst>
                <a:tab pos="4953000" algn="r"/>
              </a:tabLst>
            </a:pPr>
            <a:r>
              <a:rPr lang="zh-CN" altLang="en-US" sz="1000" dirty="0" smtClean="0">
                <a:cs typeface="Times New Roman" panose="02020603050405020304" pitchFamily="18" charset="0"/>
              </a:rPr>
              <a:t>典型的业务需求包括：</a:t>
            </a:r>
          </a:p>
          <a:p>
            <a:pPr>
              <a:tabLst>
                <a:tab pos="4953000" algn="r"/>
              </a:tabLst>
            </a:pPr>
            <a:endParaRPr lang="zh-CN" altLang="en-US" sz="1000" dirty="0" smtClean="0">
              <a:cs typeface="Times New Roman" panose="02020603050405020304" pitchFamily="18" charset="0"/>
            </a:endParaRPr>
          </a:p>
          <a:p>
            <a:pPr>
              <a:tabLst>
                <a:tab pos="4953000" algn="r"/>
              </a:tabLst>
            </a:pPr>
            <a:r>
              <a:rPr lang="en-US" altLang="zh-CN" sz="1000" dirty="0" smtClean="0">
                <a:cs typeface="Times New Roman" panose="02020603050405020304" pitchFamily="18" charset="0"/>
              </a:rPr>
              <a:t>•</a:t>
            </a:r>
            <a:r>
              <a:rPr lang="zh-CN" altLang="en-US" sz="1000" dirty="0" smtClean="0">
                <a:cs typeface="Times New Roman" panose="02020603050405020304" pitchFamily="18" charset="0"/>
              </a:rPr>
              <a:t>缩短产品实现价值的时间</a:t>
            </a:r>
          </a:p>
          <a:p>
            <a:pPr>
              <a:tabLst>
                <a:tab pos="4953000" algn="r"/>
              </a:tabLst>
            </a:pPr>
            <a:r>
              <a:rPr lang="en-US" altLang="zh-CN" sz="1000" dirty="0" smtClean="0">
                <a:cs typeface="Times New Roman" panose="02020603050405020304" pitchFamily="18" charset="0"/>
              </a:rPr>
              <a:t>•</a:t>
            </a:r>
            <a:r>
              <a:rPr lang="zh-CN" altLang="en-US" sz="1000" dirty="0" smtClean="0">
                <a:cs typeface="Times New Roman" panose="02020603050405020304" pitchFamily="18" charset="0"/>
              </a:rPr>
              <a:t>提高生产力</a:t>
            </a:r>
          </a:p>
          <a:p>
            <a:pPr>
              <a:tabLst>
                <a:tab pos="4953000" algn="r"/>
              </a:tabLst>
            </a:pPr>
            <a:r>
              <a:rPr lang="en-US" altLang="zh-CN" sz="1000" dirty="0" smtClean="0">
                <a:cs typeface="Times New Roman" panose="02020603050405020304" pitchFamily="18" charset="0"/>
              </a:rPr>
              <a:t>•</a:t>
            </a:r>
            <a:r>
              <a:rPr lang="zh-CN" altLang="en-US" sz="1000" dirty="0" smtClean="0">
                <a:cs typeface="Times New Roman" panose="02020603050405020304" pitchFamily="18" charset="0"/>
              </a:rPr>
              <a:t>提高产品质量</a:t>
            </a:r>
          </a:p>
          <a:p>
            <a:pPr>
              <a:tabLst>
                <a:tab pos="4953000" algn="r"/>
              </a:tabLst>
            </a:pPr>
            <a:r>
              <a:rPr lang="en-US" altLang="zh-CN" sz="1000" dirty="0" smtClean="0">
                <a:cs typeface="Times New Roman" panose="02020603050405020304" pitchFamily="18" charset="0"/>
              </a:rPr>
              <a:t>•</a:t>
            </a:r>
            <a:r>
              <a:rPr lang="zh-CN" altLang="en-US" sz="1000" dirty="0" smtClean="0">
                <a:cs typeface="Times New Roman" panose="02020603050405020304" pitchFamily="18" charset="0"/>
              </a:rPr>
              <a:t>增加创新</a:t>
            </a:r>
            <a:endParaRPr lang="en-US" altLang="zh-CN" sz="1000" dirty="0" smtClean="0">
              <a:cs typeface="Times New Roman" panose="02020603050405020304" pitchFamily="18" charset="0"/>
            </a:endParaRPr>
          </a:p>
          <a:p>
            <a:pPr>
              <a:tabLst>
                <a:tab pos="4953000" algn="r"/>
              </a:tabLst>
            </a:pPr>
            <a:endParaRPr lang="en-US" altLang="zh-CN" sz="1000" b="1" dirty="0" smtClean="0">
              <a:cs typeface="Times New Roman" panose="02020603050405020304" pitchFamily="18" charset="0"/>
            </a:endParaRPr>
          </a:p>
          <a:p>
            <a:pPr>
              <a:tabLst>
                <a:tab pos="4953000" algn="r"/>
              </a:tabLst>
            </a:pPr>
            <a:r>
              <a:rPr lang="zh-CN" altLang="en-US" sz="1000" b="1" dirty="0" smtClean="0">
                <a:cs typeface="Times New Roman" panose="02020603050405020304" pitchFamily="18" charset="0"/>
              </a:rPr>
              <a:t>任务：捕捉公共的业务术语</a:t>
            </a:r>
          </a:p>
          <a:p>
            <a:pPr>
              <a:tabLst>
                <a:tab pos="4953000" algn="r"/>
              </a:tabLst>
            </a:pPr>
            <a:r>
              <a:rPr lang="zh-CN" altLang="en-US" sz="1000" dirty="0" smtClean="0">
                <a:cs typeface="Times New Roman" panose="02020603050405020304" pitchFamily="18" charset="0"/>
              </a:rPr>
              <a:t> </a:t>
            </a:r>
          </a:p>
          <a:p>
            <a:pPr>
              <a:tabLst>
                <a:tab pos="4953000" algn="r"/>
              </a:tabLst>
            </a:pPr>
            <a:r>
              <a:rPr lang="zh-CN" altLang="en-US" sz="1000" dirty="0" smtClean="0">
                <a:cs typeface="Times New Roman" panose="02020603050405020304" pitchFamily="18" charset="0"/>
              </a:rPr>
              <a:t>此任务描述如何定义公共的业务术语，以保持在项目中的一致使用。</a:t>
            </a:r>
          </a:p>
          <a:p>
            <a:pPr>
              <a:tabLst>
                <a:tab pos="4953000" algn="r"/>
              </a:tabLst>
            </a:pPr>
            <a:r>
              <a:rPr lang="zh-CN" altLang="en-US" sz="1000" dirty="0" smtClean="0">
                <a:cs typeface="Times New Roman" panose="02020603050405020304" pitchFamily="18" charset="0"/>
              </a:rPr>
              <a:t> </a:t>
            </a:r>
          </a:p>
          <a:p>
            <a:pPr>
              <a:tabLst>
                <a:tab pos="4953000" algn="r"/>
              </a:tabLst>
            </a:pPr>
            <a:r>
              <a:rPr lang="zh-CN" altLang="en-US" sz="1000" b="1" dirty="0" smtClean="0">
                <a:cs typeface="Times New Roman" panose="02020603050405020304" pitchFamily="18" charset="0"/>
              </a:rPr>
              <a:t>目的</a:t>
            </a:r>
          </a:p>
          <a:p>
            <a:pPr>
              <a:tabLst>
                <a:tab pos="4953000" algn="r"/>
              </a:tabLst>
            </a:pPr>
            <a:r>
              <a:rPr lang="zh-CN" altLang="en-US" sz="1000" dirty="0" smtClean="0">
                <a:cs typeface="Times New Roman" panose="02020603050405020304" pitchFamily="18" charset="0"/>
              </a:rPr>
              <a:t>要定义一个公共的词汇，用于在所有业务描述中使用，包括用例和业务流程图。</a:t>
            </a:r>
          </a:p>
          <a:p>
            <a:pPr>
              <a:tabLst>
                <a:tab pos="4953000" algn="r"/>
              </a:tabLst>
            </a:pPr>
            <a:endParaRPr lang="zh-CN" altLang="en-US" sz="1000" dirty="0" smtClean="0">
              <a:cs typeface="Times New Roman" panose="02020603050405020304" pitchFamily="18" charset="0"/>
            </a:endParaRPr>
          </a:p>
          <a:p>
            <a:pPr eaLnBrk="1" hangingPunct="1">
              <a:tabLst>
                <a:tab pos="4953000" algn="r"/>
              </a:tabLst>
            </a:pPr>
            <a:endParaRPr lang="en-US" altLang="zh-CN" sz="1000" dirty="0" smtClean="0"/>
          </a:p>
          <a:p>
            <a:pPr eaLnBrk="1" hangingPunct="1">
              <a:tabLst>
                <a:tab pos="4953000" algn="r"/>
              </a:tabLst>
            </a:pPr>
            <a:r>
              <a:rPr lang="zh-CN" altLang="en-US" sz="1000" b="1" dirty="0" smtClean="0"/>
              <a:t>任务：计划项目</a:t>
            </a:r>
          </a:p>
          <a:p>
            <a:pPr eaLnBrk="1" hangingPunct="1">
              <a:tabLst>
                <a:tab pos="4953000" algn="r"/>
              </a:tabLst>
            </a:pPr>
            <a:r>
              <a:rPr lang="zh-CN" altLang="en-US" sz="1000" dirty="0" smtClean="0"/>
              <a:t>这是一个协作任务，概述了如何实现项目目标初步协议。</a:t>
            </a:r>
          </a:p>
          <a:p>
            <a:pPr eaLnBrk="1" hangingPunct="1">
              <a:tabLst>
                <a:tab pos="4953000" algn="r"/>
              </a:tabLst>
            </a:pPr>
            <a:endParaRPr lang="zh-CN" altLang="en-US" sz="1000" dirty="0" smtClean="0"/>
          </a:p>
          <a:p>
            <a:pPr eaLnBrk="1" hangingPunct="1">
              <a:tabLst>
                <a:tab pos="4953000" algn="r"/>
              </a:tabLst>
            </a:pPr>
            <a:r>
              <a:rPr lang="zh-CN" altLang="en-US" sz="1000" dirty="0" smtClean="0"/>
              <a:t>目的</a:t>
            </a:r>
          </a:p>
          <a:p>
            <a:pPr eaLnBrk="1" hangingPunct="1">
              <a:tabLst>
                <a:tab pos="4953000" algn="r"/>
              </a:tabLst>
            </a:pPr>
            <a:r>
              <a:rPr lang="zh-CN" altLang="en-US" sz="1000" dirty="0" smtClean="0"/>
              <a:t>获得利益相关者启动项目和团队的承诺，继续前进，基于干系人的反馈和环境的变化，计划可能被不断更新。</a:t>
            </a:r>
          </a:p>
          <a:p>
            <a:pPr eaLnBrk="1" hangingPunct="1">
              <a:tabLst>
                <a:tab pos="4953000" algn="r"/>
              </a:tabLst>
            </a:pPr>
            <a:endParaRPr lang="en-US" altLang="zh-CN" sz="1000" dirty="0" smtClean="0"/>
          </a:p>
          <a:p>
            <a:pPr eaLnBrk="1" hangingPunct="1">
              <a:tabLst>
                <a:tab pos="4953000" algn="r"/>
              </a:tabLst>
            </a:pPr>
            <a:r>
              <a:rPr lang="zh-CN" altLang="en-US" sz="1000" dirty="0" smtClean="0"/>
              <a:t>描述</a:t>
            </a:r>
          </a:p>
          <a:p>
            <a:pPr eaLnBrk="1" hangingPunct="1">
              <a:tabLst>
                <a:tab pos="4953000" algn="r"/>
              </a:tabLst>
            </a:pPr>
            <a:r>
              <a:rPr lang="zh-CN" altLang="en-US" sz="1000" dirty="0" smtClean="0"/>
              <a:t>制定项目计划为团队提供了一个机会，就项目范围、目标、初步时间表和交付件达成一致。通过定义成功标准和工作实践，它允许团队基于自组织方式开展工作。协作和所有与会者的共识项目规划的目标。项目规划的任务，必须确保每个人都负责任的承诺计划。</a:t>
            </a:r>
            <a:endParaRPr lang="en-US" altLang="zh-CN" sz="1000" dirty="0" smtClean="0"/>
          </a:p>
          <a:p>
            <a:pPr eaLnBrk="1" hangingPunct="1">
              <a:tabLst>
                <a:tab pos="4953000" algn="r"/>
              </a:tabLst>
            </a:pPr>
            <a:endParaRPr lang="en-US" altLang="zh-CN" sz="1000" dirty="0" smtClean="0"/>
          </a:p>
          <a:p>
            <a:pPr eaLnBrk="1" hangingPunct="1">
              <a:tabLst>
                <a:tab pos="4953000" algn="r"/>
              </a:tabLst>
            </a:pPr>
            <a:r>
              <a:rPr lang="zh-CN" altLang="en-US" sz="1000" b="1" dirty="0" smtClean="0"/>
              <a:t>步骤：</a:t>
            </a:r>
            <a:endParaRPr lang="en-US" altLang="zh-CN" sz="1000" b="1" dirty="0" smtClean="0"/>
          </a:p>
          <a:p>
            <a:pPr eaLnBrk="1" hangingPunct="1">
              <a:tabLst>
                <a:tab pos="4953000" algn="r"/>
              </a:tabLst>
            </a:pPr>
            <a:r>
              <a:rPr lang="zh-CN" altLang="en-US" sz="1000" dirty="0" smtClean="0"/>
              <a:t>建立一个有凝聚力的团队</a:t>
            </a:r>
          </a:p>
          <a:p>
            <a:pPr eaLnBrk="1" hangingPunct="1">
              <a:tabLst>
                <a:tab pos="4953000" algn="r"/>
              </a:tabLst>
            </a:pPr>
            <a:r>
              <a:rPr lang="zh-CN" altLang="en-US" sz="1000" dirty="0" smtClean="0"/>
              <a:t>重访该项目的资源配置。找出差距，并开始雇用或重新分配所需的资源。与团队讨论每个人扮演的角色，并获得其对职责的同意。</a:t>
            </a:r>
          </a:p>
          <a:p>
            <a:pPr eaLnBrk="1" hangingPunct="1">
              <a:tabLst>
                <a:tab pos="4953000" algn="r"/>
              </a:tabLst>
            </a:pPr>
            <a:endParaRPr lang="zh-CN" altLang="en-US" sz="1000" dirty="0" smtClean="0"/>
          </a:p>
          <a:p>
            <a:pPr eaLnBrk="1" hangingPunct="1">
              <a:tabLst>
                <a:tab pos="4953000" algn="r"/>
              </a:tabLst>
            </a:pPr>
            <a:r>
              <a:rPr lang="zh-CN" altLang="en-US" sz="1000" dirty="0" smtClean="0"/>
              <a:t>估计项目的规模</a:t>
            </a:r>
          </a:p>
          <a:p>
            <a:pPr eaLnBrk="1" hangingPunct="1">
              <a:tabLst>
                <a:tab pos="4953000" algn="r"/>
              </a:tabLst>
            </a:pPr>
            <a:r>
              <a:rPr lang="zh-CN" altLang="en-US" sz="1000" dirty="0" smtClean="0"/>
              <a:t>该小组项目中每个工作项的粗略估计。</a:t>
            </a:r>
          </a:p>
          <a:p>
            <a:pPr eaLnBrk="1" hangingPunct="1">
              <a:tabLst>
                <a:tab pos="4953000" algn="r"/>
              </a:tabLst>
            </a:pPr>
            <a:r>
              <a:rPr lang="zh-CN" altLang="en-US" sz="1000" dirty="0" smtClean="0"/>
              <a:t>与利益干系人讨论，以确定哪些是在项目限制下是能够现实的。使用利益干系人的优先级和团队的估算导这些讨论。</a:t>
            </a:r>
          </a:p>
          <a:p>
            <a:pPr eaLnBrk="1" hangingPunct="1">
              <a:tabLst>
                <a:tab pos="4953000" algn="r"/>
              </a:tabLst>
            </a:pPr>
            <a:r>
              <a:rPr lang="zh-CN" altLang="en-US" sz="1000" dirty="0" smtClean="0"/>
              <a:t> </a:t>
            </a:r>
          </a:p>
          <a:p>
            <a:pPr eaLnBrk="1" hangingPunct="1">
              <a:tabLst>
                <a:tab pos="4953000" algn="r"/>
              </a:tabLst>
            </a:pPr>
            <a:endParaRPr lang="zh-CN" altLang="en-US" sz="1000" dirty="0" smtClean="0"/>
          </a:p>
          <a:p>
            <a:pPr eaLnBrk="1" hangingPunct="1">
              <a:tabLst>
                <a:tab pos="4953000" algn="r"/>
              </a:tabLst>
            </a:pPr>
            <a:r>
              <a:rPr lang="zh-CN" altLang="en-US" sz="1000" dirty="0" smtClean="0"/>
              <a:t>评估风险</a:t>
            </a:r>
          </a:p>
          <a:p>
            <a:pPr eaLnBrk="1" hangingPunct="1">
              <a:tabLst>
                <a:tab pos="4953000" algn="r"/>
              </a:tabLst>
            </a:pPr>
            <a:r>
              <a:rPr lang="zh-CN" altLang="en-US" sz="1000" dirty="0" smtClean="0"/>
              <a:t>团队确定了项目风险，进行定性风险分析，以评估其数量级，并更新项目风险。项目经理协调团队决定哪些风险应该响应，那些应该放入观察列表。响应可能包括避免或减少风险，寻求机会，或增加的可能性和风险的积极影响。</a:t>
            </a:r>
          </a:p>
          <a:p>
            <a:pPr eaLnBrk="1" hangingPunct="1">
              <a:tabLst>
                <a:tab pos="4953000" algn="r"/>
              </a:tabLst>
            </a:pPr>
            <a:endParaRPr lang="zh-CN" altLang="en-US" sz="1000" dirty="0" smtClean="0"/>
          </a:p>
          <a:p>
            <a:pPr eaLnBrk="1" hangingPunct="1">
              <a:tabLst>
                <a:tab pos="4953000" algn="r"/>
              </a:tabLst>
            </a:pPr>
            <a:r>
              <a:rPr lang="zh-CN" altLang="en-US" sz="1000" dirty="0" smtClean="0"/>
              <a:t>预测项目速度和持续时间</a:t>
            </a:r>
          </a:p>
          <a:p>
            <a:pPr eaLnBrk="1" hangingPunct="1">
              <a:tabLst>
                <a:tab pos="4953000" algn="r"/>
              </a:tabLst>
            </a:pPr>
            <a:r>
              <a:rPr lang="zh-CN" altLang="en-US" sz="1000" dirty="0" smtClean="0"/>
              <a:t>定义迭代长度，并用它来评估目标速度。依据团队的速度和每个项目的估算，确定每个迭代中交付工作项的数量。如果该项目是特性驱动的，团队使用项目工作大小和团队目标速度预测所需完成项目的迭代次数。如果该项目是日期驱动，团队评估（使用已知的团队速度）大约多少工作可以在特定时限完成。超出范围以外的工作可以考虑将来的版本。</a:t>
            </a:r>
          </a:p>
          <a:p>
            <a:pPr eaLnBrk="1" hangingPunct="1">
              <a:tabLst>
                <a:tab pos="4953000" algn="r"/>
              </a:tabLst>
            </a:pPr>
            <a:r>
              <a:rPr lang="zh-CN" altLang="en-US" sz="1000" dirty="0" smtClean="0"/>
              <a:t>该小组不应花太多时间做这个规划。该项目计划应该只是一个项目里程碑的摘要和一至三个迭代目标。目标就是创造一个高层次的计划，开列出团队如何能够建立在给定的迭代，生成应用程序。</a:t>
            </a:r>
          </a:p>
          <a:p>
            <a:pPr eaLnBrk="1" hangingPunct="1">
              <a:tabLst>
                <a:tab pos="4953000" algn="r"/>
              </a:tabLst>
            </a:pPr>
            <a:endParaRPr lang="zh-CN" altLang="en-US" sz="1000" dirty="0" smtClean="0"/>
          </a:p>
          <a:p>
            <a:pPr eaLnBrk="1" hangingPunct="1">
              <a:tabLst>
                <a:tab pos="4953000" algn="r"/>
              </a:tabLst>
            </a:pPr>
            <a:r>
              <a:rPr lang="zh-CN" altLang="en-US" sz="1000" dirty="0" smtClean="0"/>
              <a:t>项目生命周期</a:t>
            </a:r>
          </a:p>
          <a:p>
            <a:pPr eaLnBrk="1" hangingPunct="1">
              <a:tabLst>
                <a:tab pos="4953000" algn="r"/>
              </a:tabLst>
            </a:pPr>
            <a:r>
              <a:rPr lang="zh-CN" altLang="en-US" sz="1000" dirty="0" smtClean="0"/>
              <a:t>将迭代组织进项目阶段。项目生命周期中的每个阶段结束时，提供利益干系人监督和指导机制，以控制项目资金、范围、风险和交付的价值。</a:t>
            </a:r>
          </a:p>
          <a:p>
            <a:pPr eaLnBrk="1" hangingPunct="1">
              <a:tabLst>
                <a:tab pos="4953000" algn="r"/>
              </a:tabLst>
            </a:pPr>
            <a:r>
              <a:rPr lang="zh-CN" altLang="en-US" sz="1000" dirty="0" smtClean="0"/>
              <a:t> </a:t>
            </a:r>
          </a:p>
          <a:p>
            <a:pPr eaLnBrk="1" hangingPunct="1">
              <a:tabLst>
                <a:tab pos="4953000" algn="r"/>
              </a:tabLst>
            </a:pPr>
            <a:endParaRPr lang="zh-CN" altLang="en-US" sz="1000" dirty="0" smtClean="0"/>
          </a:p>
          <a:p>
            <a:pPr eaLnBrk="1" hangingPunct="1">
              <a:tabLst>
                <a:tab pos="4953000" algn="r"/>
              </a:tabLst>
            </a:pPr>
            <a:r>
              <a:rPr lang="zh-CN" altLang="en-US" sz="1000" dirty="0" smtClean="0"/>
              <a:t>建立清晰的价值和成本</a:t>
            </a:r>
          </a:p>
          <a:p>
            <a:pPr eaLnBrk="1" hangingPunct="1">
              <a:tabLst>
                <a:tab pos="4953000" algn="r"/>
              </a:tabLst>
            </a:pPr>
            <a:r>
              <a:rPr lang="zh-CN" altLang="en-US" sz="1000" dirty="0" smtClean="0"/>
              <a:t>制定一个完成项目所需的资源费用的量级估算。一种简化的项目成本核算模型，可用每人成本乘以迭代（即每迭代的成本）。这个规划的第一轮应该保持的东西很粗略，灵活。其目的只是为了表达对项目的预算约束价值，并帮助利益干系人决定项目是否值得向前。</a:t>
            </a:r>
            <a:endParaRPr lang="en-US" altLang="zh-CN" sz="1000" dirty="0" smtClean="0"/>
          </a:p>
          <a:p>
            <a:pPr eaLnBrk="1" hangingPunct="1">
              <a:tabLst>
                <a:tab pos="4953000" algn="r"/>
              </a:tabLst>
            </a:pPr>
            <a:endParaRPr lang="en-US" altLang="zh-CN" sz="1000" dirty="0" smtClean="0"/>
          </a:p>
          <a:p>
            <a:pPr eaLnBrk="1" hangingPunct="1">
              <a:tabLst>
                <a:tab pos="4953000" algn="r"/>
              </a:tabLst>
            </a:pPr>
            <a:r>
              <a:rPr lang="zh-CN" altLang="en-US" sz="1000" dirty="0" smtClean="0"/>
              <a:t>计划部署</a:t>
            </a:r>
          </a:p>
          <a:p>
            <a:pPr eaLnBrk="1" hangingPunct="1">
              <a:tabLst>
                <a:tab pos="4953000" algn="r"/>
              </a:tabLst>
            </a:pPr>
            <a:r>
              <a:rPr lang="zh-CN" altLang="en-US" sz="1000" dirty="0" smtClean="0"/>
              <a:t>越早规划将软件部署到生产环境的过程越好，因为它可能会影响到项目工作。团队可能需要与运营和支持部门讨论发行时间窗，以确保该项目符合整个企业部署规划。</a:t>
            </a:r>
          </a:p>
          <a:p>
            <a:pPr eaLnBrk="1" hangingPunct="1">
              <a:tabLst>
                <a:tab pos="4953000" algn="r"/>
              </a:tabLst>
            </a:pPr>
            <a:endParaRPr lang="zh-CN" altLang="en-US" sz="1000" dirty="0" smtClean="0"/>
          </a:p>
          <a:p>
            <a:pPr eaLnBrk="1" hangingPunct="1">
              <a:tabLst>
                <a:tab pos="4953000" algn="r"/>
              </a:tabLst>
            </a:pPr>
            <a:r>
              <a:rPr lang="zh-CN" altLang="en-US" sz="1000" dirty="0" smtClean="0"/>
              <a:t>只要有可能，团队应该考虑部署（最多三到四个月的发布周期）的小版本。软件经常发布是一个尽早获取用户反馈、提高产品质量的好方法。</a:t>
            </a:r>
          </a:p>
          <a:p>
            <a:pPr eaLnBrk="1" hangingPunct="1">
              <a:tabLst>
                <a:tab pos="4953000" algn="r"/>
              </a:tabLst>
            </a:pPr>
            <a:endParaRPr lang="zh-CN" altLang="en-US" sz="1000" dirty="0" smtClean="0"/>
          </a:p>
          <a:p>
            <a:pPr eaLnBrk="1" hangingPunct="1">
              <a:tabLst>
                <a:tab pos="4953000" algn="r"/>
              </a:tabLst>
            </a:pPr>
            <a:r>
              <a:rPr lang="zh-CN" altLang="en-US" sz="1000" dirty="0" smtClean="0"/>
              <a:t>项目计划中应该记录目标部署和发布日期。</a:t>
            </a:r>
            <a:endParaRPr lang="en-US" altLang="zh-CN" sz="1000" dirty="0" smtClean="0"/>
          </a:p>
          <a:p>
            <a:pPr>
              <a:tabLst>
                <a:tab pos="4953000" algn="r"/>
              </a:tabLst>
            </a:pPr>
            <a:endParaRPr lang="en-US" altLang="zh-CN" sz="1000" dirty="0" smtClean="0"/>
          </a:p>
          <a:p>
            <a:pPr>
              <a:tabLst>
                <a:tab pos="4953000" algn="r"/>
              </a:tabLst>
            </a:pPr>
            <a:r>
              <a:rPr lang="zh-CN" altLang="en-US" sz="1000" b="1" dirty="0" smtClean="0"/>
              <a:t>任务：规划需求管理策略</a:t>
            </a:r>
          </a:p>
          <a:p>
            <a:pPr>
              <a:tabLst>
                <a:tab pos="4953000" algn="r"/>
              </a:tabLst>
            </a:pPr>
            <a:endParaRPr lang="zh-CN" altLang="en-US" sz="1000" dirty="0" smtClean="0"/>
          </a:p>
          <a:p>
            <a:pPr>
              <a:tabLst>
                <a:tab pos="4953000" algn="r"/>
              </a:tabLst>
            </a:pPr>
            <a:r>
              <a:rPr lang="zh-CN" altLang="en-US" sz="1000" dirty="0" smtClean="0"/>
              <a:t>目的</a:t>
            </a:r>
          </a:p>
          <a:p>
            <a:pPr>
              <a:tabLst>
                <a:tab pos="4953000" algn="r"/>
              </a:tabLst>
            </a:pPr>
            <a:r>
              <a:rPr lang="zh-CN" altLang="en-US" sz="1000" dirty="0" smtClean="0"/>
              <a:t>开发一个组织，收集，管理和控制的项目需求，以及管理这些需求变更的计划。</a:t>
            </a:r>
            <a:endParaRPr lang="en-US" altLang="zh-CN" sz="1000" dirty="0" smtClean="0"/>
          </a:p>
          <a:p>
            <a:pPr>
              <a:tabLst>
                <a:tab pos="4953000" algn="r"/>
              </a:tabLst>
            </a:pPr>
            <a:endParaRPr lang="en-US" altLang="zh-CN" sz="1000" dirty="0" smtClean="0"/>
          </a:p>
          <a:p>
            <a:pPr>
              <a:tabLst>
                <a:tab pos="4953000" algn="r"/>
              </a:tabLst>
            </a:pPr>
            <a:r>
              <a:rPr lang="zh-CN" altLang="en-US" sz="1000" dirty="0" smtClean="0"/>
              <a:t>需求管理策略包括：</a:t>
            </a:r>
          </a:p>
          <a:p>
            <a:pPr>
              <a:tabLst>
                <a:tab pos="4953000" algn="r"/>
              </a:tabLst>
            </a:pPr>
            <a:endParaRPr lang="zh-CN" altLang="en-US" sz="1000" dirty="0" smtClean="0"/>
          </a:p>
          <a:p>
            <a:pPr>
              <a:tabLst>
                <a:tab pos="4953000" algn="r"/>
              </a:tabLst>
            </a:pPr>
            <a:r>
              <a:rPr lang="en-US" altLang="zh-CN" sz="1000" dirty="0" smtClean="0"/>
              <a:t>•</a:t>
            </a:r>
            <a:r>
              <a:rPr lang="zh-CN" altLang="en-US" sz="1000" dirty="0" smtClean="0"/>
              <a:t>需求集的结构</a:t>
            </a:r>
          </a:p>
          <a:p>
            <a:pPr>
              <a:tabLst>
                <a:tab pos="4953000" algn="r"/>
              </a:tabLst>
            </a:pPr>
            <a:r>
              <a:rPr lang="en-US" altLang="zh-CN" sz="1000" dirty="0" smtClean="0"/>
              <a:t>•</a:t>
            </a:r>
            <a:r>
              <a:rPr lang="zh-CN" altLang="en-US" sz="1000" dirty="0" smtClean="0"/>
              <a:t>使用的自动化工具</a:t>
            </a:r>
          </a:p>
          <a:p>
            <a:pPr>
              <a:tabLst>
                <a:tab pos="4953000" algn="r"/>
              </a:tabLst>
            </a:pPr>
            <a:r>
              <a:rPr lang="en-US" altLang="zh-CN" sz="1000" dirty="0" smtClean="0"/>
              <a:t>•</a:t>
            </a:r>
            <a:r>
              <a:rPr lang="zh-CN" altLang="en-US" sz="1000" dirty="0" smtClean="0"/>
              <a:t>用于跟踪信息需求属性</a:t>
            </a:r>
          </a:p>
          <a:p>
            <a:pPr>
              <a:tabLst>
                <a:tab pos="4953000" algn="r"/>
              </a:tabLst>
            </a:pPr>
            <a:r>
              <a:rPr lang="en-US" altLang="zh-CN" sz="1000" dirty="0" smtClean="0"/>
              <a:t>•</a:t>
            </a:r>
            <a:r>
              <a:rPr lang="zh-CN" altLang="en-US" sz="1000" dirty="0" smtClean="0"/>
              <a:t>需求和需求变更的审批和复审流程</a:t>
            </a:r>
            <a:endParaRPr lang="en-US" altLang="zh-CN" sz="1000" dirty="0" smtClean="0"/>
          </a:p>
          <a:p>
            <a:pPr>
              <a:tabLst>
                <a:tab pos="4953000" algn="r"/>
              </a:tabLst>
            </a:pPr>
            <a:endParaRPr lang="en-US" altLang="zh-CN" sz="1000" dirty="0" smtClean="0"/>
          </a:p>
          <a:p>
            <a:pPr>
              <a:tabLst>
                <a:tab pos="4953000" algn="r"/>
              </a:tabLst>
            </a:pPr>
            <a:r>
              <a:rPr lang="zh-CN" altLang="en-US" sz="1000" dirty="0" smtClean="0"/>
              <a:t>具体工作步骤包括：</a:t>
            </a:r>
            <a:endParaRPr lang="en-US" altLang="zh-CN" sz="1000" dirty="0" smtClean="0"/>
          </a:p>
          <a:p>
            <a:pPr>
              <a:tabLst>
                <a:tab pos="4953000" algn="r"/>
              </a:tabLst>
            </a:pPr>
            <a:r>
              <a:rPr lang="zh-CN" altLang="en-US" sz="1000" dirty="0" smtClean="0"/>
              <a:t>选择需求的表述形式和需求管理策略</a:t>
            </a:r>
          </a:p>
          <a:p>
            <a:pPr>
              <a:tabLst>
                <a:tab pos="4953000" algn="r"/>
              </a:tabLst>
            </a:pPr>
            <a:r>
              <a:rPr lang="zh-CN" altLang="en-US" sz="1000" dirty="0" smtClean="0"/>
              <a:t>定义需求类型和属性</a:t>
            </a:r>
          </a:p>
          <a:p>
            <a:pPr>
              <a:tabLst>
                <a:tab pos="4953000" algn="r"/>
              </a:tabLst>
            </a:pPr>
            <a:r>
              <a:rPr lang="zh-CN" altLang="en-US" sz="1000" dirty="0" smtClean="0"/>
              <a:t>识别文件类型</a:t>
            </a:r>
          </a:p>
          <a:p>
            <a:pPr>
              <a:tabLst>
                <a:tab pos="4953000" algn="r"/>
              </a:tabLst>
            </a:pPr>
            <a:r>
              <a:rPr lang="zh-CN" altLang="en-US" sz="1000" dirty="0" smtClean="0"/>
              <a:t>定义需求管理指标</a:t>
            </a:r>
          </a:p>
          <a:p>
            <a:pPr>
              <a:tabLst>
                <a:tab pos="4953000" algn="r"/>
              </a:tabLst>
            </a:pPr>
            <a:r>
              <a:rPr lang="zh-CN" altLang="en-US" sz="1000" dirty="0" smtClean="0"/>
              <a:t>定义需求追踪策略</a:t>
            </a:r>
          </a:p>
          <a:p>
            <a:pPr>
              <a:tabLst>
                <a:tab pos="4953000" algn="r"/>
              </a:tabLst>
            </a:pPr>
            <a:r>
              <a:rPr lang="zh-CN" altLang="en-US" sz="1000" dirty="0" smtClean="0"/>
              <a:t>标识工具</a:t>
            </a:r>
          </a:p>
          <a:p>
            <a:pPr>
              <a:tabLst>
                <a:tab pos="4953000" algn="r"/>
              </a:tabLst>
            </a:pPr>
            <a:r>
              <a:rPr lang="zh-CN" altLang="en-US" sz="1000" dirty="0" smtClean="0"/>
              <a:t>定义需求管理流程</a:t>
            </a:r>
            <a:endParaRPr lang="en-US" altLang="zh-CN" sz="1000" dirty="0" smtClean="0"/>
          </a:p>
          <a:p>
            <a:pPr>
              <a:tabLst>
                <a:tab pos="4953000" algn="r"/>
              </a:tabLst>
            </a:pPr>
            <a:endParaRPr lang="en-US" altLang="zh-CN" sz="1000" dirty="0" smtClean="0"/>
          </a:p>
          <a:p>
            <a:pPr>
              <a:tabLst>
                <a:tab pos="4953000" algn="r"/>
              </a:tabLst>
            </a:pPr>
            <a:endParaRPr lang="en-US" altLang="zh-CN" sz="1000" dirty="0" smtClean="0"/>
          </a:p>
        </p:txBody>
      </p:sp>
      <p:sp>
        <p:nvSpPr>
          <p:cNvPr id="101382" name="Text Box 5"/>
          <p:cNvSpPr txBox="1">
            <a:spLocks noChangeArrowheads="1"/>
          </p:cNvSpPr>
          <p:nvPr/>
        </p:nvSpPr>
        <p:spPr bwMode="auto">
          <a:xfrm>
            <a:off x="492125" y="1289050"/>
            <a:ext cx="2011363"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lgn="ctr">
                <a:solidFill>
                  <a:srgbClr val="000000"/>
                </a:solidFill>
                <a:miter lim="800000"/>
                <a:headEnd/>
                <a:tailEnd type="none" w="lg" len="lg"/>
              </a14:hiddenLine>
            </a:ext>
          </a:extLst>
        </p:spPr>
        <p:txBody>
          <a:bodyPr lIns="109728" tIns="54864" rIns="109728" bIns="54864">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zh-CN" sz="1000">
                <a:latin typeface="Times New Roman" panose="02020603050405020304" pitchFamily="18" charset="0"/>
                <a:cs typeface="Times New Roman" panose="02020603050405020304" pitchFamily="18" charset="0"/>
              </a:rPr>
              <a:t>This module discusses the decisions and actions required to establish an agile team as quickly and efficiently as possible.</a:t>
            </a:r>
          </a:p>
          <a:p>
            <a:pPr>
              <a:spcBef>
                <a:spcPct val="0"/>
              </a:spcBef>
              <a:buFontTx/>
              <a:buNone/>
            </a:pPr>
            <a:endParaRPr lang="en-US" altLang="zh-CN" sz="1000">
              <a:latin typeface="Times New Roman" panose="02020603050405020304" pitchFamily="18" charset="0"/>
              <a:cs typeface="Times New Roman" panose="02020603050405020304" pitchFamily="18" charset="0"/>
            </a:endParaRPr>
          </a:p>
          <a:p>
            <a:pPr>
              <a:spcBef>
                <a:spcPct val="0"/>
              </a:spcBef>
              <a:buFontTx/>
              <a:buNone/>
            </a:pPr>
            <a:r>
              <a:rPr lang="en-US" altLang="zh-CN" sz="1000">
                <a:latin typeface="Times New Roman" panose="02020603050405020304" pitchFamily="18" charset="0"/>
                <a:cs typeface="Times New Roman" panose="02020603050405020304" pitchFamily="18" charset="0"/>
              </a:rPr>
              <a:t>Time to complete: 3 hours</a:t>
            </a:r>
          </a:p>
          <a:p>
            <a:pPr>
              <a:spcBef>
                <a:spcPct val="0"/>
              </a:spcBef>
              <a:buFontTx/>
              <a:buNone/>
            </a:pPr>
            <a:r>
              <a:rPr lang="en-US" altLang="zh-CN" sz="1000">
                <a:latin typeface="Times New Roman" panose="02020603050405020304" pitchFamily="18" charset="0"/>
                <a:cs typeface="Times New Roman" panose="02020603050405020304" pitchFamily="18" charset="0"/>
              </a:rPr>
              <a:t>Exercises/activities:</a:t>
            </a:r>
          </a:p>
          <a:p>
            <a:pPr>
              <a:spcBef>
                <a:spcPct val="0"/>
              </a:spcBef>
              <a:buFontTx/>
              <a:buChar char="•"/>
            </a:pPr>
            <a:r>
              <a:rPr lang="en-US" altLang="zh-CN" sz="1000">
                <a:latin typeface="Times New Roman" panose="02020603050405020304" pitchFamily="18" charset="0"/>
                <a:cs typeface="Times New Roman" panose="02020603050405020304" pitchFamily="18" charset="0"/>
              </a:rPr>
              <a:t> Shared Vision</a:t>
            </a:r>
          </a:p>
          <a:p>
            <a:pPr>
              <a:spcBef>
                <a:spcPct val="0"/>
              </a:spcBef>
              <a:buFontTx/>
              <a:buChar char="•"/>
            </a:pPr>
            <a:r>
              <a:rPr lang="en-US" altLang="zh-CN" sz="1000">
                <a:latin typeface="Times New Roman" panose="02020603050405020304" pitchFamily="18" charset="0"/>
                <a:cs typeface="Times New Roman" panose="02020603050405020304" pitchFamily="18" charset="0"/>
              </a:rPr>
              <a:t> Initial User Stories</a:t>
            </a:r>
          </a:p>
          <a:p>
            <a:pPr eaLnBrk="1" hangingPunct="1">
              <a:buFont typeface="WingDings" panose="05000000000000000000" pitchFamily="2" charset="2"/>
              <a:buChar char="§"/>
            </a:pPr>
            <a:r>
              <a:rPr lang="en-US" altLang="zh-CN" sz="1000">
                <a:latin typeface="Times New Roman" panose="02020603050405020304" pitchFamily="18" charset="0"/>
                <a:cs typeface="Times New Roman" panose="02020603050405020304" pitchFamily="18" charset="0"/>
              </a:rPr>
              <a:t> Initial Architecture Envisioning</a:t>
            </a:r>
          </a:p>
          <a:p>
            <a:pPr eaLnBrk="1" hangingPunct="1">
              <a:buFont typeface="WingDings" panose="05000000000000000000" pitchFamily="2" charset="2"/>
              <a:buChar char="§"/>
            </a:pPr>
            <a:r>
              <a:rPr lang="en-US" altLang="zh-CN" sz="1000">
                <a:latin typeface="Times New Roman" panose="02020603050405020304" pitchFamily="18" charset="0"/>
                <a:cs typeface="Times New Roman" panose="02020603050405020304" pitchFamily="18" charset="0"/>
              </a:rPr>
              <a:t> Prioritizing the User Stories</a:t>
            </a:r>
          </a:p>
        </p:txBody>
      </p:sp>
    </p:spTree>
    <p:extLst>
      <p:ext uri="{BB962C8B-B14F-4D97-AF65-F5344CB8AC3E}">
        <p14:creationId xmlns:p14="http://schemas.microsoft.com/office/powerpoint/2010/main" val="3955623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Analysis paralysis often occurs due to the lack of experience on the part of business systems analysts, project managers or software developers, as well as a rigid and formal organizational culture.</a:t>
            </a:r>
          </a:p>
          <a:p>
            <a:r>
              <a:rPr lang="en-US" altLang="zh-CN" dirty="0" smtClean="0"/>
              <a:t>	In software development, analysis paralysis typically manifests itself through exceedingly long phases of project planning, requirements gathering, program design and data modeling, with little or no extra value created by those steps. When extended over too long a timeframe, such processes tend to emphasize the organizational (i.e., bureaucratic) aspect of the software project, while detracting from its functional (value-creating) portion.</a:t>
            </a:r>
          </a:p>
          <a:p>
            <a:endParaRPr lang="en-US" altLang="zh-CN" dirty="0" smtClean="0"/>
          </a:p>
          <a:p>
            <a:endParaRPr lang="en-US" altLang="zh-CN" dirty="0" smtClean="0"/>
          </a:p>
          <a:p>
            <a:r>
              <a:rPr lang="en-US" altLang="zh-CN" dirty="0" smtClean="0"/>
              <a:t>	</a:t>
            </a:r>
            <a:r>
              <a:rPr lang="zh-CN" altLang="en-US" dirty="0" smtClean="0"/>
              <a:t>足球领域：</a:t>
            </a:r>
          </a:p>
          <a:p>
            <a:r>
              <a:rPr lang="zh-CN" altLang="en-US" dirty="0" smtClean="0"/>
              <a:t>		“巴神思考人生”“巴神的世界你永远不懂”</a:t>
            </a:r>
          </a:p>
          <a:p>
            <a:r>
              <a:rPr lang="zh-CN" altLang="en-US" dirty="0" smtClean="0"/>
              <a:t>		</a:t>
            </a:r>
            <a:r>
              <a:rPr lang="en-US" altLang="zh-CN" dirty="0" smtClean="0"/>
              <a:t>1 </a:t>
            </a:r>
            <a:r>
              <a:rPr lang="zh-CN" altLang="en-US" dirty="0" smtClean="0"/>
              <a:t>巴神经常在进攻时突然停下；有一次面对空门时突然停下，被后卫赶上铲飞；有一次巴神单刀，面对门将的时候，他突然转身，背对着门将用后脚跟射门，结果球踢到了看台。</a:t>
            </a:r>
          </a:p>
          <a:p>
            <a:r>
              <a:rPr lang="zh-CN" altLang="en-US" dirty="0" smtClean="0"/>
              <a:t>		</a:t>
            </a:r>
            <a:r>
              <a:rPr lang="en-US" altLang="zh-CN" dirty="0" smtClean="0"/>
              <a:t>2 </a:t>
            </a:r>
            <a:r>
              <a:rPr lang="zh-CN" altLang="en-US" dirty="0" smtClean="0"/>
              <a:t>初到英国，有一天，巴神开车被交警拦下检查，发现车里面有成捆成捆的大量现金，交警问：你为什么在车里放这么多现金？ 巴神想了想，说：因为，我能。</a:t>
            </a:r>
          </a:p>
          <a:p>
            <a:r>
              <a:rPr lang="zh-CN" altLang="en-US" dirty="0" smtClean="0"/>
              <a:t>		</a:t>
            </a:r>
            <a:r>
              <a:rPr lang="en-US" altLang="zh-CN" dirty="0" smtClean="0"/>
              <a:t>4 </a:t>
            </a:r>
            <a:r>
              <a:rPr lang="zh-CN" altLang="en-US" dirty="0" smtClean="0"/>
              <a:t>在英超踢球，有天他在别墅的浴室里洗澡，也不知道是谁给了他灵感，巴神竟然在房子里玩起了烟花。然后</a:t>
            </a:r>
            <a:r>
              <a:rPr lang="en-US" altLang="zh-CN" dirty="0" smtClean="0"/>
              <a:t>…….</a:t>
            </a:r>
            <a:r>
              <a:rPr lang="zh-CN" altLang="en-US" dirty="0" smtClean="0"/>
              <a:t>房子。。。。最让人无语的是，</a:t>
            </a:r>
            <a:r>
              <a:rPr lang="en-US" altLang="zh-CN" dirty="0" smtClean="0"/>
              <a:t>119</a:t>
            </a:r>
            <a:r>
              <a:rPr lang="zh-CN" altLang="en-US" dirty="0" smtClean="0"/>
              <a:t>（火警）过去问他：你为什么在浴室，都能把房子烧着？你都干了什么？巴神说：“我在研究火箭的原理。”</a:t>
            </a:r>
          </a:p>
          <a:p>
            <a:r>
              <a:rPr lang="zh-CN" altLang="en-US" dirty="0" smtClean="0"/>
              <a:t>		</a:t>
            </a:r>
            <a:r>
              <a:rPr lang="en-US" altLang="zh-CN" dirty="0" smtClean="0"/>
              <a:t>5.</a:t>
            </a:r>
            <a:r>
              <a:rPr lang="zh-CN" altLang="en-US" dirty="0" smtClean="0"/>
              <a:t>巴神曾经进球的时候，喜欢脱球衣庆祝，但是脱球衣庆祝，会吃到黄牌。可这根本难不住巴神，在对阿森纳的比赛中，巴神进球了，巴神这次动脑筋了，没有脱自己的球衣，而是冲着阿森纳的朱鲁走了过去，强行要脱朱鲁的衣服，结果被裁判罚出场外。</a:t>
            </a:r>
          </a:p>
          <a:p>
            <a:r>
              <a:rPr lang="zh-CN" altLang="en-US" dirty="0" smtClean="0"/>
              <a:t>		</a:t>
            </a:r>
            <a:r>
              <a:rPr lang="en-US" altLang="zh-CN" dirty="0" smtClean="0"/>
              <a:t>6.</a:t>
            </a:r>
            <a:r>
              <a:rPr lang="zh-CN" altLang="en-US" dirty="0" smtClean="0"/>
              <a:t>有一天，巴神的母亲让他去买一些清洁用品，要做家务用。几个小时后，巴神回来了，还带回来一辆大卡车，卡车上装了两辆摩托车，一个蹦床，唯独没有清洁用品。</a:t>
            </a:r>
          </a:p>
          <a:p>
            <a:r>
              <a:rPr lang="zh-CN" altLang="en-US" dirty="0" smtClean="0"/>
              <a:t>		</a:t>
            </a:r>
            <a:r>
              <a:rPr lang="en-US" altLang="zh-CN" dirty="0" smtClean="0"/>
              <a:t>7. </a:t>
            </a:r>
            <a:r>
              <a:rPr lang="zh-CN" altLang="en-US" dirty="0" smtClean="0"/>
              <a:t>巴神又被拘留了，这次是他和表弟闯进了女子监狱。警察问：你们为什么要闯进女子监狱？ 　　巴神淡定的说：我只是想来看一看。</a:t>
            </a:r>
            <a:endParaRPr lang="zh-CN" altLang="en-US" dirty="0"/>
          </a:p>
        </p:txBody>
      </p:sp>
      <p:sp>
        <p:nvSpPr>
          <p:cNvPr id="4" name="页眉占位符 3"/>
          <p:cNvSpPr>
            <a:spLocks noGrp="1"/>
          </p:cNvSpPr>
          <p:nvPr>
            <p:ph type="hdr" sz="quarter" idx="10"/>
          </p:nvPr>
        </p:nvSpPr>
        <p:spPr/>
        <p:txBody>
          <a:bodyPr/>
          <a:lstStyle/>
          <a:p>
            <a:pPr>
              <a:defRPr/>
            </a:pPr>
            <a:r>
              <a:rPr lang="zh-CN" altLang="en-US" smtClean="0"/>
              <a:t>Introduction to Disciplined Agile Delivery - Instructor Notes</a:t>
            </a:r>
            <a:endParaRPr lang="en-US" altLang="zh-CN" i="1"/>
          </a:p>
        </p:txBody>
      </p:sp>
      <p:sp>
        <p:nvSpPr>
          <p:cNvPr id="5" name="页脚占位符 4"/>
          <p:cNvSpPr>
            <a:spLocks noGrp="1"/>
          </p:cNvSpPr>
          <p:nvPr>
            <p:ph type="ftr" sz="quarter" idx="11"/>
          </p:nvPr>
        </p:nvSpPr>
        <p:spPr/>
        <p:txBody>
          <a:bodyPr/>
          <a:lstStyle/>
          <a:p>
            <a:pPr>
              <a:defRPr/>
            </a:pPr>
            <a:r>
              <a:rPr lang="zh-CN" altLang="en-US" smtClean="0"/>
              <a:t>Module 3 - Initiating an Agile Project</a:t>
            </a:r>
            <a:endParaRPr lang="en-US" altLang="zh-CN">
              <a:latin typeface="ZapfHumnst BT" pitchFamily="34" charset="0"/>
            </a:endParaRPr>
          </a:p>
        </p:txBody>
      </p:sp>
    </p:spTree>
    <p:extLst>
      <p:ext uri="{BB962C8B-B14F-4D97-AF65-F5344CB8AC3E}">
        <p14:creationId xmlns:p14="http://schemas.microsoft.com/office/powerpoint/2010/main" val="1694996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a:t>
            </a:r>
            <a:endParaRPr lang="zh-CN" altLang="en-US" dirty="0"/>
          </a:p>
        </p:txBody>
      </p:sp>
      <p:sp>
        <p:nvSpPr>
          <p:cNvPr id="4" name="页眉占位符 3"/>
          <p:cNvSpPr>
            <a:spLocks noGrp="1"/>
          </p:cNvSpPr>
          <p:nvPr>
            <p:ph type="hdr" sz="quarter" idx="10"/>
          </p:nvPr>
        </p:nvSpPr>
        <p:spPr/>
        <p:txBody>
          <a:bodyPr/>
          <a:lstStyle/>
          <a:p>
            <a:pPr>
              <a:defRPr/>
            </a:pPr>
            <a:r>
              <a:rPr lang="zh-CN" altLang="en-US" smtClean="0"/>
              <a:t>Introduction to Disciplined Agile Delivery - Instructor Notes</a:t>
            </a:r>
            <a:endParaRPr lang="en-US" altLang="zh-CN" i="1"/>
          </a:p>
        </p:txBody>
      </p:sp>
      <p:sp>
        <p:nvSpPr>
          <p:cNvPr id="5" name="页脚占位符 4"/>
          <p:cNvSpPr>
            <a:spLocks noGrp="1"/>
          </p:cNvSpPr>
          <p:nvPr>
            <p:ph type="ftr" sz="quarter" idx="11"/>
          </p:nvPr>
        </p:nvSpPr>
        <p:spPr/>
        <p:txBody>
          <a:bodyPr/>
          <a:lstStyle/>
          <a:p>
            <a:pPr>
              <a:defRPr/>
            </a:pPr>
            <a:r>
              <a:rPr lang="zh-CN" altLang="en-US" smtClean="0"/>
              <a:t>Module 3 - Initiating an Agile Project</a:t>
            </a:r>
            <a:endParaRPr lang="en-US" altLang="zh-CN">
              <a:latin typeface="ZapfHumnst BT" pitchFamily="34" charset="0"/>
            </a:endParaRPr>
          </a:p>
        </p:txBody>
      </p:sp>
    </p:spTree>
    <p:extLst>
      <p:ext uri="{BB962C8B-B14F-4D97-AF65-F5344CB8AC3E}">
        <p14:creationId xmlns:p14="http://schemas.microsoft.com/office/powerpoint/2010/main" val="746546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Agile software development methodologies explicitly seek to prevent analysis paralysis by promoting an iterative work cycle that emphasizes working products over product specifications but requires buy-in from the full project team. In some instances Agile software development ends up creating additional confusion in the project in the case where iterative plans are made with no intention on having the team following through.</a:t>
            </a:r>
            <a:endParaRPr lang="zh-CN" altLang="en-US" dirty="0" smtClean="0"/>
          </a:p>
          <a:p>
            <a:endParaRPr lang="zh-CN" altLang="en-US" dirty="0"/>
          </a:p>
        </p:txBody>
      </p:sp>
      <p:sp>
        <p:nvSpPr>
          <p:cNvPr id="4" name="页眉占位符 3"/>
          <p:cNvSpPr>
            <a:spLocks noGrp="1"/>
          </p:cNvSpPr>
          <p:nvPr>
            <p:ph type="hdr" sz="quarter" idx="10"/>
          </p:nvPr>
        </p:nvSpPr>
        <p:spPr/>
        <p:txBody>
          <a:bodyPr/>
          <a:lstStyle/>
          <a:p>
            <a:pPr>
              <a:defRPr/>
            </a:pPr>
            <a:r>
              <a:rPr lang="zh-CN" altLang="en-US" smtClean="0"/>
              <a:t>Introduction to Disciplined Agile Delivery - Instructor Notes</a:t>
            </a:r>
            <a:endParaRPr lang="en-US" altLang="zh-CN" i="1"/>
          </a:p>
        </p:txBody>
      </p:sp>
      <p:sp>
        <p:nvSpPr>
          <p:cNvPr id="5" name="页脚占位符 4"/>
          <p:cNvSpPr>
            <a:spLocks noGrp="1"/>
          </p:cNvSpPr>
          <p:nvPr>
            <p:ph type="ftr" sz="quarter" idx="11"/>
          </p:nvPr>
        </p:nvSpPr>
        <p:spPr/>
        <p:txBody>
          <a:bodyPr/>
          <a:lstStyle/>
          <a:p>
            <a:pPr>
              <a:defRPr/>
            </a:pPr>
            <a:r>
              <a:rPr lang="zh-CN" altLang="en-US" smtClean="0"/>
              <a:t>Module 3 - Initiating an Agile Project</a:t>
            </a:r>
            <a:endParaRPr lang="en-US" altLang="zh-CN">
              <a:latin typeface="ZapfHumnst BT" pitchFamily="34" charset="0"/>
            </a:endParaRPr>
          </a:p>
        </p:txBody>
      </p:sp>
    </p:spTree>
    <p:extLst>
      <p:ext uri="{BB962C8B-B14F-4D97-AF65-F5344CB8AC3E}">
        <p14:creationId xmlns:p14="http://schemas.microsoft.com/office/powerpoint/2010/main" val="530649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Agile software development methodologies explicitly seek to prevent analysis paralysis by promoting an iterative work cycle that emphasizes working products over product specifications but requires buy-in from the full project team. In some instances Agile software development ends up creating additional confusion in the project in the case where iterative plans are made with no intention on having the team following through.</a:t>
            </a:r>
            <a:endParaRPr lang="zh-CN" altLang="en-US" dirty="0" smtClean="0"/>
          </a:p>
          <a:p>
            <a:endParaRPr lang="zh-CN" altLang="en-US" dirty="0"/>
          </a:p>
        </p:txBody>
      </p:sp>
      <p:sp>
        <p:nvSpPr>
          <p:cNvPr id="4" name="页眉占位符 3"/>
          <p:cNvSpPr>
            <a:spLocks noGrp="1"/>
          </p:cNvSpPr>
          <p:nvPr>
            <p:ph type="hdr" sz="quarter" idx="10"/>
          </p:nvPr>
        </p:nvSpPr>
        <p:spPr/>
        <p:txBody>
          <a:bodyPr/>
          <a:lstStyle/>
          <a:p>
            <a:pPr>
              <a:defRPr/>
            </a:pPr>
            <a:r>
              <a:rPr lang="zh-CN" altLang="en-US" smtClean="0"/>
              <a:t>Introduction to Disciplined Agile Delivery - Instructor Notes</a:t>
            </a:r>
            <a:endParaRPr lang="en-US" altLang="zh-CN" i="1"/>
          </a:p>
        </p:txBody>
      </p:sp>
      <p:sp>
        <p:nvSpPr>
          <p:cNvPr id="5" name="页脚占位符 4"/>
          <p:cNvSpPr>
            <a:spLocks noGrp="1"/>
          </p:cNvSpPr>
          <p:nvPr>
            <p:ph type="ftr" sz="quarter" idx="11"/>
          </p:nvPr>
        </p:nvSpPr>
        <p:spPr/>
        <p:txBody>
          <a:bodyPr/>
          <a:lstStyle/>
          <a:p>
            <a:pPr>
              <a:defRPr/>
            </a:pPr>
            <a:r>
              <a:rPr lang="zh-CN" altLang="en-US" smtClean="0"/>
              <a:t>Module 3 - Initiating an Agile Project</a:t>
            </a:r>
            <a:endParaRPr lang="en-US" altLang="zh-CN">
              <a:latin typeface="ZapfHumnst BT" pitchFamily="34" charset="0"/>
            </a:endParaRPr>
          </a:p>
        </p:txBody>
      </p:sp>
    </p:spTree>
    <p:extLst>
      <p:ext uri="{BB962C8B-B14F-4D97-AF65-F5344CB8AC3E}">
        <p14:creationId xmlns:p14="http://schemas.microsoft.com/office/powerpoint/2010/main" val="3893783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txBox="1">
            <a:spLocks noGrp="1" noChangeArrowheads="1"/>
          </p:cNvSpPr>
          <p:nvPr/>
        </p:nvSpPr>
        <p:spPr bwMode="auto">
          <a:xfrm>
            <a:off x="3957638" y="8804275"/>
            <a:ext cx="30257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1" tIns="47956" rIns="95911" bIns="47956" anchor="b"/>
          <a:lstStyle>
            <a:lvl1pPr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r" eaLnBrk="1" hangingPunct="1"/>
            <a:fld id="{E3715B30-20CD-47F5-8601-4DF8971A5CD4}" type="slidenum">
              <a:rPr lang="zh-CN" altLang="en-US" sz="1300"/>
              <a:pPr algn="r" eaLnBrk="1" hangingPunct="1"/>
              <a:t>14</a:t>
            </a:fld>
            <a:endParaRPr lang="en-US" altLang="zh-CN" sz="1300"/>
          </a:p>
        </p:txBody>
      </p:sp>
      <p:sp>
        <p:nvSpPr>
          <p:cNvPr id="102403" name="Rectangle 2"/>
          <p:cNvSpPr>
            <a:spLocks noGrp="1" noRot="1" noChangeAspect="1" noChangeArrowheads="1" noTextEdit="1"/>
          </p:cNvSpPr>
          <p:nvPr>
            <p:ph type="sldImg"/>
          </p:nvPr>
        </p:nvSpPr>
        <p:spPr>
          <a:xfrm>
            <a:off x="1173163" y="693738"/>
            <a:ext cx="4640262" cy="3479800"/>
          </a:xfrm>
          <a:ln/>
        </p:spPr>
      </p:sp>
      <p:sp>
        <p:nvSpPr>
          <p:cNvPr id="102404" name="Rectangle 3"/>
          <p:cNvSpPr>
            <a:spLocks noGrp="1" noChangeArrowheads="1"/>
          </p:cNvSpPr>
          <p:nvPr>
            <p:ph type="body" idx="1"/>
          </p:nvPr>
        </p:nvSpPr>
        <p:spPr>
          <a:xfrm>
            <a:off x="698500" y="4403725"/>
            <a:ext cx="5588000"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1011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pPr>
              <a:defRPr/>
            </a:pPr>
            <a:r>
              <a:rPr lang="zh-CN" altLang="en-US" smtClean="0"/>
              <a:t>Introduction to Disciplined Agile Delivery - Instructor Notes</a:t>
            </a:r>
            <a:endParaRPr lang="en-US" altLang="zh-CN" i="1"/>
          </a:p>
        </p:txBody>
      </p:sp>
      <p:sp>
        <p:nvSpPr>
          <p:cNvPr id="5" name="页脚占位符 4"/>
          <p:cNvSpPr>
            <a:spLocks noGrp="1"/>
          </p:cNvSpPr>
          <p:nvPr>
            <p:ph type="ftr" sz="quarter" idx="11"/>
          </p:nvPr>
        </p:nvSpPr>
        <p:spPr/>
        <p:txBody>
          <a:bodyPr/>
          <a:lstStyle/>
          <a:p>
            <a:pPr>
              <a:defRPr/>
            </a:pPr>
            <a:r>
              <a:rPr lang="zh-CN" altLang="en-US" smtClean="0"/>
              <a:t>Module 3 - Initiating an Agile Project</a:t>
            </a:r>
            <a:endParaRPr lang="en-US" altLang="zh-CN">
              <a:latin typeface="ZapfHumnst BT" pitchFamily="34" charset="0"/>
            </a:endParaRPr>
          </a:p>
        </p:txBody>
      </p:sp>
    </p:spTree>
    <p:extLst>
      <p:ext uri="{BB962C8B-B14F-4D97-AF65-F5344CB8AC3E}">
        <p14:creationId xmlns:p14="http://schemas.microsoft.com/office/powerpoint/2010/main" val="1096508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“如果”→“那么”</a:t>
            </a:r>
            <a:endParaRPr lang="en-US" altLang="zh-CN" dirty="0" smtClean="0"/>
          </a:p>
          <a:p>
            <a:r>
              <a:rPr lang="zh-CN" altLang="en-US" dirty="0" smtClean="0"/>
              <a:t>条件→目标</a:t>
            </a:r>
          </a:p>
          <a:p>
            <a:endParaRPr lang="zh-CN" altLang="en-US" dirty="0"/>
          </a:p>
        </p:txBody>
      </p:sp>
      <p:sp>
        <p:nvSpPr>
          <p:cNvPr id="4" name="页眉占位符 3"/>
          <p:cNvSpPr>
            <a:spLocks noGrp="1"/>
          </p:cNvSpPr>
          <p:nvPr>
            <p:ph type="hdr" sz="quarter" idx="10"/>
          </p:nvPr>
        </p:nvSpPr>
        <p:spPr/>
        <p:txBody>
          <a:bodyPr/>
          <a:lstStyle/>
          <a:p>
            <a:pPr>
              <a:defRPr/>
            </a:pPr>
            <a:r>
              <a:rPr lang="zh-CN" altLang="en-US" smtClean="0"/>
              <a:t>Introduction to Disciplined Agile Delivery - Instructor Notes</a:t>
            </a:r>
            <a:endParaRPr lang="en-US" altLang="zh-CN" i="1"/>
          </a:p>
        </p:txBody>
      </p:sp>
      <p:sp>
        <p:nvSpPr>
          <p:cNvPr id="5" name="页脚占位符 4"/>
          <p:cNvSpPr>
            <a:spLocks noGrp="1"/>
          </p:cNvSpPr>
          <p:nvPr>
            <p:ph type="ftr" sz="quarter" idx="11"/>
          </p:nvPr>
        </p:nvSpPr>
        <p:spPr/>
        <p:txBody>
          <a:bodyPr/>
          <a:lstStyle/>
          <a:p>
            <a:pPr>
              <a:defRPr/>
            </a:pPr>
            <a:r>
              <a:rPr lang="zh-CN" altLang="en-US" smtClean="0"/>
              <a:t>Module 3 - Initiating an Agile Project</a:t>
            </a:r>
            <a:endParaRPr lang="en-US" altLang="zh-CN">
              <a:latin typeface="ZapfHumnst BT" pitchFamily="34" charset="0"/>
            </a:endParaRPr>
          </a:p>
        </p:txBody>
      </p:sp>
    </p:spTree>
    <p:extLst>
      <p:ext uri="{BB962C8B-B14F-4D97-AF65-F5344CB8AC3E}">
        <p14:creationId xmlns:p14="http://schemas.microsoft.com/office/powerpoint/2010/main" val="534211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xfrm>
            <a:off x="1174750" y="695325"/>
            <a:ext cx="4635500" cy="3476625"/>
          </a:xfrm>
          <a:ln/>
        </p:spPr>
      </p:sp>
      <p:sp>
        <p:nvSpPr>
          <p:cNvPr id="1126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40097630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fld id="{56F7951D-6C4A-4183-B483-96DB9181E1E5}" type="slidenum">
              <a:rPr lang="zh-CN" altLang="en-US"/>
              <a:pPr eaLnBrk="1" hangingPunct="1"/>
              <a:t>22</a:t>
            </a:fld>
            <a:endParaRPr lang="en-US" altLang="zh-CN"/>
          </a:p>
        </p:txBody>
      </p:sp>
      <p:sp>
        <p:nvSpPr>
          <p:cNvPr id="113667" name="Rectangle 1026"/>
          <p:cNvSpPr>
            <a:spLocks noGrp="1" noRot="1" noChangeAspect="1" noChangeArrowheads="1" noTextEdit="1"/>
          </p:cNvSpPr>
          <p:nvPr>
            <p:ph type="sldImg"/>
          </p:nvPr>
        </p:nvSpPr>
        <p:spPr>
          <a:xfrm>
            <a:off x="1174750" y="695325"/>
            <a:ext cx="4635500" cy="3476625"/>
          </a:xfrm>
          <a:ln/>
        </p:spPr>
      </p:sp>
      <p:sp>
        <p:nvSpPr>
          <p:cNvPr id="11366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3016717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xfrm>
            <a:off x="1174750" y="695325"/>
            <a:ext cx="4635500" cy="3476625"/>
          </a:xfrm>
          <a:ln/>
        </p:spPr>
      </p:sp>
      <p:sp>
        <p:nvSpPr>
          <p:cNvPr id="1146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panose="020B0604020202020204" pitchFamily="34" charset="0"/>
              </a:rPr>
              <a:t>帕累托最优是由意大利经济学家帕累托提出的一个经济学概念，即在某种既定的资源配置状态，任何改变都不可能使至少一个人的状况变好，而又不使任何人的状况变坏。而这个“最优的状态标准”，就被人们称为“帕累托最优”。</a:t>
            </a:r>
            <a:endParaRPr lang="en-US" altLang="zh-CN" dirty="0" smtClean="0">
              <a:latin typeface="Arial" panose="020B0604020202020204" pitchFamily="34" charset="0"/>
            </a:endParaRPr>
          </a:p>
          <a:p>
            <a:r>
              <a:rPr lang="zh-CN" altLang="en-US" sz="1200" b="0" i="0" kern="1200" dirty="0" smtClean="0">
                <a:solidFill>
                  <a:schemeClr val="tx1"/>
                </a:solidFill>
                <a:effectLst/>
                <a:latin typeface="Times New Roman" pitchFamily="18" charset="0"/>
                <a:ea typeface="+mn-ea"/>
                <a:cs typeface="+mn-cs"/>
              </a:rPr>
              <a:t>纳什均衡：美国数学家</a:t>
            </a:r>
            <a:r>
              <a:rPr lang="zh-CN" altLang="en-US" sz="1200" b="0" i="0" u="none" strike="noStrike" kern="1200" dirty="0" smtClean="0">
                <a:solidFill>
                  <a:schemeClr val="tx1"/>
                </a:solidFill>
                <a:effectLst/>
                <a:latin typeface="Times New Roman" pitchFamily="18" charset="0"/>
                <a:ea typeface="+mn-ea"/>
                <a:cs typeface="+mn-cs"/>
              </a:rPr>
              <a:t>约翰</a:t>
            </a:r>
            <a:r>
              <a:rPr lang="en-US" altLang="zh-CN" sz="1200" b="0" i="0" u="none" strike="noStrike" kern="1200" dirty="0" smtClean="0">
                <a:solidFill>
                  <a:schemeClr val="tx1"/>
                </a:solidFill>
                <a:effectLst/>
                <a:latin typeface="Times New Roman" pitchFamily="18" charset="0"/>
                <a:ea typeface="+mn-ea"/>
                <a:cs typeface="+mn-cs"/>
              </a:rPr>
              <a:t>·</a:t>
            </a:r>
            <a:r>
              <a:rPr lang="zh-CN" altLang="en-US" sz="1200" b="0" i="0" u="none" strike="noStrike" kern="1200" dirty="0" smtClean="0">
                <a:solidFill>
                  <a:schemeClr val="tx1"/>
                </a:solidFill>
                <a:effectLst/>
                <a:latin typeface="Times New Roman" pitchFamily="18" charset="0"/>
                <a:ea typeface="+mn-ea"/>
                <a:cs typeface="+mn-cs"/>
              </a:rPr>
              <a:t>纳什提出。</a:t>
            </a:r>
            <a:r>
              <a:rPr lang="zh-CN" altLang="en-US" sz="1200" b="0" i="0" kern="1200" dirty="0" smtClean="0">
                <a:solidFill>
                  <a:schemeClr val="tx1"/>
                </a:solidFill>
                <a:effectLst/>
                <a:latin typeface="Times New Roman" pitchFamily="18" charset="0"/>
                <a:ea typeface="+mn-ea"/>
                <a:cs typeface="+mn-cs"/>
              </a:rPr>
              <a:t>一组人为了自身利益的最大化，没有任何单独的一方愿意改变其策略，如果达到了每个人的利益极限，那么这种状态就叫纳什均衡。</a:t>
            </a:r>
            <a:endParaRPr lang="en-US" altLang="zh-CN" sz="1200" b="0" i="0" kern="1200" dirty="0" smtClean="0">
              <a:solidFill>
                <a:schemeClr val="tx1"/>
              </a:solidFill>
              <a:effectLst/>
              <a:latin typeface="Times New Roman" pitchFamily="18" charset="0"/>
              <a:ea typeface="+mn-ea"/>
              <a:cs typeface="+mn-cs"/>
            </a:endParaRPr>
          </a:p>
          <a:p>
            <a:r>
              <a:rPr lang="zh-CN" altLang="en-US" sz="1200" b="0" i="0" kern="1200" dirty="0" smtClean="0">
                <a:solidFill>
                  <a:schemeClr val="tx1"/>
                </a:solidFill>
                <a:effectLst/>
                <a:latin typeface="Times New Roman" pitchFamily="18" charset="0"/>
                <a:ea typeface="+mn-ea"/>
                <a:cs typeface="+mn-cs"/>
              </a:rPr>
              <a:t>“帕累托改进就是利人利己，纳什均衡就是损人利己”</a:t>
            </a:r>
            <a:endParaRPr lang="en-US" altLang="zh-CN" dirty="0" smtClean="0">
              <a:latin typeface="Arial" panose="020B0604020202020204" pitchFamily="34" charset="0"/>
            </a:endParaRPr>
          </a:p>
          <a:p>
            <a:r>
              <a:rPr lang="zh-CN" altLang="en-US" sz="1200" b="0" i="0" kern="1200" dirty="0" smtClean="0">
                <a:solidFill>
                  <a:schemeClr val="tx1"/>
                </a:solidFill>
                <a:effectLst/>
                <a:latin typeface="Times New Roman" pitchFamily="18" charset="0"/>
                <a:ea typeface="+mn-ea"/>
                <a:cs typeface="+mn-cs"/>
              </a:rPr>
              <a:t>帕累托最优</a:t>
            </a:r>
            <a:r>
              <a:rPr lang="zh-CN" altLang="en-US" sz="1200" b="1" i="0" kern="1200" dirty="0" smtClean="0">
                <a:solidFill>
                  <a:schemeClr val="tx1"/>
                </a:solidFill>
                <a:effectLst/>
                <a:latin typeface="Times New Roman" pitchFamily="18" charset="0"/>
                <a:ea typeface="+mn-ea"/>
                <a:cs typeface="+mn-cs"/>
              </a:rPr>
              <a:t>可以是</a:t>
            </a:r>
            <a:r>
              <a:rPr lang="zh-CN" altLang="en-US" sz="1200" b="0" i="0" kern="1200" dirty="0" smtClean="0">
                <a:solidFill>
                  <a:schemeClr val="tx1"/>
                </a:solidFill>
                <a:effectLst/>
                <a:latin typeface="Times New Roman" pitchFamily="18" charset="0"/>
                <a:ea typeface="+mn-ea"/>
                <a:cs typeface="+mn-cs"/>
              </a:rPr>
              <a:t>合作博弈，而纳什均衡</a:t>
            </a:r>
            <a:r>
              <a:rPr lang="zh-CN" altLang="en-US" sz="1200" b="1" i="0" kern="1200" dirty="0" smtClean="0">
                <a:solidFill>
                  <a:schemeClr val="tx1"/>
                </a:solidFill>
                <a:effectLst/>
                <a:latin typeface="Times New Roman" pitchFamily="18" charset="0"/>
                <a:ea typeface="+mn-ea"/>
                <a:cs typeface="+mn-cs"/>
              </a:rPr>
              <a:t>只能是</a:t>
            </a:r>
            <a:r>
              <a:rPr lang="zh-CN" altLang="en-US" sz="1200" b="0" i="0" kern="1200" dirty="0" smtClean="0">
                <a:solidFill>
                  <a:schemeClr val="tx1"/>
                </a:solidFill>
                <a:effectLst/>
                <a:latin typeface="Times New Roman" pitchFamily="18" charset="0"/>
                <a:ea typeface="+mn-ea"/>
                <a:cs typeface="+mn-cs"/>
              </a:rPr>
              <a:t>非合作博弈。</a:t>
            </a:r>
            <a:endParaRPr lang="en-US" altLang="zh-CN" sz="1200" b="0" i="0" kern="1200" dirty="0" smtClean="0">
              <a:solidFill>
                <a:schemeClr val="tx1"/>
              </a:solidFill>
              <a:effectLst/>
              <a:latin typeface="Times New Roman" pitchFamily="18" charset="0"/>
              <a:ea typeface="+mn-ea"/>
              <a:cs typeface="+mn-cs"/>
            </a:endParaRPr>
          </a:p>
          <a:p>
            <a:r>
              <a:rPr lang="en-US" altLang="zh-CN" sz="1200" b="0" i="0" kern="1200" dirty="0" smtClean="0">
                <a:solidFill>
                  <a:schemeClr val="tx1"/>
                </a:solidFill>
                <a:effectLst/>
                <a:latin typeface="Times New Roman" pitchFamily="18" charset="0"/>
                <a:ea typeface="+mn-ea"/>
                <a:cs typeface="+mn-cs"/>
              </a:rPr>
              <a:t>【</a:t>
            </a:r>
            <a:r>
              <a:rPr lang="zh-CN" altLang="en-US" sz="1200" b="0" i="0" kern="1200" dirty="0" smtClean="0">
                <a:solidFill>
                  <a:schemeClr val="tx1"/>
                </a:solidFill>
                <a:effectLst/>
                <a:latin typeface="Times New Roman" pitchFamily="18" charset="0"/>
                <a:ea typeface="+mn-ea"/>
                <a:cs typeface="+mn-cs"/>
              </a:rPr>
              <a:t>合同审批：财务部门希望预算科、合同科、生产管理科、财务科、</a:t>
            </a:r>
            <a:r>
              <a:rPr lang="en-US" altLang="zh-CN" sz="1200" b="0" i="0" kern="1200" dirty="0" smtClean="0">
                <a:solidFill>
                  <a:schemeClr val="tx1"/>
                </a:solidFill>
                <a:effectLst/>
                <a:latin typeface="Times New Roman" pitchFamily="18" charset="0"/>
                <a:ea typeface="+mn-ea"/>
                <a:cs typeface="+mn-cs"/>
              </a:rPr>
              <a:t>CFO</a:t>
            </a:r>
            <a:r>
              <a:rPr lang="zh-CN" altLang="en-US" sz="1200" b="0" i="0" kern="1200" dirty="0" smtClean="0">
                <a:solidFill>
                  <a:schemeClr val="tx1"/>
                </a:solidFill>
                <a:effectLst/>
                <a:latin typeface="Times New Roman" pitchFamily="18" charset="0"/>
                <a:ea typeface="+mn-ea"/>
                <a:cs typeface="+mn-cs"/>
              </a:rPr>
              <a:t>、</a:t>
            </a:r>
            <a:r>
              <a:rPr lang="en-US" altLang="zh-CN" sz="1200" b="0" i="0" kern="1200" dirty="0" smtClean="0">
                <a:solidFill>
                  <a:schemeClr val="tx1"/>
                </a:solidFill>
                <a:effectLst/>
                <a:latin typeface="Times New Roman" pitchFamily="18" charset="0"/>
                <a:ea typeface="+mn-ea"/>
                <a:cs typeface="+mn-cs"/>
              </a:rPr>
              <a:t>CEO</a:t>
            </a:r>
            <a:r>
              <a:rPr lang="zh-CN" altLang="en-US" sz="1200" b="0" i="0" kern="1200" dirty="0" smtClean="0">
                <a:solidFill>
                  <a:schemeClr val="tx1"/>
                </a:solidFill>
                <a:effectLst/>
                <a:latin typeface="Times New Roman" pitchFamily="18" charset="0"/>
                <a:ea typeface="+mn-ea"/>
                <a:cs typeface="+mn-cs"/>
              </a:rPr>
              <a:t>全部参与审批；但其他部门不愿意，因为凭空添加了很多工作量，问如何处理？</a:t>
            </a:r>
            <a:r>
              <a:rPr lang="en-US" altLang="zh-CN" sz="1200" b="0" i="0" kern="1200" dirty="0" smtClean="0">
                <a:solidFill>
                  <a:schemeClr val="tx1"/>
                </a:solidFill>
                <a:effectLst/>
                <a:latin typeface="Times New Roman" pitchFamily="18" charset="0"/>
                <a:ea typeface="+mn-ea"/>
                <a:cs typeface="+mn-cs"/>
              </a:rPr>
              <a:t/>
            </a:r>
            <a:br>
              <a:rPr lang="en-US" altLang="zh-CN" sz="1200" b="0" i="0" kern="1200" dirty="0" smtClean="0">
                <a:solidFill>
                  <a:schemeClr val="tx1"/>
                </a:solidFill>
                <a:effectLst/>
                <a:latin typeface="Times New Roman" pitchFamily="18" charset="0"/>
                <a:ea typeface="+mn-ea"/>
                <a:cs typeface="+mn-cs"/>
              </a:rPr>
            </a:br>
            <a:r>
              <a:rPr lang="zh-CN" altLang="en-US" sz="1200" b="0" i="0" kern="1200" dirty="0" smtClean="0">
                <a:solidFill>
                  <a:schemeClr val="tx1"/>
                </a:solidFill>
                <a:effectLst/>
                <a:latin typeface="Times New Roman" pitchFamily="18" charset="0"/>
                <a:ea typeface="+mn-ea"/>
                <a:cs typeface="+mn-cs"/>
              </a:rPr>
              <a:t>帕累托改进：增加超时自动审批功能</a:t>
            </a:r>
            <a:r>
              <a:rPr lang="en-US" altLang="zh-CN" sz="1200" b="0" i="0" kern="1200" dirty="0" smtClean="0">
                <a:solidFill>
                  <a:schemeClr val="tx1"/>
                </a:solidFill>
                <a:effectLst/>
                <a:latin typeface="Times New Roman" pitchFamily="18" charset="0"/>
                <a:ea typeface="+mn-ea"/>
                <a:cs typeface="+mn-cs"/>
              </a:rPr>
              <a:t>】</a:t>
            </a:r>
          </a:p>
          <a:p>
            <a:r>
              <a:rPr lang="en-US" altLang="zh-CN" sz="1200" b="0" i="0" kern="1200" dirty="0" smtClean="0">
                <a:solidFill>
                  <a:schemeClr val="tx1"/>
                </a:solidFill>
                <a:effectLst/>
                <a:latin typeface="Times New Roman" pitchFamily="18" charset="0"/>
                <a:ea typeface="+mn-ea"/>
                <a:cs typeface="+mn-cs"/>
              </a:rPr>
              <a:t>【</a:t>
            </a:r>
            <a:r>
              <a:rPr lang="zh-CN" altLang="en-US" sz="1200" b="0" i="0" kern="1200" dirty="0" smtClean="0">
                <a:solidFill>
                  <a:schemeClr val="tx1"/>
                </a:solidFill>
                <a:effectLst/>
                <a:latin typeface="Times New Roman" pitchFamily="18" charset="0"/>
                <a:ea typeface="+mn-ea"/>
                <a:cs typeface="+mn-cs"/>
              </a:rPr>
              <a:t>报销审批：</a:t>
            </a:r>
            <a:r>
              <a:rPr lang="en-US" altLang="zh-CN" sz="1200" b="0" i="0" kern="1200" dirty="0" smtClean="0">
                <a:solidFill>
                  <a:schemeClr val="tx1"/>
                </a:solidFill>
                <a:effectLst/>
                <a:latin typeface="Times New Roman" pitchFamily="18" charset="0"/>
                <a:ea typeface="+mn-ea"/>
                <a:cs typeface="+mn-cs"/>
              </a:rPr>
              <a:t>CFO</a:t>
            </a:r>
            <a:r>
              <a:rPr lang="zh-CN" altLang="en-US" sz="1200" b="0" i="0" kern="1200" dirty="0" smtClean="0">
                <a:solidFill>
                  <a:schemeClr val="tx1"/>
                </a:solidFill>
                <a:effectLst/>
                <a:latin typeface="Times New Roman" pitchFamily="18" charset="0"/>
                <a:ea typeface="+mn-ea"/>
                <a:cs typeface="+mn-cs"/>
              </a:rPr>
              <a:t>强烈要求所有单笔金额超过</a:t>
            </a:r>
            <a:r>
              <a:rPr lang="en-US" altLang="zh-CN" sz="1200" b="0" i="0" kern="1200" dirty="0" smtClean="0">
                <a:solidFill>
                  <a:schemeClr val="tx1"/>
                </a:solidFill>
                <a:effectLst/>
                <a:latin typeface="Times New Roman" pitchFamily="18" charset="0"/>
                <a:ea typeface="+mn-ea"/>
                <a:cs typeface="+mn-cs"/>
              </a:rPr>
              <a:t>500</a:t>
            </a:r>
            <a:r>
              <a:rPr lang="zh-CN" altLang="en-US" sz="1200" b="0" i="0" kern="1200" dirty="0" smtClean="0">
                <a:solidFill>
                  <a:schemeClr val="tx1"/>
                </a:solidFill>
                <a:effectLst/>
                <a:latin typeface="Times New Roman" pitchFamily="18" charset="0"/>
                <a:ea typeface="+mn-ea"/>
                <a:cs typeface="+mn-cs"/>
              </a:rPr>
              <a:t>元的单据经他审批；而各部门经理强烈要求单笔金额超过</a:t>
            </a:r>
            <a:r>
              <a:rPr lang="en-US" altLang="zh-CN" sz="1200" b="0" i="0" kern="1200" dirty="0" smtClean="0">
                <a:solidFill>
                  <a:schemeClr val="tx1"/>
                </a:solidFill>
                <a:effectLst/>
                <a:latin typeface="Times New Roman" pitchFamily="18" charset="0"/>
                <a:ea typeface="+mn-ea"/>
                <a:cs typeface="+mn-cs"/>
              </a:rPr>
              <a:t>5000</a:t>
            </a:r>
            <a:r>
              <a:rPr lang="zh-CN" altLang="en-US" sz="1200" b="0" i="0" kern="1200" dirty="0" smtClean="0">
                <a:solidFill>
                  <a:schemeClr val="tx1"/>
                </a:solidFill>
                <a:effectLst/>
                <a:latin typeface="Times New Roman" pitchFamily="18" charset="0"/>
                <a:ea typeface="+mn-ea"/>
                <a:cs typeface="+mn-cs"/>
              </a:rPr>
              <a:t>元的才由</a:t>
            </a:r>
            <a:r>
              <a:rPr lang="en-US" altLang="zh-CN" sz="1200" b="0" i="0" kern="1200" dirty="0" smtClean="0">
                <a:solidFill>
                  <a:schemeClr val="tx1"/>
                </a:solidFill>
                <a:effectLst/>
                <a:latin typeface="Times New Roman" pitchFamily="18" charset="0"/>
                <a:ea typeface="+mn-ea"/>
                <a:cs typeface="+mn-cs"/>
              </a:rPr>
              <a:t>CFO</a:t>
            </a:r>
            <a:r>
              <a:rPr lang="zh-CN" altLang="en-US" sz="1200" b="0" i="0" kern="1200" dirty="0" smtClean="0">
                <a:solidFill>
                  <a:schemeClr val="tx1"/>
                </a:solidFill>
                <a:effectLst/>
                <a:latin typeface="Times New Roman" pitchFamily="18" charset="0"/>
                <a:ea typeface="+mn-ea"/>
                <a:cs typeface="+mn-cs"/>
              </a:rPr>
              <a:t>审批。问如何处理？</a:t>
            </a:r>
            <a:endParaRPr lang="en-US" altLang="zh-CN" sz="1200" b="0" i="0" kern="1200" dirty="0" smtClean="0">
              <a:solidFill>
                <a:schemeClr val="tx1"/>
              </a:solidFill>
              <a:effectLst/>
              <a:latin typeface="Times New Roman" pitchFamily="18" charset="0"/>
              <a:ea typeface="+mn-ea"/>
              <a:cs typeface="+mn-cs"/>
            </a:endParaRPr>
          </a:p>
          <a:p>
            <a:r>
              <a:rPr lang="zh-CN" altLang="en-US" sz="1200" b="0" i="0" kern="1200" dirty="0" smtClean="0">
                <a:solidFill>
                  <a:schemeClr val="tx1"/>
                </a:solidFill>
                <a:effectLst/>
                <a:latin typeface="Times New Roman" pitchFamily="18" charset="0"/>
                <a:ea typeface="+mn-ea"/>
                <a:cs typeface="+mn-cs"/>
              </a:rPr>
              <a:t>纳什均衡：折衷，讨价还价，定为</a:t>
            </a:r>
            <a:r>
              <a:rPr lang="en-US" altLang="zh-CN" sz="1200" b="0" i="0" kern="1200" dirty="0" smtClean="0">
                <a:solidFill>
                  <a:schemeClr val="tx1"/>
                </a:solidFill>
                <a:effectLst/>
                <a:latin typeface="Times New Roman" pitchFamily="18" charset="0"/>
                <a:ea typeface="+mn-ea"/>
                <a:cs typeface="+mn-cs"/>
              </a:rPr>
              <a:t>2000】</a:t>
            </a: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834559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txBox="1">
            <a:spLocks noGrp="1" noChangeArrowheads="1"/>
          </p:cNvSpPr>
          <p:nvPr/>
        </p:nvSpPr>
        <p:spPr bwMode="auto">
          <a:xfrm>
            <a:off x="3957638" y="8804275"/>
            <a:ext cx="30257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1" tIns="47956" rIns="95911" bIns="47956" anchor="b"/>
          <a:lstStyle>
            <a:lvl1pPr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r" eaLnBrk="1" hangingPunct="1"/>
            <a:fld id="{E3715B30-20CD-47F5-8601-4DF8971A5CD4}" type="slidenum">
              <a:rPr lang="zh-CN" altLang="en-US" sz="1300"/>
              <a:pPr algn="r" eaLnBrk="1" hangingPunct="1"/>
              <a:t>2</a:t>
            </a:fld>
            <a:endParaRPr lang="en-US" altLang="zh-CN" sz="1300"/>
          </a:p>
        </p:txBody>
      </p:sp>
      <p:sp>
        <p:nvSpPr>
          <p:cNvPr id="102403" name="Rectangle 2"/>
          <p:cNvSpPr>
            <a:spLocks noGrp="1" noRot="1" noChangeAspect="1" noChangeArrowheads="1" noTextEdit="1"/>
          </p:cNvSpPr>
          <p:nvPr>
            <p:ph type="sldImg"/>
          </p:nvPr>
        </p:nvSpPr>
        <p:spPr>
          <a:xfrm>
            <a:off x="1173163" y="693738"/>
            <a:ext cx="4640262" cy="3479800"/>
          </a:xfrm>
          <a:ln/>
        </p:spPr>
      </p:sp>
      <p:sp>
        <p:nvSpPr>
          <p:cNvPr id="102404" name="Rectangle 3"/>
          <p:cNvSpPr>
            <a:spLocks noGrp="1" noChangeArrowheads="1"/>
          </p:cNvSpPr>
          <p:nvPr>
            <p:ph type="body" idx="1"/>
          </p:nvPr>
        </p:nvSpPr>
        <p:spPr>
          <a:xfrm>
            <a:off x="698500" y="4403725"/>
            <a:ext cx="5588000"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7439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软件开发实例：总经理想要超过</a:t>
            </a:r>
            <a:r>
              <a:rPr lang="en-US" altLang="zh-CN" dirty="0" smtClean="0"/>
              <a:t>500</a:t>
            </a:r>
            <a:r>
              <a:rPr lang="zh-CN" altLang="en-US" dirty="0" smtClean="0"/>
              <a:t>的发票都亲自审批才允许报销；部门经理想</a:t>
            </a:r>
            <a:r>
              <a:rPr lang="en-US" altLang="zh-CN" dirty="0" smtClean="0"/>
              <a:t>3000</a:t>
            </a:r>
            <a:r>
              <a:rPr lang="zh-CN" altLang="en-US" dirty="0" smtClean="0"/>
              <a:t>以上。</a:t>
            </a:r>
            <a:endParaRPr lang="en-US" altLang="zh-CN" dirty="0" smtClean="0"/>
          </a:p>
          <a:p>
            <a:r>
              <a:rPr lang="zh-CN" altLang="en-US" dirty="0" smtClean="0"/>
              <a:t>结果：折衷</a:t>
            </a:r>
            <a:endParaRPr lang="zh-CN" altLang="en-US" dirty="0"/>
          </a:p>
        </p:txBody>
      </p:sp>
      <p:sp>
        <p:nvSpPr>
          <p:cNvPr id="4" name="页眉占位符 3"/>
          <p:cNvSpPr>
            <a:spLocks noGrp="1"/>
          </p:cNvSpPr>
          <p:nvPr>
            <p:ph type="hdr" sz="quarter" idx="10"/>
          </p:nvPr>
        </p:nvSpPr>
        <p:spPr/>
        <p:txBody>
          <a:bodyPr/>
          <a:lstStyle/>
          <a:p>
            <a:pPr>
              <a:defRPr/>
            </a:pPr>
            <a:r>
              <a:rPr lang="zh-CN" altLang="en-US" smtClean="0"/>
              <a:t>Introduction to Disciplined Agile Delivery - Instructor Notes</a:t>
            </a:r>
            <a:endParaRPr lang="en-US" altLang="zh-CN" i="1"/>
          </a:p>
        </p:txBody>
      </p:sp>
      <p:sp>
        <p:nvSpPr>
          <p:cNvPr id="5" name="页脚占位符 4"/>
          <p:cNvSpPr>
            <a:spLocks noGrp="1"/>
          </p:cNvSpPr>
          <p:nvPr>
            <p:ph type="ftr" sz="quarter" idx="11"/>
          </p:nvPr>
        </p:nvSpPr>
        <p:spPr/>
        <p:txBody>
          <a:bodyPr/>
          <a:lstStyle/>
          <a:p>
            <a:pPr>
              <a:defRPr/>
            </a:pPr>
            <a:r>
              <a:rPr lang="zh-CN" altLang="en-US" smtClean="0"/>
              <a:t>Module 3 - Initiating an Agile Project</a:t>
            </a:r>
            <a:endParaRPr lang="en-US" altLang="zh-CN">
              <a:latin typeface="ZapfHumnst BT" pitchFamily="34" charset="0"/>
            </a:endParaRPr>
          </a:p>
        </p:txBody>
      </p:sp>
    </p:spTree>
    <p:extLst>
      <p:ext uri="{BB962C8B-B14F-4D97-AF65-F5344CB8AC3E}">
        <p14:creationId xmlns:p14="http://schemas.microsoft.com/office/powerpoint/2010/main" val="20197133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软件开发实例：财务部门要求审批，其他部门不接受（增加工作量、责任）</a:t>
            </a:r>
            <a:endParaRPr lang="en-US" altLang="zh-CN" dirty="0" smtClean="0"/>
          </a:p>
          <a:p>
            <a:r>
              <a:rPr lang="zh-CN" altLang="en-US" dirty="0" smtClean="0"/>
              <a:t>结果：添加自动审批功能</a:t>
            </a:r>
            <a:endParaRPr lang="zh-CN" altLang="en-US" dirty="0"/>
          </a:p>
        </p:txBody>
      </p:sp>
      <p:sp>
        <p:nvSpPr>
          <p:cNvPr id="4" name="页眉占位符 3"/>
          <p:cNvSpPr>
            <a:spLocks noGrp="1"/>
          </p:cNvSpPr>
          <p:nvPr>
            <p:ph type="hdr" sz="quarter" idx="10"/>
          </p:nvPr>
        </p:nvSpPr>
        <p:spPr/>
        <p:txBody>
          <a:bodyPr/>
          <a:lstStyle/>
          <a:p>
            <a:pPr>
              <a:defRPr/>
            </a:pPr>
            <a:r>
              <a:rPr lang="zh-CN" altLang="en-US" smtClean="0"/>
              <a:t>Introduction to Disciplined Agile Delivery - Instructor Notes</a:t>
            </a:r>
            <a:endParaRPr lang="en-US" altLang="zh-CN" i="1"/>
          </a:p>
        </p:txBody>
      </p:sp>
      <p:sp>
        <p:nvSpPr>
          <p:cNvPr id="5" name="页脚占位符 4"/>
          <p:cNvSpPr>
            <a:spLocks noGrp="1"/>
          </p:cNvSpPr>
          <p:nvPr>
            <p:ph type="ftr" sz="quarter" idx="11"/>
          </p:nvPr>
        </p:nvSpPr>
        <p:spPr/>
        <p:txBody>
          <a:bodyPr/>
          <a:lstStyle/>
          <a:p>
            <a:pPr>
              <a:defRPr/>
            </a:pPr>
            <a:r>
              <a:rPr lang="zh-CN" altLang="en-US" smtClean="0"/>
              <a:t>Module 3 - Initiating an Agile Project</a:t>
            </a:r>
            <a:endParaRPr lang="en-US" altLang="zh-CN">
              <a:latin typeface="ZapfHumnst BT" pitchFamily="34" charset="0"/>
            </a:endParaRPr>
          </a:p>
        </p:txBody>
      </p:sp>
    </p:spTree>
    <p:extLst>
      <p:ext uri="{BB962C8B-B14F-4D97-AF65-F5344CB8AC3E}">
        <p14:creationId xmlns:p14="http://schemas.microsoft.com/office/powerpoint/2010/main" val="8641878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fld id="{522632B7-D673-4FFB-81AF-6501DC9C82ED}" type="slidenum">
              <a:rPr lang="zh-CN" altLang="en-US"/>
              <a:pPr eaLnBrk="1" hangingPunct="1"/>
              <a:t>27</a:t>
            </a:fld>
            <a:endParaRPr lang="en-US" altLang="zh-CN"/>
          </a:p>
        </p:txBody>
      </p:sp>
      <p:sp>
        <p:nvSpPr>
          <p:cNvPr id="115715" name="Rectangle 2"/>
          <p:cNvSpPr>
            <a:spLocks noGrp="1" noRot="1" noChangeAspect="1" noChangeArrowheads="1" noTextEdit="1"/>
          </p:cNvSpPr>
          <p:nvPr>
            <p:ph type="sldImg"/>
          </p:nvPr>
        </p:nvSpPr>
        <p:spPr>
          <a:xfrm>
            <a:off x="1174750" y="695325"/>
            <a:ext cx="4635500" cy="3476625"/>
          </a:xfrm>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latin typeface="Arial" panose="020B0604020202020204" pitchFamily="34" charset="0"/>
              </a:rPr>
              <a:t>排序方法讨论设计：</a:t>
            </a:r>
            <a:r>
              <a:rPr lang="en-US" altLang="zh-CN" dirty="0" smtClean="0">
                <a:latin typeface="Arial" panose="020B0604020202020204" pitchFamily="34" charset="0"/>
              </a:rPr>
              <a:t>1</a:t>
            </a:r>
            <a:r>
              <a:rPr lang="zh-CN" altLang="en-US" dirty="0" smtClean="0">
                <a:latin typeface="Arial" panose="020B0604020202020204" pitchFamily="34" charset="0"/>
              </a:rPr>
              <a:t>、案例：一群人按高矮排序</a:t>
            </a:r>
          </a:p>
          <a:p>
            <a:pPr eaLnBrk="1" hangingPunct="1"/>
            <a:r>
              <a:rPr lang="en-US" altLang="zh-CN" dirty="0" smtClean="0">
                <a:latin typeface="Arial" panose="020B0604020202020204" pitchFamily="34" charset="0"/>
              </a:rPr>
              <a:t>2</a:t>
            </a:r>
            <a:r>
              <a:rPr lang="zh-CN" altLang="en-US" dirty="0" smtClean="0">
                <a:latin typeface="Arial" panose="020B0604020202020204" pitchFamily="34" charset="0"/>
              </a:rPr>
              <a:t>、计算机软件方法提示；</a:t>
            </a:r>
            <a:r>
              <a:rPr lang="en-US" altLang="zh-CN" dirty="0" smtClean="0">
                <a:latin typeface="Arial" panose="020B0604020202020204" pitchFamily="34" charset="0"/>
              </a:rPr>
              <a:t>3</a:t>
            </a:r>
            <a:r>
              <a:rPr lang="zh-CN" altLang="en-US" dirty="0" smtClean="0">
                <a:latin typeface="Arial" panose="020B0604020202020204" pitchFamily="34" charset="0"/>
              </a:rPr>
              <a:t>、引导讨论</a:t>
            </a:r>
            <a:r>
              <a:rPr lang="zh-CN" altLang="en-US" dirty="0" smtClean="0"/>
              <a:t>“</a:t>
            </a:r>
            <a:r>
              <a:rPr lang="zh-CN" altLang="en-US" dirty="0" smtClean="0">
                <a:latin typeface="Arial" panose="020B0604020202020204" pitchFamily="34" charset="0"/>
              </a:rPr>
              <a:t>有了好的手段后，是否会受到影响，思路受限或不再提出自认为不好的方案</a:t>
            </a:r>
            <a:r>
              <a:rPr lang="zh-CN" altLang="en-US" dirty="0" smtClean="0"/>
              <a:t>”</a:t>
            </a:r>
            <a:r>
              <a:rPr lang="zh-CN" altLang="en-US" dirty="0" smtClean="0">
                <a:latin typeface="Arial" panose="020B0604020202020204" pitchFamily="34" charset="0"/>
              </a:rPr>
              <a:t>，总结头脑风暴法的优缺点</a:t>
            </a:r>
          </a:p>
          <a:p>
            <a:pPr eaLnBrk="1" hangingPunct="1"/>
            <a:r>
              <a:rPr lang="zh-CN" altLang="en-US" dirty="0" smtClean="0">
                <a:latin typeface="Arial" panose="020B0604020202020204" pitchFamily="34" charset="0"/>
              </a:rPr>
              <a:t>插入：朴克；交换：冒泡；选择：最小；分配：拍照</a:t>
            </a:r>
            <a:endParaRPr lang="en-US" altLang="zh-CN" dirty="0" smtClean="0">
              <a:latin typeface="Arial" panose="020B0604020202020204" pitchFamily="34" charset="0"/>
            </a:endParaRPr>
          </a:p>
          <a:p>
            <a:pPr eaLnBrk="1" hangingPunct="1"/>
            <a:endParaRPr lang="en-US" altLang="zh-CN" dirty="0" smtClean="0">
              <a:latin typeface="Arial" panose="020B0604020202020204" pitchFamily="34" charset="0"/>
            </a:endParaRPr>
          </a:p>
          <a:p>
            <a:pPr marL="0" marR="0" lvl="1" indent="0" algn="l" defTabSz="914400" rtl="0" eaLnBrk="1" fontAlgn="base" latinLnBrk="0" hangingPunct="1">
              <a:lnSpc>
                <a:spcPct val="100000"/>
              </a:lnSpc>
              <a:spcBef>
                <a:spcPct val="30000"/>
              </a:spcBef>
              <a:spcAft>
                <a:spcPct val="0"/>
              </a:spcAft>
              <a:buClrTx/>
              <a:buSzTx/>
              <a:buFontTx/>
              <a:buNone/>
              <a:tabLst/>
              <a:defRPr/>
            </a:pPr>
            <a:r>
              <a:rPr lang="zh-CN" altLang="en-US" sz="2200" dirty="0" smtClean="0">
                <a:latin typeface="Tahoma" panose="020B0604030504040204" pitchFamily="34" charset="0"/>
              </a:rPr>
              <a:t>头脑风暴法：</a:t>
            </a:r>
            <a:r>
              <a:rPr lang="zh-CN" altLang="en-US" dirty="0" smtClean="0">
                <a:latin typeface="Arial" panose="020B0604020202020204" pitchFamily="34" charset="0"/>
              </a:rPr>
              <a:t>无限制的自由联想和讨论，其目的在于产生新观念或激发创新设想。</a:t>
            </a:r>
          </a:p>
          <a:p>
            <a:pPr eaLnBrk="1" hangingPunct="1"/>
            <a:endParaRPr lang="zh-CN" altLang="en-US" dirty="0" smtClean="0">
              <a:latin typeface="Arial" panose="020B0604020202020204" pitchFamily="34" charset="0"/>
            </a:endParaRPr>
          </a:p>
        </p:txBody>
      </p:sp>
    </p:spTree>
    <p:extLst>
      <p:ext uri="{BB962C8B-B14F-4D97-AF65-F5344CB8AC3E}">
        <p14:creationId xmlns:p14="http://schemas.microsoft.com/office/powerpoint/2010/main" val="39670026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fld id="{3B840FAB-C261-427C-B9ED-85CB3FFDE770}" type="slidenum">
              <a:rPr lang="zh-CN" altLang="en-US"/>
              <a:pPr eaLnBrk="1" hangingPunct="1"/>
              <a:t>28</a:t>
            </a:fld>
            <a:endParaRPr lang="en-US" altLang="zh-CN"/>
          </a:p>
        </p:txBody>
      </p:sp>
      <p:sp>
        <p:nvSpPr>
          <p:cNvPr id="116739" name="Rectangle 2"/>
          <p:cNvSpPr>
            <a:spLocks noGrp="1" noRot="1" noChangeAspect="1" noChangeArrowheads="1" noTextEdit="1"/>
          </p:cNvSpPr>
          <p:nvPr>
            <p:ph type="sldImg"/>
          </p:nvPr>
        </p:nvSpPr>
        <p:spPr>
          <a:xfrm>
            <a:off x="1174750" y="695325"/>
            <a:ext cx="4635500" cy="3476625"/>
          </a:xfrm>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36764645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fld id="{B2322BE2-E4A6-4F61-9E56-0C7C4B01874C}" type="slidenum">
              <a:rPr lang="zh-CN" altLang="en-US"/>
              <a:pPr eaLnBrk="1" hangingPunct="1"/>
              <a:t>29</a:t>
            </a:fld>
            <a:endParaRPr lang="en-US" altLang="zh-CN"/>
          </a:p>
        </p:txBody>
      </p:sp>
      <p:sp>
        <p:nvSpPr>
          <p:cNvPr id="117763" name="Rectangle 2"/>
          <p:cNvSpPr>
            <a:spLocks noGrp="1" noRot="1" noChangeAspect="1" noChangeArrowheads="1" noTextEdit="1"/>
          </p:cNvSpPr>
          <p:nvPr>
            <p:ph type="sldImg"/>
          </p:nvPr>
        </p:nvSpPr>
        <p:spPr>
          <a:xfrm>
            <a:off x="1174750" y="695325"/>
            <a:ext cx="4635500" cy="3476625"/>
          </a:xfrm>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20346772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fld id="{58E14617-2546-40FF-B3D9-53AC6137B8D1}" type="slidenum">
              <a:rPr lang="zh-CN" altLang="en-US"/>
              <a:pPr eaLnBrk="1" hangingPunct="1"/>
              <a:t>30</a:t>
            </a:fld>
            <a:endParaRPr lang="en-US" altLang="zh-CN"/>
          </a:p>
        </p:txBody>
      </p:sp>
      <p:sp>
        <p:nvSpPr>
          <p:cNvPr id="118787" name="Rectangle 2"/>
          <p:cNvSpPr>
            <a:spLocks noGrp="1" noRot="1" noChangeAspect="1" noChangeArrowheads="1" noTextEdit="1"/>
          </p:cNvSpPr>
          <p:nvPr>
            <p:ph type="sldImg"/>
          </p:nvPr>
        </p:nvSpPr>
        <p:spPr>
          <a:xfrm>
            <a:off x="1174750" y="695325"/>
            <a:ext cx="4635500" cy="3476625"/>
          </a:xfrm>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18924040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fld id="{E6D6B22D-A735-4612-87B4-67152D01ACE1}" type="slidenum">
              <a:rPr lang="zh-CN" altLang="en-US"/>
              <a:pPr eaLnBrk="1" hangingPunct="1"/>
              <a:t>31</a:t>
            </a:fld>
            <a:endParaRPr lang="en-US" altLang="zh-CN"/>
          </a:p>
        </p:txBody>
      </p:sp>
      <p:sp>
        <p:nvSpPr>
          <p:cNvPr id="119811" name="Rectangle 2"/>
          <p:cNvSpPr>
            <a:spLocks noGrp="1" noRot="1" noChangeAspect="1" noChangeArrowheads="1" noTextEdit="1"/>
          </p:cNvSpPr>
          <p:nvPr>
            <p:ph type="sldImg"/>
          </p:nvPr>
        </p:nvSpPr>
        <p:spPr>
          <a:xfrm>
            <a:off x="1174750" y="695325"/>
            <a:ext cx="4635500" cy="3476625"/>
          </a:xfrm>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36804233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fld id="{ED5DF247-6166-4D69-AE04-7B6FB553C0E9}" type="slidenum">
              <a:rPr lang="zh-CN" altLang="en-US"/>
              <a:pPr eaLnBrk="1" hangingPunct="1"/>
              <a:t>32</a:t>
            </a:fld>
            <a:endParaRPr lang="en-US" altLang="zh-CN"/>
          </a:p>
        </p:txBody>
      </p:sp>
      <p:sp>
        <p:nvSpPr>
          <p:cNvPr id="120835" name="Rectangle 2"/>
          <p:cNvSpPr>
            <a:spLocks noGrp="1" noRot="1" noChangeAspect="1" noChangeArrowheads="1" noTextEdit="1"/>
          </p:cNvSpPr>
          <p:nvPr>
            <p:ph type="sldImg"/>
          </p:nvPr>
        </p:nvSpPr>
        <p:spPr>
          <a:xfrm>
            <a:off x="1174750" y="695325"/>
            <a:ext cx="4635500" cy="3476625"/>
          </a:xfrm>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权利：项目干系人的权利</a:t>
            </a:r>
            <a:endParaRPr lang="en-US" altLang="zh-CN" smtClean="0">
              <a:latin typeface="Arial" panose="020B0604020202020204" pitchFamily="34" charset="0"/>
            </a:endParaRPr>
          </a:p>
          <a:p>
            <a:pPr eaLnBrk="1" hangingPunct="1"/>
            <a:r>
              <a:rPr lang="zh-CN" altLang="en-US" smtClean="0">
                <a:latin typeface="Arial" panose="020B0604020202020204" pitchFamily="34" charset="0"/>
              </a:rPr>
              <a:t>可预测性：项目经理对干系人态度、行为的预测程度</a:t>
            </a:r>
            <a:endParaRPr lang="en-US" altLang="zh-CN" smtClean="0">
              <a:latin typeface="Arial" panose="020B0604020202020204" pitchFamily="34" charset="0"/>
            </a:endParaRPr>
          </a:p>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16035829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fld id="{4E46BF8E-ADF5-4824-9EF2-24007C79A285}" type="slidenum">
              <a:rPr lang="zh-CN" altLang="en-US"/>
              <a:pPr eaLnBrk="1" hangingPunct="1"/>
              <a:t>33</a:t>
            </a:fld>
            <a:endParaRPr lang="en-US" altLang="zh-CN"/>
          </a:p>
        </p:txBody>
      </p:sp>
      <p:sp>
        <p:nvSpPr>
          <p:cNvPr id="121859" name="Rectangle 2"/>
          <p:cNvSpPr>
            <a:spLocks noGrp="1" noRot="1" noChangeAspect="1" noChangeArrowheads="1" noTextEdit="1"/>
          </p:cNvSpPr>
          <p:nvPr>
            <p:ph type="sldImg"/>
          </p:nvPr>
        </p:nvSpPr>
        <p:spPr>
          <a:xfrm>
            <a:off x="1174750" y="695325"/>
            <a:ext cx="4635500" cy="3476625"/>
          </a:xfrm>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latin typeface="Arial" panose="020B0604020202020204" pitchFamily="34" charset="0"/>
              </a:rPr>
              <a:t>干系人：中央政府、地方政府、银行、学者专家、协会、百姓、黄牛、中介、媒体、外国投资机构、房产公司、原材料供应商等</a:t>
            </a:r>
          </a:p>
        </p:txBody>
      </p:sp>
    </p:spTree>
    <p:extLst>
      <p:ext uri="{BB962C8B-B14F-4D97-AF65-F5344CB8AC3E}">
        <p14:creationId xmlns:p14="http://schemas.microsoft.com/office/powerpoint/2010/main" val="42743250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txBox="1">
            <a:spLocks noGrp="1" noChangeArrowheads="1"/>
          </p:cNvSpPr>
          <p:nvPr/>
        </p:nvSpPr>
        <p:spPr bwMode="auto">
          <a:xfrm>
            <a:off x="3957638" y="8804275"/>
            <a:ext cx="30257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1" tIns="47956" rIns="95911" bIns="47956" anchor="b"/>
          <a:lstStyle>
            <a:lvl1pPr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r" eaLnBrk="1" hangingPunct="1"/>
            <a:fld id="{E3715B30-20CD-47F5-8601-4DF8971A5CD4}" type="slidenum">
              <a:rPr lang="zh-CN" altLang="en-US" sz="1300"/>
              <a:pPr algn="r" eaLnBrk="1" hangingPunct="1"/>
              <a:t>34</a:t>
            </a:fld>
            <a:endParaRPr lang="en-US" altLang="zh-CN" sz="1300"/>
          </a:p>
        </p:txBody>
      </p:sp>
      <p:sp>
        <p:nvSpPr>
          <p:cNvPr id="102403" name="Rectangle 2"/>
          <p:cNvSpPr>
            <a:spLocks noGrp="1" noRot="1" noChangeAspect="1" noChangeArrowheads="1" noTextEdit="1"/>
          </p:cNvSpPr>
          <p:nvPr>
            <p:ph type="sldImg"/>
          </p:nvPr>
        </p:nvSpPr>
        <p:spPr>
          <a:xfrm>
            <a:off x="1173163" y="693738"/>
            <a:ext cx="4640262" cy="3479800"/>
          </a:xfrm>
          <a:ln/>
        </p:spPr>
      </p:sp>
      <p:sp>
        <p:nvSpPr>
          <p:cNvPr id="102404" name="Rectangle 3"/>
          <p:cNvSpPr>
            <a:spLocks noGrp="1" noChangeArrowheads="1"/>
          </p:cNvSpPr>
          <p:nvPr>
            <p:ph type="body" idx="1"/>
          </p:nvPr>
        </p:nvSpPr>
        <p:spPr>
          <a:xfrm>
            <a:off x="698500" y="4403725"/>
            <a:ext cx="5588000"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4791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105475"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3 - Initiating an Agile Project</a:t>
            </a:r>
            <a:endParaRPr lang="en-US" altLang="zh-CN" smtClean="0">
              <a:latin typeface="ZapfHumnst BT"/>
            </a:endParaRPr>
          </a:p>
        </p:txBody>
      </p:sp>
      <p:sp>
        <p:nvSpPr>
          <p:cNvPr id="105476" name="Rectangle 2"/>
          <p:cNvSpPr>
            <a:spLocks noGrp="1" noRot="1" noChangeAspect="1" noChangeArrowheads="1" noTextEdit="1"/>
          </p:cNvSpPr>
          <p:nvPr>
            <p:ph type="sldImg"/>
          </p:nvPr>
        </p:nvSpPr>
        <p:spPr>
          <a:ln/>
        </p:spPr>
      </p:sp>
      <p:sp>
        <p:nvSpPr>
          <p:cNvPr id="1054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200" b="0" i="0" kern="1200" dirty="0" smtClean="0">
                <a:solidFill>
                  <a:schemeClr val="tx1"/>
                </a:solidFill>
                <a:effectLst/>
                <a:latin typeface="Times New Roman" pitchFamily="18" charset="0"/>
                <a:ea typeface="+mn-ea"/>
                <a:cs typeface="+mn-cs"/>
              </a:rPr>
              <a:t>“analysis paralysis”</a:t>
            </a:r>
            <a:r>
              <a:rPr lang="zh-CN" altLang="en-US" sz="1200" b="0" i="0" kern="1200" dirty="0" smtClean="0">
                <a:solidFill>
                  <a:schemeClr val="tx1"/>
                </a:solidFill>
                <a:effectLst/>
                <a:latin typeface="Times New Roman" pitchFamily="18" charset="0"/>
                <a:ea typeface="+mn-ea"/>
                <a:cs typeface="+mn-cs"/>
              </a:rPr>
              <a:t>或“</a:t>
            </a:r>
            <a:r>
              <a:rPr lang="en-US" altLang="zh-CN" sz="1200" b="0" i="0" kern="1200" dirty="0" smtClean="0">
                <a:solidFill>
                  <a:schemeClr val="tx1"/>
                </a:solidFill>
                <a:effectLst/>
                <a:latin typeface="Times New Roman" pitchFamily="18" charset="0"/>
                <a:ea typeface="+mn-ea"/>
                <a:cs typeface="+mn-cs"/>
              </a:rPr>
              <a:t>paralysis of analysis”</a:t>
            </a:r>
            <a:r>
              <a:rPr lang="zh-CN" altLang="en-US" sz="1200" b="0" i="0" kern="1200" dirty="0" smtClean="0">
                <a:solidFill>
                  <a:schemeClr val="tx1"/>
                </a:solidFill>
                <a:effectLst/>
                <a:latin typeface="Times New Roman" pitchFamily="18" charset="0"/>
                <a:ea typeface="+mn-ea"/>
                <a:cs typeface="+mn-cs"/>
              </a:rPr>
              <a:t>，是指过度分析</a:t>
            </a:r>
            <a:r>
              <a:rPr lang="en-US" altLang="zh-CN" sz="1200" b="0" i="0" kern="1200" dirty="0" smtClean="0">
                <a:solidFill>
                  <a:schemeClr val="tx1"/>
                </a:solidFill>
                <a:effectLst/>
                <a:latin typeface="Times New Roman" pitchFamily="18" charset="0"/>
                <a:ea typeface="+mn-ea"/>
                <a:cs typeface="+mn-cs"/>
              </a:rPr>
              <a:t>(over-analyzing or over-thinking)</a:t>
            </a:r>
            <a:r>
              <a:rPr lang="zh-CN" altLang="en-US" sz="1200" b="0" i="0" kern="1200" dirty="0" smtClean="0">
                <a:solidFill>
                  <a:schemeClr val="tx1"/>
                </a:solidFill>
                <a:effectLst/>
                <a:latin typeface="Times New Roman" pitchFamily="18" charset="0"/>
                <a:ea typeface="+mn-ea"/>
                <a:cs typeface="+mn-cs"/>
              </a:rPr>
              <a:t>某种情景</a:t>
            </a:r>
            <a:r>
              <a:rPr lang="en-US" altLang="zh-CN" sz="1200" b="0" i="0" kern="1200" dirty="0" smtClean="0">
                <a:solidFill>
                  <a:schemeClr val="tx1"/>
                </a:solidFill>
                <a:effectLst/>
                <a:latin typeface="Times New Roman" pitchFamily="18" charset="0"/>
                <a:ea typeface="+mn-ea"/>
                <a:cs typeface="+mn-cs"/>
              </a:rPr>
              <a:t>(</a:t>
            </a:r>
            <a:r>
              <a:rPr lang="zh-CN" altLang="en-US" sz="1200" b="0" i="0" kern="1200" dirty="0" smtClean="0">
                <a:solidFill>
                  <a:schemeClr val="tx1"/>
                </a:solidFill>
                <a:effectLst/>
                <a:latin typeface="Times New Roman" pitchFamily="18" charset="0"/>
                <a:ea typeface="+mn-ea"/>
                <a:cs typeface="+mn-cs"/>
              </a:rPr>
              <a:t>状况</a:t>
            </a:r>
            <a:r>
              <a:rPr lang="en-US" altLang="zh-CN" sz="1200" b="0" i="0" kern="1200" dirty="0" smtClean="0">
                <a:solidFill>
                  <a:schemeClr val="tx1"/>
                </a:solidFill>
                <a:effectLst/>
                <a:latin typeface="Times New Roman" pitchFamily="18" charset="0"/>
                <a:ea typeface="+mn-ea"/>
                <a:cs typeface="+mn-cs"/>
              </a:rPr>
              <a:t>)</a:t>
            </a:r>
            <a:r>
              <a:rPr lang="zh-CN" altLang="en-US" sz="1200" b="0" i="0" kern="1200" dirty="0" smtClean="0">
                <a:solidFill>
                  <a:schemeClr val="tx1"/>
                </a:solidFill>
                <a:effectLst/>
                <a:latin typeface="Times New Roman" pitchFamily="18" charset="0"/>
                <a:ea typeface="+mn-ea"/>
                <a:cs typeface="+mn-cs"/>
              </a:rPr>
              <a:t>，以至于迟迟做不了决定，无法采取行动，实际上是麻痹结果</a:t>
            </a:r>
            <a:r>
              <a:rPr lang="en-US" altLang="zh-CN" sz="1200" b="0" i="0" kern="1200" dirty="0" smtClean="0">
                <a:solidFill>
                  <a:schemeClr val="tx1"/>
                </a:solidFill>
                <a:effectLst/>
                <a:latin typeface="Times New Roman" pitchFamily="18" charset="0"/>
                <a:ea typeface="+mn-ea"/>
                <a:cs typeface="+mn-cs"/>
              </a:rPr>
              <a:t>(paralyzing the outcome)</a:t>
            </a:r>
            <a:r>
              <a:rPr lang="zh-CN" altLang="en-US" sz="1200" b="0" i="0" kern="1200" dirty="0" smtClean="0">
                <a:solidFill>
                  <a:schemeClr val="tx1"/>
                </a:solidFill>
                <a:effectLst/>
                <a:latin typeface="Times New Roman" pitchFamily="18" charset="0"/>
                <a:ea typeface="+mn-ea"/>
                <a:cs typeface="+mn-cs"/>
              </a:rPr>
              <a:t>。</a:t>
            </a:r>
            <a:endParaRPr lang="zh-CN" altLang="en-US" dirty="0" smtClean="0"/>
          </a:p>
        </p:txBody>
      </p:sp>
      <p:sp>
        <p:nvSpPr>
          <p:cNvPr id="105478" name="Text Box 4"/>
          <p:cNvSpPr txBox="1">
            <a:spLocks noChangeArrowheads="1"/>
          </p:cNvSpPr>
          <p:nvPr/>
        </p:nvSpPr>
        <p:spPr bwMode="auto">
          <a:xfrm>
            <a:off x="463550" y="1190625"/>
            <a:ext cx="19177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lgn="ctr">
                <a:solidFill>
                  <a:srgbClr val="000000"/>
                </a:solidFill>
                <a:miter lim="800000"/>
                <a:headEnd/>
                <a:tailEnd type="none" w="lg" len="lg"/>
              </a14:hiddenLine>
            </a:ext>
          </a:extLst>
        </p:spPr>
        <p:txBody>
          <a:bodyPr lIns="109728" tIns="54864" rIns="109728" bIns="54864">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228600" indent="-1143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en-US" altLang="zh-CN" sz="1000">
                <a:latin typeface="Times New Roman" panose="02020603050405020304" pitchFamily="18" charset="0"/>
                <a:cs typeface="Times New Roman" panose="02020603050405020304" pitchFamily="18" charset="0"/>
              </a:rPr>
              <a:t>Topics covered in this module</a:t>
            </a:r>
          </a:p>
          <a:p>
            <a:pPr lvl="1" eaLnBrk="1" hangingPunct="1">
              <a:buFont typeface="WingDings" panose="05000000000000000000" pitchFamily="2" charset="2"/>
              <a:buChar char="§"/>
            </a:pPr>
            <a:r>
              <a:rPr lang="en-US" altLang="ja-JP" sz="1000">
                <a:latin typeface="Times New Roman" panose="02020603050405020304" pitchFamily="18" charset="0"/>
                <a:ea typeface="MS PGothic" panose="020B0600070205080204" pitchFamily="34" charset="-128"/>
                <a:cs typeface="Times New Roman" panose="02020603050405020304" pitchFamily="18" charset="0"/>
              </a:rPr>
              <a:t>Developing a shared vision</a:t>
            </a:r>
          </a:p>
          <a:p>
            <a:pPr lvl="1" eaLnBrk="1" hangingPunct="1">
              <a:buFont typeface="WingDings" panose="05000000000000000000" pitchFamily="2" charset="2"/>
              <a:buChar char="§"/>
            </a:pPr>
            <a:r>
              <a:rPr lang="en-US" altLang="ja-JP" sz="1000">
                <a:latin typeface="Times New Roman" panose="02020603050405020304" pitchFamily="18" charset="0"/>
                <a:ea typeface="MS PGothic" panose="020B0600070205080204" pitchFamily="34" charset="-128"/>
                <a:cs typeface="Times New Roman" panose="02020603050405020304" pitchFamily="18" charset="0"/>
              </a:rPr>
              <a:t>Initial requirements envisioning:  Starting the product backlog</a:t>
            </a:r>
          </a:p>
          <a:p>
            <a:pPr lvl="1" eaLnBrk="1" hangingPunct="1">
              <a:buFont typeface="WingDings" panose="05000000000000000000" pitchFamily="2" charset="2"/>
              <a:buChar char="§"/>
            </a:pPr>
            <a:r>
              <a:rPr lang="en-US" altLang="ja-JP" sz="1000">
                <a:latin typeface="Times New Roman" panose="02020603050405020304" pitchFamily="18" charset="0"/>
                <a:ea typeface="MS PGothic" panose="020B0600070205080204" pitchFamily="34" charset="-128"/>
                <a:cs typeface="Times New Roman" panose="02020603050405020304" pitchFamily="18" charset="0"/>
              </a:rPr>
              <a:t>Initial architecture envisioning: Getting going in the right direction</a:t>
            </a:r>
          </a:p>
          <a:p>
            <a:pPr lvl="1" eaLnBrk="1" hangingPunct="1">
              <a:buFont typeface="WingDings" panose="05000000000000000000" pitchFamily="2" charset="2"/>
              <a:buChar char="§"/>
            </a:pPr>
            <a:r>
              <a:rPr lang="en-US" altLang="ja-JP" sz="1000">
                <a:latin typeface="Times New Roman" panose="02020603050405020304" pitchFamily="18" charset="0"/>
                <a:ea typeface="MS PGothic" panose="020B0600070205080204" pitchFamily="34" charset="-128"/>
                <a:cs typeface="Times New Roman" panose="02020603050405020304" pitchFamily="18" charset="0"/>
              </a:rPr>
              <a:t>Initial release planning</a:t>
            </a:r>
          </a:p>
          <a:p>
            <a:pPr lvl="1" eaLnBrk="1" hangingPunct="1">
              <a:buFont typeface="WingDings" panose="05000000000000000000" pitchFamily="2" charset="2"/>
              <a:buChar char="§"/>
            </a:pPr>
            <a:r>
              <a:rPr lang="en-US" altLang="ja-JP" sz="1000">
                <a:latin typeface="Times New Roman" panose="02020603050405020304" pitchFamily="18" charset="0"/>
                <a:ea typeface="MS PGothic" panose="020B0600070205080204" pitchFamily="34" charset="-128"/>
                <a:cs typeface="Times New Roman" panose="02020603050405020304" pitchFamily="18" charset="0"/>
              </a:rPr>
              <a:t>Other initiation activities</a:t>
            </a:r>
            <a:endParaRPr lang="en-US" altLang="zh-CN" sz="1000">
              <a:latin typeface="Times New Roman" panose="02020603050405020304" pitchFamily="18" charset="0"/>
              <a:cs typeface="Times New Roman" panose="02020603050405020304" pitchFamily="18" charset="0"/>
            </a:endParaRPr>
          </a:p>
          <a:p>
            <a:pPr eaLnBrk="1" hangingPunct="1"/>
            <a:endParaRPr lang="zh-CN" altLang="en-US" sz="1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85477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126979"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3 - Initiating an Agile Project</a:t>
            </a:r>
            <a:endParaRPr lang="en-US" altLang="zh-CN" smtClean="0">
              <a:latin typeface="ZapfHumnst BT"/>
            </a:endParaRPr>
          </a:p>
        </p:txBody>
      </p:sp>
      <p:sp>
        <p:nvSpPr>
          <p:cNvPr id="126980" name="Rectangle 2"/>
          <p:cNvSpPr>
            <a:spLocks noGrp="1" noRot="1" noChangeAspect="1" noChangeArrowheads="1" noTextEdit="1"/>
          </p:cNvSpPr>
          <p:nvPr>
            <p:ph type="sldImg"/>
          </p:nvPr>
        </p:nvSpPr>
        <p:spPr>
          <a:ln/>
        </p:spPr>
      </p:sp>
      <p:sp>
        <p:nvSpPr>
          <p:cNvPr id="1269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smtClean="0"/>
              <a:t>Trying to achieve perfection leads to analysis paralysis.</a:t>
            </a:r>
          </a:p>
          <a:p>
            <a:pPr eaLnBrk="1" hangingPunct="1"/>
            <a:r>
              <a:rPr lang="en-US" altLang="zh-CN" sz="1000" smtClean="0"/>
              <a:t>Size of the artifact</a:t>
            </a:r>
          </a:p>
          <a:p>
            <a:pPr marL="228600" lvl="1" indent="-114300" eaLnBrk="1" hangingPunct="1">
              <a:buFontTx/>
              <a:buChar char="•"/>
            </a:pPr>
            <a:r>
              <a:rPr lang="en-US" altLang="zh-CN" sz="1000" smtClean="0"/>
              <a:t>Light weight: A few whiteboard sketches</a:t>
            </a:r>
          </a:p>
          <a:p>
            <a:pPr marL="228600" lvl="1" indent="-114300" eaLnBrk="1" hangingPunct="1">
              <a:buFontTx/>
              <a:buChar char="•"/>
            </a:pPr>
            <a:r>
              <a:rPr lang="en-US" altLang="zh-CN" sz="1000" smtClean="0"/>
              <a:t>Medium: 1-2 pages of text with a few supporting diagrams (hand-drawn or tool drawn)</a:t>
            </a:r>
          </a:p>
          <a:p>
            <a:pPr marL="228600" lvl="1" indent="-114300" eaLnBrk="1" hangingPunct="1">
              <a:buFontTx/>
              <a:buChar char="•"/>
            </a:pPr>
            <a:r>
              <a:rPr lang="en-US" altLang="zh-CN" sz="1000" smtClean="0"/>
              <a:t>Heavy weight: 5 pages with several supporting diagrams</a:t>
            </a:r>
          </a:p>
          <a:p>
            <a:pPr eaLnBrk="1" hangingPunct="1"/>
            <a:r>
              <a:rPr lang="en-US" altLang="zh-CN" sz="1000" smtClean="0"/>
              <a:t>Alternatives:</a:t>
            </a:r>
          </a:p>
          <a:p>
            <a:pPr marL="228600" lvl="1" indent="-114300" eaLnBrk="1" hangingPunct="1">
              <a:buFontTx/>
              <a:buChar char="•"/>
            </a:pPr>
            <a:r>
              <a:rPr lang="en-US" altLang="zh-CN" sz="1000" smtClean="0"/>
              <a:t>Project Charter</a:t>
            </a:r>
          </a:p>
          <a:p>
            <a:pPr marL="228600" lvl="1" indent="-114300" eaLnBrk="1" hangingPunct="1">
              <a:buFontTx/>
              <a:buChar char="•"/>
            </a:pPr>
            <a:r>
              <a:rPr lang="en-US" altLang="zh-CN" sz="1000" smtClean="0"/>
              <a:t>Stakeholders Goals Map</a:t>
            </a:r>
          </a:p>
          <a:p>
            <a:pPr eaLnBrk="1" hangingPunct="1"/>
            <a:endParaRPr lang="en-US" altLang="zh-CN" sz="1000" smtClean="0"/>
          </a:p>
        </p:txBody>
      </p:sp>
      <p:sp>
        <p:nvSpPr>
          <p:cNvPr id="126982" name="Text Box 4"/>
          <p:cNvSpPr txBox="1">
            <a:spLocks noChangeArrowheads="1"/>
          </p:cNvSpPr>
          <p:nvPr/>
        </p:nvSpPr>
        <p:spPr bwMode="auto">
          <a:xfrm>
            <a:off x="557213" y="1306513"/>
            <a:ext cx="1690687" cy="308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lgn="ctr">
                <a:solidFill>
                  <a:srgbClr val="000000"/>
                </a:solidFill>
                <a:miter lim="800000"/>
                <a:headEnd/>
                <a:tailEnd type="none" w="lg" len="lg"/>
              </a14:hiddenLine>
            </a:ext>
          </a:extLst>
        </p:spPr>
        <p:txBody>
          <a:bodyPr lIns="109728" tIns="54864" rIns="109728" bIns="54864">
            <a:spAutoFit/>
          </a:bodyPr>
          <a:lstStyle>
            <a:lvl1pPr marL="114300" indent="-1143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zh-CN" sz="1000">
                <a:latin typeface="Times New Roman" panose="02020603050405020304" pitchFamily="18" charset="0"/>
                <a:cs typeface="Times New Roman" panose="02020603050405020304" pitchFamily="18" charset="0"/>
              </a:rPr>
              <a:t>How Vision is created?</a:t>
            </a:r>
          </a:p>
          <a:p>
            <a:pPr eaLnBrk="1" hangingPunct="1">
              <a:buFont typeface="WingDings" panose="05000000000000000000" pitchFamily="2" charset="2"/>
              <a:buChar char="§"/>
            </a:pPr>
            <a:r>
              <a:rPr lang="zh-CN" altLang="zh-CN" sz="1000">
                <a:latin typeface="Times New Roman" panose="02020603050405020304" pitchFamily="18" charset="0"/>
                <a:cs typeface="Times New Roman" panose="02020603050405020304" pitchFamily="18" charset="0"/>
              </a:rPr>
              <a:t>Hold brainstorming session/workshops</a:t>
            </a:r>
          </a:p>
          <a:p>
            <a:pPr eaLnBrk="1" hangingPunct="1">
              <a:buFont typeface="WingDings" panose="05000000000000000000" pitchFamily="2" charset="2"/>
              <a:buChar char="§"/>
            </a:pPr>
            <a:r>
              <a:rPr lang="zh-CN" altLang="zh-CN" sz="1000">
                <a:latin typeface="Times New Roman" panose="02020603050405020304" pitchFamily="18" charset="0"/>
                <a:cs typeface="Times New Roman" panose="02020603050405020304" pitchFamily="18" charset="0"/>
              </a:rPr>
              <a:t>Include the entire team</a:t>
            </a:r>
          </a:p>
          <a:p>
            <a:pPr eaLnBrk="1" hangingPunct="1">
              <a:buFont typeface="WingDings" panose="05000000000000000000" pitchFamily="2" charset="2"/>
              <a:buChar char="§"/>
            </a:pPr>
            <a:r>
              <a:rPr lang="zh-CN" altLang="zh-CN" sz="1000">
                <a:latin typeface="Times New Roman" panose="02020603050405020304" pitchFamily="18" charset="0"/>
                <a:cs typeface="Times New Roman" panose="02020603050405020304" pitchFamily="18" charset="0"/>
              </a:rPr>
              <a:t>The team lead will facilitate the workshop</a:t>
            </a:r>
          </a:p>
          <a:p>
            <a:pPr eaLnBrk="1" hangingPunct="1">
              <a:buFont typeface="WingDings" panose="05000000000000000000" pitchFamily="2" charset="2"/>
              <a:buChar char="§"/>
            </a:pPr>
            <a:r>
              <a:rPr lang="zh-CN" altLang="zh-CN" sz="1000">
                <a:latin typeface="Times New Roman" panose="02020603050405020304" pitchFamily="18" charset="0"/>
                <a:cs typeface="Times New Roman" panose="02020603050405020304" pitchFamily="18" charset="0"/>
              </a:rPr>
              <a:t>Visualisation speeds up the decision making process; </a:t>
            </a:r>
            <a:endParaRPr lang="en-US" altLang="zh-CN" sz="100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
            </a:pPr>
            <a:r>
              <a:rPr lang="zh-CN" altLang="zh-CN" sz="1000">
                <a:latin typeface="Times New Roman" panose="02020603050405020304" pitchFamily="18" charset="0"/>
                <a:cs typeface="Times New Roman" panose="02020603050405020304" pitchFamily="18" charset="0"/>
              </a:rPr>
              <a:t>Wall documentation serves as a workspace</a:t>
            </a:r>
          </a:p>
          <a:p>
            <a:pPr eaLnBrk="1" hangingPunct="1">
              <a:buFont typeface="WingDings" panose="05000000000000000000" pitchFamily="2" charset="2"/>
              <a:buChar char="§"/>
            </a:pPr>
            <a:r>
              <a:rPr lang="zh-CN" altLang="zh-CN" sz="1000">
                <a:latin typeface="Times New Roman" panose="02020603050405020304" pitchFamily="18" charset="0"/>
                <a:cs typeface="Times New Roman" panose="02020603050405020304" pitchFamily="18" charset="0"/>
              </a:rPr>
              <a:t>Visualising requirements, ideas and decisions in the workshops is the most important means of creating a shared understanding and commitment.</a:t>
            </a:r>
            <a:r>
              <a:rPr lang="en-US" altLang="zh-CN" sz="100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448568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128003"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3 - Initiating an Agile Project</a:t>
            </a:r>
            <a:endParaRPr lang="en-US" altLang="zh-CN" smtClean="0">
              <a:latin typeface="ZapfHumnst BT"/>
            </a:endParaRPr>
          </a:p>
        </p:txBody>
      </p:sp>
      <p:sp>
        <p:nvSpPr>
          <p:cNvPr id="128004" name="Rectangle 4"/>
          <p:cNvSpPr>
            <a:spLocks noGrp="1" noRot="1" noChangeAspect="1" noChangeArrowheads="1" noTextEdit="1"/>
          </p:cNvSpPr>
          <p:nvPr>
            <p:ph type="sldImg"/>
          </p:nvPr>
        </p:nvSpPr>
        <p:spPr>
          <a:ln/>
        </p:spPr>
      </p:sp>
      <p:sp>
        <p:nvSpPr>
          <p:cNvPr id="128005"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ko-KR" sz="1000" dirty="0" smtClean="0">
                <a:ea typeface="Gulim" panose="020B0600000101010101" pitchFamily="34" charset="-127"/>
              </a:rPr>
              <a:t>Agile principle # 4: Business people and developers must work together daily throughout the project. </a:t>
            </a:r>
          </a:p>
          <a:p>
            <a:pPr eaLnBrk="1" hangingPunct="1"/>
            <a:r>
              <a:rPr lang="en-US" altLang="ko-KR" sz="1000" dirty="0" smtClean="0">
                <a:ea typeface="Gulim" panose="020B0600000101010101" pitchFamily="34" charset="-127"/>
              </a:rPr>
              <a:t>Agile principle # 5: Build projects around motivated individuals. Give them the environment and support they need, and trust them to get the job done. </a:t>
            </a:r>
            <a:endParaRPr lang="en-US" altLang="zh-CN" sz="1000" dirty="0" smtClean="0"/>
          </a:p>
        </p:txBody>
      </p:sp>
    </p:spTree>
    <p:extLst>
      <p:ext uri="{BB962C8B-B14F-4D97-AF65-F5344CB8AC3E}">
        <p14:creationId xmlns:p14="http://schemas.microsoft.com/office/powerpoint/2010/main" val="29651465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131075"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3 - Initiating an Agile Project</a:t>
            </a:r>
            <a:endParaRPr lang="en-US" altLang="zh-CN" smtClean="0">
              <a:latin typeface="ZapfHumnst BT"/>
            </a:endParaRPr>
          </a:p>
        </p:txBody>
      </p:sp>
      <p:sp>
        <p:nvSpPr>
          <p:cNvPr id="131076" name="Rectangle 2"/>
          <p:cNvSpPr>
            <a:spLocks noGrp="1" noRot="1" noChangeAspect="1" noChangeArrowheads="1" noTextEdit="1"/>
          </p:cNvSpPr>
          <p:nvPr>
            <p:ph type="sldImg"/>
          </p:nvPr>
        </p:nvSpPr>
        <p:spPr>
          <a:ln/>
        </p:spPr>
      </p:sp>
      <p:sp>
        <p:nvSpPr>
          <p:cNvPr id="1310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
        <p:nvSpPr>
          <p:cNvPr id="131078" name="Text Box 4"/>
          <p:cNvSpPr txBox="1">
            <a:spLocks noChangeArrowheads="1"/>
          </p:cNvSpPr>
          <p:nvPr/>
        </p:nvSpPr>
        <p:spPr bwMode="auto">
          <a:xfrm>
            <a:off x="461963" y="1220788"/>
            <a:ext cx="1690687"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lgn="ctr">
                <a:solidFill>
                  <a:srgbClr val="000000"/>
                </a:solidFill>
                <a:miter lim="800000"/>
                <a:headEnd/>
                <a:tailEnd type="none" w="lg" len="lg"/>
              </a14:hiddenLine>
            </a:ext>
          </a:extLst>
        </p:spPr>
        <p:txBody>
          <a:bodyPr lIns="109728" tIns="54864" rIns="109728" bIns="54864">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zh-CN" sz="1000">
                <a:latin typeface="Times New Roman" panose="02020603050405020304" pitchFamily="18" charset="0"/>
                <a:cs typeface="Times New Roman" panose="02020603050405020304" pitchFamily="18" charset="0"/>
              </a:rPr>
              <a:t>There are 2 slides describing the case study and 2 slides describing the exercise.</a:t>
            </a:r>
          </a:p>
          <a:p>
            <a:pPr eaLnBrk="1" hangingPunct="1"/>
            <a:r>
              <a:rPr lang="zh-CN" altLang="zh-CN" sz="1000">
                <a:latin typeface="Times New Roman" panose="02020603050405020304" pitchFamily="18" charset="0"/>
                <a:cs typeface="Times New Roman" panose="02020603050405020304" pitchFamily="18" charset="0"/>
              </a:rPr>
              <a:t>This case study runs throughout the workshop. </a:t>
            </a:r>
            <a:endParaRPr lang="en-US" altLang="zh-CN" sz="1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94209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132099"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3 - Initiating an Agile Project</a:t>
            </a:r>
            <a:endParaRPr lang="en-US" altLang="zh-CN" smtClean="0">
              <a:latin typeface="ZapfHumnst BT"/>
            </a:endParaRPr>
          </a:p>
        </p:txBody>
      </p:sp>
      <p:sp>
        <p:nvSpPr>
          <p:cNvPr id="132100" name="Rectangle 2"/>
          <p:cNvSpPr>
            <a:spLocks noGrp="1" noRot="1" noChangeAspect="1" noChangeArrowheads="1" noTextEdit="1"/>
          </p:cNvSpPr>
          <p:nvPr>
            <p:ph type="sldImg"/>
          </p:nvPr>
        </p:nvSpPr>
        <p:spPr>
          <a:ln/>
        </p:spPr>
      </p:sp>
      <p:sp>
        <p:nvSpPr>
          <p:cNvPr id="1321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smtClean="0"/>
              <a:t>JK Enterprises owns both FNL (the video company) and PizzaCo (the pizza company) and wants to integrate them to take advantage of the potential synergy between the two companies.</a:t>
            </a:r>
          </a:p>
        </p:txBody>
      </p:sp>
    </p:spTree>
    <p:extLst>
      <p:ext uri="{BB962C8B-B14F-4D97-AF65-F5344CB8AC3E}">
        <p14:creationId xmlns:p14="http://schemas.microsoft.com/office/powerpoint/2010/main" val="2986720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129027"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3 - Initiating an Agile Project</a:t>
            </a:r>
            <a:endParaRPr lang="en-US" altLang="zh-CN" smtClean="0">
              <a:latin typeface="ZapfHumnst BT"/>
            </a:endParaRPr>
          </a:p>
        </p:txBody>
      </p:sp>
      <p:sp>
        <p:nvSpPr>
          <p:cNvPr id="129028" name="Rectangle 2"/>
          <p:cNvSpPr>
            <a:spLocks noGrp="1" noRot="1" noChangeAspect="1" noChangeArrowheads="1" noTextEdit="1"/>
          </p:cNvSpPr>
          <p:nvPr>
            <p:ph type="sldImg"/>
          </p:nvPr>
        </p:nvSpPr>
        <p:spPr>
          <a:ln/>
        </p:spPr>
      </p:sp>
      <p:sp>
        <p:nvSpPr>
          <p:cNvPr id="1290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t>As the name suggests, a context diagram is a high-level representation of the context of the system.  In this example the </a:t>
            </a:r>
            <a:r>
              <a:rPr lang="en-US" altLang="zh-CN" dirty="0" err="1" smtClean="0"/>
              <a:t>ePurchasing</a:t>
            </a:r>
            <a:r>
              <a:rPr lang="en-US" altLang="zh-CN" dirty="0" smtClean="0"/>
              <a:t> system interacts with 5 main external entities, one of which appears to be people (Customer) although this may also be organizations, two of which are organizations (Supplier, Shipper), and two of which appear to be systems (Payment Processor and Data Warehouse).  If you want to make the type of entity clearer then you could use different notations or stereotypes for each.  We also see the major data flows between the system and the external entities.</a:t>
            </a:r>
          </a:p>
        </p:txBody>
      </p:sp>
    </p:spTree>
    <p:extLst>
      <p:ext uri="{BB962C8B-B14F-4D97-AF65-F5344CB8AC3E}">
        <p14:creationId xmlns:p14="http://schemas.microsoft.com/office/powerpoint/2010/main" val="33411368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130051"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3 - Initiating an Agile Project</a:t>
            </a:r>
            <a:endParaRPr lang="en-US" altLang="zh-CN" smtClean="0">
              <a:latin typeface="ZapfHumnst BT"/>
            </a:endParaRPr>
          </a:p>
        </p:txBody>
      </p:sp>
      <p:sp>
        <p:nvSpPr>
          <p:cNvPr id="130052" name="Rectangle 2"/>
          <p:cNvSpPr>
            <a:spLocks noGrp="1" noRot="1" noChangeAspect="1" noChangeArrowheads="1" noTextEdit="1"/>
          </p:cNvSpPr>
          <p:nvPr>
            <p:ph type="sldImg"/>
          </p:nvPr>
        </p:nvSpPr>
        <p:spPr>
          <a:ln/>
        </p:spPr>
      </p:sp>
      <p:sp>
        <p:nvSpPr>
          <p:cNvPr id="1300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smtClean="0"/>
              <a:t>These are three different examples:</a:t>
            </a:r>
          </a:p>
          <a:p>
            <a:pPr eaLnBrk="1" hangingPunct="1">
              <a:buFontTx/>
              <a:buChar char="-"/>
            </a:pPr>
            <a:r>
              <a:rPr lang="en-US" altLang="zh-CN" sz="1000" smtClean="0"/>
              <a:t>A free form, layered diagram (bottom left corner)</a:t>
            </a:r>
          </a:p>
          <a:p>
            <a:pPr eaLnBrk="1" hangingPunct="1">
              <a:buFontTx/>
              <a:buChar char="-"/>
            </a:pPr>
            <a:r>
              <a:rPr lang="en-US" altLang="zh-CN" sz="1000" smtClean="0"/>
              <a:t>A detailed UML deployment diagram (top right)</a:t>
            </a:r>
          </a:p>
          <a:p>
            <a:pPr eaLnBrk="1" hangingPunct="1">
              <a:buFontTx/>
              <a:buChar char="-"/>
            </a:pPr>
            <a:r>
              <a:rPr lang="en-US" altLang="zh-CN" sz="1000" smtClean="0"/>
              <a:t>A high-level UML deployment diagram (bottom right)</a:t>
            </a:r>
          </a:p>
          <a:p>
            <a:pPr eaLnBrk="1" hangingPunct="1">
              <a:buFontTx/>
              <a:buChar char="-"/>
            </a:pPr>
            <a:endParaRPr lang="en-US" altLang="zh-CN" sz="1000" smtClean="0"/>
          </a:p>
          <a:p>
            <a:pPr eaLnBrk="1" hangingPunct="1"/>
            <a:r>
              <a:rPr lang="en-US" altLang="zh-CN" sz="1000" smtClean="0"/>
              <a:t>There are different ways to overview the architecture for your system. You should pick an approach which reflects the audience of the diagram as well as your organizational standards/preferences (if any).</a:t>
            </a:r>
          </a:p>
          <a:p>
            <a:pPr eaLnBrk="1" hangingPunct="1"/>
            <a:r>
              <a:rPr lang="en-US" altLang="zh-CN" sz="1000" smtClean="0"/>
              <a:t>Diagrams used with permission</a:t>
            </a:r>
          </a:p>
        </p:txBody>
      </p:sp>
    </p:spTree>
    <p:extLst>
      <p:ext uri="{BB962C8B-B14F-4D97-AF65-F5344CB8AC3E}">
        <p14:creationId xmlns:p14="http://schemas.microsoft.com/office/powerpoint/2010/main" val="3723198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133123"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3 - Initiating an Agile Project</a:t>
            </a:r>
            <a:endParaRPr lang="en-US" altLang="zh-CN" smtClean="0">
              <a:latin typeface="ZapfHumnst BT"/>
            </a:endParaRPr>
          </a:p>
        </p:txBody>
      </p:sp>
      <p:sp>
        <p:nvSpPr>
          <p:cNvPr id="133124" name="Rectangle 2"/>
          <p:cNvSpPr>
            <a:spLocks noGrp="1" noRot="1" noChangeAspect="1" noChangeArrowheads="1" noTextEdit="1"/>
          </p:cNvSpPr>
          <p:nvPr>
            <p:ph type="sldImg"/>
          </p:nvPr>
        </p:nvSpPr>
        <p:spPr>
          <a:ln/>
        </p:spPr>
      </p:sp>
      <p:sp>
        <p:nvSpPr>
          <p:cNvPr id="1331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
        <p:nvSpPr>
          <p:cNvPr id="133126" name="Rectangle 4"/>
          <p:cNvSpPr>
            <a:spLocks noChangeArrowheads="1"/>
          </p:cNvSpPr>
          <p:nvPr/>
        </p:nvSpPr>
        <p:spPr bwMode="auto">
          <a:xfrm>
            <a:off x="458788" y="1244600"/>
            <a:ext cx="1974850" cy="409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456" tIns="48729" rIns="97456" bIns="48729"/>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buFontTx/>
              <a:buNone/>
            </a:pPr>
            <a:r>
              <a:rPr lang="en-US" altLang="zh-CN" sz="1000">
                <a:latin typeface="Times New Roman" panose="02020603050405020304" pitchFamily="18" charset="0"/>
              </a:rPr>
              <a:t>20 minutes + 10 min discussion</a:t>
            </a:r>
          </a:p>
          <a:p>
            <a:pPr eaLnBrk="1" hangingPunct="1">
              <a:spcBef>
                <a:spcPct val="30000"/>
              </a:spcBef>
              <a:buFontTx/>
              <a:buNone/>
            </a:pPr>
            <a:r>
              <a:rPr lang="en-US" altLang="zh-CN" sz="1000">
                <a:latin typeface="Times New Roman" panose="02020603050405020304" pitchFamily="18" charset="0"/>
              </a:rPr>
              <a:t>The goal of this assignment is to get the teams working together and familiar with the case study.</a:t>
            </a:r>
          </a:p>
          <a:p>
            <a:pPr eaLnBrk="1" hangingPunct="1">
              <a:spcBef>
                <a:spcPct val="30000"/>
              </a:spcBef>
              <a:buFontTx/>
              <a:buNone/>
            </a:pPr>
            <a:r>
              <a:rPr lang="en-US" altLang="zh-CN" sz="1000">
                <a:latin typeface="Times New Roman" panose="02020603050405020304" pitchFamily="18" charset="0"/>
              </a:rPr>
              <a:t>Identifying the stakeholders and the context diagram will be critical for the User Story assignment (next).</a:t>
            </a:r>
          </a:p>
          <a:p>
            <a:pPr eaLnBrk="1" hangingPunct="1">
              <a:spcBef>
                <a:spcPct val="30000"/>
              </a:spcBef>
              <a:buFontTx/>
              <a:buNone/>
            </a:pPr>
            <a:r>
              <a:rPr lang="en-US" altLang="zh-CN" sz="1000">
                <a:latin typeface="Times New Roman" panose="02020603050405020304" pitchFamily="18" charset="0"/>
              </a:rPr>
              <a:t>Make sure that students have the concept of a delivery person bringing both pizza and movies to someone’s door at the same time.</a:t>
            </a:r>
          </a:p>
          <a:p>
            <a:pPr eaLnBrk="1" hangingPunct="1">
              <a:spcBef>
                <a:spcPct val="30000"/>
              </a:spcBef>
              <a:buFontTx/>
              <a:buNone/>
            </a:pPr>
            <a:r>
              <a:rPr lang="en-US" altLang="zh-CN" sz="1000">
                <a:latin typeface="Times New Roman" panose="02020603050405020304" pitchFamily="18" charset="0"/>
              </a:rPr>
              <a:t>Invite teams to listen to the other teams and adopt ideas from the other ones.  Each team will have a slightly different take on what they’re going to do, and nobody has it perfect.</a:t>
            </a:r>
          </a:p>
        </p:txBody>
      </p:sp>
    </p:spTree>
    <p:extLst>
      <p:ext uri="{BB962C8B-B14F-4D97-AF65-F5344CB8AC3E}">
        <p14:creationId xmlns:p14="http://schemas.microsoft.com/office/powerpoint/2010/main" val="22287242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134147"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3 - Initiating an Agile Project</a:t>
            </a:r>
            <a:endParaRPr lang="en-US" altLang="zh-CN" smtClean="0">
              <a:latin typeface="ZapfHumnst BT"/>
            </a:endParaRPr>
          </a:p>
        </p:txBody>
      </p:sp>
      <p:sp>
        <p:nvSpPr>
          <p:cNvPr id="134148" name="Rectangle 2"/>
          <p:cNvSpPr>
            <a:spLocks noGrp="1" noRot="1" noChangeAspect="1" noChangeArrowheads="1" noTextEdit="1"/>
          </p:cNvSpPr>
          <p:nvPr>
            <p:ph type="sldImg"/>
          </p:nvPr>
        </p:nvSpPr>
        <p:spPr>
          <a:ln/>
        </p:spPr>
      </p:sp>
      <p:sp>
        <p:nvSpPr>
          <p:cNvPr id="1341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smtClean="0"/>
              <a:t>The goal is to identify high-level requirements.  Details are gathered throughout the project on a “just in time” manner</a:t>
            </a:r>
          </a:p>
          <a:p>
            <a:pPr eaLnBrk="1" hangingPunct="1"/>
            <a:endParaRPr lang="en-US" altLang="zh-CN" sz="1000" smtClean="0"/>
          </a:p>
          <a:p>
            <a:pPr eaLnBrk="1" hangingPunct="1"/>
            <a:r>
              <a:rPr lang="en-US" altLang="zh-CN" sz="1000" smtClean="0"/>
              <a:t>The Agile Model Driven Development (AMDD) lifecycle is described at: http://www.agilemodeling.com/essays/amdd.htm</a:t>
            </a:r>
          </a:p>
          <a:p>
            <a:pPr eaLnBrk="1" hangingPunct="1"/>
            <a:r>
              <a:rPr lang="en-US" altLang="zh-CN" sz="1000" smtClean="0"/>
              <a:t>Requirements envisioning is described at: http://www.agilemodeling.com/essays/initialRequirementsModeling.htm</a:t>
            </a:r>
          </a:p>
          <a:p>
            <a:pPr eaLnBrk="1" hangingPunct="1"/>
            <a:endParaRPr lang="en-US" altLang="ko-KR" sz="1000" smtClean="0">
              <a:ea typeface="Gulim" panose="020B0600000101010101" pitchFamily="34" charset="-127"/>
            </a:endParaRPr>
          </a:p>
          <a:p>
            <a:pPr eaLnBrk="1" hangingPunct="1"/>
            <a:r>
              <a:rPr lang="en-US" altLang="ko-KR" sz="1000" smtClean="0">
                <a:ea typeface="Gulim" panose="020B0600000101010101" pitchFamily="34" charset="-127"/>
              </a:rPr>
              <a:t>Agile principle # 2: Welcome changing requirements, even late in development. Agile processes harness change for the customer's competitive advantage. </a:t>
            </a:r>
            <a:endParaRPr lang="en-US" altLang="zh-CN" sz="1000" smtClean="0"/>
          </a:p>
          <a:p>
            <a:pPr eaLnBrk="1" hangingPunct="1"/>
            <a:endParaRPr lang="zh-CN" altLang="en-US" sz="1000" smtClean="0"/>
          </a:p>
        </p:txBody>
      </p:sp>
      <p:sp>
        <p:nvSpPr>
          <p:cNvPr id="134150" name="Rectangle 4"/>
          <p:cNvSpPr>
            <a:spLocks noChangeArrowheads="1"/>
          </p:cNvSpPr>
          <p:nvPr/>
        </p:nvSpPr>
        <p:spPr bwMode="auto">
          <a:xfrm>
            <a:off x="484188" y="1300163"/>
            <a:ext cx="2020887" cy="131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zh-CN" sz="1000">
                <a:latin typeface="Times New Roman" panose="02020603050405020304" pitchFamily="18" charset="0"/>
              </a:rPr>
              <a:t>The objective for this practice is to capture the </a:t>
            </a:r>
            <a:r>
              <a:rPr lang="en-GB" altLang="zh-CN" sz="1000" i="1">
                <a:latin typeface="Times New Roman" panose="02020603050405020304" pitchFamily="18" charset="0"/>
              </a:rPr>
              <a:t>real</a:t>
            </a:r>
            <a:r>
              <a:rPr lang="en-GB" altLang="zh-CN" sz="1000">
                <a:latin typeface="Times New Roman" panose="02020603050405020304" pitchFamily="18" charset="0"/>
              </a:rPr>
              <a:t> requirements and initial scope for the effort (release, iteration, sprint, and so on).</a:t>
            </a:r>
          </a:p>
          <a:p>
            <a:pPr eaLnBrk="1" hangingPunct="1">
              <a:spcBef>
                <a:spcPct val="0"/>
              </a:spcBef>
              <a:buFontTx/>
              <a:buNone/>
            </a:pPr>
            <a:endParaRPr lang="en-GB" altLang="zh-CN" sz="1000">
              <a:latin typeface="Times New Roman" panose="02020603050405020304" pitchFamily="18" charset="0"/>
            </a:endParaRPr>
          </a:p>
          <a:p>
            <a:pPr eaLnBrk="1" hangingPunct="1">
              <a:spcBef>
                <a:spcPct val="0"/>
              </a:spcBef>
              <a:buFontTx/>
              <a:buNone/>
            </a:pPr>
            <a:r>
              <a:rPr lang="en-GB" altLang="zh-CN" sz="1000">
                <a:latin typeface="Times New Roman" panose="02020603050405020304" pitchFamily="18" charset="0"/>
              </a:rPr>
              <a:t>Requirements don’t have to be housed in large documents, but they should be clear and concise.</a:t>
            </a:r>
          </a:p>
        </p:txBody>
      </p:sp>
    </p:spTree>
    <p:extLst>
      <p:ext uri="{BB962C8B-B14F-4D97-AF65-F5344CB8AC3E}">
        <p14:creationId xmlns:p14="http://schemas.microsoft.com/office/powerpoint/2010/main" val="15534341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136195"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3 - Initiating an Agile Project</a:t>
            </a:r>
            <a:endParaRPr lang="en-US" altLang="zh-CN" smtClean="0">
              <a:latin typeface="ZapfHumnst BT"/>
            </a:endParaRPr>
          </a:p>
        </p:txBody>
      </p:sp>
      <p:sp>
        <p:nvSpPr>
          <p:cNvPr id="136196" name="Rectangle 2"/>
          <p:cNvSpPr>
            <a:spLocks noGrp="1" noRot="1" noChangeAspect="1" noChangeArrowheads="1" noTextEdit="1"/>
          </p:cNvSpPr>
          <p:nvPr>
            <p:ph type="sldImg"/>
          </p:nvPr>
        </p:nvSpPr>
        <p:spPr>
          <a:ln/>
        </p:spPr>
      </p:sp>
      <p:sp>
        <p:nvSpPr>
          <p:cNvPr id="1361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900" smtClean="0"/>
              <a:t>User stories focus on business value for your stakeholders. How many times have you received a line item requirement and you have no idea why it has been requested? User stories make this information transparent so that everyone can understand the value of implementing the story.</a:t>
            </a:r>
          </a:p>
          <a:p>
            <a:pPr eaLnBrk="1" hangingPunct="1"/>
            <a:r>
              <a:rPr lang="en-US" altLang="zh-CN" sz="900" smtClean="0"/>
              <a:t>User stories:</a:t>
            </a:r>
          </a:p>
          <a:p>
            <a:pPr marL="342900" lvl="1" indent="-114300" eaLnBrk="1" hangingPunct="1">
              <a:buFontTx/>
              <a:buChar char="•"/>
            </a:pPr>
            <a:r>
              <a:rPr lang="en-GB" altLang="zh-CN" sz="900" smtClean="0"/>
              <a:t>Are a concise, written description of a piece of functionality that will be valuable to a user </a:t>
            </a:r>
            <a:br>
              <a:rPr lang="en-GB" altLang="zh-CN" sz="900" smtClean="0"/>
            </a:br>
            <a:r>
              <a:rPr lang="en-GB" altLang="zh-CN" sz="900" smtClean="0"/>
              <a:t>(or owner) of the software</a:t>
            </a:r>
            <a:endParaRPr lang="en-US" altLang="zh-CN" sz="900" smtClean="0"/>
          </a:p>
          <a:p>
            <a:pPr marL="342900" lvl="1" indent="-114300" eaLnBrk="1" hangingPunct="1">
              <a:buFontTx/>
              <a:buChar char="•"/>
            </a:pPr>
            <a:r>
              <a:rPr lang="en-US" altLang="zh-CN" sz="900" smtClean="0"/>
              <a:t>Save time and allow teams to develop better software that meets users’ needs</a:t>
            </a:r>
          </a:p>
          <a:p>
            <a:pPr marL="342900" lvl="1" indent="-114300" eaLnBrk="1" hangingPunct="1">
              <a:buFontTx/>
              <a:buChar char="•"/>
            </a:pPr>
            <a:r>
              <a:rPr lang="en-US" altLang="zh-CN" sz="900" smtClean="0"/>
              <a:t>Defer collecting details so your team can begin coding and testing much sooner</a:t>
            </a:r>
          </a:p>
          <a:p>
            <a:pPr marL="342900" lvl="1" indent="-114300" eaLnBrk="1" hangingPunct="1">
              <a:buFontTx/>
              <a:buChar char="•"/>
            </a:pPr>
            <a:r>
              <a:rPr lang="en-US" altLang="zh-CN" sz="900" smtClean="0"/>
              <a:t>Don’t require you to write all of the stories before you begin coding and testing</a:t>
            </a:r>
          </a:p>
          <a:p>
            <a:pPr marL="342900" lvl="1" indent="-114300" eaLnBrk="1" hangingPunct="1">
              <a:buFontTx/>
              <a:buChar char="•"/>
            </a:pPr>
            <a:r>
              <a:rPr lang="en-US" altLang="zh-CN" sz="900" smtClean="0"/>
              <a:t>Allow you to write at whatever level of detail is appropriate </a:t>
            </a:r>
          </a:p>
          <a:p>
            <a:pPr marL="342900" lvl="1" indent="-114300" eaLnBrk="1" hangingPunct="1">
              <a:buFontTx/>
              <a:buChar char="•"/>
            </a:pPr>
            <a:r>
              <a:rPr lang="en-US" altLang="zh-CN" sz="900" smtClean="0"/>
              <a:t>Work well for iterative development because of how easy it is to iterate over the stories themselves</a:t>
            </a:r>
          </a:p>
          <a:p>
            <a:pPr marL="342900" lvl="1" indent="-114300" eaLnBrk="1" hangingPunct="1">
              <a:buFontTx/>
              <a:buChar char="•"/>
            </a:pPr>
            <a:r>
              <a:rPr lang="en-US" altLang="zh-CN" sz="900" smtClean="0"/>
              <a:t>Provide flexibility, because your team almost never begin a project with a perfect understanding of what will be delivered in the end. </a:t>
            </a:r>
          </a:p>
          <a:p>
            <a:pPr marL="342900" lvl="1" indent="-114300" eaLnBrk="1" hangingPunct="1"/>
            <a:r>
              <a:rPr lang="en-US" altLang="zh-CN" sz="900" smtClean="0"/>
              <a:t>	Removing a feature part-way through the project may not save much time if the project was conceived as a monolithic whole: the implementation may already be half-complete or the feature may be entangled with other items so that there is little effort savings. But canceling a user story that hasn’t yet been started does, indeed, save all of the effort for that story.</a:t>
            </a:r>
          </a:p>
          <a:p>
            <a:pPr marL="342900" lvl="1" indent="-114300" eaLnBrk="1" hangingPunct="1">
              <a:buFontTx/>
              <a:buChar char="•"/>
            </a:pPr>
            <a:r>
              <a:rPr lang="en-US" altLang="zh-CN" sz="900" smtClean="0"/>
              <a:t>Improve estimation; not at first but over the course of the project. This is because the user stories can be assigned relative sizes in arbitrary units like “story points”. </a:t>
            </a:r>
          </a:p>
        </p:txBody>
      </p:sp>
      <p:sp>
        <p:nvSpPr>
          <p:cNvPr id="136198" name="Rectangle 4"/>
          <p:cNvSpPr>
            <a:spLocks noChangeArrowheads="1"/>
          </p:cNvSpPr>
          <p:nvPr/>
        </p:nvSpPr>
        <p:spPr bwMode="auto">
          <a:xfrm>
            <a:off x="503238" y="1300163"/>
            <a:ext cx="2020887" cy="420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zh-CN" sz="1000" dirty="0">
                <a:latin typeface="Times New Roman" panose="02020603050405020304" pitchFamily="18" charset="0"/>
              </a:rPr>
              <a:t>User stories were first conceived by Mike Cohn. They represent an approach to quickly capture business needs using scenarios. They provide just enough information to get started, but need frequent stakeholder involvement</a:t>
            </a:r>
          </a:p>
          <a:p>
            <a:pPr eaLnBrk="1" hangingPunct="1">
              <a:spcBef>
                <a:spcPct val="0"/>
              </a:spcBef>
              <a:buFontTx/>
              <a:buNone/>
            </a:pPr>
            <a:endParaRPr lang="en-GB" altLang="zh-CN" sz="1000" dirty="0">
              <a:latin typeface="Times New Roman" panose="02020603050405020304" pitchFamily="18" charset="0"/>
            </a:endParaRPr>
          </a:p>
          <a:p>
            <a:pPr eaLnBrk="1" hangingPunct="1">
              <a:spcBef>
                <a:spcPct val="0"/>
              </a:spcBef>
              <a:buFontTx/>
              <a:buNone/>
            </a:pPr>
            <a:r>
              <a:rPr lang="en-GB" altLang="zh-CN" sz="1000" dirty="0">
                <a:latin typeface="Times New Roman" panose="02020603050405020304" pitchFamily="18" charset="0"/>
              </a:rPr>
              <a:t>Who writes user stories?</a:t>
            </a:r>
          </a:p>
          <a:p>
            <a:pPr eaLnBrk="1" hangingPunct="1">
              <a:spcBef>
                <a:spcPct val="0"/>
              </a:spcBef>
              <a:buFontTx/>
              <a:buNone/>
            </a:pPr>
            <a:r>
              <a:rPr lang="zh-CN" altLang="zh-CN" sz="1000" dirty="0">
                <a:latin typeface="Times New Roman" panose="02020603050405020304" pitchFamily="18" charset="0"/>
              </a:rPr>
              <a:t>The Product Owner writes the user stories because he or she representsthe business and is in the best position to know the desired functionality. </a:t>
            </a:r>
          </a:p>
          <a:p>
            <a:pPr eaLnBrk="1" hangingPunct="1">
              <a:spcBef>
                <a:spcPct val="0"/>
              </a:spcBef>
              <a:buFontTx/>
              <a:buNone/>
            </a:pPr>
            <a:endParaRPr lang="zh-CN" altLang="zh-CN" sz="1000" dirty="0">
              <a:latin typeface="Times New Roman" panose="02020603050405020304" pitchFamily="18" charset="0"/>
            </a:endParaRPr>
          </a:p>
          <a:p>
            <a:pPr eaLnBrk="1" hangingPunct="1">
              <a:spcBef>
                <a:spcPct val="0"/>
              </a:spcBef>
              <a:buFontTx/>
              <a:buNone/>
            </a:pPr>
            <a:r>
              <a:rPr lang="zh-CN" altLang="zh-CN" sz="1000" dirty="0">
                <a:latin typeface="Times New Roman" panose="02020603050405020304" pitchFamily="18" charset="0"/>
              </a:rPr>
              <a:t>Each user story must be written in the language of the business. This enables the PO with the help of the customer and team to prioritize the user stories according to their value to the business and their cost, and select the user stories for each iteration. </a:t>
            </a:r>
          </a:p>
          <a:p>
            <a:pPr eaLnBrk="1" hangingPunct="1">
              <a:spcBef>
                <a:spcPct val="0"/>
              </a:spcBef>
              <a:buFontTx/>
              <a:buNone/>
            </a:pPr>
            <a:endParaRPr lang="zh-CN" altLang="zh-CN" sz="1000" dirty="0">
              <a:latin typeface="Times New Roman" panose="02020603050405020304" pitchFamily="18" charset="0"/>
            </a:endParaRPr>
          </a:p>
          <a:p>
            <a:pPr eaLnBrk="1" hangingPunct="1">
              <a:spcBef>
                <a:spcPct val="0"/>
              </a:spcBef>
              <a:buFontTx/>
              <a:buNone/>
            </a:pPr>
            <a:r>
              <a:rPr lang="zh-CN" altLang="zh-CN" sz="1000" dirty="0">
                <a:latin typeface="Times New Roman" panose="02020603050405020304" pitchFamily="18" charset="0"/>
              </a:rPr>
              <a:t>The developers can assist the PO but the responsibility for writing stories should reside with the PO.</a:t>
            </a:r>
            <a:endParaRPr lang="en-GB" altLang="zh-CN" sz="1000" dirty="0">
              <a:latin typeface="Times New Roman" panose="02020603050405020304" pitchFamily="18" charset="0"/>
            </a:endParaRPr>
          </a:p>
        </p:txBody>
      </p:sp>
    </p:spTree>
    <p:extLst>
      <p:ext uri="{BB962C8B-B14F-4D97-AF65-F5344CB8AC3E}">
        <p14:creationId xmlns:p14="http://schemas.microsoft.com/office/powerpoint/2010/main" val="29496025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139267"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3 - Initiating an Agile Project</a:t>
            </a:r>
            <a:endParaRPr lang="en-US" altLang="zh-CN" smtClean="0">
              <a:latin typeface="ZapfHumnst BT"/>
            </a:endParaRPr>
          </a:p>
        </p:txBody>
      </p:sp>
      <p:sp>
        <p:nvSpPr>
          <p:cNvPr id="139268" name="Rectangle 2"/>
          <p:cNvSpPr>
            <a:spLocks noGrp="1" noRot="1" noChangeAspect="1" noChangeArrowheads="1" noTextEdit="1"/>
          </p:cNvSpPr>
          <p:nvPr>
            <p:ph type="sldImg"/>
          </p:nvPr>
        </p:nvSpPr>
        <p:spPr>
          <a:ln/>
        </p:spPr>
      </p:sp>
      <p:sp>
        <p:nvSpPr>
          <p:cNvPr id="1392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smtClean="0"/>
              <a:t>The card uses the MoSCoW prioritization approach.  Notice how the priority changed over time, likely the result of conversations with stakeholders.</a:t>
            </a:r>
          </a:p>
          <a:p>
            <a:pPr eaLnBrk="1" hangingPunct="1"/>
            <a:r>
              <a:rPr lang="en-US" altLang="zh-CN" sz="1000" smtClean="0"/>
              <a:t>http://www.agilemodeling.com/artifacts/userStory.htm</a:t>
            </a:r>
          </a:p>
          <a:p>
            <a:pPr eaLnBrk="1" hangingPunct="1"/>
            <a:r>
              <a:rPr lang="en-US" altLang="zh-CN" sz="1000" smtClean="0"/>
              <a:t>Diagram used with permission.</a:t>
            </a:r>
          </a:p>
        </p:txBody>
      </p:sp>
    </p:spTree>
    <p:extLst>
      <p:ext uri="{BB962C8B-B14F-4D97-AF65-F5344CB8AC3E}">
        <p14:creationId xmlns:p14="http://schemas.microsoft.com/office/powerpoint/2010/main" val="2474464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txBox="1">
            <a:spLocks noGrp="1" noChangeArrowheads="1"/>
          </p:cNvSpPr>
          <p:nvPr/>
        </p:nvSpPr>
        <p:spPr bwMode="auto">
          <a:xfrm>
            <a:off x="3957638" y="8804275"/>
            <a:ext cx="30257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1" tIns="47956" rIns="95911" bIns="47956" anchor="b"/>
          <a:lstStyle>
            <a:lvl1pPr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r" eaLnBrk="1" hangingPunct="1"/>
            <a:fld id="{E3715B30-20CD-47F5-8601-4DF8971A5CD4}" type="slidenum">
              <a:rPr lang="zh-CN" altLang="en-US" sz="1300"/>
              <a:pPr algn="r" eaLnBrk="1" hangingPunct="1"/>
              <a:t>4</a:t>
            </a:fld>
            <a:endParaRPr lang="en-US" altLang="zh-CN" sz="1300"/>
          </a:p>
        </p:txBody>
      </p:sp>
      <p:sp>
        <p:nvSpPr>
          <p:cNvPr id="102403" name="Rectangle 2"/>
          <p:cNvSpPr>
            <a:spLocks noGrp="1" noRot="1" noChangeAspect="1" noChangeArrowheads="1" noTextEdit="1"/>
          </p:cNvSpPr>
          <p:nvPr>
            <p:ph type="sldImg"/>
          </p:nvPr>
        </p:nvSpPr>
        <p:spPr>
          <a:xfrm>
            <a:off x="1173163" y="693738"/>
            <a:ext cx="4640262" cy="3479800"/>
          </a:xfrm>
          <a:ln/>
        </p:spPr>
      </p:sp>
      <p:sp>
        <p:nvSpPr>
          <p:cNvPr id="102404" name="Rectangle 3"/>
          <p:cNvSpPr>
            <a:spLocks noGrp="1" noChangeArrowheads="1"/>
          </p:cNvSpPr>
          <p:nvPr>
            <p:ph type="body" idx="1"/>
          </p:nvPr>
        </p:nvSpPr>
        <p:spPr>
          <a:xfrm>
            <a:off x="698500" y="4403725"/>
            <a:ext cx="5588000"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78561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141315"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3 - Initiating an Agile Project</a:t>
            </a:r>
            <a:endParaRPr lang="en-US" altLang="zh-CN" smtClean="0">
              <a:latin typeface="ZapfHumnst BT"/>
            </a:endParaRPr>
          </a:p>
        </p:txBody>
      </p:sp>
      <p:sp>
        <p:nvSpPr>
          <p:cNvPr id="141316" name="Rectangle 2"/>
          <p:cNvSpPr>
            <a:spLocks noGrp="1" noRot="1" noChangeAspect="1" noChangeArrowheads="1" noTextEdit="1"/>
          </p:cNvSpPr>
          <p:nvPr>
            <p:ph type="sldImg"/>
          </p:nvPr>
        </p:nvSpPr>
        <p:spPr>
          <a:ln/>
        </p:spPr>
      </p:sp>
      <p:sp>
        <p:nvSpPr>
          <p:cNvPr id="1413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 indent="-114300" eaLnBrk="1" hangingPunct="1"/>
            <a:r>
              <a:rPr lang="en-US" altLang="zh-CN" sz="1000" smtClean="0"/>
              <a:t>Hints:</a:t>
            </a:r>
          </a:p>
          <a:p>
            <a:pPr marL="114300" indent="-114300" eaLnBrk="1" hangingPunct="1">
              <a:buFontTx/>
              <a:buChar char="•"/>
            </a:pPr>
            <a:r>
              <a:rPr lang="en-US" altLang="zh-CN" sz="1000" smtClean="0"/>
              <a:t>Write at least a few user stories for each of the stakeholders identified in the shared vision.</a:t>
            </a:r>
          </a:p>
          <a:p>
            <a:pPr marL="114300" indent="-114300" eaLnBrk="1" hangingPunct="1">
              <a:buFontTx/>
              <a:buChar char="•"/>
            </a:pPr>
            <a:r>
              <a:rPr lang="en-US" altLang="zh-CN" sz="1000" smtClean="0"/>
              <a:t>User stories from the point of view of the customer are critical to this assignment.</a:t>
            </a:r>
          </a:p>
          <a:p>
            <a:pPr marL="114300" indent="-114300" eaLnBrk="1" hangingPunct="1">
              <a:buFontTx/>
              <a:buChar char="•"/>
            </a:pPr>
            <a:r>
              <a:rPr lang="en-US" altLang="zh-CN" sz="1000" smtClean="0"/>
              <a:t>When the instructor reviews this assignment, listen to what the other teams did.  If they identified any user stories that you missed, write up cards for them, because the more user stories you have for future assignments the better.</a:t>
            </a:r>
          </a:p>
        </p:txBody>
      </p:sp>
      <p:sp>
        <p:nvSpPr>
          <p:cNvPr id="141318" name="Rectangle 4"/>
          <p:cNvSpPr>
            <a:spLocks noChangeArrowheads="1"/>
          </p:cNvSpPr>
          <p:nvPr/>
        </p:nvSpPr>
        <p:spPr bwMode="auto">
          <a:xfrm>
            <a:off x="522288" y="1214438"/>
            <a:ext cx="1973262"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en-GB" altLang="zh-CN" sz="1000">
                <a:latin typeface="Times New Roman" panose="02020603050405020304" pitchFamily="18" charset="0"/>
                <a:cs typeface="Times New Roman" panose="02020603050405020304" pitchFamily="18" charset="0"/>
              </a:rPr>
              <a:t>Time: 15 min + 10 min discussion</a:t>
            </a:r>
          </a:p>
          <a:p>
            <a:pPr eaLnBrk="1" hangingPunct="1"/>
            <a:r>
              <a:rPr lang="en-GB" altLang="zh-CN" sz="1000">
                <a:latin typeface="Times New Roman" panose="02020603050405020304" pitchFamily="18" charset="0"/>
                <a:cs typeface="Times New Roman" panose="02020603050405020304" pitchFamily="18" charset="0"/>
              </a:rPr>
              <a:t>Go between the groups and make sure that they’re writing the user stories.</a:t>
            </a:r>
          </a:p>
          <a:p>
            <a:pPr eaLnBrk="1" hangingPunct="1"/>
            <a:r>
              <a:rPr lang="en-GB" altLang="zh-CN" sz="1000">
                <a:latin typeface="Times New Roman" panose="02020603050405020304" pitchFamily="18" charset="0"/>
                <a:cs typeface="Times New Roman" panose="02020603050405020304" pitchFamily="18" charset="0"/>
              </a:rPr>
              <a:t>During the discussion, have each team read out 2-3 of their user stories.  Are they written using the suggested format?  </a:t>
            </a:r>
          </a:p>
          <a:p>
            <a:pPr eaLnBrk="1" hangingPunct="1"/>
            <a:r>
              <a:rPr lang="en-GB" altLang="zh-CN" sz="1000">
                <a:latin typeface="Times New Roman" panose="02020603050405020304" pitchFamily="18" charset="0"/>
                <a:cs typeface="Times New Roman" panose="02020603050405020304" pitchFamily="18" charset="0"/>
              </a:rPr>
              <a:t>Suggest to the other teams that if one team reads out a user story that they didn’t have that they should write up a card and capture it.  The more user stories each team has the better for future assignments.</a:t>
            </a:r>
          </a:p>
        </p:txBody>
      </p:sp>
    </p:spTree>
    <p:extLst>
      <p:ext uri="{BB962C8B-B14F-4D97-AF65-F5344CB8AC3E}">
        <p14:creationId xmlns:p14="http://schemas.microsoft.com/office/powerpoint/2010/main" val="37912331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142339"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3 - Initiating an Agile Project</a:t>
            </a:r>
            <a:endParaRPr lang="en-US" altLang="zh-CN" smtClean="0">
              <a:latin typeface="ZapfHumnst BT"/>
            </a:endParaRPr>
          </a:p>
        </p:txBody>
      </p:sp>
      <p:sp>
        <p:nvSpPr>
          <p:cNvPr id="142340" name="Rectangle 2"/>
          <p:cNvSpPr>
            <a:spLocks noGrp="1" noRot="1" noChangeAspect="1" noChangeArrowheads="1" noTextEdit="1"/>
          </p:cNvSpPr>
          <p:nvPr>
            <p:ph type="sldImg"/>
          </p:nvPr>
        </p:nvSpPr>
        <p:spPr>
          <a:ln/>
        </p:spPr>
      </p:sp>
      <p:sp>
        <p:nvSpPr>
          <p:cNvPr id="1423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smtClean="0"/>
              <a:t>Keep the modeling as light as possible, the details will come out on a just in time basis later in the project.</a:t>
            </a:r>
          </a:p>
          <a:p>
            <a:pPr eaLnBrk="1" hangingPunct="1"/>
            <a:r>
              <a:rPr lang="en-US" altLang="zh-CN" sz="1000" smtClean="0"/>
              <a:t>The fundamental goal is to come up with a viable technical strategy, not to produce a detailed technical specification.</a:t>
            </a:r>
          </a:p>
          <a:p>
            <a:pPr eaLnBrk="1" hangingPunct="1"/>
            <a:r>
              <a:rPr lang="en-US" altLang="zh-CN" sz="1000" smtClean="0"/>
              <a:t>http://www.agilemodeling.com/essays/initialArchitectureModeling.htm</a:t>
            </a:r>
          </a:p>
          <a:p>
            <a:pPr eaLnBrk="1" hangingPunct="1"/>
            <a:endParaRPr lang="en-US" altLang="ko-KR" sz="1000" smtClean="0">
              <a:ea typeface="Gulim" panose="020B0600000101010101" pitchFamily="34" charset="-127"/>
            </a:endParaRPr>
          </a:p>
          <a:p>
            <a:pPr eaLnBrk="1" hangingPunct="1"/>
            <a:r>
              <a:rPr lang="en-US" altLang="ko-KR" sz="1000" smtClean="0">
                <a:ea typeface="Gulim" panose="020B0600000101010101" pitchFamily="34" charset="-127"/>
              </a:rPr>
              <a:t>Agile principle # 10: Simplicity – the art of maximizing the amount of work not done – is essential.</a:t>
            </a:r>
          </a:p>
          <a:p>
            <a:pPr eaLnBrk="1" hangingPunct="1"/>
            <a:r>
              <a:rPr lang="en-US" altLang="ko-KR" sz="1000" smtClean="0">
                <a:ea typeface="Gulim" panose="020B0600000101010101" pitchFamily="34" charset="-127"/>
              </a:rPr>
              <a:t>Agile principle # 11: The best architectures, requirements, and designs emerge from self-organizing teams.</a:t>
            </a:r>
            <a:endParaRPr lang="en-US" altLang="zh-CN" sz="1000" smtClean="0"/>
          </a:p>
        </p:txBody>
      </p:sp>
    </p:spTree>
    <p:extLst>
      <p:ext uri="{BB962C8B-B14F-4D97-AF65-F5344CB8AC3E}">
        <p14:creationId xmlns:p14="http://schemas.microsoft.com/office/powerpoint/2010/main" val="36175772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143363"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3 - Initiating an Agile Project</a:t>
            </a:r>
            <a:endParaRPr lang="en-US" altLang="zh-CN" smtClean="0">
              <a:latin typeface="ZapfHumnst BT"/>
            </a:endParaRPr>
          </a:p>
        </p:txBody>
      </p:sp>
      <p:sp>
        <p:nvSpPr>
          <p:cNvPr id="143364" name="Rectangle 2"/>
          <p:cNvSpPr>
            <a:spLocks noGrp="1" noRot="1" noChangeAspect="1" noChangeArrowheads="1" noTextEdit="1"/>
          </p:cNvSpPr>
          <p:nvPr>
            <p:ph type="sldImg"/>
          </p:nvPr>
        </p:nvSpPr>
        <p:spPr>
          <a:ln/>
        </p:spPr>
      </p:sp>
      <p:sp>
        <p:nvSpPr>
          <p:cNvPr id="1433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smtClean="0"/>
              <a:t>Many architecture diagrams are drawn by hand on a whiteboard or on paper, using home-grown notation.</a:t>
            </a:r>
          </a:p>
          <a:p>
            <a:pPr eaLnBrk="1" hangingPunct="1"/>
            <a:r>
              <a:rPr lang="en-US" altLang="zh-CN" sz="1000" smtClean="0"/>
              <a:t>Diagram used with permission</a:t>
            </a:r>
          </a:p>
          <a:p>
            <a:pPr eaLnBrk="1" hangingPunct="1"/>
            <a:r>
              <a:rPr lang="en-US" altLang="zh-CN" sz="1000" smtClean="0"/>
              <a:t>http://www.agilemodeling.com/artifacts/freeForm.htm</a:t>
            </a:r>
          </a:p>
        </p:txBody>
      </p:sp>
    </p:spTree>
    <p:extLst>
      <p:ext uri="{BB962C8B-B14F-4D97-AF65-F5344CB8AC3E}">
        <p14:creationId xmlns:p14="http://schemas.microsoft.com/office/powerpoint/2010/main" val="17734788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144387"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3 - Initiating an Agile Project</a:t>
            </a:r>
            <a:endParaRPr lang="en-US" altLang="zh-CN" smtClean="0">
              <a:latin typeface="ZapfHumnst BT"/>
            </a:endParaRPr>
          </a:p>
        </p:txBody>
      </p:sp>
      <p:sp>
        <p:nvSpPr>
          <p:cNvPr id="144388" name="Rectangle 2"/>
          <p:cNvSpPr>
            <a:spLocks noGrp="1" noRot="1" noChangeAspect="1" noChangeArrowheads="1" noTextEdit="1"/>
          </p:cNvSpPr>
          <p:nvPr>
            <p:ph type="sldImg"/>
          </p:nvPr>
        </p:nvSpPr>
        <p:spPr>
          <a:ln/>
        </p:spPr>
      </p:sp>
      <p:sp>
        <p:nvSpPr>
          <p:cNvPr id="1443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smtClean="0"/>
              <a:t>User interface flow diagrams, also called UI storyboards, are used to depict the flow relationships between screens/reports/pages.  Sometimes they’re used for bird’s-eye views of the UI, like in this example, and sometimes they’re shown to depict the flow supporting a single usage scenario.</a:t>
            </a:r>
          </a:p>
          <a:p>
            <a:pPr eaLnBrk="1" hangingPunct="1"/>
            <a:r>
              <a:rPr lang="en-US" altLang="zh-CN" sz="1000" smtClean="0"/>
              <a:t>http://www.agilemodeling.com/artifacts/uiFlowDiagram.htm</a:t>
            </a:r>
          </a:p>
          <a:p>
            <a:pPr eaLnBrk="1" hangingPunct="1"/>
            <a:r>
              <a:rPr lang="en-US" altLang="zh-CN" sz="1000" smtClean="0"/>
              <a:t>Diagram used with permission</a:t>
            </a:r>
          </a:p>
        </p:txBody>
      </p:sp>
    </p:spTree>
    <p:extLst>
      <p:ext uri="{BB962C8B-B14F-4D97-AF65-F5344CB8AC3E}">
        <p14:creationId xmlns:p14="http://schemas.microsoft.com/office/powerpoint/2010/main" val="22147155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145411"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3 - Initiating an Agile Project</a:t>
            </a:r>
            <a:endParaRPr lang="en-US" altLang="zh-CN" smtClean="0">
              <a:latin typeface="ZapfHumnst BT"/>
            </a:endParaRPr>
          </a:p>
        </p:txBody>
      </p:sp>
      <p:sp>
        <p:nvSpPr>
          <p:cNvPr id="145412" name="Rectangle 2"/>
          <p:cNvSpPr>
            <a:spLocks noGrp="1" noRot="1" noChangeAspect="1" noChangeArrowheads="1" noTextEdit="1"/>
          </p:cNvSpPr>
          <p:nvPr>
            <p:ph type="sldImg"/>
          </p:nvPr>
        </p:nvSpPr>
        <p:spPr>
          <a:ln/>
        </p:spPr>
      </p:sp>
      <p:sp>
        <p:nvSpPr>
          <p:cNvPr id="1454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smtClean="0"/>
              <a:t>This is a UML component diagram.  In this example there are domain components (also called business components) such as Student and Facilities, application components (Seminar Management and Student Administration), and technical components (such as Security).  So, it’s not strictly a technical architecture diagram, nor is it a business architecture diagram, and that’s OK as long as it fulfills whatever goal it was created for.</a:t>
            </a:r>
          </a:p>
          <a:p>
            <a:pPr eaLnBrk="1" hangingPunct="1"/>
            <a:r>
              <a:rPr lang="en-US" altLang="zh-CN" sz="1000" smtClean="0"/>
              <a:t>Sometimes people use computer-based modeling tools to capture key diagrams as part of their agile modeling efforts.  See http://www.agilemodeling.com/essays/simpleTools.htm for a detailed discussion about agile and modeling tools.</a:t>
            </a:r>
          </a:p>
          <a:p>
            <a:pPr eaLnBrk="1" hangingPunct="1"/>
            <a:r>
              <a:rPr lang="en-US" altLang="zh-CN" sz="1000" smtClean="0"/>
              <a:t>Diagram used with permission</a:t>
            </a:r>
          </a:p>
          <a:p>
            <a:pPr eaLnBrk="1" hangingPunct="1"/>
            <a:endParaRPr lang="en-US" altLang="zh-CN" sz="1000" smtClean="0"/>
          </a:p>
          <a:p>
            <a:pPr eaLnBrk="1" hangingPunct="1"/>
            <a:r>
              <a:rPr lang="en-US" altLang="zh-CN" sz="1000" smtClean="0"/>
              <a:t>http://www.agilemodeling.com/artifacts/componentDiagram.htm</a:t>
            </a:r>
          </a:p>
        </p:txBody>
      </p:sp>
    </p:spTree>
    <p:extLst>
      <p:ext uri="{BB962C8B-B14F-4D97-AF65-F5344CB8AC3E}">
        <p14:creationId xmlns:p14="http://schemas.microsoft.com/office/powerpoint/2010/main" val="4591797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148483"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3 - Initiating an Agile Project</a:t>
            </a:r>
            <a:endParaRPr lang="en-US" altLang="zh-CN" smtClean="0">
              <a:latin typeface="ZapfHumnst BT"/>
            </a:endParaRPr>
          </a:p>
        </p:txBody>
      </p:sp>
      <p:sp>
        <p:nvSpPr>
          <p:cNvPr id="148484" name="Rectangle 2"/>
          <p:cNvSpPr>
            <a:spLocks noGrp="1" noRot="1" noChangeAspect="1" noChangeArrowheads="1" noTextEdit="1"/>
          </p:cNvSpPr>
          <p:nvPr>
            <p:ph type="sldImg"/>
          </p:nvPr>
        </p:nvSpPr>
        <p:spPr>
          <a:ln/>
        </p:spPr>
      </p:sp>
      <p:sp>
        <p:nvSpPr>
          <p:cNvPr id="1484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smtClean="0"/>
              <a:t>This is the existing technical infrastructure at FNL, the video company. This is up and running today.</a:t>
            </a:r>
          </a:p>
        </p:txBody>
      </p:sp>
    </p:spTree>
    <p:extLst>
      <p:ext uri="{BB962C8B-B14F-4D97-AF65-F5344CB8AC3E}">
        <p14:creationId xmlns:p14="http://schemas.microsoft.com/office/powerpoint/2010/main" val="6808013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149507"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3 - Initiating an Agile Project</a:t>
            </a:r>
            <a:endParaRPr lang="en-US" altLang="zh-CN" smtClean="0">
              <a:latin typeface="ZapfHumnst BT"/>
            </a:endParaRPr>
          </a:p>
        </p:txBody>
      </p:sp>
      <p:sp>
        <p:nvSpPr>
          <p:cNvPr id="149508" name="Rectangle 2"/>
          <p:cNvSpPr>
            <a:spLocks noGrp="1" noRot="1" noChangeAspect="1" noChangeArrowheads="1" noTextEdit="1"/>
          </p:cNvSpPr>
          <p:nvPr>
            <p:ph type="sldImg"/>
          </p:nvPr>
        </p:nvSpPr>
        <p:spPr>
          <a:ln/>
        </p:spPr>
      </p:sp>
      <p:sp>
        <p:nvSpPr>
          <p:cNvPr id="1495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smtClean="0"/>
              <a:t>This is the existing technical infrastructure at PizzaCo, the pizza company. This is up and running today.</a:t>
            </a:r>
          </a:p>
        </p:txBody>
      </p:sp>
    </p:spTree>
    <p:extLst>
      <p:ext uri="{BB962C8B-B14F-4D97-AF65-F5344CB8AC3E}">
        <p14:creationId xmlns:p14="http://schemas.microsoft.com/office/powerpoint/2010/main" val="26524630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146435"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3 - Initiating an Agile Project</a:t>
            </a:r>
            <a:endParaRPr lang="en-US" altLang="zh-CN" smtClean="0">
              <a:latin typeface="ZapfHumnst BT"/>
            </a:endParaRPr>
          </a:p>
        </p:txBody>
      </p:sp>
      <p:sp>
        <p:nvSpPr>
          <p:cNvPr id="146436" name="Rectangle 2"/>
          <p:cNvSpPr>
            <a:spLocks noGrp="1" noRot="1" noChangeAspect="1" noChangeArrowheads="1" noTextEdit="1"/>
          </p:cNvSpPr>
          <p:nvPr>
            <p:ph type="sldImg"/>
          </p:nvPr>
        </p:nvSpPr>
        <p:spPr>
          <a:ln/>
        </p:spPr>
      </p:sp>
      <p:sp>
        <p:nvSpPr>
          <p:cNvPr id="1464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smtClean="0"/>
              <a:t>On one extreme is the idea that you should worry about tomorrow’s problem tomorrow and at the other extreme is the idea that you need to think everything through in detail before proceeding.  The goal here is to find the sweet spot in between and do some up-front modeling to get going in the right technical direction, but avoid taking on the risk of making too many decisions too early.</a:t>
            </a:r>
          </a:p>
          <a:p>
            <a:pPr eaLnBrk="1" hangingPunct="1"/>
            <a:r>
              <a:rPr lang="en-US" altLang="ko-KR" sz="1000" smtClean="0">
                <a:ea typeface="Gulim" panose="020B0600000101010101" pitchFamily="34" charset="-127"/>
              </a:rPr>
              <a:t>Agile principle # 10: Simplicity – the art of maximizing the amount of work not done – is essential.</a:t>
            </a:r>
          </a:p>
          <a:p>
            <a:pPr eaLnBrk="1" hangingPunct="1"/>
            <a:r>
              <a:rPr lang="en-US" altLang="ko-KR" sz="1000" smtClean="0">
                <a:ea typeface="Gulim" panose="020B0600000101010101" pitchFamily="34" charset="-127"/>
              </a:rPr>
              <a:t>Agile principle # 11: The best architectures, requirements, and designs emerge from self-organizing teams.</a:t>
            </a:r>
            <a:endParaRPr lang="en-US" altLang="zh-CN" sz="1000" smtClean="0"/>
          </a:p>
        </p:txBody>
      </p:sp>
    </p:spTree>
    <p:extLst>
      <p:ext uri="{BB962C8B-B14F-4D97-AF65-F5344CB8AC3E}">
        <p14:creationId xmlns:p14="http://schemas.microsoft.com/office/powerpoint/2010/main" val="5052550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147459"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3 - Initiating an Agile Project</a:t>
            </a:r>
            <a:endParaRPr lang="en-US" altLang="zh-CN" smtClean="0">
              <a:latin typeface="ZapfHumnst BT"/>
            </a:endParaRPr>
          </a:p>
        </p:txBody>
      </p:sp>
      <p:sp>
        <p:nvSpPr>
          <p:cNvPr id="147460" name="Rectangle 2"/>
          <p:cNvSpPr>
            <a:spLocks noGrp="1" noRot="1" noChangeAspect="1" noChangeArrowheads="1" noTextEdit="1"/>
          </p:cNvSpPr>
          <p:nvPr>
            <p:ph type="sldImg"/>
          </p:nvPr>
        </p:nvSpPr>
        <p:spPr>
          <a:ln/>
        </p:spPr>
      </p:sp>
      <p:sp>
        <p:nvSpPr>
          <p:cNvPr id="1474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dirty="0" smtClean="0"/>
              <a:t>It is not only possible but desirable to take an agile approach to enterprise architecture (EA).  Having a viable EA, and just as important, an EA team that can work collaboratively with development teams to help communicate and evolve their vision, can have a significant impact on overall productivity.  See  www.agiledata.org/essays/enterpriseArchitecture.html for details.</a:t>
            </a:r>
          </a:p>
          <a:p>
            <a:pPr eaLnBrk="1" hangingPunct="1"/>
            <a:r>
              <a:rPr lang="en-US" altLang="zh-CN" sz="1000" dirty="0" smtClean="0"/>
              <a:t>Although agile enterprise architecture is an aspect of enterprise discipline, one of the scaling factors, following the EA appropriately is an aspect of governance, which is brought in as you move from core agile development to disciplined agile delivery.</a:t>
            </a:r>
          </a:p>
          <a:p>
            <a:pPr eaLnBrk="1" hangingPunct="1"/>
            <a:endParaRPr lang="en-US" altLang="zh-CN" sz="1000" dirty="0" smtClean="0"/>
          </a:p>
          <a:p>
            <a:pPr eaLnBrk="1" hangingPunct="1"/>
            <a:r>
              <a:rPr lang="en-CA" altLang="zh-CN" dirty="0" smtClean="0"/>
              <a:t>Delivery teams should consult with EAs regarding availability of reusable assets.  Related to this, determine availability of existing services, or negotiate design of new components &amp;  interfaces (to be subsequently available for reuse), and determine availability of existing EA patterns/mechanisms (to avoid reinventing the wheel, improved quality, reduced technical risk,  and reduced defects thru consistency of applied patterns)</a:t>
            </a:r>
            <a:r>
              <a:rPr lang="en-US" altLang="zh-CN" dirty="0" smtClean="0"/>
              <a:t> </a:t>
            </a:r>
            <a:endParaRPr lang="en-US" altLang="zh-CN" sz="1000" dirty="0" smtClean="0"/>
          </a:p>
          <a:p>
            <a:pPr eaLnBrk="1" hangingPunct="1"/>
            <a:endParaRPr lang="en-US" altLang="zh-CN" sz="1000" dirty="0" smtClean="0"/>
          </a:p>
          <a:p>
            <a:pPr eaLnBrk="1" hangingPunct="1"/>
            <a:endParaRPr lang="en-US" altLang="zh-CN" sz="1000" dirty="0" smtClean="0"/>
          </a:p>
          <a:p>
            <a:pPr eaLnBrk="1" hangingPunct="1"/>
            <a:endParaRPr lang="en-US" altLang="zh-CN" sz="1000" dirty="0" smtClean="0"/>
          </a:p>
        </p:txBody>
      </p:sp>
    </p:spTree>
    <p:extLst>
      <p:ext uri="{BB962C8B-B14F-4D97-AF65-F5344CB8AC3E}">
        <p14:creationId xmlns:p14="http://schemas.microsoft.com/office/powerpoint/2010/main" val="35120003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txBox="1">
            <a:spLocks noGrp="1" noChangeArrowheads="1"/>
          </p:cNvSpPr>
          <p:nvPr/>
        </p:nvSpPr>
        <p:spPr bwMode="auto">
          <a:xfrm>
            <a:off x="3957638" y="8804275"/>
            <a:ext cx="30257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1" tIns="47956" rIns="95911" bIns="47956" anchor="b"/>
          <a:lstStyle>
            <a:lvl1pPr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r" eaLnBrk="1" hangingPunct="1"/>
            <a:fld id="{E3715B30-20CD-47F5-8601-4DF8971A5CD4}" type="slidenum">
              <a:rPr lang="zh-CN" altLang="en-US" sz="1300"/>
              <a:pPr algn="r" eaLnBrk="1" hangingPunct="1"/>
              <a:t>55</a:t>
            </a:fld>
            <a:endParaRPr lang="en-US" altLang="zh-CN" sz="1300"/>
          </a:p>
        </p:txBody>
      </p:sp>
      <p:sp>
        <p:nvSpPr>
          <p:cNvPr id="102403" name="Rectangle 2"/>
          <p:cNvSpPr>
            <a:spLocks noGrp="1" noRot="1" noChangeAspect="1" noChangeArrowheads="1" noTextEdit="1"/>
          </p:cNvSpPr>
          <p:nvPr>
            <p:ph type="sldImg"/>
          </p:nvPr>
        </p:nvSpPr>
        <p:spPr>
          <a:xfrm>
            <a:off x="1173163" y="693738"/>
            <a:ext cx="4640262" cy="3479800"/>
          </a:xfrm>
          <a:ln/>
        </p:spPr>
      </p:sp>
      <p:sp>
        <p:nvSpPr>
          <p:cNvPr id="102404" name="Rectangle 3"/>
          <p:cNvSpPr>
            <a:spLocks noGrp="1" noChangeArrowheads="1"/>
          </p:cNvSpPr>
          <p:nvPr>
            <p:ph type="body" idx="1"/>
          </p:nvPr>
        </p:nvSpPr>
        <p:spPr>
          <a:xfrm>
            <a:off x="698500" y="4403725"/>
            <a:ext cx="5588000"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2875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104451"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3 - Initiating an Agile Project</a:t>
            </a:r>
            <a:endParaRPr lang="en-US" altLang="zh-CN" smtClean="0">
              <a:latin typeface="ZapfHumnst BT"/>
            </a:endParaRPr>
          </a:p>
        </p:txBody>
      </p:sp>
      <p:sp>
        <p:nvSpPr>
          <p:cNvPr id="104452" name="Rectangle 2"/>
          <p:cNvSpPr>
            <a:spLocks noGrp="1" noRot="1" noChangeAspect="1" noChangeArrowheads="1" noTextEdit="1"/>
          </p:cNvSpPr>
          <p:nvPr>
            <p:ph type="sldImg"/>
          </p:nvPr>
        </p:nvSpPr>
        <p:spPr>
          <a:ln/>
        </p:spPr>
      </p:sp>
      <p:sp>
        <p:nvSpPr>
          <p:cNvPr id="1044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 indent="-114300" eaLnBrk="1" hangingPunct="1"/>
            <a:r>
              <a:rPr lang="en-US" altLang="zh-CN" sz="1000" smtClean="0"/>
              <a:t>The Inception Phase is called:</a:t>
            </a:r>
          </a:p>
          <a:p>
            <a:pPr marL="114300" indent="-114300" eaLnBrk="1" hangingPunct="1">
              <a:buFontTx/>
              <a:buChar char="•"/>
            </a:pPr>
            <a:r>
              <a:rPr lang="en-US" altLang="zh-CN" sz="1000" smtClean="0"/>
              <a:t>“Pre Game” or Sprint 0 in Scrum</a:t>
            </a:r>
          </a:p>
          <a:p>
            <a:pPr marL="114300" indent="-114300" eaLnBrk="1" hangingPunct="1">
              <a:buFontTx/>
              <a:buChar char="•"/>
            </a:pPr>
            <a:r>
              <a:rPr lang="en-US" altLang="zh-CN" sz="1000" smtClean="0"/>
              <a:t>Inception in the RUP methodology</a:t>
            </a:r>
          </a:p>
          <a:p>
            <a:pPr marL="114300" indent="-114300" eaLnBrk="1" hangingPunct="1">
              <a:buFontTx/>
              <a:buChar char="•"/>
            </a:pPr>
            <a:r>
              <a:rPr lang="en-US" altLang="zh-CN" sz="1000" smtClean="0"/>
              <a:t>Start Up in Eclipse Way</a:t>
            </a:r>
          </a:p>
          <a:p>
            <a:pPr marL="114300" indent="-114300" eaLnBrk="1" hangingPunct="1">
              <a:buFontTx/>
              <a:buChar char="•"/>
            </a:pPr>
            <a:r>
              <a:rPr lang="en-US" altLang="zh-CN" sz="1000" smtClean="0"/>
              <a:t>Iteration 0 in other agile processes</a:t>
            </a:r>
          </a:p>
        </p:txBody>
      </p:sp>
      <p:sp>
        <p:nvSpPr>
          <p:cNvPr id="104454" name="Rectangle 4"/>
          <p:cNvSpPr>
            <a:spLocks noChangeArrowheads="1"/>
          </p:cNvSpPr>
          <p:nvPr/>
        </p:nvSpPr>
        <p:spPr bwMode="auto">
          <a:xfrm>
            <a:off x="436563" y="1300163"/>
            <a:ext cx="19732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zh-CN" sz="1000">
                <a:latin typeface="Times New Roman" panose="02020603050405020304" pitchFamily="18" charset="0"/>
              </a:rPr>
              <a:t>Initiating an agile project is one of the primary activities during the Inception phase.</a:t>
            </a:r>
          </a:p>
          <a:p>
            <a:pPr eaLnBrk="1" hangingPunct="1">
              <a:spcBef>
                <a:spcPct val="0"/>
              </a:spcBef>
              <a:buFontTx/>
              <a:buNone/>
            </a:pPr>
            <a:endParaRPr lang="zh-CN" altLang="en-US" sz="1000">
              <a:latin typeface="Times New Roman" panose="02020603050405020304" pitchFamily="18" charset="0"/>
            </a:endParaRPr>
          </a:p>
        </p:txBody>
      </p:sp>
    </p:spTree>
    <p:extLst>
      <p:ext uri="{BB962C8B-B14F-4D97-AF65-F5344CB8AC3E}">
        <p14:creationId xmlns:p14="http://schemas.microsoft.com/office/powerpoint/2010/main" val="42827817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155651"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3 - Initiating an Agile Project</a:t>
            </a:r>
            <a:endParaRPr lang="en-US" altLang="zh-CN" smtClean="0">
              <a:latin typeface="ZapfHumnst BT"/>
            </a:endParaRPr>
          </a:p>
        </p:txBody>
      </p:sp>
      <p:sp>
        <p:nvSpPr>
          <p:cNvPr id="155652" name="Slide Image Placeholder 1"/>
          <p:cNvSpPr>
            <a:spLocks noGrp="1" noRot="1" noChangeAspect="1" noTextEdit="1"/>
          </p:cNvSpPr>
          <p:nvPr>
            <p:ph type="sldImg"/>
          </p:nvPr>
        </p:nvSpPr>
        <p:spPr>
          <a:ln/>
        </p:spPr>
      </p:sp>
      <p:sp>
        <p:nvSpPr>
          <p:cNvPr id="15565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442" tIns="48721" rIns="97442" bIns="48721"/>
          <a:lstStyle/>
          <a:p>
            <a:pPr marL="114300" indent="-114300" eaLnBrk="1" hangingPunct="1"/>
            <a:r>
              <a:rPr lang="en-US" altLang="zh-CN" sz="1000" smtClean="0"/>
              <a:t>The planning onion has several layers:</a:t>
            </a:r>
          </a:p>
          <a:p>
            <a:pPr marL="114300" indent="-114300" eaLnBrk="1" hangingPunct="1">
              <a:buFontTx/>
              <a:buChar char="•"/>
            </a:pPr>
            <a:r>
              <a:rPr lang="en-US" altLang="zh-CN" sz="1000" smtClean="0"/>
              <a:t>Portfolio (not shown) – Focus is on the overall portfolio plan.</a:t>
            </a:r>
          </a:p>
          <a:p>
            <a:pPr marL="114300" indent="-114300" eaLnBrk="1" hangingPunct="1">
              <a:buFontTx/>
              <a:buChar char="•"/>
            </a:pPr>
            <a:r>
              <a:rPr lang="en-US" altLang="zh-CN" sz="1000" smtClean="0"/>
              <a:t>Program (not shown) – Large organizations will have programs, or programmes, which are subsets of their overall system portfolio.  These are planned as well.</a:t>
            </a:r>
          </a:p>
          <a:p>
            <a:pPr marL="114300" indent="-114300" eaLnBrk="1" hangingPunct="1">
              <a:buFontTx/>
              <a:buChar char="•"/>
            </a:pPr>
            <a:r>
              <a:rPr lang="en-US" altLang="zh-CN" sz="1000" smtClean="0"/>
              <a:t>Solution – Determine how many releases there will be (could be never ending), and whether they are internal or external. What business value will be delivered by the release?</a:t>
            </a:r>
          </a:p>
          <a:p>
            <a:pPr marL="114300" indent="-114300" eaLnBrk="1" hangingPunct="1">
              <a:buFontTx/>
              <a:buChar char="•"/>
            </a:pPr>
            <a:r>
              <a:rPr lang="en-US" altLang="zh-CN" sz="1000" smtClean="0"/>
              <a:t>Release – The team plans the schedule and estimates the cost to deliver the requested scope. </a:t>
            </a:r>
          </a:p>
          <a:p>
            <a:pPr marL="114300" indent="-114300" eaLnBrk="1" hangingPunct="1">
              <a:buFontTx/>
              <a:buChar char="•"/>
            </a:pPr>
            <a:r>
              <a:rPr lang="en-US" altLang="zh-CN" sz="1000" smtClean="0"/>
              <a:t>Iteration – Team identifies what they are going to build, who takes on what task, and how they are going to build and evaluate for the end of that iteration </a:t>
            </a:r>
          </a:p>
          <a:p>
            <a:pPr marL="114300" indent="-114300" eaLnBrk="1" hangingPunct="1">
              <a:buFontTx/>
              <a:buChar char="•"/>
            </a:pPr>
            <a:r>
              <a:rPr lang="en-US" altLang="zh-CN" sz="1000" smtClean="0"/>
              <a:t>Day – Individuals on the team plan what they are going to do that particular day</a:t>
            </a:r>
          </a:p>
          <a:p>
            <a:pPr marL="114300" indent="-114300" eaLnBrk="1" hangingPunct="1">
              <a:spcBef>
                <a:spcPct val="0"/>
              </a:spcBef>
            </a:pPr>
            <a:endParaRPr lang="en-US" altLang="zh-CN" sz="1000" smtClean="0"/>
          </a:p>
          <a:p>
            <a:pPr marL="114300" indent="-114300" eaLnBrk="1" hangingPunct="1"/>
            <a:endParaRPr lang="zh-CN" altLang="en-US" sz="1000" smtClean="0"/>
          </a:p>
        </p:txBody>
      </p:sp>
      <p:sp>
        <p:nvSpPr>
          <p:cNvPr id="155654" name="Rectangle 6"/>
          <p:cNvSpPr>
            <a:spLocks noChangeArrowheads="1"/>
          </p:cNvSpPr>
          <p:nvPr/>
        </p:nvSpPr>
        <p:spPr bwMode="auto">
          <a:xfrm>
            <a:off x="436563" y="1204913"/>
            <a:ext cx="20494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zh-CN" sz="1000">
                <a:latin typeface="Times New Roman" panose="02020603050405020304" pitchFamily="18" charset="0"/>
              </a:rPr>
              <a:t>The Planning Onion is used to provide layers where different types of planning can be done.</a:t>
            </a:r>
          </a:p>
          <a:p>
            <a:pPr eaLnBrk="1" hangingPunct="1">
              <a:spcBef>
                <a:spcPct val="0"/>
              </a:spcBef>
              <a:buFontTx/>
              <a:buNone/>
            </a:pPr>
            <a:endParaRPr lang="zh-CN" altLang="en-US" sz="1000">
              <a:latin typeface="Times New Roman" panose="02020603050405020304" pitchFamily="18" charset="0"/>
            </a:endParaRPr>
          </a:p>
        </p:txBody>
      </p:sp>
    </p:spTree>
    <p:extLst>
      <p:ext uri="{BB962C8B-B14F-4D97-AF65-F5344CB8AC3E}">
        <p14:creationId xmlns:p14="http://schemas.microsoft.com/office/powerpoint/2010/main" val="36580690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152579"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3 - Initiating an Agile Project</a:t>
            </a:r>
            <a:endParaRPr lang="en-US" altLang="zh-CN" smtClean="0">
              <a:latin typeface="ZapfHumnst BT"/>
            </a:endParaRPr>
          </a:p>
        </p:txBody>
      </p:sp>
      <p:sp>
        <p:nvSpPr>
          <p:cNvPr id="152580" name="Rectangle 2"/>
          <p:cNvSpPr>
            <a:spLocks noGrp="1" noRot="1" noChangeAspect="1" noChangeArrowheads="1" noTextEdit="1"/>
          </p:cNvSpPr>
          <p:nvPr>
            <p:ph type="sldImg"/>
          </p:nvPr>
        </p:nvSpPr>
        <p:spPr>
          <a:ln/>
        </p:spPr>
      </p:sp>
      <p:sp>
        <p:nvSpPr>
          <p:cNvPr id="152581" name="Rectangle 3"/>
          <p:cNvSpPr>
            <a:spLocks noGrp="1" noChangeArrowheads="1"/>
          </p:cNvSpPr>
          <p:nvPr>
            <p:ph type="body" idx="1"/>
          </p:nvPr>
        </p:nvSpPr>
        <p:spPr>
          <a:xfrm>
            <a:off x="2597150" y="4170363"/>
            <a:ext cx="4152900" cy="4497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zh-CN" sz="1000" smtClean="0"/>
              <a:t>Important points:</a:t>
            </a:r>
          </a:p>
          <a:p>
            <a:pPr marL="228600" lvl="1" indent="-114300" eaLnBrk="1" hangingPunct="1">
              <a:lnSpc>
                <a:spcPct val="90000"/>
              </a:lnSpc>
              <a:buFontTx/>
              <a:buChar char="•"/>
            </a:pPr>
            <a:r>
              <a:rPr lang="en-US" altLang="zh-CN" sz="1000" smtClean="0"/>
              <a:t>The product owner is the final decision maker when it comes to prioritization; team members are always free to make suggestions but that doesn’t mean that the product owner will always accept them</a:t>
            </a:r>
          </a:p>
          <a:p>
            <a:pPr marL="228600" lvl="1" indent="-114300" eaLnBrk="1" hangingPunct="1">
              <a:lnSpc>
                <a:spcPct val="90000"/>
              </a:lnSpc>
              <a:buFontTx/>
              <a:buChar char="•"/>
            </a:pPr>
            <a:r>
              <a:rPr lang="en-US" altLang="zh-CN" sz="1000" smtClean="0"/>
              <a:t>Each iteration the team produces potentially shippable software, implementing a bit more functionality for that iteration</a:t>
            </a:r>
          </a:p>
          <a:p>
            <a:pPr marL="228600" lvl="1" indent="-114300" eaLnBrk="1" hangingPunct="1">
              <a:lnSpc>
                <a:spcPct val="90000"/>
              </a:lnSpc>
              <a:buFontTx/>
              <a:buChar char="•"/>
            </a:pPr>
            <a:r>
              <a:rPr lang="en-US" altLang="zh-CN" sz="1000" smtClean="0"/>
              <a:t>To achieve this, you must be writing high-quality software at all points and you need a (near) full regression test suite that you run regularly</a:t>
            </a:r>
          </a:p>
          <a:p>
            <a:pPr marL="228600" lvl="1" indent="-114300" eaLnBrk="1" hangingPunct="1">
              <a:lnSpc>
                <a:spcPct val="90000"/>
              </a:lnSpc>
              <a:buFontTx/>
              <a:buChar char="•"/>
            </a:pPr>
            <a:r>
              <a:rPr lang="en-US" altLang="zh-CN" sz="1000" smtClean="0"/>
              <a:t>Because the team works in priority order, they are always providing the greatest value possible to their stakeholders</a:t>
            </a:r>
          </a:p>
          <a:p>
            <a:pPr eaLnBrk="1" hangingPunct="1">
              <a:lnSpc>
                <a:spcPct val="90000"/>
              </a:lnSpc>
              <a:buFontTx/>
              <a:buChar char="•"/>
            </a:pPr>
            <a:endParaRPr lang="en-US" altLang="zh-CN" sz="1000" smtClean="0"/>
          </a:p>
          <a:p>
            <a:pPr eaLnBrk="1" hangingPunct="1">
              <a:lnSpc>
                <a:spcPct val="90000"/>
              </a:lnSpc>
            </a:pPr>
            <a:r>
              <a:rPr lang="en-US" altLang="ko-KR" sz="1000" smtClean="0">
                <a:ea typeface="Gulim" panose="020B0600000101010101" pitchFamily="34" charset="-127"/>
              </a:rPr>
              <a:t>Agile principle # 2: Welcome changing requirements, even late in development. Agile processes harness change for the customer's competitive advantage. </a:t>
            </a:r>
          </a:p>
          <a:p>
            <a:pPr eaLnBrk="1" hangingPunct="1">
              <a:lnSpc>
                <a:spcPct val="90000"/>
              </a:lnSpc>
            </a:pPr>
            <a:r>
              <a:rPr lang="en-US" altLang="ko-KR" sz="1000" smtClean="0">
                <a:ea typeface="Gulim" panose="020B0600000101010101" pitchFamily="34" charset="-127"/>
              </a:rPr>
              <a:t>Agile principle # 3: Deliver working software frequently, from a couple of weeks to a couple of months, with a preference to the shorter timescale. </a:t>
            </a:r>
          </a:p>
          <a:p>
            <a:pPr eaLnBrk="1" hangingPunct="1">
              <a:lnSpc>
                <a:spcPct val="90000"/>
              </a:lnSpc>
            </a:pPr>
            <a:r>
              <a:rPr lang="en-US" altLang="ko-KR" sz="1000" smtClean="0">
                <a:ea typeface="Gulim" panose="020B0600000101010101" pitchFamily="34" charset="-127"/>
              </a:rPr>
              <a:t>Agile principle # 4: Business people and developers must work together daily throughout the project. </a:t>
            </a:r>
            <a:endParaRPr lang="en-US" altLang="zh-CN" sz="1000" smtClean="0"/>
          </a:p>
        </p:txBody>
      </p:sp>
      <p:sp>
        <p:nvSpPr>
          <p:cNvPr id="152582" name="Text Box 4"/>
          <p:cNvSpPr txBox="1">
            <a:spLocks noChangeArrowheads="1"/>
          </p:cNvSpPr>
          <p:nvPr/>
        </p:nvSpPr>
        <p:spPr bwMode="auto">
          <a:xfrm>
            <a:off x="547688" y="1363663"/>
            <a:ext cx="1912937"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lgn="ctr">
                <a:solidFill>
                  <a:srgbClr val="000000"/>
                </a:solidFill>
                <a:miter lim="800000"/>
                <a:headEnd/>
                <a:tailEnd type="none" w="lg" len="lg"/>
              </a14:hiddenLine>
            </a:ext>
          </a:extLst>
        </p:spPr>
        <p:txBody>
          <a:bodyPr lIns="109728" tIns="54864" rIns="109728" bIns="54864">
            <a:spAutoFit/>
          </a:bodyPr>
          <a:lstStyle>
            <a:lvl1pPr marL="114300" indent="-1143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en-US" altLang="zh-CN" sz="1000">
                <a:latin typeface="Times New Roman" panose="02020603050405020304" pitchFamily="18" charset="0"/>
                <a:cs typeface="Times New Roman" panose="02020603050405020304" pitchFamily="18" charset="0"/>
              </a:rPr>
              <a:t>Prioritization methods</a:t>
            </a:r>
          </a:p>
          <a:p>
            <a:pPr eaLnBrk="1" hangingPunct="1">
              <a:buFont typeface="WingDings" panose="05000000000000000000" pitchFamily="2" charset="2"/>
              <a:buChar char="§"/>
            </a:pPr>
            <a:r>
              <a:rPr lang="en-US" altLang="zh-CN" sz="1000">
                <a:latin typeface="Times New Roman" panose="02020603050405020304" pitchFamily="18" charset="0"/>
                <a:cs typeface="Times New Roman" panose="02020603050405020304" pitchFamily="18" charset="0"/>
              </a:rPr>
              <a:t>Priorities of High/Medium/Low are often used </a:t>
            </a:r>
          </a:p>
          <a:p>
            <a:pPr eaLnBrk="1" hangingPunct="1">
              <a:buFont typeface="WingDings" panose="05000000000000000000" pitchFamily="2" charset="2"/>
              <a:buChar char="§"/>
            </a:pPr>
            <a:r>
              <a:rPr lang="en-US" altLang="zh-CN" sz="1000">
                <a:latin typeface="Times New Roman" panose="02020603050405020304" pitchFamily="18" charset="0"/>
                <a:cs typeface="Times New Roman" panose="02020603050405020304" pitchFamily="18" charset="0"/>
              </a:rPr>
              <a:t>Numbers and assign each card it’s own unique priority order number in a scale of 1-10 (e.g. 1,2, 10, …). </a:t>
            </a:r>
          </a:p>
          <a:p>
            <a:pPr eaLnBrk="1" hangingPunct="1">
              <a:buFont typeface="WingDings" panose="05000000000000000000" pitchFamily="2" charset="2"/>
              <a:buChar char="§"/>
            </a:pPr>
            <a:r>
              <a:rPr lang="en-US" altLang="zh-CN" sz="1000">
                <a:latin typeface="Times New Roman" panose="02020603050405020304" pitchFamily="18" charset="0"/>
                <a:cs typeface="Times New Roman" panose="02020603050405020304" pitchFamily="18" charset="0"/>
              </a:rPr>
              <a:t>Apply MoSCoW method:</a:t>
            </a:r>
          </a:p>
          <a:p>
            <a:pPr eaLnBrk="1" hangingPunct="1"/>
            <a:r>
              <a:rPr lang="en-US" altLang="zh-CN" sz="1000" b="1">
                <a:latin typeface="Times New Roman" panose="02020603050405020304" pitchFamily="18" charset="0"/>
                <a:cs typeface="Times New Roman" panose="02020603050405020304" pitchFamily="18" charset="0"/>
              </a:rPr>
              <a:t>M</a:t>
            </a:r>
            <a:r>
              <a:rPr lang="en-US" altLang="zh-CN" sz="1000">
                <a:latin typeface="Times New Roman" panose="02020603050405020304" pitchFamily="18" charset="0"/>
                <a:cs typeface="Times New Roman" panose="02020603050405020304" pitchFamily="18" charset="0"/>
              </a:rPr>
              <a:t> - MUST have this. </a:t>
            </a:r>
          </a:p>
          <a:p>
            <a:pPr eaLnBrk="1" hangingPunct="1"/>
            <a:r>
              <a:rPr lang="en-US" altLang="zh-CN" sz="1000" b="1">
                <a:latin typeface="Times New Roman" panose="02020603050405020304" pitchFamily="18" charset="0"/>
                <a:cs typeface="Times New Roman" panose="02020603050405020304" pitchFamily="18" charset="0"/>
              </a:rPr>
              <a:t>S</a:t>
            </a:r>
            <a:r>
              <a:rPr lang="en-US" altLang="zh-CN" sz="1000">
                <a:latin typeface="Times New Roman" panose="02020603050405020304" pitchFamily="18" charset="0"/>
                <a:cs typeface="Times New Roman" panose="02020603050405020304" pitchFamily="18" charset="0"/>
              </a:rPr>
              <a:t> - SHOULD have this if at all possible. </a:t>
            </a:r>
          </a:p>
          <a:p>
            <a:pPr eaLnBrk="1" hangingPunct="1"/>
            <a:r>
              <a:rPr lang="en-US" altLang="zh-CN" sz="1000" b="1">
                <a:latin typeface="Times New Roman" panose="02020603050405020304" pitchFamily="18" charset="0"/>
                <a:cs typeface="Times New Roman" panose="02020603050405020304" pitchFamily="18" charset="0"/>
              </a:rPr>
              <a:t>C</a:t>
            </a:r>
            <a:r>
              <a:rPr lang="en-US" altLang="zh-CN" sz="1000">
                <a:latin typeface="Times New Roman" panose="02020603050405020304" pitchFamily="18" charset="0"/>
                <a:cs typeface="Times New Roman" panose="02020603050405020304" pitchFamily="18" charset="0"/>
              </a:rPr>
              <a:t> - COULD have this if it does not affect anything else. </a:t>
            </a:r>
          </a:p>
          <a:p>
            <a:pPr eaLnBrk="1" hangingPunct="1"/>
            <a:r>
              <a:rPr lang="en-US" altLang="zh-CN" sz="1000" b="1">
                <a:latin typeface="Times New Roman" panose="02020603050405020304" pitchFamily="18" charset="0"/>
                <a:cs typeface="Times New Roman" panose="02020603050405020304" pitchFamily="18" charset="0"/>
              </a:rPr>
              <a:t>W</a:t>
            </a:r>
            <a:r>
              <a:rPr lang="en-US" altLang="zh-CN" sz="1000">
                <a:latin typeface="Times New Roman" panose="02020603050405020304" pitchFamily="18" charset="0"/>
                <a:cs typeface="Times New Roman" panose="02020603050405020304" pitchFamily="18" charset="0"/>
              </a:rPr>
              <a:t> - WON'T have this time but WOULD like in the future. </a:t>
            </a:r>
          </a:p>
          <a:p>
            <a:pPr eaLnBrk="1" hangingPunct="1"/>
            <a:endParaRPr lang="en-US" altLang="zh-CN" sz="1000">
              <a:latin typeface="Times New Roman" panose="02020603050405020304" pitchFamily="18" charset="0"/>
              <a:cs typeface="Times New Roman" panose="02020603050405020304" pitchFamily="18" charset="0"/>
            </a:endParaRPr>
          </a:p>
          <a:p>
            <a:pPr eaLnBrk="1" hangingPunct="1"/>
            <a:r>
              <a:rPr lang="en-US" altLang="zh-CN" sz="1000">
                <a:latin typeface="Times New Roman" panose="02020603050405020304" pitchFamily="18" charset="0"/>
                <a:cs typeface="Times New Roman" panose="02020603050405020304" pitchFamily="18" charset="0"/>
              </a:rPr>
              <a:t>Advice is to keep it simple.</a:t>
            </a:r>
            <a:r>
              <a:rPr lang="en-US" altLang="zh-CN" sz="1000">
                <a:cs typeface="Times New Roman" panose="02020603050405020304" pitchFamily="18" charset="0"/>
              </a:rPr>
              <a:t> </a:t>
            </a:r>
          </a:p>
        </p:txBody>
      </p:sp>
    </p:spTree>
    <p:extLst>
      <p:ext uri="{BB962C8B-B14F-4D97-AF65-F5344CB8AC3E}">
        <p14:creationId xmlns:p14="http://schemas.microsoft.com/office/powerpoint/2010/main" val="297919052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154627"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3 - Initiating an Agile Project</a:t>
            </a:r>
            <a:endParaRPr lang="en-US" altLang="zh-CN" smtClean="0">
              <a:latin typeface="ZapfHumnst BT"/>
            </a:endParaRPr>
          </a:p>
        </p:txBody>
      </p:sp>
      <p:sp>
        <p:nvSpPr>
          <p:cNvPr id="154628" name="Rectangle 2"/>
          <p:cNvSpPr>
            <a:spLocks noGrp="1" noRot="1" noChangeAspect="1" noChangeArrowheads="1" noTextEdit="1"/>
          </p:cNvSpPr>
          <p:nvPr>
            <p:ph type="sldImg"/>
          </p:nvPr>
        </p:nvSpPr>
        <p:spPr>
          <a:ln/>
        </p:spPr>
      </p:sp>
      <p:sp>
        <p:nvSpPr>
          <p:cNvPr id="1546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 indent="-114300" eaLnBrk="1" hangingPunct="1"/>
            <a:r>
              <a:rPr lang="en-US" altLang="zh-CN" sz="1000" dirty="0" smtClean="0"/>
              <a:t>Hints:</a:t>
            </a:r>
          </a:p>
          <a:p>
            <a:pPr marL="114300" indent="-114300" eaLnBrk="1" hangingPunct="1">
              <a:buFontTx/>
              <a:buChar char="•"/>
            </a:pPr>
            <a:r>
              <a:rPr lang="en-US" altLang="zh-CN" sz="1000" dirty="0" smtClean="0"/>
              <a:t>The easiest way to indicate priority is to literally put the cards in a stack.  </a:t>
            </a:r>
          </a:p>
          <a:p>
            <a:pPr marL="114300" indent="-114300" eaLnBrk="1" hangingPunct="1">
              <a:buFontTx/>
              <a:buChar char="•"/>
            </a:pPr>
            <a:r>
              <a:rPr lang="en-US" altLang="zh-CN" sz="1000" dirty="0" smtClean="0"/>
              <a:t>But, if you drop the stack you’ve got a problem, so marking the cards as well with the priority is a good idea.</a:t>
            </a:r>
          </a:p>
        </p:txBody>
      </p:sp>
      <p:sp>
        <p:nvSpPr>
          <p:cNvPr id="154630" name="Text Box 4"/>
          <p:cNvSpPr txBox="1">
            <a:spLocks noChangeArrowheads="1"/>
          </p:cNvSpPr>
          <p:nvPr/>
        </p:nvSpPr>
        <p:spPr bwMode="auto">
          <a:xfrm>
            <a:off x="500063" y="1287463"/>
            <a:ext cx="1912937"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lgn="ctr">
                <a:solidFill>
                  <a:srgbClr val="000000"/>
                </a:solidFill>
                <a:miter lim="800000"/>
                <a:headEnd/>
                <a:tailEnd type="none" w="lg" len="lg"/>
              </a14:hiddenLine>
            </a:ext>
          </a:extLst>
        </p:spPr>
        <p:txBody>
          <a:bodyPr lIns="109728" tIns="54864" rIns="109728" bIns="54864">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en-US" altLang="zh-CN" sz="1000">
                <a:latin typeface="Times New Roman" panose="02020603050405020304" pitchFamily="18" charset="0"/>
                <a:cs typeface="Times New Roman" panose="02020603050405020304" pitchFamily="18" charset="0"/>
              </a:rPr>
              <a:t>Time: 10 min + 5 to review</a:t>
            </a:r>
          </a:p>
          <a:p>
            <a:pPr eaLnBrk="1" hangingPunct="1"/>
            <a:endParaRPr lang="en-US" altLang="zh-CN" sz="1000">
              <a:latin typeface="Times New Roman" panose="02020603050405020304" pitchFamily="18" charset="0"/>
              <a:cs typeface="Times New Roman" panose="02020603050405020304" pitchFamily="18" charset="0"/>
            </a:endParaRPr>
          </a:p>
          <a:p>
            <a:pPr eaLnBrk="1" hangingPunct="1"/>
            <a:r>
              <a:rPr lang="en-US" altLang="zh-CN" sz="1000">
                <a:latin typeface="Times New Roman" panose="02020603050405020304" pitchFamily="18" charset="0"/>
                <a:cs typeface="Times New Roman" panose="02020603050405020304" pitchFamily="18" charset="0"/>
              </a:rPr>
              <a:t>Ask the groups if any technically risky stories needed to be reprioritized to be put at the top of the stack.</a:t>
            </a:r>
          </a:p>
        </p:txBody>
      </p:sp>
    </p:spTree>
    <p:extLst>
      <p:ext uri="{BB962C8B-B14F-4D97-AF65-F5344CB8AC3E}">
        <p14:creationId xmlns:p14="http://schemas.microsoft.com/office/powerpoint/2010/main" val="260297633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158723"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3 - Initiating an Agile Project</a:t>
            </a:r>
            <a:endParaRPr lang="en-US" altLang="zh-CN" smtClean="0">
              <a:latin typeface="ZapfHumnst BT"/>
            </a:endParaRPr>
          </a:p>
        </p:txBody>
      </p:sp>
      <p:sp>
        <p:nvSpPr>
          <p:cNvPr id="158724" name="Rectangle 2"/>
          <p:cNvSpPr>
            <a:spLocks noGrp="1" noRot="1" noChangeAspect="1" noChangeArrowheads="1" noTextEdit="1"/>
          </p:cNvSpPr>
          <p:nvPr>
            <p:ph type="sldImg"/>
          </p:nvPr>
        </p:nvSpPr>
        <p:spPr>
          <a:ln/>
        </p:spPr>
      </p:sp>
      <p:sp>
        <p:nvSpPr>
          <p:cNvPr id="1587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smtClean="0"/>
              <a:t>Target end dates may be imposed upon you by senior management and sometimes due to legislation.  These dates are often negotiable, although the negotiation process may be painful.</a:t>
            </a:r>
          </a:p>
          <a:p>
            <a:pPr eaLnBrk="1" hangingPunct="1"/>
            <a:r>
              <a:rPr lang="en-US" altLang="zh-CN" sz="1000" smtClean="0"/>
              <a:t>Addressing release planning issues requires you to have a good understanding of, and relationship with, your stakeholders.</a:t>
            </a:r>
          </a:p>
        </p:txBody>
      </p:sp>
    </p:spTree>
    <p:extLst>
      <p:ext uri="{BB962C8B-B14F-4D97-AF65-F5344CB8AC3E}">
        <p14:creationId xmlns:p14="http://schemas.microsoft.com/office/powerpoint/2010/main" val="97429949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159747"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3 - Initiating an Agile Project</a:t>
            </a:r>
            <a:endParaRPr lang="en-US" altLang="zh-CN" smtClean="0">
              <a:latin typeface="ZapfHumnst BT"/>
            </a:endParaRPr>
          </a:p>
        </p:txBody>
      </p:sp>
      <p:sp>
        <p:nvSpPr>
          <p:cNvPr id="159748" name="Rectangle 4"/>
          <p:cNvSpPr>
            <a:spLocks noGrp="1" noRot="1" noChangeAspect="1" noChangeArrowheads="1" noTextEdit="1"/>
          </p:cNvSpPr>
          <p:nvPr>
            <p:ph type="sldImg"/>
          </p:nvPr>
        </p:nvSpPr>
        <p:spPr>
          <a:ln/>
        </p:spPr>
      </p:sp>
      <p:sp>
        <p:nvSpPr>
          <p:cNvPr id="159749"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smtClean="0"/>
              <a:t>At each iteration, assess project status and reset the path. This provides feedback for a steering mechanism.</a:t>
            </a:r>
          </a:p>
          <a:p>
            <a:pPr eaLnBrk="1" hangingPunct="1"/>
            <a:r>
              <a:rPr lang="en-US" altLang="zh-CN" sz="1000" smtClean="0"/>
              <a:t>Unfortunately, stakeholders demand much greater accuracy, not realizing the futility of doing so nor the poor behavior (such as stringent requirements change management and detailed up-front speculation) that it motivates on traditional development teams.</a:t>
            </a:r>
          </a:p>
          <a:p>
            <a:pPr eaLnBrk="1" hangingPunct="1"/>
            <a:r>
              <a:rPr lang="en-US" altLang="zh-CN" sz="1000" smtClean="0"/>
              <a:t>Agile teams prefer honest and open communication, and that implies educating stakeholders in the realities of initial planning.</a:t>
            </a:r>
          </a:p>
          <a:p>
            <a:pPr eaLnBrk="1" hangingPunct="1"/>
            <a:endParaRPr lang="en-US" altLang="zh-CN" sz="1000" smtClean="0"/>
          </a:p>
        </p:txBody>
      </p:sp>
    </p:spTree>
    <p:extLst>
      <p:ext uri="{BB962C8B-B14F-4D97-AF65-F5344CB8AC3E}">
        <p14:creationId xmlns:p14="http://schemas.microsoft.com/office/powerpoint/2010/main" val="29634048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160771"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3 - Initiating an Agile Project</a:t>
            </a:r>
            <a:endParaRPr lang="en-US" altLang="zh-CN" smtClean="0">
              <a:latin typeface="ZapfHumnst BT"/>
            </a:endParaRPr>
          </a:p>
        </p:txBody>
      </p:sp>
      <p:sp>
        <p:nvSpPr>
          <p:cNvPr id="160772" name="Rectangle 4"/>
          <p:cNvSpPr>
            <a:spLocks noGrp="1" noRot="1" noChangeAspect="1" noChangeArrowheads="1" noTextEdit="1"/>
          </p:cNvSpPr>
          <p:nvPr>
            <p:ph type="sldImg"/>
          </p:nvPr>
        </p:nvSpPr>
        <p:spPr>
          <a:ln/>
        </p:spPr>
      </p:sp>
      <p:sp>
        <p:nvSpPr>
          <p:cNvPr id="160773" name="Rectangle 5"/>
          <p:cNvSpPr>
            <a:spLocks noGrp="1" noChangeArrowheads="1"/>
          </p:cNvSpPr>
          <p:nvPr>
            <p:ph type="body" idx="1"/>
          </p:nvPr>
        </p:nvSpPr>
        <p:spPr>
          <a:xfrm>
            <a:off x="2597150" y="4056063"/>
            <a:ext cx="4152900" cy="40973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altLang="zh-CN" sz="900" dirty="0" smtClean="0"/>
              <a:t>This can be done collaboratively using a deck of cards, a strategy called “Planning Poker”:</a:t>
            </a:r>
          </a:p>
          <a:p>
            <a:pPr eaLnBrk="1" hangingPunct="1">
              <a:lnSpc>
                <a:spcPct val="80000"/>
              </a:lnSpc>
              <a:buFontTx/>
              <a:buChar char="•"/>
            </a:pPr>
            <a:r>
              <a:rPr lang="en-US" altLang="zh-CN" sz="900" dirty="0" smtClean="0"/>
              <a:t>The team walks through and discusses each story (the team lead listens to assumptions and makes sure that the team considers impacts outside of the team)</a:t>
            </a:r>
          </a:p>
          <a:p>
            <a:pPr eaLnBrk="1" hangingPunct="1">
              <a:lnSpc>
                <a:spcPct val="80000"/>
              </a:lnSpc>
              <a:buFontTx/>
              <a:buChar char="•"/>
            </a:pPr>
            <a:r>
              <a:rPr lang="en-US" altLang="zh-CN" sz="900" dirty="0" smtClean="0"/>
              <a:t>Each team member (except the product owner, who doesn’t estimate) chooses a card with a number indicating their estimate</a:t>
            </a:r>
          </a:p>
          <a:p>
            <a:pPr eaLnBrk="1" hangingPunct="1">
              <a:lnSpc>
                <a:spcPct val="80000"/>
              </a:lnSpc>
              <a:buFontTx/>
              <a:buChar char="•"/>
            </a:pPr>
            <a:r>
              <a:rPr lang="en-US" altLang="zh-CN" sz="900" dirty="0" smtClean="0"/>
              <a:t>The team members flip the cards over and use the median estimate, for example:</a:t>
            </a:r>
          </a:p>
          <a:p>
            <a:pPr lvl="1" eaLnBrk="1" hangingPunct="1">
              <a:lnSpc>
                <a:spcPct val="80000"/>
              </a:lnSpc>
              <a:buFontTx/>
              <a:buChar char="•"/>
            </a:pPr>
            <a:r>
              <a:rPr lang="en-US" altLang="zh-CN" sz="900" dirty="0" smtClean="0"/>
              <a:t>Steve votes 3</a:t>
            </a:r>
          </a:p>
          <a:p>
            <a:pPr lvl="1" eaLnBrk="1" hangingPunct="1">
              <a:lnSpc>
                <a:spcPct val="80000"/>
              </a:lnSpc>
              <a:buFontTx/>
              <a:buChar char="•"/>
            </a:pPr>
            <a:r>
              <a:rPr lang="en-US" altLang="zh-CN" sz="900" dirty="0" smtClean="0"/>
              <a:t>Jim votes 3</a:t>
            </a:r>
          </a:p>
          <a:p>
            <a:pPr lvl="1" eaLnBrk="1" hangingPunct="1">
              <a:lnSpc>
                <a:spcPct val="80000"/>
              </a:lnSpc>
              <a:buFontTx/>
              <a:buChar char="•"/>
            </a:pPr>
            <a:r>
              <a:rPr lang="en-US" altLang="zh-CN" sz="900" dirty="0" smtClean="0"/>
              <a:t>Susan votes 5</a:t>
            </a:r>
          </a:p>
          <a:p>
            <a:pPr lvl="1" eaLnBrk="1" hangingPunct="1">
              <a:lnSpc>
                <a:spcPct val="80000"/>
              </a:lnSpc>
              <a:buFontTx/>
              <a:buChar char="•"/>
            </a:pPr>
            <a:r>
              <a:rPr lang="en-US" altLang="zh-CN" sz="900" dirty="0" smtClean="0"/>
              <a:t>Dave votes 1</a:t>
            </a:r>
          </a:p>
          <a:p>
            <a:pPr eaLnBrk="1" hangingPunct="1">
              <a:lnSpc>
                <a:spcPct val="80000"/>
              </a:lnSpc>
              <a:buFontTx/>
              <a:buChar char="•"/>
            </a:pPr>
            <a:r>
              <a:rPr lang="en-US" altLang="zh-CN" sz="900" dirty="0" smtClean="0"/>
              <a:t>Any stories that have 10+ points may be an indication that it needs to be decomposed into two stories. It is important that the business or product owner be involved in that (versus just the technical team)</a:t>
            </a:r>
          </a:p>
          <a:p>
            <a:pPr eaLnBrk="1" hangingPunct="1">
              <a:lnSpc>
                <a:spcPct val="80000"/>
              </a:lnSpc>
              <a:buFontTx/>
              <a:buChar char="•"/>
            </a:pPr>
            <a:r>
              <a:rPr lang="en-US" altLang="zh-CN" sz="900" dirty="0" smtClean="0"/>
              <a:t>The team discusses the low and high first, and why they are low and high, and then agrees on points. If agreement cannot be reached, the team can either average all, or throw out the low and high and average the remainder.</a:t>
            </a:r>
          </a:p>
          <a:p>
            <a:pPr eaLnBrk="1" hangingPunct="1">
              <a:lnSpc>
                <a:spcPct val="80000"/>
              </a:lnSpc>
            </a:pPr>
            <a:endParaRPr lang="en-US" altLang="zh-CN" sz="900" dirty="0" smtClean="0"/>
          </a:p>
          <a:p>
            <a:pPr eaLnBrk="1" hangingPunct="1">
              <a:lnSpc>
                <a:spcPct val="80000"/>
              </a:lnSpc>
              <a:spcBef>
                <a:spcPct val="0"/>
              </a:spcBef>
            </a:pPr>
            <a:r>
              <a:rPr lang="en-US" altLang="zh-CN" sz="900" dirty="0" smtClean="0"/>
              <a:t>To set the relative values at first, identify an easy requirement and a hard requirements and give them initial estimates relative to one another.  For example, when estimating “breeds of dog” a Poodle might initially be assigned 2 points while a Great Dane would be 13 points in comparison.  Each time you estimate a story you fit it into your range. Is it bigger than a Poodle or smaller than a Great Dane?</a:t>
            </a:r>
          </a:p>
          <a:p>
            <a:pPr eaLnBrk="1" hangingPunct="1">
              <a:lnSpc>
                <a:spcPct val="80000"/>
              </a:lnSpc>
              <a:spcBef>
                <a:spcPct val="0"/>
              </a:spcBef>
            </a:pPr>
            <a:endParaRPr lang="en-US" altLang="zh-CN" sz="900" dirty="0" smtClean="0"/>
          </a:p>
          <a:p>
            <a:pPr eaLnBrk="1" hangingPunct="1">
              <a:lnSpc>
                <a:spcPct val="80000"/>
              </a:lnSpc>
            </a:pPr>
            <a:r>
              <a:rPr lang="en-US" altLang="zh-CN" sz="900" dirty="0" smtClean="0"/>
              <a:t>Something to think about:</a:t>
            </a:r>
          </a:p>
          <a:p>
            <a:pPr eaLnBrk="1" hangingPunct="1">
              <a:lnSpc>
                <a:spcPct val="80000"/>
              </a:lnSpc>
            </a:pPr>
            <a:r>
              <a:rPr lang="en-CA" altLang="zh-CN" sz="900" dirty="0" smtClean="0"/>
              <a:t>Relative estimates are fairly stable (e.g. story points).  Using relative values means that you don’t need to recalibrate actual estimates based on actual experience, as they are merely “relative”.  In comparison, traditional estimating techniques (by task, by team member), test case = 2 hours, stored </a:t>
            </a:r>
            <a:r>
              <a:rPr lang="en-CA" altLang="zh-CN" sz="900" dirty="0" err="1" smtClean="0"/>
              <a:t>proc</a:t>
            </a:r>
            <a:r>
              <a:rPr lang="en-CA" altLang="zh-CN" sz="900" dirty="0" smtClean="0"/>
              <a:t> = 3 hours, update plan = 1 hour, and so on is questionable at best because you don’t know who’s going to do the work, their skills, the complexity, …  The estimating accuracy is inversely proportional to the degree of estimating detail (by discipline) in your spreadsheet.</a:t>
            </a:r>
            <a:r>
              <a:rPr lang="en-US" altLang="zh-CN" sz="900" dirty="0" smtClean="0"/>
              <a:t> </a:t>
            </a:r>
          </a:p>
          <a:p>
            <a:pPr eaLnBrk="1" hangingPunct="1">
              <a:lnSpc>
                <a:spcPct val="80000"/>
              </a:lnSpc>
              <a:spcBef>
                <a:spcPct val="0"/>
              </a:spcBef>
            </a:pPr>
            <a:endParaRPr lang="en-US" altLang="zh-CN" sz="900" dirty="0" smtClean="0"/>
          </a:p>
          <a:p>
            <a:pPr eaLnBrk="1" hangingPunct="1">
              <a:lnSpc>
                <a:spcPct val="80000"/>
              </a:lnSpc>
            </a:pPr>
            <a:endParaRPr lang="zh-CN" altLang="en-US" sz="900" dirty="0" smtClean="0"/>
          </a:p>
        </p:txBody>
      </p:sp>
      <p:sp>
        <p:nvSpPr>
          <p:cNvPr id="160774" name="Rectangle 6"/>
          <p:cNvSpPr>
            <a:spLocks noChangeArrowheads="1"/>
          </p:cNvSpPr>
          <p:nvPr/>
        </p:nvSpPr>
        <p:spPr bwMode="auto">
          <a:xfrm>
            <a:off x="503238" y="1195388"/>
            <a:ext cx="2049462"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zh-CN" sz="1000">
                <a:latin typeface="Times New Roman" panose="02020603050405020304" pitchFamily="18" charset="0"/>
              </a:rPr>
              <a:t>Story points are often used to estimate effort so that the team can plan the Iteration.</a:t>
            </a:r>
          </a:p>
          <a:p>
            <a:pPr eaLnBrk="1" hangingPunct="1">
              <a:spcBef>
                <a:spcPct val="0"/>
              </a:spcBef>
              <a:buFontTx/>
              <a:buNone/>
            </a:pPr>
            <a:endParaRPr lang="en-US" altLang="zh-CN" sz="1000">
              <a:latin typeface="Times New Roman" panose="02020603050405020304" pitchFamily="18" charset="0"/>
            </a:endParaRPr>
          </a:p>
          <a:p>
            <a:pPr eaLnBrk="1" hangingPunct="1">
              <a:spcBef>
                <a:spcPct val="0"/>
              </a:spcBef>
              <a:buFontTx/>
              <a:buNone/>
            </a:pPr>
            <a:r>
              <a:rPr lang="en-US" altLang="zh-CN" sz="1000">
                <a:latin typeface="Times New Roman" panose="02020603050405020304" pitchFamily="18" charset="0"/>
              </a:rPr>
              <a:t>One approach:</a:t>
            </a:r>
          </a:p>
          <a:p>
            <a:pPr eaLnBrk="1" hangingPunct="1">
              <a:spcBef>
                <a:spcPct val="0"/>
              </a:spcBef>
              <a:buFontTx/>
              <a:buNone/>
            </a:pPr>
            <a:r>
              <a:rPr lang="en-US" altLang="zh-CN" sz="1000">
                <a:latin typeface="Times New Roman" panose="02020603050405020304" pitchFamily="18" charset="0"/>
              </a:rPr>
              <a:t>1 point – Easy</a:t>
            </a:r>
          </a:p>
          <a:p>
            <a:pPr eaLnBrk="1" hangingPunct="1">
              <a:spcBef>
                <a:spcPct val="0"/>
              </a:spcBef>
              <a:buFontTx/>
              <a:buNone/>
            </a:pPr>
            <a:r>
              <a:rPr lang="en-US" altLang="zh-CN" sz="1000">
                <a:latin typeface="Times New Roman" panose="02020603050405020304" pitchFamily="18" charset="0"/>
              </a:rPr>
              <a:t>3 points – Moderately difficult</a:t>
            </a:r>
          </a:p>
          <a:p>
            <a:pPr eaLnBrk="1" hangingPunct="1">
              <a:spcBef>
                <a:spcPct val="0"/>
              </a:spcBef>
              <a:buFontTx/>
              <a:buNone/>
            </a:pPr>
            <a:r>
              <a:rPr lang="en-US" altLang="zh-CN" sz="1000">
                <a:latin typeface="Times New Roman" panose="02020603050405020304" pitchFamily="18" charset="0"/>
              </a:rPr>
              <a:t>5 points – Extremely hard</a:t>
            </a:r>
          </a:p>
          <a:p>
            <a:pPr eaLnBrk="1" hangingPunct="1">
              <a:spcBef>
                <a:spcPct val="0"/>
              </a:spcBef>
              <a:buFontTx/>
              <a:buNone/>
            </a:pPr>
            <a:endParaRPr lang="en-US" altLang="zh-CN" sz="1000">
              <a:latin typeface="Times New Roman" panose="02020603050405020304" pitchFamily="18" charset="0"/>
            </a:endParaRPr>
          </a:p>
          <a:p>
            <a:pPr eaLnBrk="1" hangingPunct="1">
              <a:spcBef>
                <a:spcPct val="0"/>
              </a:spcBef>
              <a:buFontTx/>
              <a:buNone/>
            </a:pPr>
            <a:r>
              <a:rPr lang="en-US" altLang="zh-CN" sz="1000">
                <a:latin typeface="Times New Roman" panose="02020603050405020304" pitchFamily="18" charset="0"/>
              </a:rPr>
              <a:t>Another approach uses a modified version of the Fibonacci Sequence: 1, 2, 3, 5, 8, 13, 20, 40, …</a:t>
            </a:r>
          </a:p>
          <a:p>
            <a:pPr eaLnBrk="1" hangingPunct="1">
              <a:spcBef>
                <a:spcPct val="0"/>
              </a:spcBef>
              <a:buFontTx/>
              <a:buNone/>
            </a:pPr>
            <a:endParaRPr lang="zh-CN" altLang="en-US" sz="1000">
              <a:latin typeface="Times New Roman" panose="02020603050405020304" pitchFamily="18" charset="0"/>
            </a:endParaRPr>
          </a:p>
        </p:txBody>
      </p:sp>
    </p:spTree>
    <p:extLst>
      <p:ext uri="{BB962C8B-B14F-4D97-AF65-F5344CB8AC3E}">
        <p14:creationId xmlns:p14="http://schemas.microsoft.com/office/powerpoint/2010/main" val="56584498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161795"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3 - Initiating an Agile Project</a:t>
            </a:r>
            <a:endParaRPr lang="en-US" altLang="zh-CN" smtClean="0">
              <a:latin typeface="ZapfHumnst BT"/>
            </a:endParaRPr>
          </a:p>
        </p:txBody>
      </p:sp>
      <p:sp>
        <p:nvSpPr>
          <p:cNvPr id="161796" name="Rectangle 2"/>
          <p:cNvSpPr>
            <a:spLocks noGrp="1" noRot="1" noChangeAspect="1" noChangeArrowheads="1" noTextEdit="1"/>
          </p:cNvSpPr>
          <p:nvPr>
            <p:ph type="sldImg"/>
          </p:nvPr>
        </p:nvSpPr>
        <p:spPr>
          <a:ln/>
        </p:spPr>
      </p:sp>
      <p:sp>
        <p:nvSpPr>
          <p:cNvPr id="161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 indent="-114300" eaLnBrk="1" hangingPunct="1"/>
            <a:r>
              <a:rPr lang="en-US" altLang="zh-CN" sz="1000" smtClean="0"/>
              <a:t>Hint:</a:t>
            </a:r>
          </a:p>
          <a:p>
            <a:pPr marL="114300" indent="-114300" eaLnBrk="1" hangingPunct="1">
              <a:buFontTx/>
              <a:buChar char="•"/>
            </a:pPr>
            <a:r>
              <a:rPr lang="en-US" altLang="zh-CN" sz="1000" smtClean="0"/>
              <a:t>You can use index cards to create your own planning poker cards</a:t>
            </a:r>
          </a:p>
          <a:p>
            <a:pPr marL="114300" indent="-114300" eaLnBrk="1" hangingPunct="1">
              <a:buFontTx/>
              <a:buChar char="•"/>
            </a:pPr>
            <a:r>
              <a:rPr lang="en-US" altLang="zh-CN" sz="1000" smtClean="0"/>
              <a:t>Consider ripping them in half</a:t>
            </a:r>
          </a:p>
          <a:p>
            <a:pPr marL="114300" indent="-114300" eaLnBrk="1" hangingPunct="1">
              <a:buFontTx/>
              <a:buChar char="•"/>
            </a:pPr>
            <a:r>
              <a:rPr lang="en-US" altLang="zh-CN" sz="1000" smtClean="0"/>
              <a:t>Each person creates their own set of planning poker cards with the point scale on them</a:t>
            </a:r>
          </a:p>
          <a:p>
            <a:pPr marL="114300" indent="-114300" eaLnBrk="1" hangingPunct="1">
              <a:buFontTx/>
              <a:buChar char="•"/>
            </a:pPr>
            <a:r>
              <a:rPr lang="en-US" altLang="zh-CN" sz="1000" smtClean="0"/>
              <a:t>Remember to include ? and ∞ cards to indicate </a:t>
            </a:r>
            <a:r>
              <a:rPr lang="en-US" altLang="zh-CN" sz="1000" smtClean="0">
                <a:latin typeface="Arial" panose="020B0604020202020204" pitchFamily="34" charset="0"/>
              </a:rPr>
              <a:t>“</a:t>
            </a:r>
            <a:r>
              <a:rPr lang="en-US" altLang="zh-CN" sz="1000" smtClean="0"/>
              <a:t>not sure</a:t>
            </a:r>
            <a:r>
              <a:rPr lang="en-US" altLang="zh-CN" sz="1000" smtClean="0">
                <a:latin typeface="Arial" panose="020B0604020202020204" pitchFamily="34" charset="0"/>
              </a:rPr>
              <a:t>”</a:t>
            </a:r>
            <a:r>
              <a:rPr lang="en-US" altLang="zh-CN" sz="1000" smtClean="0"/>
              <a:t> and </a:t>
            </a:r>
            <a:r>
              <a:rPr lang="en-US" altLang="zh-CN" sz="1000" smtClean="0">
                <a:latin typeface="Arial" panose="020B0604020202020204" pitchFamily="34" charset="0"/>
              </a:rPr>
              <a:t>“</a:t>
            </a:r>
            <a:r>
              <a:rPr lang="en-US" altLang="zh-CN" sz="1000" smtClean="0"/>
              <a:t>really big</a:t>
            </a:r>
            <a:r>
              <a:rPr lang="en-US" altLang="zh-CN" sz="1000" smtClean="0">
                <a:latin typeface="Arial" panose="020B0604020202020204" pitchFamily="34" charset="0"/>
              </a:rPr>
              <a:t>”</a:t>
            </a:r>
            <a:r>
              <a:rPr lang="en-US" altLang="zh-CN" sz="1000" smtClean="0"/>
              <a:t> respectively</a:t>
            </a:r>
          </a:p>
          <a:p>
            <a:pPr marL="114300" indent="-114300" eaLnBrk="1" hangingPunct="1"/>
            <a:endParaRPr lang="zh-CN" altLang="en-US" sz="1000" smtClean="0"/>
          </a:p>
        </p:txBody>
      </p:sp>
      <p:sp>
        <p:nvSpPr>
          <p:cNvPr id="161798" name="Text Box 4"/>
          <p:cNvSpPr txBox="1">
            <a:spLocks noChangeArrowheads="1"/>
          </p:cNvSpPr>
          <p:nvPr/>
        </p:nvSpPr>
        <p:spPr bwMode="auto">
          <a:xfrm>
            <a:off x="500063" y="1287463"/>
            <a:ext cx="1912937"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lgn="ctr">
                <a:solidFill>
                  <a:srgbClr val="000000"/>
                </a:solidFill>
                <a:miter lim="800000"/>
                <a:headEnd/>
                <a:tailEnd type="none" w="lg" len="lg"/>
              </a14:hiddenLine>
            </a:ext>
          </a:extLst>
        </p:spPr>
        <p:txBody>
          <a:bodyPr lIns="109728" tIns="54864" rIns="109728" bIns="54864">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en-US" altLang="zh-CN" sz="1000">
                <a:latin typeface="Times New Roman" panose="02020603050405020304" pitchFamily="18" charset="0"/>
                <a:cs typeface="Times New Roman" panose="02020603050405020304" pitchFamily="18" charset="0"/>
              </a:rPr>
              <a:t>Time: 10 min + 5 to review</a:t>
            </a:r>
          </a:p>
          <a:p>
            <a:pPr eaLnBrk="1" hangingPunct="1"/>
            <a:endParaRPr lang="en-US" altLang="zh-CN" sz="1000">
              <a:latin typeface="Times New Roman" panose="02020603050405020304" pitchFamily="18" charset="0"/>
              <a:cs typeface="Times New Roman" panose="02020603050405020304" pitchFamily="18" charset="0"/>
            </a:endParaRPr>
          </a:p>
          <a:p>
            <a:pPr eaLnBrk="1" hangingPunct="1"/>
            <a:r>
              <a:rPr lang="en-US" altLang="zh-CN" sz="1000">
                <a:latin typeface="Times New Roman" panose="02020603050405020304" pitchFamily="18" charset="0"/>
                <a:cs typeface="Times New Roman" panose="02020603050405020304" pitchFamily="18" charset="0"/>
              </a:rPr>
              <a:t>Ask the groups if any technically risky stories needed to be reprioritized to be put at the top of the stack.</a:t>
            </a:r>
          </a:p>
        </p:txBody>
      </p:sp>
    </p:spTree>
    <p:extLst>
      <p:ext uri="{BB962C8B-B14F-4D97-AF65-F5344CB8AC3E}">
        <p14:creationId xmlns:p14="http://schemas.microsoft.com/office/powerpoint/2010/main" val="27902505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162819"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3 - Initiating an Agile Project</a:t>
            </a:r>
            <a:endParaRPr lang="en-US" altLang="zh-CN" smtClean="0">
              <a:latin typeface="ZapfHumnst BT"/>
            </a:endParaRPr>
          </a:p>
        </p:txBody>
      </p:sp>
      <p:sp>
        <p:nvSpPr>
          <p:cNvPr id="162820" name="Rectangle 2"/>
          <p:cNvSpPr>
            <a:spLocks noGrp="1" noRot="1" noChangeAspect="1" noChangeArrowheads="1" noTextEdit="1"/>
          </p:cNvSpPr>
          <p:nvPr>
            <p:ph type="sldImg"/>
          </p:nvPr>
        </p:nvSpPr>
        <p:spPr>
          <a:ln/>
        </p:spPr>
      </p:sp>
      <p:sp>
        <p:nvSpPr>
          <p:cNvPr id="162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smtClean="0"/>
              <a:t>The requirements will change throughout the project, your understanding of your actual pace (the velocity) will change, the velocity may change as well for various reasons (you become more productive, people join or leave the team, the quality of your code and data improves and as a result you speed up, …)</a:t>
            </a:r>
          </a:p>
        </p:txBody>
      </p:sp>
    </p:spTree>
    <p:extLst>
      <p:ext uri="{BB962C8B-B14F-4D97-AF65-F5344CB8AC3E}">
        <p14:creationId xmlns:p14="http://schemas.microsoft.com/office/powerpoint/2010/main" val="315247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163843"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3 - Initiating an Agile Project</a:t>
            </a:r>
            <a:endParaRPr lang="en-US" altLang="zh-CN" smtClean="0">
              <a:latin typeface="ZapfHumnst BT"/>
            </a:endParaRPr>
          </a:p>
        </p:txBody>
      </p:sp>
      <p:sp>
        <p:nvSpPr>
          <p:cNvPr id="163844" name="Rectangle 2"/>
          <p:cNvSpPr>
            <a:spLocks noGrp="1" noRot="1" noChangeAspect="1" noChangeArrowheads="1" noTextEdit="1"/>
          </p:cNvSpPr>
          <p:nvPr>
            <p:ph type="sldImg"/>
          </p:nvPr>
        </p:nvSpPr>
        <p:spPr>
          <a:ln/>
        </p:spPr>
      </p:sp>
      <p:sp>
        <p:nvSpPr>
          <p:cNvPr id="163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smtClean="0"/>
              <a:t>Burndown charts can be used to estimate the expected delivery date via projection (for example, this is done in the burndown chart second from the top).</a:t>
            </a:r>
          </a:p>
          <a:p>
            <a:pPr eaLnBrk="1" hangingPunct="1"/>
            <a:r>
              <a:rPr lang="en-US" altLang="zh-CN" sz="1000" smtClean="0"/>
              <a:t>Burndown charts can be calculated manually, perhaps using a spreadsheet, or generated automatically via a tool such as Rational Team Concert (RTC) based on the work performed by the team.</a:t>
            </a:r>
          </a:p>
        </p:txBody>
      </p:sp>
    </p:spTree>
    <p:extLst>
      <p:ext uri="{BB962C8B-B14F-4D97-AF65-F5344CB8AC3E}">
        <p14:creationId xmlns:p14="http://schemas.microsoft.com/office/powerpoint/2010/main" val="524595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txBox="1">
            <a:spLocks noGrp="1" noChangeArrowheads="1"/>
          </p:cNvSpPr>
          <p:nvPr/>
        </p:nvSpPr>
        <p:spPr bwMode="auto">
          <a:xfrm>
            <a:off x="3957638" y="8804275"/>
            <a:ext cx="30257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1" tIns="47956" rIns="95911" bIns="47956" anchor="b"/>
          <a:lstStyle>
            <a:lvl1pPr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r" eaLnBrk="1" hangingPunct="1"/>
            <a:fld id="{E3715B30-20CD-47F5-8601-4DF8971A5CD4}" type="slidenum">
              <a:rPr lang="zh-CN" altLang="en-US" sz="1300"/>
              <a:pPr algn="r" eaLnBrk="1" hangingPunct="1"/>
              <a:t>72</a:t>
            </a:fld>
            <a:endParaRPr lang="en-US" altLang="zh-CN" sz="1300"/>
          </a:p>
        </p:txBody>
      </p:sp>
      <p:sp>
        <p:nvSpPr>
          <p:cNvPr id="102403" name="Rectangle 2"/>
          <p:cNvSpPr>
            <a:spLocks noGrp="1" noRot="1" noChangeAspect="1" noChangeArrowheads="1" noTextEdit="1"/>
          </p:cNvSpPr>
          <p:nvPr>
            <p:ph type="sldImg"/>
          </p:nvPr>
        </p:nvSpPr>
        <p:spPr>
          <a:xfrm>
            <a:off x="1173163" y="693738"/>
            <a:ext cx="4640262" cy="3479800"/>
          </a:xfrm>
          <a:ln/>
        </p:spPr>
      </p:sp>
      <p:sp>
        <p:nvSpPr>
          <p:cNvPr id="102404" name="Rectangle 3"/>
          <p:cNvSpPr>
            <a:spLocks noGrp="1" noChangeArrowheads="1"/>
          </p:cNvSpPr>
          <p:nvPr>
            <p:ph type="body" idx="1"/>
          </p:nvPr>
        </p:nvSpPr>
        <p:spPr>
          <a:xfrm>
            <a:off x="698500" y="4403725"/>
            <a:ext cx="5588000"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597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txBox="1">
            <a:spLocks noGrp="1" noChangeArrowheads="1"/>
          </p:cNvSpPr>
          <p:nvPr/>
        </p:nvSpPr>
        <p:spPr bwMode="auto">
          <a:xfrm>
            <a:off x="3957638" y="8805863"/>
            <a:ext cx="30257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9" tIns="47960" rIns="95919" bIns="47960" anchor="b"/>
          <a:lstStyle>
            <a:lvl1pPr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r" eaLnBrk="1" hangingPunct="1"/>
            <a:fld id="{D05F1C97-7A57-4F79-AE2D-D4997E6254AC}" type="slidenum">
              <a:rPr lang="en-US" altLang="zh-CN" sz="1300"/>
              <a:pPr algn="r" eaLnBrk="1" hangingPunct="1"/>
              <a:t>6</a:t>
            </a:fld>
            <a:endParaRPr lang="en-US" altLang="zh-CN" sz="1300"/>
          </a:p>
        </p:txBody>
      </p:sp>
      <p:sp>
        <p:nvSpPr>
          <p:cNvPr id="103427" name="Rectangle 2"/>
          <p:cNvSpPr>
            <a:spLocks noGrp="1" noRot="1" noChangeAspect="1" noChangeArrowheads="1" noTextEdit="1"/>
          </p:cNvSpPr>
          <p:nvPr>
            <p:ph type="sldImg"/>
          </p:nvPr>
        </p:nvSpPr>
        <p:spPr>
          <a:xfrm>
            <a:off x="1174750" y="693738"/>
            <a:ext cx="4637088" cy="3478212"/>
          </a:xfrm>
          <a:ln/>
        </p:spPr>
      </p:sp>
      <p:sp>
        <p:nvSpPr>
          <p:cNvPr id="103428" name="Rectangle 3"/>
          <p:cNvSpPr>
            <a:spLocks noGrp="1" noChangeArrowheads="1"/>
          </p:cNvSpPr>
          <p:nvPr>
            <p:ph type="body" idx="1"/>
          </p:nvPr>
        </p:nvSpPr>
        <p:spPr>
          <a:xfrm>
            <a:off x="698500" y="4405313"/>
            <a:ext cx="5588000" cy="4171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989" tIns="47494" rIns="94989" bIns="47494"/>
          <a:lstStyle/>
          <a:p>
            <a:r>
              <a:rPr lang="zh-CN" altLang="en-US" smtClean="0"/>
              <a:t>开发项目建议书 ： 包括高层技术远景和架构分析、高层需求分析</a:t>
            </a:r>
            <a:endParaRPr lang="en-US" altLang="zh-CN" smtClean="0"/>
          </a:p>
          <a:p>
            <a:r>
              <a:rPr lang="zh-CN" altLang="en-US" smtClean="0"/>
              <a:t>项目计划 包含了发布计划</a:t>
            </a:r>
            <a:endParaRPr lang="en-US" altLang="zh-CN" smtClean="0"/>
          </a:p>
          <a:p>
            <a:r>
              <a:rPr lang="zh-CN" altLang="en-US" smtClean="0"/>
              <a:t>发布管理：包括实现安装包、用户培训、运维机制的建立等内容</a:t>
            </a:r>
            <a:endParaRPr lang="zh-CN" altLang="zh-CN" smtClean="0"/>
          </a:p>
        </p:txBody>
      </p:sp>
    </p:spTree>
    <p:extLst>
      <p:ext uri="{BB962C8B-B14F-4D97-AF65-F5344CB8AC3E}">
        <p14:creationId xmlns:p14="http://schemas.microsoft.com/office/powerpoint/2010/main" val="102163021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幻灯片图像占位符 1"/>
          <p:cNvSpPr>
            <a:spLocks noGrp="1" noRot="1" noChangeAspect="1" noTextEdit="1"/>
          </p:cNvSpPr>
          <p:nvPr>
            <p:ph type="sldImg"/>
          </p:nvPr>
        </p:nvSpPr>
        <p:spPr>
          <a:xfrm>
            <a:off x="1174750" y="695325"/>
            <a:ext cx="4635500" cy="3476625"/>
          </a:xfrm>
          <a:ln/>
        </p:spPr>
      </p:sp>
      <p:sp>
        <p:nvSpPr>
          <p:cNvPr id="1658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panose="020B0604020202020204" pitchFamily="34" charset="0"/>
            </a:endParaRPr>
          </a:p>
        </p:txBody>
      </p:sp>
      <p:sp>
        <p:nvSpPr>
          <p:cNvPr id="165892" name="灯片编号占位符 3"/>
          <p:cNvSpPr>
            <a:spLocks noGrp="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fld id="{C8FE8460-0010-483E-9129-72FABF49C31C}" type="slidenum">
              <a:rPr lang="zh-CN" altLang="en-US"/>
              <a:pPr eaLnBrk="1" hangingPunct="1"/>
              <a:t>73</a:t>
            </a:fld>
            <a:endParaRPr lang="en-US" altLang="zh-CN"/>
          </a:p>
        </p:txBody>
      </p:sp>
    </p:spTree>
    <p:extLst>
      <p:ext uri="{BB962C8B-B14F-4D97-AF65-F5344CB8AC3E}">
        <p14:creationId xmlns:p14="http://schemas.microsoft.com/office/powerpoint/2010/main" val="389692647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xfrm>
            <a:off x="1174750" y="695325"/>
            <a:ext cx="4635500" cy="3476625"/>
          </a:xfrm>
          <a:ln/>
        </p:spPr>
      </p:sp>
      <p:sp>
        <p:nvSpPr>
          <p:cNvPr id="166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panose="020B0604020202020204" pitchFamily="34" charset="0"/>
            </a:endParaRPr>
          </a:p>
          <a:p>
            <a:r>
              <a:rPr lang="zh-CN" altLang="en-US" dirty="0" smtClean="0">
                <a:latin typeface="Arial" panose="020B0604020202020204" pitchFamily="34" charset="0"/>
              </a:rPr>
              <a:t>形成阶段</a:t>
            </a:r>
          </a:p>
          <a:p>
            <a:r>
              <a:rPr lang="zh-CN" altLang="en-US" dirty="0" smtClean="0">
                <a:latin typeface="Arial" panose="020B0604020202020204" pitchFamily="34" charset="0"/>
              </a:rPr>
              <a:t>	团队成员行为具有相当大的独立性。 尽管他们有可能被促动，但普遍而言，这一时期他们缺乏团队目的、活动的相关信息。部分团队成员还有可能表现出不稳定、忧虑的特征。团队领导在带领团队的过程中，要确保团队成员之间建立起一种互信的工作关系。</a:t>
            </a:r>
          </a:p>
          <a:p>
            <a:r>
              <a:rPr lang="zh-CN" altLang="en-US" dirty="0" smtClean="0">
                <a:latin typeface="Arial" panose="020B0604020202020204" pitchFamily="34" charset="0"/>
              </a:rPr>
              <a:t>	指挥或“告知”式领导。与团队成员分享团队发展阶段的概念，达成共识。</a:t>
            </a:r>
          </a:p>
          <a:p>
            <a:r>
              <a:rPr lang="zh-CN" altLang="en-US" dirty="0" smtClean="0">
                <a:latin typeface="Arial" panose="020B0604020202020204" pitchFamily="34" charset="0"/>
              </a:rPr>
              <a:t>震荡阶段</a:t>
            </a:r>
          </a:p>
          <a:p>
            <a:r>
              <a:rPr lang="zh-CN" altLang="en-US" dirty="0" smtClean="0">
                <a:latin typeface="Arial" panose="020B0604020202020204" pitchFamily="34" charset="0"/>
              </a:rPr>
              <a:t>	项目团队获取团队发展的信心，但是存在人际冲突、分化的问题。</a:t>
            </a:r>
          </a:p>
          <a:p>
            <a:r>
              <a:rPr lang="zh-CN" altLang="en-US" dirty="0" smtClean="0">
                <a:latin typeface="Arial" panose="020B0604020202020204" pitchFamily="34" charset="0"/>
              </a:rPr>
              <a:t>	团队成员面对其他成员的观点、见解，更想要展现个人性格特征。对于团队目标、期望、角色以及责任的不满和挫折感被表露出来。</a:t>
            </a:r>
          </a:p>
          <a:p>
            <a:r>
              <a:rPr lang="zh-CN" altLang="en-US" dirty="0" smtClean="0">
                <a:latin typeface="Arial" panose="020B0604020202020204" pitchFamily="34" charset="0"/>
              </a:rPr>
              <a:t>	项目领导指引项目团队度过激荡转型期。 教练式领导。 强调团队成员的差异，相互包容。</a:t>
            </a:r>
          </a:p>
          <a:p>
            <a:r>
              <a:rPr lang="zh-CN" altLang="en-US" dirty="0" smtClean="0">
                <a:latin typeface="Arial" panose="020B0604020202020204" pitchFamily="34" charset="0"/>
              </a:rPr>
              <a:t>规范阶段</a:t>
            </a:r>
          </a:p>
          <a:p>
            <a:r>
              <a:rPr lang="zh-CN" altLang="en-US" dirty="0" smtClean="0">
                <a:latin typeface="Arial" panose="020B0604020202020204" pitchFamily="34" charset="0"/>
              </a:rPr>
              <a:t>	项目团队效能提高，团队开始形成自己的身份识别。</a:t>
            </a:r>
          </a:p>
          <a:p>
            <a:r>
              <a:rPr lang="zh-CN" altLang="en-US" dirty="0" smtClean="0">
                <a:latin typeface="Arial" panose="020B0604020202020204" pitchFamily="34" charset="0"/>
              </a:rPr>
              <a:t>	团队成员调整适应自己的行为，以使得团队发展更加自然、流畅。 有意识地解决问题，实现组织和谐。动机水平增加。</a:t>
            </a:r>
          </a:p>
          <a:p>
            <a:r>
              <a:rPr lang="zh-CN" altLang="en-US" dirty="0" smtClean="0">
                <a:latin typeface="Arial" panose="020B0604020202020204" pitchFamily="34" charset="0"/>
              </a:rPr>
              <a:t>	团队领导允许团队有更大的自治性。参与式领导。</a:t>
            </a:r>
          </a:p>
          <a:p>
            <a:r>
              <a:rPr lang="zh-CN" altLang="en-US" dirty="0" smtClean="0">
                <a:latin typeface="Arial" panose="020B0604020202020204" pitchFamily="34" charset="0"/>
              </a:rPr>
              <a:t>表现阶段</a:t>
            </a:r>
          </a:p>
          <a:p>
            <a:r>
              <a:rPr lang="zh-CN" altLang="en-US" dirty="0" smtClean="0">
                <a:latin typeface="Arial" panose="020B0604020202020204" pitchFamily="34" charset="0"/>
              </a:rPr>
              <a:t>	项目团队运作如一个整体。 工作顺利、高效完成，没有任何冲突，不需要外部监督。</a:t>
            </a:r>
          </a:p>
          <a:p>
            <a:r>
              <a:rPr lang="zh-CN" altLang="en-US" dirty="0" smtClean="0">
                <a:latin typeface="Arial" panose="020B0604020202020204" pitchFamily="34" charset="0"/>
              </a:rPr>
              <a:t>	团队成员对于任务层面的工作职责有清晰的理解。 没有监督，自治，但即便在没有监督的情况下自己也能做出决策。随处可见“我能做”的积极工作态度。能够互助协作。</a:t>
            </a:r>
          </a:p>
          <a:p>
            <a:r>
              <a:rPr lang="zh-CN" altLang="en-US" smtClean="0">
                <a:latin typeface="Arial" panose="020B0604020202020204" pitchFamily="34" charset="0"/>
              </a:rPr>
              <a:t>	项目领导让团队自己执行必要的决策。 委任式领导。</a:t>
            </a:r>
          </a:p>
          <a:p>
            <a:endParaRPr lang="zh-CN" altLang="en-US" dirty="0" smtClean="0">
              <a:latin typeface="Arial" panose="020B0604020202020204" pitchFamily="34" charset="0"/>
            </a:endParaRPr>
          </a:p>
        </p:txBody>
      </p:sp>
    </p:spTree>
    <p:extLst>
      <p:ext uri="{BB962C8B-B14F-4D97-AF65-F5344CB8AC3E}">
        <p14:creationId xmlns:p14="http://schemas.microsoft.com/office/powerpoint/2010/main" val="223119405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a:t>
            </a:r>
            <a:r>
              <a:rPr lang="zh-CN" altLang="en-US" dirty="0" smtClean="0"/>
              <a:t>、</a:t>
            </a:r>
            <a:r>
              <a:rPr lang="en-US" altLang="zh-CN" dirty="0" smtClean="0"/>
              <a:t>D</a:t>
            </a:r>
          </a:p>
          <a:p>
            <a:r>
              <a:rPr lang="en-US" altLang="zh-CN" dirty="0" smtClean="0"/>
              <a:t>AB</a:t>
            </a:r>
            <a:r>
              <a:rPr lang="zh-CN" altLang="en-US" dirty="0" smtClean="0"/>
              <a:t>未到阶段</a:t>
            </a:r>
            <a:endParaRPr lang="zh-CN" altLang="en-US" dirty="0"/>
          </a:p>
        </p:txBody>
      </p:sp>
      <p:sp>
        <p:nvSpPr>
          <p:cNvPr id="4" name="页眉占位符 3"/>
          <p:cNvSpPr>
            <a:spLocks noGrp="1"/>
          </p:cNvSpPr>
          <p:nvPr>
            <p:ph type="hdr" sz="quarter" idx="10"/>
          </p:nvPr>
        </p:nvSpPr>
        <p:spPr/>
        <p:txBody>
          <a:bodyPr/>
          <a:lstStyle/>
          <a:p>
            <a:pPr>
              <a:defRPr/>
            </a:pPr>
            <a:r>
              <a:rPr lang="zh-CN" altLang="en-US" smtClean="0"/>
              <a:t>Introduction to Disciplined Agile Delivery - Instructor Notes</a:t>
            </a:r>
            <a:endParaRPr lang="en-US" altLang="zh-CN" i="1"/>
          </a:p>
        </p:txBody>
      </p:sp>
      <p:sp>
        <p:nvSpPr>
          <p:cNvPr id="5" name="页脚占位符 4"/>
          <p:cNvSpPr>
            <a:spLocks noGrp="1"/>
          </p:cNvSpPr>
          <p:nvPr>
            <p:ph type="ftr" sz="quarter" idx="11"/>
          </p:nvPr>
        </p:nvSpPr>
        <p:spPr/>
        <p:txBody>
          <a:bodyPr/>
          <a:lstStyle/>
          <a:p>
            <a:pPr>
              <a:defRPr/>
            </a:pPr>
            <a:r>
              <a:rPr lang="zh-CN" altLang="en-US" smtClean="0"/>
              <a:t>Module 3 - Initiating an Agile Project</a:t>
            </a:r>
            <a:endParaRPr lang="en-US" altLang="zh-CN">
              <a:latin typeface="ZapfHumnst BT" pitchFamily="34" charset="0"/>
            </a:endParaRPr>
          </a:p>
        </p:txBody>
      </p:sp>
    </p:spTree>
    <p:extLst>
      <p:ext uri="{BB962C8B-B14F-4D97-AF65-F5344CB8AC3E}">
        <p14:creationId xmlns:p14="http://schemas.microsoft.com/office/powerpoint/2010/main" val="292441589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xfrm>
            <a:off x="1174750" y="695325"/>
            <a:ext cx="4635500" cy="3476625"/>
          </a:xfrm>
          <a:ln/>
        </p:spPr>
      </p:sp>
      <p:sp>
        <p:nvSpPr>
          <p:cNvPr id="171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31316009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fld id="{7EFE2460-298F-42F7-888F-0B78D96611F4}" type="slidenum">
              <a:rPr lang="zh-CN" altLang="en-US"/>
              <a:pPr eaLnBrk="1" hangingPunct="1"/>
              <a:t>83</a:t>
            </a:fld>
            <a:endParaRPr lang="en-US" altLang="zh-CN"/>
          </a:p>
        </p:txBody>
      </p:sp>
      <p:sp>
        <p:nvSpPr>
          <p:cNvPr id="169987" name="Rectangle 1026"/>
          <p:cNvSpPr>
            <a:spLocks noGrp="1" noRot="1" noChangeAspect="1" noChangeArrowheads="1" noTextEdit="1"/>
          </p:cNvSpPr>
          <p:nvPr>
            <p:ph type="sldImg"/>
          </p:nvPr>
        </p:nvSpPr>
        <p:spPr>
          <a:xfrm>
            <a:off x="1174750" y="695325"/>
            <a:ext cx="4635500" cy="3476625"/>
          </a:xfrm>
          <a:ln/>
        </p:spPr>
      </p:sp>
      <p:sp>
        <p:nvSpPr>
          <p:cNvPr id="16998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t>归纳为四个方面：项目目的和理由、项目目标（干系人要求）、假设和约束、项目经理的授权；不包含具体的计划！</a:t>
            </a:r>
            <a:endParaRPr lang="en-US" altLang="zh-CN" dirty="0" smtClean="0"/>
          </a:p>
          <a:p>
            <a:pPr eaLnBrk="1" hangingPunct="1"/>
            <a:endParaRPr lang="en-US" altLang="zh-CN" dirty="0" smtClean="0"/>
          </a:p>
          <a:p>
            <a:r>
              <a:rPr lang="en-US" altLang="zh-CN" dirty="0" err="1" smtClean="0"/>
              <a:t>Eg</a:t>
            </a:r>
            <a:r>
              <a:rPr lang="zh-CN" altLang="en-US" dirty="0" smtClean="0"/>
              <a:t>：海尔 “省电空调”创新研发项目   </a:t>
            </a:r>
            <a:r>
              <a:rPr lang="en-US" altLang="zh-CN" dirty="0" smtClean="0"/>
              <a:t>——</a:t>
            </a:r>
            <a:r>
              <a:rPr lang="zh-CN" altLang="en-US" dirty="0" smtClean="0"/>
              <a:t>假设和约束</a:t>
            </a:r>
          </a:p>
          <a:p>
            <a:r>
              <a:rPr lang="zh-CN" altLang="en-US" b="1" dirty="0" smtClean="0"/>
              <a:t>讲点：</a:t>
            </a:r>
            <a:endParaRPr lang="zh-CN" altLang="en-US" dirty="0" smtClean="0"/>
          </a:p>
          <a:p>
            <a:r>
              <a:rPr lang="zh-CN" altLang="en-US" dirty="0" smtClean="0"/>
              <a:t>（</a:t>
            </a:r>
            <a:r>
              <a:rPr lang="en-US" altLang="zh-CN" dirty="0" smtClean="0"/>
              <a:t>1</a:t>
            </a:r>
            <a:r>
              <a:rPr lang="zh-CN" altLang="en-US" dirty="0" smtClean="0"/>
              <a:t>）</a:t>
            </a:r>
            <a:r>
              <a:rPr lang="en-US" altLang="zh-CN" dirty="0" smtClean="0"/>
              <a:t>2003</a:t>
            </a:r>
            <a:r>
              <a:rPr lang="zh-CN" altLang="en-US" dirty="0" smtClean="0"/>
              <a:t>年开始启动，</a:t>
            </a:r>
            <a:r>
              <a:rPr lang="en-US" altLang="zh-CN" dirty="0" smtClean="0"/>
              <a:t>2008</a:t>
            </a:r>
            <a:r>
              <a:rPr lang="zh-CN" altLang="en-US" dirty="0" smtClean="0"/>
              <a:t>年发布“智能调速省电技术（</a:t>
            </a:r>
            <a:r>
              <a:rPr lang="en-US" altLang="zh-CN" dirty="0" smtClean="0"/>
              <a:t>SVE</a:t>
            </a:r>
            <a:r>
              <a:rPr lang="zh-CN" altLang="en-US" dirty="0" smtClean="0"/>
              <a:t>）”技术</a:t>
            </a:r>
          </a:p>
          <a:p>
            <a:r>
              <a:rPr lang="zh-CN" altLang="en-US" dirty="0" smtClean="0"/>
              <a:t>（</a:t>
            </a:r>
            <a:r>
              <a:rPr lang="en-US" altLang="zh-CN" dirty="0" smtClean="0"/>
              <a:t>2</a:t>
            </a:r>
            <a:r>
              <a:rPr lang="zh-CN" altLang="en-US" dirty="0" smtClean="0"/>
              <a:t>）启动时的假设条件：</a:t>
            </a:r>
          </a:p>
          <a:p>
            <a:r>
              <a:rPr lang="en-US" altLang="zh-CN" dirty="0" smtClean="0"/>
              <a:t>A.</a:t>
            </a:r>
            <a:r>
              <a:rPr lang="zh-CN" altLang="en-US" dirty="0" smtClean="0"/>
              <a:t>消费者对节能、健康、舒适的要求，并愿意为这些新功能支付成本</a:t>
            </a:r>
          </a:p>
          <a:p>
            <a:r>
              <a:rPr lang="en-US" altLang="zh-CN" dirty="0" smtClean="0"/>
              <a:t>B.</a:t>
            </a:r>
            <a:r>
              <a:rPr lang="zh-CN" altLang="en-US" dirty="0" smtClean="0"/>
              <a:t>海尔具备研发省电空调的技术能力、资金能力</a:t>
            </a:r>
          </a:p>
          <a:p>
            <a:r>
              <a:rPr lang="en-US" altLang="zh-CN" dirty="0" smtClean="0"/>
              <a:t>C.</a:t>
            </a:r>
            <a:r>
              <a:rPr lang="zh-CN" altLang="en-US" dirty="0" smtClean="0"/>
              <a:t>海尔能从最终的成果中获益</a:t>
            </a:r>
          </a:p>
          <a:p>
            <a:r>
              <a:rPr lang="zh-CN" altLang="en-US" dirty="0" smtClean="0"/>
              <a:t>（</a:t>
            </a:r>
            <a:r>
              <a:rPr lang="en-US" altLang="zh-CN" dirty="0" smtClean="0"/>
              <a:t>3</a:t>
            </a:r>
            <a:r>
              <a:rPr lang="zh-CN" altLang="en-US" dirty="0" smtClean="0"/>
              <a:t>）范围说明书中的假设条件</a:t>
            </a:r>
          </a:p>
          <a:p>
            <a:r>
              <a:rPr lang="en-US" altLang="zh-CN" dirty="0" smtClean="0"/>
              <a:t> A. </a:t>
            </a:r>
            <a:r>
              <a:rPr lang="zh-CN" altLang="en-US" dirty="0" smtClean="0"/>
              <a:t>技术（范围）：芯片省电驱动程序、省电系统调试技术等研制成功省电技术就能有所突破</a:t>
            </a:r>
          </a:p>
          <a:p>
            <a:r>
              <a:rPr lang="en-US" altLang="zh-CN" dirty="0" smtClean="0"/>
              <a:t>B. </a:t>
            </a:r>
            <a:r>
              <a:rPr lang="zh-CN" altLang="en-US" dirty="0" smtClean="0"/>
              <a:t>材料资源：</a:t>
            </a:r>
            <a:r>
              <a:rPr lang="en-US" altLang="zh-CN" dirty="0" smtClean="0"/>
              <a:t>6</a:t>
            </a:r>
            <a:r>
              <a:rPr lang="zh-CN" altLang="en-US" dirty="0" smtClean="0"/>
              <a:t>大顶级供应商愿意提供最好的材料</a:t>
            </a:r>
          </a:p>
          <a:p>
            <a:r>
              <a:rPr lang="en-US" altLang="zh-CN" dirty="0" smtClean="0"/>
              <a:t>C. </a:t>
            </a:r>
            <a:r>
              <a:rPr lang="zh-CN" altLang="en-US" dirty="0" smtClean="0"/>
              <a:t>人力资源：有着近</a:t>
            </a:r>
            <a:r>
              <a:rPr lang="en-US" altLang="zh-CN" dirty="0" smtClean="0"/>
              <a:t>30</a:t>
            </a:r>
            <a:r>
              <a:rPr lang="zh-CN" altLang="en-US" dirty="0" smtClean="0"/>
              <a:t>年省电技术研发经验的日本专家富吉和夫愿意担任项目经理，海尔在全球</a:t>
            </a:r>
            <a:r>
              <a:rPr lang="en-US" altLang="zh-CN" dirty="0" smtClean="0"/>
              <a:t>9</a:t>
            </a:r>
            <a:r>
              <a:rPr lang="zh-CN" altLang="en-US" dirty="0" smtClean="0"/>
              <a:t>大研发中心的最优资源可以调用</a:t>
            </a:r>
          </a:p>
          <a:p>
            <a:r>
              <a:rPr lang="en-US" altLang="zh-CN" dirty="0" smtClean="0"/>
              <a:t> </a:t>
            </a:r>
            <a:endParaRPr lang="zh-CN" altLang="en-US" dirty="0" smtClean="0"/>
          </a:p>
          <a:p>
            <a:r>
              <a:rPr lang="zh-CN" altLang="en-US" b="1" dirty="0" smtClean="0"/>
              <a:t>背景：</a:t>
            </a:r>
            <a:r>
              <a:rPr lang="en-US" altLang="zh-CN" dirty="0" smtClean="0"/>
              <a:t>2008-07-11 22:11    </a:t>
            </a:r>
            <a:endParaRPr lang="zh-CN" altLang="en-US" dirty="0" smtClean="0"/>
          </a:p>
          <a:p>
            <a:r>
              <a:rPr lang="zh-CN" altLang="en-US" dirty="0" smtClean="0"/>
              <a:t>日前，一项关于空调节能技术的最新研发成果</a:t>
            </a:r>
            <a:r>
              <a:rPr lang="en-US" altLang="zh-CN" dirty="0" smtClean="0"/>
              <a:t>——“</a:t>
            </a:r>
            <a:r>
              <a:rPr lang="zh-CN" altLang="en-US" dirty="0" smtClean="0"/>
              <a:t>智能调速省电技术（</a:t>
            </a:r>
            <a:r>
              <a:rPr lang="en-US" altLang="zh-CN" dirty="0" smtClean="0"/>
              <a:t>SVE</a:t>
            </a:r>
            <a:r>
              <a:rPr lang="zh-CN" altLang="en-US" dirty="0" smtClean="0"/>
              <a:t>）”在</a:t>
            </a:r>
            <a:r>
              <a:rPr lang="zh-CN" altLang="en-US" dirty="0" smtClean="0">
                <a:hlinkClick r:id="rId3"/>
              </a:rPr>
              <a:t>海尔</a:t>
            </a:r>
            <a:r>
              <a:rPr lang="zh-CN" altLang="en-US" dirty="0" smtClean="0"/>
              <a:t>“省电空调”成果新闻发布会上首度亮相。这项技术的成功研发，已成功实现海尔省电空调比普通空调省电</a:t>
            </a:r>
            <a:r>
              <a:rPr lang="en-US" altLang="zh-CN" dirty="0" smtClean="0"/>
              <a:t>59%</a:t>
            </a:r>
            <a:r>
              <a:rPr lang="zh-CN" altLang="en-US" dirty="0" smtClean="0"/>
              <a:t>的最优省电效果，彻底消解了消费者选购空调耗电大的最大抱怨，从而实现了新能效标准颁布在即的跨越式提升。据悉，该技术目前已由实验室进入正式生产阶段，标志着我国空调省电技术取得重大进展。</a:t>
            </a:r>
          </a:p>
          <a:p>
            <a:r>
              <a:rPr lang="zh-CN" altLang="en-US" dirty="0" smtClean="0"/>
              <a:t>记者在发布会上了解到，海尔“省电空调”的这项尖端技术研发成果，是由海尔空调经过近</a:t>
            </a:r>
            <a:r>
              <a:rPr lang="en-US" altLang="zh-CN" dirty="0" smtClean="0"/>
              <a:t>5</a:t>
            </a:r>
            <a:r>
              <a:rPr lang="zh-CN" altLang="en-US" dirty="0" smtClean="0"/>
              <a:t>年研发，大规模生产的条件已经成熟。这一世界尖端省电技术是利用海尔在全球</a:t>
            </a:r>
            <a:r>
              <a:rPr lang="en-US" altLang="zh-CN" dirty="0" smtClean="0"/>
              <a:t>9</a:t>
            </a:r>
            <a:r>
              <a:rPr lang="zh-CN" altLang="en-US" dirty="0" smtClean="0"/>
              <a:t>大研发中心最优资源，并联手</a:t>
            </a:r>
            <a:r>
              <a:rPr lang="zh-CN" altLang="en-US" dirty="0" smtClean="0">
                <a:hlinkClick r:id="rId4"/>
              </a:rPr>
              <a:t>三菱</a:t>
            </a:r>
            <a:r>
              <a:rPr lang="zh-CN" altLang="en-US" dirty="0" smtClean="0"/>
              <a:t>电机、</a:t>
            </a:r>
            <a:r>
              <a:rPr lang="en-US" altLang="zh-CN" dirty="0" smtClean="0">
                <a:hlinkClick r:id="rId5"/>
              </a:rPr>
              <a:t>NEC</a:t>
            </a:r>
            <a:r>
              <a:rPr lang="zh-CN" altLang="en-US" dirty="0" smtClean="0">
                <a:hlinkClick r:id="rId6"/>
              </a:rPr>
              <a:t>芯片</a:t>
            </a:r>
            <a:r>
              <a:rPr lang="zh-CN" altLang="en-US" dirty="0" smtClean="0"/>
              <a:t>、信浓电机等全球</a:t>
            </a:r>
            <a:r>
              <a:rPr lang="en-US" altLang="zh-CN" dirty="0" smtClean="0"/>
              <a:t>6</a:t>
            </a:r>
            <a:r>
              <a:rPr lang="zh-CN" altLang="en-US" dirty="0" smtClean="0"/>
              <a:t>大顶级供应商，在省电领域取得的全新突破，目前已获得欧洲</a:t>
            </a:r>
            <a:r>
              <a:rPr lang="en-US" altLang="zh-CN" dirty="0" smtClean="0">
                <a:hlinkClick r:id="rId7"/>
              </a:rPr>
              <a:t>IT</a:t>
            </a:r>
            <a:r>
              <a:rPr lang="en-US" altLang="zh-CN" dirty="0" smtClean="0"/>
              <a:t>S</a:t>
            </a:r>
            <a:r>
              <a:rPr lang="zh-CN" altLang="en-US" dirty="0" smtClean="0"/>
              <a:t>认证机构为其颁发的欧洲</a:t>
            </a:r>
            <a:r>
              <a:rPr lang="en-US" altLang="zh-CN" dirty="0" smtClean="0"/>
              <a:t>001</a:t>
            </a:r>
            <a:r>
              <a:rPr lang="zh-CN" altLang="en-US" dirty="0" smtClean="0"/>
              <a:t>号节能认证证书。 </a:t>
            </a:r>
          </a:p>
          <a:p>
            <a:r>
              <a:rPr lang="zh-CN" altLang="en-US" b="1" dirty="0" smtClean="0"/>
              <a:t>技术结晶：</a:t>
            </a:r>
            <a:r>
              <a:rPr lang="en-US" altLang="zh-CN" b="1" dirty="0" smtClean="0"/>
              <a:t>9</a:t>
            </a:r>
            <a:r>
              <a:rPr lang="zh-CN" altLang="en-US" b="1" dirty="0" smtClean="0"/>
              <a:t>大研发资源 五年攻坚打造超级“省电空调”</a:t>
            </a:r>
            <a:r>
              <a:rPr lang="zh-CN" altLang="en-US" dirty="0" smtClean="0"/>
              <a:t/>
            </a:r>
            <a:br>
              <a:rPr lang="zh-CN" altLang="en-US" dirty="0" smtClean="0"/>
            </a:br>
            <a:r>
              <a:rPr lang="zh-CN" altLang="en-US" dirty="0" smtClean="0"/>
              <a:t>    事实上，海尔空调早在</a:t>
            </a:r>
            <a:r>
              <a:rPr lang="en-US" altLang="zh-CN" dirty="0" smtClean="0"/>
              <a:t>2003</a:t>
            </a:r>
            <a:r>
              <a:rPr lang="zh-CN" altLang="en-US" dirty="0" smtClean="0"/>
              <a:t>年已组建了省电技术研发团队，在有着近</a:t>
            </a:r>
            <a:r>
              <a:rPr lang="en-US" altLang="zh-CN" dirty="0" smtClean="0"/>
              <a:t>30</a:t>
            </a:r>
            <a:r>
              <a:rPr lang="zh-CN" altLang="en-US" dirty="0" smtClean="0"/>
              <a:t>年省电技术研发经验的日本专家富吉和夫带领下，海尔自主开发出芯片省电驱动程序、省电系统调试技术等核心技术，并拥有多项自主发明专利。据了解，此次研发成功的“智能调速省电技术”正是通过五年不遗余力的开发与上万次的试验攻坚的结晶。</a:t>
            </a:r>
            <a:br>
              <a:rPr lang="zh-CN" altLang="en-US" dirty="0" smtClean="0"/>
            </a:br>
            <a:r>
              <a:rPr lang="zh-CN" altLang="en-US" dirty="0" smtClean="0"/>
              <a:t>　</a:t>
            </a:r>
            <a:r>
              <a:rPr lang="zh-CN" altLang="en-US" b="1" dirty="0" smtClean="0"/>
              <a:t>材质升级：</a:t>
            </a:r>
            <a:r>
              <a:rPr lang="en-US" altLang="zh-CN" b="1" dirty="0" smtClean="0"/>
              <a:t>6</a:t>
            </a:r>
            <a:r>
              <a:rPr lang="zh-CN" altLang="en-US" b="1" dirty="0" smtClean="0"/>
              <a:t>大顶级供应商 用最好材料成就最优省电效果</a:t>
            </a:r>
            <a:r>
              <a:rPr lang="zh-CN" altLang="en-US" dirty="0" smtClean="0"/>
              <a:t> </a:t>
            </a:r>
            <a:br>
              <a:rPr lang="zh-CN" altLang="en-US" dirty="0" smtClean="0"/>
            </a:br>
            <a:r>
              <a:rPr lang="zh-CN" altLang="en-US" dirty="0" smtClean="0"/>
              <a:t>　　海尔空调技术研发部长告诉记者，空调节能省电方面的研发是个系统的工程，而且，随着消费者对品质生活要求的不断提高，节能省电必须要与健康、舒适共同体现在空调产品上。为此，海尔空调本次整合了日本三菱、信浓、</a:t>
            </a:r>
            <a:r>
              <a:rPr lang="en-US" altLang="zh-CN" dirty="0" smtClean="0"/>
              <a:t>NEC</a:t>
            </a:r>
            <a:r>
              <a:rPr lang="zh-CN" altLang="en-US" dirty="0" smtClean="0"/>
              <a:t>、美国霍尼韦尔、芬兰诺而达、中国宝钢全球顶级</a:t>
            </a:r>
            <a:r>
              <a:rPr lang="en-US" altLang="zh-CN" dirty="0" smtClean="0"/>
              <a:t>6</a:t>
            </a:r>
            <a:r>
              <a:rPr lang="zh-CN" altLang="en-US" dirty="0" smtClean="0"/>
              <a:t>大上游供应商，共同研发“智能调速省电技术”从原材料上保障产品质量和省电技术的有效实施，由压缩机、电机、制冷机、芯片等核心部件的省电最终通过系统优质匹配而实现整个产品的节能。</a:t>
            </a:r>
          </a:p>
          <a:p>
            <a:r>
              <a:rPr lang="zh-CN" altLang="en-US" b="1" dirty="0" smtClean="0"/>
              <a:t>专业认证：</a:t>
            </a:r>
            <a:r>
              <a:rPr lang="en-US" altLang="zh-CN" b="1" dirty="0" smtClean="0"/>
              <a:t>001</a:t>
            </a:r>
            <a:r>
              <a:rPr lang="zh-CN" altLang="en-US" b="1" dirty="0" smtClean="0"/>
              <a:t>号节能认证 助海尔“省电空调”品质升级</a:t>
            </a:r>
            <a:r>
              <a:rPr lang="zh-CN" altLang="en-US" dirty="0" smtClean="0"/>
              <a:t> </a:t>
            </a:r>
            <a:br>
              <a:rPr lang="zh-CN" altLang="en-US" dirty="0" smtClean="0"/>
            </a:br>
            <a:r>
              <a:rPr lang="zh-CN" altLang="en-US" dirty="0" smtClean="0"/>
              <a:t>　　海尔空调此次研发的这项技术除了调动全球</a:t>
            </a:r>
            <a:r>
              <a:rPr lang="en-US" altLang="zh-CN" dirty="0" smtClean="0"/>
              <a:t>9</a:t>
            </a:r>
            <a:r>
              <a:rPr lang="zh-CN" altLang="en-US" dirty="0" smtClean="0"/>
              <a:t>大研发中心最优省电资源，整合</a:t>
            </a:r>
            <a:r>
              <a:rPr lang="en-US" altLang="zh-CN" dirty="0" smtClean="0"/>
              <a:t>6</a:t>
            </a:r>
            <a:r>
              <a:rPr lang="zh-CN" altLang="en-US" dirty="0" smtClean="0"/>
              <a:t>大顶级上游供应商外，在本次发布会上，海尔“省电空调”还获得了欧洲</a:t>
            </a:r>
            <a:r>
              <a:rPr lang="en-US" altLang="zh-CN" dirty="0" smtClean="0"/>
              <a:t>ITS</a:t>
            </a:r>
            <a:r>
              <a:rPr lang="zh-CN" altLang="en-US" dirty="0" smtClean="0"/>
              <a:t>认证机构为其颁发的欧洲</a:t>
            </a:r>
            <a:r>
              <a:rPr lang="en-US" altLang="zh-CN" dirty="0" smtClean="0"/>
              <a:t>001</a:t>
            </a:r>
            <a:r>
              <a:rPr lang="zh-CN" altLang="en-US" dirty="0" smtClean="0"/>
              <a:t>号节能认证证书。凭借三大资源的强大保障与支撑，真正实现了海尔“智能调速省电技术”的领先性和可靠性。 </a:t>
            </a:r>
            <a:br>
              <a:rPr lang="zh-CN" altLang="en-US" dirty="0" smtClean="0"/>
            </a:br>
            <a:r>
              <a:rPr lang="zh-CN" altLang="en-US" dirty="0" smtClean="0"/>
              <a:t>　　记者了解到，作为测试、检验和认证服务的领导者，</a:t>
            </a:r>
            <a:r>
              <a:rPr lang="en-US" altLang="zh-CN" dirty="0" smtClean="0"/>
              <a:t>ITS</a:t>
            </a:r>
            <a:r>
              <a:rPr lang="zh-CN" altLang="en-US" dirty="0" smtClean="0"/>
              <a:t>具有无可比拟的全球测试能力和专业水准。此次颁发欧洲</a:t>
            </a:r>
            <a:r>
              <a:rPr lang="en-US" altLang="zh-CN" dirty="0" smtClean="0"/>
              <a:t>001</a:t>
            </a:r>
            <a:r>
              <a:rPr lang="zh-CN" altLang="en-US" dirty="0" smtClean="0"/>
              <a:t>号节能认证证书给海尔“省电空调”，</a:t>
            </a:r>
            <a:r>
              <a:rPr lang="en-US" altLang="zh-CN" dirty="0" smtClean="0"/>
              <a:t>ITS</a:t>
            </a:r>
            <a:r>
              <a:rPr lang="zh-CN" altLang="en-US" dirty="0" smtClean="0"/>
              <a:t>正是看到了海尔“智能调速省电技术”的领先性和可靠性。可以说，欧洲</a:t>
            </a:r>
            <a:r>
              <a:rPr lang="en-US" altLang="zh-CN" dirty="0" smtClean="0"/>
              <a:t>001</a:t>
            </a:r>
            <a:r>
              <a:rPr lang="zh-CN" altLang="en-US" dirty="0" smtClean="0"/>
              <a:t>号节能认证证书的颁发，不仅为进一步促进海尔空调的品质升级提供了专业依据，也意味着海尔“省电空调”已成功抢先占领欧洲市场的“绿色通道”。 </a:t>
            </a:r>
            <a:br>
              <a:rPr lang="zh-CN" altLang="en-US" dirty="0" smtClean="0"/>
            </a:br>
            <a:r>
              <a:rPr lang="zh-CN" altLang="en-US" dirty="0" smtClean="0"/>
              <a:t>　　业内专家评价称，海尔空调此次在行业推出首个“智能调速省电技术（</a:t>
            </a:r>
            <a:r>
              <a:rPr lang="en-US" altLang="zh-CN" dirty="0" smtClean="0"/>
              <a:t>SVE</a:t>
            </a:r>
            <a:r>
              <a:rPr lang="zh-CN" altLang="en-US" dirty="0" smtClean="0"/>
              <a:t>）”，在行业内属首创。这项技术不仅是海尔“省电空调”在行业内的一次突破性成果，更为重要的是，作为空调行业的龙头企业，此次海尔空调成功研发出行业首个“智能调速省电技术（</a:t>
            </a:r>
            <a:r>
              <a:rPr lang="en-US" altLang="zh-CN" dirty="0" smtClean="0"/>
              <a:t>SVE</a:t>
            </a:r>
            <a:r>
              <a:rPr lang="zh-CN" altLang="en-US" dirty="0" smtClean="0"/>
              <a:t>）”，迎合了即将颁布的新能效标准，为消费者购买空调提供了非常重要的标准，成为引导整个空调行业朝节能、健康方向发展的领军。</a:t>
            </a:r>
          </a:p>
          <a:p>
            <a:pPr eaLnBrk="1" hangingPunct="1"/>
            <a:endParaRPr lang="zh-CN" altLang="en-US" dirty="0" smtClean="0"/>
          </a:p>
        </p:txBody>
      </p:sp>
    </p:spTree>
    <p:extLst>
      <p:ext uri="{BB962C8B-B14F-4D97-AF65-F5344CB8AC3E}">
        <p14:creationId xmlns:p14="http://schemas.microsoft.com/office/powerpoint/2010/main" val="397195419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172035"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3 - Initiating an Agile Project</a:t>
            </a:r>
            <a:endParaRPr lang="en-US" altLang="zh-CN" smtClean="0">
              <a:latin typeface="ZapfHumnst BT"/>
            </a:endParaRPr>
          </a:p>
        </p:txBody>
      </p:sp>
      <p:sp>
        <p:nvSpPr>
          <p:cNvPr id="172036" name="Rectangle 2"/>
          <p:cNvSpPr>
            <a:spLocks noGrp="1" noRot="1" noChangeAspect="1" noChangeArrowheads="1" noTextEdit="1"/>
          </p:cNvSpPr>
          <p:nvPr>
            <p:ph type="sldImg"/>
          </p:nvPr>
        </p:nvSpPr>
        <p:spPr>
          <a:ln/>
        </p:spPr>
      </p:sp>
      <p:sp>
        <p:nvSpPr>
          <p:cNvPr id="172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When the same person is the team lead and product owner you run the risk of them adding low priority technical features so that they get to work on “cool stuff”</a:t>
            </a:r>
          </a:p>
          <a:p>
            <a:pPr eaLnBrk="1" hangingPunct="1"/>
            <a:r>
              <a:rPr lang="en-US" altLang="zh-CN" smtClean="0"/>
              <a:t>Same basic issue with AO and PO</a:t>
            </a:r>
          </a:p>
        </p:txBody>
      </p:sp>
    </p:spTree>
    <p:extLst>
      <p:ext uri="{BB962C8B-B14F-4D97-AF65-F5344CB8AC3E}">
        <p14:creationId xmlns:p14="http://schemas.microsoft.com/office/powerpoint/2010/main" val="201534751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txBox="1">
            <a:spLocks noGrp="1" noChangeArrowheads="1"/>
          </p:cNvSpPr>
          <p:nvPr/>
        </p:nvSpPr>
        <p:spPr bwMode="auto">
          <a:xfrm>
            <a:off x="3957638" y="8804275"/>
            <a:ext cx="30257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1" tIns="47956" rIns="95911" bIns="47956" anchor="b"/>
          <a:lstStyle>
            <a:lvl1pPr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r" eaLnBrk="1" hangingPunct="1"/>
            <a:fld id="{E3715B30-20CD-47F5-8601-4DF8971A5CD4}" type="slidenum">
              <a:rPr lang="zh-CN" altLang="en-US" sz="1300"/>
              <a:pPr algn="r" eaLnBrk="1" hangingPunct="1"/>
              <a:t>85</a:t>
            </a:fld>
            <a:endParaRPr lang="en-US" altLang="zh-CN" sz="1300"/>
          </a:p>
        </p:txBody>
      </p:sp>
      <p:sp>
        <p:nvSpPr>
          <p:cNvPr id="102403" name="Rectangle 2"/>
          <p:cNvSpPr>
            <a:spLocks noGrp="1" noRot="1" noChangeAspect="1" noChangeArrowheads="1" noTextEdit="1"/>
          </p:cNvSpPr>
          <p:nvPr>
            <p:ph type="sldImg"/>
          </p:nvPr>
        </p:nvSpPr>
        <p:spPr>
          <a:xfrm>
            <a:off x="1173163" y="693738"/>
            <a:ext cx="4640262" cy="3479800"/>
          </a:xfrm>
          <a:ln/>
        </p:spPr>
      </p:sp>
      <p:sp>
        <p:nvSpPr>
          <p:cNvPr id="102404" name="Rectangle 3"/>
          <p:cNvSpPr>
            <a:spLocks noGrp="1" noChangeArrowheads="1"/>
          </p:cNvSpPr>
          <p:nvPr>
            <p:ph type="body" idx="1"/>
          </p:nvPr>
        </p:nvSpPr>
        <p:spPr>
          <a:xfrm>
            <a:off x="698500" y="4403725"/>
            <a:ext cx="5588000"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755481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174083"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3 - Initiating an Agile Project</a:t>
            </a:r>
            <a:endParaRPr lang="en-US" altLang="zh-CN" smtClean="0">
              <a:latin typeface="ZapfHumnst BT"/>
            </a:endParaRPr>
          </a:p>
        </p:txBody>
      </p:sp>
      <p:sp>
        <p:nvSpPr>
          <p:cNvPr id="174084" name="Rectangle 2"/>
          <p:cNvSpPr>
            <a:spLocks noGrp="1" noRot="1" noChangeAspect="1" noChangeArrowheads="1" noTextEdit="1"/>
          </p:cNvSpPr>
          <p:nvPr>
            <p:ph type="sldImg"/>
          </p:nvPr>
        </p:nvSpPr>
        <p:spPr>
          <a:ln/>
        </p:spPr>
      </p:sp>
      <p:sp>
        <p:nvSpPr>
          <p:cNvPr id="174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14064713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173059"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3 - Initiating an Agile Project</a:t>
            </a:r>
            <a:endParaRPr lang="en-US" altLang="zh-CN" smtClean="0">
              <a:latin typeface="ZapfHumnst BT"/>
            </a:endParaRPr>
          </a:p>
        </p:txBody>
      </p:sp>
      <p:sp>
        <p:nvSpPr>
          <p:cNvPr id="173060" name="Rectangle 2"/>
          <p:cNvSpPr>
            <a:spLocks noGrp="1" noRot="1" noChangeAspect="1" noChangeArrowheads="1" noTextEdit="1"/>
          </p:cNvSpPr>
          <p:nvPr>
            <p:ph type="sldImg"/>
          </p:nvPr>
        </p:nvSpPr>
        <p:spPr>
          <a:ln/>
        </p:spPr>
      </p:sp>
      <p:sp>
        <p:nvSpPr>
          <p:cNvPr id="173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900" dirty="0" smtClean="0"/>
              <a:t>你认为项目启动需要占据多少时间？</a:t>
            </a:r>
          </a:p>
          <a:p>
            <a:pPr eaLnBrk="1" hangingPunct="1"/>
            <a:r>
              <a:rPr lang="zh-CN" altLang="en-US" sz="900" dirty="0" smtClean="0"/>
              <a:t>	项目启动过程也是可以迭代的，视项目复杂度而定</a:t>
            </a:r>
          </a:p>
          <a:p>
            <a:pPr eaLnBrk="1" hangingPunct="1"/>
            <a:r>
              <a:rPr lang="zh-CN" altLang="en-US" sz="900" dirty="0" smtClean="0"/>
              <a:t>	时间长短取决于团队位置、文化、范围</a:t>
            </a:r>
          </a:p>
          <a:p>
            <a:pPr eaLnBrk="1" hangingPunct="1"/>
            <a:r>
              <a:rPr lang="zh-CN" altLang="en-US" sz="900" dirty="0" smtClean="0"/>
              <a:t>	整体原则：</a:t>
            </a:r>
          </a:p>
          <a:p>
            <a:pPr eaLnBrk="1" hangingPunct="1"/>
            <a:r>
              <a:rPr lang="zh-CN" altLang="en-US" sz="900" dirty="0" smtClean="0"/>
              <a:t>		时间短一些比长一些好</a:t>
            </a:r>
          </a:p>
          <a:p>
            <a:pPr eaLnBrk="1" hangingPunct="1"/>
            <a:r>
              <a:rPr lang="zh-CN" altLang="en-US" sz="900" dirty="0" smtClean="0"/>
              <a:t>		目标是确保项目方向正确，而不是产生详细的文档</a:t>
            </a:r>
            <a:endParaRPr lang="en-US" altLang="zh-CN" sz="900" dirty="0" smtClean="0"/>
          </a:p>
          <a:p>
            <a:pPr eaLnBrk="1" hangingPunct="1"/>
            <a:r>
              <a:rPr lang="zh-CN" altLang="en-US" sz="900" dirty="0" smtClean="0"/>
              <a:t>在敏捷项目中谁负责划分需求优先级？</a:t>
            </a:r>
          </a:p>
          <a:p>
            <a:pPr eaLnBrk="1" hangingPunct="1"/>
            <a:r>
              <a:rPr lang="zh-CN" altLang="en-US" sz="900" dirty="0" smtClean="0"/>
              <a:t>	</a:t>
            </a:r>
            <a:r>
              <a:rPr lang="en-US" altLang="zh-CN" sz="900" dirty="0" smtClean="0"/>
              <a:t>Product Owner</a:t>
            </a:r>
          </a:p>
          <a:p>
            <a:pPr eaLnBrk="1" hangingPunct="1"/>
            <a:r>
              <a:rPr lang="zh-CN" altLang="en-US" sz="900" dirty="0" smtClean="0"/>
              <a:t>在划分需求优先级过程中，需要考虑哪些问题？</a:t>
            </a:r>
          </a:p>
          <a:p>
            <a:pPr eaLnBrk="1" hangingPunct="1"/>
            <a:r>
              <a:rPr lang="zh-CN" altLang="en-US" sz="900" dirty="0" smtClean="0"/>
              <a:t>	价值和风险</a:t>
            </a:r>
          </a:p>
        </p:txBody>
      </p:sp>
      <p:sp>
        <p:nvSpPr>
          <p:cNvPr id="173062" name="Text Box 4"/>
          <p:cNvSpPr txBox="1">
            <a:spLocks noChangeArrowheads="1"/>
          </p:cNvSpPr>
          <p:nvPr/>
        </p:nvSpPr>
        <p:spPr bwMode="auto">
          <a:xfrm>
            <a:off x="454025" y="1238250"/>
            <a:ext cx="1976438"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008" tIns="64008" rIns="64008" bIns="64008"/>
          <a:lstStyle>
            <a:lvl1pPr marL="173038" indent="-173038" defTabSz="9159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159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159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159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159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159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159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159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159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40000"/>
              </a:spcBef>
              <a:buFontTx/>
              <a:buNone/>
            </a:pPr>
            <a:endParaRPr lang="zh-CN" altLang="en-US" sz="9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363590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xfrm>
            <a:off x="3900488" y="9407525"/>
            <a:ext cx="2981325" cy="4968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BDFAA13-B33B-417C-81B1-049720976C46}" type="slidenum">
              <a:rPr lang="zh-CN" altLang="en-US"/>
              <a:pPr eaLnBrk="1" hangingPunct="1"/>
              <a:t>104</a:t>
            </a:fld>
            <a:endParaRPr lang="en-US" altLang="zh-CN"/>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023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107523"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3 - Initiating an Agile Project</a:t>
            </a:r>
            <a:endParaRPr lang="en-US" altLang="zh-CN" smtClean="0">
              <a:latin typeface="ZapfHumnst BT"/>
            </a:endParaRPr>
          </a:p>
        </p:txBody>
      </p:sp>
      <p:sp>
        <p:nvSpPr>
          <p:cNvPr id="107524" name="Rectangle 2"/>
          <p:cNvSpPr>
            <a:spLocks noGrp="1" noRot="1" noChangeAspect="1" noChangeArrowheads="1" noTextEdit="1"/>
          </p:cNvSpPr>
          <p:nvPr>
            <p:ph type="sldImg"/>
          </p:nvPr>
        </p:nvSpPr>
        <p:spPr>
          <a:ln/>
        </p:spPr>
      </p:sp>
      <p:sp>
        <p:nvSpPr>
          <p:cNvPr id="1075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smtClean="0"/>
              <a:t>Statistics from the Ambysoft 2009 Agile Project Initiation Survey:</a:t>
            </a:r>
          </a:p>
          <a:p>
            <a:pPr marL="228600" lvl="1" indent="-114300" eaLnBrk="1" hangingPunct="1">
              <a:buFontTx/>
              <a:buChar char="•"/>
            </a:pPr>
            <a:r>
              <a:rPr lang="en-US" altLang="zh-CN" sz="1000" smtClean="0"/>
              <a:t>The average agile team spends about 4 weeks in project initiation</a:t>
            </a:r>
          </a:p>
          <a:p>
            <a:pPr marL="228600" lvl="1" indent="-114300" eaLnBrk="1" hangingPunct="1">
              <a:buFontTx/>
              <a:buChar char="•"/>
            </a:pPr>
            <a:r>
              <a:rPr lang="en-US" altLang="zh-CN" sz="1000" smtClean="0"/>
              <a:t>93% of agile teams do initial requirements modeling</a:t>
            </a:r>
          </a:p>
          <a:p>
            <a:pPr marL="228600" lvl="1" indent="-114300" eaLnBrk="1" hangingPunct="1">
              <a:buFontTx/>
              <a:buChar char="•"/>
            </a:pPr>
            <a:r>
              <a:rPr lang="en-US" altLang="zh-CN" sz="1000" smtClean="0"/>
              <a:t>85% of agile teams do initial architecture modeling</a:t>
            </a:r>
          </a:p>
          <a:p>
            <a:pPr marL="228600" lvl="1" indent="-114300" eaLnBrk="1" hangingPunct="1">
              <a:buFontTx/>
              <a:buChar char="•"/>
            </a:pPr>
            <a:r>
              <a:rPr lang="en-US" altLang="zh-CN" sz="1000" smtClean="0"/>
              <a:t>90% of agile teams must provide an initial estimate</a:t>
            </a:r>
          </a:p>
          <a:p>
            <a:pPr marL="228600" lvl="1" indent="-114300" eaLnBrk="1" hangingPunct="1">
              <a:buFontTx/>
              <a:buChar char="•"/>
            </a:pPr>
            <a:r>
              <a:rPr lang="en-US" altLang="zh-CN" sz="1000" smtClean="0"/>
              <a:t>89% of agile teams must provide an initial schedule</a:t>
            </a:r>
          </a:p>
          <a:p>
            <a:pPr marL="228600" lvl="1" indent="-114300" eaLnBrk="1" hangingPunct="1">
              <a:buFontTx/>
              <a:buChar char="•"/>
            </a:pPr>
            <a:r>
              <a:rPr lang="en-US" altLang="zh-CN" sz="1000" smtClean="0"/>
              <a:t>56% of agile teams produced a vision document</a:t>
            </a:r>
          </a:p>
          <a:p>
            <a:pPr eaLnBrk="1" hangingPunct="1"/>
            <a:r>
              <a:rPr lang="en-US" altLang="zh-CN" sz="1000" smtClean="0"/>
              <a:t>See http://www.ambysoft.com/surveys/projectInitiation2009.html for the survey</a:t>
            </a:r>
          </a:p>
          <a:p>
            <a:pPr eaLnBrk="1" hangingPunct="1"/>
            <a:endParaRPr lang="en-US" altLang="zh-CN" sz="1000" smtClean="0"/>
          </a:p>
        </p:txBody>
      </p:sp>
      <p:sp>
        <p:nvSpPr>
          <p:cNvPr id="107526" name="Rectangle 4"/>
          <p:cNvSpPr>
            <a:spLocks noChangeArrowheads="1"/>
          </p:cNvSpPr>
          <p:nvPr/>
        </p:nvSpPr>
        <p:spPr bwMode="auto">
          <a:xfrm>
            <a:off x="484188" y="1252538"/>
            <a:ext cx="197485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zh-CN" sz="1000">
                <a:latin typeface="Times New Roman" panose="02020603050405020304" pitchFamily="18" charset="0"/>
              </a:rPr>
              <a:t>It depends on the situation, but on average, project teams spend 4 weeks in Project Initiation.</a:t>
            </a:r>
          </a:p>
          <a:p>
            <a:pPr eaLnBrk="1" hangingPunct="1">
              <a:spcBef>
                <a:spcPct val="0"/>
              </a:spcBef>
              <a:buFontTx/>
              <a:buNone/>
            </a:pPr>
            <a:endParaRPr lang="en-US" altLang="zh-CN" sz="1000">
              <a:latin typeface="Times New Roman" panose="02020603050405020304" pitchFamily="18" charset="0"/>
            </a:endParaRPr>
          </a:p>
          <a:p>
            <a:pPr eaLnBrk="1" hangingPunct="1">
              <a:spcBef>
                <a:spcPct val="0"/>
              </a:spcBef>
              <a:buFontTx/>
              <a:buNone/>
            </a:pPr>
            <a:r>
              <a:rPr lang="en-US" altLang="zh-CN" sz="1000">
                <a:latin typeface="Times New Roman" panose="02020603050405020304" pitchFamily="18" charset="0"/>
              </a:rPr>
              <a:t>If the team has some agile experience, project initiation can be done in 2 weeks.</a:t>
            </a:r>
          </a:p>
          <a:p>
            <a:pPr eaLnBrk="1" hangingPunct="1">
              <a:spcBef>
                <a:spcPct val="0"/>
              </a:spcBef>
              <a:buFontTx/>
              <a:buNone/>
            </a:pPr>
            <a:endParaRPr lang="en-US" altLang="zh-CN" sz="1000">
              <a:latin typeface="Times New Roman" panose="02020603050405020304" pitchFamily="18" charset="0"/>
            </a:endParaRPr>
          </a:p>
          <a:p>
            <a:pPr eaLnBrk="1" hangingPunct="1">
              <a:spcBef>
                <a:spcPct val="0"/>
              </a:spcBef>
              <a:buFontTx/>
              <a:buNone/>
            </a:pPr>
            <a:r>
              <a:rPr lang="en-US" altLang="zh-CN" sz="1000">
                <a:latin typeface="Times New Roman" panose="02020603050405020304" pitchFamily="18" charset="0"/>
              </a:rPr>
              <a:t>Agile teams opt for a very short Inception phases.</a:t>
            </a:r>
          </a:p>
        </p:txBody>
      </p:sp>
    </p:spTree>
    <p:extLst>
      <p:ext uri="{BB962C8B-B14F-4D97-AF65-F5344CB8AC3E}">
        <p14:creationId xmlns:p14="http://schemas.microsoft.com/office/powerpoint/2010/main" val="1314586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1174750" y="695325"/>
            <a:ext cx="4635500" cy="3476625"/>
          </a:xfrm>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t>4.1 </a:t>
            </a:r>
            <a:r>
              <a:rPr lang="zh-CN" altLang="zh-CN" dirty="0" smtClean="0"/>
              <a:t>关键干系人分析</a:t>
            </a:r>
          </a:p>
          <a:p>
            <a:r>
              <a:rPr lang="en-US" altLang="zh-CN" dirty="0" smtClean="0"/>
              <a:t>4.2 </a:t>
            </a:r>
            <a:r>
              <a:rPr lang="zh-CN" altLang="zh-CN" dirty="0" smtClean="0"/>
              <a:t>开发项目建议书</a:t>
            </a:r>
          </a:p>
          <a:p>
            <a:r>
              <a:rPr lang="en-US" altLang="zh-CN" dirty="0" smtClean="0"/>
              <a:t>4.3 </a:t>
            </a:r>
            <a:r>
              <a:rPr lang="zh-CN" altLang="zh-CN" dirty="0" smtClean="0"/>
              <a:t>项目总体规划</a:t>
            </a:r>
          </a:p>
          <a:p>
            <a:r>
              <a:rPr lang="en-US" altLang="zh-CN" dirty="0" smtClean="0"/>
              <a:t>4.4 </a:t>
            </a:r>
            <a:r>
              <a:rPr lang="zh-CN" altLang="en-US" dirty="0" smtClean="0"/>
              <a:t>组建团队</a:t>
            </a:r>
            <a:endParaRPr lang="zh-CN" altLang="zh-CN" dirty="0" smtClean="0"/>
          </a:p>
          <a:p>
            <a:endParaRPr lang="en-US" altLang="zh-CN" dirty="0" smtClean="0">
              <a:latin typeface="Arial" panose="020B0604020202020204" pitchFamily="34" charset="0"/>
            </a:endParaRPr>
          </a:p>
          <a:p>
            <a:r>
              <a:rPr lang="zh-CN" altLang="en-US" dirty="0" smtClean="0">
                <a:latin typeface="Arial" panose="020B0604020202020204" pitchFamily="34" charset="0"/>
              </a:rPr>
              <a:t>任务：开发技术愿景</a:t>
            </a:r>
          </a:p>
          <a:p>
            <a:r>
              <a:rPr lang="zh-CN" altLang="en-US" dirty="0" smtClean="0">
                <a:latin typeface="Arial" panose="020B0604020202020204" pitchFamily="34" charset="0"/>
              </a:rPr>
              <a:t>任务：确定的业务范围素描</a:t>
            </a:r>
          </a:p>
          <a:p>
            <a:r>
              <a:rPr lang="zh-CN" altLang="en-US" dirty="0" smtClean="0">
                <a:latin typeface="Arial" panose="020B0604020202020204" pitchFamily="34" charset="0"/>
              </a:rPr>
              <a:t>任务：画出业务流程图</a:t>
            </a:r>
          </a:p>
          <a:p>
            <a:r>
              <a:rPr lang="zh-CN" altLang="en-US" dirty="0" smtClean="0">
                <a:latin typeface="Arial" panose="020B0604020202020204" pitchFamily="34" charset="0"/>
              </a:rPr>
              <a:t>任务：捕捉公共的业务术语</a:t>
            </a:r>
          </a:p>
        </p:txBody>
      </p:sp>
    </p:spTree>
    <p:extLst>
      <p:ext uri="{BB962C8B-B14F-4D97-AF65-F5344CB8AC3E}">
        <p14:creationId xmlns:p14="http://schemas.microsoft.com/office/powerpoint/2010/main" val="1692066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History:"Aesop's</a:t>
            </a:r>
            <a:r>
              <a:rPr lang="en-US" altLang="zh-CN" dirty="0" smtClean="0"/>
              <a:t> fable" </a:t>
            </a:r>
          </a:p>
          <a:p>
            <a:r>
              <a:rPr lang="en-US" altLang="zh-CN" dirty="0" smtClean="0"/>
              <a:t>	a cat and a fox discuss how many tricks and dodges they have. The fox boasts that he has many; the cat confesses to having only one. When hunters arrive with their dogs, the cat quickly climbs a tree, but the fox is caught by the hounds.</a:t>
            </a:r>
            <a:endParaRPr lang="zh-CN" altLang="en-US" dirty="0"/>
          </a:p>
        </p:txBody>
      </p:sp>
      <p:sp>
        <p:nvSpPr>
          <p:cNvPr id="4" name="页眉占位符 3"/>
          <p:cNvSpPr>
            <a:spLocks noGrp="1"/>
          </p:cNvSpPr>
          <p:nvPr>
            <p:ph type="hdr" sz="quarter" idx="10"/>
          </p:nvPr>
        </p:nvSpPr>
        <p:spPr/>
        <p:txBody>
          <a:bodyPr/>
          <a:lstStyle/>
          <a:p>
            <a:pPr>
              <a:defRPr/>
            </a:pPr>
            <a:r>
              <a:rPr lang="zh-CN" altLang="en-US" smtClean="0"/>
              <a:t>Introduction to Disciplined Agile Delivery - Instructor Notes</a:t>
            </a:r>
            <a:endParaRPr lang="en-US" altLang="zh-CN" i="1"/>
          </a:p>
        </p:txBody>
      </p:sp>
      <p:sp>
        <p:nvSpPr>
          <p:cNvPr id="5" name="页脚占位符 4"/>
          <p:cNvSpPr>
            <a:spLocks noGrp="1"/>
          </p:cNvSpPr>
          <p:nvPr>
            <p:ph type="ftr" sz="quarter" idx="11"/>
          </p:nvPr>
        </p:nvSpPr>
        <p:spPr/>
        <p:txBody>
          <a:bodyPr/>
          <a:lstStyle/>
          <a:p>
            <a:pPr>
              <a:defRPr/>
            </a:pPr>
            <a:r>
              <a:rPr lang="zh-CN" altLang="en-US" smtClean="0"/>
              <a:t>Module 3 - Initiating an Agile Project</a:t>
            </a:r>
            <a:endParaRPr lang="en-US" altLang="zh-CN">
              <a:latin typeface="ZapfHumnst BT" pitchFamily="34" charset="0"/>
            </a:endParaRPr>
          </a:p>
        </p:txBody>
      </p:sp>
    </p:spTree>
    <p:extLst>
      <p:ext uri="{BB962C8B-B14F-4D97-AF65-F5344CB8AC3E}">
        <p14:creationId xmlns:p14="http://schemas.microsoft.com/office/powerpoint/2010/main" val="18724710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sp>
        <p:nvSpPr>
          <p:cNvPr id="3" name="Rectangle 2"/>
          <p:cNvSpPr>
            <a:spLocks noChangeArrowheads="1"/>
          </p:cNvSpPr>
          <p:nvPr/>
        </p:nvSpPr>
        <p:spPr bwMode="blackWhite">
          <a:xfrm>
            <a:off x="0" y="5153025"/>
            <a:ext cx="9144000" cy="1760538"/>
          </a:xfrm>
          <a:prstGeom prst="rect">
            <a:avLst/>
          </a:prstGeom>
          <a:solidFill>
            <a:schemeClr val="accent1"/>
          </a:solidFill>
          <a:ln w="9525">
            <a:noFill/>
            <a:miter lim="800000"/>
            <a:headEnd/>
            <a:tailEnd/>
          </a:ln>
          <a:effectLst/>
        </p:spPr>
        <p:txBody>
          <a:bodyPr wrap="none" anchor="ctr"/>
          <a:lstStyle/>
          <a:p>
            <a:pPr algn="ctr">
              <a:lnSpc>
                <a:spcPct val="90000"/>
              </a:lnSpc>
              <a:buClr>
                <a:schemeClr val="accent2"/>
              </a:buClr>
              <a:buFont typeface="WingDings" pitchFamily="2" charset="2"/>
              <a:buNone/>
              <a:defRPr/>
            </a:pPr>
            <a:endParaRPr lang="zh-CN" altLang="en-US">
              <a:latin typeface="Arial" charset="0"/>
            </a:endParaRPr>
          </a:p>
        </p:txBody>
      </p:sp>
      <p:pic>
        <p:nvPicPr>
          <p:cNvPr id="4" name="Picture 3" descr="ONDmndBsLckp_KO_4C_SM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7025" y="5214938"/>
            <a:ext cx="2162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776788"/>
            <a:ext cx="91424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rational_logo_wh_matte"/>
          <p:cNvPicPr>
            <a:picLocks noChangeAspect="1" noChangeArrowheads="1"/>
          </p:cNvPicPr>
          <p:nvPr/>
        </p:nvPicPr>
        <p:blipFill>
          <a:blip r:embed="rId4">
            <a:extLst>
              <a:ext uri="{28A0092B-C50C-407E-A947-70E740481C1C}">
                <a14:useLocalDpi xmlns:a14="http://schemas.microsoft.com/office/drawing/2010/main" val="0"/>
              </a:ext>
            </a:extLst>
          </a:blip>
          <a:srcRect r="-112094" b="-72021"/>
          <a:stretch>
            <a:fillRect/>
          </a:stretch>
        </p:blipFill>
        <p:spPr bwMode="blackGray">
          <a:xfrm>
            <a:off x="477838" y="4149725"/>
            <a:ext cx="35083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p:nvSpPr>
        <p:spPr bwMode="blackWhite">
          <a:xfrm>
            <a:off x="0" y="0"/>
            <a:ext cx="9144000" cy="1690688"/>
          </a:xfrm>
          <a:prstGeom prst="rect">
            <a:avLst/>
          </a:prstGeom>
          <a:solidFill>
            <a:schemeClr val="accent1"/>
          </a:solidFill>
          <a:ln w="9525">
            <a:solidFill>
              <a:schemeClr val="accent1"/>
            </a:solidFill>
            <a:miter lim="800000"/>
            <a:headEnd/>
            <a:tailEnd/>
          </a:ln>
          <a:effectLst/>
        </p:spPr>
        <p:txBody>
          <a:bodyPr wrap="none" anchor="ctr"/>
          <a:lstStyle/>
          <a:p>
            <a:pPr algn="ctr">
              <a:lnSpc>
                <a:spcPct val="90000"/>
              </a:lnSpc>
              <a:buClr>
                <a:schemeClr val="accent2"/>
              </a:buClr>
              <a:buFont typeface="WingDings" pitchFamily="2" charset="2"/>
              <a:buNone/>
              <a:defRPr/>
            </a:pPr>
            <a:endParaRPr lang="zh-CN" altLang="en-US">
              <a:latin typeface="Arial" charset="0"/>
            </a:endParaRPr>
          </a:p>
        </p:txBody>
      </p:sp>
      <p:grpSp>
        <p:nvGrpSpPr>
          <p:cNvPr id="8" name="Group 7"/>
          <p:cNvGrpSpPr>
            <a:grpSpLocks/>
          </p:cNvGrpSpPr>
          <p:nvPr/>
        </p:nvGrpSpPr>
        <p:grpSpPr bwMode="auto">
          <a:xfrm>
            <a:off x="7673975" y="687388"/>
            <a:ext cx="1162050" cy="558800"/>
            <a:chOff x="4738" y="433"/>
            <a:chExt cx="732" cy="352"/>
          </a:xfrm>
        </p:grpSpPr>
        <p:pic>
          <p:nvPicPr>
            <p:cNvPr id="9" name="Picture 8" descr="ibm_white_logo_300dpi"/>
            <p:cNvPicPr>
              <a:picLocks noChangeAspect="1" noChangeArrowheads="1"/>
            </p:cNvPicPr>
            <p:nvPr/>
          </p:nvPicPr>
          <p:blipFill>
            <a:blip r:embed="rId5">
              <a:clrChange>
                <a:clrFrom>
                  <a:srgbClr val="7889FB"/>
                </a:clrFrom>
                <a:clrTo>
                  <a:srgbClr val="7889FB">
                    <a:alpha val="0"/>
                  </a:srgbClr>
                </a:clrTo>
              </a:clrChange>
              <a:extLst>
                <a:ext uri="{28A0092B-C50C-407E-A947-70E740481C1C}">
                  <a14:useLocalDpi xmlns:a14="http://schemas.microsoft.com/office/drawing/2010/main" val="0"/>
                </a:ext>
              </a:extLst>
            </a:blip>
            <a:srcRect r="6470"/>
            <a:stretch>
              <a:fillRect/>
            </a:stretch>
          </p:blipFill>
          <p:spPr bwMode="invGray">
            <a:xfrm>
              <a:off x="4738" y="433"/>
              <a:ext cx="6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a:spLocks noChangeArrowheads="1"/>
            </p:cNvSpPr>
            <p:nvPr/>
          </p:nvSpPr>
          <p:spPr bwMode="black">
            <a:xfrm>
              <a:off x="5325" y="611"/>
              <a:ext cx="145" cy="174"/>
            </a:xfrm>
            <a:prstGeom prst="rect">
              <a:avLst/>
            </a:prstGeom>
            <a:noFill/>
            <a:ln w="9525">
              <a:noFill/>
              <a:miter lim="800000"/>
              <a:headEnd/>
              <a:tailEnd/>
            </a:ln>
            <a:effectLst/>
          </p:spPr>
          <p:txBody>
            <a:bodyPr>
              <a:spAutoFit/>
            </a:bodyPr>
            <a:lstStyle/>
            <a:p>
              <a:pPr algn="r" eaLnBrk="0" hangingPunct="0">
                <a:defRPr/>
              </a:pPr>
              <a:r>
                <a:rPr lang="en-US" altLang="en-US" sz="600">
                  <a:solidFill>
                    <a:schemeClr val="bg1"/>
                  </a:solidFill>
                  <a:latin typeface="Arial" charset="0"/>
                  <a:ea typeface="宋体" charset="-122"/>
                </a:rPr>
                <a:t>®</a:t>
              </a:r>
            </a:p>
            <a:p>
              <a:pPr algn="r" eaLnBrk="0" hangingPunct="0">
                <a:defRPr/>
              </a:pPr>
              <a:endParaRPr lang="en-US" altLang="en-US" sz="600">
                <a:solidFill>
                  <a:schemeClr val="bg1"/>
                </a:solidFill>
                <a:latin typeface="Arial" charset="0"/>
                <a:ea typeface="宋体" charset="-122"/>
              </a:endParaRPr>
            </a:p>
          </p:txBody>
        </p:sp>
      </p:grpSp>
      <p:sp>
        <p:nvSpPr>
          <p:cNvPr id="11" name="Rectangle 12"/>
          <p:cNvSpPr>
            <a:spLocks noChangeArrowheads="1"/>
          </p:cNvSpPr>
          <p:nvPr/>
        </p:nvSpPr>
        <p:spPr bwMode="black">
          <a:xfrm>
            <a:off x="2032000" y="1301750"/>
            <a:ext cx="4103688" cy="306388"/>
          </a:xfrm>
          <a:prstGeom prst="rect">
            <a:avLst/>
          </a:prstGeom>
          <a:noFill/>
          <a:ln w="9525" algn="ctr">
            <a:noFill/>
            <a:miter lim="800000"/>
            <a:headEnd/>
            <a:tailEnd/>
          </a:ln>
          <a:effectLst/>
        </p:spPr>
        <p:txBody>
          <a:bodyPr lIns="18288" tIns="18288" rIns="18288" bIns="18288" anchor="ctr"/>
          <a:lstStyle/>
          <a:p>
            <a:pPr marL="342900" indent="-342900">
              <a:lnSpc>
                <a:spcPct val="98000"/>
              </a:lnSpc>
              <a:spcBef>
                <a:spcPct val="20000"/>
              </a:spcBef>
              <a:defRPr/>
            </a:pPr>
            <a:r>
              <a:rPr lang="en-US" altLang="en-US">
                <a:solidFill>
                  <a:srgbClr val="FFFFFF"/>
                </a:solidFill>
                <a:latin typeface="Arial" charset="0"/>
                <a:ea typeface="+mn-ea"/>
              </a:rPr>
              <a:t>IBM Software Group</a:t>
            </a:r>
          </a:p>
        </p:txBody>
      </p:sp>
      <p:sp>
        <p:nvSpPr>
          <p:cNvPr id="12" name="Line 13"/>
          <p:cNvSpPr>
            <a:spLocks noChangeShapeType="1"/>
          </p:cNvSpPr>
          <p:nvPr/>
        </p:nvSpPr>
        <p:spPr bwMode="black">
          <a:xfrm flipV="1">
            <a:off x="1887538" y="1362075"/>
            <a:ext cx="0" cy="328613"/>
          </a:xfrm>
          <a:prstGeom prst="line">
            <a:avLst/>
          </a:prstGeom>
          <a:noFill/>
          <a:ln w="12700">
            <a:solidFill>
              <a:srgbClr val="FFFFFF"/>
            </a:solidFill>
            <a:round/>
            <a:headEnd/>
            <a:tailEnd/>
          </a:ln>
          <a:effectLst/>
        </p:spPr>
        <p:txBody>
          <a:bodyPr/>
          <a:lstStyle/>
          <a:p>
            <a:pPr algn="ctr">
              <a:lnSpc>
                <a:spcPct val="90000"/>
              </a:lnSpc>
              <a:buClr>
                <a:schemeClr val="accent2"/>
              </a:buClr>
              <a:buFont typeface="Wingdings" pitchFamily="2" charset="2"/>
              <a:buNone/>
              <a:defRPr/>
            </a:pPr>
            <a:endParaRPr lang="zh-CN" altLang="en-US">
              <a:latin typeface="Arial" charset="0"/>
              <a:ea typeface="+mn-ea"/>
            </a:endParaRPr>
          </a:p>
        </p:txBody>
      </p:sp>
      <p:sp>
        <p:nvSpPr>
          <p:cNvPr id="13" name="Rectangle 14"/>
          <p:cNvSpPr>
            <a:spLocks noChangeArrowheads="1"/>
          </p:cNvSpPr>
          <p:nvPr/>
        </p:nvSpPr>
        <p:spPr bwMode="black">
          <a:xfrm>
            <a:off x="7239000" y="6248400"/>
            <a:ext cx="1639888" cy="244475"/>
          </a:xfrm>
          <a:prstGeom prst="rect">
            <a:avLst/>
          </a:prstGeom>
          <a:noFill/>
          <a:ln w="9525">
            <a:noFill/>
            <a:miter lim="800000"/>
            <a:headEnd/>
            <a:tailEnd/>
          </a:ln>
          <a:effectLst/>
        </p:spPr>
        <p:txBody>
          <a:bodyPr>
            <a:spAutoFit/>
          </a:bodyPr>
          <a:lstStyle/>
          <a:p>
            <a:pPr algn="r" eaLnBrk="0" hangingPunct="0">
              <a:defRPr/>
            </a:pPr>
            <a:r>
              <a:rPr lang="en-US" altLang="en-US" sz="1000">
                <a:solidFill>
                  <a:srgbClr val="FFFFFF"/>
                </a:solidFill>
                <a:latin typeface="Arial" charset="0"/>
                <a:ea typeface="+mn-ea"/>
              </a:rPr>
              <a:t>© 200</a:t>
            </a:r>
            <a:r>
              <a:rPr lang="en-US" altLang="zh-CN" sz="1000">
                <a:solidFill>
                  <a:srgbClr val="FFFFFF"/>
                </a:solidFill>
                <a:latin typeface="Arial" charset="0"/>
              </a:rPr>
              <a:t>6</a:t>
            </a:r>
            <a:r>
              <a:rPr lang="en-US" altLang="en-US" sz="1000">
                <a:solidFill>
                  <a:srgbClr val="FFFFFF"/>
                </a:solidFill>
                <a:latin typeface="Arial" charset="0"/>
                <a:ea typeface="+mn-ea"/>
              </a:rPr>
              <a:t> IBM Corporation</a:t>
            </a:r>
          </a:p>
        </p:txBody>
      </p:sp>
      <p:pic>
        <p:nvPicPr>
          <p:cNvPr id="14" name="Picture 16" descr="plaque desig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5425" y="1700213"/>
            <a:ext cx="2568575" cy="305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65" name="Rectangle 7"/>
          <p:cNvSpPr>
            <a:spLocks noGrp="1" noChangeArrowheads="1"/>
          </p:cNvSpPr>
          <p:nvPr>
            <p:ph type="subTitle" idx="1"/>
          </p:nvPr>
        </p:nvSpPr>
        <p:spPr>
          <a:xfrm>
            <a:off x="174625" y="3407221"/>
            <a:ext cx="6276975" cy="461665"/>
          </a:xfrm>
          <a:prstGeom prst="rect">
            <a:avLst/>
          </a:prstGeom>
        </p:spPr>
        <p:txBody>
          <a:bodyPr/>
          <a:lstStyle>
            <a:lvl1pPr marL="0" indent="0" algn="l" rtl="0" eaLnBrk="1" fontAlgn="base" hangingPunct="1">
              <a:spcBef>
                <a:spcPct val="25000"/>
              </a:spcBef>
              <a:spcAft>
                <a:spcPct val="15000"/>
              </a:spcAft>
              <a:buClr>
                <a:schemeClr val="accent1"/>
              </a:buClr>
              <a:buFont typeface="Wingdings" pitchFamily="2" charset="2"/>
              <a:buNone/>
              <a:defRPr lang="zh-CN" altLang="en-US" sz="2400" i="1" dirty="0">
                <a:solidFill>
                  <a:schemeClr val="tx1"/>
                </a:solidFill>
                <a:latin typeface="微软雅黑" panose="020B0503020204020204" pitchFamily="34" charset="-122"/>
                <a:ea typeface="微软雅黑" panose="020B0503020204020204" pitchFamily="34" charset="-122"/>
                <a:cs typeface="+mn-cs"/>
              </a:defRPr>
            </a:lvl1pPr>
          </a:lstStyle>
          <a:p>
            <a:r>
              <a:rPr lang="zh-CN" altLang="en-US" smtClean="0"/>
              <a:t>单击此处编辑母版副标题样式</a:t>
            </a:r>
            <a:endParaRPr lang="zh-CN" altLang="en-US" dirty="0"/>
          </a:p>
        </p:txBody>
      </p:sp>
      <p:sp>
        <p:nvSpPr>
          <p:cNvPr id="15" name="灯片编号占位符 14"/>
          <p:cNvSpPr>
            <a:spLocks noGrp="1"/>
          </p:cNvSpPr>
          <p:nvPr>
            <p:ph type="sldNum" sz="quarter" idx="10"/>
          </p:nvPr>
        </p:nvSpPr>
        <p:spPr/>
        <p:txBody>
          <a:bodyPr/>
          <a:lstStyle/>
          <a:p>
            <a:fld id="{51C954A1-9FE7-4ABB-8851-D5362BFC037D}" type="slidenum">
              <a:rPr lang="en-US" altLang="en-US" smtClean="0"/>
              <a:pPr/>
              <a:t>‹#›</a:t>
            </a:fld>
            <a:endParaRPr lang="en-US" altLang="en-US"/>
          </a:p>
        </p:txBody>
      </p:sp>
      <p:sp>
        <p:nvSpPr>
          <p:cNvPr id="16" name="标题 15"/>
          <p:cNvSpPr>
            <a:spLocks noGrp="1"/>
          </p:cNvSpPr>
          <p:nvPr>
            <p:ph type="title"/>
          </p:nvPr>
        </p:nvSpPr>
        <p:spPr>
          <a:xfrm>
            <a:off x="138114" y="2087562"/>
            <a:ext cx="6313486" cy="535531"/>
          </a:xfrm>
        </p:spPr>
        <p:txBody>
          <a:bodyPr/>
          <a:lstStyle>
            <a:lvl1pPr algn="l" rtl="0" eaLnBrk="0" fontAlgn="base" hangingPunct="0">
              <a:lnSpc>
                <a:spcPct val="90000"/>
              </a:lnSpc>
              <a:spcBef>
                <a:spcPct val="0"/>
              </a:spcBef>
              <a:spcAft>
                <a:spcPct val="0"/>
              </a:spcAft>
              <a:defRPr lang="zh-CN" altLang="en-US" sz="3200" kern="0" dirty="0">
                <a:solidFill>
                  <a:schemeClr val="tx2"/>
                </a:solidFill>
                <a:latin typeface="黑体" panose="02010609060101010101" pitchFamily="49" charset="-122"/>
                <a:ea typeface="黑体" panose="02010609060101010101" pitchFamily="49" charset="-122"/>
                <a:cs typeface="+mj-cs"/>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11829745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p>
            <a:fld id="{51C954A1-9FE7-4ABB-8851-D5362BFC037D}" type="slidenum">
              <a:rPr lang="en-US" altLang="en-US" smtClean="0"/>
              <a:pPr/>
              <a:t>‹#›</a:t>
            </a:fld>
            <a:endParaRPr lang="en-US" altLang="en-US"/>
          </a:p>
        </p:txBody>
      </p:sp>
      <p:sp>
        <p:nvSpPr>
          <p:cNvPr id="7" name="内容占位符 6"/>
          <p:cNvSpPr>
            <a:spLocks noGrp="1"/>
          </p:cNvSpPr>
          <p:nvPr>
            <p:ph sz="quarter" idx="11"/>
          </p:nvPr>
        </p:nvSpPr>
        <p:spPr>
          <a:xfrm>
            <a:off x="153987" y="1142813"/>
            <a:ext cx="8847137" cy="520419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13918496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153988" y="1144033"/>
            <a:ext cx="4252912" cy="5202977"/>
          </a:xfrm>
          <a:prstGeom prst="rect">
            <a:avLst/>
          </a:prstGeom>
        </p:spPr>
        <p:txBody>
          <a:bodyPr/>
          <a:lstStyle>
            <a:lvl1pPr>
              <a:lnSpc>
                <a:spcPct val="110000"/>
              </a:lnSpc>
              <a:spcBef>
                <a:spcPts val="300"/>
              </a:spcBef>
              <a:defRPr sz="2400" baseline="0">
                <a:latin typeface="Arial Unicode MS" panose="020B0604020202020204" pitchFamily="34" charset="-122"/>
                <a:ea typeface="微软雅黑" panose="020B0503020204020204" pitchFamily="34" charset="-122"/>
              </a:defRPr>
            </a:lvl1pPr>
            <a:lvl2pPr>
              <a:lnSpc>
                <a:spcPct val="110000"/>
              </a:lnSpc>
              <a:spcBef>
                <a:spcPts val="300"/>
              </a:spcBef>
              <a:defRPr sz="2200" baseline="0">
                <a:latin typeface="Arial Unicode MS" panose="020B0604020202020204" pitchFamily="34" charset="-122"/>
                <a:ea typeface="微软雅黑" panose="020B0503020204020204" pitchFamily="34" charset="-122"/>
              </a:defRPr>
            </a:lvl2pPr>
            <a:lvl3pPr>
              <a:lnSpc>
                <a:spcPct val="110000"/>
              </a:lnSpc>
              <a:spcBef>
                <a:spcPts val="300"/>
              </a:spcBef>
              <a:defRPr sz="2000" baseline="0">
                <a:latin typeface="Arial Unicode MS" panose="020B0604020202020204" pitchFamily="34" charset="-122"/>
                <a:ea typeface="微软雅黑" panose="020B0503020204020204" pitchFamily="34" charset="-122"/>
              </a:defRPr>
            </a:lvl3pPr>
            <a:lvl4pPr>
              <a:lnSpc>
                <a:spcPct val="110000"/>
              </a:lnSpc>
              <a:spcBef>
                <a:spcPts val="300"/>
              </a:spcBef>
              <a:defRPr sz="1800" baseline="0">
                <a:latin typeface="Arial Unicode MS" panose="020B0604020202020204" pitchFamily="34" charset="-122"/>
                <a:ea typeface="微软雅黑" panose="020B0503020204020204" pitchFamily="34" charset="-122"/>
              </a:defRPr>
            </a:lvl4pPr>
            <a:lvl5pPr>
              <a:lnSpc>
                <a:spcPct val="110000"/>
              </a:lnSpc>
              <a:spcBef>
                <a:spcPts val="300"/>
              </a:spcBef>
              <a:defRPr sz="1800" baseline="0">
                <a:latin typeface="Arial Unicode MS" panose="020B0604020202020204" pitchFamily="34" charset="-122"/>
                <a:ea typeface="微软雅黑" panose="020B0503020204020204" pitchFamily="34"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521200" y="1144032"/>
            <a:ext cx="4479925" cy="5202980"/>
          </a:xfrm>
          <a:prstGeom prst="rect">
            <a:avLst/>
          </a:prstGeom>
        </p:spPr>
        <p:txBody>
          <a:bodyPr/>
          <a:lstStyle>
            <a:lvl1pPr>
              <a:lnSpc>
                <a:spcPct val="110000"/>
              </a:lnSpc>
              <a:spcBef>
                <a:spcPts val="300"/>
              </a:spcBef>
              <a:defRPr sz="2400" baseline="0">
                <a:latin typeface="Arial Unicode MS" panose="020B0604020202020204" pitchFamily="34" charset="-122"/>
                <a:ea typeface="微软雅黑" panose="020B0503020204020204" pitchFamily="34" charset="-122"/>
              </a:defRPr>
            </a:lvl1pPr>
            <a:lvl2pPr>
              <a:lnSpc>
                <a:spcPct val="110000"/>
              </a:lnSpc>
              <a:spcBef>
                <a:spcPts val="300"/>
              </a:spcBef>
              <a:defRPr sz="2200" baseline="0">
                <a:latin typeface="Arial Unicode MS" panose="020B0604020202020204" pitchFamily="34" charset="-122"/>
                <a:ea typeface="微软雅黑" panose="020B0503020204020204" pitchFamily="34" charset="-122"/>
              </a:defRPr>
            </a:lvl2pPr>
            <a:lvl3pPr>
              <a:lnSpc>
                <a:spcPct val="110000"/>
              </a:lnSpc>
              <a:spcBef>
                <a:spcPts val="300"/>
              </a:spcBef>
              <a:defRPr sz="2000" baseline="0">
                <a:latin typeface="Arial Unicode MS" panose="020B0604020202020204" pitchFamily="34" charset="-122"/>
                <a:ea typeface="微软雅黑" panose="020B0503020204020204" pitchFamily="34" charset="-122"/>
              </a:defRPr>
            </a:lvl3pPr>
            <a:lvl4pPr>
              <a:lnSpc>
                <a:spcPct val="110000"/>
              </a:lnSpc>
              <a:spcBef>
                <a:spcPts val="300"/>
              </a:spcBef>
              <a:defRPr sz="1800" baseline="0">
                <a:latin typeface="Arial Unicode MS" panose="020B0604020202020204" pitchFamily="34" charset="-122"/>
                <a:ea typeface="微软雅黑" panose="020B0503020204020204" pitchFamily="34" charset="-122"/>
              </a:defRPr>
            </a:lvl4pPr>
            <a:lvl5pPr>
              <a:lnSpc>
                <a:spcPct val="110000"/>
              </a:lnSpc>
              <a:spcBef>
                <a:spcPts val="300"/>
              </a:spcBef>
              <a:defRPr sz="1800" baseline="0">
                <a:latin typeface="Arial Unicode MS" panose="020B0604020202020204" pitchFamily="34" charset="-122"/>
                <a:ea typeface="微软雅黑" panose="020B0503020204020204" pitchFamily="34"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灯片编号占位符 5"/>
          <p:cNvSpPr>
            <a:spLocks noGrp="1"/>
          </p:cNvSpPr>
          <p:nvPr>
            <p:ph type="sldNum" sz="quarter" idx="10"/>
          </p:nvPr>
        </p:nvSpPr>
        <p:spPr>
          <a:ln/>
        </p:spPr>
        <p:txBody>
          <a:bodyPr/>
          <a:lstStyle>
            <a:lvl1pPr>
              <a:defRPr/>
            </a:lvl1pPr>
          </a:lstStyle>
          <a:p>
            <a:fld id="{9097F3E1-DA0B-4DC4-9ACD-A229F858DDD1}" type="slidenum">
              <a:rPr lang="en-US" altLang="en-US"/>
              <a:pPr/>
              <a:t>‹#›</a:t>
            </a:fld>
            <a:endParaRPr lang="en-US" altLang="en-US"/>
          </a:p>
        </p:txBody>
      </p:sp>
      <p:sp>
        <p:nvSpPr>
          <p:cNvPr id="6" name="Rectangle 6"/>
          <p:cNvSpPr>
            <a:spLocks noGrp="1" noChangeArrowheads="1"/>
          </p:cNvSpPr>
          <p:nvPr>
            <p:ph type="title"/>
          </p:nvPr>
        </p:nvSpPr>
        <p:spPr bwMode="auto">
          <a:xfrm>
            <a:off x="153988" y="560388"/>
            <a:ext cx="88471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zh-CN" altLang="en-US" smtClean="0"/>
              <a:t>单击此处编辑母版标题样式</a:t>
            </a:r>
            <a:endParaRPr lang="en-US" altLang="en-US" dirty="0" smtClean="0"/>
          </a:p>
        </p:txBody>
      </p:sp>
    </p:spTree>
    <p:extLst>
      <p:ext uri="{BB962C8B-B14F-4D97-AF65-F5344CB8AC3E}">
        <p14:creationId xmlns:p14="http://schemas.microsoft.com/office/powerpoint/2010/main" val="18316913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仅内容">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51C954A1-9FE7-4ABB-8851-D5362BFC037D}" type="slidenum">
              <a:rPr lang="en-US" altLang="en-US" smtClean="0"/>
              <a:pPr/>
              <a:t>‹#›</a:t>
            </a:fld>
            <a:endParaRPr lang="en-US" altLang="en-US"/>
          </a:p>
        </p:txBody>
      </p:sp>
      <p:sp>
        <p:nvSpPr>
          <p:cNvPr id="5" name="内容占位符 4"/>
          <p:cNvSpPr>
            <a:spLocks noGrp="1"/>
          </p:cNvSpPr>
          <p:nvPr>
            <p:ph sz="quarter" idx="11"/>
          </p:nvPr>
        </p:nvSpPr>
        <p:spPr>
          <a:xfrm>
            <a:off x="153988" y="748145"/>
            <a:ext cx="8847137" cy="56392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254486684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灯片编号占位符 5"/>
          <p:cNvSpPr>
            <a:spLocks noGrp="1"/>
          </p:cNvSpPr>
          <p:nvPr>
            <p:ph type="sldNum" sz="quarter" idx="10"/>
          </p:nvPr>
        </p:nvSpPr>
        <p:spPr>
          <a:ln/>
        </p:spPr>
        <p:txBody>
          <a:bodyPr/>
          <a:lstStyle>
            <a:lvl1pPr>
              <a:defRPr/>
            </a:lvl1pPr>
          </a:lstStyle>
          <a:p>
            <a:fld id="{9231B233-6F93-4D7F-B7DA-1F27CAA8E8C0}" type="slidenum">
              <a:rPr lang="en-US" altLang="en-US"/>
              <a:pPr/>
              <a:t>‹#›</a:t>
            </a:fld>
            <a:endParaRPr lang="en-US" altLang="en-US"/>
          </a:p>
        </p:txBody>
      </p:sp>
      <p:sp>
        <p:nvSpPr>
          <p:cNvPr id="5" name="Rectangle 6"/>
          <p:cNvSpPr>
            <a:spLocks noGrp="1" noChangeArrowheads="1"/>
          </p:cNvSpPr>
          <p:nvPr>
            <p:ph type="title"/>
          </p:nvPr>
        </p:nvSpPr>
        <p:spPr bwMode="auto">
          <a:xfrm>
            <a:off x="153988" y="560388"/>
            <a:ext cx="88471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zh-CN" altLang="en-US" smtClean="0"/>
              <a:t>单击此处编辑母版标题样式</a:t>
            </a:r>
            <a:endParaRPr lang="en-US" altLang="en-US" dirty="0" smtClean="0"/>
          </a:p>
        </p:txBody>
      </p:sp>
    </p:spTree>
    <p:extLst>
      <p:ext uri="{BB962C8B-B14F-4D97-AF65-F5344CB8AC3E}">
        <p14:creationId xmlns:p14="http://schemas.microsoft.com/office/powerpoint/2010/main" val="100623929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5"/>
          <p:cNvSpPr>
            <a:spLocks noGrp="1"/>
          </p:cNvSpPr>
          <p:nvPr>
            <p:ph type="sldNum" sz="quarter" idx="10"/>
          </p:nvPr>
        </p:nvSpPr>
        <p:spPr>
          <a:ln/>
        </p:spPr>
        <p:txBody>
          <a:bodyPr/>
          <a:lstStyle>
            <a:lvl1pPr>
              <a:defRPr/>
            </a:lvl1pPr>
          </a:lstStyle>
          <a:p>
            <a:fld id="{3DE82737-1E31-401D-91DB-D26914538B18}" type="slidenum">
              <a:rPr lang="en-US" altLang="en-US"/>
              <a:pPr/>
              <a:t>‹#›</a:t>
            </a:fld>
            <a:endParaRPr lang="en-US" altLang="en-US"/>
          </a:p>
        </p:txBody>
      </p:sp>
    </p:spTree>
    <p:extLst>
      <p:ext uri="{BB962C8B-B14F-4D97-AF65-F5344CB8AC3E}">
        <p14:creationId xmlns:p14="http://schemas.microsoft.com/office/powerpoint/2010/main" val="159991483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68081" y="115919"/>
            <a:ext cx="6767592" cy="480131"/>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40093" y="1196783"/>
            <a:ext cx="4136012" cy="518501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826392" y="1196782"/>
            <a:ext cx="4137577" cy="251731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826392" y="3864479"/>
            <a:ext cx="4137577" cy="251731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4748557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1118553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7186" name="Rectangle 2"/>
          <p:cNvSpPr>
            <a:spLocks noChangeArrowheads="1"/>
          </p:cNvSpPr>
          <p:nvPr/>
        </p:nvSpPr>
        <p:spPr bwMode="blackWhite">
          <a:xfrm>
            <a:off x="0" y="6470650"/>
            <a:ext cx="9144000" cy="387350"/>
          </a:xfrm>
          <a:prstGeom prst="rect">
            <a:avLst/>
          </a:prstGeom>
          <a:solidFill>
            <a:schemeClr val="accent1"/>
          </a:solidFill>
          <a:ln w="3175">
            <a:solidFill>
              <a:schemeClr val="accent1"/>
            </a:solidFill>
            <a:miter lim="800000"/>
            <a:headEnd/>
            <a:tailEnd/>
          </a:ln>
          <a:effectLst/>
        </p:spPr>
        <p:txBody>
          <a:bodyPr wrap="none" anchor="ctr"/>
          <a:lstStyle/>
          <a:p>
            <a:pPr algn="ctr">
              <a:lnSpc>
                <a:spcPct val="90000"/>
              </a:lnSpc>
              <a:buClr>
                <a:schemeClr val="accent2"/>
              </a:buClr>
              <a:buFont typeface="WingDings" pitchFamily="2" charset="2"/>
              <a:buNone/>
              <a:defRPr/>
            </a:pPr>
            <a:endParaRPr lang="zh-CN" altLang="en-US">
              <a:latin typeface="Arial" charset="0"/>
            </a:endParaRPr>
          </a:p>
        </p:txBody>
      </p:sp>
      <p:pic>
        <p:nvPicPr>
          <p:cNvPr id="5123"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8" y="6438900"/>
            <a:ext cx="91487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7188" name="Rectangle 4"/>
          <p:cNvSpPr>
            <a:spLocks noChangeArrowheads="1"/>
          </p:cNvSpPr>
          <p:nvPr/>
        </p:nvSpPr>
        <p:spPr bwMode="blackWhite">
          <a:xfrm>
            <a:off x="0" y="0"/>
            <a:ext cx="9144000" cy="438150"/>
          </a:xfrm>
          <a:prstGeom prst="rect">
            <a:avLst/>
          </a:prstGeom>
          <a:solidFill>
            <a:schemeClr val="accent1"/>
          </a:solidFill>
          <a:ln w="3175" algn="ctr">
            <a:noFill/>
            <a:miter lim="800000"/>
            <a:headEnd/>
            <a:tailEnd/>
          </a:ln>
          <a:effectLst/>
        </p:spPr>
        <p:txBody>
          <a:bodyPr wrap="none" anchor="ctr"/>
          <a:lstStyle/>
          <a:p>
            <a:pPr algn="ctr">
              <a:lnSpc>
                <a:spcPct val="90000"/>
              </a:lnSpc>
              <a:buClr>
                <a:schemeClr val="accent2"/>
              </a:buClr>
              <a:buFont typeface="WingDings" pitchFamily="2" charset="2"/>
              <a:buNone/>
              <a:defRPr/>
            </a:pPr>
            <a:endParaRPr lang="zh-CN" altLang="en-US">
              <a:latin typeface="Arial" charset="0"/>
            </a:endParaRPr>
          </a:p>
        </p:txBody>
      </p:sp>
      <p:pic>
        <p:nvPicPr>
          <p:cNvPr id="5125" name="Picture 5" descr="ibm_light_gray_logo_300dpi"/>
          <p:cNvPicPr>
            <a:picLocks noChangeAspect="1" noChangeArrowheads="1"/>
          </p:cNvPicPr>
          <p:nvPr/>
        </p:nvPicPr>
        <p:blipFill>
          <a:blip r:embed="rId11" cstate="print">
            <a:clrChange>
              <a:clrFrom>
                <a:srgbClr val="7889FB"/>
              </a:clrFrom>
              <a:clrTo>
                <a:srgbClr val="7889FB">
                  <a:alpha val="0"/>
                </a:srgbClr>
              </a:clrTo>
            </a:clrChange>
            <a:lum bright="100000" contrast="100000"/>
            <a:extLst>
              <a:ext uri="{28A0092B-C50C-407E-A947-70E740481C1C}">
                <a14:useLocalDpi xmlns:a14="http://schemas.microsoft.com/office/drawing/2010/main" val="0"/>
              </a:ext>
            </a:extLst>
          </a:blip>
          <a:srcRect r="6470"/>
          <a:stretch>
            <a:fillRect/>
          </a:stretch>
        </p:blipFill>
        <p:spPr bwMode="invGray">
          <a:xfrm>
            <a:off x="8370888" y="100013"/>
            <a:ext cx="6238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757192" name="Text Box 8"/>
          <p:cNvSpPr txBox="1">
            <a:spLocks noChangeArrowheads="1"/>
          </p:cNvSpPr>
          <p:nvPr/>
        </p:nvSpPr>
        <p:spPr bwMode="black">
          <a:xfrm>
            <a:off x="1435100" y="123825"/>
            <a:ext cx="3305175" cy="304800"/>
          </a:xfrm>
          <a:prstGeom prst="rect">
            <a:avLst/>
          </a:prstGeom>
          <a:noFill/>
          <a:ln w="9525">
            <a:noFill/>
            <a:miter lim="800000"/>
            <a:headEnd/>
            <a:tailEnd/>
          </a:ln>
          <a:effectLst/>
        </p:spPr>
        <p:txBody>
          <a:bodyPr wrap="none">
            <a:spAutoFit/>
          </a:bodyPr>
          <a:lstStyle/>
          <a:p>
            <a:pPr eaLnBrk="0" hangingPunct="0">
              <a:defRPr/>
            </a:pPr>
            <a:r>
              <a:rPr lang="en-US" altLang="en-US" sz="1400">
                <a:solidFill>
                  <a:srgbClr val="FFFFFF"/>
                </a:solidFill>
                <a:latin typeface="Arial" charset="0"/>
                <a:ea typeface="+mn-ea"/>
              </a:rPr>
              <a:t>IBM Software Group | Rational software</a:t>
            </a:r>
          </a:p>
        </p:txBody>
      </p:sp>
      <p:sp>
        <p:nvSpPr>
          <p:cNvPr id="1757194" name="Line 10"/>
          <p:cNvSpPr>
            <a:spLocks noChangeShapeType="1"/>
          </p:cNvSpPr>
          <p:nvPr/>
        </p:nvSpPr>
        <p:spPr bwMode="black">
          <a:xfrm>
            <a:off x="1435100" y="195263"/>
            <a:ext cx="0" cy="234950"/>
          </a:xfrm>
          <a:prstGeom prst="line">
            <a:avLst/>
          </a:prstGeom>
          <a:noFill/>
          <a:ln w="9525">
            <a:solidFill>
              <a:srgbClr val="FFFFFF"/>
            </a:solidFill>
            <a:round/>
            <a:headEnd/>
            <a:tailEnd/>
          </a:ln>
          <a:effectLst/>
        </p:spPr>
        <p:txBody>
          <a:bodyPr wrap="none" anchor="ctr"/>
          <a:lstStyle/>
          <a:p>
            <a:pPr algn="ctr">
              <a:lnSpc>
                <a:spcPct val="90000"/>
              </a:lnSpc>
              <a:buClr>
                <a:schemeClr val="accent2"/>
              </a:buClr>
              <a:buFont typeface="Wingdings" pitchFamily="2" charset="2"/>
              <a:buNone/>
              <a:defRPr/>
            </a:pPr>
            <a:endParaRPr lang="zh-CN" altLang="en-US">
              <a:latin typeface="Arial" charset="0"/>
              <a:ea typeface="+mn-ea"/>
            </a:endParaRPr>
          </a:p>
        </p:txBody>
      </p:sp>
      <p:sp>
        <p:nvSpPr>
          <p:cNvPr id="5128" name="Rectangle 6"/>
          <p:cNvSpPr>
            <a:spLocks noGrp="1" noChangeArrowheads="1"/>
          </p:cNvSpPr>
          <p:nvPr>
            <p:ph type="title"/>
          </p:nvPr>
        </p:nvSpPr>
        <p:spPr bwMode="auto">
          <a:xfrm>
            <a:off x="153988" y="560388"/>
            <a:ext cx="88471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zh-CN" altLang="en-US" dirty="0" smtClean="0"/>
              <a:t>单击此处编辑母版标题样式</a:t>
            </a:r>
            <a:endParaRPr lang="en-US" altLang="en-US" dirty="0" smtClean="0"/>
          </a:p>
        </p:txBody>
      </p:sp>
      <p:sp>
        <p:nvSpPr>
          <p:cNvPr id="11" name="灯片编号占位符 5"/>
          <p:cNvSpPr>
            <a:spLocks noGrp="1"/>
          </p:cNvSpPr>
          <p:nvPr>
            <p:ph type="sldNum" sz="quarter" idx="4"/>
          </p:nvPr>
        </p:nvSpPr>
        <p:spPr bwMode="black">
          <a:xfrm>
            <a:off x="8328025" y="6592888"/>
            <a:ext cx="673100" cy="152400"/>
          </a:xfrm>
          <a:prstGeom prst="rect">
            <a:avLst/>
          </a:prstGeom>
          <a:ln algn="ctr">
            <a:miter lim="800000"/>
            <a:headEnd/>
            <a:tailEnd/>
          </a:ln>
        </p:spPr>
        <p:txBody>
          <a:bodyPr vert="horz" wrap="square" lIns="0" tIns="0" rIns="0" bIns="0" numCol="1" anchor="t" anchorCtr="0" compatLnSpc="1">
            <a:prstTxWarp prst="textNoShape">
              <a:avLst/>
            </a:prstTxWarp>
            <a:spAutoFit/>
          </a:bodyPr>
          <a:lstStyle>
            <a:lvl1pPr algn="r">
              <a:spcBef>
                <a:spcPct val="50000"/>
              </a:spcBef>
              <a:defRPr sz="1000" b="1">
                <a:solidFill>
                  <a:srgbClr val="000000"/>
                </a:solidFill>
              </a:defRPr>
            </a:lvl1pPr>
          </a:lstStyle>
          <a:p>
            <a:fld id="{51C954A1-9FE7-4ABB-8851-D5362BFC037D}" type="slidenum">
              <a:rPr lang="en-US" altLang="en-US"/>
              <a:pPr/>
              <a:t>‹#›</a:t>
            </a:fld>
            <a:endParaRPr lang="en-US" altLang="en-US"/>
          </a:p>
        </p:txBody>
      </p:sp>
      <p:sp>
        <p:nvSpPr>
          <p:cNvPr id="2" name="文本占位符 1"/>
          <p:cNvSpPr>
            <a:spLocks noGrp="1"/>
          </p:cNvSpPr>
          <p:nvPr>
            <p:ph type="body" idx="1"/>
          </p:nvPr>
        </p:nvSpPr>
        <p:spPr>
          <a:xfrm>
            <a:off x="153987" y="1158875"/>
            <a:ext cx="8840787" cy="5189537"/>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488623815"/>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Lst>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lang="en-US" altLang="en-US" sz="2800" baseline="0" dirty="0" smtClean="0">
          <a:solidFill>
            <a:schemeClr val="tx2"/>
          </a:solidFill>
          <a:latin typeface="Arial Unicode MS" panose="020B0604020202020204" pitchFamily="34" charset="-122"/>
          <a:ea typeface="黑体" panose="02010609060101010101" pitchFamily="49" charset="-122"/>
          <a:cs typeface="+mj-cs"/>
        </a:defRPr>
      </a:lvl1pPr>
      <a:lvl2pPr algn="l" rtl="0" eaLnBrk="1" fontAlgn="base" hangingPunct="1">
        <a:lnSpc>
          <a:spcPct val="90000"/>
        </a:lnSpc>
        <a:spcBef>
          <a:spcPct val="0"/>
        </a:spcBef>
        <a:spcAft>
          <a:spcPct val="0"/>
        </a:spcAft>
        <a:defRPr sz="2800">
          <a:solidFill>
            <a:schemeClr val="tx2"/>
          </a:solidFill>
          <a:latin typeface="Arial" charset="0"/>
          <a:ea typeface="宋体" charset="-122"/>
        </a:defRPr>
      </a:lvl2pPr>
      <a:lvl3pPr algn="l" rtl="0" eaLnBrk="1" fontAlgn="base" hangingPunct="1">
        <a:lnSpc>
          <a:spcPct val="90000"/>
        </a:lnSpc>
        <a:spcBef>
          <a:spcPct val="0"/>
        </a:spcBef>
        <a:spcAft>
          <a:spcPct val="0"/>
        </a:spcAft>
        <a:defRPr sz="2800">
          <a:solidFill>
            <a:schemeClr val="tx2"/>
          </a:solidFill>
          <a:latin typeface="Arial" charset="0"/>
          <a:ea typeface="宋体" charset="-122"/>
        </a:defRPr>
      </a:lvl3pPr>
      <a:lvl4pPr algn="l" rtl="0" eaLnBrk="1" fontAlgn="base" hangingPunct="1">
        <a:lnSpc>
          <a:spcPct val="90000"/>
        </a:lnSpc>
        <a:spcBef>
          <a:spcPct val="0"/>
        </a:spcBef>
        <a:spcAft>
          <a:spcPct val="0"/>
        </a:spcAft>
        <a:defRPr sz="2800">
          <a:solidFill>
            <a:schemeClr val="tx2"/>
          </a:solidFill>
          <a:latin typeface="Arial" charset="0"/>
          <a:ea typeface="宋体" charset="-122"/>
        </a:defRPr>
      </a:lvl4pPr>
      <a:lvl5pPr algn="l" rtl="0" eaLnBrk="1" fontAlgn="base" hangingPunct="1">
        <a:lnSpc>
          <a:spcPct val="90000"/>
        </a:lnSpc>
        <a:spcBef>
          <a:spcPct val="0"/>
        </a:spcBef>
        <a:spcAft>
          <a:spcPct val="0"/>
        </a:spcAft>
        <a:defRPr sz="2800">
          <a:solidFill>
            <a:schemeClr val="tx2"/>
          </a:solidFill>
          <a:latin typeface="Arial" charset="0"/>
          <a:ea typeface="宋体" charset="-122"/>
        </a:defRPr>
      </a:lvl5pPr>
      <a:lvl6pPr marL="457200" algn="l" rtl="0" eaLnBrk="1" fontAlgn="base" hangingPunct="1">
        <a:lnSpc>
          <a:spcPct val="90000"/>
        </a:lnSpc>
        <a:spcBef>
          <a:spcPct val="0"/>
        </a:spcBef>
        <a:spcAft>
          <a:spcPct val="0"/>
        </a:spcAft>
        <a:defRPr sz="2800">
          <a:solidFill>
            <a:schemeClr val="tx2"/>
          </a:solidFill>
          <a:latin typeface="Arial" charset="0"/>
          <a:ea typeface="宋体" charset="-122"/>
        </a:defRPr>
      </a:lvl6pPr>
      <a:lvl7pPr marL="914400" algn="l" rtl="0" eaLnBrk="1" fontAlgn="base" hangingPunct="1">
        <a:lnSpc>
          <a:spcPct val="90000"/>
        </a:lnSpc>
        <a:spcBef>
          <a:spcPct val="0"/>
        </a:spcBef>
        <a:spcAft>
          <a:spcPct val="0"/>
        </a:spcAft>
        <a:defRPr sz="2800">
          <a:solidFill>
            <a:schemeClr val="tx2"/>
          </a:solidFill>
          <a:latin typeface="Arial" charset="0"/>
          <a:ea typeface="宋体" charset="-122"/>
        </a:defRPr>
      </a:lvl7pPr>
      <a:lvl8pPr marL="1371600" algn="l" rtl="0" eaLnBrk="1" fontAlgn="base" hangingPunct="1">
        <a:lnSpc>
          <a:spcPct val="90000"/>
        </a:lnSpc>
        <a:spcBef>
          <a:spcPct val="0"/>
        </a:spcBef>
        <a:spcAft>
          <a:spcPct val="0"/>
        </a:spcAft>
        <a:defRPr sz="2800">
          <a:solidFill>
            <a:schemeClr val="tx2"/>
          </a:solidFill>
          <a:latin typeface="Arial" charset="0"/>
          <a:ea typeface="宋体" charset="-122"/>
        </a:defRPr>
      </a:lvl8pPr>
      <a:lvl9pPr marL="1828800" algn="l" rtl="0" eaLnBrk="1" fontAlgn="base" hangingPunct="1">
        <a:lnSpc>
          <a:spcPct val="90000"/>
        </a:lnSpc>
        <a:spcBef>
          <a:spcPct val="0"/>
        </a:spcBef>
        <a:spcAft>
          <a:spcPct val="0"/>
        </a:spcAft>
        <a:defRPr sz="2800">
          <a:solidFill>
            <a:schemeClr val="tx2"/>
          </a:solidFill>
          <a:latin typeface="Arial" charset="0"/>
          <a:ea typeface="宋体" charset="-122"/>
        </a:defRPr>
      </a:lvl9pPr>
    </p:titleStyle>
    <p:bodyStyle>
      <a:lvl1pPr marL="228600" marR="0" indent="-228600" algn="l" defTabSz="914400" rtl="0" eaLnBrk="1" fontAlgn="base" latinLnBrk="0" hangingPunct="1">
        <a:lnSpc>
          <a:spcPct val="110000"/>
        </a:lnSpc>
        <a:spcBef>
          <a:spcPts val="500"/>
        </a:spcBef>
        <a:spcAft>
          <a:spcPct val="0"/>
        </a:spcAft>
        <a:buClr>
          <a:schemeClr val="accent1"/>
        </a:buClr>
        <a:buFont typeface="WingDings" panose="05000000000000000000" pitchFamily="2" charset="2"/>
        <a:buChar char="§"/>
        <a:tabLst/>
        <a:defRPr kumimoji="0" lang="zh-CN" altLang="en-US" sz="2800" b="0" i="0" u="none" strike="noStrike" kern="0" cap="none" spc="0" normalizeH="0" baseline="0" dirty="0" smtClean="0">
          <a:ln>
            <a:noFill/>
          </a:ln>
          <a:solidFill>
            <a:srgbClr val="000000"/>
          </a:solidFill>
          <a:effectLst/>
          <a:uLnTx/>
          <a:uFillTx/>
          <a:latin typeface="Arial"/>
          <a:ea typeface="微软雅黑" panose="020B0503020204020204" pitchFamily="34" charset="-122"/>
          <a:cs typeface="Arial"/>
        </a:defRPr>
      </a:lvl1pPr>
      <a:lvl2pPr marL="687388" marR="0" indent="-342900" algn="l" defTabSz="914400" rtl="0" eaLnBrk="1" fontAlgn="base" latinLnBrk="0" hangingPunct="1">
        <a:lnSpc>
          <a:spcPct val="110000"/>
        </a:lnSpc>
        <a:spcBef>
          <a:spcPts val="500"/>
        </a:spcBef>
        <a:spcAft>
          <a:spcPct val="0"/>
        </a:spcAft>
        <a:buClr>
          <a:schemeClr val="accent1"/>
        </a:buClr>
        <a:buFont typeface="Webdings" panose="05030102010509060703" pitchFamily="18" charset="2"/>
        <a:buChar char="4"/>
        <a:tabLst/>
        <a:defRPr kumimoji="0" lang="zh-CN" altLang="en-US" sz="2400" b="0" i="0" u="none" strike="noStrike" kern="0" cap="none" spc="0" normalizeH="0" baseline="0" dirty="0" smtClean="0">
          <a:ln>
            <a:noFill/>
          </a:ln>
          <a:solidFill>
            <a:srgbClr val="002060"/>
          </a:solidFill>
          <a:effectLst/>
          <a:uLnTx/>
          <a:uFillTx/>
          <a:latin typeface="Arial"/>
          <a:ea typeface="微软雅黑" panose="020B0503020204020204" pitchFamily="34" charset="-122"/>
          <a:cs typeface="Arial"/>
        </a:defRPr>
      </a:lvl2pPr>
      <a:lvl3pPr marL="1033463" marR="0" indent="-342900" algn="l" defTabSz="914400" rtl="0" eaLnBrk="1" fontAlgn="base" latinLnBrk="0" hangingPunct="1">
        <a:lnSpc>
          <a:spcPct val="110000"/>
        </a:lnSpc>
        <a:spcBef>
          <a:spcPts val="500"/>
        </a:spcBef>
        <a:spcAft>
          <a:spcPct val="0"/>
        </a:spcAft>
        <a:buClr>
          <a:schemeClr val="accent1"/>
        </a:buClr>
        <a:buFont typeface="WingDings" panose="05000000000000000000" pitchFamily="2" charset="2"/>
        <a:buChar char="§"/>
        <a:tabLst/>
        <a:defRPr kumimoji="0" lang="zh-CN" altLang="en-US" sz="2400" b="0" i="0" u="none" strike="noStrike" kern="0" cap="none" spc="0" normalizeH="0" baseline="0" dirty="0" smtClean="0">
          <a:ln>
            <a:noFill/>
          </a:ln>
          <a:solidFill>
            <a:srgbClr val="0070C0"/>
          </a:solidFill>
          <a:effectLst/>
          <a:uLnTx/>
          <a:uFillTx/>
          <a:latin typeface="Arial"/>
          <a:ea typeface="微软雅黑" panose="020B0503020204020204" pitchFamily="34" charset="-122"/>
          <a:cs typeface="Arial"/>
        </a:defRPr>
      </a:lvl3pPr>
      <a:lvl4pPr marL="1366838" marR="0" indent="-342900" algn="l" defTabSz="914400" rtl="0" eaLnBrk="1" fontAlgn="base" latinLnBrk="0" hangingPunct="1">
        <a:lnSpc>
          <a:spcPct val="110000"/>
        </a:lnSpc>
        <a:spcBef>
          <a:spcPts val="500"/>
        </a:spcBef>
        <a:spcAft>
          <a:spcPct val="0"/>
        </a:spcAft>
        <a:buClr>
          <a:schemeClr val="accent1"/>
        </a:buClr>
        <a:buFont typeface="Arial" panose="020B0604020202020204" pitchFamily="34" charset="0"/>
        <a:buChar char="–"/>
        <a:tabLst/>
        <a:defRPr kumimoji="0" lang="zh-CN" altLang="en-US" sz="2000" b="0" i="0" u="none" strike="noStrike" kern="0" cap="none" spc="0" normalizeH="0" baseline="0" dirty="0" smtClean="0">
          <a:ln>
            <a:noFill/>
          </a:ln>
          <a:solidFill>
            <a:srgbClr val="003300"/>
          </a:solidFill>
          <a:effectLst/>
          <a:uLnTx/>
          <a:uFillTx/>
          <a:latin typeface="Arial"/>
          <a:ea typeface="微软雅黑" panose="020B0503020204020204" pitchFamily="34" charset="-122"/>
          <a:cs typeface="Arial"/>
        </a:defRPr>
      </a:lvl4pPr>
      <a:lvl5pPr marL="1712913" marR="0" indent="-342900" algn="l" defTabSz="914400" rtl="0" eaLnBrk="1" fontAlgn="base" latinLnBrk="0" hangingPunct="1">
        <a:lnSpc>
          <a:spcPct val="110000"/>
        </a:lnSpc>
        <a:spcBef>
          <a:spcPts val="500"/>
        </a:spcBef>
        <a:spcAft>
          <a:spcPct val="0"/>
        </a:spcAft>
        <a:buClr>
          <a:schemeClr val="accent1"/>
        </a:buClr>
        <a:buFont typeface="Arial" panose="020B0604020202020204" pitchFamily="34" charset="0"/>
        <a:buChar char="–"/>
        <a:tabLst/>
        <a:defRPr kumimoji="0" lang="en-US" altLang="en-US" sz="1800" b="0" i="0" u="none" strike="noStrike" kern="0" cap="none" spc="0" normalizeH="0" baseline="0" dirty="0" smtClean="0">
          <a:ln>
            <a:noFill/>
          </a:ln>
          <a:solidFill>
            <a:srgbClr val="006600"/>
          </a:solidFill>
          <a:effectLst/>
          <a:uLnTx/>
          <a:uFillTx/>
          <a:latin typeface="Arial"/>
          <a:ea typeface="微软雅黑" panose="020B0503020204020204" pitchFamily="34" charset="-122"/>
          <a:cs typeface="Arial"/>
        </a:defRPr>
      </a:lvl5pPr>
      <a:lvl6pPr marL="1600200" indent="-228600" algn="l" rtl="0" eaLnBrk="1" fontAlgn="base" hangingPunct="1">
        <a:spcBef>
          <a:spcPct val="15000"/>
        </a:spcBef>
        <a:spcAft>
          <a:spcPct val="15000"/>
        </a:spcAft>
        <a:buClr>
          <a:schemeClr val="accent1"/>
        </a:buClr>
        <a:buFont typeface="Arial" charset="0"/>
        <a:buChar char="–"/>
        <a:defRPr sz="1400">
          <a:solidFill>
            <a:schemeClr val="tx1"/>
          </a:solidFill>
          <a:latin typeface="+mn-lt"/>
          <a:ea typeface="+mn-ea"/>
        </a:defRPr>
      </a:lvl6pPr>
      <a:lvl7pPr marL="2057400" indent="-228600" algn="l" rtl="0" eaLnBrk="1" fontAlgn="base" hangingPunct="1">
        <a:spcBef>
          <a:spcPct val="15000"/>
        </a:spcBef>
        <a:spcAft>
          <a:spcPct val="15000"/>
        </a:spcAft>
        <a:buClr>
          <a:schemeClr val="accent1"/>
        </a:buClr>
        <a:buFont typeface="Arial" charset="0"/>
        <a:buChar char="–"/>
        <a:defRPr sz="1400">
          <a:solidFill>
            <a:schemeClr val="tx1"/>
          </a:solidFill>
          <a:latin typeface="+mn-lt"/>
          <a:ea typeface="+mn-ea"/>
        </a:defRPr>
      </a:lvl7pPr>
      <a:lvl8pPr marL="2514600" indent="-228600" algn="l" rtl="0" eaLnBrk="1" fontAlgn="base" hangingPunct="1">
        <a:spcBef>
          <a:spcPct val="15000"/>
        </a:spcBef>
        <a:spcAft>
          <a:spcPct val="15000"/>
        </a:spcAft>
        <a:buClr>
          <a:schemeClr val="accent1"/>
        </a:buClr>
        <a:buFont typeface="Arial" charset="0"/>
        <a:buChar char="–"/>
        <a:defRPr sz="1400">
          <a:solidFill>
            <a:schemeClr val="tx1"/>
          </a:solidFill>
          <a:latin typeface="+mn-lt"/>
          <a:ea typeface="+mn-ea"/>
        </a:defRPr>
      </a:lvl8pPr>
      <a:lvl9pPr marL="2971800" indent="-228600" algn="l" rtl="0" eaLnBrk="1" fontAlgn="base" hangingPunct="1">
        <a:spcBef>
          <a:spcPct val="15000"/>
        </a:spcBef>
        <a:spcAft>
          <a:spcPct val="15000"/>
        </a:spcAft>
        <a:buClr>
          <a:schemeClr val="accent1"/>
        </a:buClr>
        <a:buFont typeface="Arial" charset="0"/>
        <a:buChar char="–"/>
        <a:defRPr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pic/ch4_2%20&#35841;&#26159;&#30495;&#27491;&#30340;sponsor-&#36190;&#21161;&#21830;.jpg"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pic/ch4_4%20&#34920;&#38754;&#21407;&#22240;&#19982;&#26412;&#36136;&#21407;&#22240;.jpg"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hyperlink" Target="pic/ch4_5%20&#22949;&#21327;&#27861;&#22788;&#29702;&#20914;&#31361;.jpg"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5.xml"/><Relationship Id="rId1" Type="http://schemas.openxmlformats.org/officeDocument/2006/relationships/slideLayout" Target="../slideLayouts/slideLayout5.xml"/><Relationship Id="rId5" Type="http://schemas.openxmlformats.org/officeDocument/2006/relationships/image" Target="../media/image18.jpeg"/><Relationship Id="rId4" Type="http://schemas.openxmlformats.org/officeDocument/2006/relationships/image" Target="../media/image17.jpe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31.emf"/><Relationship Id="rId13" Type="http://schemas.openxmlformats.org/officeDocument/2006/relationships/image" Target="../media/image36.emf"/><Relationship Id="rId18" Type="http://schemas.openxmlformats.org/officeDocument/2006/relationships/image" Target="../media/image41.emf"/><Relationship Id="rId3" Type="http://schemas.openxmlformats.org/officeDocument/2006/relationships/image" Target="../media/image26.emf"/><Relationship Id="rId7" Type="http://schemas.openxmlformats.org/officeDocument/2006/relationships/image" Target="../media/image30.emf"/><Relationship Id="rId12" Type="http://schemas.openxmlformats.org/officeDocument/2006/relationships/image" Target="../media/image35.emf"/><Relationship Id="rId17" Type="http://schemas.openxmlformats.org/officeDocument/2006/relationships/image" Target="../media/image40.emf"/><Relationship Id="rId2" Type="http://schemas.openxmlformats.org/officeDocument/2006/relationships/image" Target="../media/image25.emf"/><Relationship Id="rId16" Type="http://schemas.openxmlformats.org/officeDocument/2006/relationships/image" Target="../media/image39.emf"/><Relationship Id="rId1" Type="http://schemas.openxmlformats.org/officeDocument/2006/relationships/slideLayout" Target="../slideLayouts/slideLayout5.xml"/><Relationship Id="rId6" Type="http://schemas.openxmlformats.org/officeDocument/2006/relationships/image" Target="../media/image29.emf"/><Relationship Id="rId11" Type="http://schemas.openxmlformats.org/officeDocument/2006/relationships/image" Target="../media/image34.emf"/><Relationship Id="rId5" Type="http://schemas.openxmlformats.org/officeDocument/2006/relationships/image" Target="../media/image28.png"/><Relationship Id="rId15" Type="http://schemas.openxmlformats.org/officeDocument/2006/relationships/image" Target="../media/image38.emf"/><Relationship Id="rId10" Type="http://schemas.openxmlformats.org/officeDocument/2006/relationships/image" Target="../media/image33.emf"/><Relationship Id="rId19" Type="http://schemas.openxmlformats.org/officeDocument/2006/relationships/image" Target="../media/image42.emf"/><Relationship Id="rId4" Type="http://schemas.openxmlformats.org/officeDocument/2006/relationships/image" Target="../media/image27.png"/><Relationship Id="rId9" Type="http://schemas.openxmlformats.org/officeDocument/2006/relationships/image" Target="../media/image32.emf"/><Relationship Id="rId14" Type="http://schemas.openxmlformats.org/officeDocument/2006/relationships/image" Target="../media/image37.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58.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jpe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99.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4"/>
          <p:cNvSpPr txBox="1">
            <a:spLocks noChangeArrowheads="1"/>
          </p:cNvSpPr>
          <p:nvPr/>
        </p:nvSpPr>
        <p:spPr bwMode="auto">
          <a:xfrm>
            <a:off x="4020671" y="4097259"/>
            <a:ext cx="2569150" cy="646331"/>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r">
              <a:defRPr/>
            </a:pPr>
            <a:r>
              <a:rPr lang="en-US" altLang="zh-CN" dirty="0">
                <a:latin typeface="Arial" charset="0"/>
              </a:rPr>
              <a:t>Modified by L </a:t>
            </a:r>
            <a:r>
              <a:rPr lang="en-US" altLang="zh-CN" dirty="0" err="1">
                <a:latin typeface="Arial" charset="0"/>
              </a:rPr>
              <a:t>Guo</a:t>
            </a:r>
            <a:r>
              <a:rPr lang="en-US" altLang="zh-CN" dirty="0" smtClean="0">
                <a:latin typeface="Arial" charset="0"/>
              </a:rPr>
              <a:t>; </a:t>
            </a:r>
            <a:br>
              <a:rPr lang="en-US" altLang="zh-CN" dirty="0" smtClean="0">
                <a:latin typeface="Arial" charset="0"/>
              </a:rPr>
            </a:br>
            <a:r>
              <a:rPr lang="en-US" altLang="zh-CN" dirty="0" smtClean="0">
                <a:latin typeface="Arial" charset="0"/>
              </a:rPr>
              <a:t>Copyright  DJ </a:t>
            </a:r>
            <a:r>
              <a:rPr lang="en-US" altLang="zh-CN" dirty="0" err="1" smtClean="0">
                <a:latin typeface="Arial" charset="0"/>
              </a:rPr>
              <a:t>Ning</a:t>
            </a:r>
            <a:endParaRPr lang="en-US" altLang="zh-CN" dirty="0">
              <a:latin typeface="Arial" charset="0"/>
            </a:endParaRPr>
          </a:p>
        </p:txBody>
      </p:sp>
      <p:sp>
        <p:nvSpPr>
          <p:cNvPr id="3" name="副标题 2"/>
          <p:cNvSpPr>
            <a:spLocks noGrp="1"/>
          </p:cNvSpPr>
          <p:nvPr>
            <p:ph type="subTitle" idx="1"/>
          </p:nvPr>
        </p:nvSpPr>
        <p:spPr/>
        <p:txBody>
          <a:bodyPr>
            <a:normAutofit lnSpcReduction="10000"/>
          </a:bodyPr>
          <a:lstStyle/>
          <a:p>
            <a:r>
              <a:rPr lang="zh-CN" altLang="en-US" dirty="0"/>
              <a:t>第</a:t>
            </a:r>
            <a:r>
              <a:rPr lang="en-US" altLang="zh-CN" dirty="0"/>
              <a:t>4</a:t>
            </a:r>
            <a:r>
              <a:rPr lang="zh-CN" altLang="en-US" dirty="0"/>
              <a:t>章 启动项</a:t>
            </a:r>
            <a:r>
              <a:rPr lang="zh-CN" altLang="en-US" dirty="0" smtClean="0"/>
              <a:t>目</a:t>
            </a:r>
            <a:endParaRPr lang="en-US" altLang="zh-CN" dirty="0"/>
          </a:p>
        </p:txBody>
      </p:sp>
      <p:sp>
        <p:nvSpPr>
          <p:cNvPr id="2" name="标题 1"/>
          <p:cNvSpPr>
            <a:spLocks noGrp="1"/>
          </p:cNvSpPr>
          <p:nvPr>
            <p:ph type="title"/>
          </p:nvPr>
        </p:nvSpPr>
        <p:spPr>
          <a:xfrm>
            <a:off x="138114" y="2087562"/>
            <a:ext cx="6313486" cy="978729"/>
          </a:xfrm>
        </p:spPr>
        <p:txBody>
          <a:bodyPr/>
          <a:lstStyle/>
          <a:p>
            <a:r>
              <a:rPr lang="en-US" altLang="zh-CN" dirty="0"/>
              <a:t>《</a:t>
            </a:r>
            <a:r>
              <a:rPr lang="zh-CN" altLang="en-US" dirty="0"/>
              <a:t>软件项目管理</a:t>
            </a:r>
            <a:r>
              <a:rPr lang="en-US" altLang="zh-CN" dirty="0" smtClean="0"/>
              <a:t>》</a:t>
            </a:r>
            <a:br>
              <a:rPr lang="en-US" altLang="zh-CN" dirty="0" smtClean="0"/>
            </a:br>
            <a:r>
              <a:rPr lang="en-US" altLang="zh-CN" dirty="0"/>
              <a:t> </a:t>
            </a:r>
            <a:r>
              <a:rPr lang="en-US" altLang="zh-CN" dirty="0" smtClean="0"/>
              <a:t>       ——</a:t>
            </a:r>
            <a:r>
              <a:rPr lang="zh-CN" altLang="en-US" dirty="0"/>
              <a:t>敏捷规模化案例教</a:t>
            </a:r>
            <a:r>
              <a:rPr lang="zh-CN" altLang="en-US" dirty="0" smtClean="0"/>
              <a:t>程</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51C954A1-9FE7-4ABB-8851-D5362BFC037D}" type="slidenum">
              <a:rPr lang="en-US" altLang="en-US" smtClean="0"/>
              <a:pPr/>
              <a:t>10</a:t>
            </a:fld>
            <a:endParaRPr lang="en-US" altLang="en-US"/>
          </a:p>
        </p:txBody>
      </p:sp>
      <p:sp>
        <p:nvSpPr>
          <p:cNvPr id="5" name="内容占位符 4"/>
          <p:cNvSpPr>
            <a:spLocks noGrp="1"/>
          </p:cNvSpPr>
          <p:nvPr>
            <p:ph sz="quarter" idx="11"/>
          </p:nvPr>
        </p:nvSpPr>
        <p:spPr>
          <a:xfrm>
            <a:off x="153988" y="748145"/>
            <a:ext cx="8847137" cy="4041569"/>
          </a:xfrm>
        </p:spPr>
        <p:txBody>
          <a:bodyPr>
            <a:normAutofit lnSpcReduction="10000"/>
          </a:bodyPr>
          <a:lstStyle/>
          <a:p>
            <a:r>
              <a:rPr lang="zh-CN" altLang="en-US" dirty="0" smtClean="0"/>
              <a:t>案例及分析</a:t>
            </a:r>
            <a:endParaRPr lang="en-US" altLang="zh-CN" dirty="0" smtClean="0"/>
          </a:p>
          <a:p>
            <a:pPr lvl="1"/>
            <a:r>
              <a:rPr lang="zh-CN" altLang="en-US" dirty="0" smtClean="0"/>
              <a:t>领域：敏捷软件开发</a:t>
            </a:r>
            <a:endParaRPr lang="en-US" altLang="zh-CN" dirty="0"/>
          </a:p>
          <a:p>
            <a:pPr lvl="2"/>
            <a:r>
              <a:rPr lang="zh-CN" altLang="en-US" dirty="0" smtClean="0"/>
              <a:t>一种典型的“反模式”</a:t>
            </a:r>
            <a:r>
              <a:rPr lang="en-US" altLang="zh-CN" dirty="0" smtClean="0"/>
              <a:t>(anti-pattern)</a:t>
            </a:r>
            <a:r>
              <a:rPr lang="zh-CN" altLang="en-US" dirty="0" smtClean="0"/>
              <a:t>，过于努力想得到“</a:t>
            </a:r>
            <a:r>
              <a:rPr lang="zh-CN" altLang="en-US" dirty="0" smtClean="0">
                <a:solidFill>
                  <a:srgbClr val="C00000"/>
                </a:solidFill>
              </a:rPr>
              <a:t>完美</a:t>
            </a:r>
            <a:r>
              <a:rPr lang="zh-CN" altLang="en-US" dirty="0" smtClean="0"/>
              <a:t>”的结果</a:t>
            </a:r>
            <a:endParaRPr lang="en-US" altLang="zh-CN" dirty="0" smtClean="0"/>
          </a:p>
          <a:p>
            <a:pPr lvl="2"/>
            <a:r>
              <a:rPr lang="zh-CN" altLang="en-US" dirty="0" smtClean="0"/>
              <a:t>常发生在</a:t>
            </a:r>
            <a:r>
              <a:rPr lang="zh-CN" altLang="en-US" dirty="0" smtClean="0">
                <a:solidFill>
                  <a:srgbClr val="C00000"/>
                </a:solidFill>
              </a:rPr>
              <a:t>经验不足</a:t>
            </a:r>
            <a:r>
              <a:rPr lang="zh-CN" altLang="en-US" dirty="0" smtClean="0"/>
              <a:t>的系统分析师、项目经理等角色</a:t>
            </a:r>
            <a:endParaRPr lang="en-US" altLang="zh-CN" dirty="0" smtClean="0"/>
          </a:p>
          <a:p>
            <a:pPr lvl="2"/>
            <a:r>
              <a:rPr lang="zh-CN" altLang="en-US" dirty="0"/>
              <a:t>表</a:t>
            </a:r>
            <a:r>
              <a:rPr lang="zh-CN" altLang="en-US" dirty="0" smtClean="0"/>
              <a:t>现形式：</a:t>
            </a:r>
            <a:endParaRPr lang="en-US" altLang="zh-CN" dirty="0" smtClean="0"/>
          </a:p>
          <a:p>
            <a:pPr lvl="3"/>
            <a:r>
              <a:rPr lang="zh-CN" altLang="en-US" b="1" dirty="0" smtClean="0"/>
              <a:t>在项目计划、需求采集、程序设计和数据建模阶段花费时间过长，而从中得到的价值却很少</a:t>
            </a:r>
            <a:endParaRPr lang="en-US" altLang="zh-CN" b="1" dirty="0" smtClean="0"/>
          </a:p>
          <a:p>
            <a:pPr lvl="3"/>
            <a:r>
              <a:rPr lang="zh-CN" altLang="en-US" dirty="0" smtClean="0"/>
              <a:t>这样持续下去的结果是：</a:t>
            </a:r>
            <a:r>
              <a:rPr lang="zh-CN" altLang="en-US" b="1" dirty="0" smtClean="0"/>
              <a:t>过多强调了软件项目的“组织性”（即官僚主义）；贬损了“功能性”</a:t>
            </a:r>
            <a:r>
              <a:rPr lang="zh-CN" altLang="en-US" dirty="0" smtClean="0"/>
              <a:t>，而后者才是价值所在</a:t>
            </a:r>
            <a:endParaRPr lang="zh-CN" altLang="en-US" dirty="0"/>
          </a:p>
        </p:txBody>
      </p:sp>
      <p:sp>
        <p:nvSpPr>
          <p:cNvPr id="6" name="圆角矩形 9"/>
          <p:cNvSpPr>
            <a:spLocks noChangeArrowheads="1"/>
          </p:cNvSpPr>
          <p:nvPr/>
        </p:nvSpPr>
        <p:spPr bwMode="auto">
          <a:xfrm>
            <a:off x="516845" y="4833257"/>
            <a:ext cx="4600845" cy="1073204"/>
          </a:xfrm>
          <a:prstGeom prst="roundRect">
            <a:avLst>
              <a:gd name="adj" fmla="val 16667"/>
            </a:avLst>
          </a:prstGeom>
          <a:noFill/>
          <a:ln w="25400" algn="ctr">
            <a:solidFill>
              <a:srgbClr val="002060"/>
            </a:solidFill>
            <a:round/>
            <a:headEnd/>
            <a:tailEnd/>
          </a:ln>
          <a:extLst>
            <a:ext uri="{909E8E84-426E-40DD-AFC4-6F175D3DCCD1}">
              <a14:hiddenFill xmlns:a14="http://schemas.microsoft.com/office/drawing/2010/main">
                <a:solidFill>
                  <a:srgbClr val="FFFFFF"/>
                </a:solidFill>
              </a14:hiddenFill>
            </a:ext>
          </a:extLst>
        </p:spPr>
        <p:txBody>
          <a:bodyPr/>
          <a:lstStyle/>
          <a:p>
            <a:pPr marL="0" lvl="1" indent="-342900">
              <a:lnSpc>
                <a:spcPct val="110000"/>
              </a:lnSpc>
              <a:spcBef>
                <a:spcPts val="0"/>
              </a:spcBef>
              <a:buClr>
                <a:schemeClr val="accent1"/>
              </a:buClr>
              <a:buFont typeface="Webdings" panose="05030102010509060703" pitchFamily="18" charset="2"/>
              <a:buChar char="4"/>
            </a:pPr>
            <a:r>
              <a:rPr lang="zh-CN" altLang="en-US" sz="2400" dirty="0" smtClean="0">
                <a:solidFill>
                  <a:srgbClr val="7030A0"/>
                </a:solidFill>
                <a:latin typeface="微软雅黑" panose="020B0503020204020204" pitchFamily="34" charset="-122"/>
                <a:ea typeface="微软雅黑" panose="020B0503020204020204" pitchFamily="34" charset="-122"/>
              </a:rPr>
              <a:t>其他领域：办公室</a:t>
            </a:r>
            <a:endParaRPr lang="en-US" altLang="zh-CN" sz="2400" dirty="0" smtClean="0">
              <a:solidFill>
                <a:srgbClr val="7030A0"/>
              </a:solidFill>
              <a:latin typeface="微软雅黑" panose="020B0503020204020204" pitchFamily="34" charset="-122"/>
              <a:ea typeface="微软雅黑" panose="020B0503020204020204" pitchFamily="34" charset="-122"/>
            </a:endParaRPr>
          </a:p>
          <a:p>
            <a:pPr marL="0" lvl="1" indent="-342900">
              <a:lnSpc>
                <a:spcPct val="110000"/>
              </a:lnSpc>
              <a:spcBef>
                <a:spcPts val="0"/>
              </a:spcBef>
              <a:buClr>
                <a:schemeClr val="accent1"/>
              </a:buClr>
              <a:buFont typeface="Webdings" panose="05030102010509060703" pitchFamily="18" charset="2"/>
              <a:buChar char="4"/>
            </a:pPr>
            <a:r>
              <a:rPr lang="zh-CN" altLang="en-US" sz="2400" dirty="0" smtClean="0">
                <a:solidFill>
                  <a:srgbClr val="7030A0"/>
                </a:solidFill>
                <a:latin typeface="微软雅黑" panose="020B0503020204020204" pitchFamily="34" charset="-122"/>
                <a:ea typeface="微软雅黑" panose="020B0503020204020204" pitchFamily="34" charset="-122"/>
              </a:rPr>
              <a:t>其他领域：运动</a:t>
            </a:r>
            <a:endParaRPr lang="en-US" altLang="zh-CN" sz="2400" dirty="0">
              <a:solidFill>
                <a:srgbClr val="7030A0"/>
              </a:solidFill>
              <a:latin typeface="微软雅黑" panose="020B0503020204020204" pitchFamily="34" charset="-122"/>
              <a:ea typeface="微软雅黑" panose="020B0503020204020204" pitchFamily="34" charset="-122"/>
            </a:endParaRPr>
          </a:p>
        </p:txBody>
      </p:sp>
      <p:sp>
        <p:nvSpPr>
          <p:cNvPr id="7" name="圆角矩形 9"/>
          <p:cNvSpPr>
            <a:spLocks noChangeArrowheads="1"/>
          </p:cNvSpPr>
          <p:nvPr/>
        </p:nvSpPr>
        <p:spPr bwMode="auto">
          <a:xfrm>
            <a:off x="5371721" y="4833257"/>
            <a:ext cx="3629404" cy="1184085"/>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r>
              <a:rPr lang="zh-CN" altLang="en-US" sz="2400" dirty="0" smtClean="0">
                <a:solidFill>
                  <a:srgbClr val="C00000"/>
                </a:solidFill>
                <a:latin typeface="微软雅黑" panose="020B0503020204020204" pitchFamily="34" charset="-122"/>
                <a:ea typeface="微软雅黑" panose="020B0503020204020204" pitchFamily="34" charset="-122"/>
              </a:rPr>
              <a:t>如何解决？</a:t>
            </a:r>
            <a:endParaRPr lang="en-US" altLang="zh-CN" sz="2400"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907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51C954A1-9FE7-4ABB-8851-D5362BFC037D}" type="slidenum">
              <a:rPr lang="en-US" altLang="en-US" smtClean="0"/>
              <a:pPr/>
              <a:t>100</a:t>
            </a:fld>
            <a:endParaRPr lang="en-US" altLang="en-US"/>
          </a:p>
        </p:txBody>
      </p:sp>
      <p:sp>
        <p:nvSpPr>
          <p:cNvPr id="4" name="内容占位符 3"/>
          <p:cNvSpPr>
            <a:spLocks noGrp="1"/>
          </p:cNvSpPr>
          <p:nvPr>
            <p:ph sz="quarter" idx="11"/>
          </p:nvPr>
        </p:nvSpPr>
        <p:spPr/>
        <p:txBody>
          <a:bodyPr>
            <a:noAutofit/>
          </a:bodyPr>
          <a:lstStyle/>
          <a:p>
            <a:r>
              <a:rPr lang="zh-CN" altLang="en-US" sz="2400" dirty="0"/>
              <a:t>你作为项目经理带领团队为“绿洲”水利公司开发内部成本控制系统。这个项目是由公司新任的副总经理兼</a:t>
            </a:r>
            <a:r>
              <a:rPr lang="en-US" altLang="zh-CN" sz="2400" dirty="0"/>
              <a:t>CFO</a:t>
            </a:r>
            <a:r>
              <a:rPr lang="zh-CN" altLang="en-US" sz="2400" dirty="0"/>
              <a:t>（首席财务官）</a:t>
            </a:r>
            <a:r>
              <a:rPr lang="en-US" altLang="zh-CN" sz="2400" dirty="0"/>
              <a:t>A</a:t>
            </a:r>
            <a:r>
              <a:rPr lang="zh-CN" altLang="en-US" sz="2400" dirty="0"/>
              <a:t>发起的，目的是严格财务制度以消减浪费。这个项目得到了财务部主任</a:t>
            </a:r>
            <a:r>
              <a:rPr lang="en-US" altLang="zh-CN" sz="2400" dirty="0"/>
              <a:t>B</a:t>
            </a:r>
            <a:r>
              <a:rPr lang="zh-CN" altLang="en-US" sz="2400" dirty="0"/>
              <a:t>、主管会计</a:t>
            </a:r>
            <a:r>
              <a:rPr lang="en-US" altLang="zh-CN" sz="2400" dirty="0"/>
              <a:t>C</a:t>
            </a:r>
            <a:r>
              <a:rPr lang="zh-CN" altLang="en-US" sz="2400" dirty="0"/>
              <a:t>的全力支持，因为他们的管理思路也将在系统中体现；公司副总</a:t>
            </a:r>
            <a:r>
              <a:rPr lang="en-US" altLang="zh-CN" sz="2400" dirty="0"/>
              <a:t>D</a:t>
            </a:r>
            <a:r>
              <a:rPr lang="zh-CN" altLang="en-US" sz="2400" dirty="0"/>
              <a:t>兼任合同部主任，他对项目持抵触态度，因为一定程度上有损他的利益；</a:t>
            </a:r>
            <a:r>
              <a:rPr lang="en-US" altLang="zh-CN" sz="2400" dirty="0"/>
              <a:t>D</a:t>
            </a:r>
            <a:r>
              <a:rPr lang="zh-CN" altLang="en-US" sz="2400" dirty="0"/>
              <a:t>的态度潜在的影响到了其他领导</a:t>
            </a:r>
            <a:r>
              <a:rPr lang="en-US" altLang="zh-CN" sz="2400" dirty="0"/>
              <a:t>/</a:t>
            </a:r>
            <a:r>
              <a:rPr lang="zh-CN" altLang="en-US" sz="2400" dirty="0"/>
              <a:t>员工，例如：信息部主任</a:t>
            </a:r>
            <a:r>
              <a:rPr lang="en-US" altLang="zh-CN" sz="2400" dirty="0"/>
              <a:t>E</a:t>
            </a:r>
            <a:r>
              <a:rPr lang="zh-CN" altLang="en-US" sz="2400" dirty="0"/>
              <a:t>负责系统最终的部署和后续基础维护，他与</a:t>
            </a:r>
            <a:r>
              <a:rPr lang="en-US" altLang="zh-CN" sz="2400" dirty="0"/>
              <a:t>D</a:t>
            </a:r>
            <a:r>
              <a:rPr lang="zh-CN" altLang="en-US" sz="2400" dirty="0"/>
              <a:t>的交情甚广；会计师</a:t>
            </a:r>
            <a:r>
              <a:rPr lang="en-US" altLang="zh-CN" sz="2400" dirty="0"/>
              <a:t>F</a:t>
            </a:r>
            <a:r>
              <a:rPr lang="zh-CN" altLang="en-US" sz="2400" dirty="0"/>
              <a:t>是后起之秀，深受</a:t>
            </a:r>
            <a:r>
              <a:rPr lang="en-US" altLang="zh-CN" sz="2400" dirty="0"/>
              <a:t>B</a:t>
            </a:r>
            <a:r>
              <a:rPr lang="zh-CN" altLang="en-US" sz="2400" dirty="0"/>
              <a:t>主任的赏识，也是你项目的直接联络人，负责传达领导需求；会计大婶</a:t>
            </a:r>
            <a:r>
              <a:rPr lang="en-US" altLang="zh-CN" sz="2400" dirty="0"/>
              <a:t>G</a:t>
            </a:r>
            <a:r>
              <a:rPr lang="zh-CN" altLang="en-US" sz="2400" dirty="0"/>
              <a:t>是个老好人，心思没有放在工作上，只是机械的完成上一级领导的指令，下班就回家开心的哄孩子；</a:t>
            </a:r>
            <a:r>
              <a:rPr lang="en-US" altLang="zh-CN" sz="2400" dirty="0"/>
              <a:t>H</a:t>
            </a:r>
            <a:r>
              <a:rPr lang="zh-CN" altLang="en-US" sz="2400" dirty="0"/>
              <a:t>是另一</a:t>
            </a:r>
            <a:r>
              <a:rPr lang="zh-CN" altLang="en-US" sz="2400" dirty="0" smtClean="0"/>
              <a:t>个会计师，</a:t>
            </a:r>
            <a:r>
              <a:rPr lang="zh-CN" altLang="en-US" sz="2400" dirty="0"/>
              <a:t>他是你高中同学，过去就很铁，这次因为项目又再度重逢</a:t>
            </a:r>
            <a:r>
              <a:rPr lang="zh-CN" altLang="en-US" sz="2400" dirty="0" smtClean="0"/>
              <a:t>。</a:t>
            </a:r>
            <a:endParaRPr lang="en-US" altLang="zh-CN" sz="2400" dirty="0" smtClean="0"/>
          </a:p>
          <a:p>
            <a:r>
              <a:rPr lang="zh-CN" altLang="en-US" sz="2400" dirty="0"/>
              <a:t>请用支持度</a:t>
            </a:r>
            <a:r>
              <a:rPr lang="en-US" altLang="zh-CN" sz="2400" dirty="0"/>
              <a:t>-</a:t>
            </a:r>
            <a:r>
              <a:rPr lang="zh-CN" altLang="en-US" sz="2400" dirty="0"/>
              <a:t>影响力坐标图分析上述干系人</a:t>
            </a:r>
          </a:p>
        </p:txBody>
      </p:sp>
    </p:spTree>
    <p:extLst>
      <p:ext uri="{BB962C8B-B14F-4D97-AF65-F5344CB8AC3E}">
        <p14:creationId xmlns:p14="http://schemas.microsoft.com/office/powerpoint/2010/main" val="210493758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51C954A1-9FE7-4ABB-8851-D5362BFC037D}" type="slidenum">
              <a:rPr lang="en-US" altLang="en-US" smtClean="0"/>
              <a:pPr/>
              <a:t>101</a:t>
            </a:fld>
            <a:endParaRPr lang="en-US" altLang="en-US"/>
          </a:p>
        </p:txBody>
      </p:sp>
      <p:grpSp>
        <p:nvGrpSpPr>
          <p:cNvPr id="4" name="Group 23"/>
          <p:cNvGrpSpPr>
            <a:grpSpLocks/>
          </p:cNvGrpSpPr>
          <p:nvPr/>
        </p:nvGrpSpPr>
        <p:grpSpPr bwMode="auto">
          <a:xfrm>
            <a:off x="1325474" y="461658"/>
            <a:ext cx="6349490" cy="5789240"/>
            <a:chOff x="1379" y="1041"/>
            <a:chExt cx="3083" cy="2995"/>
          </a:xfrm>
        </p:grpSpPr>
        <p:sp>
          <p:nvSpPr>
            <p:cNvPr id="5" name="Line 10"/>
            <p:cNvSpPr>
              <a:spLocks noChangeShapeType="1"/>
            </p:cNvSpPr>
            <p:nvPr/>
          </p:nvSpPr>
          <p:spPr bwMode="auto">
            <a:xfrm>
              <a:off x="2902" y="1275"/>
              <a:ext cx="0" cy="2486"/>
            </a:xfrm>
            <a:prstGeom prst="line">
              <a:avLst/>
            </a:prstGeom>
            <a:noFill/>
            <a:ln w="31750">
              <a:solidFill>
                <a:srgbClr val="000080"/>
              </a:solidFill>
              <a:round/>
              <a:headEnd type="stealth" w="med" len="lg"/>
              <a:tailEnd type="stealth" w="med" len="lg"/>
            </a:ln>
            <a:extLst>
              <a:ext uri="{909E8E84-426E-40DD-AFC4-6F175D3DCCD1}">
                <a14:hiddenFill xmlns:a14="http://schemas.microsoft.com/office/drawing/2010/main">
                  <a:noFill/>
                </a14:hiddenFill>
              </a:ext>
            </a:extLst>
          </p:spPr>
          <p:txBody>
            <a:bodyPr/>
            <a:lstStyle/>
            <a:p>
              <a:endParaRPr lang="zh-CN" altLang="en-US" sz="2800"/>
            </a:p>
          </p:txBody>
        </p:sp>
        <p:sp>
          <p:nvSpPr>
            <p:cNvPr id="6" name="Text Box 11"/>
            <p:cNvSpPr txBox="1">
              <a:spLocks noChangeArrowheads="1"/>
            </p:cNvSpPr>
            <p:nvPr/>
          </p:nvSpPr>
          <p:spPr bwMode="auto">
            <a:xfrm>
              <a:off x="3281" y="2207"/>
              <a:ext cx="114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just">
                <a:spcBef>
                  <a:spcPct val="0"/>
                </a:spcBef>
                <a:buFontTx/>
                <a:buNone/>
              </a:pPr>
              <a:r>
                <a:rPr lang="zh-CN" altLang="en-US" sz="2400" b="1" dirty="0" smtClean="0">
                  <a:solidFill>
                    <a:srgbClr val="C00000"/>
                  </a:solidFill>
                  <a:latin typeface="Times New Roman" panose="02020603050405020304" pitchFamily="18" charset="0"/>
                </a:rPr>
                <a:t>项目影响力</a:t>
              </a:r>
              <a:endParaRPr lang="zh-CN" altLang="en-US" sz="2400" b="1" dirty="0">
                <a:solidFill>
                  <a:srgbClr val="C00000"/>
                </a:solidFill>
                <a:latin typeface="Times New Roman" panose="02020603050405020304" pitchFamily="18" charset="0"/>
              </a:endParaRPr>
            </a:p>
          </p:txBody>
        </p:sp>
        <p:sp>
          <p:nvSpPr>
            <p:cNvPr id="7" name="Text Box 12"/>
            <p:cNvSpPr txBox="1">
              <a:spLocks noChangeArrowheads="1"/>
            </p:cNvSpPr>
            <p:nvPr/>
          </p:nvSpPr>
          <p:spPr bwMode="auto">
            <a:xfrm>
              <a:off x="1379" y="2375"/>
              <a:ext cx="284" cy="2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r">
                <a:spcBef>
                  <a:spcPct val="0"/>
                </a:spcBef>
                <a:buFontTx/>
                <a:buNone/>
              </a:pPr>
              <a:r>
                <a:rPr lang="zh-CN" altLang="en-US" sz="2400" dirty="0">
                  <a:solidFill>
                    <a:schemeClr val="tx2"/>
                  </a:solidFill>
                  <a:latin typeface="Times New Roman" panose="02020603050405020304" pitchFamily="18" charset="0"/>
                </a:rPr>
                <a:t>弱</a:t>
              </a:r>
            </a:p>
            <a:p>
              <a:pPr algn="just">
                <a:spcBef>
                  <a:spcPct val="0"/>
                </a:spcBef>
                <a:buFontTx/>
                <a:buNone/>
              </a:pPr>
              <a:endParaRPr lang="zh-CN" altLang="en-US" sz="2400" u="sng" dirty="0">
                <a:solidFill>
                  <a:srgbClr val="020306"/>
                </a:solidFill>
                <a:latin typeface="Times New Roman" panose="02020603050405020304" pitchFamily="18" charset="0"/>
              </a:endParaRPr>
            </a:p>
          </p:txBody>
        </p:sp>
        <p:sp>
          <p:nvSpPr>
            <p:cNvPr id="8" name="Text Box 13"/>
            <p:cNvSpPr txBox="1">
              <a:spLocks noChangeArrowheads="1"/>
            </p:cNvSpPr>
            <p:nvPr/>
          </p:nvSpPr>
          <p:spPr bwMode="auto">
            <a:xfrm>
              <a:off x="2916" y="1296"/>
              <a:ext cx="73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z="2400" b="1" dirty="0" smtClean="0">
                  <a:solidFill>
                    <a:srgbClr val="C00000"/>
                  </a:solidFill>
                  <a:latin typeface="Times New Roman" panose="02020603050405020304" pitchFamily="18" charset="0"/>
                </a:rPr>
                <a:t>支持度</a:t>
              </a:r>
              <a:endParaRPr lang="zh-CN" altLang="en-US" sz="2400" b="1" dirty="0">
                <a:solidFill>
                  <a:srgbClr val="C00000"/>
                </a:solidFill>
                <a:latin typeface="Times New Roman" panose="02020603050405020304" pitchFamily="18" charset="0"/>
              </a:endParaRPr>
            </a:p>
          </p:txBody>
        </p:sp>
        <p:sp>
          <p:nvSpPr>
            <p:cNvPr id="9" name="Text Box 14"/>
            <p:cNvSpPr txBox="1">
              <a:spLocks noChangeArrowheads="1"/>
            </p:cNvSpPr>
            <p:nvPr/>
          </p:nvSpPr>
          <p:spPr bwMode="auto">
            <a:xfrm>
              <a:off x="2551" y="3764"/>
              <a:ext cx="731" cy="2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zh-CN" altLang="en-US" sz="2400" dirty="0">
                  <a:solidFill>
                    <a:schemeClr val="tx2"/>
                  </a:solidFill>
                  <a:latin typeface="Times New Roman" panose="02020603050405020304" pitchFamily="18" charset="0"/>
                </a:rPr>
                <a:t>弱</a:t>
              </a:r>
            </a:p>
          </p:txBody>
        </p:sp>
        <p:sp>
          <p:nvSpPr>
            <p:cNvPr id="10" name="Text Box 15"/>
            <p:cNvSpPr txBox="1">
              <a:spLocks noChangeArrowheads="1"/>
            </p:cNvSpPr>
            <p:nvPr/>
          </p:nvSpPr>
          <p:spPr bwMode="auto">
            <a:xfrm>
              <a:off x="1939" y="3079"/>
              <a:ext cx="959" cy="27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just">
                <a:spcBef>
                  <a:spcPct val="0"/>
                </a:spcBef>
                <a:buFontTx/>
                <a:buNone/>
              </a:pPr>
              <a:r>
                <a:rPr lang="en-US" altLang="zh-CN" sz="2800" b="1" dirty="0" smtClean="0">
                  <a:solidFill>
                    <a:schemeClr val="folHlink"/>
                  </a:solidFill>
                  <a:latin typeface="Times New Roman" panose="02020603050405020304" pitchFamily="18" charset="0"/>
                </a:rPr>
                <a:t>G</a:t>
              </a:r>
              <a:endParaRPr lang="zh-CN" altLang="en-US" sz="2800" b="1" dirty="0">
                <a:solidFill>
                  <a:schemeClr val="folHlink"/>
                </a:solidFill>
                <a:latin typeface="Times New Roman" panose="02020603050405020304" pitchFamily="18" charset="0"/>
              </a:endParaRPr>
            </a:p>
            <a:p>
              <a:pPr algn="just">
                <a:spcBef>
                  <a:spcPct val="0"/>
                </a:spcBef>
                <a:buFontTx/>
                <a:buNone/>
              </a:pPr>
              <a:endParaRPr lang="zh-CN" altLang="en-US" sz="2800" b="1" dirty="0">
                <a:solidFill>
                  <a:schemeClr val="folHlink"/>
                </a:solidFill>
                <a:latin typeface="Times New Roman" panose="02020603050405020304" pitchFamily="18" charset="0"/>
              </a:endParaRPr>
            </a:p>
          </p:txBody>
        </p:sp>
        <p:sp>
          <p:nvSpPr>
            <p:cNvPr id="11" name="Text Box 17"/>
            <p:cNvSpPr txBox="1">
              <a:spLocks noChangeArrowheads="1"/>
            </p:cNvSpPr>
            <p:nvPr/>
          </p:nvSpPr>
          <p:spPr bwMode="auto">
            <a:xfrm>
              <a:off x="1939" y="1819"/>
              <a:ext cx="893" cy="27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just">
                <a:spcBef>
                  <a:spcPct val="0"/>
                </a:spcBef>
                <a:buFontTx/>
                <a:buNone/>
              </a:pPr>
              <a:r>
                <a:rPr lang="en-US" altLang="zh-CN" sz="2800" b="1" dirty="0" smtClean="0">
                  <a:solidFill>
                    <a:srgbClr val="F8CA06"/>
                  </a:solidFill>
                  <a:latin typeface="Times New Roman" panose="02020603050405020304" pitchFamily="18" charset="0"/>
                </a:rPr>
                <a:t>FH</a:t>
              </a:r>
              <a:endParaRPr lang="zh-CN" altLang="en-US" sz="2800" b="1" dirty="0">
                <a:solidFill>
                  <a:srgbClr val="020306"/>
                </a:solidFill>
                <a:latin typeface="Times New Roman" panose="02020603050405020304" pitchFamily="18" charset="0"/>
              </a:endParaRPr>
            </a:p>
          </p:txBody>
        </p:sp>
        <p:sp>
          <p:nvSpPr>
            <p:cNvPr id="12" name="Text Box 18"/>
            <p:cNvSpPr txBox="1">
              <a:spLocks noChangeArrowheads="1"/>
            </p:cNvSpPr>
            <p:nvPr/>
          </p:nvSpPr>
          <p:spPr bwMode="auto">
            <a:xfrm>
              <a:off x="3209" y="1819"/>
              <a:ext cx="1060" cy="27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just">
                <a:spcBef>
                  <a:spcPct val="0"/>
                </a:spcBef>
                <a:buFontTx/>
                <a:buNone/>
              </a:pPr>
              <a:r>
                <a:rPr lang="en-US" altLang="zh-CN" sz="2800" b="1" dirty="0" smtClean="0">
                  <a:solidFill>
                    <a:srgbClr val="009900"/>
                  </a:solidFill>
                  <a:latin typeface="Times New Roman" panose="02020603050405020304" pitchFamily="18" charset="0"/>
                </a:rPr>
                <a:t>ABC</a:t>
              </a:r>
              <a:endParaRPr lang="zh-CN" altLang="en-US" sz="2800" b="1" dirty="0">
                <a:solidFill>
                  <a:srgbClr val="020306"/>
                </a:solidFill>
                <a:latin typeface="Times New Roman" panose="02020603050405020304" pitchFamily="18" charset="0"/>
              </a:endParaRPr>
            </a:p>
          </p:txBody>
        </p:sp>
        <p:sp>
          <p:nvSpPr>
            <p:cNvPr id="13" name="Text Box 19"/>
            <p:cNvSpPr txBox="1">
              <a:spLocks noChangeArrowheads="1"/>
            </p:cNvSpPr>
            <p:nvPr/>
          </p:nvSpPr>
          <p:spPr bwMode="auto">
            <a:xfrm>
              <a:off x="3209" y="3079"/>
              <a:ext cx="960" cy="27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just">
                <a:spcBef>
                  <a:spcPct val="0"/>
                </a:spcBef>
                <a:buFontTx/>
                <a:buNone/>
              </a:pPr>
              <a:r>
                <a:rPr lang="en-US" altLang="zh-CN" sz="2800" b="1" dirty="0" smtClean="0">
                  <a:solidFill>
                    <a:schemeClr val="hlink"/>
                  </a:solidFill>
                  <a:latin typeface="Times New Roman" panose="02020603050405020304" pitchFamily="18" charset="0"/>
                </a:rPr>
                <a:t>DE</a:t>
              </a:r>
              <a:endParaRPr lang="zh-CN" altLang="en-US" sz="2800" b="1" dirty="0">
                <a:solidFill>
                  <a:schemeClr val="hlink"/>
                </a:solidFill>
                <a:latin typeface="Times New Roman" panose="02020603050405020304" pitchFamily="18" charset="0"/>
              </a:endParaRPr>
            </a:p>
            <a:p>
              <a:pPr algn="just">
                <a:spcBef>
                  <a:spcPct val="0"/>
                </a:spcBef>
                <a:buFontTx/>
                <a:buNone/>
              </a:pPr>
              <a:endParaRPr lang="zh-CN" altLang="en-US" sz="2800" b="1" dirty="0">
                <a:solidFill>
                  <a:srgbClr val="020306"/>
                </a:solidFill>
                <a:latin typeface="Times New Roman" panose="02020603050405020304" pitchFamily="18" charset="0"/>
              </a:endParaRPr>
            </a:p>
          </p:txBody>
        </p:sp>
        <p:sp>
          <p:nvSpPr>
            <p:cNvPr id="14" name="Line 20"/>
            <p:cNvSpPr>
              <a:spLocks noChangeShapeType="1"/>
            </p:cNvSpPr>
            <p:nvPr/>
          </p:nvSpPr>
          <p:spPr bwMode="auto">
            <a:xfrm rot="5400000">
              <a:off x="2899" y="1258"/>
              <a:ext cx="0" cy="2486"/>
            </a:xfrm>
            <a:prstGeom prst="line">
              <a:avLst/>
            </a:prstGeom>
            <a:noFill/>
            <a:ln w="31750">
              <a:solidFill>
                <a:srgbClr val="000080"/>
              </a:solidFill>
              <a:round/>
              <a:headEnd type="stealth" w="med" len="lg"/>
              <a:tailEnd type="stealth" w="med" len="lg"/>
            </a:ln>
            <a:extLst>
              <a:ext uri="{909E8E84-426E-40DD-AFC4-6F175D3DCCD1}">
                <a14:hiddenFill xmlns:a14="http://schemas.microsoft.com/office/drawing/2010/main">
                  <a:noFill/>
                </a14:hiddenFill>
              </a:ext>
            </a:extLst>
          </p:spPr>
          <p:txBody>
            <a:bodyPr/>
            <a:lstStyle/>
            <a:p>
              <a:endParaRPr lang="zh-CN" altLang="en-US" sz="2800"/>
            </a:p>
          </p:txBody>
        </p:sp>
        <p:sp>
          <p:nvSpPr>
            <p:cNvPr id="15" name="Text Box 21"/>
            <p:cNvSpPr txBox="1">
              <a:spLocks noChangeArrowheads="1"/>
            </p:cNvSpPr>
            <p:nvPr/>
          </p:nvSpPr>
          <p:spPr bwMode="auto">
            <a:xfrm>
              <a:off x="4160" y="2351"/>
              <a:ext cx="302" cy="2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z="2400" dirty="0">
                  <a:solidFill>
                    <a:schemeClr val="tx2"/>
                  </a:solidFill>
                  <a:latin typeface="Times New Roman" panose="02020603050405020304" pitchFamily="18" charset="0"/>
                </a:rPr>
                <a:t>强</a:t>
              </a:r>
            </a:p>
          </p:txBody>
        </p:sp>
        <p:sp>
          <p:nvSpPr>
            <p:cNvPr id="16" name="Text Box 22"/>
            <p:cNvSpPr txBox="1">
              <a:spLocks noChangeArrowheads="1"/>
            </p:cNvSpPr>
            <p:nvPr/>
          </p:nvSpPr>
          <p:spPr bwMode="auto">
            <a:xfrm>
              <a:off x="2532" y="1041"/>
              <a:ext cx="73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zh-CN" altLang="en-US" sz="2400" dirty="0">
                  <a:solidFill>
                    <a:schemeClr val="tx2"/>
                  </a:solidFill>
                  <a:latin typeface="Times New Roman" panose="02020603050405020304" pitchFamily="18" charset="0"/>
                </a:rPr>
                <a:t>强</a:t>
              </a:r>
            </a:p>
          </p:txBody>
        </p:sp>
      </p:grpSp>
    </p:spTree>
    <p:extLst>
      <p:ext uri="{BB962C8B-B14F-4D97-AF65-F5344CB8AC3E}">
        <p14:creationId xmlns:p14="http://schemas.microsoft.com/office/powerpoint/2010/main" val="298605352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3DE82737-1E31-401D-91DB-D26914538B18}" type="slidenum">
              <a:rPr lang="en-US" altLang="en-US" smtClean="0"/>
              <a:pPr/>
              <a:t>102</a:t>
            </a:fld>
            <a:endParaRPr lang="en-US" altLang="en-US"/>
          </a:p>
        </p:txBody>
      </p:sp>
      <p:sp>
        <p:nvSpPr>
          <p:cNvPr id="48" name="标题 47"/>
          <p:cNvSpPr>
            <a:spLocks noGrp="1"/>
          </p:cNvSpPr>
          <p:nvPr>
            <p:ph type="title"/>
          </p:nvPr>
        </p:nvSpPr>
        <p:spPr/>
        <p:txBody>
          <a:bodyPr/>
          <a:lstStyle/>
          <a:p>
            <a:r>
              <a:rPr lang="zh-CN" altLang="en-US" dirty="0"/>
              <a:t>权力</a:t>
            </a:r>
            <a:r>
              <a:rPr lang="en-US" altLang="zh-CN" dirty="0"/>
              <a:t>/</a:t>
            </a:r>
            <a:r>
              <a:rPr lang="zh-CN" altLang="en-US" dirty="0"/>
              <a:t>动力矩阵</a:t>
            </a:r>
          </a:p>
        </p:txBody>
      </p:sp>
      <p:sp>
        <p:nvSpPr>
          <p:cNvPr id="39" name="Text Box 17"/>
          <p:cNvSpPr txBox="1">
            <a:spLocks noChangeArrowheads="1"/>
          </p:cNvSpPr>
          <p:nvPr/>
        </p:nvSpPr>
        <p:spPr bwMode="auto">
          <a:xfrm>
            <a:off x="1201325" y="2507649"/>
            <a:ext cx="817838" cy="52190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zh-CN" altLang="en-US" sz="2800" b="1" dirty="0" smtClean="0">
                <a:latin typeface="Times New Roman" panose="02020603050405020304" pitchFamily="18" charset="0"/>
              </a:rPr>
              <a:t>低</a:t>
            </a:r>
            <a:endParaRPr lang="zh-CN" altLang="en-US" sz="2800" b="1" dirty="0">
              <a:latin typeface="Times New Roman" panose="02020603050405020304" pitchFamily="18" charset="0"/>
            </a:endParaRPr>
          </a:p>
        </p:txBody>
      </p:sp>
      <p:sp>
        <p:nvSpPr>
          <p:cNvPr id="40" name="Text Box 17"/>
          <p:cNvSpPr txBox="1">
            <a:spLocks noChangeArrowheads="1"/>
          </p:cNvSpPr>
          <p:nvPr/>
        </p:nvSpPr>
        <p:spPr bwMode="auto">
          <a:xfrm>
            <a:off x="1201325" y="3541712"/>
            <a:ext cx="817838" cy="52190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zh-CN" altLang="en-US" sz="2800" b="1" dirty="0" smtClean="0">
                <a:latin typeface="Times New Roman" panose="02020603050405020304" pitchFamily="18" charset="0"/>
              </a:rPr>
              <a:t>高</a:t>
            </a:r>
            <a:endParaRPr lang="zh-CN" altLang="en-US" sz="2800" b="1" dirty="0">
              <a:latin typeface="Times New Roman" panose="02020603050405020304" pitchFamily="18" charset="0"/>
            </a:endParaRPr>
          </a:p>
        </p:txBody>
      </p:sp>
      <p:sp>
        <p:nvSpPr>
          <p:cNvPr id="41" name="Text Box 17"/>
          <p:cNvSpPr txBox="1">
            <a:spLocks noChangeArrowheads="1"/>
          </p:cNvSpPr>
          <p:nvPr/>
        </p:nvSpPr>
        <p:spPr bwMode="auto">
          <a:xfrm>
            <a:off x="3152542" y="1724101"/>
            <a:ext cx="817838" cy="52190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zh-CN" altLang="en-US" sz="2800" b="1" dirty="0">
                <a:latin typeface="Times New Roman" panose="02020603050405020304" pitchFamily="18" charset="0"/>
              </a:rPr>
              <a:t>低</a:t>
            </a:r>
          </a:p>
        </p:txBody>
      </p:sp>
      <p:sp>
        <p:nvSpPr>
          <p:cNvPr id="42" name="Text Box 17"/>
          <p:cNvSpPr txBox="1">
            <a:spLocks noChangeArrowheads="1"/>
          </p:cNvSpPr>
          <p:nvPr/>
        </p:nvSpPr>
        <p:spPr bwMode="auto">
          <a:xfrm>
            <a:off x="6019377" y="1724101"/>
            <a:ext cx="817838" cy="52190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zh-CN" altLang="en-US" sz="2800" b="1" dirty="0" smtClean="0">
                <a:latin typeface="Times New Roman" panose="02020603050405020304" pitchFamily="18" charset="0"/>
              </a:rPr>
              <a:t>高</a:t>
            </a:r>
            <a:endParaRPr lang="zh-CN" altLang="en-US" sz="2800" b="1" dirty="0">
              <a:latin typeface="Times New Roman" panose="02020603050405020304" pitchFamily="18" charset="0"/>
            </a:endParaRPr>
          </a:p>
        </p:txBody>
      </p:sp>
      <p:sp>
        <p:nvSpPr>
          <p:cNvPr id="43" name="Text Box 17"/>
          <p:cNvSpPr txBox="1">
            <a:spLocks noChangeArrowheads="1"/>
          </p:cNvSpPr>
          <p:nvPr/>
        </p:nvSpPr>
        <p:spPr bwMode="auto">
          <a:xfrm>
            <a:off x="795845" y="2746219"/>
            <a:ext cx="601156" cy="96960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zh-CN" altLang="en-US" sz="2800" b="1" dirty="0" smtClean="0">
                <a:solidFill>
                  <a:srgbClr val="C00000"/>
                </a:solidFill>
                <a:latin typeface="Times New Roman" panose="02020603050405020304" pitchFamily="18" charset="0"/>
              </a:rPr>
              <a:t>权力</a:t>
            </a:r>
            <a:endParaRPr lang="zh-CN" altLang="en-US" sz="2800" b="1" dirty="0">
              <a:solidFill>
                <a:srgbClr val="C00000"/>
              </a:solidFill>
              <a:latin typeface="Times New Roman" panose="02020603050405020304" pitchFamily="18" charset="0"/>
            </a:endParaRPr>
          </a:p>
        </p:txBody>
      </p:sp>
      <p:sp>
        <p:nvSpPr>
          <p:cNvPr id="44" name="Text Box 17"/>
          <p:cNvSpPr txBox="1">
            <a:spLocks noChangeArrowheads="1"/>
          </p:cNvSpPr>
          <p:nvPr/>
        </p:nvSpPr>
        <p:spPr bwMode="auto">
          <a:xfrm>
            <a:off x="4209963" y="1395882"/>
            <a:ext cx="1695625" cy="5442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zh-CN" altLang="en-US" sz="2800" b="1" dirty="0" smtClean="0">
                <a:solidFill>
                  <a:srgbClr val="C00000"/>
                </a:solidFill>
                <a:latin typeface="Times New Roman" panose="02020603050405020304" pitchFamily="18" charset="0"/>
              </a:rPr>
              <a:t>动力</a:t>
            </a:r>
            <a:endParaRPr lang="zh-CN" altLang="en-US" sz="2800" b="1" dirty="0">
              <a:solidFill>
                <a:srgbClr val="C00000"/>
              </a:solidFill>
              <a:latin typeface="Times New Roman" panose="02020603050405020304" pitchFamily="18" charset="0"/>
            </a:endParaRPr>
          </a:p>
        </p:txBody>
      </p:sp>
      <p:graphicFrame>
        <p:nvGraphicFramePr>
          <p:cNvPr id="45" name="表格 44"/>
          <p:cNvGraphicFramePr>
            <a:graphicFrameLocks noGrp="1"/>
          </p:cNvGraphicFramePr>
          <p:nvPr>
            <p:extLst>
              <p:ext uri="{D42A27DB-BD31-4B8C-83A1-F6EECF244321}">
                <p14:modId xmlns:p14="http://schemas.microsoft.com/office/powerpoint/2010/main" val="4082308555"/>
              </p:ext>
            </p:extLst>
          </p:nvPr>
        </p:nvGraphicFramePr>
        <p:xfrm>
          <a:off x="2019163" y="2324516"/>
          <a:ext cx="5805702" cy="1854490"/>
        </p:xfrm>
        <a:graphic>
          <a:graphicData uri="http://schemas.openxmlformats.org/drawingml/2006/table">
            <a:tbl>
              <a:tblPr firstRow="1" bandRow="1">
                <a:effectLst/>
                <a:tableStyleId>{5940675A-B579-460E-94D1-54222C63F5DA}</a:tableStyleId>
              </a:tblPr>
              <a:tblGrid>
                <a:gridCol w="2902851">
                  <a:extLst>
                    <a:ext uri="{9D8B030D-6E8A-4147-A177-3AD203B41FA5}">
                      <a16:colId xmlns:a16="http://schemas.microsoft.com/office/drawing/2014/main" val="20000"/>
                    </a:ext>
                  </a:extLst>
                </a:gridCol>
                <a:gridCol w="2902851">
                  <a:extLst>
                    <a:ext uri="{9D8B030D-6E8A-4147-A177-3AD203B41FA5}">
                      <a16:colId xmlns:a16="http://schemas.microsoft.com/office/drawing/2014/main" val="20001"/>
                    </a:ext>
                  </a:extLst>
                </a:gridCol>
              </a:tblGrid>
              <a:tr h="927245">
                <a:tc>
                  <a:txBody>
                    <a:bodyPr/>
                    <a:lstStyle/>
                    <a:p>
                      <a:pPr algn="ctr"/>
                      <a:r>
                        <a:rPr lang="en-US" altLang="zh-CN" sz="2800" dirty="0" smtClean="0"/>
                        <a:t>G</a:t>
                      </a:r>
                      <a:endParaRPr lang="zh-CN" altLang="en-US" sz="2800" dirty="0"/>
                    </a:p>
                  </a:txBody>
                  <a:tcPr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800" dirty="0" smtClean="0"/>
                        <a:t>FH</a:t>
                      </a:r>
                      <a:endParaRPr lang="zh-CN" altLang="en-US" sz="2800" dirty="0"/>
                    </a:p>
                  </a:txBody>
                  <a:tcPr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927245">
                <a:tc>
                  <a:txBody>
                    <a:bodyPr/>
                    <a:lstStyle/>
                    <a:p>
                      <a:pPr algn="ctr"/>
                      <a:r>
                        <a:rPr lang="en-US" altLang="zh-CN" sz="2800" dirty="0" smtClean="0"/>
                        <a:t>DE</a:t>
                      </a:r>
                      <a:endParaRPr lang="zh-CN" altLang="en-US" sz="2800" dirty="0"/>
                    </a:p>
                  </a:txBody>
                  <a:tcPr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smtClean="0"/>
                        <a:t>ABC</a:t>
                      </a:r>
                      <a:endParaRPr lang="zh-CN" altLang="en-US" sz="2800" dirty="0"/>
                    </a:p>
                  </a:txBody>
                  <a:tcPr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0143656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3DE82737-1E31-401D-91DB-D26914538B18}" type="slidenum">
              <a:rPr lang="en-US" altLang="en-US" smtClean="0"/>
              <a:pPr/>
              <a:t>103</a:t>
            </a:fld>
            <a:endParaRPr lang="en-US" altLang="en-US"/>
          </a:p>
        </p:txBody>
      </p:sp>
      <p:sp>
        <p:nvSpPr>
          <p:cNvPr id="48" name="标题 47"/>
          <p:cNvSpPr>
            <a:spLocks noGrp="1"/>
          </p:cNvSpPr>
          <p:nvPr>
            <p:ph type="title"/>
          </p:nvPr>
        </p:nvSpPr>
        <p:spPr/>
        <p:txBody>
          <a:bodyPr/>
          <a:lstStyle/>
          <a:p>
            <a:r>
              <a:rPr lang="zh-CN" altLang="en-US" dirty="0"/>
              <a:t>权力</a:t>
            </a:r>
            <a:r>
              <a:rPr lang="en-US" altLang="zh-CN" dirty="0" smtClean="0"/>
              <a:t>/</a:t>
            </a:r>
            <a:r>
              <a:rPr lang="zh-CN" altLang="en-US" dirty="0" smtClean="0"/>
              <a:t>利益矩</a:t>
            </a:r>
            <a:r>
              <a:rPr lang="zh-CN" altLang="en-US" dirty="0"/>
              <a:t>阵</a:t>
            </a:r>
          </a:p>
        </p:txBody>
      </p:sp>
      <p:sp>
        <p:nvSpPr>
          <p:cNvPr id="39" name="Text Box 17"/>
          <p:cNvSpPr txBox="1">
            <a:spLocks noChangeArrowheads="1"/>
          </p:cNvSpPr>
          <p:nvPr/>
        </p:nvSpPr>
        <p:spPr bwMode="auto">
          <a:xfrm>
            <a:off x="1201325" y="2507649"/>
            <a:ext cx="817838" cy="52190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zh-CN" altLang="en-US" sz="2800" b="1" dirty="0" smtClean="0">
                <a:latin typeface="Times New Roman" panose="02020603050405020304" pitchFamily="18" charset="0"/>
              </a:rPr>
              <a:t>低</a:t>
            </a:r>
            <a:endParaRPr lang="zh-CN" altLang="en-US" sz="2800" b="1" dirty="0">
              <a:latin typeface="Times New Roman" panose="02020603050405020304" pitchFamily="18" charset="0"/>
            </a:endParaRPr>
          </a:p>
        </p:txBody>
      </p:sp>
      <p:sp>
        <p:nvSpPr>
          <p:cNvPr id="40" name="Text Box 17"/>
          <p:cNvSpPr txBox="1">
            <a:spLocks noChangeArrowheads="1"/>
          </p:cNvSpPr>
          <p:nvPr/>
        </p:nvSpPr>
        <p:spPr bwMode="auto">
          <a:xfrm>
            <a:off x="1201325" y="3541712"/>
            <a:ext cx="817838" cy="52190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zh-CN" altLang="en-US" sz="2800" b="1" dirty="0" smtClean="0">
                <a:latin typeface="Times New Roman" panose="02020603050405020304" pitchFamily="18" charset="0"/>
              </a:rPr>
              <a:t>高</a:t>
            </a:r>
            <a:endParaRPr lang="zh-CN" altLang="en-US" sz="2800" b="1" dirty="0">
              <a:latin typeface="Times New Roman" panose="02020603050405020304" pitchFamily="18" charset="0"/>
            </a:endParaRPr>
          </a:p>
        </p:txBody>
      </p:sp>
      <p:sp>
        <p:nvSpPr>
          <p:cNvPr id="41" name="Text Box 17"/>
          <p:cNvSpPr txBox="1">
            <a:spLocks noChangeArrowheads="1"/>
          </p:cNvSpPr>
          <p:nvPr/>
        </p:nvSpPr>
        <p:spPr bwMode="auto">
          <a:xfrm>
            <a:off x="3152542" y="1724101"/>
            <a:ext cx="817838" cy="52190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zh-CN" altLang="en-US" sz="2800" b="1" dirty="0">
                <a:latin typeface="Times New Roman" panose="02020603050405020304" pitchFamily="18" charset="0"/>
              </a:rPr>
              <a:t>低</a:t>
            </a:r>
          </a:p>
        </p:txBody>
      </p:sp>
      <p:sp>
        <p:nvSpPr>
          <p:cNvPr id="42" name="Text Box 17"/>
          <p:cNvSpPr txBox="1">
            <a:spLocks noChangeArrowheads="1"/>
          </p:cNvSpPr>
          <p:nvPr/>
        </p:nvSpPr>
        <p:spPr bwMode="auto">
          <a:xfrm>
            <a:off x="6019377" y="1724101"/>
            <a:ext cx="817838" cy="52190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zh-CN" altLang="en-US" sz="2800" b="1" dirty="0" smtClean="0">
                <a:latin typeface="Times New Roman" panose="02020603050405020304" pitchFamily="18" charset="0"/>
              </a:rPr>
              <a:t>高</a:t>
            </a:r>
            <a:endParaRPr lang="zh-CN" altLang="en-US" sz="2800" b="1" dirty="0">
              <a:latin typeface="Times New Roman" panose="02020603050405020304" pitchFamily="18" charset="0"/>
            </a:endParaRPr>
          </a:p>
        </p:txBody>
      </p:sp>
      <p:sp>
        <p:nvSpPr>
          <p:cNvPr id="43" name="Text Box 17"/>
          <p:cNvSpPr txBox="1">
            <a:spLocks noChangeArrowheads="1"/>
          </p:cNvSpPr>
          <p:nvPr/>
        </p:nvSpPr>
        <p:spPr bwMode="auto">
          <a:xfrm>
            <a:off x="795845" y="2746219"/>
            <a:ext cx="601156" cy="96960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zh-CN" altLang="en-US" sz="2800" b="1" dirty="0" smtClean="0">
                <a:solidFill>
                  <a:srgbClr val="C00000"/>
                </a:solidFill>
                <a:latin typeface="Times New Roman" panose="02020603050405020304" pitchFamily="18" charset="0"/>
              </a:rPr>
              <a:t>权力</a:t>
            </a:r>
            <a:endParaRPr lang="zh-CN" altLang="en-US" sz="2800" b="1" dirty="0">
              <a:solidFill>
                <a:srgbClr val="C00000"/>
              </a:solidFill>
              <a:latin typeface="Times New Roman" panose="02020603050405020304" pitchFamily="18" charset="0"/>
            </a:endParaRPr>
          </a:p>
        </p:txBody>
      </p:sp>
      <p:sp>
        <p:nvSpPr>
          <p:cNvPr id="44" name="Text Box 17"/>
          <p:cNvSpPr txBox="1">
            <a:spLocks noChangeArrowheads="1"/>
          </p:cNvSpPr>
          <p:nvPr/>
        </p:nvSpPr>
        <p:spPr bwMode="auto">
          <a:xfrm>
            <a:off x="4209963" y="1395882"/>
            <a:ext cx="1695625" cy="5442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zh-CN" altLang="en-US" sz="2800" b="1" dirty="0" smtClean="0">
                <a:solidFill>
                  <a:srgbClr val="C00000"/>
                </a:solidFill>
                <a:latin typeface="Times New Roman" panose="02020603050405020304" pitchFamily="18" charset="0"/>
              </a:rPr>
              <a:t>利益</a:t>
            </a:r>
            <a:endParaRPr lang="zh-CN" altLang="en-US" sz="2800" b="1" dirty="0">
              <a:solidFill>
                <a:srgbClr val="C00000"/>
              </a:solidFill>
              <a:latin typeface="Times New Roman" panose="02020603050405020304" pitchFamily="18" charset="0"/>
            </a:endParaRPr>
          </a:p>
        </p:txBody>
      </p:sp>
      <p:graphicFrame>
        <p:nvGraphicFramePr>
          <p:cNvPr id="45" name="表格 44"/>
          <p:cNvGraphicFramePr>
            <a:graphicFrameLocks noGrp="1"/>
          </p:cNvGraphicFramePr>
          <p:nvPr>
            <p:extLst>
              <p:ext uri="{D42A27DB-BD31-4B8C-83A1-F6EECF244321}">
                <p14:modId xmlns:p14="http://schemas.microsoft.com/office/powerpoint/2010/main" val="764475273"/>
              </p:ext>
            </p:extLst>
          </p:nvPr>
        </p:nvGraphicFramePr>
        <p:xfrm>
          <a:off x="2019163" y="2324516"/>
          <a:ext cx="5805702" cy="1854490"/>
        </p:xfrm>
        <a:graphic>
          <a:graphicData uri="http://schemas.openxmlformats.org/drawingml/2006/table">
            <a:tbl>
              <a:tblPr firstRow="1" bandRow="1">
                <a:effectLst/>
                <a:tableStyleId>{5940675A-B579-460E-94D1-54222C63F5DA}</a:tableStyleId>
              </a:tblPr>
              <a:tblGrid>
                <a:gridCol w="2902851">
                  <a:extLst>
                    <a:ext uri="{9D8B030D-6E8A-4147-A177-3AD203B41FA5}">
                      <a16:colId xmlns:a16="http://schemas.microsoft.com/office/drawing/2014/main" val="20000"/>
                    </a:ext>
                  </a:extLst>
                </a:gridCol>
                <a:gridCol w="2902851">
                  <a:extLst>
                    <a:ext uri="{9D8B030D-6E8A-4147-A177-3AD203B41FA5}">
                      <a16:colId xmlns:a16="http://schemas.microsoft.com/office/drawing/2014/main" val="20001"/>
                    </a:ext>
                  </a:extLst>
                </a:gridCol>
              </a:tblGrid>
              <a:tr h="927245">
                <a:tc>
                  <a:txBody>
                    <a:bodyPr/>
                    <a:lstStyle/>
                    <a:p>
                      <a:pPr algn="ctr"/>
                      <a:r>
                        <a:rPr lang="en-US" altLang="zh-CN" sz="2800" dirty="0" smtClean="0"/>
                        <a:t>GH</a:t>
                      </a:r>
                      <a:endParaRPr lang="zh-CN" altLang="en-US" sz="2800" dirty="0"/>
                    </a:p>
                  </a:txBody>
                  <a:tcPr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800" dirty="0" smtClean="0"/>
                        <a:t>F</a:t>
                      </a:r>
                      <a:endParaRPr lang="zh-CN" altLang="en-US" sz="2800" dirty="0"/>
                    </a:p>
                  </a:txBody>
                  <a:tcPr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927245">
                <a:tc>
                  <a:txBody>
                    <a:bodyPr/>
                    <a:lstStyle/>
                    <a:p>
                      <a:pPr algn="ctr"/>
                      <a:r>
                        <a:rPr lang="en-US" altLang="zh-CN" sz="2800" dirty="0" smtClean="0"/>
                        <a:t>DE</a:t>
                      </a:r>
                      <a:endParaRPr lang="zh-CN" altLang="en-US" sz="2800" dirty="0"/>
                    </a:p>
                  </a:txBody>
                  <a:tcPr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smtClean="0"/>
                        <a:t>ABC</a:t>
                      </a:r>
                      <a:endParaRPr lang="zh-CN" altLang="en-US" sz="2800" dirty="0"/>
                    </a:p>
                  </a:txBody>
                  <a:tcPr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40023849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1" name="Picture 2" descr="ThankYou_Graphic_White"/>
          <p:cNvPicPr>
            <a:picLocks noChangeAspect="1" noChangeArrowheads="1"/>
          </p:cNvPicPr>
          <p:nvPr/>
        </p:nvPicPr>
        <p:blipFill>
          <a:blip r:embed="rId3">
            <a:lum bright="18000" contrast="-6000"/>
            <a:extLst>
              <a:ext uri="{28A0092B-C50C-407E-A947-70E740481C1C}">
                <a14:useLocalDpi xmlns:a14="http://schemas.microsoft.com/office/drawing/2010/main" val="0"/>
              </a:ext>
            </a:extLst>
          </a:blip>
          <a:srcRect/>
          <a:stretch>
            <a:fillRect/>
          </a:stretch>
        </p:blipFill>
        <p:spPr bwMode="auto">
          <a:xfrm>
            <a:off x="725488" y="1300163"/>
            <a:ext cx="7515225"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2" name="AutoShape 3"/>
          <p:cNvSpPr>
            <a:spLocks noChangeArrowheads="1"/>
          </p:cNvSpPr>
          <p:nvPr/>
        </p:nvSpPr>
        <p:spPr bwMode="auto">
          <a:xfrm>
            <a:off x="7848600" y="1854200"/>
            <a:ext cx="279400" cy="279400"/>
          </a:xfrm>
          <a:prstGeom prst="star4">
            <a:avLst>
              <a:gd name="adj" fmla="val 12500"/>
            </a:avLst>
          </a:prstGeom>
          <a:solidFill>
            <a:schemeClr val="bg1"/>
          </a:solidFill>
          <a:ln w="9525">
            <a:solidFill>
              <a:schemeClr val="tx2"/>
            </a:solidFill>
            <a:miter lim="800000"/>
            <a:headEnd/>
            <a:tailEnd/>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sp>
        <p:nvSpPr>
          <p:cNvPr id="2" name="灯片编号占位符 1"/>
          <p:cNvSpPr>
            <a:spLocks noGrp="1"/>
          </p:cNvSpPr>
          <p:nvPr>
            <p:ph type="sldNum" sz="quarter" idx="10"/>
          </p:nvPr>
        </p:nvSpPr>
        <p:spPr/>
        <p:txBody>
          <a:bodyPr/>
          <a:lstStyle/>
          <a:p>
            <a:fld id="{3DE82737-1E31-401D-91DB-D26914538B18}" type="slidenum">
              <a:rPr lang="en-US" altLang="en-US" smtClean="0"/>
              <a:pPr/>
              <a:t>104</a:t>
            </a:fld>
            <a:endParaRPr lang="en-US" altLang="en-US"/>
          </a:p>
        </p:txBody>
      </p:sp>
    </p:spTree>
    <p:extLst>
      <p:ext uri="{BB962C8B-B14F-4D97-AF65-F5344CB8AC3E}">
        <p14:creationId xmlns:p14="http://schemas.microsoft.com/office/powerpoint/2010/main" val="3450946299"/>
      </p:ext>
    </p:extLst>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51C954A1-9FE7-4ABB-8851-D5362BFC037D}" type="slidenum">
              <a:rPr lang="en-US" altLang="en-US" smtClean="0"/>
              <a:pPr/>
              <a:t>11</a:t>
            </a:fld>
            <a:endParaRPr lang="en-US" altLang="en-US"/>
          </a:p>
        </p:txBody>
      </p:sp>
      <p:sp>
        <p:nvSpPr>
          <p:cNvPr id="3" name="内容占位符 2"/>
          <p:cNvSpPr>
            <a:spLocks noGrp="1"/>
          </p:cNvSpPr>
          <p:nvPr>
            <p:ph sz="quarter" idx="11"/>
          </p:nvPr>
        </p:nvSpPr>
        <p:spPr>
          <a:xfrm>
            <a:off x="153988" y="748145"/>
            <a:ext cx="8847137" cy="2393661"/>
          </a:xfrm>
        </p:spPr>
        <p:txBody>
          <a:bodyPr>
            <a:normAutofit/>
          </a:bodyPr>
          <a:lstStyle/>
          <a:p>
            <a:r>
              <a:rPr lang="zh-CN" altLang="en-US" dirty="0" smtClean="0"/>
              <a:t>如何解决？</a:t>
            </a:r>
            <a:endParaRPr lang="en-US" altLang="zh-CN" dirty="0" smtClean="0"/>
          </a:p>
          <a:p>
            <a:pPr lvl="1"/>
            <a:r>
              <a:rPr lang="en-US" altLang="zh-CN" b="1" dirty="0">
                <a:solidFill>
                  <a:srgbClr val="C00000"/>
                </a:solidFill>
              </a:rPr>
              <a:t>Identifying the key question </a:t>
            </a:r>
            <a:r>
              <a:rPr lang="en-US" altLang="zh-CN" dirty="0"/>
              <a:t>is really the main problem behind “analysis paralysis” – if you don’t know where you are going, you can’t really get there</a:t>
            </a:r>
            <a:r>
              <a:rPr lang="en-US" altLang="zh-CN" dirty="0" smtClean="0"/>
              <a:t>.          ------Wiki	</a:t>
            </a:r>
          </a:p>
          <a:p>
            <a:pPr lvl="1"/>
            <a:r>
              <a:rPr lang="zh-CN" altLang="en-US" dirty="0" smtClean="0"/>
              <a:t>方法</a:t>
            </a:r>
            <a:r>
              <a:rPr lang="en-US" altLang="zh-CN" dirty="0" smtClean="0"/>
              <a:t>1</a:t>
            </a:r>
            <a:r>
              <a:rPr lang="zh-CN" altLang="en-US" dirty="0" smtClean="0"/>
              <a:t>：</a:t>
            </a:r>
            <a:r>
              <a:rPr lang="en-US" altLang="zh-CN" dirty="0"/>
              <a:t>Deming</a:t>
            </a:r>
            <a:r>
              <a:rPr lang="zh-CN" altLang="en-US" dirty="0" smtClean="0"/>
              <a:t>环</a:t>
            </a:r>
            <a:r>
              <a:rPr lang="en-US" altLang="zh-CN" dirty="0" smtClean="0"/>
              <a:t>PDCA</a:t>
            </a:r>
            <a:endParaRPr lang="zh-CN" altLang="en-US" dirty="0" smtClean="0"/>
          </a:p>
        </p:txBody>
      </p:sp>
      <p:grpSp>
        <p:nvGrpSpPr>
          <p:cNvPr id="4" name="组合 3"/>
          <p:cNvGrpSpPr/>
          <p:nvPr/>
        </p:nvGrpSpPr>
        <p:grpSpPr>
          <a:xfrm>
            <a:off x="4232869" y="2859314"/>
            <a:ext cx="4287017" cy="3476625"/>
            <a:chOff x="1583564" y="1335470"/>
            <a:chExt cx="5639561" cy="4884355"/>
          </a:xfrm>
        </p:grpSpPr>
        <p:sp>
          <p:nvSpPr>
            <p:cNvPr id="5" name="Oval 3"/>
            <p:cNvSpPr>
              <a:spLocks noChangeArrowheads="1"/>
            </p:cNvSpPr>
            <p:nvPr/>
          </p:nvSpPr>
          <p:spPr bwMode="auto">
            <a:xfrm>
              <a:off x="2574925" y="1954213"/>
              <a:ext cx="4038600" cy="37338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Line 4"/>
            <p:cNvSpPr>
              <a:spLocks noChangeShapeType="1"/>
            </p:cNvSpPr>
            <p:nvPr/>
          </p:nvSpPr>
          <p:spPr bwMode="auto">
            <a:xfrm>
              <a:off x="2270125" y="3859213"/>
              <a:ext cx="472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5"/>
            <p:cNvSpPr>
              <a:spLocks noChangeShapeType="1"/>
            </p:cNvSpPr>
            <p:nvPr/>
          </p:nvSpPr>
          <p:spPr bwMode="auto">
            <a:xfrm flipH="1">
              <a:off x="4632325" y="1725613"/>
              <a:ext cx="0" cy="426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Text Box 6"/>
            <p:cNvSpPr txBox="1">
              <a:spLocks noChangeArrowheads="1"/>
            </p:cNvSpPr>
            <p:nvPr/>
          </p:nvSpPr>
          <p:spPr bwMode="auto">
            <a:xfrm>
              <a:off x="2708275" y="2546350"/>
              <a:ext cx="18605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ctr"/>
              <a:r>
                <a:rPr kumimoji="1" lang="en-US" altLang="zh-CN" sz="2400" b="1" dirty="0">
                  <a:latin typeface="黑体" panose="02010609060101010101" pitchFamily="49" charset="-122"/>
                  <a:ea typeface="黑体" panose="02010609060101010101" pitchFamily="49" charset="-122"/>
                </a:rPr>
                <a:t>ACTION</a:t>
              </a:r>
            </a:p>
            <a:p>
              <a:pPr algn="ctr" fontAlgn="ctr"/>
              <a:r>
                <a:rPr kumimoji="1" lang="zh-CN" altLang="en-US" sz="2400" b="1" dirty="0">
                  <a:latin typeface="黑体" panose="02010609060101010101" pitchFamily="49" charset="-122"/>
                  <a:ea typeface="黑体" panose="02010609060101010101" pitchFamily="49" charset="-122"/>
                </a:rPr>
                <a:t>（</a:t>
              </a:r>
              <a:r>
                <a:rPr kumimoji="1" lang="en-US" altLang="zh-CN" sz="2400" b="1" dirty="0">
                  <a:latin typeface="黑体" panose="02010609060101010101" pitchFamily="49" charset="-122"/>
                  <a:ea typeface="黑体" panose="02010609060101010101" pitchFamily="49" charset="-122"/>
                </a:rPr>
                <a:t>IMPROVE</a:t>
              </a:r>
              <a:r>
                <a:rPr kumimoji="1" lang="zh-CN" altLang="en-US" sz="2400" b="1" dirty="0">
                  <a:latin typeface="黑体" panose="02010609060101010101" pitchFamily="49" charset="-122"/>
                  <a:ea typeface="黑体" panose="02010609060101010101" pitchFamily="49" charset="-122"/>
                </a:rPr>
                <a:t>）</a:t>
              </a:r>
            </a:p>
          </p:txBody>
        </p:sp>
        <p:sp>
          <p:nvSpPr>
            <p:cNvPr id="9" name="Text Box 7"/>
            <p:cNvSpPr txBox="1">
              <a:spLocks noChangeArrowheads="1"/>
            </p:cNvSpPr>
            <p:nvPr/>
          </p:nvSpPr>
          <p:spPr bwMode="auto">
            <a:xfrm>
              <a:off x="4797425" y="3022642"/>
              <a:ext cx="79375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ctr"/>
              <a:r>
                <a:rPr kumimoji="1" lang="en-US" altLang="zh-CN" sz="2400" b="1" dirty="0">
                  <a:latin typeface="黑体" panose="02010609060101010101" pitchFamily="49" charset="-122"/>
                  <a:ea typeface="黑体" panose="02010609060101010101" pitchFamily="49" charset="-122"/>
                </a:rPr>
                <a:t>PLAN</a:t>
              </a:r>
            </a:p>
          </p:txBody>
        </p:sp>
        <p:sp>
          <p:nvSpPr>
            <p:cNvPr id="10" name="Text Box 8"/>
            <p:cNvSpPr txBox="1">
              <a:spLocks noChangeArrowheads="1"/>
            </p:cNvSpPr>
            <p:nvPr/>
          </p:nvSpPr>
          <p:spPr bwMode="auto">
            <a:xfrm>
              <a:off x="2971798" y="3960812"/>
              <a:ext cx="15557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ctr"/>
              <a:r>
                <a:rPr kumimoji="1" lang="en-US" altLang="zh-CN" sz="2400" b="1" dirty="0">
                  <a:latin typeface="黑体" panose="02010609060101010101" pitchFamily="49" charset="-122"/>
                  <a:ea typeface="黑体" panose="02010609060101010101" pitchFamily="49" charset="-122"/>
                </a:rPr>
                <a:t>CHECK</a:t>
              </a:r>
            </a:p>
            <a:p>
              <a:pPr algn="ctr" fontAlgn="ctr"/>
              <a:r>
                <a:rPr kumimoji="1" lang="zh-CN" altLang="en-US" sz="2400" b="1" dirty="0">
                  <a:latin typeface="黑体" panose="02010609060101010101" pitchFamily="49" charset="-122"/>
                  <a:ea typeface="黑体" panose="02010609060101010101" pitchFamily="49" charset="-122"/>
                </a:rPr>
                <a:t>（</a:t>
              </a:r>
              <a:r>
                <a:rPr kumimoji="1" lang="en-US" altLang="zh-CN" sz="2400" b="1" dirty="0">
                  <a:latin typeface="黑体" panose="02010609060101010101" pitchFamily="49" charset="-122"/>
                  <a:ea typeface="黑体" panose="02010609060101010101" pitchFamily="49" charset="-122"/>
                </a:rPr>
                <a:t>STUDY</a:t>
              </a:r>
              <a:r>
                <a:rPr kumimoji="1" lang="zh-CN" altLang="en-US" sz="2400" b="1" dirty="0">
                  <a:latin typeface="黑体" panose="02010609060101010101" pitchFamily="49" charset="-122"/>
                  <a:ea typeface="黑体" panose="02010609060101010101" pitchFamily="49" charset="-122"/>
                </a:rPr>
                <a:t>）</a:t>
              </a:r>
            </a:p>
          </p:txBody>
        </p:sp>
        <p:sp>
          <p:nvSpPr>
            <p:cNvPr id="11" name="Text Box 9"/>
            <p:cNvSpPr txBox="1">
              <a:spLocks noChangeArrowheads="1"/>
            </p:cNvSpPr>
            <p:nvPr/>
          </p:nvSpPr>
          <p:spPr bwMode="auto">
            <a:xfrm>
              <a:off x="4758518" y="4304649"/>
              <a:ext cx="488949"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ctr"/>
              <a:r>
                <a:rPr kumimoji="1" lang="en-US" altLang="zh-CN" sz="2400" b="1" dirty="0">
                  <a:latin typeface="黑体" panose="02010609060101010101" pitchFamily="49" charset="-122"/>
                  <a:ea typeface="黑体" panose="02010609060101010101" pitchFamily="49" charset="-122"/>
                </a:rPr>
                <a:t>DO</a:t>
              </a:r>
            </a:p>
          </p:txBody>
        </p:sp>
        <p:sp>
          <p:nvSpPr>
            <p:cNvPr id="12" name="Oval 10"/>
            <p:cNvSpPr>
              <a:spLocks noChangeArrowheads="1"/>
            </p:cNvSpPr>
            <p:nvPr/>
          </p:nvSpPr>
          <p:spPr bwMode="auto">
            <a:xfrm>
              <a:off x="2193925" y="5230813"/>
              <a:ext cx="989013" cy="98901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ctr"/>
              <a:r>
                <a:rPr kumimoji="1" lang="zh-CN" altLang="en-US" sz="2400" b="1">
                  <a:latin typeface="黑体" panose="02010609060101010101" pitchFamily="49" charset="-122"/>
                  <a:ea typeface="黑体" panose="02010609060101010101" pitchFamily="49" charset="-122"/>
                </a:rPr>
                <a:t>学习</a:t>
              </a:r>
            </a:p>
          </p:txBody>
        </p:sp>
        <p:sp>
          <p:nvSpPr>
            <p:cNvPr id="13" name="Oval 11"/>
            <p:cNvSpPr>
              <a:spLocks noChangeArrowheads="1"/>
            </p:cNvSpPr>
            <p:nvPr/>
          </p:nvSpPr>
          <p:spPr bwMode="auto">
            <a:xfrm>
              <a:off x="6232525" y="1878013"/>
              <a:ext cx="990600" cy="98901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ctr"/>
              <a:r>
                <a:rPr kumimoji="1" lang="zh-CN" altLang="en-US" sz="2400" b="1">
                  <a:latin typeface="黑体" panose="02010609060101010101" pitchFamily="49" charset="-122"/>
                  <a:ea typeface="黑体" panose="02010609060101010101" pitchFamily="49" charset="-122"/>
                </a:rPr>
                <a:t>计划</a:t>
              </a:r>
            </a:p>
          </p:txBody>
        </p:sp>
        <p:sp>
          <p:nvSpPr>
            <p:cNvPr id="14" name="Oval 12"/>
            <p:cNvSpPr>
              <a:spLocks noChangeArrowheads="1"/>
            </p:cNvSpPr>
            <p:nvPr/>
          </p:nvSpPr>
          <p:spPr bwMode="auto">
            <a:xfrm>
              <a:off x="5927725" y="5154613"/>
              <a:ext cx="990600" cy="98901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ctr"/>
              <a:r>
                <a:rPr kumimoji="1" lang="zh-CN" altLang="en-US" sz="2400" b="1">
                  <a:latin typeface="黑体" panose="02010609060101010101" pitchFamily="49" charset="-122"/>
                  <a:ea typeface="黑体" panose="02010609060101010101" pitchFamily="49" charset="-122"/>
                </a:rPr>
                <a:t>实行</a:t>
              </a:r>
            </a:p>
          </p:txBody>
        </p:sp>
        <p:sp>
          <p:nvSpPr>
            <p:cNvPr id="15" name="Oval 13"/>
            <p:cNvSpPr>
              <a:spLocks noChangeArrowheads="1"/>
            </p:cNvSpPr>
            <p:nvPr/>
          </p:nvSpPr>
          <p:spPr bwMode="auto">
            <a:xfrm>
              <a:off x="1812925" y="2182813"/>
              <a:ext cx="989013" cy="98901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ctr"/>
              <a:r>
                <a:rPr kumimoji="1" lang="zh-CN" altLang="en-US" sz="2400" b="1">
                  <a:latin typeface="黑体" panose="02010609060101010101" pitchFamily="49" charset="-122"/>
                  <a:ea typeface="黑体" panose="02010609060101010101" pitchFamily="49" charset="-122"/>
                </a:rPr>
                <a:t>改进</a:t>
              </a:r>
            </a:p>
          </p:txBody>
        </p:sp>
        <p:sp>
          <p:nvSpPr>
            <p:cNvPr id="16" name="Oval 14"/>
            <p:cNvSpPr>
              <a:spLocks noChangeArrowheads="1"/>
            </p:cNvSpPr>
            <p:nvPr/>
          </p:nvSpPr>
          <p:spPr bwMode="auto">
            <a:xfrm>
              <a:off x="2574924" y="1335470"/>
              <a:ext cx="989014" cy="989014"/>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ctr"/>
              <a:r>
                <a:rPr kumimoji="1" lang="zh-CN" altLang="en-US" sz="2400" b="1">
                  <a:latin typeface="黑体" panose="02010609060101010101" pitchFamily="49" charset="-122"/>
                  <a:ea typeface="黑体" panose="02010609060101010101" pitchFamily="49" charset="-122"/>
                </a:rPr>
                <a:t>行动</a:t>
              </a:r>
            </a:p>
          </p:txBody>
        </p:sp>
        <p:sp>
          <p:nvSpPr>
            <p:cNvPr id="17" name="Oval 15"/>
            <p:cNvSpPr>
              <a:spLocks noChangeArrowheads="1"/>
            </p:cNvSpPr>
            <p:nvPr/>
          </p:nvSpPr>
          <p:spPr bwMode="auto">
            <a:xfrm>
              <a:off x="1583564" y="4130867"/>
              <a:ext cx="989013" cy="98901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ctr"/>
              <a:r>
                <a:rPr kumimoji="1" lang="zh-CN" altLang="en-US" sz="2400" b="1" dirty="0">
                  <a:latin typeface="黑体" panose="02010609060101010101" pitchFamily="49" charset="-122"/>
                  <a:ea typeface="黑体" panose="02010609060101010101" pitchFamily="49" charset="-122"/>
                </a:rPr>
                <a:t>分析</a:t>
              </a:r>
            </a:p>
          </p:txBody>
        </p:sp>
        <p:sp>
          <p:nvSpPr>
            <p:cNvPr id="18" name="Freeform 24"/>
            <p:cNvSpPr>
              <a:spLocks/>
            </p:cNvSpPr>
            <p:nvPr/>
          </p:nvSpPr>
          <p:spPr bwMode="auto">
            <a:xfrm rot="-349580">
              <a:off x="6521450" y="3563938"/>
              <a:ext cx="168275" cy="295275"/>
            </a:xfrm>
            <a:custGeom>
              <a:avLst/>
              <a:gdLst>
                <a:gd name="T0" fmla="*/ 249 w 459"/>
                <a:gd name="T1" fmla="*/ 280 h 732"/>
                <a:gd name="T2" fmla="*/ 0 w 459"/>
                <a:gd name="T3" fmla="*/ 0 h 732"/>
                <a:gd name="T4" fmla="*/ 241 w 459"/>
                <a:gd name="T5" fmla="*/ 732 h 732"/>
                <a:gd name="T6" fmla="*/ 459 w 459"/>
                <a:gd name="T7" fmla="*/ 31 h 732"/>
                <a:gd name="T8" fmla="*/ 264 w 459"/>
                <a:gd name="T9" fmla="*/ 273 h 732"/>
              </a:gdLst>
              <a:ahLst/>
              <a:cxnLst>
                <a:cxn ang="0">
                  <a:pos x="T0" y="T1"/>
                </a:cxn>
                <a:cxn ang="0">
                  <a:pos x="T2" y="T3"/>
                </a:cxn>
                <a:cxn ang="0">
                  <a:pos x="T4" y="T5"/>
                </a:cxn>
                <a:cxn ang="0">
                  <a:pos x="T6" y="T7"/>
                </a:cxn>
                <a:cxn ang="0">
                  <a:pos x="T8" y="T9"/>
                </a:cxn>
              </a:cxnLst>
              <a:rect l="0" t="0" r="r" b="b"/>
              <a:pathLst>
                <a:path w="459" h="732">
                  <a:moveTo>
                    <a:pt x="249" y="280"/>
                  </a:moveTo>
                  <a:lnTo>
                    <a:pt x="0" y="0"/>
                  </a:lnTo>
                  <a:lnTo>
                    <a:pt x="241" y="732"/>
                  </a:lnTo>
                  <a:lnTo>
                    <a:pt x="459" y="31"/>
                  </a:lnTo>
                  <a:lnTo>
                    <a:pt x="264" y="273"/>
                  </a:lnTo>
                </a:path>
              </a:pathLst>
            </a:custGeom>
            <a:solidFill>
              <a:srgbClr val="FF0000"/>
            </a:solidFill>
            <a:ln w="9525">
              <a:solidFill>
                <a:srgbClr val="FF0000"/>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Freeform 25"/>
            <p:cNvSpPr>
              <a:spLocks/>
            </p:cNvSpPr>
            <p:nvPr/>
          </p:nvSpPr>
          <p:spPr bwMode="auto">
            <a:xfrm rot="5400000">
              <a:off x="4695825" y="5532438"/>
              <a:ext cx="168275" cy="295275"/>
            </a:xfrm>
            <a:custGeom>
              <a:avLst/>
              <a:gdLst>
                <a:gd name="T0" fmla="*/ 249 w 459"/>
                <a:gd name="T1" fmla="*/ 280 h 732"/>
                <a:gd name="T2" fmla="*/ 0 w 459"/>
                <a:gd name="T3" fmla="*/ 0 h 732"/>
                <a:gd name="T4" fmla="*/ 241 w 459"/>
                <a:gd name="T5" fmla="*/ 732 h 732"/>
                <a:gd name="T6" fmla="*/ 459 w 459"/>
                <a:gd name="T7" fmla="*/ 31 h 732"/>
                <a:gd name="T8" fmla="*/ 264 w 459"/>
                <a:gd name="T9" fmla="*/ 273 h 732"/>
              </a:gdLst>
              <a:ahLst/>
              <a:cxnLst>
                <a:cxn ang="0">
                  <a:pos x="T0" y="T1"/>
                </a:cxn>
                <a:cxn ang="0">
                  <a:pos x="T2" y="T3"/>
                </a:cxn>
                <a:cxn ang="0">
                  <a:pos x="T4" y="T5"/>
                </a:cxn>
                <a:cxn ang="0">
                  <a:pos x="T6" y="T7"/>
                </a:cxn>
                <a:cxn ang="0">
                  <a:pos x="T8" y="T9"/>
                </a:cxn>
              </a:cxnLst>
              <a:rect l="0" t="0" r="r" b="b"/>
              <a:pathLst>
                <a:path w="459" h="732">
                  <a:moveTo>
                    <a:pt x="249" y="280"/>
                  </a:moveTo>
                  <a:lnTo>
                    <a:pt x="0" y="0"/>
                  </a:lnTo>
                  <a:lnTo>
                    <a:pt x="241" y="732"/>
                  </a:lnTo>
                  <a:lnTo>
                    <a:pt x="459" y="31"/>
                  </a:lnTo>
                  <a:lnTo>
                    <a:pt x="264" y="273"/>
                  </a:lnTo>
                </a:path>
              </a:pathLst>
            </a:custGeom>
            <a:solidFill>
              <a:srgbClr val="FF0000"/>
            </a:solidFill>
            <a:ln w="9525">
              <a:solidFill>
                <a:srgbClr val="FF0000"/>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Freeform 26"/>
            <p:cNvSpPr>
              <a:spLocks/>
            </p:cNvSpPr>
            <p:nvPr/>
          </p:nvSpPr>
          <p:spPr bwMode="auto">
            <a:xfrm rot="10800000">
              <a:off x="2498725" y="3868738"/>
              <a:ext cx="168275" cy="295275"/>
            </a:xfrm>
            <a:custGeom>
              <a:avLst/>
              <a:gdLst>
                <a:gd name="T0" fmla="*/ 249 w 459"/>
                <a:gd name="T1" fmla="*/ 280 h 732"/>
                <a:gd name="T2" fmla="*/ 0 w 459"/>
                <a:gd name="T3" fmla="*/ 0 h 732"/>
                <a:gd name="T4" fmla="*/ 241 w 459"/>
                <a:gd name="T5" fmla="*/ 732 h 732"/>
                <a:gd name="T6" fmla="*/ 459 w 459"/>
                <a:gd name="T7" fmla="*/ 31 h 732"/>
                <a:gd name="T8" fmla="*/ 264 w 459"/>
                <a:gd name="T9" fmla="*/ 273 h 732"/>
              </a:gdLst>
              <a:ahLst/>
              <a:cxnLst>
                <a:cxn ang="0">
                  <a:pos x="T0" y="T1"/>
                </a:cxn>
                <a:cxn ang="0">
                  <a:pos x="T2" y="T3"/>
                </a:cxn>
                <a:cxn ang="0">
                  <a:pos x="T4" y="T5"/>
                </a:cxn>
                <a:cxn ang="0">
                  <a:pos x="T6" y="T7"/>
                </a:cxn>
                <a:cxn ang="0">
                  <a:pos x="T8" y="T9"/>
                </a:cxn>
              </a:cxnLst>
              <a:rect l="0" t="0" r="r" b="b"/>
              <a:pathLst>
                <a:path w="459" h="732">
                  <a:moveTo>
                    <a:pt x="249" y="280"/>
                  </a:moveTo>
                  <a:lnTo>
                    <a:pt x="0" y="0"/>
                  </a:lnTo>
                  <a:lnTo>
                    <a:pt x="241" y="732"/>
                  </a:lnTo>
                  <a:lnTo>
                    <a:pt x="459" y="31"/>
                  </a:lnTo>
                  <a:lnTo>
                    <a:pt x="264" y="273"/>
                  </a:lnTo>
                </a:path>
              </a:pathLst>
            </a:custGeom>
            <a:solidFill>
              <a:srgbClr val="FF0000"/>
            </a:solidFill>
            <a:ln w="9525">
              <a:solidFill>
                <a:srgbClr val="FF0000"/>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Freeform 27"/>
            <p:cNvSpPr>
              <a:spLocks/>
            </p:cNvSpPr>
            <p:nvPr/>
          </p:nvSpPr>
          <p:spPr bwMode="auto">
            <a:xfrm rot="16200000">
              <a:off x="4391025" y="1814513"/>
              <a:ext cx="168275" cy="295275"/>
            </a:xfrm>
            <a:custGeom>
              <a:avLst/>
              <a:gdLst>
                <a:gd name="T0" fmla="*/ 249 w 459"/>
                <a:gd name="T1" fmla="*/ 280 h 732"/>
                <a:gd name="T2" fmla="*/ 0 w 459"/>
                <a:gd name="T3" fmla="*/ 0 h 732"/>
                <a:gd name="T4" fmla="*/ 241 w 459"/>
                <a:gd name="T5" fmla="*/ 732 h 732"/>
                <a:gd name="T6" fmla="*/ 459 w 459"/>
                <a:gd name="T7" fmla="*/ 31 h 732"/>
                <a:gd name="T8" fmla="*/ 264 w 459"/>
                <a:gd name="T9" fmla="*/ 273 h 732"/>
              </a:gdLst>
              <a:ahLst/>
              <a:cxnLst>
                <a:cxn ang="0">
                  <a:pos x="T0" y="T1"/>
                </a:cxn>
                <a:cxn ang="0">
                  <a:pos x="T2" y="T3"/>
                </a:cxn>
                <a:cxn ang="0">
                  <a:pos x="T4" y="T5"/>
                </a:cxn>
                <a:cxn ang="0">
                  <a:pos x="T6" y="T7"/>
                </a:cxn>
                <a:cxn ang="0">
                  <a:pos x="T8" y="T9"/>
                </a:cxn>
              </a:cxnLst>
              <a:rect l="0" t="0" r="r" b="b"/>
              <a:pathLst>
                <a:path w="459" h="732">
                  <a:moveTo>
                    <a:pt x="249" y="280"/>
                  </a:moveTo>
                  <a:lnTo>
                    <a:pt x="0" y="0"/>
                  </a:lnTo>
                  <a:lnTo>
                    <a:pt x="241" y="732"/>
                  </a:lnTo>
                  <a:lnTo>
                    <a:pt x="459" y="31"/>
                  </a:lnTo>
                  <a:lnTo>
                    <a:pt x="264" y="273"/>
                  </a:lnTo>
                </a:path>
              </a:pathLst>
            </a:custGeom>
            <a:solidFill>
              <a:srgbClr val="FF0000"/>
            </a:solidFill>
            <a:ln w="9525">
              <a:solidFill>
                <a:srgbClr val="FF0000"/>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10413647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51C954A1-9FE7-4ABB-8851-D5362BFC037D}" type="slidenum">
              <a:rPr lang="en-US" altLang="en-US" smtClean="0"/>
              <a:pPr/>
              <a:t>12</a:t>
            </a:fld>
            <a:endParaRPr lang="en-US" altLang="en-US"/>
          </a:p>
        </p:txBody>
      </p:sp>
      <p:sp>
        <p:nvSpPr>
          <p:cNvPr id="3" name="内容占位符 2"/>
          <p:cNvSpPr>
            <a:spLocks noGrp="1"/>
          </p:cNvSpPr>
          <p:nvPr>
            <p:ph sz="quarter" idx="11"/>
          </p:nvPr>
        </p:nvSpPr>
        <p:spPr>
          <a:xfrm>
            <a:off x="153988" y="748145"/>
            <a:ext cx="8847137" cy="4496208"/>
          </a:xfrm>
        </p:spPr>
        <p:txBody>
          <a:bodyPr>
            <a:normAutofit/>
          </a:bodyPr>
          <a:lstStyle/>
          <a:p>
            <a:pPr lvl="1"/>
            <a:r>
              <a:rPr lang="zh-CN" altLang="en-US" dirty="0"/>
              <a:t>方</a:t>
            </a:r>
            <a:r>
              <a:rPr lang="zh-CN" altLang="en-US" dirty="0" smtClean="0"/>
              <a:t>法</a:t>
            </a:r>
            <a:r>
              <a:rPr lang="en-US" altLang="zh-CN" dirty="0" smtClean="0"/>
              <a:t>2</a:t>
            </a:r>
            <a:r>
              <a:rPr lang="zh-CN" altLang="en-US" dirty="0" smtClean="0"/>
              <a:t>：迭代</a:t>
            </a:r>
            <a:endParaRPr lang="en-US" altLang="zh-CN" dirty="0"/>
          </a:p>
          <a:p>
            <a:pPr lvl="2"/>
            <a:r>
              <a:rPr lang="zh-CN" altLang="en-US" dirty="0" smtClean="0"/>
              <a:t>通过推动一个迭代的工作循环来</a:t>
            </a:r>
            <a:r>
              <a:rPr lang="zh-CN" altLang="en-US" dirty="0"/>
              <a:t>强</a:t>
            </a:r>
            <a:r>
              <a:rPr lang="zh-CN" altLang="en-US" dirty="0" smtClean="0"/>
              <a:t>调</a:t>
            </a:r>
            <a:r>
              <a:rPr lang="zh-CN" altLang="en-US" dirty="0" smtClean="0">
                <a:solidFill>
                  <a:srgbClr val="C00000"/>
                </a:solidFill>
              </a:rPr>
              <a:t>工作产品</a:t>
            </a:r>
            <a:r>
              <a:rPr lang="zh-CN" altLang="en-US" dirty="0" smtClean="0"/>
              <a:t>（而不是产品规格说明书）</a:t>
            </a:r>
            <a:endParaRPr lang="en-US" altLang="zh-CN" dirty="0" smtClean="0"/>
          </a:p>
          <a:p>
            <a:pPr lvl="2"/>
            <a:r>
              <a:rPr lang="zh-CN" altLang="en-US" dirty="0"/>
              <a:t>承认需求的不完整性，在</a:t>
            </a:r>
            <a:r>
              <a:rPr lang="zh-CN" altLang="en-US" dirty="0" smtClean="0"/>
              <a:t>不断的迭代中建立信心</a:t>
            </a:r>
            <a:endParaRPr lang="en-US" altLang="zh-CN" dirty="0" smtClean="0"/>
          </a:p>
          <a:p>
            <a:pPr lvl="1"/>
            <a:r>
              <a:rPr lang="zh-CN" altLang="en-US" dirty="0" smtClean="0"/>
              <a:t>方法</a:t>
            </a:r>
            <a:r>
              <a:rPr lang="en-US" altLang="zh-CN" dirty="0" smtClean="0"/>
              <a:t>3</a:t>
            </a:r>
            <a:r>
              <a:rPr lang="zh-CN" altLang="en-US" dirty="0" smtClean="0"/>
              <a:t>：心理暗示法</a:t>
            </a:r>
            <a:endParaRPr lang="en-US" altLang="zh-CN" dirty="0" smtClean="0"/>
          </a:p>
          <a:p>
            <a:pPr lvl="2"/>
            <a:r>
              <a:rPr lang="zh-CN" altLang="en-US" dirty="0" smtClean="0"/>
              <a:t>认识到：</a:t>
            </a:r>
            <a:endParaRPr lang="en-US" altLang="zh-CN" dirty="0" smtClean="0"/>
          </a:p>
          <a:p>
            <a:pPr lvl="3"/>
            <a:r>
              <a:rPr lang="zh-CN" altLang="en-US" dirty="0" smtClean="0"/>
              <a:t>软件“</a:t>
            </a:r>
            <a:r>
              <a:rPr lang="zh-CN" altLang="en-US" dirty="0">
                <a:solidFill>
                  <a:srgbClr val="C00000"/>
                </a:solidFill>
              </a:rPr>
              <a:t>够用就好</a:t>
            </a:r>
            <a:r>
              <a:rPr lang="zh-CN" altLang="en-US" dirty="0" smtClean="0"/>
              <a:t>”</a:t>
            </a:r>
            <a:endParaRPr lang="zh-CN" altLang="en-US" dirty="0"/>
          </a:p>
          <a:p>
            <a:pPr lvl="3"/>
            <a:r>
              <a:rPr lang="zh-CN" altLang="en-US" dirty="0" smtClean="0">
                <a:solidFill>
                  <a:srgbClr val="C00000"/>
                </a:solidFill>
              </a:rPr>
              <a:t>以后可以再改</a:t>
            </a:r>
            <a:r>
              <a:rPr lang="zh-CN" altLang="en-US" dirty="0" smtClean="0"/>
              <a:t>，再细化</a:t>
            </a:r>
            <a:endParaRPr lang="en-US" altLang="zh-CN" dirty="0" smtClean="0"/>
          </a:p>
          <a:p>
            <a:pPr lvl="3"/>
            <a:r>
              <a:rPr lang="zh-CN" altLang="en-US" dirty="0" smtClean="0"/>
              <a:t>需求、架构、你的能力都可以</a:t>
            </a:r>
            <a:r>
              <a:rPr lang="zh-CN" altLang="en-US" dirty="0" smtClean="0">
                <a:solidFill>
                  <a:srgbClr val="C00000"/>
                </a:solidFill>
              </a:rPr>
              <a:t>逐渐</a:t>
            </a:r>
            <a:r>
              <a:rPr lang="zh-CN" altLang="en-US" smtClean="0">
                <a:solidFill>
                  <a:srgbClr val="C00000"/>
                </a:solidFill>
              </a:rPr>
              <a:t>提高</a:t>
            </a:r>
            <a:endParaRPr lang="zh-CN" altLang="en-US" dirty="0">
              <a:solidFill>
                <a:srgbClr val="C00000"/>
              </a:solidFill>
            </a:endParaRPr>
          </a:p>
        </p:txBody>
      </p:sp>
    </p:spTree>
    <p:extLst>
      <p:ext uri="{BB962C8B-B14F-4D97-AF65-F5344CB8AC3E}">
        <p14:creationId xmlns:p14="http://schemas.microsoft.com/office/powerpoint/2010/main" val="14968806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51C954A1-9FE7-4ABB-8851-D5362BFC037D}" type="slidenum">
              <a:rPr lang="en-US" altLang="en-US" smtClean="0"/>
              <a:pPr/>
              <a:t>13</a:t>
            </a:fld>
            <a:endParaRPr lang="en-US" altLang="en-US"/>
          </a:p>
        </p:txBody>
      </p:sp>
      <p:sp>
        <p:nvSpPr>
          <p:cNvPr id="3" name="内容占位符 2"/>
          <p:cNvSpPr>
            <a:spLocks noGrp="1"/>
          </p:cNvSpPr>
          <p:nvPr>
            <p:ph sz="quarter" idx="11"/>
          </p:nvPr>
        </p:nvSpPr>
        <p:spPr>
          <a:xfrm>
            <a:off x="153988" y="748145"/>
            <a:ext cx="8847137" cy="2392401"/>
          </a:xfrm>
        </p:spPr>
        <p:txBody>
          <a:bodyPr/>
          <a:lstStyle/>
          <a:p>
            <a:pPr lvl="1"/>
            <a:r>
              <a:rPr lang="zh-CN" altLang="en-US" dirty="0" smtClean="0"/>
              <a:t>其他建议：</a:t>
            </a:r>
            <a:endParaRPr lang="en-US" altLang="zh-CN" dirty="0" smtClean="0"/>
          </a:p>
          <a:p>
            <a:pPr lvl="2"/>
            <a:r>
              <a:rPr lang="zh-CN" altLang="en-US" dirty="0" smtClean="0"/>
              <a:t>把</a:t>
            </a:r>
            <a:r>
              <a:rPr lang="zh-CN" altLang="en-US" dirty="0"/>
              <a:t>问题尽量简单化，越简单越好 	</a:t>
            </a:r>
            <a:r>
              <a:rPr lang="en-US" altLang="zh-CN" dirty="0"/>
              <a:t>——  </a:t>
            </a:r>
            <a:r>
              <a:rPr lang="zh-CN" altLang="en-US" dirty="0"/>
              <a:t>爱因斯坦</a:t>
            </a:r>
          </a:p>
          <a:p>
            <a:pPr lvl="2"/>
            <a:r>
              <a:rPr lang="en-US" altLang="zh-CN" dirty="0"/>
              <a:t>Keep in mind that </a:t>
            </a:r>
            <a:r>
              <a:rPr lang="en-US" altLang="zh-CN" dirty="0">
                <a:solidFill>
                  <a:srgbClr val="C00000"/>
                </a:solidFill>
              </a:rPr>
              <a:t>no single approach </a:t>
            </a:r>
            <a:r>
              <a:rPr lang="en-US" altLang="zh-CN" dirty="0"/>
              <a:t>is universally accepted or preferable.</a:t>
            </a:r>
          </a:p>
          <a:p>
            <a:pPr lvl="2"/>
            <a:r>
              <a:rPr lang="zh-CN" altLang="en-US" dirty="0">
                <a:solidFill>
                  <a:srgbClr val="C00000"/>
                </a:solidFill>
              </a:rPr>
              <a:t>拖延和过多的假设</a:t>
            </a:r>
            <a:r>
              <a:rPr lang="zh-CN" altLang="en-US" dirty="0"/>
              <a:t>是关键诱因</a:t>
            </a:r>
          </a:p>
        </p:txBody>
      </p:sp>
      <p:sp>
        <p:nvSpPr>
          <p:cNvPr id="4" name="矩形 3"/>
          <p:cNvSpPr/>
          <p:nvPr/>
        </p:nvSpPr>
        <p:spPr>
          <a:xfrm>
            <a:off x="2229440" y="3261569"/>
            <a:ext cx="4696232" cy="2062103"/>
          </a:xfrm>
          <a:prstGeom prst="rect">
            <a:avLst/>
          </a:prstGeom>
        </p:spPr>
        <p:txBody>
          <a:bodyPr wrap="square">
            <a:spAutoFit/>
          </a:bodyPr>
          <a:lstStyle/>
          <a:p>
            <a:pPr algn="ctr"/>
            <a:r>
              <a:rPr lang="zh-CN" altLang="en-US" sz="3200" b="1" dirty="0">
                <a:solidFill>
                  <a:srgbClr val="7030A0"/>
                </a:solidFill>
                <a:ea typeface="微软雅黑" panose="020B0503020204020204" pitchFamily="34" charset="-122"/>
              </a:rPr>
              <a:t>思路决定出路</a:t>
            </a:r>
          </a:p>
          <a:p>
            <a:pPr algn="ctr"/>
            <a:r>
              <a:rPr lang="zh-CN" altLang="en-US" sz="3200" b="1" dirty="0">
                <a:solidFill>
                  <a:srgbClr val="7030A0"/>
                </a:solidFill>
                <a:ea typeface="微软雅黑" panose="020B0503020204020204" pitchFamily="34" charset="-122"/>
              </a:rPr>
              <a:t>目标决定高度</a:t>
            </a:r>
          </a:p>
          <a:p>
            <a:pPr algn="ctr"/>
            <a:r>
              <a:rPr lang="zh-CN" altLang="en-US" sz="3200" b="1" dirty="0">
                <a:solidFill>
                  <a:srgbClr val="7030A0"/>
                </a:solidFill>
                <a:ea typeface="微软雅黑" panose="020B0503020204020204" pitchFamily="34" charset="-122"/>
              </a:rPr>
              <a:t>态度决定深度</a:t>
            </a:r>
          </a:p>
          <a:p>
            <a:pPr algn="ctr"/>
            <a:r>
              <a:rPr lang="zh-CN" altLang="en-US" sz="3200" b="1" dirty="0">
                <a:solidFill>
                  <a:srgbClr val="7030A0"/>
                </a:solidFill>
                <a:ea typeface="微软雅黑" panose="020B0503020204020204" pitchFamily="34" charset="-122"/>
              </a:rPr>
              <a:t>心动不如行动</a:t>
            </a:r>
          </a:p>
        </p:txBody>
      </p:sp>
    </p:spTree>
    <p:extLst>
      <p:ext uri="{BB962C8B-B14F-4D97-AF65-F5344CB8AC3E}">
        <p14:creationId xmlns:p14="http://schemas.microsoft.com/office/powerpoint/2010/main" val="199965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2"/>
          <p:cNvSpPr>
            <a:spLocks noChangeArrowheads="1"/>
          </p:cNvSpPr>
          <p:nvPr/>
        </p:nvSpPr>
        <p:spPr bwMode="auto">
          <a:xfrm>
            <a:off x="153987" y="2113176"/>
            <a:ext cx="5265737" cy="471487"/>
          </a:xfrm>
          <a:prstGeom prst="roundRect">
            <a:avLst>
              <a:gd name="adj" fmla="val 16667"/>
            </a:avLst>
          </a:prstGeom>
          <a:gradFill rotWithShape="1">
            <a:gsLst>
              <a:gs pos="0">
                <a:schemeClr val="folHlink">
                  <a:alpha val="46001"/>
                </a:schemeClr>
              </a:gs>
              <a:gs pos="100000">
                <a:schemeClr val="folHlink">
                  <a:gamma/>
                  <a:shade val="46275"/>
                  <a:invGamma/>
                  <a:alpha val="0"/>
                </a:schemeClr>
              </a:gs>
            </a:gsLst>
            <a:lin ang="0" scaled="1"/>
          </a:gradFill>
          <a:ln w="19050" algn="ctr">
            <a:noFill/>
            <a:round/>
            <a:headEnd/>
            <a:tailEnd/>
          </a:ln>
          <a:effectLst/>
        </p:spPr>
        <p:txBody>
          <a:bodyPr wrap="none" lIns="107950" tIns="53975" rIns="107950" bIns="53975" anchor="ctr"/>
          <a:lstStyle/>
          <a:p>
            <a:pPr algn="ctr">
              <a:defRPr/>
            </a:pPr>
            <a:endParaRPr lang="zh-CN" altLang="en-US" sz="900">
              <a:latin typeface="Times New Roman" pitchFamily="18" charset="0"/>
            </a:endParaRPr>
          </a:p>
        </p:txBody>
      </p:sp>
      <p:sp>
        <p:nvSpPr>
          <p:cNvPr id="7171" name="Rectangle 2"/>
          <p:cNvSpPr>
            <a:spLocks noGrp="1" noChangeArrowheads="1"/>
          </p:cNvSpPr>
          <p:nvPr>
            <p:ph type="title"/>
          </p:nvPr>
        </p:nvSpPr>
        <p:spPr/>
        <p:txBody>
          <a:bodyPr/>
          <a:lstStyle/>
          <a:p>
            <a:r>
              <a:rPr lang="zh-CN" altLang="en-US" smtClean="0"/>
              <a:t>本章内容</a:t>
            </a:r>
            <a:endParaRPr lang="zh-CN" altLang="en-US" dirty="0" smtClean="0"/>
          </a:p>
        </p:txBody>
      </p:sp>
      <p:sp>
        <p:nvSpPr>
          <p:cNvPr id="7172" name="Rectangle 3"/>
          <p:cNvSpPr>
            <a:spLocks noGrp="1" noChangeArrowheads="1"/>
          </p:cNvSpPr>
          <p:nvPr>
            <p:ph sz="quarter" idx="11"/>
          </p:nvPr>
        </p:nvSpPr>
        <p:spPr>
          <a:xfrm>
            <a:off x="153987" y="1142813"/>
            <a:ext cx="8847137" cy="5417644"/>
          </a:xfrm>
        </p:spPr>
        <p:txBody>
          <a:bodyPr>
            <a:normAutofit/>
          </a:bodyPr>
          <a:lstStyle/>
          <a:p>
            <a:r>
              <a:rPr lang="zh-CN" altLang="zh-CN" dirty="0" smtClean="0"/>
              <a:t>第</a:t>
            </a:r>
            <a:r>
              <a:rPr lang="en-US" altLang="zh-CN" dirty="0" smtClean="0"/>
              <a:t>4</a:t>
            </a:r>
            <a:r>
              <a:rPr lang="zh-CN" altLang="zh-CN" dirty="0" smtClean="0"/>
              <a:t>章 启动项目</a:t>
            </a:r>
            <a:endParaRPr lang="en-US" altLang="zh-CN" dirty="0" smtClean="0"/>
          </a:p>
          <a:p>
            <a:pPr lvl="1"/>
            <a:r>
              <a:rPr lang="zh-CN" altLang="en-US" dirty="0"/>
              <a:t>序：项目启动过程</a:t>
            </a:r>
            <a:r>
              <a:rPr lang="zh-CN" altLang="en-US" dirty="0" smtClean="0"/>
              <a:t>的主要任务</a:t>
            </a:r>
            <a:endParaRPr lang="en-US" altLang="zh-CN" dirty="0" smtClean="0"/>
          </a:p>
          <a:p>
            <a:pPr lvl="1"/>
            <a:r>
              <a:rPr lang="en-US" altLang="zh-CN" dirty="0" smtClean="0"/>
              <a:t>4.1 </a:t>
            </a:r>
            <a:r>
              <a:rPr lang="zh-CN" altLang="zh-CN" dirty="0" smtClean="0"/>
              <a:t>关键干系人分析</a:t>
            </a:r>
            <a:endParaRPr lang="en-US" altLang="zh-CN" dirty="0" smtClean="0"/>
          </a:p>
          <a:p>
            <a:pPr lvl="2"/>
            <a:r>
              <a:rPr lang="en-US" altLang="zh-CN" dirty="0" smtClean="0"/>
              <a:t>Q1</a:t>
            </a:r>
            <a:r>
              <a:rPr lang="zh-CN" altLang="en-US" dirty="0" smtClean="0"/>
              <a:t>：如何与项</a:t>
            </a:r>
            <a:r>
              <a:rPr lang="zh-CN" altLang="en-US" dirty="0"/>
              <a:t>目干系</a:t>
            </a:r>
            <a:r>
              <a:rPr lang="zh-CN" altLang="en-US" dirty="0" smtClean="0"/>
              <a:t>人沟通并获取需求？</a:t>
            </a:r>
            <a:endParaRPr lang="zh-CN" altLang="en-US" dirty="0"/>
          </a:p>
          <a:p>
            <a:pPr lvl="2"/>
            <a:r>
              <a:rPr lang="en-US" altLang="zh-CN" dirty="0" smtClean="0"/>
              <a:t>Q2</a:t>
            </a:r>
            <a:r>
              <a:rPr lang="zh-CN" altLang="en-US" dirty="0" smtClean="0"/>
              <a:t>：如何区分和对待项</a:t>
            </a:r>
            <a:r>
              <a:rPr lang="zh-CN" altLang="en-US" dirty="0"/>
              <a:t>目干系</a:t>
            </a:r>
            <a:r>
              <a:rPr lang="zh-CN" altLang="en-US" dirty="0" smtClean="0"/>
              <a:t>人？</a:t>
            </a:r>
            <a:endParaRPr lang="en-US" altLang="zh-CN" dirty="0" smtClean="0"/>
          </a:p>
          <a:p>
            <a:pPr lvl="1"/>
            <a:r>
              <a:rPr lang="en-US" altLang="zh-CN" dirty="0" smtClean="0"/>
              <a:t>4.2 </a:t>
            </a:r>
            <a:r>
              <a:rPr lang="zh-CN" altLang="zh-CN" dirty="0" smtClean="0"/>
              <a:t>开发项目建议书</a:t>
            </a:r>
            <a:endParaRPr lang="en-US" altLang="zh-CN" dirty="0" smtClean="0"/>
          </a:p>
          <a:p>
            <a:pPr lvl="1"/>
            <a:r>
              <a:rPr lang="en-US" altLang="zh-CN" dirty="0" smtClean="0"/>
              <a:t>4.3 </a:t>
            </a:r>
            <a:r>
              <a:rPr lang="zh-CN" altLang="zh-CN" dirty="0" smtClean="0"/>
              <a:t>项目总体规划</a:t>
            </a:r>
            <a:endParaRPr lang="en-US" altLang="zh-CN" dirty="0" smtClean="0"/>
          </a:p>
          <a:p>
            <a:pPr lvl="1"/>
            <a:r>
              <a:rPr lang="en-US" altLang="zh-CN" dirty="0" smtClean="0"/>
              <a:t>4.4 </a:t>
            </a:r>
            <a:r>
              <a:rPr lang="zh-CN" altLang="en-US" dirty="0" smtClean="0"/>
              <a:t>组建团队</a:t>
            </a:r>
            <a:endParaRPr lang="zh-CN" altLang="zh-CN" dirty="0" smtClean="0"/>
          </a:p>
          <a:p>
            <a:pPr lvl="1"/>
            <a:r>
              <a:rPr lang="en-US" altLang="zh-CN" dirty="0" smtClean="0"/>
              <a:t>4.5 </a:t>
            </a:r>
            <a:r>
              <a:rPr lang="zh-CN" altLang="zh-CN" dirty="0" smtClean="0"/>
              <a:t>传统项目启动过程</a:t>
            </a:r>
          </a:p>
          <a:p>
            <a:pPr lvl="1"/>
            <a:r>
              <a:rPr lang="zh-CN" altLang="zh-CN" dirty="0" smtClean="0"/>
              <a:t>小结</a:t>
            </a:r>
          </a:p>
          <a:p>
            <a:pPr lvl="1"/>
            <a:r>
              <a:rPr lang="zh-CN" altLang="en-US" dirty="0" smtClean="0"/>
              <a:t>思考</a:t>
            </a:r>
            <a:endParaRPr lang="zh-CN" altLang="zh-CN" dirty="0" smtClean="0"/>
          </a:p>
        </p:txBody>
      </p:sp>
      <p:pic>
        <p:nvPicPr>
          <p:cNvPr id="7175" name="Picture 7" descr="MCj043961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5625" y="4084638"/>
            <a:ext cx="2047875"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fld id="{51C954A1-9FE7-4ABB-8851-D5362BFC037D}" type="slidenum">
              <a:rPr lang="en-US" altLang="en-US" smtClean="0"/>
              <a:pPr/>
              <a:t>14</a:t>
            </a:fld>
            <a:endParaRPr lang="en-US" altLang="en-US"/>
          </a:p>
        </p:txBody>
      </p:sp>
    </p:spTree>
    <p:extLst>
      <p:ext uri="{BB962C8B-B14F-4D97-AF65-F5344CB8AC3E}">
        <p14:creationId xmlns:p14="http://schemas.microsoft.com/office/powerpoint/2010/main" val="338473278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CN" dirty="0"/>
              <a:t>Q1</a:t>
            </a:r>
            <a:r>
              <a:rPr lang="zh-CN" altLang="en-US" dirty="0"/>
              <a:t>：如何与项目干系人沟通并获取需求？</a:t>
            </a:r>
          </a:p>
        </p:txBody>
      </p:sp>
      <p:sp>
        <p:nvSpPr>
          <p:cNvPr id="28675" name="Rectangle 3"/>
          <p:cNvSpPr>
            <a:spLocks noGrp="1" noChangeArrowheads="1"/>
          </p:cNvSpPr>
          <p:nvPr>
            <p:ph sz="quarter" idx="11"/>
          </p:nvPr>
        </p:nvSpPr>
        <p:spPr>
          <a:xfrm>
            <a:off x="153987" y="1142814"/>
            <a:ext cx="8847137" cy="4478058"/>
          </a:xfrm>
        </p:spPr>
        <p:txBody>
          <a:bodyPr/>
          <a:lstStyle/>
          <a:p>
            <a:pPr marL="0" indent="0">
              <a:buNone/>
            </a:pPr>
            <a:r>
              <a:rPr lang="en-US" altLang="zh-CN" dirty="0" smtClean="0">
                <a:solidFill>
                  <a:schemeClr val="tx1"/>
                </a:solidFill>
              </a:rPr>
              <a:t>1</a:t>
            </a:r>
            <a:r>
              <a:rPr lang="zh-CN" altLang="en-US" dirty="0" smtClean="0">
                <a:solidFill>
                  <a:schemeClr val="tx1"/>
                </a:solidFill>
              </a:rPr>
              <a:t>）识别</a:t>
            </a:r>
            <a:r>
              <a:rPr lang="zh-CN" altLang="en-US" dirty="0" smtClean="0"/>
              <a:t>干系人对项目的</a:t>
            </a:r>
            <a:r>
              <a:rPr lang="zh-CN" altLang="en-US" dirty="0" smtClean="0">
                <a:solidFill>
                  <a:srgbClr val="C00000"/>
                </a:solidFill>
              </a:rPr>
              <a:t>重要性</a:t>
            </a:r>
            <a:endParaRPr lang="en-US" altLang="zh-CN" dirty="0" smtClean="0">
              <a:solidFill>
                <a:srgbClr val="C00000"/>
              </a:solidFill>
            </a:endParaRPr>
          </a:p>
          <a:p>
            <a:pPr marL="0" indent="0">
              <a:buNone/>
            </a:pPr>
            <a:r>
              <a:rPr lang="en-US" altLang="zh-CN" dirty="0" smtClean="0"/>
              <a:t>2</a:t>
            </a:r>
            <a:r>
              <a:rPr lang="zh-CN" altLang="en-US" dirty="0" smtClean="0"/>
              <a:t>）如何理解项目干系人的</a:t>
            </a:r>
            <a:r>
              <a:rPr lang="zh-CN" altLang="en-US" dirty="0" smtClean="0">
                <a:solidFill>
                  <a:srgbClr val="C00000"/>
                </a:solidFill>
              </a:rPr>
              <a:t>目标</a:t>
            </a:r>
            <a:endParaRPr lang="en-US" altLang="zh-CN" dirty="0" smtClean="0">
              <a:solidFill>
                <a:srgbClr val="C00000"/>
              </a:solidFill>
            </a:endParaRPr>
          </a:p>
          <a:p>
            <a:pPr marL="0" indent="0">
              <a:buNone/>
            </a:pPr>
            <a:r>
              <a:rPr lang="en-US" altLang="zh-CN" dirty="0" smtClean="0">
                <a:solidFill>
                  <a:schemeClr val="tx1"/>
                </a:solidFill>
              </a:rPr>
              <a:t>3</a:t>
            </a:r>
            <a:r>
              <a:rPr lang="zh-CN" altLang="en-US" dirty="0" smtClean="0">
                <a:solidFill>
                  <a:schemeClr val="tx1"/>
                </a:solidFill>
              </a:rPr>
              <a:t>）如何保持</a:t>
            </a:r>
            <a:r>
              <a:rPr lang="zh-CN" altLang="en-US" dirty="0" smtClean="0">
                <a:solidFill>
                  <a:srgbClr val="C00000"/>
                </a:solidFill>
              </a:rPr>
              <a:t>积极、持续</a:t>
            </a:r>
            <a:r>
              <a:rPr lang="zh-CN" altLang="en-US" dirty="0" smtClean="0"/>
              <a:t>的对话</a:t>
            </a:r>
            <a:endParaRPr lang="en-US" altLang="zh-CN" dirty="0" smtClean="0"/>
          </a:p>
          <a:p>
            <a:pPr marL="0" indent="0">
              <a:buNone/>
            </a:pPr>
            <a:r>
              <a:rPr lang="en-US" altLang="zh-CN" dirty="0" smtClean="0">
                <a:solidFill>
                  <a:schemeClr val="tx1"/>
                </a:solidFill>
              </a:rPr>
              <a:t>4</a:t>
            </a:r>
            <a:r>
              <a:rPr lang="zh-CN" altLang="en-US" dirty="0" smtClean="0">
                <a:solidFill>
                  <a:schemeClr val="tx1"/>
                </a:solidFill>
              </a:rPr>
              <a:t>）</a:t>
            </a:r>
            <a:r>
              <a:rPr lang="zh-CN" altLang="en-US" dirty="0" smtClean="0">
                <a:solidFill>
                  <a:srgbClr val="C00000"/>
                </a:solidFill>
              </a:rPr>
              <a:t>规划</a:t>
            </a:r>
            <a:r>
              <a:rPr lang="zh-CN" altLang="en-US" dirty="0" smtClean="0"/>
              <a:t>一下在你的开发活动中如何达到他们的目标</a:t>
            </a:r>
            <a:endParaRPr lang="en-US" altLang="zh-CN" dirty="0" smtClean="0"/>
          </a:p>
        </p:txBody>
      </p:sp>
      <p:sp>
        <p:nvSpPr>
          <p:cNvPr id="28676" name="Rectangle 4"/>
          <p:cNvSpPr>
            <a:spLocks noChangeArrowheads="1"/>
          </p:cNvSpPr>
          <p:nvPr/>
        </p:nvSpPr>
        <p:spPr bwMode="auto">
          <a:xfrm>
            <a:off x="2918013" y="5823792"/>
            <a:ext cx="60831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
                <a:schemeClr val="accent1"/>
              </a:buClr>
            </a:pPr>
            <a:r>
              <a:rPr lang="en-US" altLang="zh-CN" sz="1400" dirty="0" smtClean="0">
                <a:solidFill>
                  <a:srgbClr val="000000"/>
                </a:solidFill>
                <a:latin typeface="+mj-lt"/>
              </a:rPr>
              <a:t>Question From: Carl </a:t>
            </a:r>
            <a:r>
              <a:rPr lang="en-US" altLang="zh-CN" sz="1400" dirty="0">
                <a:solidFill>
                  <a:srgbClr val="000000"/>
                </a:solidFill>
                <a:latin typeface="+mj-lt"/>
              </a:rPr>
              <a:t>Kessler and John </a:t>
            </a:r>
            <a:r>
              <a:rPr lang="en-US" altLang="zh-CN" sz="1400" dirty="0" err="1">
                <a:solidFill>
                  <a:srgbClr val="000000"/>
                </a:solidFill>
                <a:latin typeface="+mj-lt"/>
              </a:rPr>
              <a:t>Sweitzer</a:t>
            </a:r>
            <a:r>
              <a:rPr lang="en-US" altLang="zh-CN" sz="1400" dirty="0">
                <a:solidFill>
                  <a:srgbClr val="000000"/>
                </a:solidFill>
                <a:latin typeface="+mj-lt"/>
              </a:rPr>
              <a:t>, </a:t>
            </a:r>
            <a:r>
              <a:rPr lang="en-US" altLang="zh-CN" sz="1400" i="1" dirty="0">
                <a:solidFill>
                  <a:srgbClr val="000000"/>
                </a:solidFill>
                <a:latin typeface="+mj-lt"/>
              </a:rPr>
              <a:t>Outside-in Development</a:t>
            </a:r>
            <a:r>
              <a:rPr lang="en-US" altLang="zh-CN" sz="1400" dirty="0">
                <a:solidFill>
                  <a:srgbClr val="000000"/>
                </a:solidFill>
                <a:latin typeface="+mj-lt"/>
              </a:rPr>
              <a:t>, (Upper Saddle River, NJ: Prentice-Hall, 2007).</a:t>
            </a:r>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15</a:t>
            </a:fld>
            <a:endParaRPr lang="en-US" altLang="en-US"/>
          </a:p>
        </p:txBody>
      </p:sp>
    </p:spTree>
    <p:extLst>
      <p:ext uri="{BB962C8B-B14F-4D97-AF65-F5344CB8AC3E}">
        <p14:creationId xmlns:p14="http://schemas.microsoft.com/office/powerpoint/2010/main" val="40523924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zh-CN" dirty="0"/>
              <a:t>1</a:t>
            </a:r>
            <a:r>
              <a:rPr lang="zh-CN" altLang="en-US" dirty="0"/>
              <a:t>）识别干系人对项目的重要性</a:t>
            </a:r>
          </a:p>
        </p:txBody>
      </p:sp>
      <p:sp>
        <p:nvSpPr>
          <p:cNvPr id="7" name="内容占位符 6"/>
          <p:cNvSpPr>
            <a:spLocks noGrp="1"/>
          </p:cNvSpPr>
          <p:nvPr>
            <p:ph sz="quarter" idx="11"/>
          </p:nvPr>
        </p:nvSpPr>
        <p:spPr>
          <a:xfrm>
            <a:off x="153987" y="1142814"/>
            <a:ext cx="8847137" cy="2559108"/>
          </a:xfrm>
        </p:spPr>
        <p:txBody>
          <a:bodyPr>
            <a:normAutofit/>
          </a:bodyPr>
          <a:lstStyle/>
          <a:p>
            <a:r>
              <a:rPr lang="zh-CN" altLang="en-US" dirty="0"/>
              <a:t>认清真正的干系人能得到以下效果</a:t>
            </a:r>
          </a:p>
          <a:p>
            <a:pPr lvl="1"/>
            <a:r>
              <a:rPr lang="zh-CN" altLang="en-US" dirty="0"/>
              <a:t>降低构建</a:t>
            </a:r>
            <a:r>
              <a:rPr lang="zh-CN" altLang="en-US" dirty="0">
                <a:solidFill>
                  <a:srgbClr val="C00000"/>
                </a:solidFill>
              </a:rPr>
              <a:t>错误代码</a:t>
            </a:r>
            <a:r>
              <a:rPr lang="zh-CN" altLang="en-US" dirty="0"/>
              <a:t>的几</a:t>
            </a:r>
            <a:r>
              <a:rPr lang="zh-CN" altLang="en-US" dirty="0" smtClean="0"/>
              <a:t>率</a:t>
            </a:r>
            <a:endParaRPr lang="zh-CN" altLang="en-US" dirty="0"/>
          </a:p>
          <a:p>
            <a:pPr lvl="2"/>
            <a:r>
              <a:rPr lang="zh-CN" altLang="en-US" b="1" dirty="0" smtClean="0"/>
              <a:t>错误代码</a:t>
            </a:r>
            <a:r>
              <a:rPr lang="zh-CN" altLang="en-US" dirty="0" smtClean="0"/>
              <a:t>：没</a:t>
            </a:r>
            <a:r>
              <a:rPr lang="zh-CN" altLang="en-US" dirty="0"/>
              <a:t>用到的代码或者偏离目标的代</a:t>
            </a:r>
            <a:r>
              <a:rPr lang="zh-CN" altLang="en-US" dirty="0" smtClean="0"/>
              <a:t>码</a:t>
            </a:r>
            <a:r>
              <a:rPr lang="en-US" altLang="zh-CN" dirty="0" smtClean="0"/>
              <a:t>	</a:t>
            </a:r>
            <a:endParaRPr lang="zh-CN" altLang="en-US" dirty="0"/>
          </a:p>
          <a:p>
            <a:pPr lvl="1"/>
            <a:r>
              <a:rPr lang="zh-CN" altLang="en-US" dirty="0" smtClean="0"/>
              <a:t>获取</a:t>
            </a:r>
            <a:r>
              <a:rPr lang="zh-CN" altLang="en-US" dirty="0" smtClean="0">
                <a:solidFill>
                  <a:srgbClr val="C00000"/>
                </a:solidFill>
              </a:rPr>
              <a:t>真正的需求</a:t>
            </a:r>
            <a:endParaRPr lang="en-US" altLang="zh-CN" dirty="0" smtClean="0">
              <a:solidFill>
                <a:srgbClr val="C00000"/>
              </a:solidFill>
            </a:endParaRPr>
          </a:p>
          <a:p>
            <a:pPr lvl="2"/>
            <a:r>
              <a:rPr lang="zh-CN" altLang="en-US" dirty="0"/>
              <a:t>少走弯</a:t>
            </a:r>
            <a:r>
              <a:rPr lang="zh-CN" altLang="en-US" dirty="0" smtClean="0"/>
              <a:t>路，易于选择匹配的解决方案</a:t>
            </a:r>
            <a:endParaRPr lang="zh-CN" altLang="en-US" dirty="0"/>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16</a:t>
            </a:fld>
            <a:endParaRPr lang="en-US" altLang="en-US"/>
          </a:p>
        </p:txBody>
      </p:sp>
      <p:sp>
        <p:nvSpPr>
          <p:cNvPr id="6" name="圆角矩形 9"/>
          <p:cNvSpPr>
            <a:spLocks noChangeArrowheads="1"/>
          </p:cNvSpPr>
          <p:nvPr/>
        </p:nvSpPr>
        <p:spPr bwMode="auto">
          <a:xfrm>
            <a:off x="153987" y="3882647"/>
            <a:ext cx="8847137" cy="2213353"/>
          </a:xfrm>
          <a:prstGeom prst="roundRect">
            <a:avLst>
              <a:gd name="adj" fmla="val 16667"/>
            </a:avLst>
          </a:prstGeom>
          <a:noFill/>
          <a:ln w="25400" algn="ctr">
            <a:solidFill>
              <a:srgbClr val="002060"/>
            </a:solidFill>
            <a:round/>
            <a:headEnd/>
            <a:tailEnd/>
          </a:ln>
          <a:extLst>
            <a:ext uri="{909E8E84-426E-40DD-AFC4-6F175D3DCCD1}">
              <a14:hiddenFill xmlns:a14="http://schemas.microsoft.com/office/drawing/2010/main">
                <a:solidFill>
                  <a:srgbClr val="FFFFFF"/>
                </a:solidFill>
              </a14:hiddenFill>
            </a:ext>
          </a:extLst>
        </p:spPr>
        <p:txBody>
          <a:bodyPr/>
          <a:lstStyle/>
          <a:p>
            <a:pPr marL="0" lvl="1">
              <a:lnSpc>
                <a:spcPct val="110000"/>
              </a:lnSpc>
              <a:spcBef>
                <a:spcPts val="0"/>
              </a:spcBef>
              <a:buClr>
                <a:schemeClr val="accent1"/>
              </a:buClr>
            </a:pPr>
            <a:r>
              <a:rPr lang="zh-CN" altLang="en-US" sz="2400" dirty="0" smtClean="0">
                <a:solidFill>
                  <a:srgbClr val="0070C0"/>
                </a:solidFill>
                <a:latin typeface="微软雅黑" panose="020B0503020204020204" pitchFamily="34" charset="-122"/>
                <a:ea typeface="微软雅黑" panose="020B0503020204020204" pitchFamily="34" charset="-122"/>
              </a:rPr>
              <a:t>不要忽视干系人</a:t>
            </a:r>
            <a:r>
              <a:rPr lang="zh-CN" altLang="en-US" sz="2400" dirty="0" smtClean="0">
                <a:solidFill>
                  <a:srgbClr val="C00000"/>
                </a:solidFill>
                <a:latin typeface="微软雅黑" panose="020B0503020204020204" pitchFamily="34" charset="-122"/>
                <a:ea typeface="微软雅黑" panose="020B0503020204020204" pitchFamily="34" charset="-122"/>
              </a:rPr>
              <a:t>隐含的</a:t>
            </a:r>
            <a:r>
              <a:rPr lang="zh-CN" altLang="en-US" sz="2400" dirty="0" smtClean="0">
                <a:solidFill>
                  <a:srgbClr val="C00000"/>
                </a:solidFill>
                <a:latin typeface="微软雅黑" panose="020B0503020204020204" pitchFamily="34" charset="-122"/>
                <a:ea typeface="微软雅黑" panose="020B0503020204020204" pitchFamily="34" charset="-122"/>
              </a:rPr>
              <a:t>需求</a:t>
            </a:r>
            <a:r>
              <a:rPr lang="en-US" altLang="zh-CN" sz="2400" dirty="0" smtClean="0">
                <a:solidFill>
                  <a:srgbClr val="C00000"/>
                </a:solidFill>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即使</a:t>
            </a:r>
            <a:r>
              <a:rPr lang="zh-CN" altLang="en-US" sz="2000" dirty="0">
                <a:latin typeface="微软雅黑" panose="020B0503020204020204" pitchFamily="34" charset="-122"/>
                <a:ea typeface="微软雅黑" panose="020B0503020204020204" pitchFamily="34" charset="-122"/>
              </a:rPr>
              <a:t>客户没有提出来，在实现的时候也应该考虑到，否则，可能导致项目的失败。 </a:t>
            </a:r>
          </a:p>
          <a:p>
            <a:pPr marL="0" lvl="1">
              <a:lnSpc>
                <a:spcPct val="110000"/>
              </a:lnSpc>
              <a:spcBef>
                <a:spcPts val="0"/>
              </a:spcBef>
              <a:buClr>
                <a:schemeClr val="accent1"/>
              </a:buClr>
            </a:pPr>
            <a:r>
              <a:rPr lang="zh-CN" altLang="en-US" sz="2000" b="1" dirty="0">
                <a:solidFill>
                  <a:srgbClr val="0070C0"/>
                </a:solidFill>
                <a:latin typeface="微软雅黑" panose="020B0503020204020204" pitchFamily="34" charset="-122"/>
                <a:ea typeface="微软雅黑" panose="020B0503020204020204" pitchFamily="34" charset="-122"/>
              </a:rPr>
              <a:t>隐含指标</a:t>
            </a:r>
            <a:r>
              <a:rPr lang="zh-CN" altLang="en-US" sz="2000" dirty="0">
                <a:solidFill>
                  <a:srgbClr val="0070C0"/>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界面友好；信息安全；功能可靠；可移植性；可维护性；</a:t>
            </a:r>
          </a:p>
          <a:p>
            <a:pPr marL="0" lvl="1">
              <a:lnSpc>
                <a:spcPct val="110000"/>
              </a:lnSpc>
              <a:spcBef>
                <a:spcPts val="0"/>
              </a:spcBef>
              <a:buClr>
                <a:schemeClr val="accent1"/>
              </a:buClr>
            </a:pPr>
            <a:r>
              <a:rPr lang="zh-CN" altLang="en-US" sz="2000" b="1" dirty="0">
                <a:solidFill>
                  <a:srgbClr val="0070C0"/>
                </a:solidFill>
                <a:latin typeface="微软雅黑" panose="020B0503020204020204" pitchFamily="34" charset="-122"/>
                <a:ea typeface="微软雅黑" panose="020B0503020204020204" pitchFamily="34" charset="-122"/>
              </a:rPr>
              <a:t>其他功能</a:t>
            </a:r>
            <a:r>
              <a:rPr lang="zh-CN" altLang="en-US" sz="2000" dirty="0">
                <a:solidFill>
                  <a:srgbClr val="0070C0"/>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备份；导入</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导出；打</a:t>
            </a:r>
            <a:r>
              <a:rPr lang="zh-CN" altLang="en-US" sz="2000" dirty="0" smtClean="0">
                <a:latin typeface="微软雅黑" panose="020B0503020204020204" pitchFamily="34" charset="-122"/>
                <a:ea typeface="微软雅黑" panose="020B0503020204020204" pitchFamily="34" charset="-122"/>
              </a:rPr>
              <a:t>印</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54971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CN" dirty="0"/>
              <a:t>2</a:t>
            </a:r>
            <a:r>
              <a:rPr lang="zh-CN" altLang="en-US" dirty="0"/>
              <a:t>）如何理解项目干系人的目标</a:t>
            </a:r>
          </a:p>
        </p:txBody>
      </p:sp>
      <p:sp>
        <p:nvSpPr>
          <p:cNvPr id="7" name="内容占位符 6"/>
          <p:cNvSpPr>
            <a:spLocks noGrp="1"/>
          </p:cNvSpPr>
          <p:nvPr>
            <p:ph sz="quarter" idx="11"/>
          </p:nvPr>
        </p:nvSpPr>
        <p:spPr>
          <a:xfrm>
            <a:off x="153987" y="1142813"/>
            <a:ext cx="8847137" cy="3167929"/>
          </a:xfrm>
        </p:spPr>
        <p:txBody>
          <a:bodyPr>
            <a:normAutofit/>
          </a:bodyPr>
          <a:lstStyle/>
          <a:p>
            <a:r>
              <a:rPr lang="zh-CN" altLang="en-US" dirty="0" smtClean="0"/>
              <a:t>场景假设法</a:t>
            </a:r>
            <a:r>
              <a:rPr lang="en-US" altLang="zh-CN" dirty="0" smtClean="0"/>
              <a:t>( As-is &amp; To-be )</a:t>
            </a:r>
          </a:p>
          <a:p>
            <a:pPr lvl="1"/>
            <a:r>
              <a:rPr lang="zh-CN" altLang="en-US" dirty="0" smtClean="0"/>
              <a:t>没</a:t>
            </a:r>
            <a:r>
              <a:rPr lang="zh-CN" altLang="en-US" dirty="0"/>
              <a:t>有该产品，你们公司现在是怎么做的？（</a:t>
            </a:r>
            <a:r>
              <a:rPr lang="zh-CN" altLang="en-US" dirty="0">
                <a:solidFill>
                  <a:srgbClr val="C00000"/>
                </a:solidFill>
              </a:rPr>
              <a:t>如果</a:t>
            </a:r>
            <a:r>
              <a:rPr lang="zh-CN" altLang="en-US" dirty="0"/>
              <a:t>）</a:t>
            </a:r>
          </a:p>
          <a:p>
            <a:pPr lvl="1"/>
            <a:r>
              <a:rPr lang="zh-CN" altLang="en-US" dirty="0"/>
              <a:t>如果部署了产品，你们期望有什么不同</a:t>
            </a:r>
            <a:r>
              <a:rPr lang="zh-CN" altLang="en-US" dirty="0" smtClean="0"/>
              <a:t>？（</a:t>
            </a:r>
            <a:r>
              <a:rPr lang="zh-CN" altLang="en-US" dirty="0" smtClean="0">
                <a:solidFill>
                  <a:srgbClr val="C00000"/>
                </a:solidFill>
              </a:rPr>
              <a:t>那么</a:t>
            </a:r>
            <a:r>
              <a:rPr lang="zh-CN" altLang="en-US" dirty="0" smtClean="0"/>
              <a:t>）</a:t>
            </a:r>
            <a:endParaRPr lang="zh-CN" altLang="en-US" dirty="0"/>
          </a:p>
          <a:p>
            <a:pPr lvl="1"/>
            <a:r>
              <a:rPr lang="zh-CN" altLang="en-US" dirty="0"/>
              <a:t>谁对这些改变会感兴趣？（</a:t>
            </a:r>
            <a:r>
              <a:rPr lang="zh-CN" altLang="en-US" dirty="0">
                <a:solidFill>
                  <a:srgbClr val="C00000"/>
                </a:solidFill>
              </a:rPr>
              <a:t>潜在的干系人</a:t>
            </a:r>
            <a:r>
              <a:rPr lang="zh-CN" altLang="en-US" dirty="0"/>
              <a:t>）</a:t>
            </a:r>
          </a:p>
          <a:p>
            <a:pPr lvl="1"/>
            <a:r>
              <a:rPr lang="zh-CN" altLang="en-US" dirty="0" smtClean="0"/>
              <a:t>你认为成</a:t>
            </a:r>
            <a:r>
              <a:rPr lang="zh-CN" altLang="en-US" dirty="0"/>
              <a:t>功是什么样子的</a:t>
            </a:r>
            <a:r>
              <a:rPr lang="zh-CN" altLang="en-US" dirty="0" smtClean="0"/>
              <a:t>？（</a:t>
            </a:r>
            <a:r>
              <a:rPr lang="zh-CN" altLang="en-US" dirty="0" smtClean="0">
                <a:solidFill>
                  <a:srgbClr val="C00000"/>
                </a:solidFill>
              </a:rPr>
              <a:t>目标</a:t>
            </a:r>
            <a:r>
              <a:rPr lang="zh-CN" altLang="en-US" dirty="0" smtClean="0"/>
              <a:t>）</a:t>
            </a:r>
            <a:endParaRPr lang="zh-CN" altLang="en-US" dirty="0"/>
          </a:p>
          <a:p>
            <a:pPr lvl="1"/>
            <a:r>
              <a:rPr lang="zh-CN" altLang="en-US" dirty="0"/>
              <a:t>你需要依靠谁来完成你的目标？（</a:t>
            </a:r>
            <a:r>
              <a:rPr lang="zh-CN" altLang="en-US" dirty="0">
                <a:solidFill>
                  <a:srgbClr val="C00000"/>
                </a:solidFill>
              </a:rPr>
              <a:t>合作的干系人</a:t>
            </a:r>
            <a:r>
              <a:rPr lang="zh-CN" altLang="en-US" dirty="0" smtClean="0"/>
              <a:t>）</a:t>
            </a:r>
            <a:endParaRPr lang="zh-CN" altLang="en-US" dirty="0"/>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l="22841" t="37532"/>
          <a:stretch>
            <a:fillRect/>
          </a:stretch>
        </p:blipFill>
        <p:spPr bwMode="auto">
          <a:xfrm>
            <a:off x="4175125" y="4850563"/>
            <a:ext cx="4489450" cy="152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1" name="Text Box 8"/>
          <p:cNvSpPr txBox="1">
            <a:spLocks noChangeArrowheads="1"/>
          </p:cNvSpPr>
          <p:nvPr/>
        </p:nvSpPr>
        <p:spPr bwMode="auto">
          <a:xfrm>
            <a:off x="401387" y="4205260"/>
            <a:ext cx="8054975" cy="830997"/>
          </a:xfrm>
          <a:prstGeom prst="rect">
            <a:avLst/>
          </a:prstGeom>
          <a:noFill/>
          <a:ln w="19050">
            <a:solidFill>
              <a:srgbClr val="808080"/>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zh-CN" altLang="en-US" sz="2400" dirty="0" smtClean="0">
                <a:solidFill>
                  <a:srgbClr val="002060"/>
                </a:solidFill>
                <a:ea typeface="微软雅黑" panose="020B0503020204020204" pitchFamily="34" charset="-122"/>
              </a:rPr>
              <a:t>接下来，可</a:t>
            </a:r>
            <a:r>
              <a:rPr lang="zh-CN" altLang="en-US" sz="2400" dirty="0">
                <a:solidFill>
                  <a:srgbClr val="002060"/>
                </a:solidFill>
                <a:ea typeface="微软雅黑" panose="020B0503020204020204" pitchFamily="34" charset="-122"/>
              </a:rPr>
              <a:t>以问一些具体的，他们感觉需要</a:t>
            </a:r>
            <a:r>
              <a:rPr lang="zh-CN" altLang="en-US" sz="2400" dirty="0" smtClean="0">
                <a:solidFill>
                  <a:srgbClr val="002060"/>
                </a:solidFill>
                <a:ea typeface="微软雅黑" panose="020B0503020204020204" pitchFamily="34" charset="-122"/>
              </a:rPr>
              <a:t>的功能；</a:t>
            </a:r>
            <a:r>
              <a:rPr lang="zh-CN" altLang="en-US" sz="2400" dirty="0">
                <a:solidFill>
                  <a:srgbClr val="002060"/>
                </a:solidFill>
                <a:ea typeface="微软雅黑" panose="020B0503020204020204" pitchFamily="34" charset="-122"/>
              </a:rPr>
              <a:t>或者确</a:t>
            </a:r>
            <a:r>
              <a:rPr lang="zh-CN" altLang="en-US" sz="2400" dirty="0" smtClean="0">
                <a:solidFill>
                  <a:srgbClr val="002060"/>
                </a:solidFill>
                <a:ea typeface="微软雅黑" panose="020B0503020204020204" pitchFamily="34" charset="-122"/>
              </a:rPr>
              <a:t>认上</a:t>
            </a:r>
            <a:r>
              <a:rPr lang="zh-CN" altLang="en-US" sz="2400" dirty="0">
                <a:solidFill>
                  <a:srgbClr val="002060"/>
                </a:solidFill>
                <a:ea typeface="微软雅黑" panose="020B0503020204020204" pitchFamily="34" charset="-122"/>
              </a:rPr>
              <a:t>述问题的回答。</a:t>
            </a:r>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17</a:t>
            </a:fld>
            <a:endParaRPr lang="en-US" altLang="en-US"/>
          </a:p>
        </p:txBody>
      </p:sp>
    </p:spTree>
    <p:extLst>
      <p:ext uri="{BB962C8B-B14F-4D97-AF65-F5344CB8AC3E}">
        <p14:creationId xmlns:p14="http://schemas.microsoft.com/office/powerpoint/2010/main" val="1185500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dirty="0"/>
              <a:t>3</a:t>
            </a:r>
            <a:r>
              <a:rPr lang="zh-CN" altLang="en-US" dirty="0"/>
              <a:t>）如何保持积极、持续的对话</a:t>
            </a:r>
          </a:p>
        </p:txBody>
      </p:sp>
      <p:sp>
        <p:nvSpPr>
          <p:cNvPr id="7" name="内容占位符 6"/>
          <p:cNvSpPr>
            <a:spLocks noGrp="1"/>
          </p:cNvSpPr>
          <p:nvPr>
            <p:ph sz="quarter" idx="11"/>
          </p:nvPr>
        </p:nvSpPr>
        <p:spPr>
          <a:xfrm>
            <a:off x="153987" y="1142814"/>
            <a:ext cx="8847137" cy="613416"/>
          </a:xfrm>
        </p:spPr>
        <p:txBody>
          <a:bodyPr/>
          <a:lstStyle/>
          <a:p>
            <a:r>
              <a:rPr lang="zh-CN" altLang="en-US" dirty="0"/>
              <a:t>双</a:t>
            </a:r>
            <a:r>
              <a:rPr lang="zh-CN" altLang="en-US" dirty="0" smtClean="0"/>
              <a:t>方愿景的四种可能演化</a:t>
            </a:r>
            <a:endParaRPr lang="zh-CN" altLang="en-US" dirty="0"/>
          </a:p>
        </p:txBody>
      </p:sp>
      <p:pic>
        <p:nvPicPr>
          <p:cNvPr id="31747" name="Picture 3"/>
          <p:cNvPicPr>
            <a:picLocks noChangeAspect="1" noChangeArrowheads="1"/>
          </p:cNvPicPr>
          <p:nvPr/>
        </p:nvPicPr>
        <p:blipFill>
          <a:blip r:embed="rId2">
            <a:extLst>
              <a:ext uri="{28A0092B-C50C-407E-A947-70E740481C1C}">
                <a14:useLocalDpi xmlns:a14="http://schemas.microsoft.com/office/drawing/2010/main" val="0"/>
              </a:ext>
            </a:extLst>
          </a:blip>
          <a:srcRect l="5800" t="12083" r="1884"/>
          <a:stretch>
            <a:fillRect/>
          </a:stretch>
        </p:blipFill>
        <p:spPr bwMode="auto">
          <a:xfrm>
            <a:off x="59319" y="1832770"/>
            <a:ext cx="8985347" cy="4584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2" name="灯片编号占位符 1"/>
          <p:cNvSpPr>
            <a:spLocks noGrp="1"/>
          </p:cNvSpPr>
          <p:nvPr>
            <p:ph type="sldNum" sz="quarter" idx="10"/>
          </p:nvPr>
        </p:nvSpPr>
        <p:spPr/>
        <p:txBody>
          <a:bodyPr/>
          <a:lstStyle/>
          <a:p>
            <a:fld id="{51C954A1-9FE7-4ABB-8851-D5362BFC037D}" type="slidenum">
              <a:rPr lang="en-US" altLang="en-US" smtClean="0"/>
              <a:pPr/>
              <a:t>18</a:t>
            </a:fld>
            <a:endParaRPr lang="en-US" altLang="en-US"/>
          </a:p>
        </p:txBody>
      </p:sp>
    </p:spTree>
    <p:extLst>
      <p:ext uri="{BB962C8B-B14F-4D97-AF65-F5344CB8AC3E}">
        <p14:creationId xmlns:p14="http://schemas.microsoft.com/office/powerpoint/2010/main" val="15859751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3" name="Picture 5" descr="over_shoul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988" y="1901372"/>
            <a:ext cx="409575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标题 9"/>
          <p:cNvSpPr>
            <a:spLocks noGrp="1"/>
          </p:cNvSpPr>
          <p:nvPr>
            <p:ph type="title"/>
          </p:nvPr>
        </p:nvSpPr>
        <p:spPr/>
        <p:txBody>
          <a:bodyPr/>
          <a:lstStyle/>
          <a:p>
            <a:r>
              <a:rPr lang="zh-CN" altLang="en-US" dirty="0" smtClean="0"/>
              <a:t>解决方法：现场用户（“</a:t>
            </a:r>
            <a:r>
              <a:rPr lang="en-US" altLang="zh-CN" dirty="0" smtClean="0"/>
              <a:t>on-site</a:t>
            </a:r>
            <a:r>
              <a:rPr lang="zh-CN" altLang="en-US" dirty="0" smtClean="0"/>
              <a:t>”</a:t>
            </a:r>
            <a:r>
              <a:rPr lang="en-US" altLang="zh-CN" dirty="0" smtClean="0"/>
              <a:t> customer</a:t>
            </a:r>
            <a:r>
              <a:rPr lang="zh-CN" altLang="en-US" dirty="0" smtClean="0"/>
              <a:t>）</a:t>
            </a:r>
            <a:endParaRPr lang="zh-CN" altLang="en-US" dirty="0"/>
          </a:p>
        </p:txBody>
      </p:sp>
      <p:sp>
        <p:nvSpPr>
          <p:cNvPr id="11" name="内容占位符 10"/>
          <p:cNvSpPr>
            <a:spLocks noGrp="1"/>
          </p:cNvSpPr>
          <p:nvPr>
            <p:ph sz="quarter" idx="11"/>
          </p:nvPr>
        </p:nvSpPr>
        <p:spPr>
          <a:xfrm>
            <a:off x="4427538" y="1142814"/>
            <a:ext cx="4573586" cy="2659165"/>
          </a:xfrm>
        </p:spPr>
        <p:txBody>
          <a:bodyPr>
            <a:normAutofit/>
          </a:bodyPr>
          <a:lstStyle/>
          <a:p>
            <a:r>
              <a:rPr lang="zh-CN" altLang="en-US" dirty="0"/>
              <a:t>如</a:t>
            </a:r>
            <a:r>
              <a:rPr lang="zh-CN" altLang="en-US" dirty="0" smtClean="0"/>
              <a:t>何选择现场用户</a:t>
            </a:r>
            <a:endParaRPr lang="en-US" altLang="zh-CN" dirty="0" smtClean="0"/>
          </a:p>
          <a:p>
            <a:pPr lvl="1"/>
            <a:r>
              <a:rPr lang="zh-CN" altLang="en-US" dirty="0" smtClean="0"/>
              <a:t>他们是真正</a:t>
            </a:r>
            <a:r>
              <a:rPr lang="zh-CN" altLang="en-US" dirty="0" smtClean="0">
                <a:solidFill>
                  <a:srgbClr val="C00000"/>
                </a:solidFill>
              </a:rPr>
              <a:t>有代表性</a:t>
            </a:r>
            <a:r>
              <a:rPr lang="zh-CN" altLang="en-US" dirty="0" smtClean="0"/>
              <a:t>的么？</a:t>
            </a:r>
            <a:endParaRPr lang="zh-CN" altLang="en-US" dirty="0"/>
          </a:p>
          <a:p>
            <a:pPr lvl="1"/>
            <a:r>
              <a:rPr lang="zh-CN" altLang="en-US" dirty="0" smtClean="0"/>
              <a:t>他们会</a:t>
            </a:r>
            <a:r>
              <a:rPr lang="zh-CN" altLang="en-US" dirty="0" smtClean="0">
                <a:solidFill>
                  <a:srgbClr val="C00000"/>
                </a:solidFill>
              </a:rPr>
              <a:t>打扰</a:t>
            </a:r>
            <a:r>
              <a:rPr lang="zh-CN" altLang="en-US" dirty="0" smtClean="0"/>
              <a:t>你吗？</a:t>
            </a:r>
            <a:endParaRPr lang="zh-CN" altLang="en-US" dirty="0"/>
          </a:p>
          <a:p>
            <a:pPr lvl="1"/>
            <a:r>
              <a:rPr lang="zh-CN" altLang="en-US" dirty="0"/>
              <a:t>他们代表了</a:t>
            </a:r>
            <a:r>
              <a:rPr lang="zh-CN" altLang="en-US" dirty="0">
                <a:solidFill>
                  <a:srgbClr val="C00000"/>
                </a:solidFill>
              </a:rPr>
              <a:t>哪类干系</a:t>
            </a:r>
            <a:r>
              <a:rPr lang="zh-CN" altLang="en-US" dirty="0" smtClean="0">
                <a:solidFill>
                  <a:srgbClr val="C00000"/>
                </a:solidFill>
              </a:rPr>
              <a:t>人</a:t>
            </a:r>
            <a:r>
              <a:rPr lang="zh-CN" altLang="en-US" dirty="0"/>
              <a:t>？</a:t>
            </a:r>
            <a:endParaRPr lang="en-US" altLang="zh-CN" dirty="0" smtClean="0">
              <a:solidFill>
                <a:srgbClr val="C00000"/>
              </a:solidFill>
            </a:endParaRPr>
          </a:p>
          <a:p>
            <a:pPr lvl="1"/>
            <a:r>
              <a:rPr lang="zh-CN" altLang="en-US" dirty="0" smtClean="0"/>
              <a:t>你</a:t>
            </a:r>
            <a:r>
              <a:rPr lang="zh-CN" altLang="en-US" dirty="0"/>
              <a:t>如何</a:t>
            </a:r>
            <a:r>
              <a:rPr lang="zh-CN" altLang="en-US" dirty="0">
                <a:solidFill>
                  <a:srgbClr val="C00000"/>
                </a:solidFill>
              </a:rPr>
              <a:t>获取他们</a:t>
            </a:r>
            <a:r>
              <a:rPr lang="zh-CN" altLang="en-US" dirty="0" smtClean="0">
                <a:solidFill>
                  <a:srgbClr val="C00000"/>
                </a:solidFill>
              </a:rPr>
              <a:t>的反馈</a:t>
            </a:r>
            <a:r>
              <a:rPr lang="zh-CN" altLang="en-US" dirty="0" smtClean="0"/>
              <a:t>？</a:t>
            </a:r>
            <a:endParaRPr lang="zh-CN" altLang="en-US" dirty="0"/>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19</a:t>
            </a:fld>
            <a:endParaRPr lang="en-US" altLang="en-US"/>
          </a:p>
        </p:txBody>
      </p:sp>
    </p:spTree>
    <p:extLst>
      <p:ext uri="{BB962C8B-B14F-4D97-AF65-F5344CB8AC3E}">
        <p14:creationId xmlns:p14="http://schemas.microsoft.com/office/powerpoint/2010/main" val="14859240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zh-CN" altLang="en-US" smtClean="0"/>
              <a:t>本章内容</a:t>
            </a:r>
            <a:endParaRPr lang="zh-CN" altLang="en-US" dirty="0" smtClean="0"/>
          </a:p>
        </p:txBody>
      </p:sp>
      <p:sp>
        <p:nvSpPr>
          <p:cNvPr id="7172" name="Rectangle 3"/>
          <p:cNvSpPr>
            <a:spLocks noGrp="1" noChangeArrowheads="1"/>
          </p:cNvSpPr>
          <p:nvPr>
            <p:ph sz="quarter" idx="11"/>
          </p:nvPr>
        </p:nvSpPr>
        <p:spPr/>
        <p:txBody>
          <a:bodyPr>
            <a:normAutofit/>
          </a:bodyPr>
          <a:lstStyle/>
          <a:p>
            <a:r>
              <a:rPr lang="zh-CN" altLang="zh-CN" dirty="0" smtClean="0"/>
              <a:t>第</a:t>
            </a:r>
            <a:r>
              <a:rPr lang="en-US" altLang="zh-CN" dirty="0" smtClean="0"/>
              <a:t>4</a:t>
            </a:r>
            <a:r>
              <a:rPr lang="zh-CN" altLang="zh-CN" dirty="0" smtClean="0"/>
              <a:t>章 启动项目</a:t>
            </a:r>
            <a:endParaRPr lang="en-US" altLang="zh-CN" dirty="0" smtClean="0"/>
          </a:p>
          <a:p>
            <a:pPr lvl="1"/>
            <a:r>
              <a:rPr lang="zh-CN" altLang="en-US" dirty="0"/>
              <a:t>序：项目启动过程</a:t>
            </a:r>
            <a:r>
              <a:rPr lang="zh-CN" altLang="en-US" dirty="0" smtClean="0"/>
              <a:t>的主要任务</a:t>
            </a:r>
            <a:endParaRPr lang="en-US" altLang="zh-CN" dirty="0" smtClean="0"/>
          </a:p>
          <a:p>
            <a:pPr lvl="1"/>
            <a:r>
              <a:rPr lang="en-US" altLang="zh-CN" dirty="0" smtClean="0"/>
              <a:t>4.1 </a:t>
            </a:r>
            <a:r>
              <a:rPr lang="zh-CN" altLang="zh-CN" dirty="0" smtClean="0"/>
              <a:t>关键干系人分析</a:t>
            </a:r>
            <a:endParaRPr lang="en-US" altLang="zh-CN" dirty="0" smtClean="0"/>
          </a:p>
          <a:p>
            <a:pPr lvl="1"/>
            <a:r>
              <a:rPr lang="en-US" altLang="zh-CN" dirty="0" smtClean="0"/>
              <a:t>4.2 </a:t>
            </a:r>
            <a:r>
              <a:rPr lang="zh-CN" altLang="zh-CN" dirty="0" smtClean="0"/>
              <a:t>开发项目建议书</a:t>
            </a:r>
            <a:endParaRPr lang="en-US" altLang="zh-CN" dirty="0" smtClean="0"/>
          </a:p>
          <a:p>
            <a:pPr lvl="1"/>
            <a:r>
              <a:rPr lang="en-US" altLang="zh-CN" dirty="0" smtClean="0"/>
              <a:t>4.3 </a:t>
            </a:r>
            <a:r>
              <a:rPr lang="zh-CN" altLang="zh-CN" dirty="0" smtClean="0"/>
              <a:t>项目总体规划</a:t>
            </a:r>
            <a:endParaRPr lang="en-US" altLang="zh-CN" dirty="0" smtClean="0"/>
          </a:p>
          <a:p>
            <a:pPr lvl="1"/>
            <a:r>
              <a:rPr lang="en-US" altLang="zh-CN" dirty="0" smtClean="0"/>
              <a:t>4.4 </a:t>
            </a:r>
            <a:r>
              <a:rPr lang="zh-CN" altLang="en-US" dirty="0" smtClean="0"/>
              <a:t>组建团队</a:t>
            </a:r>
            <a:endParaRPr lang="zh-CN" altLang="zh-CN" dirty="0" smtClean="0"/>
          </a:p>
          <a:p>
            <a:pPr lvl="1"/>
            <a:r>
              <a:rPr lang="en-US" altLang="zh-CN" dirty="0" smtClean="0"/>
              <a:t>4.5 </a:t>
            </a:r>
            <a:r>
              <a:rPr lang="zh-CN" altLang="zh-CN" dirty="0" smtClean="0"/>
              <a:t>传统项目启动过程</a:t>
            </a:r>
          </a:p>
          <a:p>
            <a:pPr lvl="1"/>
            <a:r>
              <a:rPr lang="zh-CN" altLang="zh-CN" dirty="0" smtClean="0"/>
              <a:t>小结</a:t>
            </a:r>
          </a:p>
          <a:p>
            <a:pPr lvl="1"/>
            <a:r>
              <a:rPr lang="zh-CN" altLang="en-US" dirty="0" smtClean="0"/>
              <a:t>思考</a:t>
            </a:r>
            <a:endParaRPr lang="zh-CN" altLang="zh-CN" dirty="0" smtClean="0"/>
          </a:p>
        </p:txBody>
      </p:sp>
      <p:pic>
        <p:nvPicPr>
          <p:cNvPr id="7175" name="Picture 7" descr="MCj043961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5625" y="4084638"/>
            <a:ext cx="2047875"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fld id="{51C954A1-9FE7-4ABB-8851-D5362BFC037D}" type="slidenum">
              <a:rPr lang="en-US" altLang="en-US" smtClean="0"/>
              <a:pPr/>
              <a:t>2</a:t>
            </a:fld>
            <a:endParaRPr lang="en-US" alt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zh-CN" dirty="0"/>
              <a:t>4</a:t>
            </a:r>
            <a:r>
              <a:rPr lang="zh-CN" altLang="en-US" dirty="0"/>
              <a:t>）规划一下在你的开发活动中如何达到他们的目标</a:t>
            </a:r>
          </a:p>
        </p:txBody>
      </p:sp>
      <p:sp>
        <p:nvSpPr>
          <p:cNvPr id="9" name="内容占位符 8"/>
          <p:cNvSpPr>
            <a:spLocks noGrp="1"/>
          </p:cNvSpPr>
          <p:nvPr>
            <p:ph sz="quarter" idx="11"/>
          </p:nvPr>
        </p:nvSpPr>
        <p:spPr>
          <a:xfrm>
            <a:off x="153987" y="1142813"/>
            <a:ext cx="8847137" cy="1648513"/>
          </a:xfrm>
        </p:spPr>
        <p:txBody>
          <a:bodyPr/>
          <a:lstStyle/>
          <a:p>
            <a:r>
              <a:rPr lang="zh-CN" altLang="en-US" dirty="0" smtClean="0">
                <a:solidFill>
                  <a:srgbClr val="C00000"/>
                </a:solidFill>
              </a:rPr>
              <a:t>记录达成条件</a:t>
            </a:r>
            <a:endParaRPr lang="zh-CN" altLang="en-US" dirty="0">
              <a:solidFill>
                <a:srgbClr val="C00000"/>
              </a:solidFill>
            </a:endParaRPr>
          </a:p>
          <a:p>
            <a:pPr lvl="1"/>
            <a:r>
              <a:rPr lang="zh-CN" altLang="en-US" dirty="0" smtClean="0"/>
              <a:t>这</a:t>
            </a:r>
            <a:r>
              <a:rPr lang="zh-CN" altLang="en-US" dirty="0"/>
              <a:t>些因素是对目标的重申，也是开发周期内交流的依</a:t>
            </a:r>
            <a:r>
              <a:rPr lang="zh-CN" altLang="en-US" dirty="0" smtClean="0"/>
              <a:t>据</a:t>
            </a:r>
            <a:endParaRPr lang="en-US" altLang="zh-CN" dirty="0" smtClean="0"/>
          </a:p>
          <a:p>
            <a:pPr lvl="1"/>
            <a:r>
              <a:rPr lang="zh-CN" altLang="en-US" dirty="0"/>
              <a:t>示例：“干系人目标图”</a:t>
            </a:r>
          </a:p>
          <a:p>
            <a:endParaRPr lang="zh-CN" altLang="en-US" dirty="0"/>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20</a:t>
            </a:fld>
            <a:endParaRPr lang="en-US" altLang="en-US"/>
          </a:p>
        </p:txBody>
      </p:sp>
      <p:graphicFrame>
        <p:nvGraphicFramePr>
          <p:cNvPr id="5" name="Group 2"/>
          <p:cNvGraphicFramePr>
            <a:graphicFrameLocks noGrp="1"/>
          </p:cNvGraphicFramePr>
          <p:nvPr>
            <p:extLst>
              <p:ext uri="{D42A27DB-BD31-4B8C-83A1-F6EECF244321}">
                <p14:modId xmlns:p14="http://schemas.microsoft.com/office/powerpoint/2010/main" val="343388542"/>
              </p:ext>
            </p:extLst>
          </p:nvPr>
        </p:nvGraphicFramePr>
        <p:xfrm>
          <a:off x="466724" y="2791326"/>
          <a:ext cx="8534400" cy="3261360"/>
        </p:xfrm>
        <a:graphic>
          <a:graphicData uri="http://schemas.openxmlformats.org/drawingml/2006/table">
            <a:tbl>
              <a:tblPr/>
              <a:tblGrid>
                <a:gridCol w="4169444">
                  <a:extLst>
                    <a:ext uri="{9D8B030D-6E8A-4147-A177-3AD203B41FA5}">
                      <a16:colId xmlns:a16="http://schemas.microsoft.com/office/drawing/2014/main" val="20000"/>
                    </a:ext>
                  </a:extLst>
                </a:gridCol>
                <a:gridCol w="4364956">
                  <a:extLst>
                    <a:ext uri="{9D8B030D-6E8A-4147-A177-3AD203B41FA5}">
                      <a16:colId xmlns:a16="http://schemas.microsoft.com/office/drawing/2014/main" val="20001"/>
                    </a:ext>
                  </a:extLst>
                </a:gridCol>
              </a:tblGrid>
              <a:tr h="197548">
                <a:tc>
                  <a:txBody>
                    <a:bodyPr/>
                    <a:lstStyle>
                      <a:lvl1pPr eaLnBrk="0" hangingPunct="0">
                        <a:spcBef>
                          <a:spcPct val="20000"/>
                        </a:spcBef>
                        <a:buClr>
                          <a:srgbClr val="000000"/>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50000"/>
                        </a:spcBef>
                        <a:spcAft>
                          <a:spcPct val="0"/>
                        </a:spcAft>
                        <a:buClr>
                          <a:schemeClr val="accent1"/>
                        </a:buClr>
                        <a:buSzTx/>
                        <a:buFont typeface="WingDings" panose="05000000000000000000" pitchFamily="2" charset="2"/>
                        <a:buNone/>
                        <a:tabLst/>
                      </a:pPr>
                      <a:r>
                        <a:rPr kumimoji="0" lang="zh-CN" altLang="en-US" sz="24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cs typeface="Arial" panose="020B0604020202020204" pitchFamily="34" charset="0"/>
                        </a:rPr>
                        <a:t>干系人</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cs typeface="Arial" panose="020B0604020202020204" pitchFamily="34" charset="0"/>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5">
                        <a:lumMod val="20000"/>
                        <a:lumOff val="80000"/>
                      </a:schemeClr>
                    </a:solidFill>
                  </a:tcPr>
                </a:tc>
                <a:tc>
                  <a:txBody>
                    <a:bodyPr/>
                    <a:lstStyle>
                      <a:lvl1pPr eaLnBrk="0" hangingPunct="0">
                        <a:spcBef>
                          <a:spcPct val="20000"/>
                        </a:spcBef>
                        <a:buClr>
                          <a:srgbClr val="000000"/>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50000"/>
                        </a:spcBef>
                        <a:spcAft>
                          <a:spcPct val="0"/>
                        </a:spcAft>
                        <a:buClr>
                          <a:schemeClr val="accent1"/>
                        </a:buClr>
                        <a:buSzTx/>
                        <a:buFont typeface="WingDings" panose="05000000000000000000" pitchFamily="2" charset="2"/>
                        <a:buNone/>
                        <a:tabLst/>
                      </a:pPr>
                      <a:r>
                        <a:rPr kumimoji="0" lang="zh-CN" altLang="en-US" sz="24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cs typeface="Arial" panose="020B0604020202020204" pitchFamily="34" charset="0"/>
                        </a:rPr>
                        <a:t>达成条件</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cs typeface="Arial" panose="020B0604020202020204" pitchFamily="34" charset="0"/>
                      </a:endParaRP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5">
                        <a:lumMod val="20000"/>
                        <a:lumOff val="80000"/>
                      </a:schemeClr>
                    </a:solidFill>
                  </a:tcPr>
                </a:tc>
                <a:extLst>
                  <a:ext uri="{0D108BD9-81ED-4DB2-BD59-A6C34878D82A}">
                    <a16:rowId xmlns:a16="http://schemas.microsoft.com/office/drawing/2014/main" val="10000"/>
                  </a:ext>
                </a:extLst>
              </a:tr>
              <a:tr h="701040">
                <a:tc>
                  <a:txBody>
                    <a:bodyPr/>
                    <a:lstStyle>
                      <a:lvl1pPr eaLnBrk="0" hangingPunct="0">
                        <a:spcBef>
                          <a:spcPct val="20000"/>
                        </a:spcBef>
                        <a:buClr>
                          <a:srgbClr val="000000"/>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
                          <a:schemeClr val="accent1"/>
                        </a:buClr>
                        <a:buSzTx/>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cs typeface="Arial" panose="020B0604020202020204" pitchFamily="34" charset="0"/>
                        </a:rPr>
                        <a:t>终端用户</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cs typeface="Arial" panose="020B0604020202020204" pitchFamily="34" charset="0"/>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rgbClr val="000000"/>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
                          <a:schemeClr val="accent1"/>
                        </a:buClr>
                        <a:buSzTx/>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cs typeface="Arial" panose="020B0604020202020204" pitchFamily="34" charset="0"/>
                        </a:rPr>
                        <a:t>操作界面类似上一版本以降低新产品培训代价</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cs typeface="Arial" panose="020B0604020202020204" pitchFamily="34" charset="0"/>
                      </a:endParaRP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701040">
                <a:tc>
                  <a:txBody>
                    <a:bodyPr/>
                    <a:lstStyle>
                      <a:lvl1pPr eaLnBrk="0" hangingPunct="0">
                        <a:spcBef>
                          <a:spcPct val="20000"/>
                        </a:spcBef>
                        <a:buClr>
                          <a:srgbClr val="000000"/>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
                          <a:schemeClr val="accent1"/>
                        </a:buClr>
                        <a:buSzTx/>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cs typeface="Arial" panose="020B0604020202020204" pitchFamily="34" charset="0"/>
                        </a:rPr>
                        <a:t>内部人员：支持工程师和财务团队</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cs typeface="Arial" panose="020B0604020202020204" pitchFamily="34" charset="0"/>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rgbClr val="000000"/>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
                          <a:schemeClr val="accent1"/>
                        </a:buClr>
                        <a:buSzTx/>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cs typeface="Arial" panose="020B0604020202020204" pitchFamily="34" charset="0"/>
                        </a:rPr>
                        <a:t>代码中加入诊断设计以便遇到缺陷时能快速定位</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cs typeface="Arial" panose="020B0604020202020204" pitchFamily="34" charset="0"/>
                      </a:endParaRP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701040">
                <a:tc>
                  <a:txBody>
                    <a:bodyPr/>
                    <a:lstStyle>
                      <a:lvl1pPr eaLnBrk="0" hangingPunct="0">
                        <a:spcBef>
                          <a:spcPct val="20000"/>
                        </a:spcBef>
                        <a:buClr>
                          <a:srgbClr val="000000"/>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
                          <a:schemeClr val="accent1"/>
                        </a:buClr>
                        <a:buSzTx/>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cs typeface="Arial" panose="020B0604020202020204" pitchFamily="34" charset="0"/>
                        </a:rPr>
                        <a:t>合作伙伴</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cs typeface="Arial" panose="020B0604020202020204" pitchFamily="34" charset="0"/>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rgbClr val="000000"/>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
                          <a:schemeClr val="accent1"/>
                        </a:buClr>
                        <a:buSzTx/>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cs typeface="Arial" panose="020B0604020202020204" pitchFamily="34" charset="0"/>
                        </a:rPr>
                        <a:t>历史数据自动移植到新产品</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cs typeface="Arial" panose="020B0604020202020204" pitchFamily="34" charset="0"/>
                      </a:endParaRP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701040">
                <a:tc>
                  <a:txBody>
                    <a:bodyPr/>
                    <a:lstStyle>
                      <a:lvl1pPr eaLnBrk="0" hangingPunct="0">
                        <a:spcBef>
                          <a:spcPct val="20000"/>
                        </a:spcBef>
                        <a:buClr>
                          <a:srgbClr val="000000"/>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
                          <a:schemeClr val="accent1"/>
                        </a:buClr>
                        <a:buSzTx/>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cs typeface="Arial" panose="020B0604020202020204" pitchFamily="34" charset="0"/>
                        </a:rPr>
                        <a:t>内部人员：公司标准</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cs typeface="Arial" panose="020B0604020202020204" pitchFamily="34" charset="0"/>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rgbClr val="000000"/>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
                          <a:schemeClr val="accent1"/>
                        </a:buClr>
                        <a:buSzTx/>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cs typeface="Arial" panose="020B0604020202020204" pitchFamily="34" charset="0"/>
                        </a:rPr>
                        <a:t>同时支持</a:t>
                      </a:r>
                      <a:r>
                        <a:rPr kumimoji="0" lang="en-US" altLang="zh-CN" sz="20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cs typeface="Arial" panose="020B0604020202020204" pitchFamily="34" charset="0"/>
                        </a:rPr>
                        <a:t>64-bit</a:t>
                      </a:r>
                      <a:r>
                        <a:rPr kumimoji="0" lang="zh-CN" altLang="en-US" sz="20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cs typeface="Arial" panose="020B0604020202020204" pitchFamily="34" charset="0"/>
                        </a:rPr>
                        <a:t>和</a:t>
                      </a:r>
                      <a:r>
                        <a:rPr kumimoji="0" lang="en-US" altLang="zh-CN" sz="20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cs typeface="Arial" panose="020B0604020202020204" pitchFamily="34" charset="0"/>
                        </a:rPr>
                        <a:t>32-bit</a:t>
                      </a:r>
                      <a:r>
                        <a:rPr kumimoji="0" lang="zh-CN" altLang="en-US" sz="20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cs typeface="Arial" panose="020B0604020202020204" pitchFamily="34" charset="0"/>
                        </a:rPr>
                        <a:t>操作系统</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cs typeface="Arial" panose="020B0604020202020204" pitchFamily="34" charset="0"/>
                      </a:endParaRP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138898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1214438" y="2355850"/>
            <a:ext cx="7110412" cy="1495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5000"/>
              </a:spcBef>
              <a:buFont typeface="WingDings" panose="05000000000000000000" pitchFamily="2" charset="2"/>
              <a:tabLst>
                <a:tab pos="0" algn="l"/>
                <a:tab pos="8534400" algn="r"/>
              </a:tabLst>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tabLst>
                <a:tab pos="0" algn="l"/>
                <a:tab pos="8534400" algn="r"/>
              </a:tabLst>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tabLst>
                <a:tab pos="0" algn="l"/>
                <a:tab pos="8534400" algn="r"/>
              </a:tabLst>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tabLst>
                <a:tab pos="0" algn="l"/>
                <a:tab pos="8534400" algn="r"/>
              </a:tabLst>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tabLst>
                <a:tab pos="0" algn="l"/>
                <a:tab pos="8534400" algn="r"/>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tabLst>
                <a:tab pos="0" algn="l"/>
                <a:tab pos="8534400" algn="r"/>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tabLst>
                <a:tab pos="0" algn="l"/>
                <a:tab pos="8534400" algn="r"/>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tabLst>
                <a:tab pos="0" algn="l"/>
                <a:tab pos="8534400" algn="r"/>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tabLst>
                <a:tab pos="0" algn="l"/>
                <a:tab pos="8534400" algn="r"/>
              </a:tabLst>
              <a:defRPr>
                <a:solidFill>
                  <a:schemeClr val="tx1"/>
                </a:solidFill>
                <a:latin typeface="Arial" panose="020B0604020202020204" pitchFamily="34" charset="0"/>
                <a:cs typeface="Arial" panose="020B0604020202020204" pitchFamily="34" charset="0"/>
              </a:defRPr>
            </a:lvl9pPr>
          </a:lstStyle>
          <a:p>
            <a:pPr eaLnBrk="1" hangingPunct="1">
              <a:lnSpc>
                <a:spcPct val="135000"/>
              </a:lnSpc>
              <a:spcBef>
                <a:spcPct val="35000"/>
              </a:spcBef>
              <a:buClr>
                <a:schemeClr val="tx1"/>
              </a:buClr>
            </a:pPr>
            <a:r>
              <a:rPr lang="zh-CN" altLang="en-US" sz="2400" dirty="0">
                <a:solidFill>
                  <a:srgbClr val="000000"/>
                </a:solidFill>
                <a:ea typeface="微软雅黑" panose="020B0503020204020204" pitchFamily="34" charset="-122"/>
              </a:rPr>
              <a:t>项目干系人包括这样的个人和组织，他们</a:t>
            </a:r>
            <a:r>
              <a:rPr lang="zh-CN" altLang="en-US" sz="2400" dirty="0">
                <a:solidFill>
                  <a:srgbClr val="C00000"/>
                </a:solidFill>
                <a:ea typeface="微软雅黑" panose="020B0503020204020204" pitchFamily="34" charset="-122"/>
              </a:rPr>
              <a:t>或者</a:t>
            </a:r>
            <a:r>
              <a:rPr lang="zh-CN" altLang="en-US" sz="2400" dirty="0">
                <a:solidFill>
                  <a:srgbClr val="0070C0"/>
                </a:solidFill>
                <a:ea typeface="微软雅黑" panose="020B0503020204020204" pitchFamily="34" charset="-122"/>
              </a:rPr>
              <a:t>积极参与项目</a:t>
            </a:r>
            <a:r>
              <a:rPr lang="zh-CN" altLang="en-US" sz="2400" dirty="0">
                <a:solidFill>
                  <a:srgbClr val="000000"/>
                </a:solidFill>
                <a:ea typeface="微软雅黑" panose="020B0503020204020204" pitchFamily="34" charset="-122"/>
              </a:rPr>
              <a:t>，</a:t>
            </a:r>
            <a:r>
              <a:rPr lang="zh-CN" altLang="en-US" sz="2400" dirty="0">
                <a:solidFill>
                  <a:srgbClr val="C00000"/>
                </a:solidFill>
                <a:ea typeface="微软雅黑" panose="020B0503020204020204" pitchFamily="34" charset="-122"/>
              </a:rPr>
              <a:t>或者</a:t>
            </a:r>
            <a:r>
              <a:rPr lang="zh-CN" altLang="en-US" sz="2400" dirty="0">
                <a:solidFill>
                  <a:srgbClr val="0070C0"/>
                </a:solidFill>
                <a:ea typeface="微软雅黑" panose="020B0503020204020204" pitchFamily="34" charset="-122"/>
              </a:rPr>
              <a:t>其利益在项目执行</a:t>
            </a:r>
            <a:r>
              <a:rPr lang="zh-CN" altLang="en-US" sz="2400" dirty="0" smtClean="0">
                <a:solidFill>
                  <a:srgbClr val="0070C0"/>
                </a:solidFill>
                <a:ea typeface="微软雅黑" panose="020B0503020204020204" pitchFamily="34" charset="-122"/>
              </a:rPr>
              <a:t>中受</a:t>
            </a:r>
            <a:r>
              <a:rPr lang="zh-CN" altLang="en-US" sz="2400" dirty="0">
                <a:solidFill>
                  <a:srgbClr val="0070C0"/>
                </a:solidFill>
                <a:ea typeface="微软雅黑" panose="020B0503020204020204" pitchFamily="34" charset="-122"/>
              </a:rPr>
              <a:t>到积极或消</a:t>
            </a:r>
            <a:r>
              <a:rPr lang="zh-CN" altLang="en-US" sz="2400" dirty="0" smtClean="0">
                <a:solidFill>
                  <a:srgbClr val="0070C0"/>
                </a:solidFill>
                <a:ea typeface="微软雅黑" panose="020B0503020204020204" pitchFamily="34" charset="-122"/>
              </a:rPr>
              <a:t>极的影</a:t>
            </a:r>
            <a:r>
              <a:rPr lang="zh-CN" altLang="en-US" sz="2400" dirty="0">
                <a:solidFill>
                  <a:srgbClr val="0070C0"/>
                </a:solidFill>
                <a:ea typeface="微软雅黑" panose="020B0503020204020204" pitchFamily="34" charset="-122"/>
              </a:rPr>
              <a:t>响</a:t>
            </a:r>
            <a:endParaRPr lang="en-US" altLang="zh-CN" sz="2400" dirty="0">
              <a:solidFill>
                <a:srgbClr val="0070C0"/>
              </a:solidFill>
              <a:ea typeface="微软雅黑" panose="020B0503020204020204" pitchFamily="34" charset="-122"/>
            </a:endParaRPr>
          </a:p>
        </p:txBody>
      </p:sp>
      <p:sp>
        <p:nvSpPr>
          <p:cNvPr id="17411" name="Rectangle 3"/>
          <p:cNvSpPr>
            <a:spLocks noChangeArrowheads="1"/>
          </p:cNvSpPr>
          <p:nvPr/>
        </p:nvSpPr>
        <p:spPr bwMode="auto">
          <a:xfrm>
            <a:off x="1042988" y="2219325"/>
            <a:ext cx="7489825" cy="1801813"/>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dirty="0">
              <a:latin typeface="Arial Unicode MS" panose="020B0604020202020204" pitchFamily="34" charset="-122"/>
              <a:ea typeface="微软雅黑" panose="020B0503020204020204" pitchFamily="34" charset="-122"/>
            </a:endParaRPr>
          </a:p>
        </p:txBody>
      </p:sp>
      <p:sp>
        <p:nvSpPr>
          <p:cNvPr id="17412" name="Rectangle 4"/>
          <p:cNvSpPr>
            <a:spLocks noGrp="1" noChangeArrowheads="1"/>
          </p:cNvSpPr>
          <p:nvPr>
            <p:ph type="title"/>
          </p:nvPr>
        </p:nvSpPr>
        <p:spPr/>
        <p:txBody>
          <a:bodyPr/>
          <a:lstStyle/>
          <a:p>
            <a:r>
              <a:rPr lang="en-US" altLang="zh-CN" dirty="0"/>
              <a:t>Q2</a:t>
            </a:r>
            <a:r>
              <a:rPr lang="zh-CN" altLang="en-US" dirty="0"/>
              <a:t>：如何区分和对待项目干系人？</a:t>
            </a:r>
          </a:p>
        </p:txBody>
      </p:sp>
      <p:grpSp>
        <p:nvGrpSpPr>
          <p:cNvPr id="17413" name="Group 5"/>
          <p:cNvGrpSpPr>
            <a:grpSpLocks/>
          </p:cNvGrpSpPr>
          <p:nvPr/>
        </p:nvGrpSpPr>
        <p:grpSpPr bwMode="auto">
          <a:xfrm>
            <a:off x="414338" y="1370013"/>
            <a:ext cx="8158162" cy="549275"/>
            <a:chOff x="261" y="863"/>
            <a:chExt cx="5139" cy="346"/>
          </a:xfrm>
        </p:grpSpPr>
        <p:sp>
          <p:nvSpPr>
            <p:cNvPr id="17418" name="Line 6"/>
            <p:cNvSpPr>
              <a:spLocks noChangeShapeType="1"/>
            </p:cNvSpPr>
            <p:nvPr/>
          </p:nvSpPr>
          <p:spPr bwMode="auto">
            <a:xfrm>
              <a:off x="346" y="1036"/>
              <a:ext cx="4185" cy="1"/>
            </a:xfrm>
            <a:prstGeom prst="line">
              <a:avLst/>
            </a:prstGeom>
            <a:noFill/>
            <a:ln w="22225">
              <a:solidFill>
                <a:srgbClr val="001C5C"/>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17419" name="Rectangle 7"/>
            <p:cNvSpPr>
              <a:spLocks noChangeArrowheads="1"/>
            </p:cNvSpPr>
            <p:nvPr/>
          </p:nvSpPr>
          <p:spPr bwMode="auto">
            <a:xfrm>
              <a:off x="261" y="911"/>
              <a:ext cx="242" cy="250"/>
            </a:xfrm>
            <a:prstGeom prst="rect">
              <a:avLst/>
            </a:prstGeom>
            <a:solidFill>
              <a:srgbClr val="001C5C"/>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zh-CN" altLang="en-US" sz="2000" dirty="0">
                  <a:solidFill>
                    <a:schemeClr val="bg1"/>
                  </a:solidFill>
                </a:rPr>
                <a:t>1</a:t>
              </a:r>
            </a:p>
          </p:txBody>
        </p:sp>
        <p:sp>
          <p:nvSpPr>
            <p:cNvPr id="17420" name="Text Box 8"/>
            <p:cNvSpPr txBox="1">
              <a:spLocks noChangeArrowheads="1"/>
            </p:cNvSpPr>
            <p:nvPr/>
          </p:nvSpPr>
          <p:spPr bwMode="auto">
            <a:xfrm>
              <a:off x="663" y="863"/>
              <a:ext cx="4737" cy="346"/>
            </a:xfrm>
            <a:prstGeom prst="rect">
              <a:avLst/>
            </a:prstGeom>
            <a:solidFill>
              <a:srgbClr val="001C5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lstStyle>
              <a:defPPr>
                <a:defRPr lang="en-US"/>
              </a:defPPr>
              <a:lvl1pPr indent="261938" eaLnBrk="1" hangingPunct="1">
                <a:spcBef>
                  <a:spcPct val="50000"/>
                </a:spcBef>
                <a:buSzPct val="70000"/>
                <a:buFont typeface="WingDings" panose="05000000000000000000" pitchFamily="2" charset="2"/>
                <a:tabLst>
                  <a:tab pos="8534400" algn="r"/>
                </a:tabLst>
                <a:defRPr sz="2400">
                  <a:solidFill>
                    <a:schemeClr val="bg1"/>
                  </a:solidFill>
                  <a:latin typeface="微软雅黑" panose="020B0503020204020204" pitchFamily="34" charset="-122"/>
                  <a:ea typeface="微软雅黑" panose="020B0503020204020204" pitchFamily="34" charset="-122"/>
                </a:defRPr>
              </a:lvl1pPr>
              <a:lvl2pPr marL="742950" indent="-285750" eaLnBrk="0" hangingPunct="0">
                <a:spcBef>
                  <a:spcPct val="25000"/>
                </a:spcBef>
                <a:buFont typeface="WingDings" panose="05000000000000000000" pitchFamily="2" charset="2"/>
                <a:tabLst>
                  <a:tab pos="8534400" algn="r"/>
                </a:tabLst>
              </a:lvl2pPr>
              <a:lvl3pPr marL="1143000" indent="-228600" eaLnBrk="0" hangingPunct="0">
                <a:spcBef>
                  <a:spcPct val="25000"/>
                </a:spcBef>
                <a:buFont typeface="WingDings" panose="05000000000000000000" pitchFamily="2" charset="2"/>
                <a:tabLst>
                  <a:tab pos="8534400" algn="r"/>
                </a:tabLst>
              </a:lvl3pPr>
              <a:lvl4pPr marL="1600200" indent="-228600" eaLnBrk="0" hangingPunct="0">
                <a:spcBef>
                  <a:spcPct val="25000"/>
                </a:spcBef>
                <a:buFont typeface="WingDings" panose="05000000000000000000" pitchFamily="2" charset="2"/>
                <a:tabLst>
                  <a:tab pos="8534400" algn="r"/>
                </a:tabLst>
              </a:lvl4pPr>
              <a:lvl5pPr marL="2057400" indent="-228600" eaLnBrk="0" hangingPunct="0">
                <a:spcBef>
                  <a:spcPct val="25000"/>
                </a:spcBef>
                <a:buFont typeface="WingDings" panose="05000000000000000000" pitchFamily="2" charset="2"/>
                <a:tabLst>
                  <a:tab pos="8534400" algn="r"/>
                </a:tabLst>
              </a:lvl5pPr>
              <a:lvl6pPr marL="2514600" indent="-228600" eaLnBrk="0" fontAlgn="base" hangingPunct="0">
                <a:spcBef>
                  <a:spcPct val="25000"/>
                </a:spcBef>
                <a:spcAft>
                  <a:spcPct val="0"/>
                </a:spcAft>
                <a:buFont typeface="WingDings" panose="05000000000000000000" pitchFamily="2" charset="2"/>
                <a:tabLst>
                  <a:tab pos="8534400" algn="r"/>
                </a:tabLst>
              </a:lvl6pPr>
              <a:lvl7pPr marL="2971800" indent="-228600" eaLnBrk="0" fontAlgn="base" hangingPunct="0">
                <a:spcBef>
                  <a:spcPct val="25000"/>
                </a:spcBef>
                <a:spcAft>
                  <a:spcPct val="0"/>
                </a:spcAft>
                <a:buFont typeface="WingDings" panose="05000000000000000000" pitchFamily="2" charset="2"/>
                <a:tabLst>
                  <a:tab pos="8534400" algn="r"/>
                </a:tabLst>
              </a:lvl7pPr>
              <a:lvl8pPr marL="3429000" indent="-228600" eaLnBrk="0" fontAlgn="base" hangingPunct="0">
                <a:spcBef>
                  <a:spcPct val="25000"/>
                </a:spcBef>
                <a:spcAft>
                  <a:spcPct val="0"/>
                </a:spcAft>
                <a:buFont typeface="WingDings" panose="05000000000000000000" pitchFamily="2" charset="2"/>
                <a:tabLst>
                  <a:tab pos="8534400" algn="r"/>
                </a:tabLst>
              </a:lvl8pPr>
              <a:lvl9pPr marL="3886200" indent="-228600" eaLnBrk="0" fontAlgn="base" hangingPunct="0">
                <a:spcBef>
                  <a:spcPct val="25000"/>
                </a:spcBef>
                <a:spcAft>
                  <a:spcPct val="0"/>
                </a:spcAft>
                <a:buFont typeface="WingDings" panose="05000000000000000000" pitchFamily="2" charset="2"/>
                <a:tabLst>
                  <a:tab pos="8534400" algn="r"/>
                </a:tabLst>
              </a:lvl9pPr>
            </a:lstStyle>
            <a:p>
              <a:r>
                <a:rPr lang="en-US" altLang="zh-CN" dirty="0" err="1"/>
                <a:t>项目干系人定义</a:t>
              </a:r>
              <a:endParaRPr lang="zh-CN" altLang="en-US" dirty="0"/>
            </a:p>
          </p:txBody>
        </p:sp>
      </p:grpSp>
      <p:sp>
        <p:nvSpPr>
          <p:cNvPr id="2" name="灯片编号占位符 1"/>
          <p:cNvSpPr>
            <a:spLocks noGrp="1"/>
          </p:cNvSpPr>
          <p:nvPr>
            <p:ph type="sldNum" sz="quarter" idx="10"/>
          </p:nvPr>
        </p:nvSpPr>
        <p:spPr/>
        <p:txBody>
          <a:bodyPr/>
          <a:lstStyle/>
          <a:p>
            <a:fld id="{9231B233-6F93-4D7F-B7DA-1F27CAA8E8C0}" type="slidenum">
              <a:rPr lang="en-US" altLang="en-US" smtClean="0"/>
              <a:pPr/>
              <a:t>21</a:t>
            </a:fld>
            <a:endParaRPr lang="en-US"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1130300" y="2374714"/>
            <a:ext cx="7462838" cy="8270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grpSp>
        <p:nvGrpSpPr>
          <p:cNvPr id="18437" name="Group 5"/>
          <p:cNvGrpSpPr>
            <a:grpSpLocks/>
          </p:cNvGrpSpPr>
          <p:nvPr/>
        </p:nvGrpSpPr>
        <p:grpSpPr bwMode="auto">
          <a:xfrm>
            <a:off x="471488" y="709428"/>
            <a:ext cx="8158162" cy="549275"/>
            <a:chOff x="261" y="863"/>
            <a:chExt cx="5139" cy="346"/>
          </a:xfrm>
        </p:grpSpPr>
        <p:sp>
          <p:nvSpPr>
            <p:cNvPr id="18442" name="Line 6"/>
            <p:cNvSpPr>
              <a:spLocks noChangeShapeType="1"/>
            </p:cNvSpPr>
            <p:nvPr/>
          </p:nvSpPr>
          <p:spPr bwMode="auto">
            <a:xfrm>
              <a:off x="346" y="1036"/>
              <a:ext cx="4185" cy="1"/>
            </a:xfrm>
            <a:prstGeom prst="line">
              <a:avLst/>
            </a:prstGeom>
            <a:noFill/>
            <a:ln w="22225">
              <a:solidFill>
                <a:srgbClr val="001C5C"/>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18443" name="Rectangle 7"/>
            <p:cNvSpPr>
              <a:spLocks noChangeArrowheads="1"/>
            </p:cNvSpPr>
            <p:nvPr/>
          </p:nvSpPr>
          <p:spPr bwMode="auto">
            <a:xfrm>
              <a:off x="261" y="911"/>
              <a:ext cx="242" cy="250"/>
            </a:xfrm>
            <a:prstGeom prst="rect">
              <a:avLst/>
            </a:prstGeom>
            <a:solidFill>
              <a:srgbClr val="001C5C"/>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p>
              <a:pPr algn="ctr" eaLnBrk="0" hangingPunct="0"/>
              <a:r>
                <a:rPr lang="en-US" altLang="zh-CN" sz="2000" dirty="0">
                  <a:solidFill>
                    <a:schemeClr val="bg1"/>
                  </a:solidFill>
                </a:rPr>
                <a:t>2</a:t>
              </a:r>
            </a:p>
          </p:txBody>
        </p:sp>
        <p:sp>
          <p:nvSpPr>
            <p:cNvPr id="18444" name="Text Box 8"/>
            <p:cNvSpPr txBox="1">
              <a:spLocks noChangeArrowheads="1"/>
            </p:cNvSpPr>
            <p:nvPr/>
          </p:nvSpPr>
          <p:spPr bwMode="auto">
            <a:xfrm>
              <a:off x="663" y="863"/>
              <a:ext cx="4737" cy="346"/>
            </a:xfrm>
            <a:prstGeom prst="rect">
              <a:avLst/>
            </a:prstGeom>
            <a:solidFill>
              <a:srgbClr val="001C5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lstStyle>
              <a:defPPr>
                <a:defRPr lang="en-US"/>
              </a:defPPr>
              <a:lvl1pPr indent="261938" eaLnBrk="1" hangingPunct="1">
                <a:spcBef>
                  <a:spcPct val="50000"/>
                </a:spcBef>
                <a:buSzPct val="70000"/>
                <a:buFont typeface="WingDings" panose="05000000000000000000" pitchFamily="2" charset="2"/>
                <a:tabLst>
                  <a:tab pos="8534400" algn="r"/>
                </a:tabLst>
                <a:defRPr sz="2400">
                  <a:solidFill>
                    <a:schemeClr val="bg1"/>
                  </a:solidFill>
                  <a:latin typeface="微软雅黑" panose="020B0503020204020204" pitchFamily="34" charset="-122"/>
                  <a:ea typeface="微软雅黑" panose="020B0503020204020204" pitchFamily="34" charset="-122"/>
                </a:defRPr>
              </a:lvl1pPr>
              <a:lvl2pPr marL="742950" indent="-285750" eaLnBrk="0" hangingPunct="0">
                <a:spcBef>
                  <a:spcPct val="25000"/>
                </a:spcBef>
                <a:buFont typeface="WingDings" panose="05000000000000000000" pitchFamily="2" charset="2"/>
                <a:tabLst>
                  <a:tab pos="8534400" algn="r"/>
                </a:tabLst>
              </a:lvl2pPr>
              <a:lvl3pPr marL="1143000" indent="-228600" eaLnBrk="0" hangingPunct="0">
                <a:spcBef>
                  <a:spcPct val="25000"/>
                </a:spcBef>
                <a:buFont typeface="WingDings" panose="05000000000000000000" pitchFamily="2" charset="2"/>
                <a:tabLst>
                  <a:tab pos="8534400" algn="r"/>
                </a:tabLst>
              </a:lvl3pPr>
              <a:lvl4pPr marL="1600200" indent="-228600" eaLnBrk="0" hangingPunct="0">
                <a:spcBef>
                  <a:spcPct val="25000"/>
                </a:spcBef>
                <a:buFont typeface="WingDings" panose="05000000000000000000" pitchFamily="2" charset="2"/>
                <a:tabLst>
                  <a:tab pos="8534400" algn="r"/>
                </a:tabLst>
              </a:lvl4pPr>
              <a:lvl5pPr marL="2057400" indent="-228600" eaLnBrk="0" hangingPunct="0">
                <a:spcBef>
                  <a:spcPct val="25000"/>
                </a:spcBef>
                <a:buFont typeface="WingDings" panose="05000000000000000000" pitchFamily="2" charset="2"/>
                <a:tabLst>
                  <a:tab pos="8534400" algn="r"/>
                </a:tabLst>
              </a:lvl5pPr>
              <a:lvl6pPr marL="2514600" indent="-228600" eaLnBrk="0" fontAlgn="base" hangingPunct="0">
                <a:spcBef>
                  <a:spcPct val="25000"/>
                </a:spcBef>
                <a:spcAft>
                  <a:spcPct val="0"/>
                </a:spcAft>
                <a:buFont typeface="WingDings" panose="05000000000000000000" pitchFamily="2" charset="2"/>
                <a:tabLst>
                  <a:tab pos="8534400" algn="r"/>
                </a:tabLst>
              </a:lvl6pPr>
              <a:lvl7pPr marL="2971800" indent="-228600" eaLnBrk="0" fontAlgn="base" hangingPunct="0">
                <a:spcBef>
                  <a:spcPct val="25000"/>
                </a:spcBef>
                <a:spcAft>
                  <a:spcPct val="0"/>
                </a:spcAft>
                <a:buFont typeface="WingDings" panose="05000000000000000000" pitchFamily="2" charset="2"/>
                <a:tabLst>
                  <a:tab pos="8534400" algn="r"/>
                </a:tabLst>
              </a:lvl7pPr>
              <a:lvl8pPr marL="3429000" indent="-228600" eaLnBrk="0" fontAlgn="base" hangingPunct="0">
                <a:spcBef>
                  <a:spcPct val="25000"/>
                </a:spcBef>
                <a:spcAft>
                  <a:spcPct val="0"/>
                </a:spcAft>
                <a:buFont typeface="WingDings" panose="05000000000000000000" pitchFamily="2" charset="2"/>
                <a:tabLst>
                  <a:tab pos="8534400" algn="r"/>
                </a:tabLst>
              </a:lvl8pPr>
              <a:lvl9pPr marL="3886200" indent="-228600" eaLnBrk="0" fontAlgn="base" hangingPunct="0">
                <a:spcBef>
                  <a:spcPct val="25000"/>
                </a:spcBef>
                <a:spcAft>
                  <a:spcPct val="0"/>
                </a:spcAft>
                <a:buFont typeface="WingDings" panose="05000000000000000000" pitchFamily="2" charset="2"/>
                <a:tabLst>
                  <a:tab pos="8534400" algn="r"/>
                </a:tabLst>
              </a:lvl9pPr>
            </a:lstStyle>
            <a:p>
              <a:r>
                <a:rPr lang="en-US" altLang="zh-CN" dirty="0" err="1"/>
                <a:t>项目干系人</a:t>
              </a:r>
              <a:r>
                <a:rPr lang="zh-CN" altLang="en-US" dirty="0"/>
                <a:t>角色</a:t>
              </a:r>
            </a:p>
          </p:txBody>
        </p:sp>
      </p:grpSp>
      <p:sp>
        <p:nvSpPr>
          <p:cNvPr id="18438" name="Rectangle 9"/>
          <p:cNvSpPr>
            <a:spLocks noChangeArrowheads="1"/>
          </p:cNvSpPr>
          <p:nvPr/>
        </p:nvSpPr>
        <p:spPr bwMode="auto">
          <a:xfrm>
            <a:off x="1130300" y="1514290"/>
            <a:ext cx="7462838" cy="4349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sp>
        <p:nvSpPr>
          <p:cNvPr id="18439" name="Rectangle 10"/>
          <p:cNvSpPr>
            <a:spLocks noChangeArrowheads="1"/>
          </p:cNvSpPr>
          <p:nvPr/>
        </p:nvSpPr>
        <p:spPr bwMode="auto">
          <a:xfrm>
            <a:off x="1322388" y="1514290"/>
            <a:ext cx="7297737" cy="3028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marL="363538" indent="-363538" eaLnBrk="0" hangingPunct="0">
              <a:spcBef>
                <a:spcPct val="25000"/>
              </a:spcBef>
              <a:buFont typeface="WingDings" panose="05000000000000000000" pitchFamily="2" charset="2"/>
              <a:tabLst>
                <a:tab pos="952500" algn="l"/>
                <a:tab pos="8534400" algn="r"/>
              </a:tabLst>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tabLst>
                <a:tab pos="952500" algn="l"/>
                <a:tab pos="8534400" algn="r"/>
              </a:tabLst>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tabLst>
                <a:tab pos="952500" algn="l"/>
                <a:tab pos="8534400" algn="r"/>
              </a:tabLst>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tabLst>
                <a:tab pos="952500" algn="l"/>
                <a:tab pos="8534400" algn="r"/>
              </a:tabLst>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tabLst>
                <a:tab pos="952500" algn="l"/>
                <a:tab pos="8534400" algn="r"/>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tabLst>
                <a:tab pos="952500" algn="l"/>
                <a:tab pos="8534400" algn="r"/>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tabLst>
                <a:tab pos="952500" algn="l"/>
                <a:tab pos="8534400" algn="r"/>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tabLst>
                <a:tab pos="952500" algn="l"/>
                <a:tab pos="8534400" algn="r"/>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tabLst>
                <a:tab pos="952500" algn="l"/>
                <a:tab pos="8534400" algn="r"/>
              </a:tabLst>
              <a:defRPr>
                <a:solidFill>
                  <a:schemeClr val="tx1"/>
                </a:solidFill>
                <a:latin typeface="Arial" panose="020B0604020202020204" pitchFamily="34" charset="0"/>
                <a:cs typeface="Arial" panose="020B0604020202020204" pitchFamily="34" charset="0"/>
              </a:defRPr>
            </a:lvl9pPr>
          </a:lstStyle>
          <a:p>
            <a:pPr eaLnBrk="1" hangingPunct="1">
              <a:lnSpc>
                <a:spcPct val="115000"/>
              </a:lnSpc>
              <a:spcBef>
                <a:spcPct val="5000"/>
              </a:spcBef>
              <a:buClr>
                <a:schemeClr val="tx1"/>
              </a:buClr>
              <a:buFont typeface="WingDings" panose="05000000000000000000" pitchFamily="2" charset="2"/>
              <a:buChar char="¯"/>
            </a:pPr>
            <a:r>
              <a:rPr lang="zh-CN" altLang="en-US" sz="2400" dirty="0">
                <a:solidFill>
                  <a:srgbClr val="C00000"/>
                </a:solidFill>
                <a:latin typeface="Arial Unicode MS" panose="020B0604020202020204" pitchFamily="34" charset="-122"/>
                <a:ea typeface="微软雅黑" panose="020B0503020204020204" pitchFamily="34" charset="-122"/>
              </a:rPr>
              <a:t>项目管理者</a:t>
            </a:r>
            <a:r>
              <a:rPr lang="en-US" altLang="zh-CN" sz="2400" dirty="0">
                <a:latin typeface="Arial Unicode MS" panose="020B0604020202020204" pitchFamily="34" charset="-122"/>
                <a:ea typeface="微软雅黑" panose="020B0503020204020204" pitchFamily="34" charset="-122"/>
              </a:rPr>
              <a:t>——</a:t>
            </a:r>
            <a:r>
              <a:rPr lang="zh-CN" altLang="en-US" sz="2400" dirty="0">
                <a:latin typeface="Arial Unicode MS" panose="020B0604020202020204" pitchFamily="34" charset="-122"/>
                <a:ea typeface="微软雅黑" panose="020B0503020204020204" pitchFamily="34" charset="-122"/>
              </a:rPr>
              <a:t>负责管理项目的个人</a:t>
            </a:r>
          </a:p>
          <a:p>
            <a:pPr eaLnBrk="1" hangingPunct="1">
              <a:lnSpc>
                <a:spcPct val="115000"/>
              </a:lnSpc>
              <a:spcBef>
                <a:spcPct val="5000"/>
              </a:spcBef>
              <a:buClr>
                <a:schemeClr val="tx1"/>
              </a:buClr>
              <a:buFont typeface="WingDings" panose="05000000000000000000" pitchFamily="2" charset="2"/>
              <a:buChar char="¯"/>
            </a:pPr>
            <a:r>
              <a:rPr lang="zh-CN" altLang="en-US" sz="2400" dirty="0">
                <a:solidFill>
                  <a:srgbClr val="C00000"/>
                </a:solidFill>
                <a:latin typeface="Arial Unicode MS" panose="020B0604020202020204" pitchFamily="34" charset="-122"/>
                <a:ea typeface="微软雅黑" panose="020B0503020204020204" pitchFamily="34" charset="-122"/>
              </a:rPr>
              <a:t>顾客</a:t>
            </a:r>
            <a:r>
              <a:rPr lang="en-US" altLang="zh-CN" sz="2400" dirty="0">
                <a:latin typeface="Arial Unicode MS" panose="020B0604020202020204" pitchFamily="34" charset="-122"/>
                <a:ea typeface="微软雅黑" panose="020B0503020204020204" pitchFamily="34" charset="-122"/>
              </a:rPr>
              <a:t>——</a:t>
            </a:r>
            <a:r>
              <a:rPr lang="zh-CN" altLang="en-US" sz="2400" dirty="0">
                <a:latin typeface="Arial Unicode MS" panose="020B0604020202020204" pitchFamily="34" charset="-122"/>
                <a:ea typeface="微软雅黑" panose="020B0503020204020204" pitchFamily="34" charset="-122"/>
              </a:rPr>
              <a:t>使用项目产品的个人或组织</a:t>
            </a:r>
            <a:r>
              <a:rPr lang="zh-CN" altLang="en-US" sz="2400" dirty="0" smtClean="0">
                <a:latin typeface="Arial Unicode MS" panose="020B0604020202020204" pitchFamily="34" charset="-122"/>
                <a:ea typeface="微软雅黑" panose="020B0503020204020204" pitchFamily="34" charset="-122"/>
              </a:rPr>
              <a:t>。</a:t>
            </a:r>
          </a:p>
          <a:p>
            <a:pPr eaLnBrk="1" hangingPunct="1">
              <a:lnSpc>
                <a:spcPct val="115000"/>
              </a:lnSpc>
              <a:spcBef>
                <a:spcPct val="5000"/>
              </a:spcBef>
              <a:buClr>
                <a:schemeClr val="tx1"/>
              </a:buClr>
              <a:buFont typeface="WingDings" panose="05000000000000000000" pitchFamily="2" charset="2"/>
              <a:buChar char="¯"/>
            </a:pPr>
            <a:r>
              <a:rPr lang="zh-CN" altLang="en-US" sz="2400" dirty="0" smtClean="0">
                <a:solidFill>
                  <a:srgbClr val="C00000"/>
                </a:solidFill>
                <a:latin typeface="Arial Unicode MS" panose="020B0604020202020204" pitchFamily="34" charset="-122"/>
                <a:ea typeface="微软雅黑" panose="020B0503020204020204" pitchFamily="34" charset="-122"/>
              </a:rPr>
              <a:t>实施机构</a:t>
            </a:r>
            <a:r>
              <a:rPr lang="en-US" altLang="zh-CN" sz="2400" dirty="0" smtClean="0">
                <a:latin typeface="Arial Unicode MS" panose="020B0604020202020204" pitchFamily="34" charset="-122"/>
                <a:ea typeface="微软雅黑" panose="020B0503020204020204" pitchFamily="34" charset="-122"/>
              </a:rPr>
              <a:t>——</a:t>
            </a:r>
            <a:r>
              <a:rPr lang="zh-CN" altLang="en-US" sz="2400" dirty="0" smtClean="0">
                <a:latin typeface="Arial Unicode MS" panose="020B0604020202020204" pitchFamily="34" charset="-122"/>
                <a:ea typeface="微软雅黑" panose="020B0503020204020204" pitchFamily="34" charset="-122"/>
              </a:rPr>
              <a:t>是一个企业，其大多数雇员直接实施项目的各项工作</a:t>
            </a:r>
          </a:p>
          <a:p>
            <a:pPr eaLnBrk="1" hangingPunct="1">
              <a:lnSpc>
                <a:spcPct val="115000"/>
              </a:lnSpc>
              <a:spcBef>
                <a:spcPct val="5000"/>
              </a:spcBef>
              <a:buClr>
                <a:schemeClr val="tx1"/>
              </a:buClr>
              <a:buFont typeface="WingDings" panose="05000000000000000000" pitchFamily="2" charset="2"/>
              <a:buChar char="¯"/>
            </a:pPr>
            <a:r>
              <a:rPr lang="zh-CN" altLang="en-US" sz="2400" dirty="0" smtClean="0">
                <a:solidFill>
                  <a:srgbClr val="C00000"/>
                </a:solidFill>
                <a:latin typeface="Arial Unicode MS" panose="020B0604020202020204" pitchFamily="34" charset="-122"/>
                <a:ea typeface="微软雅黑" panose="020B0503020204020204" pitchFamily="34" charset="-122"/>
              </a:rPr>
              <a:t>项</a:t>
            </a:r>
            <a:r>
              <a:rPr lang="zh-CN" altLang="en-US" sz="2400" dirty="0">
                <a:solidFill>
                  <a:srgbClr val="C00000"/>
                </a:solidFill>
                <a:latin typeface="Arial Unicode MS" panose="020B0604020202020204" pitchFamily="34" charset="-122"/>
                <a:ea typeface="微软雅黑" panose="020B0503020204020204" pitchFamily="34" charset="-122"/>
              </a:rPr>
              <a:t>目发</a:t>
            </a:r>
            <a:r>
              <a:rPr lang="zh-CN" altLang="en-US" sz="2400" dirty="0" smtClean="0">
                <a:solidFill>
                  <a:srgbClr val="C00000"/>
                </a:solidFill>
                <a:latin typeface="Arial Unicode MS" panose="020B0604020202020204" pitchFamily="34" charset="-122"/>
                <a:ea typeface="微软雅黑" panose="020B0503020204020204" pitchFamily="34" charset="-122"/>
              </a:rPr>
              <a:t>起人</a:t>
            </a:r>
            <a:r>
              <a:rPr lang="zh-CN" altLang="en-US" sz="2400" dirty="0" smtClean="0">
                <a:latin typeface="Arial Unicode MS" panose="020B0604020202020204" pitchFamily="34" charset="-122"/>
                <a:ea typeface="微软雅黑" panose="020B0503020204020204" pitchFamily="34" charset="-122"/>
              </a:rPr>
              <a:t>（</a:t>
            </a:r>
            <a:r>
              <a:rPr lang="en-US" altLang="zh-CN" sz="2400" dirty="0">
                <a:latin typeface="Arial Unicode MS" panose="020B0604020202020204" pitchFamily="34" charset="-122"/>
                <a:ea typeface="微软雅黑" panose="020B0503020204020204" pitchFamily="34" charset="-122"/>
              </a:rPr>
              <a:t>Sponsor</a:t>
            </a:r>
            <a:r>
              <a:rPr lang="zh-CN" altLang="en-US" sz="2400" dirty="0">
                <a:latin typeface="Arial Unicode MS" panose="020B0604020202020204" pitchFamily="34" charset="-122"/>
                <a:ea typeface="微软雅黑" panose="020B0503020204020204" pitchFamily="34" charset="-122"/>
              </a:rPr>
              <a:t>）</a:t>
            </a:r>
            <a:r>
              <a:rPr lang="en-US" altLang="zh-CN" sz="2400" dirty="0">
                <a:latin typeface="Arial Unicode MS" panose="020B0604020202020204" pitchFamily="34" charset="-122"/>
                <a:ea typeface="微软雅黑" panose="020B0503020204020204" pitchFamily="34" charset="-122"/>
              </a:rPr>
              <a:t>——</a:t>
            </a:r>
            <a:r>
              <a:rPr lang="zh-CN" altLang="en-US" sz="2400" dirty="0">
                <a:latin typeface="Arial Unicode MS" panose="020B0604020202020204" pitchFamily="34" charset="-122"/>
                <a:ea typeface="微软雅黑" panose="020B0503020204020204" pitchFamily="34" charset="-122"/>
              </a:rPr>
              <a:t>执行组织内部或外部的个人或团体，他们以现金和实物的形式为项目提</a:t>
            </a:r>
            <a:r>
              <a:rPr lang="zh-CN" altLang="en-US" sz="2400" dirty="0" smtClean="0">
                <a:latin typeface="Arial Unicode MS" panose="020B0604020202020204" pitchFamily="34" charset="-122"/>
                <a:ea typeface="微软雅黑" panose="020B0503020204020204" pitchFamily="34" charset="-122"/>
              </a:rPr>
              <a:t>供资源</a:t>
            </a:r>
            <a:endParaRPr lang="zh-CN" altLang="en-US" sz="2400" dirty="0">
              <a:latin typeface="Arial Unicode MS" panose="020B0604020202020204" pitchFamily="34" charset="-122"/>
              <a:ea typeface="微软雅黑" panose="020B0503020204020204" pitchFamily="34" charset="-122"/>
            </a:endParaRPr>
          </a:p>
        </p:txBody>
      </p:sp>
      <p:sp>
        <p:nvSpPr>
          <p:cNvPr id="18440" name="Rectangle 11"/>
          <p:cNvSpPr>
            <a:spLocks noChangeArrowheads="1"/>
          </p:cNvSpPr>
          <p:nvPr/>
        </p:nvSpPr>
        <p:spPr bwMode="auto">
          <a:xfrm>
            <a:off x="1103313" y="1411103"/>
            <a:ext cx="7504112" cy="3257150"/>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dirty="0">
              <a:ea typeface="微软雅黑" panose="020B0503020204020204" pitchFamily="34" charset="-122"/>
            </a:endParaRPr>
          </a:p>
        </p:txBody>
      </p:sp>
      <p:sp>
        <p:nvSpPr>
          <p:cNvPr id="2" name="灯片编号占位符 1"/>
          <p:cNvSpPr>
            <a:spLocks noGrp="1"/>
          </p:cNvSpPr>
          <p:nvPr>
            <p:ph type="sldNum" sz="quarter" idx="10"/>
          </p:nvPr>
        </p:nvSpPr>
        <p:spPr/>
        <p:txBody>
          <a:bodyPr/>
          <a:lstStyle/>
          <a:p>
            <a:fld id="{3DE82737-1E31-401D-91DB-D26914538B18}" type="slidenum">
              <a:rPr lang="en-US" altLang="en-US" smtClean="0"/>
              <a:pPr/>
              <a:t>22</a:t>
            </a:fld>
            <a:endParaRPr lang="en-US" altLang="en-US"/>
          </a:p>
        </p:txBody>
      </p:sp>
      <p:sp>
        <p:nvSpPr>
          <p:cNvPr id="11" name="圆角矩形 9"/>
          <p:cNvSpPr>
            <a:spLocks noChangeArrowheads="1"/>
          </p:cNvSpPr>
          <p:nvPr/>
        </p:nvSpPr>
        <p:spPr bwMode="auto">
          <a:xfrm>
            <a:off x="1109662" y="4832875"/>
            <a:ext cx="6626451" cy="1184085"/>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r>
              <a:rPr lang="zh-CN" altLang="en-US" sz="2400" dirty="0" smtClean="0">
                <a:solidFill>
                  <a:srgbClr val="C00000"/>
                </a:solidFill>
                <a:latin typeface="微软雅黑" panose="020B0503020204020204" pitchFamily="34" charset="-122"/>
                <a:ea typeface="微软雅黑" panose="020B0503020204020204" pitchFamily="34" charset="-122"/>
              </a:rPr>
              <a:t>如果你的需求被完全推翻了，这说明什么？</a:t>
            </a:r>
            <a:endParaRPr lang="en-US" altLang="zh-CN" sz="2400" dirty="0" smtClean="0">
              <a:solidFill>
                <a:srgbClr val="C00000"/>
              </a:solidFill>
              <a:latin typeface="微软雅黑" panose="020B0503020204020204" pitchFamily="34" charset="-122"/>
              <a:ea typeface="微软雅黑" panose="020B0503020204020204" pitchFamily="34" charset="-122"/>
            </a:endParaRPr>
          </a:p>
          <a:p>
            <a:r>
              <a:rPr lang="zh-CN" altLang="en-US" sz="2400" dirty="0">
                <a:solidFill>
                  <a:srgbClr val="C00000"/>
                </a:solidFill>
                <a:latin typeface="微软雅黑" panose="020B0503020204020204" pitchFamily="34" charset="-122"/>
                <a:ea typeface="微软雅黑" panose="020B0503020204020204" pitchFamily="34" charset="-122"/>
                <a:hlinkClick r:id="rId3" action="ppaction://hlinkfile"/>
              </a:rPr>
              <a:t>漫</a:t>
            </a:r>
            <a:r>
              <a:rPr lang="zh-CN" altLang="en-US" sz="2400" dirty="0" smtClean="0">
                <a:solidFill>
                  <a:srgbClr val="C00000"/>
                </a:solidFill>
                <a:latin typeface="微软雅黑" panose="020B0503020204020204" pitchFamily="34" charset="-122"/>
                <a:ea typeface="微软雅黑" panose="020B0503020204020204" pitchFamily="34" charset="-122"/>
                <a:hlinkClick r:id="rId3" action="ppaction://hlinkfile"/>
              </a:rPr>
              <a:t>画</a:t>
            </a:r>
            <a:r>
              <a:rPr lang="en-US" altLang="zh-CN" sz="2400" dirty="0" smtClean="0">
                <a:solidFill>
                  <a:srgbClr val="C00000"/>
                </a:solidFill>
                <a:latin typeface="微软雅黑" panose="020B0503020204020204" pitchFamily="34" charset="-122"/>
                <a:ea typeface="微软雅黑" panose="020B0503020204020204" pitchFamily="34" charset="-122"/>
                <a:hlinkClick r:id="rId3" action="ppaction://hlinkfile"/>
              </a:rPr>
              <a:t>4-2 </a:t>
            </a:r>
            <a:r>
              <a:rPr lang="zh-CN" altLang="en-US" sz="2400" dirty="0" smtClean="0">
                <a:solidFill>
                  <a:srgbClr val="C00000"/>
                </a:solidFill>
                <a:latin typeface="微软雅黑" panose="020B0503020204020204" pitchFamily="34" charset="-122"/>
                <a:ea typeface="微软雅黑" panose="020B0503020204020204" pitchFamily="34" charset="-122"/>
                <a:hlinkClick r:id="rId3" action="ppaction://hlinkfile"/>
              </a:rPr>
              <a:t>谁是真正的</a:t>
            </a:r>
            <a:r>
              <a:rPr lang="en-US" altLang="zh-CN" sz="2400" dirty="0" smtClean="0">
                <a:solidFill>
                  <a:srgbClr val="C00000"/>
                </a:solidFill>
                <a:latin typeface="微软雅黑" panose="020B0503020204020204" pitchFamily="34" charset="-122"/>
                <a:ea typeface="微软雅黑" panose="020B0503020204020204" pitchFamily="34" charset="-122"/>
                <a:hlinkClick r:id="rId3" action="ppaction://hlinkfile"/>
              </a:rPr>
              <a:t>Sponsor</a:t>
            </a:r>
            <a:endParaRPr lang="en-US" altLang="zh-CN" sz="2400" dirty="0" smtClean="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9" name="Group 3"/>
          <p:cNvGrpSpPr>
            <a:grpSpLocks/>
          </p:cNvGrpSpPr>
          <p:nvPr/>
        </p:nvGrpSpPr>
        <p:grpSpPr bwMode="auto">
          <a:xfrm>
            <a:off x="471488" y="857345"/>
            <a:ext cx="8158162" cy="549275"/>
            <a:chOff x="261" y="863"/>
            <a:chExt cx="5139" cy="346"/>
          </a:xfrm>
        </p:grpSpPr>
        <p:sp>
          <p:nvSpPr>
            <p:cNvPr id="19466" name="Line 4"/>
            <p:cNvSpPr>
              <a:spLocks noChangeShapeType="1"/>
            </p:cNvSpPr>
            <p:nvPr/>
          </p:nvSpPr>
          <p:spPr bwMode="auto">
            <a:xfrm>
              <a:off x="346" y="1036"/>
              <a:ext cx="4185" cy="1"/>
            </a:xfrm>
            <a:prstGeom prst="line">
              <a:avLst/>
            </a:prstGeom>
            <a:noFill/>
            <a:ln w="22225">
              <a:solidFill>
                <a:srgbClr val="001C5C"/>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19467" name="Rectangle 5"/>
            <p:cNvSpPr>
              <a:spLocks noChangeArrowheads="1"/>
            </p:cNvSpPr>
            <p:nvPr/>
          </p:nvSpPr>
          <p:spPr bwMode="auto">
            <a:xfrm>
              <a:off x="261" y="911"/>
              <a:ext cx="242" cy="250"/>
            </a:xfrm>
            <a:prstGeom prst="rect">
              <a:avLst/>
            </a:prstGeom>
            <a:solidFill>
              <a:srgbClr val="001C5C"/>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p>
              <a:pPr algn="ctr" eaLnBrk="0" hangingPunct="0"/>
              <a:r>
                <a:rPr lang="en-US" altLang="zh-CN" sz="2000" dirty="0">
                  <a:solidFill>
                    <a:schemeClr val="bg1"/>
                  </a:solidFill>
                </a:rPr>
                <a:t>3</a:t>
              </a:r>
            </a:p>
          </p:txBody>
        </p:sp>
        <p:sp>
          <p:nvSpPr>
            <p:cNvPr id="19468" name="Text Box 6"/>
            <p:cNvSpPr txBox="1">
              <a:spLocks noChangeArrowheads="1"/>
            </p:cNvSpPr>
            <p:nvPr/>
          </p:nvSpPr>
          <p:spPr bwMode="auto">
            <a:xfrm>
              <a:off x="663" y="863"/>
              <a:ext cx="4737" cy="346"/>
            </a:xfrm>
            <a:prstGeom prst="rect">
              <a:avLst/>
            </a:prstGeom>
            <a:solidFill>
              <a:srgbClr val="001C5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lstStyle>
              <a:defPPr>
                <a:defRPr lang="en-US"/>
              </a:defPPr>
              <a:lvl1pPr indent="261938" eaLnBrk="1" hangingPunct="1">
                <a:spcBef>
                  <a:spcPct val="50000"/>
                </a:spcBef>
                <a:buSzPct val="70000"/>
                <a:buFont typeface="WingDings" panose="05000000000000000000" pitchFamily="2" charset="2"/>
                <a:tabLst>
                  <a:tab pos="8534400" algn="r"/>
                </a:tabLst>
                <a:defRPr sz="2400">
                  <a:solidFill>
                    <a:schemeClr val="bg1"/>
                  </a:solidFill>
                  <a:latin typeface="微软雅黑" panose="020B0503020204020204" pitchFamily="34" charset="-122"/>
                  <a:ea typeface="微软雅黑" panose="020B0503020204020204" pitchFamily="34" charset="-122"/>
                </a:defRPr>
              </a:lvl1pPr>
              <a:lvl2pPr marL="742950" indent="-285750" eaLnBrk="0" hangingPunct="0">
                <a:spcBef>
                  <a:spcPct val="25000"/>
                </a:spcBef>
                <a:buFont typeface="WingDings" panose="05000000000000000000" pitchFamily="2" charset="2"/>
                <a:tabLst>
                  <a:tab pos="8534400" algn="r"/>
                </a:tabLst>
              </a:lvl2pPr>
              <a:lvl3pPr marL="1143000" indent="-228600" eaLnBrk="0" hangingPunct="0">
                <a:spcBef>
                  <a:spcPct val="25000"/>
                </a:spcBef>
                <a:buFont typeface="WingDings" panose="05000000000000000000" pitchFamily="2" charset="2"/>
                <a:tabLst>
                  <a:tab pos="8534400" algn="r"/>
                </a:tabLst>
              </a:lvl3pPr>
              <a:lvl4pPr marL="1600200" indent="-228600" eaLnBrk="0" hangingPunct="0">
                <a:spcBef>
                  <a:spcPct val="25000"/>
                </a:spcBef>
                <a:buFont typeface="WingDings" panose="05000000000000000000" pitchFamily="2" charset="2"/>
                <a:tabLst>
                  <a:tab pos="8534400" algn="r"/>
                </a:tabLst>
              </a:lvl4pPr>
              <a:lvl5pPr marL="2057400" indent="-228600" eaLnBrk="0" hangingPunct="0">
                <a:spcBef>
                  <a:spcPct val="25000"/>
                </a:spcBef>
                <a:buFont typeface="WingDings" panose="05000000000000000000" pitchFamily="2" charset="2"/>
                <a:tabLst>
                  <a:tab pos="8534400" algn="r"/>
                </a:tabLst>
              </a:lvl5pPr>
              <a:lvl6pPr marL="2514600" indent="-228600" eaLnBrk="0" fontAlgn="base" hangingPunct="0">
                <a:spcBef>
                  <a:spcPct val="25000"/>
                </a:spcBef>
                <a:spcAft>
                  <a:spcPct val="0"/>
                </a:spcAft>
                <a:buFont typeface="WingDings" panose="05000000000000000000" pitchFamily="2" charset="2"/>
                <a:tabLst>
                  <a:tab pos="8534400" algn="r"/>
                </a:tabLst>
              </a:lvl6pPr>
              <a:lvl7pPr marL="2971800" indent="-228600" eaLnBrk="0" fontAlgn="base" hangingPunct="0">
                <a:spcBef>
                  <a:spcPct val="25000"/>
                </a:spcBef>
                <a:spcAft>
                  <a:spcPct val="0"/>
                </a:spcAft>
                <a:buFont typeface="WingDings" panose="05000000000000000000" pitchFamily="2" charset="2"/>
                <a:tabLst>
                  <a:tab pos="8534400" algn="r"/>
                </a:tabLst>
              </a:lvl7pPr>
              <a:lvl8pPr marL="3429000" indent="-228600" eaLnBrk="0" fontAlgn="base" hangingPunct="0">
                <a:spcBef>
                  <a:spcPct val="25000"/>
                </a:spcBef>
                <a:spcAft>
                  <a:spcPct val="0"/>
                </a:spcAft>
                <a:buFont typeface="WingDings" panose="05000000000000000000" pitchFamily="2" charset="2"/>
                <a:tabLst>
                  <a:tab pos="8534400" algn="r"/>
                </a:tabLst>
              </a:lvl8pPr>
              <a:lvl9pPr marL="3886200" indent="-228600" eaLnBrk="0" fontAlgn="base" hangingPunct="0">
                <a:spcBef>
                  <a:spcPct val="25000"/>
                </a:spcBef>
                <a:spcAft>
                  <a:spcPct val="0"/>
                </a:spcAft>
                <a:buFont typeface="WingDings" panose="05000000000000000000" pitchFamily="2" charset="2"/>
                <a:tabLst>
                  <a:tab pos="8534400" algn="r"/>
                </a:tabLst>
              </a:lvl9pPr>
            </a:lstStyle>
            <a:p>
              <a:r>
                <a:rPr lang="en-US" altLang="zh-CN" dirty="0" err="1" smtClean="0"/>
                <a:t>项目干系人</a:t>
              </a:r>
              <a:r>
                <a:rPr lang="zh-CN" altLang="en-US" dirty="0" smtClean="0"/>
                <a:t>的利益如何协调</a:t>
              </a:r>
              <a:endParaRPr lang="zh-CN" altLang="en-US" dirty="0"/>
            </a:p>
          </p:txBody>
        </p:sp>
      </p:grpSp>
      <p:sp>
        <p:nvSpPr>
          <p:cNvPr id="19460" name="Rectangle 7"/>
          <p:cNvSpPr>
            <a:spLocks noChangeArrowheads="1"/>
          </p:cNvSpPr>
          <p:nvPr/>
        </p:nvSpPr>
        <p:spPr bwMode="auto">
          <a:xfrm>
            <a:off x="1116013" y="1706657"/>
            <a:ext cx="7478712" cy="49371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sp>
        <p:nvSpPr>
          <p:cNvPr id="19461" name="Rectangle 8"/>
          <p:cNvSpPr>
            <a:spLocks noChangeArrowheads="1"/>
          </p:cNvSpPr>
          <p:nvPr/>
        </p:nvSpPr>
        <p:spPr bwMode="auto">
          <a:xfrm>
            <a:off x="1103313" y="3202082"/>
            <a:ext cx="7491412" cy="49371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sp>
        <p:nvSpPr>
          <p:cNvPr id="3707913" name="Rectangle 9"/>
          <p:cNvSpPr>
            <a:spLocks noChangeArrowheads="1"/>
          </p:cNvSpPr>
          <p:nvPr/>
        </p:nvSpPr>
        <p:spPr bwMode="auto">
          <a:xfrm>
            <a:off x="1050925" y="1662207"/>
            <a:ext cx="7442200" cy="2025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marL="711200" indent="-392113" eaLnBrk="0" hangingPunct="0">
              <a:spcBef>
                <a:spcPct val="25000"/>
              </a:spcBef>
              <a:buFont typeface="WingDings" panose="05000000000000000000" pitchFamily="2" charset="2"/>
              <a:tabLst>
                <a:tab pos="952500" algn="l"/>
                <a:tab pos="8534400" algn="r"/>
              </a:tabLst>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tabLst>
                <a:tab pos="952500" algn="l"/>
                <a:tab pos="8534400" algn="r"/>
              </a:tabLst>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tabLst>
                <a:tab pos="952500" algn="l"/>
                <a:tab pos="8534400" algn="r"/>
              </a:tabLst>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tabLst>
                <a:tab pos="952500" algn="l"/>
                <a:tab pos="8534400" algn="r"/>
              </a:tabLst>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tabLst>
                <a:tab pos="952500" algn="l"/>
                <a:tab pos="8534400" algn="r"/>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tabLst>
                <a:tab pos="952500" algn="l"/>
                <a:tab pos="8534400" algn="r"/>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tabLst>
                <a:tab pos="952500" algn="l"/>
                <a:tab pos="8534400" algn="r"/>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tabLst>
                <a:tab pos="952500" algn="l"/>
                <a:tab pos="8534400" algn="r"/>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tabLst>
                <a:tab pos="952500" algn="l"/>
                <a:tab pos="8534400" algn="r"/>
              </a:tabLst>
              <a:defRPr>
                <a:solidFill>
                  <a:schemeClr val="tx1"/>
                </a:solidFill>
                <a:latin typeface="Arial" panose="020B0604020202020204" pitchFamily="34" charset="0"/>
                <a:cs typeface="Arial" panose="020B0604020202020204" pitchFamily="34" charset="0"/>
              </a:defRPr>
            </a:lvl9pPr>
          </a:lstStyle>
          <a:p>
            <a:pPr eaLnBrk="1" hangingPunct="1">
              <a:lnSpc>
                <a:spcPct val="115000"/>
              </a:lnSpc>
              <a:spcBef>
                <a:spcPct val="5000"/>
              </a:spcBef>
              <a:buClr>
                <a:schemeClr val="tx1"/>
              </a:buClr>
              <a:buFont typeface="WingDings" panose="05000000000000000000" pitchFamily="2" charset="2"/>
              <a:buChar char="¯"/>
            </a:pPr>
            <a:r>
              <a:rPr lang="zh-CN" altLang="en-US" sz="2800" dirty="0">
                <a:latin typeface="Arial Unicode MS" panose="020B0604020202020204" pitchFamily="34" charset="-122"/>
                <a:ea typeface="微软雅黑" panose="020B0503020204020204" pitchFamily="34" charset="-122"/>
              </a:rPr>
              <a:t>冲</a:t>
            </a:r>
            <a:r>
              <a:rPr lang="zh-CN" altLang="en-US" sz="2800" dirty="0" smtClean="0">
                <a:latin typeface="Arial Unicode MS" panose="020B0604020202020204" pitchFamily="34" charset="-122"/>
                <a:ea typeface="微软雅黑" panose="020B0503020204020204" pitchFamily="34" charset="-122"/>
              </a:rPr>
              <a:t>突：沟通 </a:t>
            </a:r>
            <a:r>
              <a:rPr lang="zh-CN" altLang="en-US" sz="2800" dirty="0" smtClean="0">
                <a:latin typeface="Arial Unicode MS" panose="020B0604020202020204" pitchFamily="34" charset="-122"/>
                <a:ea typeface="微软雅黑" panose="020B0503020204020204" pitchFamily="34" charset="-122"/>
                <a:hlinkClick r:id="rId3" action="ppaction://hlinkfile"/>
              </a:rPr>
              <a:t>漫画</a:t>
            </a:r>
            <a:r>
              <a:rPr lang="en-US" altLang="zh-CN" sz="2800" dirty="0" smtClean="0">
                <a:latin typeface="Arial Unicode MS" panose="020B0604020202020204" pitchFamily="34" charset="-122"/>
                <a:ea typeface="微软雅黑" panose="020B0503020204020204" pitchFamily="34" charset="-122"/>
                <a:hlinkClick r:id="rId3" action="ppaction://hlinkfile"/>
              </a:rPr>
              <a:t>4-4 </a:t>
            </a:r>
            <a:r>
              <a:rPr lang="zh-CN" altLang="en-US" sz="2800" dirty="0" smtClean="0">
                <a:latin typeface="Arial Unicode MS" panose="020B0604020202020204" pitchFamily="34" charset="-122"/>
                <a:ea typeface="微软雅黑" panose="020B0503020204020204" pitchFamily="34" charset="-122"/>
                <a:hlinkClick r:id="rId3" action="ppaction://hlinkfile"/>
              </a:rPr>
              <a:t>表面原因与本质原因</a:t>
            </a:r>
            <a:endParaRPr lang="zh-CN" altLang="en-US" sz="2800" dirty="0">
              <a:latin typeface="Arial Unicode MS" panose="020B0604020202020204" pitchFamily="34" charset="-122"/>
              <a:ea typeface="微软雅黑" panose="020B0503020204020204" pitchFamily="34" charset="-122"/>
            </a:endParaRPr>
          </a:p>
          <a:p>
            <a:pPr eaLnBrk="1" hangingPunct="1">
              <a:lnSpc>
                <a:spcPct val="115000"/>
              </a:lnSpc>
              <a:spcBef>
                <a:spcPct val="5000"/>
              </a:spcBef>
              <a:buClr>
                <a:schemeClr val="tx1"/>
              </a:buClr>
              <a:buFont typeface="WingDings" panose="05000000000000000000" pitchFamily="2" charset="2"/>
              <a:buChar char="¯"/>
            </a:pPr>
            <a:r>
              <a:rPr lang="zh-CN" altLang="en-US" sz="2800" dirty="0" smtClean="0">
                <a:latin typeface="Arial Unicode MS" panose="020B0604020202020204" pitchFamily="34" charset="-122"/>
                <a:ea typeface="微软雅黑" panose="020B0503020204020204" pitchFamily="34" charset="-122"/>
              </a:rPr>
              <a:t>解</a:t>
            </a:r>
            <a:r>
              <a:rPr lang="zh-CN" altLang="en-US" sz="2800" dirty="0">
                <a:latin typeface="Arial Unicode MS" panose="020B0604020202020204" pitchFamily="34" charset="-122"/>
                <a:ea typeface="微软雅黑" panose="020B0503020204020204" pitchFamily="34" charset="-122"/>
              </a:rPr>
              <a:t>决冲突应</a:t>
            </a:r>
            <a:r>
              <a:rPr lang="zh-CN" altLang="en-US" sz="2800" b="1" dirty="0">
                <a:solidFill>
                  <a:srgbClr val="0070C0"/>
                </a:solidFill>
                <a:latin typeface="Arial Unicode MS" panose="020B0604020202020204" pitchFamily="34" charset="-122"/>
                <a:ea typeface="微软雅黑" panose="020B0503020204020204" pitchFamily="34" charset="-122"/>
              </a:rPr>
              <a:t>以对客户有利为原则</a:t>
            </a:r>
            <a:r>
              <a:rPr lang="zh-CN" altLang="en-US" sz="2800" dirty="0">
                <a:latin typeface="Arial Unicode MS" panose="020B0604020202020204" pitchFamily="34" charset="-122"/>
                <a:ea typeface="微软雅黑" panose="020B0503020204020204" pitchFamily="34" charset="-122"/>
              </a:rPr>
              <a:t>，但必须是合法的利益</a:t>
            </a:r>
          </a:p>
          <a:p>
            <a:pPr eaLnBrk="1" hangingPunct="1">
              <a:lnSpc>
                <a:spcPct val="115000"/>
              </a:lnSpc>
              <a:spcBef>
                <a:spcPct val="5000"/>
              </a:spcBef>
              <a:buClr>
                <a:schemeClr val="tx1"/>
              </a:buClr>
              <a:buFont typeface="WingDings" panose="05000000000000000000" pitchFamily="2" charset="2"/>
              <a:buChar char="¯"/>
            </a:pPr>
            <a:r>
              <a:rPr lang="zh-CN" altLang="en-US" sz="2800" dirty="0">
                <a:latin typeface="Arial Unicode MS" panose="020B0604020202020204" pitchFamily="34" charset="-122"/>
                <a:ea typeface="微软雅黑" panose="020B0503020204020204" pitchFamily="34" charset="-122"/>
              </a:rPr>
              <a:t>满足不同方面的需要</a:t>
            </a:r>
            <a:r>
              <a:rPr lang="en-US" altLang="zh-CN" sz="2800" dirty="0">
                <a:latin typeface="Arial Unicode MS" panose="020B0604020202020204" pitchFamily="34" charset="-122"/>
                <a:ea typeface="微软雅黑" panose="020B0503020204020204" pitchFamily="34" charset="-122"/>
              </a:rPr>
              <a:t>----</a:t>
            </a:r>
            <a:r>
              <a:rPr lang="zh-CN" altLang="en-US" sz="2800" dirty="0">
                <a:latin typeface="Arial Unicode MS" panose="020B0604020202020204" pitchFamily="34" charset="-122"/>
                <a:ea typeface="微软雅黑" panose="020B0503020204020204" pitchFamily="34" charset="-122"/>
              </a:rPr>
              <a:t>平衡和挑战</a:t>
            </a:r>
          </a:p>
        </p:txBody>
      </p:sp>
      <p:sp>
        <p:nvSpPr>
          <p:cNvPr id="19463" name="Rectangle 10"/>
          <p:cNvSpPr>
            <a:spLocks noChangeArrowheads="1"/>
          </p:cNvSpPr>
          <p:nvPr/>
        </p:nvSpPr>
        <p:spPr bwMode="auto">
          <a:xfrm>
            <a:off x="1089025" y="1601882"/>
            <a:ext cx="7504113" cy="219233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sp>
        <p:nvSpPr>
          <p:cNvPr id="4364288" name="AutoShape 0"/>
          <p:cNvSpPr>
            <a:spLocks/>
          </p:cNvSpPr>
          <p:nvPr/>
        </p:nvSpPr>
        <p:spPr bwMode="auto">
          <a:xfrm flipH="1">
            <a:off x="1049338" y="4332382"/>
            <a:ext cx="6200774" cy="1200329"/>
          </a:xfrm>
          <a:prstGeom prst="accentCallout1">
            <a:avLst>
              <a:gd name="adj1" fmla="val 18093"/>
              <a:gd name="adj2" fmla="val -6083"/>
              <a:gd name="adj3" fmla="val -45499"/>
              <a:gd name="adj4" fmla="val 35601"/>
            </a:avLst>
          </a:prstGeom>
          <a:solidFill>
            <a:schemeClr val="bg1">
              <a:lumMod val="95000"/>
            </a:schemeClr>
          </a:solidFill>
          <a:ln w="22225">
            <a:solidFill>
              <a:srgbClr val="001C5C"/>
            </a:solidFill>
            <a:miter lim="800000"/>
            <a:headEnd/>
            <a:tailEnd/>
          </a:ln>
        </p:spPr>
        <p:txBody>
          <a:bodyPr wrap="square" lIns="0" tIns="0" rIns="0" bIns="0">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2400" dirty="0" smtClean="0">
                <a:ea typeface="微软雅黑" panose="020B0503020204020204" pitchFamily="34" charset="-122"/>
              </a:rPr>
              <a:t>如何解</a:t>
            </a:r>
            <a:r>
              <a:rPr lang="zh-CN" altLang="en-US" sz="2400" dirty="0">
                <a:ea typeface="微软雅黑" panose="020B0503020204020204" pitchFamily="34" charset="-122"/>
              </a:rPr>
              <a:t>决冲</a:t>
            </a:r>
            <a:r>
              <a:rPr lang="zh-CN" altLang="en-US" sz="2400" dirty="0" smtClean="0">
                <a:ea typeface="微软雅黑" panose="020B0503020204020204" pitchFamily="34" charset="-122"/>
              </a:rPr>
              <a:t>突？</a:t>
            </a:r>
            <a:endParaRPr lang="en-US" altLang="zh-CN" sz="2400" dirty="0" smtClean="0">
              <a:ea typeface="微软雅黑" panose="020B0503020204020204" pitchFamily="34" charset="-122"/>
            </a:endParaRPr>
          </a:p>
          <a:p>
            <a:pPr eaLnBrk="1" hangingPunct="1"/>
            <a:r>
              <a:rPr lang="en-US" altLang="zh-CN" sz="2400" dirty="0">
                <a:ea typeface="微软雅黑" panose="020B0503020204020204" pitchFamily="34" charset="-122"/>
              </a:rPr>
              <a:t>	</a:t>
            </a:r>
            <a:r>
              <a:rPr lang="zh-CN" altLang="en-US" sz="2400" dirty="0" smtClean="0">
                <a:ea typeface="微软雅黑" panose="020B0503020204020204" pitchFamily="34" charset="-122"/>
              </a:rPr>
              <a:t>妥协，但注意解决情绪</a:t>
            </a:r>
            <a:r>
              <a:rPr lang="zh-CN" altLang="en-US" sz="2400" dirty="0">
                <a:ea typeface="微软雅黑" panose="020B0503020204020204" pitchFamily="34" charset="-122"/>
              </a:rPr>
              <a:t>问题</a:t>
            </a:r>
            <a:r>
              <a:rPr lang="zh-CN" altLang="en-US" sz="2400" dirty="0" smtClean="0">
                <a:ea typeface="微软雅黑" panose="020B0503020204020204" pitchFamily="34" charset="-122"/>
              </a:rPr>
              <a:t> </a:t>
            </a:r>
            <a:r>
              <a:rPr lang="zh-CN" altLang="en-US" sz="2400" dirty="0" smtClean="0">
                <a:ea typeface="微软雅黑" panose="020B0503020204020204" pitchFamily="34" charset="-122"/>
                <a:hlinkClick r:id="rId4" action="ppaction://hlinkfile"/>
              </a:rPr>
              <a:t>漫画</a:t>
            </a:r>
            <a:r>
              <a:rPr lang="en-US" altLang="zh-CN" sz="2400" dirty="0" smtClean="0">
                <a:ea typeface="微软雅黑" panose="020B0503020204020204" pitchFamily="34" charset="-122"/>
                <a:hlinkClick r:id="rId4" action="ppaction://hlinkfile"/>
              </a:rPr>
              <a:t>4-5</a:t>
            </a:r>
            <a:r>
              <a:rPr lang="en-US" altLang="zh-CN" sz="2400" dirty="0" smtClean="0">
                <a:ea typeface="微软雅黑" panose="020B0503020204020204" pitchFamily="34" charset="-122"/>
              </a:rPr>
              <a:t/>
            </a:r>
            <a:br>
              <a:rPr lang="en-US" altLang="zh-CN" sz="2400" dirty="0" smtClean="0">
                <a:ea typeface="微软雅黑" panose="020B0503020204020204" pitchFamily="34" charset="-122"/>
              </a:rPr>
            </a:br>
            <a:r>
              <a:rPr lang="en-US" altLang="zh-CN" sz="2400" dirty="0" smtClean="0">
                <a:ea typeface="微软雅黑" panose="020B0503020204020204" pitchFamily="34" charset="-122"/>
              </a:rPr>
              <a:t>	</a:t>
            </a:r>
            <a:r>
              <a:rPr lang="zh-CN" altLang="en-US" sz="2400" dirty="0" smtClean="0">
                <a:solidFill>
                  <a:srgbClr val="C00000"/>
                </a:solidFill>
                <a:ea typeface="微软雅黑" panose="020B0503020204020204" pitchFamily="34" charset="-122"/>
              </a:rPr>
              <a:t>纳什均</a:t>
            </a:r>
            <a:r>
              <a:rPr lang="zh-CN" altLang="en-US" sz="2400" dirty="0">
                <a:solidFill>
                  <a:srgbClr val="C00000"/>
                </a:solidFill>
                <a:ea typeface="微软雅黑" panose="020B0503020204020204" pitchFamily="34" charset="-122"/>
              </a:rPr>
              <a:t>衡、帕累托改</a:t>
            </a:r>
            <a:r>
              <a:rPr lang="zh-CN" altLang="en-US" sz="2400" dirty="0" smtClean="0">
                <a:solidFill>
                  <a:srgbClr val="C00000"/>
                </a:solidFill>
                <a:ea typeface="微软雅黑" panose="020B0503020204020204" pitchFamily="34" charset="-122"/>
              </a:rPr>
              <a:t>进（帕累托最优）</a:t>
            </a:r>
            <a:endParaRPr lang="zh-CN" altLang="en-US" sz="2400" dirty="0">
              <a:solidFill>
                <a:srgbClr val="C00000"/>
              </a:solidFill>
              <a:ea typeface="微软雅黑" panose="020B0503020204020204" pitchFamily="34" charset="-122"/>
            </a:endParaRPr>
          </a:p>
        </p:txBody>
      </p:sp>
      <p:sp>
        <p:nvSpPr>
          <p:cNvPr id="2" name="灯片编号占位符 1"/>
          <p:cNvSpPr>
            <a:spLocks noGrp="1"/>
          </p:cNvSpPr>
          <p:nvPr>
            <p:ph type="sldNum" sz="quarter" idx="10"/>
          </p:nvPr>
        </p:nvSpPr>
        <p:spPr/>
        <p:txBody>
          <a:bodyPr/>
          <a:lstStyle/>
          <a:p>
            <a:fld id="{3DE82737-1E31-401D-91DB-D26914538B18}" type="slidenum">
              <a:rPr lang="en-US" altLang="en-US" smtClean="0"/>
              <a:pPr/>
              <a:t>23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64288"/>
                                        </p:tgtEl>
                                        <p:attrNameLst>
                                          <p:attrName>style.visibility</p:attrName>
                                        </p:attrNameLst>
                                      </p:cBhvr>
                                      <p:to>
                                        <p:strVal val="visible"/>
                                      </p:to>
                                    </p:set>
                                    <p:animEffect transition="in" filter="blinds(horizontal)">
                                      <p:cBhvr>
                                        <p:cTn id="7" dur="500"/>
                                        <p:tgtEl>
                                          <p:spTgt spid="4364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428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扩展：纳什均衡</a:t>
            </a:r>
            <a:r>
              <a:rPr lang="en-US" altLang="zh-CN" dirty="0" smtClean="0"/>
              <a:t>——</a:t>
            </a:r>
            <a:r>
              <a:rPr lang="zh-CN" altLang="en-US" dirty="0" smtClean="0"/>
              <a:t>“损人利己”</a:t>
            </a:r>
            <a:endParaRPr lang="zh-CN" altLang="en-US" dirty="0"/>
          </a:p>
        </p:txBody>
      </p:sp>
      <p:sp>
        <p:nvSpPr>
          <p:cNvPr id="2" name="灯片编号占位符 1"/>
          <p:cNvSpPr>
            <a:spLocks noGrp="1"/>
          </p:cNvSpPr>
          <p:nvPr>
            <p:ph type="sldNum" sz="quarter" idx="10"/>
          </p:nvPr>
        </p:nvSpPr>
        <p:spPr/>
        <p:txBody>
          <a:bodyPr/>
          <a:lstStyle/>
          <a:p>
            <a:fld id="{3DE82737-1E31-401D-91DB-D26914538B18}" type="slidenum">
              <a:rPr lang="en-US" altLang="en-US" smtClean="0"/>
              <a:pPr/>
              <a:t>24</a:t>
            </a:fld>
            <a:endParaRPr lang="en-US" altLang="en-US"/>
          </a:p>
        </p:txBody>
      </p:sp>
      <p:sp>
        <p:nvSpPr>
          <p:cNvPr id="5" name="内容占位符 4"/>
          <p:cNvSpPr>
            <a:spLocks noGrp="1"/>
          </p:cNvSpPr>
          <p:nvPr>
            <p:ph sz="quarter" idx="11"/>
          </p:nvPr>
        </p:nvSpPr>
        <p:spPr/>
        <p:txBody>
          <a:bodyPr>
            <a:normAutofit/>
          </a:bodyPr>
          <a:lstStyle/>
          <a:p>
            <a:r>
              <a:rPr lang="zh-CN" altLang="en-US" dirty="0" smtClean="0"/>
              <a:t>一</a:t>
            </a:r>
            <a:r>
              <a:rPr lang="zh-CN" altLang="en-US" dirty="0"/>
              <a:t>组</a:t>
            </a:r>
            <a:r>
              <a:rPr lang="zh-CN" altLang="en-US" dirty="0" smtClean="0"/>
              <a:t>人，每个人都追求个人利益最大化而不顾他人利益，最终形成的一种平衡状态</a:t>
            </a:r>
            <a:endParaRPr lang="en-US" altLang="zh-CN" dirty="0" smtClean="0"/>
          </a:p>
          <a:p>
            <a:r>
              <a:rPr lang="zh-CN" altLang="en-US" dirty="0"/>
              <a:t>经典案例：</a:t>
            </a:r>
            <a:r>
              <a:rPr lang="zh-CN" altLang="en-US" b="1" dirty="0"/>
              <a:t>囚徒困</a:t>
            </a:r>
            <a:r>
              <a:rPr lang="zh-CN" altLang="en-US" b="1" dirty="0" smtClean="0"/>
              <a:t>境</a:t>
            </a:r>
            <a:endParaRPr lang="en-US" altLang="zh-CN" b="1" dirty="0" smtClean="0"/>
          </a:p>
          <a:p>
            <a:pPr lvl="1"/>
            <a:r>
              <a:rPr lang="zh-CN" altLang="en-US" dirty="0"/>
              <a:t>两个小偷</a:t>
            </a:r>
            <a:r>
              <a:rPr lang="en-US" altLang="zh-CN" dirty="0"/>
              <a:t>A</a:t>
            </a:r>
            <a:r>
              <a:rPr lang="zh-CN" altLang="en-US" dirty="0"/>
              <a:t>和</a:t>
            </a:r>
            <a:r>
              <a:rPr lang="en-US" altLang="zh-CN" dirty="0"/>
              <a:t>B</a:t>
            </a:r>
            <a:r>
              <a:rPr lang="zh-CN" altLang="en-US" dirty="0"/>
              <a:t>偷窃未遂被警察抓住。警察将两人分别关在两个房间内进行审讯，对每一个犯罪嫌疑人，警方给出的政策是：</a:t>
            </a:r>
          </a:p>
          <a:p>
            <a:pPr lvl="1"/>
            <a:r>
              <a:rPr lang="en-US" altLang="zh-CN" dirty="0"/>
              <a:t>1</a:t>
            </a:r>
            <a:r>
              <a:rPr lang="zh-CN" altLang="en-US" dirty="0"/>
              <a:t>）如果两人都认罪，那么都判</a:t>
            </a:r>
            <a:r>
              <a:rPr lang="en-US" altLang="zh-CN" dirty="0"/>
              <a:t>2</a:t>
            </a:r>
            <a:r>
              <a:rPr lang="zh-CN" altLang="en-US" dirty="0"/>
              <a:t>年；</a:t>
            </a:r>
          </a:p>
          <a:p>
            <a:pPr lvl="1"/>
            <a:r>
              <a:rPr lang="en-US" altLang="zh-CN" dirty="0"/>
              <a:t>2</a:t>
            </a:r>
            <a:r>
              <a:rPr lang="zh-CN" altLang="en-US" dirty="0"/>
              <a:t>）如果有一人认罪，一人抵赖，那么坦白</a:t>
            </a:r>
            <a:r>
              <a:rPr lang="zh-CN" altLang="en-US" dirty="0" smtClean="0"/>
              <a:t>者释放，</a:t>
            </a:r>
            <a:r>
              <a:rPr lang="zh-CN" altLang="en-US" dirty="0"/>
              <a:t>抵赖者判</a:t>
            </a:r>
            <a:r>
              <a:rPr lang="en-US" altLang="zh-CN" dirty="0"/>
              <a:t>5</a:t>
            </a:r>
            <a:r>
              <a:rPr lang="zh-CN" altLang="en-US" dirty="0"/>
              <a:t>年；</a:t>
            </a:r>
          </a:p>
          <a:p>
            <a:pPr lvl="1"/>
            <a:r>
              <a:rPr lang="en-US" altLang="zh-CN" dirty="0"/>
              <a:t>3</a:t>
            </a:r>
            <a:r>
              <a:rPr lang="zh-CN" altLang="en-US" dirty="0"/>
              <a:t>）如果两人都抵赖，则无罪释放。</a:t>
            </a:r>
          </a:p>
          <a:p>
            <a:pPr lvl="1"/>
            <a:r>
              <a:rPr lang="zh-CN" altLang="en-US" dirty="0" smtClean="0">
                <a:solidFill>
                  <a:srgbClr val="C00000"/>
                </a:solidFill>
              </a:rPr>
              <a:t>结局是？</a:t>
            </a:r>
            <a:endParaRPr lang="zh-CN" altLang="en-US" dirty="0">
              <a:solidFill>
                <a:srgbClr val="C00000"/>
              </a:solidFill>
            </a:endParaRPr>
          </a:p>
        </p:txBody>
      </p:sp>
    </p:spTree>
    <p:extLst>
      <p:ext uri="{BB962C8B-B14F-4D97-AF65-F5344CB8AC3E}">
        <p14:creationId xmlns:p14="http://schemas.microsoft.com/office/powerpoint/2010/main" val="31191709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扩展：帕累托改</a:t>
            </a:r>
            <a:r>
              <a:rPr lang="zh-CN" altLang="en-US" dirty="0" smtClean="0"/>
              <a:t>进</a:t>
            </a:r>
            <a:r>
              <a:rPr lang="en-US" altLang="zh-CN" dirty="0" smtClean="0"/>
              <a:t>——</a:t>
            </a:r>
            <a:r>
              <a:rPr lang="zh-CN" altLang="en-US" dirty="0" smtClean="0"/>
              <a:t>“利人利己”</a:t>
            </a:r>
            <a:endParaRPr lang="zh-CN" altLang="en-US" dirty="0"/>
          </a:p>
        </p:txBody>
      </p:sp>
      <p:sp>
        <p:nvSpPr>
          <p:cNvPr id="3" name="灯片编号占位符 2"/>
          <p:cNvSpPr>
            <a:spLocks noGrp="1"/>
          </p:cNvSpPr>
          <p:nvPr>
            <p:ph type="sldNum" sz="quarter" idx="10"/>
          </p:nvPr>
        </p:nvSpPr>
        <p:spPr/>
        <p:txBody>
          <a:bodyPr/>
          <a:lstStyle/>
          <a:p>
            <a:fld id="{51C954A1-9FE7-4ABB-8851-D5362BFC037D}" type="slidenum">
              <a:rPr lang="en-US" altLang="en-US" smtClean="0"/>
              <a:pPr/>
              <a:t>25</a:t>
            </a:fld>
            <a:endParaRPr lang="en-US" altLang="en-US"/>
          </a:p>
        </p:txBody>
      </p:sp>
      <p:sp>
        <p:nvSpPr>
          <p:cNvPr id="4" name="内容占位符 3"/>
          <p:cNvSpPr>
            <a:spLocks noGrp="1"/>
          </p:cNvSpPr>
          <p:nvPr>
            <p:ph sz="quarter" idx="11"/>
          </p:nvPr>
        </p:nvSpPr>
        <p:spPr/>
        <p:txBody>
          <a:bodyPr>
            <a:normAutofit fontScale="92500" lnSpcReduction="20000"/>
          </a:bodyPr>
          <a:lstStyle/>
          <a:p>
            <a:r>
              <a:rPr lang="zh-CN" altLang="en-US" dirty="0" smtClean="0"/>
              <a:t>一组人，其利益分配进入了一种平衡状态：在不损害别人利益的前提下，再怎么做也无法提升个人利益。如果在这种状态下采用策略提升利益，就是</a:t>
            </a:r>
            <a:r>
              <a:rPr lang="zh-CN" altLang="en-US" dirty="0" smtClean="0">
                <a:solidFill>
                  <a:srgbClr val="C00000"/>
                </a:solidFill>
              </a:rPr>
              <a:t>帕累托改进</a:t>
            </a:r>
            <a:r>
              <a:rPr lang="zh-CN" altLang="en-US" dirty="0" smtClean="0"/>
              <a:t>。</a:t>
            </a:r>
            <a:endParaRPr lang="en-US" altLang="zh-CN" dirty="0" smtClean="0"/>
          </a:p>
          <a:p>
            <a:r>
              <a:rPr lang="zh-CN" altLang="en-US" dirty="0"/>
              <a:t>经典案例</a:t>
            </a:r>
            <a:r>
              <a:rPr lang="zh-CN" altLang="en-US" dirty="0" smtClean="0"/>
              <a:t>：</a:t>
            </a:r>
            <a:r>
              <a:rPr lang="zh-CN" altLang="en-US" b="1" dirty="0" smtClean="0"/>
              <a:t>航空空载</a:t>
            </a:r>
            <a:endParaRPr lang="en-US" altLang="zh-CN" b="1" dirty="0"/>
          </a:p>
          <a:p>
            <a:pPr lvl="1"/>
            <a:r>
              <a:rPr lang="zh-CN" altLang="en-US" dirty="0"/>
              <a:t>航空公司总是希望航班上座率越高越好，然而他们也知道总有一小部分订了机票的旅客临时取消旅行计划</a:t>
            </a:r>
            <a:r>
              <a:rPr lang="zh-CN" altLang="en-US" dirty="0" smtClean="0"/>
              <a:t>。</a:t>
            </a:r>
            <a:endParaRPr lang="en-US" altLang="zh-CN" dirty="0" smtClean="0"/>
          </a:p>
          <a:p>
            <a:pPr lvl="1"/>
            <a:r>
              <a:rPr lang="zh-CN" altLang="en-US" dirty="0"/>
              <a:t>方</a:t>
            </a:r>
            <a:r>
              <a:rPr lang="zh-CN" altLang="en-US" dirty="0" smtClean="0"/>
              <a:t>案</a:t>
            </a:r>
            <a:r>
              <a:rPr lang="en-US" altLang="zh-CN" dirty="0" smtClean="0"/>
              <a:t>1</a:t>
            </a:r>
            <a:r>
              <a:rPr lang="zh-CN" altLang="en-US" dirty="0" smtClean="0"/>
              <a:t>：尝</a:t>
            </a:r>
            <a:r>
              <a:rPr lang="zh-CN" altLang="en-US" dirty="0"/>
              <a:t>试超额售票术，就是在一个合理估计的基础上，让售票数量稍大于航班实际座位数</a:t>
            </a:r>
            <a:r>
              <a:rPr lang="zh-CN" altLang="en-US" dirty="0" smtClean="0"/>
              <a:t>。结果是如果满员，总有些客人要倒霉，被取消座位；</a:t>
            </a:r>
            <a:endParaRPr lang="en-US" altLang="zh-CN" dirty="0" smtClean="0"/>
          </a:p>
          <a:p>
            <a:pPr lvl="1"/>
            <a:r>
              <a:rPr lang="zh-CN" altLang="en-US" dirty="0" smtClean="0"/>
              <a:t>方案</a:t>
            </a:r>
            <a:r>
              <a:rPr lang="en-US" altLang="zh-CN" dirty="0" smtClean="0"/>
              <a:t>2</a:t>
            </a:r>
            <a:r>
              <a:rPr lang="zh-CN" altLang="en-US" dirty="0" smtClean="0"/>
              <a:t>：政</a:t>
            </a:r>
            <a:r>
              <a:rPr lang="zh-CN" altLang="en-US" dirty="0"/>
              <a:t>府出面明令禁止超额售</a:t>
            </a:r>
            <a:r>
              <a:rPr lang="zh-CN" altLang="en-US" dirty="0" smtClean="0"/>
              <a:t>票。飞机空载，而错过买票但急着出发的客人买不到，结果双方受损；</a:t>
            </a:r>
            <a:endParaRPr lang="zh-CN" altLang="en-US" dirty="0"/>
          </a:p>
          <a:p>
            <a:pPr lvl="1"/>
            <a:r>
              <a:rPr lang="zh-CN" altLang="en-US" dirty="0"/>
              <a:t>西蒙方案</a:t>
            </a:r>
            <a:r>
              <a:rPr lang="zh-CN" altLang="en-US" dirty="0" smtClean="0"/>
              <a:t>：在</a:t>
            </a:r>
            <a:r>
              <a:rPr lang="zh-CN" altLang="en-US" dirty="0"/>
              <a:t>售票的同时询问顾客是否能接受延期，如果发生了延期，则不仅退票，而且优先打折（甚至免费）出售下一航班的机票</a:t>
            </a:r>
            <a:r>
              <a:rPr lang="zh-CN" altLang="en-US" dirty="0" smtClean="0"/>
              <a:t>。</a:t>
            </a:r>
            <a:endParaRPr lang="zh-CN" altLang="en-US" dirty="0"/>
          </a:p>
        </p:txBody>
      </p:sp>
    </p:spTree>
    <p:extLst>
      <p:ext uri="{BB962C8B-B14F-4D97-AF65-F5344CB8AC3E}">
        <p14:creationId xmlns:p14="http://schemas.microsoft.com/office/powerpoint/2010/main" val="2538859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a:lstStyle/>
          <a:p>
            <a:r>
              <a:rPr lang="zh-CN" altLang="en-US" dirty="0"/>
              <a:t>练</a:t>
            </a:r>
            <a:r>
              <a:rPr lang="zh-CN" altLang="en-US" dirty="0" smtClean="0"/>
              <a:t>习</a:t>
            </a:r>
            <a:endParaRPr lang="zh-CN" altLang="en-US" dirty="0"/>
          </a:p>
        </p:txBody>
      </p:sp>
      <p:sp>
        <p:nvSpPr>
          <p:cNvPr id="433155" name="Rectangle 3"/>
          <p:cNvSpPr>
            <a:spLocks noGrp="1" noChangeArrowheads="1"/>
          </p:cNvSpPr>
          <p:nvPr>
            <p:ph sz="quarter" idx="11"/>
          </p:nvPr>
        </p:nvSpPr>
        <p:spPr>
          <a:xfrm>
            <a:off x="153987" y="1142813"/>
            <a:ext cx="8847137" cy="3119905"/>
          </a:xfrm>
          <a:noFill/>
          <a:ln/>
        </p:spPr>
        <p:txBody>
          <a:bodyPr>
            <a:noAutofit/>
          </a:bodyPr>
          <a:lstStyle/>
          <a:p>
            <a:pPr>
              <a:spcBef>
                <a:spcPts val="0"/>
              </a:spcBef>
            </a:pPr>
            <a:r>
              <a:rPr lang="zh-CN" altLang="en-US" sz="2400" dirty="0">
                <a:latin typeface="Verdana" panose="020B0604030504040204" pitchFamily="34" charset="0"/>
              </a:rPr>
              <a:t>你和你的同事就一个问题进行了激烈的讨论，这导</a:t>
            </a:r>
            <a:r>
              <a:rPr lang="zh-CN" altLang="en-US" sz="2400" dirty="0" smtClean="0">
                <a:latin typeface="Verdana" panose="020B0604030504040204" pitchFamily="34" charset="0"/>
              </a:rPr>
              <a:t>致产</a:t>
            </a:r>
            <a:r>
              <a:rPr lang="zh-CN" altLang="en-US" sz="2400" dirty="0">
                <a:latin typeface="Verdana" panose="020B0604030504040204" pitchFamily="34" charset="0"/>
              </a:rPr>
              <a:t>生了敌对的氛围。为了“降温”减轻这种气氛，你同意了你同事的观点。你此时使用的冲突解决方式是： </a:t>
            </a:r>
          </a:p>
          <a:p>
            <a:pPr marL="344488" lvl="1" indent="0">
              <a:spcBef>
                <a:spcPts val="0"/>
              </a:spcBef>
              <a:buNone/>
            </a:pPr>
            <a:r>
              <a:rPr lang="en-US" altLang="zh-CN" dirty="0">
                <a:solidFill>
                  <a:srgbClr val="000099"/>
                </a:solidFill>
                <a:latin typeface="Verdana" panose="020B0604030504040204" pitchFamily="34" charset="0"/>
              </a:rPr>
              <a:t>A.  </a:t>
            </a:r>
            <a:r>
              <a:rPr lang="zh-CN" altLang="en-US" dirty="0">
                <a:solidFill>
                  <a:srgbClr val="000099"/>
                </a:solidFill>
                <a:latin typeface="Verdana" panose="020B0604030504040204" pitchFamily="34" charset="0"/>
              </a:rPr>
              <a:t>问题解决</a:t>
            </a:r>
          </a:p>
          <a:p>
            <a:pPr marL="344488" lvl="1" indent="0">
              <a:spcBef>
                <a:spcPts val="0"/>
              </a:spcBef>
              <a:buNone/>
            </a:pPr>
            <a:r>
              <a:rPr lang="en-US" altLang="zh-CN" dirty="0">
                <a:solidFill>
                  <a:srgbClr val="000099"/>
                </a:solidFill>
                <a:latin typeface="Verdana" panose="020B0604030504040204" pitchFamily="34" charset="0"/>
              </a:rPr>
              <a:t>B.  </a:t>
            </a:r>
            <a:r>
              <a:rPr lang="zh-CN" altLang="en-US" dirty="0">
                <a:solidFill>
                  <a:srgbClr val="000099"/>
                </a:solidFill>
                <a:latin typeface="Verdana" panose="020B0604030504040204" pitchFamily="34" charset="0"/>
              </a:rPr>
              <a:t>回避</a:t>
            </a:r>
          </a:p>
          <a:p>
            <a:pPr marL="344488" lvl="1" indent="0">
              <a:spcBef>
                <a:spcPts val="0"/>
              </a:spcBef>
              <a:buNone/>
            </a:pPr>
            <a:r>
              <a:rPr lang="en-US" altLang="zh-CN" dirty="0">
                <a:solidFill>
                  <a:srgbClr val="000099"/>
                </a:solidFill>
                <a:latin typeface="Verdana" panose="020B0604030504040204" pitchFamily="34" charset="0"/>
              </a:rPr>
              <a:t>C</a:t>
            </a:r>
            <a:r>
              <a:rPr lang="en-US" altLang="zh-CN" dirty="0" smtClean="0">
                <a:solidFill>
                  <a:srgbClr val="000099"/>
                </a:solidFill>
                <a:latin typeface="Verdana" panose="020B0604030504040204" pitchFamily="34" charset="0"/>
              </a:rPr>
              <a:t>.  </a:t>
            </a:r>
            <a:r>
              <a:rPr lang="zh-CN" altLang="en-US" dirty="0" smtClean="0">
                <a:solidFill>
                  <a:srgbClr val="000099"/>
                </a:solidFill>
                <a:latin typeface="Verdana" panose="020B0604030504040204" pitchFamily="34" charset="0"/>
              </a:rPr>
              <a:t>妥协</a:t>
            </a:r>
            <a:endParaRPr lang="zh-CN" altLang="en-US" dirty="0">
              <a:solidFill>
                <a:srgbClr val="000099"/>
              </a:solidFill>
              <a:latin typeface="Verdana" panose="020B0604030504040204" pitchFamily="34" charset="0"/>
            </a:endParaRPr>
          </a:p>
          <a:p>
            <a:pPr marL="344488" lvl="1" indent="0">
              <a:spcBef>
                <a:spcPts val="0"/>
              </a:spcBef>
              <a:buNone/>
            </a:pPr>
            <a:r>
              <a:rPr lang="en-US" altLang="zh-CN" dirty="0">
                <a:solidFill>
                  <a:srgbClr val="000099"/>
                </a:solidFill>
                <a:latin typeface="Verdana" panose="020B0604030504040204" pitchFamily="34" charset="0"/>
              </a:rPr>
              <a:t>D</a:t>
            </a:r>
            <a:r>
              <a:rPr lang="en-US" altLang="zh-CN" dirty="0" smtClean="0">
                <a:solidFill>
                  <a:srgbClr val="000099"/>
                </a:solidFill>
                <a:latin typeface="Verdana" panose="020B0604030504040204" pitchFamily="34" charset="0"/>
              </a:rPr>
              <a:t>.  </a:t>
            </a:r>
            <a:r>
              <a:rPr lang="zh-CN" altLang="en-US" dirty="0" smtClean="0">
                <a:solidFill>
                  <a:srgbClr val="000099"/>
                </a:solidFill>
                <a:latin typeface="Verdana" panose="020B0604030504040204" pitchFamily="34" charset="0"/>
              </a:rPr>
              <a:t>正面</a:t>
            </a:r>
            <a:r>
              <a:rPr lang="zh-CN" altLang="en-US" dirty="0">
                <a:solidFill>
                  <a:srgbClr val="000099"/>
                </a:solidFill>
                <a:latin typeface="Verdana" panose="020B0604030504040204" pitchFamily="34" charset="0"/>
              </a:rPr>
              <a:t>直对</a:t>
            </a:r>
          </a:p>
        </p:txBody>
      </p:sp>
      <p:sp>
        <p:nvSpPr>
          <p:cNvPr id="433156" name="Rectangle 4" descr="花束"/>
          <p:cNvSpPr>
            <a:spLocks noChangeArrowheads="1"/>
          </p:cNvSpPr>
          <p:nvPr/>
        </p:nvSpPr>
        <p:spPr bwMode="auto">
          <a:xfrm>
            <a:off x="462755" y="4368893"/>
            <a:ext cx="8229600" cy="137948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CC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lnSpc>
                <a:spcPct val="150000"/>
              </a:lnSpc>
              <a:buChar char="n"/>
              <a:defRPr sz="2000">
                <a:solidFill>
                  <a:schemeClr val="tx1"/>
                </a:solidFill>
                <a:latin typeface="Arial" panose="020B0604020202020204" pitchFamily="34" charset="0"/>
                <a:ea typeface="黑体" panose="02010609060101010101" pitchFamily="49" charset="-122"/>
              </a:defRPr>
            </a:lvl1pPr>
            <a:lvl2pPr marL="742950" indent="-285750" algn="l">
              <a:lnSpc>
                <a:spcPct val="150000"/>
              </a:lnSpc>
              <a:buClr>
                <a:srgbClr val="FF0000"/>
              </a:buClr>
              <a:buChar char="p"/>
              <a:defRPr>
                <a:solidFill>
                  <a:schemeClr val="tx1"/>
                </a:solidFill>
                <a:latin typeface="Arial" panose="020B0604020202020204" pitchFamily="34" charset="0"/>
                <a:ea typeface="黑体" panose="02010609060101010101" pitchFamily="49" charset="-122"/>
              </a:defRPr>
            </a:lvl2pPr>
            <a:lvl3pPr marL="1143000" indent="-228600" algn="l">
              <a:lnSpc>
                <a:spcPct val="150000"/>
              </a:lnSpc>
              <a:buClr>
                <a:srgbClr val="FFCC00"/>
              </a:buClr>
              <a:buChar char="u"/>
              <a:defRPr>
                <a:solidFill>
                  <a:schemeClr val="tx1"/>
                </a:solidFill>
                <a:latin typeface="Arial" panose="020B0604020202020204" pitchFamily="34" charset="0"/>
                <a:ea typeface="黑体" panose="02010609060101010101" pitchFamily="49" charset="-122"/>
              </a:defRPr>
            </a:lvl3pPr>
            <a:lvl4pPr marL="1600200" indent="-228600" algn="l">
              <a:buChar char="–"/>
              <a:defRPr sz="2000">
                <a:solidFill>
                  <a:schemeClr val="tx1"/>
                </a:solidFill>
                <a:latin typeface="Arial" panose="020B0604020202020204" pitchFamily="34" charset="0"/>
                <a:ea typeface="宋体" panose="02010600030101010101" pitchFamily="2" charset="-122"/>
              </a:defRPr>
            </a:lvl4pPr>
            <a:lvl5pPr marL="2057400" indent="-228600" algn="l">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00000"/>
              </a:lnSpc>
              <a:buFont typeface="Wingdings" panose="05000000000000000000" pitchFamily="2" charset="2"/>
              <a:buNone/>
            </a:pPr>
            <a:r>
              <a:rPr lang="zh-CN" altLang="en-US" dirty="0">
                <a:latin typeface="Verdana" panose="020B0604030504040204" pitchFamily="34" charset="0"/>
                <a:ea typeface="微软雅黑" panose="020B0503020204020204" pitchFamily="34" charset="-122"/>
              </a:rPr>
              <a:t>答案</a:t>
            </a:r>
            <a:r>
              <a:rPr lang="zh-CN" altLang="en-US" dirty="0" smtClean="0">
                <a:latin typeface="Verdana" panose="020B0604030504040204" pitchFamily="34" charset="0"/>
                <a:ea typeface="微软雅黑" panose="020B0503020204020204" pitchFamily="34" charset="-122"/>
              </a:rPr>
              <a:t>：</a:t>
            </a:r>
            <a:r>
              <a:rPr lang="en-US" altLang="zh-CN" dirty="0" smtClean="0">
                <a:latin typeface="Verdana" panose="020B0604030504040204" pitchFamily="34" charset="0"/>
                <a:ea typeface="微软雅黑" panose="020B0503020204020204" pitchFamily="34" charset="-122"/>
              </a:rPr>
              <a:t>B</a:t>
            </a:r>
            <a:endParaRPr lang="en-US" altLang="zh-CN" dirty="0">
              <a:latin typeface="Verdana" panose="020B0604030504040204" pitchFamily="34" charset="0"/>
              <a:ea typeface="微软雅黑" panose="020B0503020204020204" pitchFamily="34" charset="-122"/>
            </a:endParaRPr>
          </a:p>
          <a:p>
            <a:pPr marL="0" indent="0">
              <a:lnSpc>
                <a:spcPct val="100000"/>
              </a:lnSpc>
              <a:buFont typeface="Wingdings" panose="05000000000000000000" pitchFamily="2" charset="2"/>
              <a:buNone/>
            </a:pPr>
            <a:r>
              <a:rPr lang="zh-CN" altLang="en-US" dirty="0">
                <a:latin typeface="Verdana" panose="020B0604030504040204" pitchFamily="34" charset="0"/>
                <a:ea typeface="微软雅黑" panose="020B0503020204020204" pitchFamily="34" charset="-122"/>
              </a:rPr>
              <a:t>解</a:t>
            </a:r>
            <a:r>
              <a:rPr lang="zh-CN" altLang="en-US">
                <a:latin typeface="Verdana" panose="020B0604030504040204" pitchFamily="34" charset="0"/>
                <a:ea typeface="微软雅黑" panose="020B0503020204020204" pitchFamily="34" charset="-122"/>
              </a:rPr>
              <a:t>释</a:t>
            </a:r>
            <a:r>
              <a:rPr lang="zh-CN" altLang="en-US" smtClean="0">
                <a:latin typeface="Verdana" panose="020B0604030504040204" pitchFamily="34" charset="0"/>
                <a:ea typeface="微软雅黑" panose="020B0503020204020204" pitchFamily="34" charset="-122"/>
              </a:rPr>
              <a:t>：略</a:t>
            </a:r>
            <a:endParaRPr lang="en-US" altLang="zh-CN" sz="2000" dirty="0">
              <a:latin typeface="Verdana" panose="020B0604030504040204" pitchFamily="34" charset="0"/>
              <a:ea typeface="微软雅黑" panose="020B0503020204020204" pitchFamily="34" charset="-122"/>
            </a:endParaRPr>
          </a:p>
        </p:txBody>
      </p:sp>
    </p:spTree>
    <p:extLst>
      <p:ext uri="{BB962C8B-B14F-4D97-AF65-F5344CB8AC3E}">
        <p14:creationId xmlns:p14="http://schemas.microsoft.com/office/powerpoint/2010/main" val="6131612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33156"/>
                                        </p:tgtEl>
                                        <p:attrNameLst>
                                          <p:attrName>style.visibility</p:attrName>
                                        </p:attrNameLst>
                                      </p:cBhvr>
                                      <p:to>
                                        <p:strVal val="visible"/>
                                      </p:to>
                                    </p:set>
                                    <p:animEffect transition="in" filter="wipe(up)">
                                      <p:cBhvr>
                                        <p:cTn id="7" dur="500"/>
                                        <p:tgtEl>
                                          <p:spTgt spid="433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3" name="Group 3"/>
          <p:cNvGrpSpPr>
            <a:grpSpLocks/>
          </p:cNvGrpSpPr>
          <p:nvPr/>
        </p:nvGrpSpPr>
        <p:grpSpPr bwMode="auto">
          <a:xfrm>
            <a:off x="471488" y="693458"/>
            <a:ext cx="8158162" cy="549275"/>
            <a:chOff x="261" y="863"/>
            <a:chExt cx="5139" cy="346"/>
          </a:xfrm>
        </p:grpSpPr>
        <p:sp>
          <p:nvSpPr>
            <p:cNvPr id="20492" name="Line 4"/>
            <p:cNvSpPr>
              <a:spLocks noChangeShapeType="1"/>
            </p:cNvSpPr>
            <p:nvPr/>
          </p:nvSpPr>
          <p:spPr bwMode="auto">
            <a:xfrm>
              <a:off x="346" y="1036"/>
              <a:ext cx="4185" cy="1"/>
            </a:xfrm>
            <a:prstGeom prst="line">
              <a:avLst/>
            </a:prstGeom>
            <a:noFill/>
            <a:ln w="22225">
              <a:solidFill>
                <a:srgbClr val="001C5C"/>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20493" name="Rectangle 5"/>
            <p:cNvSpPr>
              <a:spLocks noChangeArrowheads="1"/>
            </p:cNvSpPr>
            <p:nvPr/>
          </p:nvSpPr>
          <p:spPr bwMode="auto">
            <a:xfrm>
              <a:off x="261" y="911"/>
              <a:ext cx="242" cy="250"/>
            </a:xfrm>
            <a:prstGeom prst="rect">
              <a:avLst/>
            </a:prstGeom>
            <a:solidFill>
              <a:srgbClr val="001C5C"/>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p>
              <a:pPr algn="ctr" eaLnBrk="0" hangingPunct="0"/>
              <a:r>
                <a:rPr lang="en-US" altLang="zh-CN" sz="2000" dirty="0">
                  <a:solidFill>
                    <a:schemeClr val="bg1"/>
                  </a:solidFill>
                </a:rPr>
                <a:t>4</a:t>
              </a:r>
            </a:p>
          </p:txBody>
        </p:sp>
        <p:sp>
          <p:nvSpPr>
            <p:cNvPr id="20494" name="Text Box 6"/>
            <p:cNvSpPr txBox="1">
              <a:spLocks noChangeArrowheads="1"/>
            </p:cNvSpPr>
            <p:nvPr/>
          </p:nvSpPr>
          <p:spPr bwMode="auto">
            <a:xfrm>
              <a:off x="663" y="863"/>
              <a:ext cx="4737" cy="346"/>
            </a:xfrm>
            <a:prstGeom prst="rect">
              <a:avLst/>
            </a:prstGeom>
            <a:solidFill>
              <a:srgbClr val="001C5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lstStyle>
              <a:defPPr>
                <a:defRPr lang="en-US"/>
              </a:defPPr>
              <a:lvl1pPr indent="261938" eaLnBrk="1" hangingPunct="1">
                <a:spcBef>
                  <a:spcPct val="50000"/>
                </a:spcBef>
                <a:buSzPct val="70000"/>
                <a:buFont typeface="WingDings" panose="05000000000000000000" pitchFamily="2" charset="2"/>
                <a:tabLst>
                  <a:tab pos="8534400" algn="r"/>
                </a:tabLst>
                <a:defRPr sz="2400">
                  <a:solidFill>
                    <a:schemeClr val="bg1"/>
                  </a:solidFill>
                  <a:latin typeface="微软雅黑" panose="020B0503020204020204" pitchFamily="34" charset="-122"/>
                  <a:ea typeface="微软雅黑" panose="020B0503020204020204" pitchFamily="34" charset="-122"/>
                </a:defRPr>
              </a:lvl1pPr>
              <a:lvl2pPr marL="742950" indent="-285750" eaLnBrk="0" hangingPunct="0">
                <a:spcBef>
                  <a:spcPct val="25000"/>
                </a:spcBef>
                <a:buFont typeface="WingDings" panose="05000000000000000000" pitchFamily="2" charset="2"/>
                <a:tabLst>
                  <a:tab pos="8534400" algn="r"/>
                </a:tabLst>
              </a:lvl2pPr>
              <a:lvl3pPr marL="1143000" indent="-228600" eaLnBrk="0" hangingPunct="0">
                <a:spcBef>
                  <a:spcPct val="25000"/>
                </a:spcBef>
                <a:buFont typeface="WingDings" panose="05000000000000000000" pitchFamily="2" charset="2"/>
                <a:tabLst>
                  <a:tab pos="8534400" algn="r"/>
                </a:tabLst>
              </a:lvl3pPr>
              <a:lvl4pPr marL="1600200" indent="-228600" eaLnBrk="0" hangingPunct="0">
                <a:spcBef>
                  <a:spcPct val="25000"/>
                </a:spcBef>
                <a:buFont typeface="WingDings" panose="05000000000000000000" pitchFamily="2" charset="2"/>
                <a:tabLst>
                  <a:tab pos="8534400" algn="r"/>
                </a:tabLst>
              </a:lvl4pPr>
              <a:lvl5pPr marL="2057400" indent="-228600" eaLnBrk="0" hangingPunct="0">
                <a:spcBef>
                  <a:spcPct val="25000"/>
                </a:spcBef>
                <a:buFont typeface="WingDings" panose="05000000000000000000" pitchFamily="2" charset="2"/>
                <a:tabLst>
                  <a:tab pos="8534400" algn="r"/>
                </a:tabLst>
              </a:lvl5pPr>
              <a:lvl6pPr marL="2514600" indent="-228600" eaLnBrk="0" fontAlgn="base" hangingPunct="0">
                <a:spcBef>
                  <a:spcPct val="25000"/>
                </a:spcBef>
                <a:spcAft>
                  <a:spcPct val="0"/>
                </a:spcAft>
                <a:buFont typeface="WingDings" panose="05000000000000000000" pitchFamily="2" charset="2"/>
                <a:tabLst>
                  <a:tab pos="8534400" algn="r"/>
                </a:tabLst>
              </a:lvl6pPr>
              <a:lvl7pPr marL="2971800" indent="-228600" eaLnBrk="0" fontAlgn="base" hangingPunct="0">
                <a:spcBef>
                  <a:spcPct val="25000"/>
                </a:spcBef>
                <a:spcAft>
                  <a:spcPct val="0"/>
                </a:spcAft>
                <a:buFont typeface="WingDings" panose="05000000000000000000" pitchFamily="2" charset="2"/>
                <a:tabLst>
                  <a:tab pos="8534400" algn="r"/>
                </a:tabLst>
              </a:lvl7pPr>
              <a:lvl8pPr marL="3429000" indent="-228600" eaLnBrk="0" fontAlgn="base" hangingPunct="0">
                <a:spcBef>
                  <a:spcPct val="25000"/>
                </a:spcBef>
                <a:spcAft>
                  <a:spcPct val="0"/>
                </a:spcAft>
                <a:buFont typeface="WingDings" panose="05000000000000000000" pitchFamily="2" charset="2"/>
                <a:tabLst>
                  <a:tab pos="8534400" algn="r"/>
                </a:tabLst>
              </a:lvl8pPr>
              <a:lvl9pPr marL="3886200" indent="-228600" eaLnBrk="0" fontAlgn="base" hangingPunct="0">
                <a:spcBef>
                  <a:spcPct val="25000"/>
                </a:spcBef>
                <a:spcAft>
                  <a:spcPct val="0"/>
                </a:spcAft>
                <a:buFont typeface="WingDings" panose="05000000000000000000" pitchFamily="2" charset="2"/>
                <a:tabLst>
                  <a:tab pos="8534400" algn="r"/>
                </a:tabLst>
              </a:lvl9pPr>
            </a:lstStyle>
            <a:p>
              <a:r>
                <a:rPr lang="en-US" altLang="zh-CN" dirty="0" err="1"/>
                <a:t>项目干系人</a:t>
              </a:r>
              <a:r>
                <a:rPr lang="zh-CN" altLang="en-US" dirty="0"/>
                <a:t>分</a:t>
              </a:r>
              <a:r>
                <a:rPr lang="zh-CN" altLang="en-US" dirty="0" smtClean="0"/>
                <a:t>析方法</a:t>
              </a:r>
              <a:endParaRPr lang="en-US" altLang="zh-CN" dirty="0"/>
            </a:p>
          </p:txBody>
        </p:sp>
      </p:grpSp>
      <p:sp>
        <p:nvSpPr>
          <p:cNvPr id="20484" name="Rectangle 7"/>
          <p:cNvSpPr>
            <a:spLocks noChangeArrowheads="1"/>
          </p:cNvSpPr>
          <p:nvPr/>
        </p:nvSpPr>
        <p:spPr bwMode="auto">
          <a:xfrm>
            <a:off x="1101725" y="1457213"/>
            <a:ext cx="7491413" cy="4349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sp>
        <p:nvSpPr>
          <p:cNvPr id="20485" name="Rectangle 8"/>
          <p:cNvSpPr>
            <a:spLocks noChangeArrowheads="1"/>
          </p:cNvSpPr>
          <p:nvPr/>
        </p:nvSpPr>
        <p:spPr bwMode="auto">
          <a:xfrm>
            <a:off x="1116013" y="2695964"/>
            <a:ext cx="7491412" cy="4349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sp>
        <p:nvSpPr>
          <p:cNvPr id="20486" name="Rectangle 9"/>
          <p:cNvSpPr>
            <a:spLocks noChangeArrowheads="1"/>
          </p:cNvSpPr>
          <p:nvPr/>
        </p:nvSpPr>
        <p:spPr bwMode="auto">
          <a:xfrm>
            <a:off x="1100138" y="3904385"/>
            <a:ext cx="7491412" cy="4349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sp>
        <p:nvSpPr>
          <p:cNvPr id="20488" name="Rectangle 11"/>
          <p:cNvSpPr>
            <a:spLocks noChangeArrowheads="1"/>
          </p:cNvSpPr>
          <p:nvPr/>
        </p:nvSpPr>
        <p:spPr bwMode="auto">
          <a:xfrm>
            <a:off x="1103313" y="1323696"/>
            <a:ext cx="7504112" cy="4435420"/>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sp>
        <p:nvSpPr>
          <p:cNvPr id="4887567" name="AutoShape 15"/>
          <p:cNvSpPr>
            <a:spLocks noChangeArrowheads="1"/>
          </p:cNvSpPr>
          <p:nvPr/>
        </p:nvSpPr>
        <p:spPr bwMode="auto">
          <a:xfrm>
            <a:off x="477838" y="1552296"/>
            <a:ext cx="347662" cy="2641600"/>
          </a:xfrm>
          <a:prstGeom prst="downArrow">
            <a:avLst>
              <a:gd name="adj1" fmla="val 50000"/>
              <a:gd name="adj2" fmla="val 189955"/>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sp>
        <p:nvSpPr>
          <p:cNvPr id="4887562" name="Rectangle 10"/>
          <p:cNvSpPr>
            <a:spLocks noChangeArrowheads="1"/>
          </p:cNvSpPr>
          <p:nvPr/>
        </p:nvSpPr>
        <p:spPr bwMode="auto">
          <a:xfrm>
            <a:off x="1322388" y="1469746"/>
            <a:ext cx="7297737" cy="4044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marL="363538" indent="-363538" eaLnBrk="0" hangingPunct="0">
              <a:spcBef>
                <a:spcPct val="25000"/>
              </a:spcBef>
              <a:buFont typeface="WingDings" panose="05000000000000000000" pitchFamily="2" charset="2"/>
              <a:tabLst>
                <a:tab pos="1074738" algn="l"/>
                <a:tab pos="8534400" algn="r"/>
              </a:tabLst>
              <a:defRPr>
                <a:solidFill>
                  <a:schemeClr val="tx1"/>
                </a:solidFill>
                <a:latin typeface="Arial" panose="020B0604020202020204" pitchFamily="34" charset="0"/>
                <a:cs typeface="Arial" panose="020B0604020202020204" pitchFamily="34" charset="0"/>
              </a:defRPr>
            </a:lvl1pPr>
            <a:lvl2pPr marL="900113" indent="-357188" eaLnBrk="0" hangingPunct="0">
              <a:spcBef>
                <a:spcPct val="25000"/>
              </a:spcBef>
              <a:buFont typeface="WingDings" panose="05000000000000000000" pitchFamily="2" charset="2"/>
              <a:tabLst>
                <a:tab pos="1074738" algn="l"/>
                <a:tab pos="8534400" algn="r"/>
              </a:tabLst>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tabLst>
                <a:tab pos="1074738" algn="l"/>
                <a:tab pos="8534400" algn="r"/>
              </a:tabLst>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tabLst>
                <a:tab pos="1074738" algn="l"/>
                <a:tab pos="8534400" algn="r"/>
              </a:tabLst>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tabLst>
                <a:tab pos="1074738" algn="l"/>
                <a:tab pos="8534400" algn="r"/>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tabLst>
                <a:tab pos="1074738" algn="l"/>
                <a:tab pos="8534400" algn="r"/>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tabLst>
                <a:tab pos="1074738" algn="l"/>
                <a:tab pos="8534400" algn="r"/>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tabLst>
                <a:tab pos="1074738" algn="l"/>
                <a:tab pos="8534400" algn="r"/>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tabLst>
                <a:tab pos="1074738" algn="l"/>
                <a:tab pos="8534400" algn="r"/>
              </a:tabLst>
              <a:defRPr>
                <a:solidFill>
                  <a:schemeClr val="tx1"/>
                </a:solidFill>
                <a:latin typeface="Arial" panose="020B0604020202020204" pitchFamily="34" charset="0"/>
                <a:cs typeface="Arial" panose="020B0604020202020204" pitchFamily="34" charset="0"/>
              </a:defRPr>
            </a:lvl9pPr>
          </a:lstStyle>
          <a:p>
            <a:pPr eaLnBrk="1" hangingPunct="1">
              <a:lnSpc>
                <a:spcPct val="120000"/>
              </a:lnSpc>
              <a:spcBef>
                <a:spcPct val="5000"/>
              </a:spcBef>
              <a:buClr>
                <a:schemeClr val="tx1"/>
              </a:buClr>
              <a:buFont typeface="WingDings" panose="05000000000000000000" pitchFamily="2" charset="2"/>
              <a:buChar char="¯"/>
            </a:pPr>
            <a:r>
              <a:rPr lang="zh-CN" altLang="en-US" sz="2400" dirty="0">
                <a:latin typeface="Arial Unicode MS" panose="020B0604020202020204" pitchFamily="34" charset="-122"/>
                <a:ea typeface="微软雅黑" panose="020B0503020204020204" pitchFamily="34" charset="-122"/>
              </a:rPr>
              <a:t>干系人识别</a:t>
            </a:r>
          </a:p>
          <a:p>
            <a:pPr lvl="1" eaLnBrk="1" hangingPunct="1">
              <a:lnSpc>
                <a:spcPct val="120000"/>
              </a:lnSpc>
              <a:spcBef>
                <a:spcPct val="5000"/>
              </a:spcBef>
              <a:buClr>
                <a:schemeClr val="tx1"/>
              </a:buClr>
              <a:buFont typeface="WingDings" panose="05000000000000000000" pitchFamily="2" charset="2"/>
              <a:buChar char="¯"/>
            </a:pPr>
            <a:r>
              <a:rPr lang="zh-CN" altLang="en-US" sz="2000" dirty="0">
                <a:solidFill>
                  <a:srgbClr val="C00000"/>
                </a:solidFill>
                <a:latin typeface="Arial Unicode MS" panose="020B0604020202020204" pitchFamily="34" charset="-122"/>
                <a:ea typeface="微软雅黑" panose="020B0503020204020204" pitchFamily="34" charset="-122"/>
              </a:rPr>
              <a:t>头脑风暴法</a:t>
            </a:r>
          </a:p>
          <a:p>
            <a:pPr lvl="1" eaLnBrk="1" hangingPunct="1">
              <a:lnSpc>
                <a:spcPct val="120000"/>
              </a:lnSpc>
              <a:spcBef>
                <a:spcPct val="5000"/>
              </a:spcBef>
              <a:buClr>
                <a:schemeClr val="tx1"/>
              </a:buClr>
              <a:buFont typeface="WingDings" panose="05000000000000000000" pitchFamily="2" charset="2"/>
              <a:buChar char="¯"/>
            </a:pPr>
            <a:r>
              <a:rPr lang="zh-CN" altLang="en-US" sz="2000" dirty="0">
                <a:solidFill>
                  <a:srgbClr val="C00000"/>
                </a:solidFill>
                <a:latin typeface="Arial Unicode MS" panose="020B0604020202020204" pitchFamily="34" charset="-122"/>
                <a:ea typeface="微软雅黑" panose="020B0503020204020204" pitchFamily="34" charset="-122"/>
              </a:rPr>
              <a:t>核对表</a:t>
            </a:r>
          </a:p>
          <a:p>
            <a:pPr eaLnBrk="1" hangingPunct="1">
              <a:lnSpc>
                <a:spcPct val="120000"/>
              </a:lnSpc>
              <a:spcBef>
                <a:spcPct val="5000"/>
              </a:spcBef>
              <a:buClr>
                <a:schemeClr val="tx1"/>
              </a:buClr>
              <a:buFont typeface="WingDings" panose="05000000000000000000" pitchFamily="2" charset="2"/>
              <a:buChar char="¯"/>
            </a:pPr>
            <a:r>
              <a:rPr lang="zh-CN" altLang="en-US" sz="2400" dirty="0">
                <a:latin typeface="Arial Unicode MS" panose="020B0604020202020204" pitchFamily="34" charset="-122"/>
                <a:ea typeface="微软雅黑" panose="020B0503020204020204" pitchFamily="34" charset="-122"/>
              </a:rPr>
              <a:t>干系人影</a:t>
            </a:r>
            <a:r>
              <a:rPr lang="zh-CN" altLang="en-US" sz="2400" dirty="0" smtClean="0">
                <a:latin typeface="Arial Unicode MS" panose="020B0604020202020204" pitchFamily="34" charset="-122"/>
                <a:ea typeface="微软雅黑" panose="020B0503020204020204" pitchFamily="34" charset="-122"/>
              </a:rPr>
              <a:t>响力分</a:t>
            </a:r>
            <a:r>
              <a:rPr lang="zh-CN" altLang="en-US" sz="2400" dirty="0">
                <a:latin typeface="Arial Unicode MS" panose="020B0604020202020204" pitchFamily="34" charset="-122"/>
                <a:ea typeface="微软雅黑" panose="020B0503020204020204" pitchFamily="34" charset="-122"/>
              </a:rPr>
              <a:t>析</a:t>
            </a:r>
          </a:p>
          <a:p>
            <a:pPr lvl="1" eaLnBrk="1" hangingPunct="1">
              <a:lnSpc>
                <a:spcPct val="120000"/>
              </a:lnSpc>
              <a:spcBef>
                <a:spcPct val="5000"/>
              </a:spcBef>
              <a:buClr>
                <a:schemeClr val="tx1"/>
              </a:buClr>
              <a:buFont typeface="WingDings" panose="05000000000000000000" pitchFamily="2" charset="2"/>
              <a:buChar char="¯"/>
            </a:pPr>
            <a:r>
              <a:rPr lang="zh-CN" altLang="en-US" sz="2000" dirty="0">
                <a:solidFill>
                  <a:srgbClr val="C00000"/>
                </a:solidFill>
                <a:latin typeface="Arial Unicode MS" panose="020B0604020202020204" pitchFamily="34" charset="-122"/>
                <a:ea typeface="微软雅黑" panose="020B0503020204020204" pitchFamily="34" charset="-122"/>
              </a:rPr>
              <a:t>力场分析</a:t>
            </a:r>
          </a:p>
          <a:p>
            <a:pPr lvl="1" eaLnBrk="1" hangingPunct="1">
              <a:lnSpc>
                <a:spcPct val="120000"/>
              </a:lnSpc>
              <a:spcBef>
                <a:spcPct val="5000"/>
              </a:spcBef>
              <a:buClr>
                <a:schemeClr val="tx1"/>
              </a:buClr>
              <a:buFont typeface="WingDings" panose="05000000000000000000" pitchFamily="2" charset="2"/>
              <a:buChar char="¯"/>
            </a:pPr>
            <a:r>
              <a:rPr lang="zh-CN" altLang="en-US" sz="2000" dirty="0">
                <a:latin typeface="Arial Unicode MS" panose="020B0604020202020204" pitchFamily="34" charset="-122"/>
                <a:ea typeface="微软雅黑" panose="020B0503020204020204" pitchFamily="34" charset="-122"/>
              </a:rPr>
              <a:t>干系人</a:t>
            </a:r>
            <a:r>
              <a:rPr lang="zh-CN" altLang="en-US" sz="2000" dirty="0">
                <a:solidFill>
                  <a:srgbClr val="C00000"/>
                </a:solidFill>
                <a:latin typeface="Arial Unicode MS" panose="020B0604020202020204" pitchFamily="34" charset="-122"/>
                <a:ea typeface="微软雅黑" panose="020B0503020204020204" pitchFamily="34" charset="-122"/>
              </a:rPr>
              <a:t>影响图</a:t>
            </a:r>
            <a:r>
              <a:rPr lang="zh-CN" altLang="en-US" sz="2000" dirty="0">
                <a:latin typeface="Arial Unicode MS" panose="020B0604020202020204" pitchFamily="34" charset="-122"/>
                <a:ea typeface="微软雅黑" panose="020B0503020204020204" pitchFamily="34" charset="-122"/>
              </a:rPr>
              <a:t>分析及其它</a:t>
            </a:r>
          </a:p>
          <a:p>
            <a:pPr eaLnBrk="1" hangingPunct="1">
              <a:lnSpc>
                <a:spcPct val="120000"/>
              </a:lnSpc>
              <a:spcBef>
                <a:spcPct val="5000"/>
              </a:spcBef>
              <a:buClr>
                <a:schemeClr val="tx1"/>
              </a:buClr>
              <a:buFont typeface="WingDings" panose="05000000000000000000" pitchFamily="2" charset="2"/>
              <a:buChar char="¯"/>
            </a:pPr>
            <a:r>
              <a:rPr lang="zh-CN" altLang="en-US" sz="2400" dirty="0">
                <a:latin typeface="Arial Unicode MS" panose="020B0604020202020204" pitchFamily="34" charset="-122"/>
                <a:ea typeface="微软雅黑" panose="020B0503020204020204" pitchFamily="34" charset="-122"/>
              </a:rPr>
              <a:t>干系人重要性排序</a:t>
            </a:r>
          </a:p>
          <a:p>
            <a:pPr lvl="1" eaLnBrk="1" hangingPunct="1">
              <a:lnSpc>
                <a:spcPct val="120000"/>
              </a:lnSpc>
              <a:spcBef>
                <a:spcPct val="5000"/>
              </a:spcBef>
              <a:buClr>
                <a:schemeClr val="tx1"/>
              </a:buClr>
              <a:buFont typeface="WingDings" panose="05000000000000000000" pitchFamily="2" charset="2"/>
              <a:buChar char="¯"/>
            </a:pPr>
            <a:r>
              <a:rPr lang="zh-CN" altLang="en-US" sz="2000" dirty="0" smtClean="0">
                <a:latin typeface="Arial Unicode MS" panose="020B0604020202020204" pitchFamily="34" charset="-122"/>
                <a:ea typeface="微软雅黑" panose="020B0503020204020204" pitchFamily="34" charset="-122"/>
              </a:rPr>
              <a:t>优</a:t>
            </a:r>
            <a:r>
              <a:rPr lang="zh-CN" altLang="en-US" sz="2000" dirty="0">
                <a:latin typeface="Arial Unicode MS" panose="020B0604020202020204" pitchFamily="34" charset="-122"/>
                <a:ea typeface="微软雅黑" panose="020B0503020204020204" pitchFamily="34" charset="-122"/>
              </a:rPr>
              <a:t>先</a:t>
            </a:r>
            <a:r>
              <a:rPr lang="zh-CN" altLang="en-US" sz="2000" dirty="0">
                <a:solidFill>
                  <a:srgbClr val="C00000"/>
                </a:solidFill>
                <a:latin typeface="Arial Unicode MS" panose="020B0604020202020204" pitchFamily="34" charset="-122"/>
                <a:ea typeface="微软雅黑" panose="020B0503020204020204" pitchFamily="34" charset="-122"/>
              </a:rPr>
              <a:t>排序</a:t>
            </a:r>
            <a:r>
              <a:rPr lang="zh-CN" altLang="en-US" sz="2000" dirty="0">
                <a:latin typeface="Arial Unicode MS" panose="020B0604020202020204" pitchFamily="34" charset="-122"/>
                <a:ea typeface="微软雅黑" panose="020B0503020204020204" pitchFamily="34" charset="-122"/>
              </a:rPr>
              <a:t>模型</a:t>
            </a:r>
          </a:p>
          <a:p>
            <a:pPr eaLnBrk="1" hangingPunct="1">
              <a:lnSpc>
                <a:spcPct val="120000"/>
              </a:lnSpc>
              <a:spcBef>
                <a:spcPct val="5000"/>
              </a:spcBef>
              <a:buClr>
                <a:schemeClr val="tx1"/>
              </a:buClr>
              <a:buFont typeface="WingDings" panose="05000000000000000000" pitchFamily="2" charset="2"/>
              <a:buChar char="¯"/>
            </a:pPr>
            <a:r>
              <a:rPr lang="zh-CN" altLang="en-US" sz="2000" dirty="0" smtClean="0">
                <a:solidFill>
                  <a:srgbClr val="0070C0"/>
                </a:solidFill>
                <a:latin typeface="Arial Unicode MS" panose="020B0604020202020204" pitchFamily="34" charset="-122"/>
                <a:ea typeface="微软雅黑" panose="020B0503020204020204" pitchFamily="34" charset="-122"/>
              </a:rPr>
              <a:t>重</a:t>
            </a:r>
            <a:r>
              <a:rPr lang="zh-CN" altLang="en-US" sz="2000" dirty="0">
                <a:solidFill>
                  <a:srgbClr val="0070C0"/>
                </a:solidFill>
                <a:latin typeface="Arial Unicode MS" panose="020B0604020202020204" pitchFamily="34" charset="-122"/>
                <a:ea typeface="微软雅黑" panose="020B0503020204020204" pitchFamily="34" charset="-122"/>
              </a:rPr>
              <a:t>视客户的同时，要充分关注团队成</a:t>
            </a:r>
            <a:r>
              <a:rPr lang="zh-CN" altLang="en-US" sz="2000" dirty="0" smtClean="0">
                <a:solidFill>
                  <a:srgbClr val="0070C0"/>
                </a:solidFill>
                <a:latin typeface="Arial Unicode MS" panose="020B0604020202020204" pitchFamily="34" charset="-122"/>
                <a:ea typeface="微软雅黑" panose="020B0503020204020204" pitchFamily="34" charset="-122"/>
              </a:rPr>
              <a:t>员的相关人员。例如</a:t>
            </a:r>
            <a:r>
              <a:rPr lang="zh-CN" altLang="en-US" sz="2000" dirty="0">
                <a:solidFill>
                  <a:srgbClr val="0070C0"/>
                </a:solidFill>
                <a:latin typeface="Arial Unicode MS" panose="020B0604020202020204" pitchFamily="34" charset="-122"/>
                <a:ea typeface="微软雅黑" panose="020B0503020204020204" pitchFamily="34" charset="-122"/>
              </a:rPr>
              <a:t>他们的家</a:t>
            </a:r>
            <a:r>
              <a:rPr lang="zh-CN" altLang="en-US" sz="2000" dirty="0" smtClean="0">
                <a:solidFill>
                  <a:srgbClr val="0070C0"/>
                </a:solidFill>
                <a:latin typeface="Arial Unicode MS" panose="020B0604020202020204" pitchFamily="34" charset="-122"/>
                <a:ea typeface="微软雅黑" panose="020B0503020204020204" pitchFamily="34" charset="-122"/>
              </a:rPr>
              <a:t>属</a:t>
            </a:r>
            <a:endParaRPr lang="zh-CN" altLang="en-US" sz="2400" dirty="0">
              <a:latin typeface="Arial Unicode MS" panose="020B0604020202020204" pitchFamily="34" charset="-122"/>
            </a:endParaRPr>
          </a:p>
        </p:txBody>
      </p:sp>
      <p:sp>
        <p:nvSpPr>
          <p:cNvPr id="2" name="灯片编号占位符 1"/>
          <p:cNvSpPr>
            <a:spLocks noGrp="1"/>
          </p:cNvSpPr>
          <p:nvPr>
            <p:ph type="sldNum" sz="quarter" idx="10"/>
          </p:nvPr>
        </p:nvSpPr>
        <p:spPr/>
        <p:txBody>
          <a:bodyPr/>
          <a:lstStyle/>
          <a:p>
            <a:fld id="{3DE82737-1E31-401D-91DB-D26914538B18}" type="slidenum">
              <a:rPr lang="en-US" altLang="en-US" smtClean="0"/>
              <a:pPr/>
              <a:t>27</a:t>
            </a:fld>
            <a:endParaRPr lang="en-US" alt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7" name="Group 3"/>
          <p:cNvGrpSpPr>
            <a:grpSpLocks/>
          </p:cNvGrpSpPr>
          <p:nvPr/>
        </p:nvGrpSpPr>
        <p:grpSpPr bwMode="auto">
          <a:xfrm>
            <a:off x="471488" y="911133"/>
            <a:ext cx="8158162" cy="434975"/>
            <a:chOff x="261" y="863"/>
            <a:chExt cx="5139" cy="346"/>
          </a:xfrm>
        </p:grpSpPr>
        <p:sp>
          <p:nvSpPr>
            <p:cNvPr id="21509" name="Line 4"/>
            <p:cNvSpPr>
              <a:spLocks noChangeShapeType="1"/>
            </p:cNvSpPr>
            <p:nvPr/>
          </p:nvSpPr>
          <p:spPr bwMode="auto">
            <a:xfrm>
              <a:off x="346" y="1036"/>
              <a:ext cx="4185" cy="1"/>
            </a:xfrm>
            <a:prstGeom prst="line">
              <a:avLst/>
            </a:prstGeom>
            <a:noFill/>
            <a:ln w="22225">
              <a:solidFill>
                <a:srgbClr val="001C5C"/>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21510" name="Rectangle 5"/>
            <p:cNvSpPr>
              <a:spLocks noChangeArrowheads="1"/>
            </p:cNvSpPr>
            <p:nvPr/>
          </p:nvSpPr>
          <p:spPr bwMode="auto">
            <a:xfrm>
              <a:off x="261" y="911"/>
              <a:ext cx="242" cy="250"/>
            </a:xfrm>
            <a:prstGeom prst="rect">
              <a:avLst/>
            </a:prstGeom>
            <a:solidFill>
              <a:srgbClr val="001C5C"/>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p>
              <a:pPr algn="ctr" eaLnBrk="0" hangingPunct="0"/>
              <a:r>
                <a:rPr lang="en-US" altLang="zh-CN" sz="2000" dirty="0">
                  <a:solidFill>
                    <a:schemeClr val="bg1"/>
                  </a:solidFill>
                </a:rPr>
                <a:t>5</a:t>
              </a:r>
            </a:p>
          </p:txBody>
        </p:sp>
        <p:sp>
          <p:nvSpPr>
            <p:cNvPr id="21511" name="Text Box 6"/>
            <p:cNvSpPr txBox="1">
              <a:spLocks noChangeArrowheads="1"/>
            </p:cNvSpPr>
            <p:nvPr/>
          </p:nvSpPr>
          <p:spPr bwMode="auto">
            <a:xfrm>
              <a:off x="663" y="863"/>
              <a:ext cx="4737" cy="346"/>
            </a:xfrm>
            <a:prstGeom prst="rect">
              <a:avLst/>
            </a:prstGeom>
            <a:solidFill>
              <a:srgbClr val="001C5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lstStyle>
              <a:defPPr>
                <a:defRPr lang="en-US"/>
              </a:defPPr>
              <a:lvl1pPr indent="261938" eaLnBrk="1" hangingPunct="1">
                <a:spcBef>
                  <a:spcPct val="50000"/>
                </a:spcBef>
                <a:buSzPct val="70000"/>
                <a:buFont typeface="WingDings" panose="05000000000000000000" pitchFamily="2" charset="2"/>
                <a:tabLst>
                  <a:tab pos="8534400" algn="r"/>
                </a:tabLst>
                <a:defRPr sz="2400">
                  <a:solidFill>
                    <a:schemeClr val="bg1"/>
                  </a:solidFill>
                  <a:latin typeface="微软雅黑" panose="020B0503020204020204" pitchFamily="34" charset="-122"/>
                  <a:ea typeface="微软雅黑" panose="020B0503020204020204" pitchFamily="34" charset="-122"/>
                </a:defRPr>
              </a:lvl1pPr>
              <a:lvl2pPr marL="742950" indent="-285750" eaLnBrk="0" hangingPunct="0">
                <a:spcBef>
                  <a:spcPct val="25000"/>
                </a:spcBef>
                <a:buFont typeface="WingDings" panose="05000000000000000000" pitchFamily="2" charset="2"/>
                <a:tabLst>
                  <a:tab pos="8534400" algn="r"/>
                </a:tabLst>
              </a:lvl2pPr>
              <a:lvl3pPr marL="1143000" indent="-228600" eaLnBrk="0" hangingPunct="0">
                <a:spcBef>
                  <a:spcPct val="25000"/>
                </a:spcBef>
                <a:buFont typeface="WingDings" panose="05000000000000000000" pitchFamily="2" charset="2"/>
                <a:tabLst>
                  <a:tab pos="8534400" algn="r"/>
                </a:tabLst>
              </a:lvl3pPr>
              <a:lvl4pPr marL="1600200" indent="-228600" eaLnBrk="0" hangingPunct="0">
                <a:spcBef>
                  <a:spcPct val="25000"/>
                </a:spcBef>
                <a:buFont typeface="WingDings" panose="05000000000000000000" pitchFamily="2" charset="2"/>
                <a:tabLst>
                  <a:tab pos="8534400" algn="r"/>
                </a:tabLst>
              </a:lvl4pPr>
              <a:lvl5pPr marL="2057400" indent="-228600" eaLnBrk="0" hangingPunct="0">
                <a:spcBef>
                  <a:spcPct val="25000"/>
                </a:spcBef>
                <a:buFont typeface="WingDings" panose="05000000000000000000" pitchFamily="2" charset="2"/>
                <a:tabLst>
                  <a:tab pos="8534400" algn="r"/>
                </a:tabLst>
              </a:lvl5pPr>
              <a:lvl6pPr marL="2514600" indent="-228600" eaLnBrk="0" fontAlgn="base" hangingPunct="0">
                <a:spcBef>
                  <a:spcPct val="25000"/>
                </a:spcBef>
                <a:spcAft>
                  <a:spcPct val="0"/>
                </a:spcAft>
                <a:buFont typeface="WingDings" panose="05000000000000000000" pitchFamily="2" charset="2"/>
                <a:tabLst>
                  <a:tab pos="8534400" algn="r"/>
                </a:tabLst>
              </a:lvl6pPr>
              <a:lvl7pPr marL="2971800" indent="-228600" eaLnBrk="0" fontAlgn="base" hangingPunct="0">
                <a:spcBef>
                  <a:spcPct val="25000"/>
                </a:spcBef>
                <a:spcAft>
                  <a:spcPct val="0"/>
                </a:spcAft>
                <a:buFont typeface="WingDings" panose="05000000000000000000" pitchFamily="2" charset="2"/>
                <a:tabLst>
                  <a:tab pos="8534400" algn="r"/>
                </a:tabLst>
              </a:lvl7pPr>
              <a:lvl8pPr marL="3429000" indent="-228600" eaLnBrk="0" fontAlgn="base" hangingPunct="0">
                <a:spcBef>
                  <a:spcPct val="25000"/>
                </a:spcBef>
                <a:spcAft>
                  <a:spcPct val="0"/>
                </a:spcAft>
                <a:buFont typeface="WingDings" panose="05000000000000000000" pitchFamily="2" charset="2"/>
                <a:tabLst>
                  <a:tab pos="8534400" algn="r"/>
                </a:tabLst>
              </a:lvl8pPr>
              <a:lvl9pPr marL="3886200" indent="-228600" eaLnBrk="0" fontAlgn="base" hangingPunct="0">
                <a:spcBef>
                  <a:spcPct val="25000"/>
                </a:spcBef>
                <a:spcAft>
                  <a:spcPct val="0"/>
                </a:spcAft>
                <a:buFont typeface="WingDings" panose="05000000000000000000" pitchFamily="2" charset="2"/>
                <a:tabLst>
                  <a:tab pos="8534400" algn="r"/>
                </a:tabLst>
              </a:lvl9pPr>
            </a:lstStyle>
            <a:p>
              <a:r>
                <a:rPr lang="zh-CN" altLang="en-US" dirty="0"/>
                <a:t>力场分</a:t>
              </a:r>
              <a:r>
                <a:rPr lang="zh-CN" altLang="en-US" dirty="0" smtClean="0"/>
                <a:t>析图示</a:t>
              </a:r>
              <a:r>
                <a:rPr lang="zh-CN" altLang="en-US" dirty="0"/>
                <a:t>意</a:t>
              </a:r>
            </a:p>
          </p:txBody>
        </p:sp>
      </p:grpSp>
      <p:pic>
        <p:nvPicPr>
          <p:cNvPr id="21508"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08100" y="1687420"/>
            <a:ext cx="6877050" cy="420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fld id="{3DE82737-1E31-401D-91DB-D26914538B18}" type="slidenum">
              <a:rPr lang="en-US" altLang="en-US" smtClean="0"/>
              <a:pPr/>
              <a:t>28</a:t>
            </a:fld>
            <a:endParaRPr lang="en-US" alt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1" name="Group 5"/>
          <p:cNvGrpSpPr>
            <a:grpSpLocks/>
          </p:cNvGrpSpPr>
          <p:nvPr/>
        </p:nvGrpSpPr>
        <p:grpSpPr bwMode="auto">
          <a:xfrm>
            <a:off x="471488" y="790110"/>
            <a:ext cx="8158162" cy="434975"/>
            <a:chOff x="261" y="863"/>
            <a:chExt cx="5139" cy="346"/>
          </a:xfrm>
        </p:grpSpPr>
        <p:sp>
          <p:nvSpPr>
            <p:cNvPr id="22545" name="Line 6"/>
            <p:cNvSpPr>
              <a:spLocks noChangeShapeType="1"/>
            </p:cNvSpPr>
            <p:nvPr/>
          </p:nvSpPr>
          <p:spPr bwMode="auto">
            <a:xfrm>
              <a:off x="346" y="1036"/>
              <a:ext cx="4185" cy="1"/>
            </a:xfrm>
            <a:prstGeom prst="line">
              <a:avLst/>
            </a:prstGeom>
            <a:noFill/>
            <a:ln w="22225">
              <a:solidFill>
                <a:srgbClr val="001C5C"/>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22546" name="Rectangle 7"/>
            <p:cNvSpPr>
              <a:spLocks noChangeArrowheads="1"/>
            </p:cNvSpPr>
            <p:nvPr/>
          </p:nvSpPr>
          <p:spPr bwMode="auto">
            <a:xfrm>
              <a:off x="261" y="911"/>
              <a:ext cx="242" cy="250"/>
            </a:xfrm>
            <a:prstGeom prst="rect">
              <a:avLst/>
            </a:prstGeom>
            <a:solidFill>
              <a:srgbClr val="001C5C"/>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p>
              <a:pPr algn="ctr" eaLnBrk="0" hangingPunct="0"/>
              <a:r>
                <a:rPr lang="en-US" altLang="zh-CN" sz="2000" dirty="0">
                  <a:solidFill>
                    <a:schemeClr val="bg1"/>
                  </a:solidFill>
                </a:rPr>
                <a:t>6</a:t>
              </a:r>
            </a:p>
          </p:txBody>
        </p:sp>
        <p:sp>
          <p:nvSpPr>
            <p:cNvPr id="22547" name="Text Box 8"/>
            <p:cNvSpPr txBox="1">
              <a:spLocks noChangeArrowheads="1"/>
            </p:cNvSpPr>
            <p:nvPr/>
          </p:nvSpPr>
          <p:spPr bwMode="auto">
            <a:xfrm>
              <a:off x="663" y="863"/>
              <a:ext cx="4737" cy="346"/>
            </a:xfrm>
            <a:prstGeom prst="rect">
              <a:avLst/>
            </a:prstGeom>
            <a:solidFill>
              <a:srgbClr val="001C5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lstStyle>
              <a:defPPr>
                <a:defRPr lang="en-US"/>
              </a:defPPr>
              <a:lvl1pPr indent="261938" eaLnBrk="1" hangingPunct="1">
                <a:spcBef>
                  <a:spcPct val="50000"/>
                </a:spcBef>
                <a:buSzPct val="70000"/>
                <a:buFont typeface="WingDings" panose="05000000000000000000" pitchFamily="2" charset="2"/>
                <a:tabLst>
                  <a:tab pos="8534400" algn="r"/>
                </a:tabLst>
                <a:defRPr sz="2400">
                  <a:solidFill>
                    <a:schemeClr val="bg1"/>
                  </a:solidFill>
                  <a:latin typeface="微软雅黑" panose="020B0503020204020204" pitchFamily="34" charset="-122"/>
                  <a:ea typeface="微软雅黑" panose="020B0503020204020204" pitchFamily="34" charset="-122"/>
                </a:defRPr>
              </a:lvl1pPr>
              <a:lvl2pPr marL="742950" indent="-285750" eaLnBrk="0" hangingPunct="0">
                <a:spcBef>
                  <a:spcPct val="25000"/>
                </a:spcBef>
                <a:buFont typeface="WingDings" panose="05000000000000000000" pitchFamily="2" charset="2"/>
                <a:tabLst>
                  <a:tab pos="8534400" algn="r"/>
                </a:tabLst>
              </a:lvl2pPr>
              <a:lvl3pPr marL="1143000" indent="-228600" eaLnBrk="0" hangingPunct="0">
                <a:spcBef>
                  <a:spcPct val="25000"/>
                </a:spcBef>
                <a:buFont typeface="WingDings" panose="05000000000000000000" pitchFamily="2" charset="2"/>
                <a:tabLst>
                  <a:tab pos="8534400" algn="r"/>
                </a:tabLst>
              </a:lvl3pPr>
              <a:lvl4pPr marL="1600200" indent="-228600" eaLnBrk="0" hangingPunct="0">
                <a:spcBef>
                  <a:spcPct val="25000"/>
                </a:spcBef>
                <a:buFont typeface="WingDings" panose="05000000000000000000" pitchFamily="2" charset="2"/>
                <a:tabLst>
                  <a:tab pos="8534400" algn="r"/>
                </a:tabLst>
              </a:lvl4pPr>
              <a:lvl5pPr marL="2057400" indent="-228600" eaLnBrk="0" hangingPunct="0">
                <a:spcBef>
                  <a:spcPct val="25000"/>
                </a:spcBef>
                <a:buFont typeface="WingDings" panose="05000000000000000000" pitchFamily="2" charset="2"/>
                <a:tabLst>
                  <a:tab pos="8534400" algn="r"/>
                </a:tabLst>
              </a:lvl5pPr>
              <a:lvl6pPr marL="2514600" indent="-228600" eaLnBrk="0" fontAlgn="base" hangingPunct="0">
                <a:spcBef>
                  <a:spcPct val="25000"/>
                </a:spcBef>
                <a:spcAft>
                  <a:spcPct val="0"/>
                </a:spcAft>
                <a:buFont typeface="WingDings" panose="05000000000000000000" pitchFamily="2" charset="2"/>
                <a:tabLst>
                  <a:tab pos="8534400" algn="r"/>
                </a:tabLst>
              </a:lvl6pPr>
              <a:lvl7pPr marL="2971800" indent="-228600" eaLnBrk="0" fontAlgn="base" hangingPunct="0">
                <a:spcBef>
                  <a:spcPct val="25000"/>
                </a:spcBef>
                <a:spcAft>
                  <a:spcPct val="0"/>
                </a:spcAft>
                <a:buFont typeface="WingDings" panose="05000000000000000000" pitchFamily="2" charset="2"/>
                <a:tabLst>
                  <a:tab pos="8534400" algn="r"/>
                </a:tabLst>
              </a:lvl7pPr>
              <a:lvl8pPr marL="3429000" indent="-228600" eaLnBrk="0" fontAlgn="base" hangingPunct="0">
                <a:spcBef>
                  <a:spcPct val="25000"/>
                </a:spcBef>
                <a:spcAft>
                  <a:spcPct val="0"/>
                </a:spcAft>
                <a:buFont typeface="WingDings" panose="05000000000000000000" pitchFamily="2" charset="2"/>
                <a:tabLst>
                  <a:tab pos="8534400" algn="r"/>
                </a:tabLst>
              </a:lvl8pPr>
              <a:lvl9pPr marL="3886200" indent="-228600" eaLnBrk="0" fontAlgn="base" hangingPunct="0">
                <a:spcBef>
                  <a:spcPct val="25000"/>
                </a:spcBef>
                <a:spcAft>
                  <a:spcPct val="0"/>
                </a:spcAft>
                <a:buFont typeface="WingDings" panose="05000000000000000000" pitchFamily="2" charset="2"/>
                <a:tabLst>
                  <a:tab pos="8534400" algn="r"/>
                </a:tabLst>
              </a:lvl9pPr>
            </a:lstStyle>
            <a:p>
              <a:r>
                <a:rPr lang="zh-CN" altLang="en-US" dirty="0"/>
                <a:t>双重指标评估模型</a:t>
              </a:r>
              <a:r>
                <a:rPr lang="en-US" altLang="zh-CN" dirty="0" smtClean="0">
                  <a:latin typeface="+mj-lt"/>
                </a:rPr>
                <a:t>1——</a:t>
              </a:r>
              <a:r>
                <a:rPr lang="zh-CN" altLang="en-US" dirty="0" smtClean="0">
                  <a:latin typeface="+mj-lt"/>
                </a:rPr>
                <a:t>坐标系法</a:t>
              </a:r>
              <a:endParaRPr lang="en-US" altLang="zh-CN" dirty="0">
                <a:latin typeface="+mj-lt"/>
              </a:endParaRPr>
            </a:p>
          </p:txBody>
        </p:sp>
      </p:grpSp>
      <p:grpSp>
        <p:nvGrpSpPr>
          <p:cNvPr id="22532" name="Group 23"/>
          <p:cNvGrpSpPr>
            <a:grpSpLocks/>
          </p:cNvGrpSpPr>
          <p:nvPr/>
        </p:nvGrpSpPr>
        <p:grpSpPr bwMode="auto">
          <a:xfrm>
            <a:off x="1477963" y="1329860"/>
            <a:ext cx="6065838" cy="4754563"/>
            <a:chOff x="931" y="1041"/>
            <a:chExt cx="3821" cy="2995"/>
          </a:xfrm>
        </p:grpSpPr>
        <p:sp>
          <p:nvSpPr>
            <p:cNvPr id="22533" name="Line 10"/>
            <p:cNvSpPr>
              <a:spLocks noChangeShapeType="1"/>
            </p:cNvSpPr>
            <p:nvPr/>
          </p:nvSpPr>
          <p:spPr bwMode="auto">
            <a:xfrm>
              <a:off x="2916" y="1275"/>
              <a:ext cx="0" cy="2486"/>
            </a:xfrm>
            <a:prstGeom prst="line">
              <a:avLst/>
            </a:prstGeom>
            <a:noFill/>
            <a:ln w="31750">
              <a:solidFill>
                <a:srgbClr val="000080"/>
              </a:solidFill>
              <a:round/>
              <a:headEnd type="stealth" w="med" len="lg"/>
              <a:tailEnd type="stealth" w="med" len="lg"/>
            </a:ln>
            <a:extLst>
              <a:ext uri="{909E8E84-426E-40DD-AFC4-6F175D3DCCD1}">
                <a14:hiddenFill xmlns:a14="http://schemas.microsoft.com/office/drawing/2010/main">
                  <a:noFill/>
                </a14:hiddenFill>
              </a:ext>
            </a:extLst>
          </p:spPr>
          <p:txBody>
            <a:bodyPr/>
            <a:lstStyle/>
            <a:p>
              <a:endParaRPr lang="zh-CN" altLang="en-US" sz="2800"/>
            </a:p>
          </p:txBody>
        </p:sp>
        <p:sp>
          <p:nvSpPr>
            <p:cNvPr id="22534" name="Text Box 11"/>
            <p:cNvSpPr txBox="1">
              <a:spLocks noChangeArrowheads="1"/>
            </p:cNvSpPr>
            <p:nvPr/>
          </p:nvSpPr>
          <p:spPr bwMode="auto">
            <a:xfrm>
              <a:off x="3411" y="2229"/>
              <a:ext cx="73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just">
                <a:spcBef>
                  <a:spcPct val="0"/>
                </a:spcBef>
                <a:buFontTx/>
                <a:buNone/>
              </a:pPr>
              <a:r>
                <a:rPr lang="zh-CN" altLang="en-US" sz="2400" b="1" dirty="0">
                  <a:solidFill>
                    <a:srgbClr val="C00000"/>
                  </a:solidFill>
                  <a:latin typeface="Times New Roman" panose="02020603050405020304" pitchFamily="18" charset="0"/>
                </a:rPr>
                <a:t>指标一</a:t>
              </a:r>
            </a:p>
            <a:p>
              <a:pPr algn="just">
                <a:spcBef>
                  <a:spcPct val="0"/>
                </a:spcBef>
                <a:buFontTx/>
                <a:buNone/>
              </a:pPr>
              <a:endParaRPr lang="zh-CN" altLang="en-US" sz="2400" u="sng" dirty="0">
                <a:solidFill>
                  <a:srgbClr val="020306"/>
                </a:solidFill>
                <a:latin typeface="Times New Roman" panose="02020603050405020304" pitchFamily="18" charset="0"/>
              </a:endParaRPr>
            </a:p>
          </p:txBody>
        </p:sp>
        <p:sp>
          <p:nvSpPr>
            <p:cNvPr id="22535" name="Text Box 12"/>
            <p:cNvSpPr txBox="1">
              <a:spLocks noChangeArrowheads="1"/>
            </p:cNvSpPr>
            <p:nvPr/>
          </p:nvSpPr>
          <p:spPr bwMode="auto">
            <a:xfrm>
              <a:off x="931" y="2375"/>
              <a:ext cx="732" cy="2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r">
                <a:spcBef>
                  <a:spcPct val="0"/>
                </a:spcBef>
                <a:buFontTx/>
                <a:buNone/>
              </a:pPr>
              <a:r>
                <a:rPr lang="zh-CN" altLang="en-US" sz="2400">
                  <a:solidFill>
                    <a:schemeClr val="tx2"/>
                  </a:solidFill>
                  <a:latin typeface="Times New Roman" panose="02020603050405020304" pitchFamily="18" charset="0"/>
                </a:rPr>
                <a:t>弱</a:t>
              </a:r>
            </a:p>
            <a:p>
              <a:pPr algn="just">
                <a:spcBef>
                  <a:spcPct val="0"/>
                </a:spcBef>
                <a:buFontTx/>
                <a:buNone/>
              </a:pPr>
              <a:endParaRPr lang="zh-CN" altLang="en-US" sz="2400" u="sng">
                <a:solidFill>
                  <a:srgbClr val="020306"/>
                </a:solidFill>
                <a:latin typeface="Times New Roman" panose="02020603050405020304" pitchFamily="18" charset="0"/>
              </a:endParaRPr>
            </a:p>
          </p:txBody>
        </p:sp>
        <p:sp>
          <p:nvSpPr>
            <p:cNvPr id="22536" name="Text Box 13"/>
            <p:cNvSpPr txBox="1">
              <a:spLocks noChangeArrowheads="1"/>
            </p:cNvSpPr>
            <p:nvPr/>
          </p:nvSpPr>
          <p:spPr bwMode="auto">
            <a:xfrm>
              <a:off x="2203" y="1302"/>
              <a:ext cx="73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z="2400" b="1" dirty="0">
                  <a:solidFill>
                    <a:srgbClr val="C00000"/>
                  </a:solidFill>
                  <a:latin typeface="Times New Roman" panose="02020603050405020304" pitchFamily="18" charset="0"/>
                </a:rPr>
                <a:t>指标二</a:t>
              </a:r>
            </a:p>
            <a:p>
              <a:pPr>
                <a:spcBef>
                  <a:spcPct val="0"/>
                </a:spcBef>
                <a:buFontTx/>
                <a:buNone/>
              </a:pPr>
              <a:endParaRPr lang="zh-CN" altLang="en-US" sz="2400" u="sng" dirty="0">
                <a:solidFill>
                  <a:schemeClr val="tx2"/>
                </a:solidFill>
                <a:latin typeface="Times New Roman" panose="02020603050405020304" pitchFamily="18" charset="0"/>
              </a:endParaRPr>
            </a:p>
          </p:txBody>
        </p:sp>
        <p:sp>
          <p:nvSpPr>
            <p:cNvPr id="22537" name="Text Box 14"/>
            <p:cNvSpPr txBox="1">
              <a:spLocks noChangeArrowheads="1"/>
            </p:cNvSpPr>
            <p:nvPr/>
          </p:nvSpPr>
          <p:spPr bwMode="auto">
            <a:xfrm>
              <a:off x="2551" y="3764"/>
              <a:ext cx="731" cy="2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zh-CN" altLang="en-US" sz="2400" dirty="0">
                  <a:solidFill>
                    <a:schemeClr val="tx2"/>
                  </a:solidFill>
                  <a:latin typeface="Times New Roman" panose="02020603050405020304" pitchFamily="18" charset="0"/>
                </a:rPr>
                <a:t>弱</a:t>
              </a:r>
            </a:p>
          </p:txBody>
        </p:sp>
        <p:sp>
          <p:nvSpPr>
            <p:cNvPr id="22538" name="Text Box 15"/>
            <p:cNvSpPr txBox="1">
              <a:spLocks noChangeArrowheads="1"/>
            </p:cNvSpPr>
            <p:nvPr/>
          </p:nvSpPr>
          <p:spPr bwMode="auto">
            <a:xfrm>
              <a:off x="1939" y="3079"/>
              <a:ext cx="959" cy="2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just">
                <a:spcBef>
                  <a:spcPct val="0"/>
                </a:spcBef>
                <a:buFontTx/>
                <a:buNone/>
              </a:pPr>
              <a:r>
                <a:rPr lang="zh-CN" altLang="en-US" sz="2400" dirty="0">
                  <a:solidFill>
                    <a:schemeClr val="folHlink"/>
                  </a:solidFill>
                  <a:latin typeface="Times New Roman" panose="02020603050405020304" pitchFamily="18" charset="0"/>
                </a:rPr>
                <a:t>第三象限</a:t>
              </a:r>
            </a:p>
            <a:p>
              <a:pPr algn="just">
                <a:spcBef>
                  <a:spcPct val="0"/>
                </a:spcBef>
                <a:buFontTx/>
                <a:buNone/>
              </a:pPr>
              <a:endParaRPr lang="zh-CN" altLang="en-US" sz="2400" dirty="0">
                <a:solidFill>
                  <a:schemeClr val="folHlink"/>
                </a:solidFill>
                <a:latin typeface="Times New Roman" panose="02020603050405020304" pitchFamily="18" charset="0"/>
              </a:endParaRPr>
            </a:p>
          </p:txBody>
        </p:sp>
        <p:sp>
          <p:nvSpPr>
            <p:cNvPr id="22539" name="Text Box 17"/>
            <p:cNvSpPr txBox="1">
              <a:spLocks noChangeArrowheads="1"/>
            </p:cNvSpPr>
            <p:nvPr/>
          </p:nvSpPr>
          <p:spPr bwMode="auto">
            <a:xfrm>
              <a:off x="1939" y="1819"/>
              <a:ext cx="893" cy="5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just">
                <a:spcBef>
                  <a:spcPct val="0"/>
                </a:spcBef>
                <a:buFontTx/>
                <a:buNone/>
              </a:pPr>
              <a:r>
                <a:rPr lang="zh-CN" altLang="en-US" sz="2400" dirty="0">
                  <a:solidFill>
                    <a:srgbClr val="F8CA06"/>
                  </a:solidFill>
                  <a:latin typeface="Times New Roman" panose="02020603050405020304" pitchFamily="18" charset="0"/>
                </a:rPr>
                <a:t>第二象限</a:t>
              </a:r>
            </a:p>
            <a:p>
              <a:pPr algn="just">
                <a:spcBef>
                  <a:spcPct val="0"/>
                </a:spcBef>
                <a:buFontTx/>
                <a:buNone/>
              </a:pPr>
              <a:endParaRPr lang="zh-CN" altLang="en-US" sz="2400" dirty="0">
                <a:solidFill>
                  <a:srgbClr val="020306"/>
                </a:solidFill>
                <a:latin typeface="Times New Roman" panose="02020603050405020304" pitchFamily="18" charset="0"/>
              </a:endParaRPr>
            </a:p>
          </p:txBody>
        </p:sp>
        <p:sp>
          <p:nvSpPr>
            <p:cNvPr id="22540" name="Text Box 18"/>
            <p:cNvSpPr txBox="1">
              <a:spLocks noChangeArrowheads="1"/>
            </p:cNvSpPr>
            <p:nvPr/>
          </p:nvSpPr>
          <p:spPr bwMode="auto">
            <a:xfrm>
              <a:off x="3209" y="1819"/>
              <a:ext cx="1060" cy="2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just">
                <a:spcBef>
                  <a:spcPct val="0"/>
                </a:spcBef>
                <a:buFontTx/>
                <a:buNone/>
              </a:pPr>
              <a:r>
                <a:rPr lang="zh-CN" altLang="en-US" sz="2400" dirty="0">
                  <a:solidFill>
                    <a:srgbClr val="009900"/>
                  </a:solidFill>
                  <a:latin typeface="Times New Roman" panose="02020603050405020304" pitchFamily="18" charset="0"/>
                </a:rPr>
                <a:t>第一象限</a:t>
              </a:r>
            </a:p>
            <a:p>
              <a:pPr algn="just">
                <a:spcBef>
                  <a:spcPct val="0"/>
                </a:spcBef>
                <a:buFontTx/>
                <a:buNone/>
              </a:pPr>
              <a:endParaRPr lang="zh-CN" altLang="en-US" sz="2400" dirty="0">
                <a:solidFill>
                  <a:srgbClr val="020306"/>
                </a:solidFill>
                <a:latin typeface="Times New Roman" panose="02020603050405020304" pitchFamily="18" charset="0"/>
              </a:endParaRPr>
            </a:p>
          </p:txBody>
        </p:sp>
        <p:sp>
          <p:nvSpPr>
            <p:cNvPr id="22541" name="Text Box 19"/>
            <p:cNvSpPr txBox="1">
              <a:spLocks noChangeArrowheads="1"/>
            </p:cNvSpPr>
            <p:nvPr/>
          </p:nvSpPr>
          <p:spPr bwMode="auto">
            <a:xfrm>
              <a:off x="3209" y="3079"/>
              <a:ext cx="960" cy="2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just">
                <a:spcBef>
                  <a:spcPct val="0"/>
                </a:spcBef>
                <a:buFontTx/>
                <a:buNone/>
              </a:pPr>
              <a:r>
                <a:rPr lang="zh-CN" altLang="en-US" sz="2400" dirty="0">
                  <a:solidFill>
                    <a:schemeClr val="hlink"/>
                  </a:solidFill>
                  <a:latin typeface="Times New Roman" panose="02020603050405020304" pitchFamily="18" charset="0"/>
                </a:rPr>
                <a:t>第四象限</a:t>
              </a:r>
            </a:p>
            <a:p>
              <a:pPr algn="just">
                <a:spcBef>
                  <a:spcPct val="0"/>
                </a:spcBef>
                <a:buFontTx/>
                <a:buNone/>
              </a:pPr>
              <a:endParaRPr lang="zh-CN" altLang="en-US" sz="2400" dirty="0">
                <a:solidFill>
                  <a:srgbClr val="020306"/>
                </a:solidFill>
                <a:latin typeface="Times New Roman" panose="02020603050405020304" pitchFamily="18" charset="0"/>
              </a:endParaRPr>
            </a:p>
          </p:txBody>
        </p:sp>
        <p:sp>
          <p:nvSpPr>
            <p:cNvPr id="22542" name="Line 20"/>
            <p:cNvSpPr>
              <a:spLocks noChangeShapeType="1"/>
            </p:cNvSpPr>
            <p:nvPr/>
          </p:nvSpPr>
          <p:spPr bwMode="auto">
            <a:xfrm rot="5400000">
              <a:off x="2899" y="1258"/>
              <a:ext cx="0" cy="2486"/>
            </a:xfrm>
            <a:prstGeom prst="line">
              <a:avLst/>
            </a:prstGeom>
            <a:noFill/>
            <a:ln w="31750">
              <a:solidFill>
                <a:srgbClr val="000080"/>
              </a:solidFill>
              <a:round/>
              <a:headEnd type="stealth" w="med" len="lg"/>
              <a:tailEnd type="stealth" w="med" len="lg"/>
            </a:ln>
            <a:extLst>
              <a:ext uri="{909E8E84-426E-40DD-AFC4-6F175D3DCCD1}">
                <a14:hiddenFill xmlns:a14="http://schemas.microsoft.com/office/drawing/2010/main">
                  <a:noFill/>
                </a14:hiddenFill>
              </a:ext>
            </a:extLst>
          </p:spPr>
          <p:txBody>
            <a:bodyPr/>
            <a:lstStyle/>
            <a:p>
              <a:endParaRPr lang="zh-CN" altLang="en-US" sz="2800"/>
            </a:p>
          </p:txBody>
        </p:sp>
        <p:sp>
          <p:nvSpPr>
            <p:cNvPr id="22543" name="Text Box 21"/>
            <p:cNvSpPr txBox="1">
              <a:spLocks noChangeArrowheads="1"/>
            </p:cNvSpPr>
            <p:nvPr/>
          </p:nvSpPr>
          <p:spPr bwMode="auto">
            <a:xfrm>
              <a:off x="4160" y="2351"/>
              <a:ext cx="592" cy="2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z="2400" dirty="0">
                  <a:solidFill>
                    <a:schemeClr val="tx2"/>
                  </a:solidFill>
                  <a:latin typeface="Times New Roman" panose="02020603050405020304" pitchFamily="18" charset="0"/>
                </a:rPr>
                <a:t>强</a:t>
              </a:r>
            </a:p>
          </p:txBody>
        </p:sp>
        <p:sp>
          <p:nvSpPr>
            <p:cNvPr id="22544" name="Text Box 22"/>
            <p:cNvSpPr txBox="1">
              <a:spLocks noChangeArrowheads="1"/>
            </p:cNvSpPr>
            <p:nvPr/>
          </p:nvSpPr>
          <p:spPr bwMode="auto">
            <a:xfrm>
              <a:off x="2532" y="1041"/>
              <a:ext cx="73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zh-CN" altLang="en-US" sz="2400" dirty="0">
                  <a:solidFill>
                    <a:schemeClr val="tx2"/>
                  </a:solidFill>
                  <a:latin typeface="Times New Roman" panose="02020603050405020304" pitchFamily="18" charset="0"/>
                </a:rPr>
                <a:t>强</a:t>
              </a:r>
            </a:p>
          </p:txBody>
        </p:sp>
      </p:grpSp>
      <p:sp>
        <p:nvSpPr>
          <p:cNvPr id="2" name="灯片编号占位符 1"/>
          <p:cNvSpPr>
            <a:spLocks noGrp="1"/>
          </p:cNvSpPr>
          <p:nvPr>
            <p:ph type="sldNum" sz="quarter" idx="10"/>
          </p:nvPr>
        </p:nvSpPr>
        <p:spPr/>
        <p:txBody>
          <a:bodyPr/>
          <a:lstStyle/>
          <a:p>
            <a:fld id="{3DE82737-1E31-401D-91DB-D26914538B18}" type="slidenum">
              <a:rPr lang="en-US" altLang="en-US" smtClean="0"/>
              <a:pPr/>
              <a:t>29</a:t>
            </a:fld>
            <a:endParaRPr lang="en-US" alt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dirty="0" smtClean="0"/>
              <a:t>本章目标</a:t>
            </a:r>
            <a:endParaRPr lang="en-US" altLang="zh-CN" dirty="0" smtClean="0"/>
          </a:p>
        </p:txBody>
      </p:sp>
      <p:sp>
        <p:nvSpPr>
          <p:cNvPr id="10243" name="Rectangle 3"/>
          <p:cNvSpPr>
            <a:spLocks noGrp="1" noChangeArrowheads="1"/>
          </p:cNvSpPr>
          <p:nvPr>
            <p:ph sz="quarter" idx="11"/>
          </p:nvPr>
        </p:nvSpPr>
        <p:spPr/>
        <p:txBody>
          <a:bodyPr/>
          <a:lstStyle/>
          <a:p>
            <a:r>
              <a:rPr lang="zh-CN" altLang="en-US" dirty="0" smtClean="0"/>
              <a:t>通过这个模块的学习，你可以知道：</a:t>
            </a:r>
            <a:endParaRPr lang="en-US" altLang="zh-CN" dirty="0" smtClean="0"/>
          </a:p>
          <a:p>
            <a:pPr lvl="1"/>
            <a:r>
              <a:rPr lang="zh-CN" altLang="en-US" dirty="0" smtClean="0"/>
              <a:t>如何有效的</a:t>
            </a:r>
            <a:r>
              <a:rPr lang="zh-CN" altLang="en-US" dirty="0">
                <a:solidFill>
                  <a:srgbClr val="C00000"/>
                </a:solidFill>
              </a:rPr>
              <a:t>规划和启动一</a:t>
            </a:r>
            <a:r>
              <a:rPr lang="zh-CN" altLang="en-US" dirty="0" smtClean="0">
                <a:solidFill>
                  <a:srgbClr val="C00000"/>
                </a:solidFill>
              </a:rPr>
              <a:t>个敏捷项目</a:t>
            </a:r>
            <a:r>
              <a:rPr lang="zh-CN" altLang="en-US" dirty="0" smtClean="0"/>
              <a:t>；</a:t>
            </a:r>
          </a:p>
          <a:p>
            <a:pPr lvl="1"/>
            <a:r>
              <a:rPr lang="zh-CN" altLang="en-US" dirty="0" smtClean="0"/>
              <a:t>如何来避免</a:t>
            </a:r>
            <a:r>
              <a:rPr lang="en-US" altLang="zh-CN" dirty="0" smtClean="0"/>
              <a:t> “</a:t>
            </a:r>
            <a:r>
              <a:rPr lang="zh-CN" altLang="en-US" dirty="0" smtClean="0">
                <a:solidFill>
                  <a:srgbClr val="C00000"/>
                </a:solidFill>
              </a:rPr>
              <a:t>分析麻痹症</a:t>
            </a:r>
            <a:r>
              <a:rPr lang="en-US" altLang="zh-CN" dirty="0" smtClean="0"/>
              <a:t>”</a:t>
            </a:r>
            <a:r>
              <a:rPr lang="zh-CN" altLang="en-US" dirty="0" smtClean="0"/>
              <a:t>；</a:t>
            </a:r>
            <a:endParaRPr lang="en-US" altLang="zh-CN" dirty="0" smtClean="0"/>
          </a:p>
          <a:p>
            <a:pPr lvl="1"/>
            <a:r>
              <a:rPr lang="zh-CN" altLang="en-US" dirty="0"/>
              <a:t>一</a:t>
            </a:r>
            <a:r>
              <a:rPr lang="zh-CN" altLang="en-US" dirty="0" smtClean="0"/>
              <a:t>些在项目启动阶段用来分析问题的</a:t>
            </a:r>
            <a:r>
              <a:rPr lang="zh-CN" altLang="en-US" dirty="0" smtClean="0">
                <a:solidFill>
                  <a:srgbClr val="C00000"/>
                </a:solidFill>
              </a:rPr>
              <a:t>方法</a:t>
            </a:r>
            <a:r>
              <a:rPr lang="zh-CN" altLang="en-US" dirty="0" smtClean="0"/>
              <a:t>；</a:t>
            </a:r>
          </a:p>
          <a:p>
            <a:pPr lvl="1"/>
            <a:r>
              <a:rPr lang="zh-CN" altLang="en-US" dirty="0" smtClean="0"/>
              <a:t>如何开发实际可行的</a:t>
            </a:r>
            <a:r>
              <a:rPr lang="zh-CN" altLang="en-US" dirty="0" smtClean="0">
                <a:solidFill>
                  <a:srgbClr val="C00000"/>
                </a:solidFill>
              </a:rPr>
              <a:t>初始估算和时间安排</a:t>
            </a:r>
            <a:r>
              <a:rPr lang="zh-CN" altLang="en-US" dirty="0" smtClean="0"/>
              <a:t>；</a:t>
            </a:r>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3</a:t>
            </a:fld>
            <a:endParaRPr lang="en-US" altLang="en-US"/>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9"/>
          <p:cNvSpPr>
            <a:spLocks noChangeArrowheads="1"/>
          </p:cNvSpPr>
          <p:nvPr/>
        </p:nvSpPr>
        <p:spPr bwMode="auto">
          <a:xfrm>
            <a:off x="5391245" y="1657956"/>
            <a:ext cx="3609880" cy="94840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sp>
        <p:nvSpPr>
          <p:cNvPr id="23555" name="Rectangle 30"/>
          <p:cNvSpPr>
            <a:spLocks noChangeArrowheads="1"/>
          </p:cNvSpPr>
          <p:nvPr/>
        </p:nvSpPr>
        <p:spPr bwMode="auto">
          <a:xfrm>
            <a:off x="5391245" y="3505640"/>
            <a:ext cx="3609880" cy="9398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sp>
        <p:nvSpPr>
          <p:cNvPr id="23558" name="Text Box 20"/>
          <p:cNvSpPr txBox="1">
            <a:spLocks noChangeArrowheads="1"/>
          </p:cNvSpPr>
          <p:nvPr/>
        </p:nvSpPr>
        <p:spPr bwMode="auto">
          <a:xfrm>
            <a:off x="5361083" y="1306162"/>
            <a:ext cx="3640042" cy="4549206"/>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just">
              <a:spcBef>
                <a:spcPct val="0"/>
              </a:spcBef>
              <a:buFontTx/>
              <a:buNone/>
            </a:pPr>
            <a:r>
              <a:rPr lang="zh-CN" altLang="en-US" sz="2000" dirty="0">
                <a:latin typeface="Times New Roman" panose="02020603050405020304" pitchFamily="18" charset="0"/>
                <a:ea typeface="微软雅黑" panose="020B0503020204020204" pitchFamily="34" charset="-122"/>
              </a:rPr>
              <a:t>对策：</a:t>
            </a:r>
          </a:p>
          <a:p>
            <a:pPr algn="just">
              <a:lnSpc>
                <a:spcPct val="150000"/>
              </a:lnSpc>
              <a:spcBef>
                <a:spcPct val="0"/>
              </a:spcBef>
              <a:buFontTx/>
              <a:buChar char="•"/>
            </a:pPr>
            <a:r>
              <a:rPr lang="zh-CN" altLang="en-US" sz="2000" dirty="0">
                <a:solidFill>
                  <a:srgbClr val="020306"/>
                </a:solidFill>
                <a:latin typeface="Times New Roman" panose="02020603050405020304" pitchFamily="18" charset="0"/>
                <a:ea typeface="微软雅黑" panose="020B0503020204020204" pitchFamily="34" charset="-122"/>
              </a:rPr>
              <a:t>第一象限：</a:t>
            </a:r>
            <a:r>
              <a:rPr lang="zh-CN" altLang="en-US" sz="2000" b="1" dirty="0">
                <a:solidFill>
                  <a:srgbClr val="020306"/>
                </a:solidFill>
                <a:latin typeface="Times New Roman" panose="02020603050405020304" pitchFamily="18" charset="0"/>
                <a:ea typeface="微软雅黑" panose="020B0503020204020204" pitchFamily="34" charset="-122"/>
              </a:rPr>
              <a:t>重点关注，继续保持</a:t>
            </a:r>
            <a:r>
              <a:rPr lang="zh-CN" altLang="en-US" sz="2000" dirty="0">
                <a:solidFill>
                  <a:srgbClr val="020306"/>
                </a:solidFill>
                <a:latin typeface="Times New Roman" panose="02020603050405020304" pitchFamily="18" charset="0"/>
                <a:ea typeface="微软雅黑" panose="020B0503020204020204" pitchFamily="34" charset="-122"/>
              </a:rPr>
              <a:t>获得支持</a:t>
            </a:r>
          </a:p>
          <a:p>
            <a:pPr algn="just">
              <a:lnSpc>
                <a:spcPct val="150000"/>
              </a:lnSpc>
              <a:spcBef>
                <a:spcPct val="0"/>
              </a:spcBef>
              <a:buFontTx/>
              <a:buChar char="•"/>
            </a:pPr>
            <a:r>
              <a:rPr lang="zh-CN" altLang="en-US" sz="2000" dirty="0">
                <a:solidFill>
                  <a:srgbClr val="020306"/>
                </a:solidFill>
                <a:latin typeface="Times New Roman" panose="02020603050405020304" pitchFamily="18" charset="0"/>
                <a:ea typeface="微软雅黑" panose="020B0503020204020204" pitchFamily="34" charset="-122"/>
              </a:rPr>
              <a:t>第二象限：</a:t>
            </a:r>
            <a:r>
              <a:rPr lang="zh-CN" altLang="en-US" sz="2000" b="1" dirty="0">
                <a:solidFill>
                  <a:srgbClr val="020306"/>
                </a:solidFill>
                <a:latin typeface="Times New Roman" panose="02020603050405020304" pitchFamily="18" charset="0"/>
                <a:ea typeface="微软雅黑" panose="020B0503020204020204" pitchFamily="34" charset="-122"/>
              </a:rPr>
              <a:t>加强沟通</a:t>
            </a:r>
            <a:r>
              <a:rPr lang="zh-CN" altLang="en-US" sz="2000" dirty="0">
                <a:solidFill>
                  <a:srgbClr val="020306"/>
                </a:solidFill>
                <a:latin typeface="Times New Roman" panose="02020603050405020304" pitchFamily="18" charset="0"/>
                <a:ea typeface="微软雅黑" panose="020B0503020204020204" pitchFamily="34" charset="-122"/>
              </a:rPr>
              <a:t>争取更多支持，</a:t>
            </a:r>
            <a:r>
              <a:rPr lang="zh-CN" altLang="en-US" sz="2000" b="1" dirty="0">
                <a:solidFill>
                  <a:srgbClr val="020306"/>
                </a:solidFill>
                <a:latin typeface="Times New Roman" panose="02020603050405020304" pitchFamily="18" charset="0"/>
                <a:ea typeface="微软雅黑" panose="020B0503020204020204" pitchFamily="34" charset="-122"/>
              </a:rPr>
              <a:t>但无需过多努力</a:t>
            </a:r>
          </a:p>
          <a:p>
            <a:pPr algn="just">
              <a:lnSpc>
                <a:spcPct val="150000"/>
              </a:lnSpc>
              <a:spcBef>
                <a:spcPct val="0"/>
              </a:spcBef>
              <a:buFontTx/>
              <a:buChar char="•"/>
            </a:pPr>
            <a:r>
              <a:rPr lang="zh-CN" altLang="en-US" sz="2000" dirty="0">
                <a:solidFill>
                  <a:srgbClr val="020306"/>
                </a:solidFill>
                <a:latin typeface="Times New Roman" panose="02020603050405020304" pitchFamily="18" charset="0"/>
                <a:ea typeface="微软雅黑" panose="020B0503020204020204" pitchFamily="34" charset="-122"/>
              </a:rPr>
              <a:t>第三象限：加强沟通降低反对，同样</a:t>
            </a:r>
            <a:r>
              <a:rPr lang="zh-CN" altLang="en-US" sz="2000" b="1" dirty="0">
                <a:solidFill>
                  <a:srgbClr val="020306"/>
                </a:solidFill>
                <a:latin typeface="Times New Roman" panose="02020603050405020304" pitchFamily="18" charset="0"/>
                <a:ea typeface="微软雅黑" panose="020B0503020204020204" pitchFamily="34" charset="-122"/>
              </a:rPr>
              <a:t>无需过多的努力</a:t>
            </a:r>
          </a:p>
          <a:p>
            <a:pPr algn="just">
              <a:lnSpc>
                <a:spcPct val="150000"/>
              </a:lnSpc>
              <a:spcBef>
                <a:spcPct val="0"/>
              </a:spcBef>
              <a:buFontTx/>
              <a:buChar char="•"/>
            </a:pPr>
            <a:r>
              <a:rPr lang="zh-CN" altLang="en-US" sz="2000" dirty="0">
                <a:solidFill>
                  <a:srgbClr val="FF3300"/>
                </a:solidFill>
                <a:latin typeface="Times New Roman" panose="02020603050405020304" pitchFamily="18" charset="0"/>
                <a:ea typeface="微软雅黑" panose="020B0503020204020204" pitchFamily="34" charset="-122"/>
              </a:rPr>
              <a:t>第四象限：</a:t>
            </a:r>
            <a:r>
              <a:rPr lang="zh-CN" altLang="en-US" sz="2000" b="1" dirty="0">
                <a:solidFill>
                  <a:srgbClr val="FF3300"/>
                </a:solidFill>
                <a:latin typeface="Times New Roman" panose="02020603050405020304" pitchFamily="18" charset="0"/>
                <a:ea typeface="微软雅黑" panose="020B0503020204020204" pitchFamily="34" charset="-122"/>
              </a:rPr>
              <a:t>特殊的努力</a:t>
            </a:r>
            <a:r>
              <a:rPr lang="zh-CN" altLang="en-US" sz="2000" dirty="0">
                <a:solidFill>
                  <a:srgbClr val="FF3300"/>
                </a:solidFill>
                <a:latin typeface="Times New Roman" panose="02020603050405020304" pitchFamily="18" charset="0"/>
                <a:ea typeface="微软雅黑" panose="020B0503020204020204" pitchFamily="34" charset="-122"/>
              </a:rPr>
              <a:t>和工作促使转变到第一象限，以降低反对，获得支持</a:t>
            </a:r>
          </a:p>
          <a:p>
            <a:pPr algn="just">
              <a:spcBef>
                <a:spcPct val="0"/>
              </a:spcBef>
              <a:buFontTx/>
              <a:buNone/>
            </a:pPr>
            <a:endParaRPr lang="zh-CN" altLang="en-US" dirty="0">
              <a:solidFill>
                <a:srgbClr val="020306"/>
              </a:solidFill>
              <a:latin typeface="Times New Roman" panose="02020603050405020304" pitchFamily="18" charset="0"/>
              <a:ea typeface="微软雅黑" panose="020B0503020204020204" pitchFamily="34" charset="-122"/>
            </a:endParaRPr>
          </a:p>
        </p:txBody>
      </p:sp>
      <p:sp>
        <p:nvSpPr>
          <p:cNvPr id="7" name="标题 6"/>
          <p:cNvSpPr>
            <a:spLocks noGrp="1"/>
          </p:cNvSpPr>
          <p:nvPr>
            <p:ph type="title"/>
          </p:nvPr>
        </p:nvSpPr>
        <p:spPr/>
        <p:txBody>
          <a:bodyPr/>
          <a:lstStyle/>
          <a:p>
            <a:r>
              <a:rPr lang="zh-CN" altLang="en-US" dirty="0"/>
              <a:t>坐标系</a:t>
            </a:r>
            <a:r>
              <a:rPr lang="zh-CN" altLang="en-US" dirty="0" smtClean="0"/>
              <a:t>法示例</a:t>
            </a:r>
            <a:endParaRPr lang="zh-CN" altLang="en-US" dirty="0"/>
          </a:p>
        </p:txBody>
      </p:sp>
      <p:grpSp>
        <p:nvGrpSpPr>
          <p:cNvPr id="26" name="Group 23"/>
          <p:cNvGrpSpPr>
            <a:grpSpLocks/>
          </p:cNvGrpSpPr>
          <p:nvPr/>
        </p:nvGrpSpPr>
        <p:grpSpPr bwMode="auto">
          <a:xfrm>
            <a:off x="381094" y="1226157"/>
            <a:ext cx="4894263" cy="4754563"/>
            <a:chOff x="1379" y="1041"/>
            <a:chExt cx="3083" cy="2995"/>
          </a:xfrm>
        </p:grpSpPr>
        <p:sp>
          <p:nvSpPr>
            <p:cNvPr id="27" name="Line 10"/>
            <p:cNvSpPr>
              <a:spLocks noChangeShapeType="1"/>
            </p:cNvSpPr>
            <p:nvPr/>
          </p:nvSpPr>
          <p:spPr bwMode="auto">
            <a:xfrm>
              <a:off x="2916" y="1275"/>
              <a:ext cx="0" cy="2486"/>
            </a:xfrm>
            <a:prstGeom prst="line">
              <a:avLst/>
            </a:prstGeom>
            <a:noFill/>
            <a:ln w="31750">
              <a:solidFill>
                <a:srgbClr val="000080"/>
              </a:solidFill>
              <a:round/>
              <a:headEnd type="stealth" w="med" len="lg"/>
              <a:tailEnd type="stealth" w="med" len="lg"/>
            </a:ln>
            <a:extLst>
              <a:ext uri="{909E8E84-426E-40DD-AFC4-6F175D3DCCD1}">
                <a14:hiddenFill xmlns:a14="http://schemas.microsoft.com/office/drawing/2010/main">
                  <a:noFill/>
                </a14:hiddenFill>
              </a:ext>
            </a:extLst>
          </p:spPr>
          <p:txBody>
            <a:bodyPr/>
            <a:lstStyle/>
            <a:p>
              <a:endParaRPr lang="zh-CN" altLang="en-US" sz="2800"/>
            </a:p>
          </p:txBody>
        </p:sp>
        <p:sp>
          <p:nvSpPr>
            <p:cNvPr id="28" name="Text Box 11"/>
            <p:cNvSpPr txBox="1">
              <a:spLocks noChangeArrowheads="1"/>
            </p:cNvSpPr>
            <p:nvPr/>
          </p:nvSpPr>
          <p:spPr bwMode="auto">
            <a:xfrm>
              <a:off x="3018" y="2210"/>
              <a:ext cx="114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just">
                <a:spcBef>
                  <a:spcPct val="0"/>
                </a:spcBef>
                <a:buFontTx/>
                <a:buNone/>
              </a:pPr>
              <a:r>
                <a:rPr lang="zh-CN" altLang="en-US" sz="2400" b="1" dirty="0" smtClean="0">
                  <a:solidFill>
                    <a:srgbClr val="C00000"/>
                  </a:solidFill>
                  <a:latin typeface="Times New Roman" panose="02020603050405020304" pitchFamily="18" charset="0"/>
                </a:rPr>
                <a:t>项目影响力</a:t>
              </a:r>
              <a:endParaRPr lang="zh-CN" altLang="en-US" sz="2400" b="1" dirty="0">
                <a:solidFill>
                  <a:srgbClr val="C00000"/>
                </a:solidFill>
                <a:latin typeface="Times New Roman" panose="02020603050405020304" pitchFamily="18" charset="0"/>
              </a:endParaRPr>
            </a:p>
          </p:txBody>
        </p:sp>
        <p:sp>
          <p:nvSpPr>
            <p:cNvPr id="29" name="Text Box 12"/>
            <p:cNvSpPr txBox="1">
              <a:spLocks noChangeArrowheads="1"/>
            </p:cNvSpPr>
            <p:nvPr/>
          </p:nvSpPr>
          <p:spPr bwMode="auto">
            <a:xfrm>
              <a:off x="1379" y="2375"/>
              <a:ext cx="284" cy="2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r">
                <a:spcBef>
                  <a:spcPct val="0"/>
                </a:spcBef>
                <a:buFontTx/>
                <a:buNone/>
              </a:pPr>
              <a:r>
                <a:rPr lang="zh-CN" altLang="en-US" sz="2400" dirty="0">
                  <a:solidFill>
                    <a:schemeClr val="tx2"/>
                  </a:solidFill>
                  <a:latin typeface="Times New Roman" panose="02020603050405020304" pitchFamily="18" charset="0"/>
                </a:rPr>
                <a:t>弱</a:t>
              </a:r>
            </a:p>
            <a:p>
              <a:pPr algn="just">
                <a:spcBef>
                  <a:spcPct val="0"/>
                </a:spcBef>
                <a:buFontTx/>
                <a:buNone/>
              </a:pPr>
              <a:endParaRPr lang="zh-CN" altLang="en-US" sz="2400" u="sng" dirty="0">
                <a:solidFill>
                  <a:srgbClr val="020306"/>
                </a:solidFill>
                <a:latin typeface="Times New Roman" panose="02020603050405020304" pitchFamily="18" charset="0"/>
              </a:endParaRPr>
            </a:p>
          </p:txBody>
        </p:sp>
        <p:sp>
          <p:nvSpPr>
            <p:cNvPr id="30" name="Text Box 13"/>
            <p:cNvSpPr txBox="1">
              <a:spLocks noChangeArrowheads="1"/>
            </p:cNvSpPr>
            <p:nvPr/>
          </p:nvSpPr>
          <p:spPr bwMode="auto">
            <a:xfrm>
              <a:off x="2551" y="1327"/>
              <a:ext cx="73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z="2400" b="1" dirty="0" smtClean="0">
                  <a:solidFill>
                    <a:srgbClr val="C00000"/>
                  </a:solidFill>
                  <a:latin typeface="Times New Roman" panose="02020603050405020304" pitchFamily="18" charset="0"/>
                </a:rPr>
                <a:t>支持度</a:t>
              </a:r>
              <a:endParaRPr lang="zh-CN" altLang="en-US" sz="2400" b="1" dirty="0">
                <a:solidFill>
                  <a:srgbClr val="C00000"/>
                </a:solidFill>
                <a:latin typeface="Times New Roman" panose="02020603050405020304" pitchFamily="18" charset="0"/>
              </a:endParaRPr>
            </a:p>
          </p:txBody>
        </p:sp>
        <p:sp>
          <p:nvSpPr>
            <p:cNvPr id="31" name="Text Box 14"/>
            <p:cNvSpPr txBox="1">
              <a:spLocks noChangeArrowheads="1"/>
            </p:cNvSpPr>
            <p:nvPr/>
          </p:nvSpPr>
          <p:spPr bwMode="auto">
            <a:xfrm>
              <a:off x="2551" y="3764"/>
              <a:ext cx="731" cy="2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zh-CN" altLang="en-US" sz="2400" dirty="0">
                  <a:solidFill>
                    <a:schemeClr val="tx2"/>
                  </a:solidFill>
                  <a:latin typeface="Times New Roman" panose="02020603050405020304" pitchFamily="18" charset="0"/>
                </a:rPr>
                <a:t>弱</a:t>
              </a:r>
            </a:p>
          </p:txBody>
        </p:sp>
        <p:sp>
          <p:nvSpPr>
            <p:cNvPr id="32" name="Text Box 15"/>
            <p:cNvSpPr txBox="1">
              <a:spLocks noChangeArrowheads="1"/>
            </p:cNvSpPr>
            <p:nvPr/>
          </p:nvSpPr>
          <p:spPr bwMode="auto">
            <a:xfrm>
              <a:off x="1939" y="3079"/>
              <a:ext cx="959" cy="2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just">
                <a:spcBef>
                  <a:spcPct val="0"/>
                </a:spcBef>
                <a:buFontTx/>
                <a:buNone/>
              </a:pPr>
              <a:r>
                <a:rPr lang="zh-CN" altLang="en-US" sz="2400" dirty="0">
                  <a:solidFill>
                    <a:schemeClr val="folHlink"/>
                  </a:solidFill>
                  <a:latin typeface="Times New Roman" panose="02020603050405020304" pitchFamily="18" charset="0"/>
                </a:rPr>
                <a:t>第三象限</a:t>
              </a:r>
            </a:p>
            <a:p>
              <a:pPr algn="just">
                <a:spcBef>
                  <a:spcPct val="0"/>
                </a:spcBef>
                <a:buFontTx/>
                <a:buNone/>
              </a:pPr>
              <a:endParaRPr lang="zh-CN" altLang="en-US" sz="2400" dirty="0">
                <a:solidFill>
                  <a:schemeClr val="folHlink"/>
                </a:solidFill>
                <a:latin typeface="Times New Roman" panose="02020603050405020304" pitchFamily="18" charset="0"/>
              </a:endParaRPr>
            </a:p>
          </p:txBody>
        </p:sp>
        <p:sp>
          <p:nvSpPr>
            <p:cNvPr id="33" name="Text Box 17"/>
            <p:cNvSpPr txBox="1">
              <a:spLocks noChangeArrowheads="1"/>
            </p:cNvSpPr>
            <p:nvPr/>
          </p:nvSpPr>
          <p:spPr bwMode="auto">
            <a:xfrm>
              <a:off x="1939" y="1819"/>
              <a:ext cx="893" cy="5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just">
                <a:spcBef>
                  <a:spcPct val="0"/>
                </a:spcBef>
                <a:buFontTx/>
                <a:buNone/>
              </a:pPr>
              <a:r>
                <a:rPr lang="zh-CN" altLang="en-US" sz="2400" dirty="0">
                  <a:solidFill>
                    <a:srgbClr val="F8CA06"/>
                  </a:solidFill>
                  <a:latin typeface="Times New Roman" panose="02020603050405020304" pitchFamily="18" charset="0"/>
                </a:rPr>
                <a:t>第二象限</a:t>
              </a:r>
            </a:p>
            <a:p>
              <a:pPr algn="just">
                <a:spcBef>
                  <a:spcPct val="0"/>
                </a:spcBef>
                <a:buFontTx/>
                <a:buNone/>
              </a:pPr>
              <a:endParaRPr lang="zh-CN" altLang="en-US" sz="2400" dirty="0">
                <a:solidFill>
                  <a:srgbClr val="020306"/>
                </a:solidFill>
                <a:latin typeface="Times New Roman" panose="02020603050405020304" pitchFamily="18" charset="0"/>
              </a:endParaRPr>
            </a:p>
          </p:txBody>
        </p:sp>
        <p:sp>
          <p:nvSpPr>
            <p:cNvPr id="34" name="Text Box 18"/>
            <p:cNvSpPr txBox="1">
              <a:spLocks noChangeArrowheads="1"/>
            </p:cNvSpPr>
            <p:nvPr/>
          </p:nvSpPr>
          <p:spPr bwMode="auto">
            <a:xfrm>
              <a:off x="3209" y="1819"/>
              <a:ext cx="1060" cy="2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just">
                <a:spcBef>
                  <a:spcPct val="0"/>
                </a:spcBef>
                <a:buFontTx/>
                <a:buNone/>
              </a:pPr>
              <a:r>
                <a:rPr lang="zh-CN" altLang="en-US" sz="2400" dirty="0">
                  <a:solidFill>
                    <a:srgbClr val="009900"/>
                  </a:solidFill>
                  <a:latin typeface="Times New Roman" panose="02020603050405020304" pitchFamily="18" charset="0"/>
                </a:rPr>
                <a:t>第一象限</a:t>
              </a:r>
            </a:p>
            <a:p>
              <a:pPr algn="just">
                <a:spcBef>
                  <a:spcPct val="0"/>
                </a:spcBef>
                <a:buFontTx/>
                <a:buNone/>
              </a:pPr>
              <a:endParaRPr lang="zh-CN" altLang="en-US" sz="2400" dirty="0">
                <a:solidFill>
                  <a:srgbClr val="020306"/>
                </a:solidFill>
                <a:latin typeface="Times New Roman" panose="02020603050405020304" pitchFamily="18" charset="0"/>
              </a:endParaRPr>
            </a:p>
          </p:txBody>
        </p:sp>
        <p:sp>
          <p:nvSpPr>
            <p:cNvPr id="35" name="Text Box 19"/>
            <p:cNvSpPr txBox="1">
              <a:spLocks noChangeArrowheads="1"/>
            </p:cNvSpPr>
            <p:nvPr/>
          </p:nvSpPr>
          <p:spPr bwMode="auto">
            <a:xfrm>
              <a:off x="3209" y="3079"/>
              <a:ext cx="960" cy="2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just">
                <a:spcBef>
                  <a:spcPct val="0"/>
                </a:spcBef>
                <a:buFontTx/>
                <a:buNone/>
              </a:pPr>
              <a:r>
                <a:rPr lang="zh-CN" altLang="en-US" sz="2400" dirty="0">
                  <a:solidFill>
                    <a:schemeClr val="hlink"/>
                  </a:solidFill>
                  <a:latin typeface="Times New Roman" panose="02020603050405020304" pitchFamily="18" charset="0"/>
                </a:rPr>
                <a:t>第四象限</a:t>
              </a:r>
            </a:p>
            <a:p>
              <a:pPr algn="just">
                <a:spcBef>
                  <a:spcPct val="0"/>
                </a:spcBef>
                <a:buFontTx/>
                <a:buNone/>
              </a:pPr>
              <a:endParaRPr lang="zh-CN" altLang="en-US" sz="2400" dirty="0">
                <a:solidFill>
                  <a:srgbClr val="020306"/>
                </a:solidFill>
                <a:latin typeface="Times New Roman" panose="02020603050405020304" pitchFamily="18" charset="0"/>
              </a:endParaRPr>
            </a:p>
          </p:txBody>
        </p:sp>
        <p:sp>
          <p:nvSpPr>
            <p:cNvPr id="36" name="Line 20"/>
            <p:cNvSpPr>
              <a:spLocks noChangeShapeType="1"/>
            </p:cNvSpPr>
            <p:nvPr/>
          </p:nvSpPr>
          <p:spPr bwMode="auto">
            <a:xfrm rot="5400000">
              <a:off x="2899" y="1258"/>
              <a:ext cx="0" cy="2486"/>
            </a:xfrm>
            <a:prstGeom prst="line">
              <a:avLst/>
            </a:prstGeom>
            <a:noFill/>
            <a:ln w="31750">
              <a:solidFill>
                <a:srgbClr val="000080"/>
              </a:solidFill>
              <a:round/>
              <a:headEnd type="stealth" w="med" len="lg"/>
              <a:tailEnd type="stealth" w="med" len="lg"/>
            </a:ln>
            <a:extLst>
              <a:ext uri="{909E8E84-426E-40DD-AFC4-6F175D3DCCD1}">
                <a14:hiddenFill xmlns:a14="http://schemas.microsoft.com/office/drawing/2010/main">
                  <a:noFill/>
                </a14:hiddenFill>
              </a:ext>
            </a:extLst>
          </p:spPr>
          <p:txBody>
            <a:bodyPr/>
            <a:lstStyle/>
            <a:p>
              <a:endParaRPr lang="zh-CN" altLang="en-US" sz="2800"/>
            </a:p>
          </p:txBody>
        </p:sp>
        <p:sp>
          <p:nvSpPr>
            <p:cNvPr id="37" name="Text Box 21"/>
            <p:cNvSpPr txBox="1">
              <a:spLocks noChangeArrowheads="1"/>
            </p:cNvSpPr>
            <p:nvPr/>
          </p:nvSpPr>
          <p:spPr bwMode="auto">
            <a:xfrm>
              <a:off x="4160" y="2351"/>
              <a:ext cx="302" cy="2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z="2400" dirty="0">
                  <a:solidFill>
                    <a:schemeClr val="tx2"/>
                  </a:solidFill>
                  <a:latin typeface="Times New Roman" panose="02020603050405020304" pitchFamily="18" charset="0"/>
                </a:rPr>
                <a:t>强</a:t>
              </a:r>
            </a:p>
          </p:txBody>
        </p:sp>
        <p:sp>
          <p:nvSpPr>
            <p:cNvPr id="38" name="Text Box 22"/>
            <p:cNvSpPr txBox="1">
              <a:spLocks noChangeArrowheads="1"/>
            </p:cNvSpPr>
            <p:nvPr/>
          </p:nvSpPr>
          <p:spPr bwMode="auto">
            <a:xfrm>
              <a:off x="2532" y="1041"/>
              <a:ext cx="73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zh-CN" altLang="en-US" sz="2400" dirty="0">
                  <a:solidFill>
                    <a:schemeClr val="tx2"/>
                  </a:solidFill>
                  <a:latin typeface="Times New Roman" panose="02020603050405020304" pitchFamily="18" charset="0"/>
                </a:rPr>
                <a:t>强</a:t>
              </a:r>
            </a:p>
          </p:txBody>
        </p:sp>
      </p:grpSp>
      <p:sp>
        <p:nvSpPr>
          <p:cNvPr id="2" name="灯片编号占位符 1"/>
          <p:cNvSpPr>
            <a:spLocks noGrp="1"/>
          </p:cNvSpPr>
          <p:nvPr>
            <p:ph type="sldNum" sz="quarter" idx="10"/>
          </p:nvPr>
        </p:nvSpPr>
        <p:spPr/>
        <p:txBody>
          <a:bodyPr/>
          <a:lstStyle/>
          <a:p>
            <a:fld id="{9231B233-6F93-4D7F-B7DA-1F27CAA8E8C0}" type="slidenum">
              <a:rPr lang="en-US" altLang="en-US" smtClean="0"/>
              <a:pPr/>
              <a:t>30</a:t>
            </a:fld>
            <a:endParaRPr lang="en-US" alt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9" name="Group 3"/>
          <p:cNvGrpSpPr>
            <a:grpSpLocks/>
          </p:cNvGrpSpPr>
          <p:nvPr/>
        </p:nvGrpSpPr>
        <p:grpSpPr bwMode="auto">
          <a:xfrm>
            <a:off x="471488" y="951474"/>
            <a:ext cx="8158162" cy="434975"/>
            <a:chOff x="261" y="863"/>
            <a:chExt cx="5139" cy="346"/>
          </a:xfrm>
        </p:grpSpPr>
        <p:sp>
          <p:nvSpPr>
            <p:cNvPr id="24581" name="Line 4"/>
            <p:cNvSpPr>
              <a:spLocks noChangeShapeType="1"/>
            </p:cNvSpPr>
            <p:nvPr/>
          </p:nvSpPr>
          <p:spPr bwMode="auto">
            <a:xfrm>
              <a:off x="346" y="1036"/>
              <a:ext cx="4185" cy="1"/>
            </a:xfrm>
            <a:prstGeom prst="line">
              <a:avLst/>
            </a:prstGeom>
            <a:noFill/>
            <a:ln w="22225">
              <a:solidFill>
                <a:srgbClr val="001C5C"/>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24582" name="Rectangle 5"/>
            <p:cNvSpPr>
              <a:spLocks noChangeArrowheads="1"/>
            </p:cNvSpPr>
            <p:nvPr/>
          </p:nvSpPr>
          <p:spPr bwMode="auto">
            <a:xfrm>
              <a:off x="261" y="911"/>
              <a:ext cx="242" cy="250"/>
            </a:xfrm>
            <a:prstGeom prst="rect">
              <a:avLst/>
            </a:prstGeom>
            <a:solidFill>
              <a:srgbClr val="001C5C"/>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p>
              <a:pPr algn="ctr" eaLnBrk="0" hangingPunct="0"/>
              <a:r>
                <a:rPr lang="en-US" altLang="zh-CN" sz="2000" dirty="0" smtClean="0">
                  <a:solidFill>
                    <a:schemeClr val="bg1"/>
                  </a:solidFill>
                </a:rPr>
                <a:t>7</a:t>
              </a:r>
              <a:endParaRPr lang="en-US" altLang="zh-CN" sz="2000" dirty="0">
                <a:solidFill>
                  <a:schemeClr val="bg1"/>
                </a:solidFill>
              </a:endParaRPr>
            </a:p>
          </p:txBody>
        </p:sp>
        <p:sp>
          <p:nvSpPr>
            <p:cNvPr id="24583" name="Text Box 6"/>
            <p:cNvSpPr txBox="1">
              <a:spLocks noChangeArrowheads="1"/>
            </p:cNvSpPr>
            <p:nvPr/>
          </p:nvSpPr>
          <p:spPr bwMode="auto">
            <a:xfrm>
              <a:off x="663" y="863"/>
              <a:ext cx="4737" cy="346"/>
            </a:xfrm>
            <a:prstGeom prst="rect">
              <a:avLst/>
            </a:prstGeom>
            <a:solidFill>
              <a:srgbClr val="001C5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lstStyle>
              <a:defPPr>
                <a:defRPr lang="en-US"/>
              </a:defPPr>
              <a:lvl1pPr indent="261938" eaLnBrk="1" hangingPunct="1">
                <a:spcBef>
                  <a:spcPct val="50000"/>
                </a:spcBef>
                <a:buSzPct val="70000"/>
                <a:buFont typeface="WingDings" panose="05000000000000000000" pitchFamily="2" charset="2"/>
                <a:tabLst>
                  <a:tab pos="8534400" algn="r"/>
                </a:tabLst>
                <a:defRPr sz="2400">
                  <a:solidFill>
                    <a:schemeClr val="bg1"/>
                  </a:solidFill>
                  <a:latin typeface="微软雅黑" panose="020B0503020204020204" pitchFamily="34" charset="-122"/>
                  <a:ea typeface="微软雅黑" panose="020B0503020204020204" pitchFamily="34" charset="-122"/>
                </a:defRPr>
              </a:lvl1pPr>
              <a:lvl2pPr marL="742950" indent="-285750" eaLnBrk="0" hangingPunct="0">
                <a:spcBef>
                  <a:spcPct val="25000"/>
                </a:spcBef>
                <a:buFont typeface="WingDings" panose="05000000000000000000" pitchFamily="2" charset="2"/>
                <a:tabLst>
                  <a:tab pos="8534400" algn="r"/>
                </a:tabLst>
              </a:lvl2pPr>
              <a:lvl3pPr marL="1143000" indent="-228600" eaLnBrk="0" hangingPunct="0">
                <a:spcBef>
                  <a:spcPct val="25000"/>
                </a:spcBef>
                <a:buFont typeface="WingDings" panose="05000000000000000000" pitchFamily="2" charset="2"/>
                <a:tabLst>
                  <a:tab pos="8534400" algn="r"/>
                </a:tabLst>
              </a:lvl3pPr>
              <a:lvl4pPr marL="1600200" indent="-228600" eaLnBrk="0" hangingPunct="0">
                <a:spcBef>
                  <a:spcPct val="25000"/>
                </a:spcBef>
                <a:buFont typeface="WingDings" panose="05000000000000000000" pitchFamily="2" charset="2"/>
                <a:tabLst>
                  <a:tab pos="8534400" algn="r"/>
                </a:tabLst>
              </a:lvl4pPr>
              <a:lvl5pPr marL="2057400" indent="-228600" eaLnBrk="0" hangingPunct="0">
                <a:spcBef>
                  <a:spcPct val="25000"/>
                </a:spcBef>
                <a:buFont typeface="WingDings" panose="05000000000000000000" pitchFamily="2" charset="2"/>
                <a:tabLst>
                  <a:tab pos="8534400" algn="r"/>
                </a:tabLst>
              </a:lvl5pPr>
              <a:lvl6pPr marL="2514600" indent="-228600" eaLnBrk="0" fontAlgn="base" hangingPunct="0">
                <a:spcBef>
                  <a:spcPct val="25000"/>
                </a:spcBef>
                <a:spcAft>
                  <a:spcPct val="0"/>
                </a:spcAft>
                <a:buFont typeface="WingDings" panose="05000000000000000000" pitchFamily="2" charset="2"/>
                <a:tabLst>
                  <a:tab pos="8534400" algn="r"/>
                </a:tabLst>
              </a:lvl6pPr>
              <a:lvl7pPr marL="2971800" indent="-228600" eaLnBrk="0" fontAlgn="base" hangingPunct="0">
                <a:spcBef>
                  <a:spcPct val="25000"/>
                </a:spcBef>
                <a:spcAft>
                  <a:spcPct val="0"/>
                </a:spcAft>
                <a:buFont typeface="WingDings" panose="05000000000000000000" pitchFamily="2" charset="2"/>
                <a:tabLst>
                  <a:tab pos="8534400" algn="r"/>
                </a:tabLst>
              </a:lvl7pPr>
              <a:lvl8pPr marL="3429000" indent="-228600" eaLnBrk="0" fontAlgn="base" hangingPunct="0">
                <a:spcBef>
                  <a:spcPct val="25000"/>
                </a:spcBef>
                <a:spcAft>
                  <a:spcPct val="0"/>
                </a:spcAft>
                <a:buFont typeface="WingDings" panose="05000000000000000000" pitchFamily="2" charset="2"/>
                <a:tabLst>
                  <a:tab pos="8534400" algn="r"/>
                </a:tabLst>
              </a:lvl8pPr>
              <a:lvl9pPr marL="3886200" indent="-228600" eaLnBrk="0" fontAlgn="base" hangingPunct="0">
                <a:spcBef>
                  <a:spcPct val="25000"/>
                </a:spcBef>
                <a:spcAft>
                  <a:spcPct val="0"/>
                </a:spcAft>
                <a:buFont typeface="WingDings" panose="05000000000000000000" pitchFamily="2" charset="2"/>
                <a:tabLst>
                  <a:tab pos="8534400" algn="r"/>
                </a:tabLst>
              </a:lvl9pPr>
            </a:lstStyle>
            <a:p>
              <a:r>
                <a:rPr lang="zh-CN" altLang="en-US" dirty="0"/>
                <a:t>双重指标评估模型</a:t>
              </a:r>
              <a:r>
                <a:rPr lang="en-US" altLang="zh-CN" dirty="0" smtClean="0">
                  <a:latin typeface="+mj-lt"/>
                </a:rPr>
                <a:t>2——</a:t>
              </a:r>
              <a:r>
                <a:rPr lang="zh-CN" altLang="en-US" dirty="0" smtClean="0">
                  <a:latin typeface="+mj-lt"/>
                </a:rPr>
                <a:t>矩阵法</a:t>
              </a:r>
              <a:endParaRPr lang="en-US" altLang="zh-CN" dirty="0">
                <a:latin typeface="+mj-lt"/>
              </a:endParaRPr>
            </a:p>
          </p:txBody>
        </p:sp>
      </p:grpSp>
      <p:sp>
        <p:nvSpPr>
          <p:cNvPr id="2" name="灯片编号占位符 1"/>
          <p:cNvSpPr>
            <a:spLocks noGrp="1"/>
          </p:cNvSpPr>
          <p:nvPr>
            <p:ph type="sldNum" sz="quarter" idx="10"/>
          </p:nvPr>
        </p:nvSpPr>
        <p:spPr/>
        <p:txBody>
          <a:bodyPr/>
          <a:lstStyle/>
          <a:p>
            <a:fld id="{3DE82737-1E31-401D-91DB-D26914538B18}" type="slidenum">
              <a:rPr lang="en-US" altLang="en-US" smtClean="0"/>
              <a:pPr/>
              <a:t>31</a:t>
            </a:fld>
            <a:endParaRPr lang="en-US" altLang="en-US"/>
          </a:p>
        </p:txBody>
      </p:sp>
      <p:grpSp>
        <p:nvGrpSpPr>
          <p:cNvPr id="3" name="Group 4"/>
          <p:cNvGrpSpPr>
            <a:grpSpLocks noChangeAspect="1"/>
          </p:cNvGrpSpPr>
          <p:nvPr/>
        </p:nvGrpSpPr>
        <p:grpSpPr bwMode="auto">
          <a:xfrm>
            <a:off x="133350" y="1882775"/>
            <a:ext cx="8175625" cy="2794000"/>
            <a:chOff x="84" y="1186"/>
            <a:chExt cx="5150" cy="1760"/>
          </a:xfrm>
        </p:grpSpPr>
        <p:sp>
          <p:nvSpPr>
            <p:cNvPr id="4" name="AutoShape 3"/>
            <p:cNvSpPr>
              <a:spLocks noChangeAspect="1" noChangeArrowheads="1" noTextEdit="1"/>
            </p:cNvSpPr>
            <p:nvPr/>
          </p:nvSpPr>
          <p:spPr bwMode="auto">
            <a:xfrm>
              <a:off x="84" y="1186"/>
              <a:ext cx="5146" cy="1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Rectangle 5"/>
            <p:cNvSpPr>
              <a:spLocks noChangeArrowheads="1"/>
            </p:cNvSpPr>
            <p:nvPr/>
          </p:nvSpPr>
          <p:spPr bwMode="auto">
            <a:xfrm>
              <a:off x="1138" y="1662"/>
              <a:ext cx="24" cy="1284"/>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6"/>
            <p:cNvSpPr>
              <a:spLocks noChangeArrowheads="1"/>
            </p:cNvSpPr>
            <p:nvPr/>
          </p:nvSpPr>
          <p:spPr bwMode="auto">
            <a:xfrm>
              <a:off x="3175" y="1685"/>
              <a:ext cx="23" cy="1261"/>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7"/>
            <p:cNvSpPr>
              <a:spLocks noChangeArrowheads="1"/>
            </p:cNvSpPr>
            <p:nvPr/>
          </p:nvSpPr>
          <p:spPr bwMode="auto">
            <a:xfrm>
              <a:off x="5211" y="1685"/>
              <a:ext cx="23" cy="1261"/>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8"/>
            <p:cNvSpPr>
              <a:spLocks noChangeArrowheads="1"/>
            </p:cNvSpPr>
            <p:nvPr/>
          </p:nvSpPr>
          <p:spPr bwMode="auto">
            <a:xfrm>
              <a:off x="1162" y="1662"/>
              <a:ext cx="4072" cy="23"/>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9"/>
            <p:cNvSpPr>
              <a:spLocks noChangeArrowheads="1"/>
            </p:cNvSpPr>
            <p:nvPr/>
          </p:nvSpPr>
          <p:spPr bwMode="auto">
            <a:xfrm>
              <a:off x="1162" y="2292"/>
              <a:ext cx="4072" cy="24"/>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Rectangle 10"/>
            <p:cNvSpPr>
              <a:spLocks noChangeArrowheads="1"/>
            </p:cNvSpPr>
            <p:nvPr/>
          </p:nvSpPr>
          <p:spPr bwMode="auto">
            <a:xfrm>
              <a:off x="1162" y="2923"/>
              <a:ext cx="4072" cy="23"/>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Rectangle 11"/>
            <p:cNvSpPr>
              <a:spLocks noChangeArrowheads="1"/>
            </p:cNvSpPr>
            <p:nvPr/>
          </p:nvSpPr>
          <p:spPr bwMode="auto">
            <a:xfrm>
              <a:off x="795" y="1772"/>
              <a:ext cx="247" cy="349"/>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12"/>
            <p:cNvSpPr>
              <a:spLocks noChangeArrowheads="1"/>
            </p:cNvSpPr>
            <p:nvPr/>
          </p:nvSpPr>
          <p:spPr bwMode="auto">
            <a:xfrm>
              <a:off x="795" y="1772"/>
              <a:ext cx="247" cy="349"/>
            </a:xfrm>
            <a:prstGeom prst="rect">
              <a:avLst/>
            </a:prstGeom>
            <a:noFill/>
            <a:ln w="14288">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13"/>
            <p:cNvSpPr>
              <a:spLocks noChangeArrowheads="1"/>
            </p:cNvSpPr>
            <p:nvPr/>
          </p:nvSpPr>
          <p:spPr bwMode="auto">
            <a:xfrm>
              <a:off x="843" y="1877"/>
              <a:ext cx="23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低</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4" name="Rectangle 14"/>
            <p:cNvSpPr>
              <a:spLocks noChangeArrowheads="1"/>
            </p:cNvSpPr>
            <p:nvPr/>
          </p:nvSpPr>
          <p:spPr bwMode="auto">
            <a:xfrm>
              <a:off x="795" y="2469"/>
              <a:ext cx="247" cy="349"/>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15"/>
            <p:cNvSpPr>
              <a:spLocks noChangeArrowheads="1"/>
            </p:cNvSpPr>
            <p:nvPr/>
          </p:nvSpPr>
          <p:spPr bwMode="auto">
            <a:xfrm>
              <a:off x="795" y="2469"/>
              <a:ext cx="247" cy="349"/>
            </a:xfrm>
            <a:prstGeom prst="rect">
              <a:avLst/>
            </a:prstGeom>
            <a:noFill/>
            <a:ln w="14288">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16"/>
            <p:cNvSpPr>
              <a:spLocks noChangeArrowheads="1"/>
            </p:cNvSpPr>
            <p:nvPr/>
          </p:nvSpPr>
          <p:spPr bwMode="auto">
            <a:xfrm>
              <a:off x="843" y="2574"/>
              <a:ext cx="23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高</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7" name="Rectangle 17"/>
            <p:cNvSpPr>
              <a:spLocks noChangeArrowheads="1"/>
            </p:cNvSpPr>
            <p:nvPr/>
          </p:nvSpPr>
          <p:spPr bwMode="auto">
            <a:xfrm>
              <a:off x="503" y="2042"/>
              <a:ext cx="298"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smtClean="0">
                  <a:ln>
                    <a:noFill/>
                  </a:ln>
                  <a:solidFill>
                    <a:srgbClr val="000000"/>
                  </a:solidFill>
                  <a:effectLst/>
                  <a:latin typeface="华文行楷" panose="02010800040101010101" pitchFamily="2" charset="-122"/>
                  <a:ea typeface="华文行楷" panose="02010800040101010101" pitchFamily="2" charset="-122"/>
                </a:rPr>
                <a:t>要</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8" name="Rectangle 18"/>
            <p:cNvSpPr>
              <a:spLocks noChangeArrowheads="1"/>
            </p:cNvSpPr>
            <p:nvPr/>
          </p:nvSpPr>
          <p:spPr bwMode="auto">
            <a:xfrm>
              <a:off x="503" y="2294"/>
              <a:ext cx="298"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smtClean="0">
                  <a:ln>
                    <a:noFill/>
                  </a:ln>
                  <a:solidFill>
                    <a:srgbClr val="000000"/>
                  </a:solidFill>
                  <a:effectLst/>
                  <a:latin typeface="华文行楷" panose="02010800040101010101" pitchFamily="2" charset="-122"/>
                  <a:ea typeface="华文行楷" panose="02010800040101010101" pitchFamily="2" charset="-122"/>
                </a:rPr>
                <a:t>素</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9" name="Rectangle 19"/>
            <p:cNvSpPr>
              <a:spLocks noChangeArrowheads="1"/>
            </p:cNvSpPr>
            <p:nvPr/>
          </p:nvSpPr>
          <p:spPr bwMode="auto">
            <a:xfrm>
              <a:off x="1890" y="1347"/>
              <a:ext cx="499" cy="256"/>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20"/>
            <p:cNvSpPr>
              <a:spLocks noChangeArrowheads="1"/>
            </p:cNvSpPr>
            <p:nvPr/>
          </p:nvSpPr>
          <p:spPr bwMode="auto">
            <a:xfrm>
              <a:off x="1890" y="1347"/>
              <a:ext cx="499" cy="256"/>
            </a:xfrm>
            <a:prstGeom prst="rect">
              <a:avLst/>
            </a:prstGeom>
            <a:noFill/>
            <a:ln w="14288">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21"/>
            <p:cNvSpPr>
              <a:spLocks noChangeArrowheads="1"/>
            </p:cNvSpPr>
            <p:nvPr/>
          </p:nvSpPr>
          <p:spPr bwMode="auto">
            <a:xfrm>
              <a:off x="2064" y="1406"/>
              <a:ext cx="14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b="1" dirty="0" smtClean="0">
                  <a:solidFill>
                    <a:srgbClr val="FFFFFF"/>
                  </a:solidFill>
                  <a:latin typeface="宋体" panose="02010600030101010101" pitchFamily="2" charset="-122"/>
                </a:rPr>
                <a:t>低</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22"/>
            <p:cNvSpPr>
              <a:spLocks noChangeArrowheads="1"/>
            </p:cNvSpPr>
            <p:nvPr/>
          </p:nvSpPr>
          <p:spPr bwMode="auto">
            <a:xfrm>
              <a:off x="3955" y="1347"/>
              <a:ext cx="498" cy="256"/>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23"/>
            <p:cNvSpPr>
              <a:spLocks noChangeArrowheads="1"/>
            </p:cNvSpPr>
            <p:nvPr/>
          </p:nvSpPr>
          <p:spPr bwMode="auto">
            <a:xfrm>
              <a:off x="3955" y="1347"/>
              <a:ext cx="498" cy="256"/>
            </a:xfrm>
            <a:prstGeom prst="rect">
              <a:avLst/>
            </a:prstGeom>
            <a:noFill/>
            <a:ln w="14288">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24"/>
            <p:cNvSpPr>
              <a:spLocks noChangeArrowheads="1"/>
            </p:cNvSpPr>
            <p:nvPr/>
          </p:nvSpPr>
          <p:spPr bwMode="auto">
            <a:xfrm>
              <a:off x="4129" y="1406"/>
              <a:ext cx="14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rPr>
                <a:t>高</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25"/>
            <p:cNvSpPr>
              <a:spLocks noChangeArrowheads="1"/>
            </p:cNvSpPr>
            <p:nvPr/>
          </p:nvSpPr>
          <p:spPr bwMode="auto">
            <a:xfrm>
              <a:off x="2921" y="1192"/>
              <a:ext cx="579"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smtClean="0">
                  <a:ln>
                    <a:noFill/>
                  </a:ln>
                  <a:solidFill>
                    <a:srgbClr val="000000"/>
                  </a:solidFill>
                  <a:effectLst/>
                  <a:latin typeface="华文行楷" panose="02010800040101010101" pitchFamily="2" charset="-122"/>
                  <a:ea typeface="华文行楷" panose="02010800040101010101" pitchFamily="2" charset="-122"/>
                </a:rPr>
                <a:t>要 素</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6" name="Rectangle 26"/>
            <p:cNvSpPr>
              <a:spLocks noChangeArrowheads="1"/>
            </p:cNvSpPr>
            <p:nvPr/>
          </p:nvSpPr>
          <p:spPr bwMode="auto">
            <a:xfrm>
              <a:off x="2134" y="1794"/>
              <a:ext cx="156"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A</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7" name="Rectangle 27"/>
            <p:cNvSpPr>
              <a:spLocks noChangeArrowheads="1"/>
            </p:cNvSpPr>
            <p:nvPr/>
          </p:nvSpPr>
          <p:spPr bwMode="auto">
            <a:xfrm>
              <a:off x="1985" y="1974"/>
              <a:ext cx="463"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判 断</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8" name="Rectangle 28"/>
            <p:cNvSpPr>
              <a:spLocks noChangeArrowheads="1"/>
            </p:cNvSpPr>
            <p:nvPr/>
          </p:nvSpPr>
          <p:spPr bwMode="auto">
            <a:xfrm>
              <a:off x="2134" y="2416"/>
              <a:ext cx="156"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C</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9" name="Rectangle 29"/>
            <p:cNvSpPr>
              <a:spLocks noChangeArrowheads="1"/>
            </p:cNvSpPr>
            <p:nvPr/>
          </p:nvSpPr>
          <p:spPr bwMode="auto">
            <a:xfrm>
              <a:off x="1985" y="2596"/>
              <a:ext cx="463"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判 断</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0" name="Rectangle 30"/>
            <p:cNvSpPr>
              <a:spLocks noChangeArrowheads="1"/>
            </p:cNvSpPr>
            <p:nvPr/>
          </p:nvSpPr>
          <p:spPr bwMode="auto">
            <a:xfrm>
              <a:off x="4179" y="2416"/>
              <a:ext cx="156"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D</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1" name="Rectangle 31"/>
            <p:cNvSpPr>
              <a:spLocks noChangeArrowheads="1"/>
            </p:cNvSpPr>
            <p:nvPr/>
          </p:nvSpPr>
          <p:spPr bwMode="auto">
            <a:xfrm>
              <a:off x="4030" y="2596"/>
              <a:ext cx="463"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判 断</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2" name="Rectangle 32"/>
            <p:cNvSpPr>
              <a:spLocks noChangeArrowheads="1"/>
            </p:cNvSpPr>
            <p:nvPr/>
          </p:nvSpPr>
          <p:spPr bwMode="auto">
            <a:xfrm>
              <a:off x="4179" y="1794"/>
              <a:ext cx="156"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B</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3" name="Rectangle 33"/>
            <p:cNvSpPr>
              <a:spLocks noChangeArrowheads="1"/>
            </p:cNvSpPr>
            <p:nvPr/>
          </p:nvSpPr>
          <p:spPr bwMode="auto">
            <a:xfrm>
              <a:off x="4030" y="1974"/>
              <a:ext cx="463"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判 断</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gr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4"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763" y="1277939"/>
            <a:ext cx="8029575" cy="390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209" name="Text Box 9"/>
          <p:cNvSpPr txBox="1">
            <a:spLocks noChangeArrowheads="1"/>
          </p:cNvSpPr>
          <p:nvPr/>
        </p:nvSpPr>
        <p:spPr bwMode="auto">
          <a:xfrm>
            <a:off x="1206594" y="5422902"/>
            <a:ext cx="70817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zh-CN" altLang="en-US" sz="2000" dirty="0">
                <a:solidFill>
                  <a:schemeClr val="hlink"/>
                </a:solidFill>
                <a:ea typeface="微软雅黑" panose="020B0503020204020204" pitchFamily="34" charset="-122"/>
              </a:rPr>
              <a:t>在明确某些观点和利益前应</a:t>
            </a:r>
            <a:r>
              <a:rPr lang="zh-CN" altLang="en-US" sz="2000" dirty="0">
                <a:solidFill>
                  <a:srgbClr val="C00000"/>
                </a:solidFill>
                <a:ea typeface="微软雅黑" panose="020B0503020204020204" pitchFamily="34" charset="-122"/>
              </a:rPr>
              <a:t>试探</a:t>
            </a:r>
            <a:r>
              <a:rPr lang="en-US" altLang="zh-CN" sz="2000" dirty="0">
                <a:solidFill>
                  <a:srgbClr val="C00000"/>
                </a:solidFill>
                <a:ea typeface="微软雅黑" panose="020B0503020204020204" pitchFamily="34" charset="-122"/>
              </a:rPr>
              <a:t>D</a:t>
            </a:r>
            <a:r>
              <a:rPr lang="zh-CN" altLang="en-US" sz="2000" dirty="0">
                <a:solidFill>
                  <a:srgbClr val="C00000"/>
                </a:solidFill>
                <a:ea typeface="微软雅黑" panose="020B0503020204020204" pitchFamily="34" charset="-122"/>
              </a:rPr>
              <a:t>干系人对此的态度</a:t>
            </a:r>
            <a:r>
              <a:rPr lang="zh-CN" altLang="en-US" sz="2000" dirty="0">
                <a:solidFill>
                  <a:schemeClr val="hlink"/>
                </a:solidFill>
                <a:ea typeface="微软雅黑" panose="020B0503020204020204" pitchFamily="34" charset="-122"/>
              </a:rPr>
              <a:t>！</a:t>
            </a:r>
          </a:p>
        </p:txBody>
      </p:sp>
      <p:sp>
        <p:nvSpPr>
          <p:cNvPr id="7" name="标题 6"/>
          <p:cNvSpPr>
            <a:spLocks noGrp="1"/>
          </p:cNvSpPr>
          <p:nvPr>
            <p:ph type="title"/>
          </p:nvPr>
        </p:nvSpPr>
        <p:spPr/>
        <p:txBody>
          <a:bodyPr/>
          <a:lstStyle/>
          <a:p>
            <a:r>
              <a:rPr lang="zh-CN" altLang="en-US" dirty="0" smtClean="0"/>
              <a:t>矩阵法示例</a:t>
            </a:r>
            <a:r>
              <a:rPr lang="en-US" altLang="zh-CN" dirty="0" smtClean="0"/>
              <a:t>——1. </a:t>
            </a:r>
            <a:r>
              <a:rPr lang="zh-CN" altLang="en-US" dirty="0" smtClean="0"/>
              <a:t>权力</a:t>
            </a:r>
            <a:r>
              <a:rPr lang="en-US" altLang="zh-CN" dirty="0" smtClean="0"/>
              <a:t>/</a:t>
            </a:r>
            <a:r>
              <a:rPr lang="zh-CN" altLang="en-US" dirty="0" smtClean="0"/>
              <a:t>动力矩阵</a:t>
            </a:r>
            <a:endParaRPr lang="zh-CN" altLang="en-US" dirty="0"/>
          </a:p>
        </p:txBody>
      </p:sp>
      <p:sp>
        <p:nvSpPr>
          <p:cNvPr id="2" name="灯片编号占位符 1"/>
          <p:cNvSpPr>
            <a:spLocks noGrp="1"/>
          </p:cNvSpPr>
          <p:nvPr>
            <p:ph type="sldNum" sz="quarter" idx="10"/>
          </p:nvPr>
        </p:nvSpPr>
        <p:spPr/>
        <p:txBody>
          <a:bodyPr/>
          <a:lstStyle/>
          <a:p>
            <a:fld id="{9231B233-6F93-4D7F-B7DA-1F27CAA8E8C0}" type="slidenum">
              <a:rPr lang="en-US" altLang="en-US" smtClean="0"/>
              <a:pPr/>
              <a:t>32</a:t>
            </a:fld>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5209"/>
                                        </p:tgtEl>
                                        <p:attrNameLst>
                                          <p:attrName>style.visibility</p:attrName>
                                        </p:attrNameLst>
                                      </p:cBhvr>
                                      <p:to>
                                        <p:strVal val="visible"/>
                                      </p:to>
                                    </p:set>
                                    <p:animEffect transition="in" filter="blinds(horizontal)">
                                      <p:cBhvr>
                                        <p:cTn id="7" dur="500"/>
                                        <p:tgtEl>
                                          <p:spTgt spid="4915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0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7256" name="Text Box 8"/>
          <p:cNvSpPr txBox="1">
            <a:spLocks noChangeArrowheads="1"/>
          </p:cNvSpPr>
          <p:nvPr/>
        </p:nvSpPr>
        <p:spPr bwMode="auto">
          <a:xfrm>
            <a:off x="739775" y="4919290"/>
            <a:ext cx="8054975" cy="720725"/>
          </a:xfrm>
          <a:prstGeom prst="rect">
            <a:avLst/>
          </a:prstGeom>
          <a:noFill/>
          <a:ln w="19050">
            <a:solidFill>
              <a:srgbClr val="808080"/>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zh-CN" altLang="en-US" sz="2000" dirty="0">
                <a:solidFill>
                  <a:srgbClr val="C00000"/>
                </a:solidFill>
                <a:ea typeface="微软雅黑" panose="020B0503020204020204" pitchFamily="34" charset="-122"/>
              </a:rPr>
              <a:t>重点关注</a:t>
            </a:r>
            <a:r>
              <a:rPr lang="en-US" altLang="zh-CN" sz="2000" dirty="0">
                <a:solidFill>
                  <a:srgbClr val="C00000"/>
                </a:solidFill>
                <a:ea typeface="微软雅黑" panose="020B0503020204020204" pitchFamily="34" charset="-122"/>
              </a:rPr>
              <a:t>D</a:t>
            </a:r>
            <a:r>
              <a:rPr lang="zh-CN" altLang="en-US" sz="2000" dirty="0">
                <a:solidFill>
                  <a:srgbClr val="C00000"/>
                </a:solidFill>
                <a:ea typeface="微软雅黑" panose="020B0503020204020204" pitchFamily="34" charset="-122"/>
              </a:rPr>
              <a:t>干系人</a:t>
            </a:r>
            <a:r>
              <a:rPr lang="zh-CN" altLang="en-US" sz="2000" dirty="0">
                <a:solidFill>
                  <a:schemeClr val="hlink"/>
                </a:solidFill>
                <a:ea typeface="微软雅黑" panose="020B0503020204020204" pitchFamily="34" charset="-122"/>
              </a:rPr>
              <a:t>；在特定问题上</a:t>
            </a:r>
            <a:r>
              <a:rPr lang="zh-CN" altLang="en-US" sz="2000" dirty="0">
                <a:solidFill>
                  <a:srgbClr val="C00000"/>
                </a:solidFill>
                <a:ea typeface="微软雅黑" panose="020B0503020204020204" pitchFamily="34" charset="-122"/>
              </a:rPr>
              <a:t>注意</a:t>
            </a:r>
            <a:r>
              <a:rPr lang="en-US" altLang="zh-CN" sz="2000" dirty="0">
                <a:solidFill>
                  <a:srgbClr val="C00000"/>
                </a:solidFill>
                <a:ea typeface="微软雅黑" panose="020B0503020204020204" pitchFamily="34" charset="-122"/>
              </a:rPr>
              <a:t>C</a:t>
            </a:r>
            <a:r>
              <a:rPr lang="zh-CN" altLang="en-US" sz="2000" dirty="0">
                <a:solidFill>
                  <a:schemeClr val="hlink"/>
                </a:solidFill>
                <a:ea typeface="微软雅黑" panose="020B0503020204020204" pitchFamily="34" charset="-122"/>
              </a:rPr>
              <a:t>以避免他</a:t>
            </a:r>
            <a:r>
              <a:rPr lang="zh-CN" altLang="en-US" sz="2000" dirty="0" smtClean="0">
                <a:solidFill>
                  <a:schemeClr val="hlink"/>
                </a:solidFill>
                <a:ea typeface="微软雅黑" panose="020B0503020204020204" pitchFamily="34" charset="-122"/>
              </a:rPr>
              <a:t>们妨</a:t>
            </a:r>
            <a:r>
              <a:rPr lang="zh-CN" altLang="en-US" sz="2000" dirty="0">
                <a:solidFill>
                  <a:schemeClr val="hlink"/>
                </a:solidFill>
                <a:ea typeface="微软雅黑" panose="020B0503020204020204" pitchFamily="34" charset="-122"/>
              </a:rPr>
              <a:t>碍项</a:t>
            </a:r>
            <a:r>
              <a:rPr lang="zh-CN" altLang="en-US" sz="2000" dirty="0" smtClean="0">
                <a:solidFill>
                  <a:schemeClr val="hlink"/>
                </a:solidFill>
                <a:ea typeface="微软雅黑" panose="020B0503020204020204" pitchFamily="34" charset="-122"/>
              </a:rPr>
              <a:t>目，或者争取转移为</a:t>
            </a:r>
            <a:r>
              <a:rPr lang="en-US" altLang="zh-CN" sz="2000" dirty="0" smtClean="0">
                <a:solidFill>
                  <a:schemeClr val="hlink"/>
                </a:solidFill>
                <a:ea typeface="微软雅黑" panose="020B0503020204020204" pitchFamily="34" charset="-122"/>
              </a:rPr>
              <a:t>D</a:t>
            </a:r>
            <a:r>
              <a:rPr lang="zh-CN" altLang="en-US" sz="2000" dirty="0" smtClean="0">
                <a:solidFill>
                  <a:schemeClr val="hlink"/>
                </a:solidFill>
                <a:ea typeface="微软雅黑" panose="020B0503020204020204" pitchFamily="34" charset="-122"/>
              </a:rPr>
              <a:t>；</a:t>
            </a:r>
            <a:r>
              <a:rPr lang="zh-CN" altLang="en-US" sz="2000" dirty="0">
                <a:solidFill>
                  <a:schemeClr val="hlink"/>
                </a:solidFill>
                <a:ea typeface="微软雅黑" panose="020B0503020204020204" pitchFamily="34" charset="-122"/>
              </a:rPr>
              <a:t>在影响</a:t>
            </a:r>
            <a:r>
              <a:rPr lang="en-US" altLang="zh-CN" sz="2000" dirty="0">
                <a:solidFill>
                  <a:schemeClr val="hlink"/>
                </a:solidFill>
                <a:ea typeface="微软雅黑" panose="020B0503020204020204" pitchFamily="34" charset="-122"/>
              </a:rPr>
              <a:t>C</a:t>
            </a:r>
            <a:r>
              <a:rPr lang="zh-CN" altLang="en-US" sz="2000" dirty="0">
                <a:solidFill>
                  <a:schemeClr val="hlink"/>
                </a:solidFill>
                <a:ea typeface="微软雅黑" panose="020B0503020204020204" pitchFamily="34" charset="-122"/>
              </a:rPr>
              <a:t>、</a:t>
            </a:r>
            <a:r>
              <a:rPr lang="en-US" altLang="zh-CN" sz="2000" dirty="0">
                <a:solidFill>
                  <a:schemeClr val="hlink"/>
                </a:solidFill>
                <a:ea typeface="微软雅黑" panose="020B0503020204020204" pitchFamily="34" charset="-122"/>
              </a:rPr>
              <a:t>D</a:t>
            </a:r>
            <a:r>
              <a:rPr lang="zh-CN" altLang="en-US" sz="2000" dirty="0">
                <a:solidFill>
                  <a:schemeClr val="hlink"/>
                </a:solidFill>
                <a:ea typeface="微软雅黑" panose="020B0503020204020204" pitchFamily="34" charset="-122"/>
              </a:rPr>
              <a:t>时争取</a:t>
            </a:r>
            <a:r>
              <a:rPr lang="en-US" altLang="zh-CN" sz="2000" dirty="0">
                <a:solidFill>
                  <a:schemeClr val="hlink"/>
                </a:solidFill>
                <a:ea typeface="微软雅黑" panose="020B0503020204020204" pitchFamily="34" charset="-122"/>
              </a:rPr>
              <a:t>B</a:t>
            </a:r>
            <a:r>
              <a:rPr lang="zh-CN" altLang="en-US" sz="2000" dirty="0">
                <a:solidFill>
                  <a:schemeClr val="hlink"/>
                </a:solidFill>
                <a:ea typeface="微软雅黑" panose="020B0503020204020204" pitchFamily="34" charset="-122"/>
              </a:rPr>
              <a:t>作为联盟</a:t>
            </a:r>
          </a:p>
        </p:txBody>
      </p:sp>
      <p:pic>
        <p:nvPicPr>
          <p:cNvPr id="26629" name="Picture 12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239465"/>
            <a:ext cx="7577138" cy="346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Line 125"/>
          <p:cNvSpPr>
            <a:spLocks noChangeShapeType="1"/>
          </p:cNvSpPr>
          <p:nvPr/>
        </p:nvSpPr>
        <p:spPr bwMode="auto">
          <a:xfrm>
            <a:off x="363538" y="4830390"/>
            <a:ext cx="860583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标题 6"/>
          <p:cNvSpPr>
            <a:spLocks noGrp="1"/>
          </p:cNvSpPr>
          <p:nvPr>
            <p:ph type="title"/>
          </p:nvPr>
        </p:nvSpPr>
        <p:spPr/>
        <p:txBody>
          <a:bodyPr/>
          <a:lstStyle/>
          <a:p>
            <a:r>
              <a:rPr lang="zh-CN" altLang="en-US" dirty="0"/>
              <a:t>矩阵法示例</a:t>
            </a:r>
            <a:r>
              <a:rPr lang="en-US" altLang="zh-CN" dirty="0" smtClean="0"/>
              <a:t>——2. </a:t>
            </a:r>
            <a:r>
              <a:rPr lang="zh-CN" altLang="en-US" dirty="0"/>
              <a:t>权力</a:t>
            </a:r>
            <a:r>
              <a:rPr lang="en-US" altLang="zh-CN" dirty="0" smtClean="0"/>
              <a:t>/</a:t>
            </a:r>
            <a:r>
              <a:rPr lang="zh-CN" altLang="en-US" dirty="0" smtClean="0"/>
              <a:t>利益矩</a:t>
            </a:r>
            <a:r>
              <a:rPr lang="zh-CN" altLang="en-US" dirty="0"/>
              <a:t>阵</a:t>
            </a:r>
          </a:p>
        </p:txBody>
      </p:sp>
      <p:sp>
        <p:nvSpPr>
          <p:cNvPr id="2" name="灯片编号占位符 1"/>
          <p:cNvSpPr>
            <a:spLocks noGrp="1"/>
          </p:cNvSpPr>
          <p:nvPr>
            <p:ph type="sldNum" sz="quarter" idx="10"/>
          </p:nvPr>
        </p:nvSpPr>
        <p:spPr/>
        <p:txBody>
          <a:bodyPr/>
          <a:lstStyle/>
          <a:p>
            <a:fld id="{9231B233-6F93-4D7F-B7DA-1F27CAA8E8C0}" type="slidenum">
              <a:rPr lang="en-US" altLang="en-US" smtClean="0"/>
              <a:pPr/>
              <a:t>33</a:t>
            </a:fld>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7256"/>
                                        </p:tgtEl>
                                        <p:attrNameLst>
                                          <p:attrName>style.visibility</p:attrName>
                                        </p:attrNameLst>
                                      </p:cBhvr>
                                      <p:to>
                                        <p:strVal val="visible"/>
                                      </p:to>
                                    </p:set>
                                    <p:animEffect transition="in" filter="blinds(horizontal)">
                                      <p:cBhvr>
                                        <p:cTn id="7" dur="500"/>
                                        <p:tgtEl>
                                          <p:spTgt spid="4917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725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2"/>
          <p:cNvSpPr>
            <a:spLocks noChangeArrowheads="1"/>
          </p:cNvSpPr>
          <p:nvPr/>
        </p:nvSpPr>
        <p:spPr bwMode="auto">
          <a:xfrm>
            <a:off x="153987" y="2505063"/>
            <a:ext cx="5265737" cy="471487"/>
          </a:xfrm>
          <a:prstGeom prst="roundRect">
            <a:avLst>
              <a:gd name="adj" fmla="val 16667"/>
            </a:avLst>
          </a:prstGeom>
          <a:gradFill rotWithShape="1">
            <a:gsLst>
              <a:gs pos="0">
                <a:schemeClr val="folHlink">
                  <a:alpha val="46001"/>
                </a:schemeClr>
              </a:gs>
              <a:gs pos="100000">
                <a:schemeClr val="folHlink">
                  <a:gamma/>
                  <a:shade val="46275"/>
                  <a:invGamma/>
                  <a:alpha val="0"/>
                </a:schemeClr>
              </a:gs>
            </a:gsLst>
            <a:lin ang="0" scaled="1"/>
          </a:gradFill>
          <a:ln w="19050" algn="ctr">
            <a:noFill/>
            <a:round/>
            <a:headEnd/>
            <a:tailEnd/>
          </a:ln>
          <a:effectLst/>
        </p:spPr>
        <p:txBody>
          <a:bodyPr wrap="none" lIns="107950" tIns="53975" rIns="107950" bIns="53975" anchor="ctr"/>
          <a:lstStyle/>
          <a:p>
            <a:pPr algn="ctr">
              <a:defRPr/>
            </a:pPr>
            <a:endParaRPr lang="zh-CN" altLang="en-US" sz="900">
              <a:latin typeface="Times New Roman" pitchFamily="18" charset="0"/>
            </a:endParaRPr>
          </a:p>
        </p:txBody>
      </p:sp>
      <p:sp>
        <p:nvSpPr>
          <p:cNvPr id="7171" name="Rectangle 2"/>
          <p:cNvSpPr>
            <a:spLocks noGrp="1" noChangeArrowheads="1"/>
          </p:cNvSpPr>
          <p:nvPr>
            <p:ph type="title"/>
          </p:nvPr>
        </p:nvSpPr>
        <p:spPr/>
        <p:txBody>
          <a:bodyPr/>
          <a:lstStyle/>
          <a:p>
            <a:r>
              <a:rPr lang="zh-CN" altLang="en-US" dirty="0" smtClean="0"/>
              <a:t>本章内容</a:t>
            </a:r>
          </a:p>
        </p:txBody>
      </p:sp>
      <p:sp>
        <p:nvSpPr>
          <p:cNvPr id="7172" name="Rectangle 3"/>
          <p:cNvSpPr>
            <a:spLocks noGrp="1" noChangeArrowheads="1"/>
          </p:cNvSpPr>
          <p:nvPr>
            <p:ph sz="quarter" idx="11"/>
          </p:nvPr>
        </p:nvSpPr>
        <p:spPr>
          <a:xfrm>
            <a:off x="153987" y="1142813"/>
            <a:ext cx="8847137" cy="5417644"/>
          </a:xfrm>
        </p:spPr>
        <p:txBody>
          <a:bodyPr>
            <a:normAutofit lnSpcReduction="10000"/>
          </a:bodyPr>
          <a:lstStyle/>
          <a:p>
            <a:r>
              <a:rPr lang="zh-CN" altLang="zh-CN" dirty="0" smtClean="0"/>
              <a:t>第</a:t>
            </a:r>
            <a:r>
              <a:rPr lang="en-US" altLang="zh-CN" dirty="0" smtClean="0"/>
              <a:t>4</a:t>
            </a:r>
            <a:r>
              <a:rPr lang="zh-CN" altLang="zh-CN" dirty="0" smtClean="0"/>
              <a:t>章 启动项目</a:t>
            </a:r>
            <a:endParaRPr lang="en-US" altLang="zh-CN" dirty="0" smtClean="0"/>
          </a:p>
          <a:p>
            <a:pPr lvl="1"/>
            <a:r>
              <a:rPr lang="zh-CN" altLang="en-US" dirty="0"/>
              <a:t>序：项目启动过程</a:t>
            </a:r>
            <a:r>
              <a:rPr lang="zh-CN" altLang="en-US" dirty="0" smtClean="0"/>
              <a:t>的主要任务</a:t>
            </a:r>
            <a:endParaRPr lang="en-US" altLang="zh-CN" dirty="0" smtClean="0"/>
          </a:p>
          <a:p>
            <a:pPr lvl="1"/>
            <a:r>
              <a:rPr lang="en-US" altLang="zh-CN" dirty="0" smtClean="0"/>
              <a:t>4.1 </a:t>
            </a:r>
            <a:r>
              <a:rPr lang="zh-CN" altLang="zh-CN" dirty="0" smtClean="0"/>
              <a:t>关键干系人分析</a:t>
            </a:r>
            <a:endParaRPr lang="en-US" altLang="zh-CN" dirty="0" smtClean="0"/>
          </a:p>
          <a:p>
            <a:pPr lvl="1"/>
            <a:r>
              <a:rPr lang="en-US" altLang="zh-CN" dirty="0" smtClean="0"/>
              <a:t>4.2 </a:t>
            </a:r>
            <a:r>
              <a:rPr lang="zh-CN" altLang="zh-CN" dirty="0" smtClean="0"/>
              <a:t>开发项目建议书</a:t>
            </a:r>
            <a:endParaRPr lang="en-US" altLang="zh-CN" dirty="0" smtClean="0"/>
          </a:p>
          <a:p>
            <a:pPr lvl="2"/>
            <a:r>
              <a:rPr lang="zh-CN" altLang="en-US" dirty="0"/>
              <a:t>开发共同愿景</a:t>
            </a:r>
          </a:p>
          <a:p>
            <a:pPr lvl="2"/>
            <a:r>
              <a:rPr lang="zh-CN" altLang="en-US" dirty="0"/>
              <a:t>初步需求分析</a:t>
            </a:r>
          </a:p>
          <a:p>
            <a:pPr lvl="2"/>
            <a:r>
              <a:rPr lang="zh-CN" altLang="en-US" dirty="0"/>
              <a:t>初步架构分析</a:t>
            </a:r>
            <a:endParaRPr lang="en-US" altLang="zh-CN" dirty="0" smtClean="0"/>
          </a:p>
          <a:p>
            <a:pPr lvl="1"/>
            <a:r>
              <a:rPr lang="en-US" altLang="zh-CN" dirty="0" smtClean="0"/>
              <a:t>4.3 </a:t>
            </a:r>
            <a:r>
              <a:rPr lang="zh-CN" altLang="zh-CN" dirty="0" smtClean="0"/>
              <a:t>项目总体规划</a:t>
            </a:r>
            <a:endParaRPr lang="en-US" altLang="zh-CN" dirty="0" smtClean="0"/>
          </a:p>
          <a:p>
            <a:pPr lvl="1"/>
            <a:r>
              <a:rPr lang="en-US" altLang="zh-CN" dirty="0" smtClean="0"/>
              <a:t>4.4 </a:t>
            </a:r>
            <a:r>
              <a:rPr lang="zh-CN" altLang="en-US" dirty="0" smtClean="0"/>
              <a:t>组建团队</a:t>
            </a:r>
            <a:endParaRPr lang="zh-CN" altLang="zh-CN" dirty="0" smtClean="0"/>
          </a:p>
          <a:p>
            <a:pPr lvl="1"/>
            <a:r>
              <a:rPr lang="en-US" altLang="zh-CN" dirty="0" smtClean="0"/>
              <a:t>4.5 </a:t>
            </a:r>
            <a:r>
              <a:rPr lang="zh-CN" altLang="zh-CN" dirty="0" smtClean="0"/>
              <a:t>传统项目启动过程</a:t>
            </a:r>
          </a:p>
          <a:p>
            <a:pPr lvl="1"/>
            <a:r>
              <a:rPr lang="zh-CN" altLang="zh-CN" dirty="0" smtClean="0"/>
              <a:t>小结</a:t>
            </a:r>
          </a:p>
          <a:p>
            <a:pPr lvl="1"/>
            <a:r>
              <a:rPr lang="zh-CN" altLang="en-US" dirty="0" smtClean="0"/>
              <a:t>思考</a:t>
            </a:r>
            <a:endParaRPr lang="zh-CN" altLang="zh-CN" dirty="0" smtClean="0"/>
          </a:p>
        </p:txBody>
      </p:sp>
      <p:pic>
        <p:nvPicPr>
          <p:cNvPr id="7175" name="Picture 7" descr="MCj043961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5625" y="4084638"/>
            <a:ext cx="2047875"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fld id="{51C954A1-9FE7-4ABB-8851-D5362BFC037D}" type="slidenum">
              <a:rPr lang="en-US" altLang="en-US" smtClean="0"/>
              <a:pPr/>
              <a:t>34</a:t>
            </a:fld>
            <a:endParaRPr lang="en-US" altLang="en-US"/>
          </a:p>
        </p:txBody>
      </p:sp>
    </p:spTree>
    <p:extLst>
      <p:ext uri="{BB962C8B-B14F-4D97-AF65-F5344CB8AC3E}">
        <p14:creationId xmlns:p14="http://schemas.microsoft.com/office/powerpoint/2010/main" val="296504122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3988" y="560388"/>
            <a:ext cx="8847137" cy="480131"/>
          </a:xfrm>
        </p:spPr>
        <p:txBody>
          <a:bodyPr/>
          <a:lstStyle/>
          <a:p>
            <a:r>
              <a:rPr lang="en-US" altLang="zh-CN" dirty="0" smtClean="0"/>
              <a:t>1. </a:t>
            </a:r>
            <a:r>
              <a:rPr lang="zh-CN" altLang="en-US" dirty="0" smtClean="0"/>
              <a:t>开</a:t>
            </a:r>
            <a:r>
              <a:rPr lang="zh-CN" altLang="en-US" dirty="0"/>
              <a:t>发共同愿</a:t>
            </a:r>
            <a:r>
              <a:rPr lang="zh-CN" altLang="en-US" dirty="0" smtClean="0"/>
              <a:t>景</a:t>
            </a:r>
            <a:endParaRPr lang="zh-CN" altLang="en-US" dirty="0"/>
          </a:p>
        </p:txBody>
      </p:sp>
      <p:sp>
        <p:nvSpPr>
          <p:cNvPr id="3" name="内容占位符 2"/>
          <p:cNvSpPr>
            <a:spLocks noGrp="1"/>
          </p:cNvSpPr>
          <p:nvPr>
            <p:ph sz="quarter" idx="11"/>
          </p:nvPr>
        </p:nvSpPr>
        <p:spPr/>
        <p:txBody>
          <a:bodyPr>
            <a:normAutofit/>
          </a:bodyPr>
          <a:lstStyle/>
          <a:p>
            <a:r>
              <a:rPr lang="zh-CN" altLang="en-US" b="1" dirty="0">
                <a:solidFill>
                  <a:srgbClr val="C00000"/>
                </a:solidFill>
              </a:rPr>
              <a:t>愿景</a:t>
            </a:r>
            <a:r>
              <a:rPr lang="zh-CN" altLang="en-US" dirty="0"/>
              <a:t>用来激发团队，将团队凝聚在一起协同工作。团队中的每一个成员都被同一个目标所激励，都能看到在这个目标成为现实的过程中，自己所扮演的角色</a:t>
            </a:r>
            <a:r>
              <a:rPr lang="zh-CN" altLang="en-US" dirty="0" smtClean="0"/>
              <a:t>。</a:t>
            </a:r>
          </a:p>
          <a:p>
            <a:r>
              <a:rPr lang="zh-CN" altLang="en-US" dirty="0" smtClean="0"/>
              <a:t>好的愿景</a:t>
            </a:r>
            <a:r>
              <a:rPr lang="en-US" altLang="zh-CN" dirty="0" smtClean="0"/>
              <a:t>:</a:t>
            </a:r>
          </a:p>
          <a:p>
            <a:pPr lvl="1"/>
            <a:r>
              <a:rPr lang="zh-CN" altLang="en-US" dirty="0" smtClean="0"/>
              <a:t>对</a:t>
            </a:r>
            <a:r>
              <a:rPr lang="zh-CN" altLang="en-US" dirty="0"/>
              <a:t>团队有</a:t>
            </a:r>
            <a:r>
              <a:rPr lang="zh-CN" altLang="en-US" dirty="0">
                <a:solidFill>
                  <a:srgbClr val="C00000"/>
                </a:solidFill>
              </a:rPr>
              <a:t>激发</a:t>
            </a:r>
            <a:r>
              <a:rPr lang="zh-CN" altLang="en-US" dirty="0"/>
              <a:t>作用</a:t>
            </a:r>
          </a:p>
          <a:p>
            <a:pPr lvl="1"/>
            <a:r>
              <a:rPr lang="zh-CN" altLang="en-US" dirty="0"/>
              <a:t>团队使命被记录下来，</a:t>
            </a:r>
            <a:r>
              <a:rPr lang="zh-CN" altLang="en-US" dirty="0">
                <a:solidFill>
                  <a:srgbClr val="C00000"/>
                </a:solidFill>
              </a:rPr>
              <a:t>容易理解</a:t>
            </a:r>
          </a:p>
          <a:p>
            <a:pPr lvl="1"/>
            <a:r>
              <a:rPr lang="zh-CN" altLang="en-US" dirty="0"/>
              <a:t>反映团队成员</a:t>
            </a:r>
            <a:r>
              <a:rPr lang="zh-CN" altLang="en-US" dirty="0">
                <a:solidFill>
                  <a:srgbClr val="C00000"/>
                </a:solidFill>
              </a:rPr>
              <a:t>个人和团队的需求</a:t>
            </a:r>
          </a:p>
          <a:p>
            <a:pPr lvl="1"/>
            <a:r>
              <a:rPr lang="zh-CN" altLang="en-US" dirty="0">
                <a:solidFill>
                  <a:srgbClr val="C00000"/>
                </a:solidFill>
              </a:rPr>
              <a:t>简单</a:t>
            </a:r>
            <a:r>
              <a:rPr lang="zh-CN" altLang="en-US" dirty="0"/>
              <a:t>明了</a:t>
            </a:r>
          </a:p>
          <a:p>
            <a:pPr lvl="1"/>
            <a:r>
              <a:rPr lang="zh-CN" altLang="en-US" dirty="0"/>
              <a:t>能够被所有涉</a:t>
            </a:r>
            <a:r>
              <a:rPr lang="zh-CN" altLang="en-US" dirty="0" smtClean="0"/>
              <a:t>众</a:t>
            </a:r>
            <a:r>
              <a:rPr lang="zh-CN" altLang="en-US" dirty="0">
                <a:solidFill>
                  <a:srgbClr val="C00000"/>
                </a:solidFill>
              </a:rPr>
              <a:t>共享</a:t>
            </a:r>
          </a:p>
          <a:p>
            <a:pPr lvl="1"/>
            <a:r>
              <a:rPr lang="zh-CN" altLang="en-US" dirty="0"/>
              <a:t>列出</a:t>
            </a:r>
            <a:r>
              <a:rPr lang="zh-CN" altLang="en-US" dirty="0">
                <a:solidFill>
                  <a:srgbClr val="C00000"/>
                </a:solidFill>
              </a:rPr>
              <a:t>主要的特性</a:t>
            </a:r>
            <a:r>
              <a:rPr lang="zh-CN" altLang="en-US" dirty="0"/>
              <a:t>，方便做出投资决策</a:t>
            </a:r>
          </a:p>
          <a:p>
            <a:pPr lvl="1"/>
            <a:endParaRPr lang="zh-CN" altLang="en-US" dirty="0"/>
          </a:p>
        </p:txBody>
      </p:sp>
      <p:sp>
        <p:nvSpPr>
          <p:cNvPr id="4" name="灯片编号占位符 3"/>
          <p:cNvSpPr>
            <a:spLocks noGrp="1"/>
          </p:cNvSpPr>
          <p:nvPr>
            <p:ph type="sldNum" sz="quarter" idx="10"/>
          </p:nvPr>
        </p:nvSpPr>
        <p:spPr/>
        <p:txBody>
          <a:bodyPr/>
          <a:lstStyle/>
          <a:p>
            <a:fld id="{51C954A1-9FE7-4ABB-8851-D5362BFC037D}" type="slidenum">
              <a:rPr lang="en-US" altLang="en-US" smtClean="0"/>
              <a:pPr/>
              <a:t>35</a:t>
            </a:fld>
            <a:endParaRPr lang="en-US" altLang="en-US"/>
          </a:p>
        </p:txBody>
      </p:sp>
    </p:spTree>
    <p:extLst>
      <p:ext uri="{BB962C8B-B14F-4D97-AF65-F5344CB8AC3E}">
        <p14:creationId xmlns:p14="http://schemas.microsoft.com/office/powerpoint/2010/main" val="18109699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dirty="0" smtClean="0"/>
              <a:t>工件：</a:t>
            </a:r>
            <a:r>
              <a:rPr lang="zh-CN" altLang="en-US" dirty="0" smtClean="0">
                <a:solidFill>
                  <a:srgbClr val="C00000"/>
                </a:solidFill>
              </a:rPr>
              <a:t>愿景文档</a:t>
            </a:r>
            <a:endParaRPr lang="en-US" altLang="zh-CN" dirty="0" smtClean="0">
              <a:solidFill>
                <a:srgbClr val="C00000"/>
              </a:solidFill>
            </a:endParaRPr>
          </a:p>
        </p:txBody>
      </p:sp>
      <p:sp>
        <p:nvSpPr>
          <p:cNvPr id="41987" name="Rectangle 3"/>
          <p:cNvSpPr>
            <a:spLocks noGrp="1" noChangeArrowheads="1"/>
          </p:cNvSpPr>
          <p:nvPr>
            <p:ph sz="quarter" idx="11"/>
          </p:nvPr>
        </p:nvSpPr>
        <p:spPr/>
        <p:txBody>
          <a:bodyPr>
            <a:normAutofit lnSpcReduction="10000"/>
          </a:bodyPr>
          <a:lstStyle/>
          <a:p>
            <a:r>
              <a:rPr lang="zh-CN" altLang="en-US" dirty="0" smtClean="0"/>
              <a:t>最精简的内容：</a:t>
            </a:r>
            <a:endParaRPr lang="en-US" altLang="zh-CN" dirty="0" smtClean="0"/>
          </a:p>
          <a:p>
            <a:pPr lvl="1"/>
            <a:r>
              <a:rPr lang="zh-CN" altLang="en-US" dirty="0" smtClean="0"/>
              <a:t>范围的概述</a:t>
            </a:r>
            <a:endParaRPr lang="en-US" altLang="zh-CN" dirty="0" smtClean="0"/>
          </a:p>
          <a:p>
            <a:pPr lvl="1"/>
            <a:r>
              <a:rPr lang="zh-CN" altLang="en-US" dirty="0" smtClean="0"/>
              <a:t>环境上下文概述</a:t>
            </a:r>
            <a:endParaRPr lang="en-US" altLang="zh-CN" dirty="0" smtClean="0"/>
          </a:p>
          <a:p>
            <a:pPr lvl="1"/>
            <a:r>
              <a:rPr lang="zh-CN" altLang="en-US" dirty="0" smtClean="0"/>
              <a:t>技术愿景概述</a:t>
            </a:r>
            <a:endParaRPr lang="en-US" altLang="zh-CN" dirty="0" smtClean="0"/>
          </a:p>
          <a:p>
            <a:r>
              <a:rPr lang="zh-CN" altLang="en-US" dirty="0" smtClean="0"/>
              <a:t>其它：</a:t>
            </a:r>
            <a:endParaRPr lang="en-US" altLang="zh-CN" dirty="0" smtClean="0"/>
          </a:p>
          <a:p>
            <a:pPr lvl="1"/>
            <a:r>
              <a:rPr lang="zh-CN" altLang="en-US" dirty="0" smtClean="0"/>
              <a:t>列出主要的涉众</a:t>
            </a:r>
          </a:p>
          <a:p>
            <a:pPr lvl="1"/>
            <a:r>
              <a:rPr lang="zh-CN" altLang="en-US" dirty="0" smtClean="0"/>
              <a:t>主要涉众的目标</a:t>
            </a:r>
          </a:p>
          <a:p>
            <a:pPr lvl="1"/>
            <a:r>
              <a:rPr lang="zh-CN" altLang="en-US" dirty="0" smtClean="0"/>
              <a:t>项目的管理策略</a:t>
            </a:r>
            <a:endParaRPr lang="en-US" altLang="zh-CN" dirty="0" smtClean="0"/>
          </a:p>
          <a:p>
            <a:pPr lvl="1"/>
            <a:r>
              <a:rPr lang="zh-CN" altLang="en-US" dirty="0"/>
              <a:t>现状</a:t>
            </a:r>
            <a:r>
              <a:rPr lang="zh-CN" altLang="en-US" dirty="0" smtClean="0"/>
              <a:t>概述</a:t>
            </a:r>
            <a:endParaRPr lang="en-US" altLang="zh-CN" dirty="0" smtClean="0"/>
          </a:p>
          <a:p>
            <a:pPr lvl="1"/>
            <a:r>
              <a:rPr lang="zh-CN" altLang="en-US" dirty="0" smtClean="0"/>
              <a:t>约束条件（商业、技术）</a:t>
            </a:r>
            <a:endParaRPr lang="en-US" altLang="zh-CN" dirty="0" smtClean="0"/>
          </a:p>
          <a:p>
            <a:pPr lvl="1"/>
            <a:r>
              <a:rPr lang="zh-CN" altLang="en-US" dirty="0" smtClean="0"/>
              <a:t>项目可行性的指标</a:t>
            </a:r>
            <a:endParaRPr lang="en-US" altLang="zh-CN" dirty="0" smtClean="0"/>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36</a:t>
            </a:fld>
            <a:endParaRPr lang="en-US"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CN" dirty="0" smtClean="0"/>
              <a:t>Q</a:t>
            </a:r>
            <a:r>
              <a:rPr lang="zh-CN" altLang="en-US" dirty="0" smtClean="0"/>
              <a:t>：如何对愿景达成一致？</a:t>
            </a:r>
            <a:endParaRPr lang="en-US" altLang="zh-CN" dirty="0" smtClean="0"/>
          </a:p>
        </p:txBody>
      </p:sp>
      <p:sp>
        <p:nvSpPr>
          <p:cNvPr id="43011" name="Rectangle 3"/>
          <p:cNvSpPr>
            <a:spLocks noGrp="1" noChangeArrowheads="1"/>
          </p:cNvSpPr>
          <p:nvPr>
            <p:ph sz="quarter" idx="11"/>
          </p:nvPr>
        </p:nvSpPr>
        <p:spPr>
          <a:xfrm>
            <a:off x="153987" y="1142814"/>
            <a:ext cx="8847137" cy="3400158"/>
          </a:xfrm>
        </p:spPr>
        <p:txBody>
          <a:bodyPr/>
          <a:lstStyle/>
          <a:p>
            <a:r>
              <a:rPr lang="zh-CN" altLang="en-US" dirty="0" smtClean="0"/>
              <a:t>在</a:t>
            </a:r>
            <a:r>
              <a:rPr lang="zh-CN" altLang="en-US" dirty="0" smtClean="0">
                <a:solidFill>
                  <a:srgbClr val="C00000"/>
                </a:solidFill>
              </a:rPr>
              <a:t>会议上</a:t>
            </a:r>
            <a:r>
              <a:rPr lang="zh-CN" altLang="en-US" dirty="0" smtClean="0"/>
              <a:t>就愿景文档和主要的涉众达成初步的一致</a:t>
            </a:r>
            <a:endParaRPr lang="en-US" altLang="zh-CN" dirty="0" smtClean="0"/>
          </a:p>
          <a:p>
            <a:pPr lvl="1"/>
            <a:r>
              <a:rPr lang="zh-CN" altLang="en-US" b="1" dirty="0" smtClean="0">
                <a:solidFill>
                  <a:srgbClr val="FF0000"/>
                </a:solidFill>
              </a:rPr>
              <a:t>但这只是个开始</a:t>
            </a:r>
            <a:endParaRPr lang="en-US" altLang="zh-CN" dirty="0" smtClean="0"/>
          </a:p>
          <a:p>
            <a:r>
              <a:rPr lang="zh-CN" altLang="en-US" dirty="0" smtClean="0">
                <a:solidFill>
                  <a:srgbClr val="C00000"/>
                </a:solidFill>
              </a:rPr>
              <a:t>后续工作</a:t>
            </a:r>
            <a:endParaRPr lang="en-US" altLang="zh-CN" dirty="0" smtClean="0">
              <a:solidFill>
                <a:srgbClr val="C00000"/>
              </a:solidFill>
            </a:endParaRPr>
          </a:p>
          <a:p>
            <a:pPr lvl="1"/>
            <a:r>
              <a:rPr lang="zh-CN" altLang="en-US" b="1" dirty="0"/>
              <a:t>确</a:t>
            </a:r>
            <a:r>
              <a:rPr lang="zh-CN" altLang="en-US" b="1" dirty="0" smtClean="0"/>
              <a:t>认</a:t>
            </a:r>
            <a:r>
              <a:rPr lang="zh-CN" altLang="en-US" dirty="0" smtClean="0"/>
              <a:t>：我们希望和你</a:t>
            </a:r>
            <a:r>
              <a:rPr lang="zh-CN" altLang="en-US" dirty="0" smtClean="0">
                <a:solidFill>
                  <a:srgbClr val="C00000"/>
                </a:solidFill>
              </a:rPr>
              <a:t>确认</a:t>
            </a:r>
            <a:r>
              <a:rPr lang="zh-CN" altLang="en-US" dirty="0" smtClean="0"/>
              <a:t>你是否会同意这样的愿景</a:t>
            </a:r>
            <a:endParaRPr lang="en-US" altLang="zh-CN" dirty="0" smtClean="0"/>
          </a:p>
          <a:p>
            <a:pPr lvl="1"/>
            <a:r>
              <a:rPr lang="zh-CN" altLang="en-US" b="1" dirty="0" smtClean="0"/>
              <a:t>说服</a:t>
            </a:r>
            <a:r>
              <a:rPr lang="zh-CN" altLang="en-US" dirty="0" smtClean="0"/>
              <a:t>：它可能不是完美的，但它是现阶段</a:t>
            </a:r>
            <a:r>
              <a:rPr lang="zh-CN" altLang="en-US" dirty="0" smtClean="0">
                <a:solidFill>
                  <a:srgbClr val="C00000"/>
                </a:solidFill>
              </a:rPr>
              <a:t>足够好</a:t>
            </a:r>
            <a:r>
              <a:rPr lang="zh-CN" altLang="en-US" dirty="0" smtClean="0"/>
              <a:t>的</a:t>
            </a:r>
          </a:p>
          <a:p>
            <a:pPr lvl="1"/>
            <a:r>
              <a:rPr lang="zh-CN" altLang="en-US" b="1" dirty="0" smtClean="0"/>
              <a:t>规则</a:t>
            </a:r>
            <a:r>
              <a:rPr lang="zh-CN" altLang="en-US" dirty="0" smtClean="0"/>
              <a:t>：没有后续的回馈就意味着默许</a:t>
            </a:r>
            <a:endParaRPr lang="en-US" altLang="zh-CN" dirty="0" smtClean="0"/>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37</a:t>
            </a:fld>
            <a:endParaRPr lang="en-US" alt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dirty="0" smtClean="0"/>
              <a:t>案例：背景</a:t>
            </a:r>
            <a:endParaRPr lang="en-US" altLang="zh-CN" dirty="0" smtClean="0"/>
          </a:p>
        </p:txBody>
      </p:sp>
      <p:sp>
        <p:nvSpPr>
          <p:cNvPr id="46083" name="Rectangle 3"/>
          <p:cNvSpPr>
            <a:spLocks noGrp="1" noChangeArrowheads="1"/>
          </p:cNvSpPr>
          <p:nvPr>
            <p:ph sz="quarter" idx="11"/>
          </p:nvPr>
        </p:nvSpPr>
        <p:spPr/>
        <p:txBody>
          <a:bodyPr/>
          <a:lstStyle/>
          <a:p>
            <a:r>
              <a:rPr lang="zh-CN" altLang="en-US" dirty="0" smtClean="0"/>
              <a:t>你为一家名为</a:t>
            </a:r>
            <a:r>
              <a:rPr lang="en-US" altLang="zh-CN" dirty="0" smtClean="0"/>
              <a:t>Friday Night Lights (FNL)</a:t>
            </a:r>
            <a:r>
              <a:rPr lang="zh-CN" altLang="en-US" dirty="0" smtClean="0"/>
              <a:t> 的娱乐公司工作，这是一家大的跨国公司</a:t>
            </a:r>
            <a:r>
              <a:rPr lang="en-US" altLang="zh-CN" dirty="0" smtClean="0"/>
              <a:t>JKE</a:t>
            </a:r>
            <a:r>
              <a:rPr lang="zh-CN" altLang="en-US" dirty="0" smtClean="0"/>
              <a:t>的子公司</a:t>
            </a:r>
          </a:p>
          <a:p>
            <a:r>
              <a:rPr lang="zh-CN" altLang="en-US" dirty="0" smtClean="0"/>
              <a:t>你的团队负责开发下一代的</a:t>
            </a:r>
            <a:r>
              <a:rPr lang="en-US" altLang="zh-CN" dirty="0" smtClean="0"/>
              <a:t>FNL</a:t>
            </a:r>
            <a:r>
              <a:rPr lang="zh-CN" altLang="en-US" dirty="0" smtClean="0"/>
              <a:t>在线电影租赁系统</a:t>
            </a:r>
            <a:endParaRPr lang="en-US" altLang="zh-CN" dirty="0" smtClean="0"/>
          </a:p>
          <a:p>
            <a:r>
              <a:rPr lang="zh-CN" altLang="en-US" dirty="0" smtClean="0"/>
              <a:t>历史版本：</a:t>
            </a:r>
            <a:endParaRPr lang="en-US" altLang="zh-CN" dirty="0" smtClean="0"/>
          </a:p>
          <a:p>
            <a:pPr lvl="1"/>
            <a:r>
              <a:rPr lang="zh-CN" altLang="en-US" dirty="0" smtClean="0"/>
              <a:t>版本</a:t>
            </a:r>
            <a:r>
              <a:rPr lang="en-US" altLang="zh-CN" dirty="0" smtClean="0"/>
              <a:t>1.0 </a:t>
            </a:r>
            <a:r>
              <a:rPr lang="zh-CN" altLang="en-US" dirty="0" smtClean="0"/>
              <a:t>是一个店内系统，售货员用它来出租店内的电影，同时为顾客进行预订</a:t>
            </a:r>
            <a:endParaRPr lang="en-US" altLang="zh-CN" dirty="0" smtClean="0"/>
          </a:p>
          <a:p>
            <a:pPr lvl="1"/>
            <a:r>
              <a:rPr lang="zh-CN" altLang="en-US" dirty="0" smtClean="0"/>
              <a:t>版本</a:t>
            </a:r>
            <a:r>
              <a:rPr lang="en-US" altLang="zh-CN" dirty="0" smtClean="0"/>
              <a:t>2.0 </a:t>
            </a:r>
            <a:r>
              <a:rPr lang="zh-CN" altLang="en-US" dirty="0" smtClean="0"/>
              <a:t>可以让顾客在线预订电影，然后在店内来取</a:t>
            </a:r>
            <a:endParaRPr lang="en-US" altLang="zh-CN" dirty="0" smtClean="0"/>
          </a:p>
          <a:p>
            <a:pPr lvl="1"/>
            <a:r>
              <a:rPr lang="zh-CN" altLang="en-US" dirty="0" smtClean="0"/>
              <a:t>版本</a:t>
            </a:r>
            <a:r>
              <a:rPr lang="en-US" altLang="zh-CN" dirty="0" smtClean="0"/>
              <a:t>3.0 </a:t>
            </a:r>
            <a:r>
              <a:rPr lang="zh-CN" altLang="en-US" dirty="0" smtClean="0"/>
              <a:t>可以让顾客直接将电影下载到本地电脑中</a:t>
            </a:r>
            <a:r>
              <a:rPr lang="en-US" altLang="zh-CN" dirty="0" smtClean="0"/>
              <a:t> </a:t>
            </a:r>
            <a:r>
              <a:rPr lang="zh-CN" altLang="en-US" dirty="0" smtClean="0"/>
              <a:t>（通过收购一家在线电影租赁公司来实现）</a:t>
            </a:r>
            <a:endParaRPr lang="en-US" altLang="zh-CN" dirty="0" smtClean="0"/>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38</a:t>
            </a:fld>
            <a:endParaRPr lang="en-US" altLang="en-US"/>
          </a:p>
        </p:txBody>
      </p:sp>
    </p:spTree>
    <p:extLst>
      <p:ext uri="{BB962C8B-B14F-4D97-AF65-F5344CB8AC3E}">
        <p14:creationId xmlns:p14="http://schemas.microsoft.com/office/powerpoint/2010/main" val="31032408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smtClean="0"/>
              <a:t>案例：问题</a:t>
            </a:r>
            <a:endParaRPr lang="en-US" altLang="zh-CN" smtClean="0"/>
          </a:p>
        </p:txBody>
      </p:sp>
      <p:sp>
        <p:nvSpPr>
          <p:cNvPr id="47107" name="Rectangle 3"/>
          <p:cNvSpPr>
            <a:spLocks noGrp="1" noChangeArrowheads="1"/>
          </p:cNvSpPr>
          <p:nvPr>
            <p:ph sz="quarter" idx="11"/>
          </p:nvPr>
        </p:nvSpPr>
        <p:spPr/>
        <p:txBody>
          <a:bodyPr>
            <a:normAutofit/>
          </a:bodyPr>
          <a:lstStyle/>
          <a:p>
            <a:r>
              <a:rPr lang="zh-CN" altLang="en-US" dirty="0" smtClean="0">
                <a:solidFill>
                  <a:srgbClr val="002060"/>
                </a:solidFill>
              </a:rPr>
              <a:t>版本</a:t>
            </a:r>
            <a:r>
              <a:rPr lang="en-US" altLang="zh-CN" dirty="0" smtClean="0">
                <a:solidFill>
                  <a:srgbClr val="002060"/>
                </a:solidFill>
              </a:rPr>
              <a:t>4.0</a:t>
            </a:r>
            <a:r>
              <a:rPr lang="zh-CN" altLang="en-US" dirty="0" smtClean="0"/>
              <a:t>的范围尚未确定</a:t>
            </a:r>
          </a:p>
          <a:p>
            <a:r>
              <a:rPr lang="en-US" altLang="zh-CN" dirty="0" smtClean="0"/>
              <a:t>JKE</a:t>
            </a:r>
            <a:r>
              <a:rPr lang="zh-CN" altLang="en-US" dirty="0" smtClean="0"/>
              <a:t>最近用</a:t>
            </a:r>
            <a:r>
              <a:rPr lang="en-US" altLang="zh-CN" dirty="0" smtClean="0"/>
              <a:t>150</a:t>
            </a:r>
            <a:r>
              <a:rPr lang="zh-CN" altLang="en-US" dirty="0" smtClean="0"/>
              <a:t>万美元收购了一家名叫</a:t>
            </a:r>
            <a:r>
              <a:rPr lang="en-US" altLang="zh-CN" dirty="0" err="1" smtClean="0"/>
              <a:t>PizzaCo</a:t>
            </a:r>
            <a:r>
              <a:rPr lang="zh-CN" altLang="en-US" dirty="0" smtClean="0"/>
              <a:t>的比萨连锁店</a:t>
            </a:r>
            <a:r>
              <a:rPr lang="zh-CN" altLang="en-US" dirty="0"/>
              <a:t>，该店在</a:t>
            </a:r>
            <a:r>
              <a:rPr lang="en-US" altLang="zh-CN" dirty="0"/>
              <a:t>9</a:t>
            </a:r>
            <a:r>
              <a:rPr lang="zh-CN" altLang="en-US" dirty="0"/>
              <a:t>个州拥有</a:t>
            </a:r>
            <a:r>
              <a:rPr lang="en-US" altLang="zh-CN" dirty="0"/>
              <a:t>420</a:t>
            </a:r>
            <a:r>
              <a:rPr lang="zh-CN" altLang="en-US" dirty="0"/>
              <a:t>家店</a:t>
            </a:r>
            <a:r>
              <a:rPr lang="zh-CN" altLang="en-US" dirty="0" smtClean="0"/>
              <a:t>铺；</a:t>
            </a:r>
            <a:endParaRPr lang="en-US" altLang="zh-CN" dirty="0" smtClean="0"/>
          </a:p>
          <a:p>
            <a:r>
              <a:rPr lang="en-US" altLang="zh-CN" dirty="0"/>
              <a:t>JKE</a:t>
            </a:r>
            <a:r>
              <a:rPr lang="zh-CN" altLang="en-US" dirty="0" smtClean="0"/>
              <a:t>希望整合两家公司，提供“</a:t>
            </a:r>
            <a:r>
              <a:rPr lang="zh-CN" altLang="en-US" dirty="0" smtClean="0">
                <a:solidFill>
                  <a:schemeClr val="tx2"/>
                </a:solidFill>
              </a:rPr>
              <a:t>比萨和电影</a:t>
            </a:r>
            <a:r>
              <a:rPr lang="zh-CN" altLang="en-US" dirty="0" smtClean="0"/>
              <a:t>”的服务；</a:t>
            </a:r>
          </a:p>
          <a:p>
            <a:r>
              <a:rPr lang="en-US" altLang="zh-CN" dirty="0" smtClean="0"/>
              <a:t>FNL</a:t>
            </a:r>
            <a:r>
              <a:rPr lang="zh-CN" altLang="en-US" dirty="0" smtClean="0"/>
              <a:t>注意到竞争对手正通过邮件和售货亭销售电影；</a:t>
            </a:r>
            <a:r>
              <a:rPr lang="en-US" altLang="zh-CN" dirty="0" smtClean="0"/>
              <a:t>  </a:t>
            </a:r>
          </a:p>
          <a:p>
            <a:r>
              <a:rPr lang="zh-CN" altLang="en-US" dirty="0" smtClean="0">
                <a:solidFill>
                  <a:schemeClr val="tx2"/>
                </a:solidFill>
              </a:rPr>
              <a:t>交叉销售</a:t>
            </a:r>
            <a:r>
              <a:rPr lang="zh-CN" altLang="en-US" dirty="0" smtClean="0"/>
              <a:t>也是考虑的一个重点</a:t>
            </a:r>
            <a:r>
              <a:rPr lang="en-US" altLang="zh-CN" dirty="0" smtClean="0"/>
              <a:t> </a:t>
            </a:r>
            <a:r>
              <a:rPr lang="zh-CN" altLang="en-US" dirty="0" smtClean="0"/>
              <a:t>（比如，租赁</a:t>
            </a:r>
            <a:r>
              <a:rPr lang="en-US" altLang="zh-CN" dirty="0" smtClean="0"/>
              <a:t>1</a:t>
            </a:r>
            <a:r>
              <a:rPr lang="zh-CN" altLang="en-US" dirty="0" smtClean="0"/>
              <a:t>部电影，可以获取</a:t>
            </a:r>
            <a:r>
              <a:rPr lang="en-US" altLang="zh-CN" dirty="0" smtClean="0"/>
              <a:t>2</a:t>
            </a:r>
            <a:r>
              <a:rPr lang="zh-CN" altLang="en-US" dirty="0" smtClean="0"/>
              <a:t>美元的比萨优惠券）</a:t>
            </a:r>
          </a:p>
          <a:p>
            <a:r>
              <a:rPr lang="zh-CN" altLang="en-US" dirty="0" smtClean="0">
                <a:solidFill>
                  <a:srgbClr val="C00000"/>
                </a:solidFill>
              </a:rPr>
              <a:t>你的团队需要开始确定版本</a:t>
            </a:r>
            <a:r>
              <a:rPr lang="en-US" altLang="zh-CN" dirty="0" smtClean="0">
                <a:solidFill>
                  <a:srgbClr val="C00000"/>
                </a:solidFill>
              </a:rPr>
              <a:t>4.0</a:t>
            </a:r>
            <a:r>
              <a:rPr lang="zh-CN" altLang="en-US" dirty="0" smtClean="0">
                <a:solidFill>
                  <a:srgbClr val="C00000"/>
                </a:solidFill>
              </a:rPr>
              <a:t>的方向，并且你的计划需要得到</a:t>
            </a:r>
            <a:r>
              <a:rPr lang="en-US" altLang="zh-CN" dirty="0" smtClean="0">
                <a:solidFill>
                  <a:srgbClr val="C00000"/>
                </a:solidFill>
              </a:rPr>
              <a:t>JKE Executive Board</a:t>
            </a:r>
            <a:r>
              <a:rPr lang="zh-CN" altLang="en-US" dirty="0" smtClean="0">
                <a:solidFill>
                  <a:srgbClr val="C00000"/>
                </a:solidFill>
              </a:rPr>
              <a:t> </a:t>
            </a:r>
            <a:r>
              <a:rPr lang="en-US" altLang="zh-CN" dirty="0" smtClean="0">
                <a:solidFill>
                  <a:srgbClr val="C00000"/>
                </a:solidFill>
              </a:rPr>
              <a:t>(your instructor)</a:t>
            </a:r>
            <a:r>
              <a:rPr lang="zh-CN" altLang="en-US" dirty="0" smtClean="0">
                <a:solidFill>
                  <a:srgbClr val="C00000"/>
                </a:solidFill>
              </a:rPr>
              <a:t>的批准</a:t>
            </a:r>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39</a:t>
            </a:fld>
            <a:endParaRPr lang="en-US" altLang="en-US"/>
          </a:p>
        </p:txBody>
      </p:sp>
    </p:spTree>
    <p:extLst>
      <p:ext uri="{BB962C8B-B14F-4D97-AF65-F5344CB8AC3E}">
        <p14:creationId xmlns:p14="http://schemas.microsoft.com/office/powerpoint/2010/main" val="30743113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2"/>
          <p:cNvSpPr>
            <a:spLocks noChangeArrowheads="1"/>
          </p:cNvSpPr>
          <p:nvPr/>
        </p:nvSpPr>
        <p:spPr bwMode="auto">
          <a:xfrm>
            <a:off x="6070" y="1619691"/>
            <a:ext cx="5265737" cy="471487"/>
          </a:xfrm>
          <a:prstGeom prst="roundRect">
            <a:avLst>
              <a:gd name="adj" fmla="val 16667"/>
            </a:avLst>
          </a:prstGeom>
          <a:gradFill rotWithShape="1">
            <a:gsLst>
              <a:gs pos="0">
                <a:schemeClr val="folHlink">
                  <a:alpha val="46001"/>
                </a:schemeClr>
              </a:gs>
              <a:gs pos="100000">
                <a:schemeClr val="folHlink">
                  <a:gamma/>
                  <a:shade val="46275"/>
                  <a:invGamma/>
                  <a:alpha val="0"/>
                </a:schemeClr>
              </a:gs>
            </a:gsLst>
            <a:lin ang="0" scaled="1"/>
          </a:gradFill>
          <a:ln w="19050" algn="ctr">
            <a:noFill/>
            <a:round/>
            <a:headEnd/>
            <a:tailEnd/>
          </a:ln>
          <a:effectLst/>
        </p:spPr>
        <p:txBody>
          <a:bodyPr wrap="none" lIns="107950" tIns="53975" rIns="107950" bIns="53975" anchor="ctr"/>
          <a:lstStyle/>
          <a:p>
            <a:pPr algn="ctr">
              <a:defRPr/>
            </a:pPr>
            <a:endParaRPr lang="zh-CN" altLang="en-US" sz="900">
              <a:latin typeface="Times New Roman" pitchFamily="18" charset="0"/>
            </a:endParaRPr>
          </a:p>
        </p:txBody>
      </p:sp>
      <p:sp>
        <p:nvSpPr>
          <p:cNvPr id="7171" name="Rectangle 2"/>
          <p:cNvSpPr>
            <a:spLocks noGrp="1" noChangeArrowheads="1"/>
          </p:cNvSpPr>
          <p:nvPr>
            <p:ph type="title"/>
          </p:nvPr>
        </p:nvSpPr>
        <p:spPr/>
        <p:txBody>
          <a:bodyPr/>
          <a:lstStyle/>
          <a:p>
            <a:r>
              <a:rPr lang="zh-CN" altLang="en-US" smtClean="0"/>
              <a:t>本章内容</a:t>
            </a:r>
            <a:endParaRPr lang="zh-CN" altLang="en-US" dirty="0" smtClean="0"/>
          </a:p>
        </p:txBody>
      </p:sp>
      <p:sp>
        <p:nvSpPr>
          <p:cNvPr id="7172" name="Rectangle 3"/>
          <p:cNvSpPr>
            <a:spLocks noGrp="1" noChangeArrowheads="1"/>
          </p:cNvSpPr>
          <p:nvPr>
            <p:ph sz="quarter" idx="11"/>
          </p:nvPr>
        </p:nvSpPr>
        <p:spPr>
          <a:xfrm>
            <a:off x="153987" y="1142813"/>
            <a:ext cx="8847137" cy="5450075"/>
          </a:xfrm>
        </p:spPr>
        <p:txBody>
          <a:bodyPr>
            <a:normAutofit lnSpcReduction="10000"/>
          </a:bodyPr>
          <a:lstStyle/>
          <a:p>
            <a:r>
              <a:rPr lang="zh-CN" altLang="zh-CN" dirty="0" smtClean="0"/>
              <a:t>第</a:t>
            </a:r>
            <a:r>
              <a:rPr lang="en-US" altLang="zh-CN" dirty="0" smtClean="0"/>
              <a:t>4</a:t>
            </a:r>
            <a:r>
              <a:rPr lang="zh-CN" altLang="zh-CN" dirty="0" smtClean="0"/>
              <a:t>章 启动项目</a:t>
            </a:r>
            <a:endParaRPr lang="en-US" altLang="zh-CN" dirty="0" smtClean="0"/>
          </a:p>
          <a:p>
            <a:pPr lvl="1"/>
            <a:r>
              <a:rPr lang="zh-CN" altLang="en-US" dirty="0"/>
              <a:t>序：项目启动过程</a:t>
            </a:r>
            <a:r>
              <a:rPr lang="zh-CN" altLang="en-US" dirty="0" smtClean="0"/>
              <a:t>的主要任务</a:t>
            </a:r>
            <a:endParaRPr lang="en-US" altLang="zh-CN" dirty="0" smtClean="0"/>
          </a:p>
          <a:p>
            <a:pPr lvl="2"/>
            <a:r>
              <a:rPr lang="zh-CN" altLang="en-US" dirty="0"/>
              <a:t>项目启</a:t>
            </a:r>
            <a:r>
              <a:rPr lang="zh-CN" altLang="en-US" dirty="0" smtClean="0"/>
              <a:t>动需要多长时间？</a:t>
            </a:r>
            <a:endParaRPr lang="en-US" altLang="zh-CN" dirty="0"/>
          </a:p>
          <a:p>
            <a:pPr lvl="2"/>
            <a:r>
              <a:rPr lang="zh-CN" altLang="en-US" dirty="0"/>
              <a:t>项目启动过程的任</a:t>
            </a:r>
            <a:r>
              <a:rPr lang="zh-CN" altLang="en-US" dirty="0" smtClean="0"/>
              <a:t>务</a:t>
            </a:r>
            <a:endParaRPr lang="en-US" altLang="zh-CN" dirty="0" smtClean="0"/>
          </a:p>
          <a:p>
            <a:pPr lvl="2"/>
            <a:r>
              <a:rPr lang="zh-CN" altLang="en-US" dirty="0" smtClean="0"/>
              <a:t>克服“分析麻痹症”</a:t>
            </a:r>
            <a:endParaRPr lang="zh-CN" altLang="zh-CN" dirty="0" smtClean="0"/>
          </a:p>
          <a:p>
            <a:pPr lvl="1"/>
            <a:r>
              <a:rPr lang="en-US" altLang="zh-CN" dirty="0" smtClean="0"/>
              <a:t>4.1 </a:t>
            </a:r>
            <a:r>
              <a:rPr lang="zh-CN" altLang="zh-CN" dirty="0" smtClean="0"/>
              <a:t>关键干系人分析</a:t>
            </a:r>
            <a:endParaRPr lang="en-US" altLang="zh-CN" dirty="0" smtClean="0"/>
          </a:p>
          <a:p>
            <a:pPr lvl="1"/>
            <a:r>
              <a:rPr lang="en-US" altLang="zh-CN" dirty="0" smtClean="0"/>
              <a:t>4.2 </a:t>
            </a:r>
            <a:r>
              <a:rPr lang="zh-CN" altLang="zh-CN" dirty="0" smtClean="0"/>
              <a:t>开发项目建议书</a:t>
            </a:r>
            <a:endParaRPr lang="en-US" altLang="zh-CN" dirty="0" smtClean="0"/>
          </a:p>
          <a:p>
            <a:pPr lvl="1"/>
            <a:r>
              <a:rPr lang="en-US" altLang="zh-CN" dirty="0" smtClean="0"/>
              <a:t>4.3 </a:t>
            </a:r>
            <a:r>
              <a:rPr lang="zh-CN" altLang="zh-CN" dirty="0" smtClean="0"/>
              <a:t>项目总体规划</a:t>
            </a:r>
            <a:endParaRPr lang="en-US" altLang="zh-CN" dirty="0" smtClean="0"/>
          </a:p>
          <a:p>
            <a:pPr lvl="1"/>
            <a:r>
              <a:rPr lang="en-US" altLang="zh-CN" dirty="0" smtClean="0"/>
              <a:t>4.4 </a:t>
            </a:r>
            <a:r>
              <a:rPr lang="zh-CN" altLang="en-US" dirty="0" smtClean="0"/>
              <a:t>组建团队</a:t>
            </a:r>
            <a:endParaRPr lang="zh-CN" altLang="zh-CN" dirty="0" smtClean="0"/>
          </a:p>
          <a:p>
            <a:pPr lvl="1"/>
            <a:r>
              <a:rPr lang="en-US" altLang="zh-CN" dirty="0" smtClean="0"/>
              <a:t>4.5 </a:t>
            </a:r>
            <a:r>
              <a:rPr lang="zh-CN" altLang="zh-CN" dirty="0" smtClean="0"/>
              <a:t>传统项目启动过程</a:t>
            </a:r>
          </a:p>
          <a:p>
            <a:pPr lvl="1"/>
            <a:r>
              <a:rPr lang="zh-CN" altLang="zh-CN" dirty="0" smtClean="0"/>
              <a:t>小结</a:t>
            </a:r>
          </a:p>
          <a:p>
            <a:pPr lvl="1"/>
            <a:r>
              <a:rPr lang="zh-CN" altLang="en-US" dirty="0" smtClean="0"/>
              <a:t>思考</a:t>
            </a:r>
            <a:endParaRPr lang="zh-CN" altLang="zh-CN" dirty="0" smtClean="0"/>
          </a:p>
        </p:txBody>
      </p:sp>
      <p:pic>
        <p:nvPicPr>
          <p:cNvPr id="7175" name="Picture 7" descr="MCj043961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5625" y="4084638"/>
            <a:ext cx="2047875"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fld id="{51C954A1-9FE7-4ABB-8851-D5362BFC037D}" type="slidenum">
              <a:rPr lang="en-US" altLang="en-US" smtClean="0"/>
              <a:pPr/>
              <a:t>4</a:t>
            </a:fld>
            <a:endParaRPr lang="en-US" altLang="en-US"/>
          </a:p>
        </p:txBody>
      </p:sp>
    </p:spTree>
    <p:extLst>
      <p:ext uri="{BB962C8B-B14F-4D97-AF65-F5344CB8AC3E}">
        <p14:creationId xmlns:p14="http://schemas.microsoft.com/office/powerpoint/2010/main" val="1067836796"/>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ltLang="en-US" smtClean="0"/>
              <a:t>示例：环境上下文</a:t>
            </a:r>
            <a:endParaRPr lang="en-US" altLang="zh-CN" smtClean="0"/>
          </a:p>
        </p:txBody>
      </p:sp>
      <p:sp>
        <p:nvSpPr>
          <p:cNvPr id="609283" name="Rectangle 3"/>
          <p:cNvSpPr>
            <a:spLocks noChangeArrowheads="1"/>
          </p:cNvSpPr>
          <p:nvPr/>
        </p:nvSpPr>
        <p:spPr bwMode="auto">
          <a:xfrm>
            <a:off x="1455738" y="1671638"/>
            <a:ext cx="1231900" cy="407987"/>
          </a:xfrm>
          <a:prstGeom prst="rect">
            <a:avLst/>
          </a:prstGeom>
          <a:solidFill>
            <a:srgbClr val="CCFFFF"/>
          </a:solidFill>
          <a:ln w="22225" algn="ctr">
            <a:solidFill>
              <a:schemeClr val="accent2"/>
            </a:solidFill>
            <a:miter lim="800000"/>
            <a:headEnd/>
            <a:tailEnd type="none" w="lg" len="lg"/>
          </a:ln>
          <a:effectLst>
            <a:outerShdw dist="107763" dir="2700000" algn="ctr" rotWithShape="0">
              <a:srgbClr val="D8D8D8">
                <a:alpha val="50000"/>
              </a:srgbClr>
            </a:outerShdw>
          </a:effectLst>
        </p:spPr>
        <p:txBody>
          <a:bodyPr wrap="none" lIns="109728" tIns="54864" rIns="109728" bIns="54864"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a:t>Customer</a:t>
            </a:r>
          </a:p>
        </p:txBody>
      </p:sp>
      <p:sp>
        <p:nvSpPr>
          <p:cNvPr id="609284" name="Rectangle 4"/>
          <p:cNvSpPr>
            <a:spLocks noChangeArrowheads="1"/>
          </p:cNvSpPr>
          <p:nvPr/>
        </p:nvSpPr>
        <p:spPr bwMode="auto">
          <a:xfrm>
            <a:off x="312738" y="3357563"/>
            <a:ext cx="1079500" cy="407987"/>
          </a:xfrm>
          <a:prstGeom prst="rect">
            <a:avLst/>
          </a:prstGeom>
          <a:solidFill>
            <a:srgbClr val="CCFFFF"/>
          </a:solidFill>
          <a:ln w="22225" algn="ctr">
            <a:solidFill>
              <a:schemeClr val="accent2"/>
            </a:solidFill>
            <a:miter lim="800000"/>
            <a:headEnd/>
            <a:tailEnd type="none" w="lg" len="lg"/>
          </a:ln>
          <a:effectLst>
            <a:outerShdw dist="107763" dir="2700000" algn="ctr" rotWithShape="0">
              <a:srgbClr val="D8D8D8">
                <a:alpha val="50000"/>
              </a:srgbClr>
            </a:outerShdw>
          </a:effectLst>
        </p:spPr>
        <p:txBody>
          <a:bodyPr wrap="none" lIns="109728" tIns="54864" rIns="109728" bIns="54864"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a:t>Supplier</a:t>
            </a:r>
          </a:p>
        </p:txBody>
      </p:sp>
      <p:sp>
        <p:nvSpPr>
          <p:cNvPr id="609285" name="Rectangle 5"/>
          <p:cNvSpPr>
            <a:spLocks noChangeArrowheads="1"/>
          </p:cNvSpPr>
          <p:nvPr/>
        </p:nvSpPr>
        <p:spPr bwMode="auto">
          <a:xfrm>
            <a:off x="4024313" y="5500688"/>
            <a:ext cx="1028700" cy="407987"/>
          </a:xfrm>
          <a:prstGeom prst="rect">
            <a:avLst/>
          </a:prstGeom>
          <a:solidFill>
            <a:srgbClr val="CCFFFF"/>
          </a:solidFill>
          <a:ln w="22225" algn="ctr">
            <a:solidFill>
              <a:schemeClr val="accent2"/>
            </a:solidFill>
            <a:miter lim="800000"/>
            <a:headEnd/>
            <a:tailEnd type="none" w="lg" len="lg"/>
          </a:ln>
          <a:effectLst>
            <a:outerShdw dist="107763" dir="2700000" algn="ctr" rotWithShape="0">
              <a:srgbClr val="D8D8D8">
                <a:alpha val="50000"/>
              </a:srgbClr>
            </a:outerShdw>
          </a:effectLst>
        </p:spPr>
        <p:txBody>
          <a:bodyPr wrap="none" lIns="109728" tIns="54864" rIns="109728" bIns="54864"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a:t>Shipper</a:t>
            </a:r>
          </a:p>
        </p:txBody>
      </p:sp>
      <p:sp>
        <p:nvSpPr>
          <p:cNvPr id="609287" name="Rectangle 7"/>
          <p:cNvSpPr>
            <a:spLocks noChangeArrowheads="1"/>
          </p:cNvSpPr>
          <p:nvPr/>
        </p:nvSpPr>
        <p:spPr bwMode="auto">
          <a:xfrm>
            <a:off x="6637338" y="1890713"/>
            <a:ext cx="1270000" cy="750887"/>
          </a:xfrm>
          <a:prstGeom prst="rect">
            <a:avLst/>
          </a:prstGeom>
          <a:solidFill>
            <a:srgbClr val="CCFFFF"/>
          </a:solidFill>
          <a:ln w="22225" algn="ctr">
            <a:solidFill>
              <a:schemeClr val="accent2"/>
            </a:solidFill>
            <a:miter lim="800000"/>
            <a:headEnd/>
            <a:tailEnd type="none" w="lg" len="lg"/>
          </a:ln>
          <a:effectLst>
            <a:outerShdw dist="107763" dir="2700000" algn="ctr" rotWithShape="0">
              <a:srgbClr val="D8D8D8">
                <a:alpha val="50000"/>
              </a:srgbClr>
            </a:outerShdw>
          </a:effectLst>
        </p:spPr>
        <p:txBody>
          <a:bodyPr wrap="none" lIns="109728" tIns="54864" rIns="109728" bIns="54864"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a:t>Payment</a:t>
            </a:r>
          </a:p>
          <a:p>
            <a:pPr algn="ctr" eaLnBrk="1" hangingPunct="1"/>
            <a:r>
              <a:rPr lang="en-US" altLang="zh-CN"/>
              <a:t>Processor</a:t>
            </a:r>
          </a:p>
        </p:txBody>
      </p:sp>
      <p:sp>
        <p:nvSpPr>
          <p:cNvPr id="609288" name="Rectangle 8"/>
          <p:cNvSpPr>
            <a:spLocks noChangeArrowheads="1"/>
          </p:cNvSpPr>
          <p:nvPr/>
        </p:nvSpPr>
        <p:spPr bwMode="auto">
          <a:xfrm>
            <a:off x="6624638" y="4233863"/>
            <a:ext cx="1409700" cy="750887"/>
          </a:xfrm>
          <a:prstGeom prst="rect">
            <a:avLst/>
          </a:prstGeom>
          <a:solidFill>
            <a:srgbClr val="CCFFFF"/>
          </a:solidFill>
          <a:ln w="22225" algn="ctr">
            <a:solidFill>
              <a:schemeClr val="accent2"/>
            </a:solidFill>
            <a:miter lim="800000"/>
            <a:headEnd/>
            <a:tailEnd type="none" w="lg" len="lg"/>
          </a:ln>
          <a:effectLst>
            <a:outerShdw dist="107763" dir="2700000" algn="ctr" rotWithShape="0">
              <a:srgbClr val="D8D8D8">
                <a:alpha val="50000"/>
              </a:srgbClr>
            </a:outerShdw>
          </a:effectLst>
        </p:spPr>
        <p:txBody>
          <a:bodyPr wrap="none" lIns="109728" tIns="54864" rIns="109728" bIns="54864"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dirty="0"/>
              <a:t>Data</a:t>
            </a:r>
          </a:p>
          <a:p>
            <a:pPr algn="ctr" eaLnBrk="1" hangingPunct="1"/>
            <a:r>
              <a:rPr lang="en-US" altLang="zh-CN" dirty="0"/>
              <a:t>Warehouse</a:t>
            </a:r>
          </a:p>
        </p:txBody>
      </p:sp>
      <p:sp>
        <p:nvSpPr>
          <p:cNvPr id="44040" name="Line 9"/>
          <p:cNvSpPr>
            <a:spLocks noChangeShapeType="1"/>
          </p:cNvSpPr>
          <p:nvPr/>
        </p:nvSpPr>
        <p:spPr bwMode="auto">
          <a:xfrm>
            <a:off x="5248275" y="3733800"/>
            <a:ext cx="1362075" cy="904875"/>
          </a:xfrm>
          <a:prstGeom prst="line">
            <a:avLst/>
          </a:prstGeom>
          <a:noFill/>
          <a:ln w="22225">
            <a:solidFill>
              <a:schemeClr val="accent2"/>
            </a:solidFill>
            <a:round/>
            <a:headEnd/>
            <a:tailEnd type="stealth" w="lg" len="lg"/>
          </a:ln>
          <a:extLst>
            <a:ext uri="{909E8E84-426E-40DD-AFC4-6F175D3DCCD1}">
              <a14:hiddenFill xmlns:a14="http://schemas.microsoft.com/office/drawing/2010/main">
                <a:noFill/>
              </a14:hiddenFill>
            </a:ext>
          </a:extLst>
        </p:spPr>
        <p:txBody>
          <a:bodyPr lIns="109728" tIns="54864" rIns="109728" bIns="54864" anchor="ctr">
            <a:spAutoFit/>
          </a:bodyPr>
          <a:lstStyle/>
          <a:p>
            <a:endParaRPr lang="zh-CN" altLang="en-US"/>
          </a:p>
        </p:txBody>
      </p:sp>
      <p:sp>
        <p:nvSpPr>
          <p:cNvPr id="44041" name="Rectangle 10"/>
          <p:cNvSpPr>
            <a:spLocks noChangeArrowheads="1"/>
          </p:cNvSpPr>
          <p:nvPr/>
        </p:nvSpPr>
        <p:spPr bwMode="auto">
          <a:xfrm>
            <a:off x="5648325" y="3636963"/>
            <a:ext cx="2819400"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lgn="ctr">
                <a:solidFill>
                  <a:srgbClr val="000000"/>
                </a:solidFill>
                <a:miter lim="800000"/>
                <a:headEnd/>
                <a:tailEnd type="none" w="lg" len="lg"/>
              </a14:hiddenLine>
            </a:ext>
          </a:extLst>
        </p:spPr>
        <p:txBody>
          <a:bodyPr lIns="109728" tIns="54864" rIns="109728" bIns="54864">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en-US" altLang="zh-CN" dirty="0"/>
              <a:t>Data extract</a:t>
            </a:r>
          </a:p>
        </p:txBody>
      </p:sp>
      <p:sp>
        <p:nvSpPr>
          <p:cNvPr id="44042" name="Line 11"/>
          <p:cNvSpPr>
            <a:spLocks noChangeShapeType="1"/>
          </p:cNvSpPr>
          <p:nvPr/>
        </p:nvSpPr>
        <p:spPr bwMode="auto">
          <a:xfrm>
            <a:off x="4105275" y="3819525"/>
            <a:ext cx="28575" cy="1666875"/>
          </a:xfrm>
          <a:prstGeom prst="line">
            <a:avLst/>
          </a:prstGeom>
          <a:noFill/>
          <a:ln w="22225">
            <a:solidFill>
              <a:schemeClr val="accent2"/>
            </a:solidFill>
            <a:round/>
            <a:headEnd/>
            <a:tailEnd type="stealth" w="lg" len="lg"/>
          </a:ln>
          <a:extLst>
            <a:ext uri="{909E8E84-426E-40DD-AFC4-6F175D3DCCD1}">
              <a14:hiddenFill xmlns:a14="http://schemas.microsoft.com/office/drawing/2010/main">
                <a:noFill/>
              </a14:hiddenFill>
            </a:ext>
          </a:extLst>
        </p:spPr>
        <p:txBody>
          <a:bodyPr lIns="109728" tIns="54864" rIns="109728" bIns="54864" anchor="ctr">
            <a:spAutoFit/>
          </a:bodyPr>
          <a:lstStyle/>
          <a:p>
            <a:endParaRPr lang="zh-CN" altLang="en-US"/>
          </a:p>
        </p:txBody>
      </p:sp>
      <p:sp>
        <p:nvSpPr>
          <p:cNvPr id="44043" name="Line 12"/>
          <p:cNvSpPr>
            <a:spLocks noChangeShapeType="1"/>
          </p:cNvSpPr>
          <p:nvPr/>
        </p:nvSpPr>
        <p:spPr bwMode="auto">
          <a:xfrm flipH="1" flipV="1">
            <a:off x="4924425" y="3819525"/>
            <a:ext cx="9525" cy="1657350"/>
          </a:xfrm>
          <a:prstGeom prst="line">
            <a:avLst/>
          </a:prstGeom>
          <a:noFill/>
          <a:ln w="22225">
            <a:solidFill>
              <a:schemeClr val="accent2"/>
            </a:solidFill>
            <a:round/>
            <a:headEnd/>
            <a:tailEnd type="stealth" w="lg" len="lg"/>
          </a:ln>
          <a:extLst>
            <a:ext uri="{909E8E84-426E-40DD-AFC4-6F175D3DCCD1}">
              <a14:hiddenFill xmlns:a14="http://schemas.microsoft.com/office/drawing/2010/main">
                <a:noFill/>
              </a14:hiddenFill>
            </a:ext>
          </a:extLst>
        </p:spPr>
        <p:txBody>
          <a:bodyPr lIns="109728" tIns="54864" rIns="109728" bIns="54864" anchor="ctr">
            <a:spAutoFit/>
          </a:bodyPr>
          <a:lstStyle/>
          <a:p>
            <a:endParaRPr lang="zh-CN" altLang="en-US"/>
          </a:p>
        </p:txBody>
      </p:sp>
      <p:sp>
        <p:nvSpPr>
          <p:cNvPr id="44044" name="Rectangle 13"/>
          <p:cNvSpPr>
            <a:spLocks noChangeArrowheads="1"/>
          </p:cNvSpPr>
          <p:nvPr/>
        </p:nvSpPr>
        <p:spPr bwMode="auto">
          <a:xfrm>
            <a:off x="2809875" y="4979988"/>
            <a:ext cx="1295400"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lgn="ctr">
                <a:solidFill>
                  <a:srgbClr val="000000"/>
                </a:solidFill>
                <a:miter lim="800000"/>
                <a:headEnd/>
                <a:tailEnd type="none" w="lg" len="lg"/>
              </a14:hiddenLine>
            </a:ext>
          </a:extLst>
        </p:spPr>
        <p:txBody>
          <a:bodyPr lIns="109728" tIns="54864" rIns="109728" bIns="54864">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r" eaLnBrk="1" hangingPunct="1"/>
            <a:r>
              <a:rPr lang="en-US" altLang="zh-CN"/>
              <a:t>Packages</a:t>
            </a:r>
          </a:p>
        </p:txBody>
      </p:sp>
      <p:sp>
        <p:nvSpPr>
          <p:cNvPr id="44045" name="Rectangle 14"/>
          <p:cNvSpPr>
            <a:spLocks noChangeArrowheads="1"/>
          </p:cNvSpPr>
          <p:nvPr/>
        </p:nvSpPr>
        <p:spPr bwMode="auto">
          <a:xfrm>
            <a:off x="4953000" y="5008563"/>
            <a:ext cx="1781175"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lgn="ctr">
                <a:solidFill>
                  <a:srgbClr val="000000"/>
                </a:solidFill>
                <a:miter lim="800000"/>
                <a:headEnd/>
                <a:tailEnd type="none" w="lg" len="lg"/>
              </a14:hiddenLine>
            </a:ext>
          </a:extLst>
        </p:spPr>
        <p:txBody>
          <a:bodyPr lIns="109728" tIns="54864" rIns="109728" bIns="54864">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en-US" altLang="zh-CN" dirty="0"/>
              <a:t>Confirmations</a:t>
            </a:r>
          </a:p>
        </p:txBody>
      </p:sp>
      <p:sp>
        <p:nvSpPr>
          <p:cNvPr id="44046" name="Line 15"/>
          <p:cNvSpPr>
            <a:spLocks noChangeShapeType="1"/>
          </p:cNvSpPr>
          <p:nvPr/>
        </p:nvSpPr>
        <p:spPr bwMode="auto">
          <a:xfrm flipV="1">
            <a:off x="5200650" y="2200275"/>
            <a:ext cx="1428750" cy="1190625"/>
          </a:xfrm>
          <a:prstGeom prst="line">
            <a:avLst/>
          </a:prstGeom>
          <a:noFill/>
          <a:ln w="22225">
            <a:solidFill>
              <a:schemeClr val="accent2"/>
            </a:solidFill>
            <a:round/>
            <a:headEnd/>
            <a:tailEnd type="stealth" w="lg" len="lg"/>
          </a:ln>
          <a:extLst>
            <a:ext uri="{909E8E84-426E-40DD-AFC4-6F175D3DCCD1}">
              <a14:hiddenFill xmlns:a14="http://schemas.microsoft.com/office/drawing/2010/main">
                <a:noFill/>
              </a14:hiddenFill>
            </a:ext>
          </a:extLst>
        </p:spPr>
        <p:txBody>
          <a:bodyPr lIns="109728" tIns="54864" rIns="109728" bIns="54864" anchor="ctr">
            <a:spAutoFit/>
          </a:bodyPr>
          <a:lstStyle/>
          <a:p>
            <a:endParaRPr lang="zh-CN" altLang="en-US"/>
          </a:p>
        </p:txBody>
      </p:sp>
      <p:sp>
        <p:nvSpPr>
          <p:cNvPr id="44047" name="Rectangle 16"/>
          <p:cNvSpPr>
            <a:spLocks noChangeArrowheads="1"/>
          </p:cNvSpPr>
          <p:nvPr/>
        </p:nvSpPr>
        <p:spPr bwMode="auto">
          <a:xfrm>
            <a:off x="4838700" y="2351088"/>
            <a:ext cx="1295400"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lgn="ctr">
                <a:solidFill>
                  <a:srgbClr val="000000"/>
                </a:solidFill>
                <a:miter lim="800000"/>
                <a:headEnd/>
                <a:tailEnd type="none" w="lg" len="lg"/>
              </a14:hiddenLine>
            </a:ext>
          </a:extLst>
        </p:spPr>
        <p:txBody>
          <a:bodyPr lIns="109728" tIns="54864" rIns="109728" bIns="54864">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r" eaLnBrk="1" hangingPunct="1"/>
            <a:r>
              <a:rPr lang="en-US" altLang="zh-CN"/>
              <a:t>Payments</a:t>
            </a:r>
          </a:p>
        </p:txBody>
      </p:sp>
      <p:sp>
        <p:nvSpPr>
          <p:cNvPr id="44048" name="Line 17"/>
          <p:cNvSpPr>
            <a:spLocks noChangeShapeType="1"/>
          </p:cNvSpPr>
          <p:nvPr/>
        </p:nvSpPr>
        <p:spPr bwMode="auto">
          <a:xfrm>
            <a:off x="2066925" y="2171700"/>
            <a:ext cx="1647825" cy="1238250"/>
          </a:xfrm>
          <a:prstGeom prst="line">
            <a:avLst/>
          </a:prstGeom>
          <a:noFill/>
          <a:ln w="22225">
            <a:solidFill>
              <a:schemeClr val="accent2"/>
            </a:solidFill>
            <a:round/>
            <a:headEnd/>
            <a:tailEnd type="stealth" w="lg" len="lg"/>
          </a:ln>
          <a:extLst>
            <a:ext uri="{909E8E84-426E-40DD-AFC4-6F175D3DCCD1}">
              <a14:hiddenFill xmlns:a14="http://schemas.microsoft.com/office/drawing/2010/main">
                <a:noFill/>
              </a14:hiddenFill>
            </a:ext>
          </a:extLst>
        </p:spPr>
        <p:txBody>
          <a:bodyPr lIns="109728" tIns="54864" rIns="109728" bIns="54864" anchor="ctr">
            <a:spAutoFit/>
          </a:bodyPr>
          <a:lstStyle/>
          <a:p>
            <a:endParaRPr lang="zh-CN" altLang="en-US"/>
          </a:p>
        </p:txBody>
      </p:sp>
      <p:sp>
        <p:nvSpPr>
          <p:cNvPr id="44049" name="Line 18"/>
          <p:cNvSpPr>
            <a:spLocks noChangeShapeType="1"/>
          </p:cNvSpPr>
          <p:nvPr/>
        </p:nvSpPr>
        <p:spPr bwMode="auto">
          <a:xfrm flipH="1" flipV="1">
            <a:off x="2771775" y="2019300"/>
            <a:ext cx="1733550" cy="1381125"/>
          </a:xfrm>
          <a:prstGeom prst="line">
            <a:avLst/>
          </a:prstGeom>
          <a:noFill/>
          <a:ln w="22225">
            <a:solidFill>
              <a:schemeClr val="accent2"/>
            </a:solidFill>
            <a:round/>
            <a:headEnd/>
            <a:tailEnd type="stealth" w="lg" len="lg"/>
          </a:ln>
          <a:extLst>
            <a:ext uri="{909E8E84-426E-40DD-AFC4-6F175D3DCCD1}">
              <a14:hiddenFill xmlns:a14="http://schemas.microsoft.com/office/drawing/2010/main">
                <a:noFill/>
              </a14:hiddenFill>
            </a:ext>
          </a:extLst>
        </p:spPr>
        <p:txBody>
          <a:bodyPr lIns="109728" tIns="54864" rIns="109728" bIns="54864" anchor="ctr">
            <a:spAutoFit/>
          </a:bodyPr>
          <a:lstStyle/>
          <a:p>
            <a:endParaRPr lang="zh-CN" altLang="en-US"/>
          </a:p>
        </p:txBody>
      </p:sp>
      <p:sp>
        <p:nvSpPr>
          <p:cNvPr id="44050" name="Line 19"/>
          <p:cNvSpPr>
            <a:spLocks noChangeShapeType="1"/>
          </p:cNvSpPr>
          <p:nvPr/>
        </p:nvSpPr>
        <p:spPr bwMode="auto">
          <a:xfrm flipH="1" flipV="1">
            <a:off x="1438275" y="3448050"/>
            <a:ext cx="2266950" cy="19050"/>
          </a:xfrm>
          <a:prstGeom prst="line">
            <a:avLst/>
          </a:prstGeom>
          <a:noFill/>
          <a:ln w="22225">
            <a:solidFill>
              <a:schemeClr val="accent2"/>
            </a:solidFill>
            <a:round/>
            <a:headEnd/>
            <a:tailEnd type="stealth" w="lg" len="lg"/>
          </a:ln>
          <a:extLst>
            <a:ext uri="{909E8E84-426E-40DD-AFC4-6F175D3DCCD1}">
              <a14:hiddenFill xmlns:a14="http://schemas.microsoft.com/office/drawing/2010/main">
                <a:noFill/>
              </a14:hiddenFill>
            </a:ext>
          </a:extLst>
        </p:spPr>
        <p:txBody>
          <a:bodyPr lIns="109728" tIns="54864" rIns="109728" bIns="54864" anchor="ctr">
            <a:spAutoFit/>
          </a:bodyPr>
          <a:lstStyle/>
          <a:p>
            <a:endParaRPr lang="zh-CN" altLang="en-US"/>
          </a:p>
        </p:txBody>
      </p:sp>
      <p:sp>
        <p:nvSpPr>
          <p:cNvPr id="44051" name="Rectangle 20"/>
          <p:cNvSpPr>
            <a:spLocks noChangeArrowheads="1"/>
          </p:cNvSpPr>
          <p:nvPr/>
        </p:nvSpPr>
        <p:spPr bwMode="auto">
          <a:xfrm>
            <a:off x="3057525" y="1903413"/>
            <a:ext cx="1781175"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lgn="ctr">
                <a:solidFill>
                  <a:srgbClr val="000000"/>
                </a:solidFill>
                <a:miter lim="800000"/>
                <a:headEnd/>
                <a:tailEnd type="none" w="lg" len="lg"/>
              </a14:hiddenLine>
            </a:ext>
          </a:extLst>
        </p:spPr>
        <p:txBody>
          <a:bodyPr lIns="109728" tIns="54864" rIns="109728" bIns="54864">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en-US" altLang="zh-CN"/>
              <a:t>Order status</a:t>
            </a:r>
          </a:p>
        </p:txBody>
      </p:sp>
      <p:sp>
        <p:nvSpPr>
          <p:cNvPr id="44052" name="Rectangle 21"/>
          <p:cNvSpPr>
            <a:spLocks noChangeArrowheads="1"/>
          </p:cNvSpPr>
          <p:nvPr/>
        </p:nvSpPr>
        <p:spPr bwMode="auto">
          <a:xfrm>
            <a:off x="1543050" y="2532063"/>
            <a:ext cx="1200150"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lgn="ctr">
                <a:solidFill>
                  <a:srgbClr val="000000"/>
                </a:solidFill>
                <a:miter lim="800000"/>
                <a:headEnd/>
                <a:tailEnd type="none" w="lg" len="lg"/>
              </a14:hiddenLine>
            </a:ext>
          </a:extLst>
        </p:spPr>
        <p:txBody>
          <a:bodyPr lIns="109728" tIns="54864" rIns="109728" bIns="54864">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r" eaLnBrk="1" hangingPunct="1"/>
            <a:r>
              <a:rPr lang="en-US" altLang="zh-CN"/>
              <a:t>Orders</a:t>
            </a:r>
          </a:p>
        </p:txBody>
      </p:sp>
      <p:sp>
        <p:nvSpPr>
          <p:cNvPr id="44053" name="Rectangle 22"/>
          <p:cNvSpPr>
            <a:spLocks noChangeArrowheads="1"/>
          </p:cNvSpPr>
          <p:nvPr/>
        </p:nvSpPr>
        <p:spPr bwMode="auto">
          <a:xfrm>
            <a:off x="1476375" y="3084513"/>
            <a:ext cx="1819275"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lgn="ctr">
                <a:solidFill>
                  <a:srgbClr val="000000"/>
                </a:solidFill>
                <a:miter lim="800000"/>
                <a:headEnd/>
                <a:tailEnd type="none" w="lg" len="lg"/>
              </a14:hiddenLine>
            </a:ext>
          </a:extLst>
        </p:spPr>
        <p:txBody>
          <a:bodyPr lIns="109728" tIns="54864" rIns="109728" bIns="54864">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en-US" altLang="zh-CN"/>
              <a:t>Supply Orders</a:t>
            </a:r>
          </a:p>
        </p:txBody>
      </p:sp>
      <p:sp>
        <p:nvSpPr>
          <p:cNvPr id="44054" name="Rectangle 23"/>
          <p:cNvSpPr>
            <a:spLocks noChangeArrowheads="1"/>
          </p:cNvSpPr>
          <p:nvPr/>
        </p:nvSpPr>
        <p:spPr bwMode="auto">
          <a:xfrm>
            <a:off x="1457325" y="3732213"/>
            <a:ext cx="1609725"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lgn="ctr">
                <a:solidFill>
                  <a:srgbClr val="000000"/>
                </a:solidFill>
                <a:miter lim="800000"/>
                <a:headEnd/>
                <a:tailEnd type="none" w="lg" len="lg"/>
              </a14:hiddenLine>
            </a:ext>
          </a:extLst>
        </p:spPr>
        <p:txBody>
          <a:bodyPr lIns="109728" tIns="54864" rIns="109728" bIns="54864">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en-US" altLang="zh-CN"/>
              <a:t>Shipments</a:t>
            </a:r>
          </a:p>
        </p:txBody>
      </p:sp>
      <p:sp>
        <p:nvSpPr>
          <p:cNvPr id="44055" name="Line 24"/>
          <p:cNvSpPr>
            <a:spLocks noChangeShapeType="1"/>
          </p:cNvSpPr>
          <p:nvPr/>
        </p:nvSpPr>
        <p:spPr bwMode="auto">
          <a:xfrm>
            <a:off x="1466850" y="3771900"/>
            <a:ext cx="2155825" cy="0"/>
          </a:xfrm>
          <a:prstGeom prst="line">
            <a:avLst/>
          </a:prstGeom>
          <a:noFill/>
          <a:ln w="22225">
            <a:solidFill>
              <a:schemeClr val="accent2"/>
            </a:solidFill>
            <a:round/>
            <a:headEnd/>
            <a:tailEnd type="stealth" w="lg" len="lg"/>
          </a:ln>
          <a:extLst>
            <a:ext uri="{909E8E84-426E-40DD-AFC4-6F175D3DCCD1}">
              <a14:hiddenFill xmlns:a14="http://schemas.microsoft.com/office/drawing/2010/main">
                <a:noFill/>
              </a14:hiddenFill>
            </a:ext>
          </a:extLst>
        </p:spPr>
        <p:txBody>
          <a:bodyPr lIns="109728" tIns="54864" rIns="109728" bIns="54864" anchor="ctr">
            <a:spAutoFit/>
          </a:bodyPr>
          <a:lstStyle/>
          <a:p>
            <a:endParaRPr lang="zh-CN" altLang="en-US"/>
          </a:p>
        </p:txBody>
      </p:sp>
      <p:sp>
        <p:nvSpPr>
          <p:cNvPr id="44056" name="Oval 25"/>
          <p:cNvSpPr>
            <a:spLocks noChangeArrowheads="1"/>
          </p:cNvSpPr>
          <p:nvPr/>
        </p:nvSpPr>
        <p:spPr bwMode="auto">
          <a:xfrm>
            <a:off x="3451225" y="3332163"/>
            <a:ext cx="2036763" cy="522287"/>
          </a:xfrm>
          <a:prstGeom prst="ellipse">
            <a:avLst/>
          </a:prstGeom>
          <a:solidFill>
            <a:srgbClr val="FFF7DE"/>
          </a:solidFill>
          <a:ln w="22225" algn="ctr">
            <a:solidFill>
              <a:srgbClr val="FF6600"/>
            </a:solidFill>
            <a:round/>
            <a:headEnd/>
            <a:tailEnd type="none" w="lg" len="lg"/>
          </a:ln>
        </p:spPr>
        <p:txBody>
          <a:bodyPr wrap="none" lIns="109728" tIns="54864" rIns="109728" bIns="54864"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dirty="0" err="1"/>
              <a:t>ePurchasing</a:t>
            </a:r>
            <a:endParaRPr lang="en-US" altLang="zh-CN" dirty="0"/>
          </a:p>
        </p:txBody>
      </p:sp>
      <p:sp>
        <p:nvSpPr>
          <p:cNvPr id="2" name="灯片编号占位符 1"/>
          <p:cNvSpPr>
            <a:spLocks noGrp="1"/>
          </p:cNvSpPr>
          <p:nvPr>
            <p:ph type="sldNum" sz="quarter" idx="10"/>
          </p:nvPr>
        </p:nvSpPr>
        <p:spPr/>
        <p:txBody>
          <a:bodyPr/>
          <a:lstStyle/>
          <a:p>
            <a:fld id="{9231B233-6F93-4D7F-B7DA-1F27CAA8E8C0}" type="slidenum">
              <a:rPr lang="en-US" altLang="en-US" smtClean="0"/>
              <a:pPr/>
              <a:t>40</a:t>
            </a:fld>
            <a:endParaRPr lang="en-US"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smtClean="0"/>
              <a:t>示例：技术概述</a:t>
            </a:r>
            <a:endParaRPr lang="en-US" altLang="zh-CN" smtClean="0"/>
          </a:p>
        </p:txBody>
      </p:sp>
      <p:pic>
        <p:nvPicPr>
          <p:cNvPr id="45059" name="Picture 3" descr="freeFor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150" y="2824163"/>
            <a:ext cx="42672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Picture 4" descr="Arch diagra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6050" y="711200"/>
            <a:ext cx="4518025" cy="299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5" descr="Arch diagram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6100" y="3787775"/>
            <a:ext cx="3248025" cy="260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fld id="{9231B233-6F93-4D7F-B7DA-1F27CAA8E8C0}" type="slidenum">
              <a:rPr lang="en-US" altLang="en-US" smtClean="0"/>
              <a:pPr/>
              <a:t>41</a:t>
            </a:fld>
            <a:endParaRPr lang="en-US"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dirty="0" smtClean="0"/>
              <a:t>练习：开发愿景</a:t>
            </a:r>
            <a:endParaRPr lang="en-US" altLang="zh-CN" dirty="0" smtClean="0"/>
          </a:p>
        </p:txBody>
      </p:sp>
      <p:sp>
        <p:nvSpPr>
          <p:cNvPr id="48131" name="Rectangle 3"/>
          <p:cNvSpPr>
            <a:spLocks noGrp="1" noChangeArrowheads="1"/>
          </p:cNvSpPr>
          <p:nvPr>
            <p:ph sz="quarter" idx="11"/>
          </p:nvPr>
        </p:nvSpPr>
        <p:spPr/>
        <p:txBody>
          <a:bodyPr/>
          <a:lstStyle/>
          <a:p>
            <a:r>
              <a:rPr lang="zh-CN" altLang="en-US" dirty="0" smtClean="0"/>
              <a:t>练习的目的是为项目准备愿景</a:t>
            </a:r>
          </a:p>
          <a:p>
            <a:r>
              <a:rPr lang="zh-CN" altLang="en-US" dirty="0" smtClean="0"/>
              <a:t>步骤：</a:t>
            </a:r>
            <a:endParaRPr lang="en-US" altLang="zh-CN" dirty="0" smtClean="0"/>
          </a:p>
          <a:p>
            <a:pPr lvl="1"/>
            <a:r>
              <a:rPr lang="zh-CN" altLang="en-US" dirty="0" smtClean="0"/>
              <a:t>识别潜在的涉众</a:t>
            </a:r>
            <a:endParaRPr lang="en-US" altLang="zh-CN" dirty="0" smtClean="0"/>
          </a:p>
          <a:p>
            <a:pPr lvl="1"/>
            <a:r>
              <a:rPr lang="zh-CN" altLang="en-US" dirty="0" smtClean="0"/>
              <a:t>确定他们可能的目标</a:t>
            </a:r>
          </a:p>
          <a:p>
            <a:pPr lvl="1"/>
            <a:r>
              <a:rPr lang="zh-CN" altLang="en-US" dirty="0" smtClean="0"/>
              <a:t>确定各个涉众之间因为目标不一致而产生的冲突</a:t>
            </a:r>
            <a:endParaRPr lang="en-US" altLang="zh-CN" dirty="0" smtClean="0"/>
          </a:p>
          <a:p>
            <a:pPr lvl="1"/>
            <a:r>
              <a:rPr lang="zh-CN" altLang="en-US" dirty="0" smtClean="0"/>
              <a:t>完成上下文图</a:t>
            </a:r>
            <a:endParaRPr lang="en-US" altLang="zh-CN" dirty="0" smtClean="0"/>
          </a:p>
          <a:p>
            <a:r>
              <a:rPr lang="zh-CN" altLang="en-US" dirty="0" smtClean="0"/>
              <a:t>注意：通常情况下，你应该访谈涉众，来确定他们的目标，但是在这个练习中，需要团队采用</a:t>
            </a:r>
            <a:r>
              <a:rPr lang="zh-CN" altLang="en-US" dirty="0" smtClean="0">
                <a:solidFill>
                  <a:srgbClr val="C00000"/>
                </a:solidFill>
              </a:rPr>
              <a:t>头脑风暴</a:t>
            </a:r>
            <a:r>
              <a:rPr lang="zh-CN" altLang="en-US" dirty="0" smtClean="0"/>
              <a:t>来一起确定涉众的目标</a:t>
            </a:r>
            <a:endParaRPr lang="en-US" altLang="zh-CN" dirty="0" smtClean="0"/>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42</a:t>
            </a:fld>
            <a:endParaRPr lang="en-US"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dirty="0" smtClean="0"/>
              <a:t>2. </a:t>
            </a:r>
            <a:r>
              <a:rPr lang="zh-CN" altLang="en-US" dirty="0" smtClean="0"/>
              <a:t>初步需求分析</a:t>
            </a:r>
            <a:endParaRPr lang="en-US" altLang="zh-CN" dirty="0" smtClean="0"/>
          </a:p>
        </p:txBody>
      </p:sp>
      <p:pic>
        <p:nvPicPr>
          <p:cNvPr id="49157" name="Picture 17" descr="AMDD IB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3300" y="1455738"/>
            <a:ext cx="2884488"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8" name="Oval 6"/>
          <p:cNvSpPr>
            <a:spLocks noChangeArrowheads="1"/>
          </p:cNvSpPr>
          <p:nvPr/>
        </p:nvSpPr>
        <p:spPr bwMode="auto">
          <a:xfrm>
            <a:off x="5905500" y="1400175"/>
            <a:ext cx="1565275" cy="939800"/>
          </a:xfrm>
          <a:prstGeom prst="ellipse">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49155" name="Rectangle 3"/>
          <p:cNvSpPr>
            <a:spLocks noGrp="1" noChangeArrowheads="1"/>
          </p:cNvSpPr>
          <p:nvPr>
            <p:ph sz="quarter" idx="11"/>
          </p:nvPr>
        </p:nvSpPr>
        <p:spPr/>
        <p:txBody>
          <a:bodyPr/>
          <a:lstStyle/>
          <a:p>
            <a:r>
              <a:rPr lang="zh-CN" altLang="en-US" dirty="0" smtClean="0"/>
              <a:t>目标</a:t>
            </a:r>
            <a:endParaRPr lang="en-US" altLang="zh-CN" dirty="0" smtClean="0"/>
          </a:p>
          <a:p>
            <a:pPr lvl="1"/>
            <a:r>
              <a:rPr lang="zh-CN" altLang="en-US" dirty="0" smtClean="0"/>
              <a:t>确定项目的</a:t>
            </a:r>
            <a:r>
              <a:rPr lang="zh-CN" altLang="en-US" dirty="0" smtClean="0">
                <a:solidFill>
                  <a:srgbClr val="C00000"/>
                </a:solidFill>
              </a:rPr>
              <a:t>初始范围</a:t>
            </a:r>
            <a:r>
              <a:rPr lang="zh-CN" altLang="en-US" dirty="0" smtClean="0"/>
              <a:t>，并达成一致</a:t>
            </a:r>
            <a:endParaRPr lang="en-US" altLang="zh-CN" dirty="0" smtClean="0"/>
          </a:p>
          <a:p>
            <a:pPr lvl="1"/>
            <a:r>
              <a:rPr lang="zh-CN" altLang="en-US" dirty="0" smtClean="0"/>
              <a:t>完成初始的</a:t>
            </a:r>
            <a:r>
              <a:rPr lang="zh-CN" altLang="en-US" dirty="0" smtClean="0">
                <a:solidFill>
                  <a:srgbClr val="C00000"/>
                </a:solidFill>
              </a:rPr>
              <a:t>需求列表</a:t>
            </a:r>
            <a:endParaRPr lang="en-US" altLang="zh-CN" dirty="0" smtClean="0">
              <a:solidFill>
                <a:srgbClr val="C00000"/>
              </a:solidFill>
            </a:endParaRPr>
          </a:p>
          <a:p>
            <a:pPr lvl="1"/>
            <a:r>
              <a:rPr lang="zh-CN" altLang="en-US" dirty="0" smtClean="0"/>
              <a:t>获取足够的信息用来进行</a:t>
            </a:r>
            <a:r>
              <a:rPr lang="zh-CN" altLang="en-US" dirty="0" smtClean="0">
                <a:solidFill>
                  <a:srgbClr val="C00000"/>
                </a:solidFill>
              </a:rPr>
              <a:t>初始的计划和估算</a:t>
            </a:r>
            <a:endParaRPr lang="en-US" altLang="zh-CN" dirty="0" smtClean="0">
              <a:solidFill>
                <a:srgbClr val="C00000"/>
              </a:solidFill>
            </a:endParaRPr>
          </a:p>
          <a:p>
            <a:r>
              <a:rPr lang="zh-CN" altLang="en-US" dirty="0" smtClean="0"/>
              <a:t>工具</a:t>
            </a:r>
            <a:endParaRPr lang="en-US" altLang="zh-CN" dirty="0" smtClean="0"/>
          </a:p>
          <a:p>
            <a:pPr lvl="1"/>
            <a:r>
              <a:rPr lang="zh-CN" altLang="en-US" dirty="0" smtClean="0"/>
              <a:t>各类模型（</a:t>
            </a:r>
            <a:r>
              <a:rPr lang="zh-CN" altLang="en-US" dirty="0" smtClean="0">
                <a:solidFill>
                  <a:srgbClr val="C00000"/>
                </a:solidFill>
              </a:rPr>
              <a:t>用例</a:t>
            </a:r>
            <a:r>
              <a:rPr lang="zh-CN" altLang="en-US" dirty="0" smtClean="0"/>
              <a:t>，用户故事等）</a:t>
            </a:r>
            <a:endParaRPr lang="en-US" altLang="zh-CN" dirty="0" smtClean="0"/>
          </a:p>
          <a:p>
            <a:pPr lvl="1"/>
            <a:r>
              <a:rPr lang="zh-CN" altLang="en-US" dirty="0" smtClean="0"/>
              <a:t>技术故事</a:t>
            </a:r>
            <a:r>
              <a:rPr lang="en-US" altLang="zh-CN" dirty="0" smtClean="0"/>
              <a:t>/</a:t>
            </a:r>
            <a:r>
              <a:rPr lang="zh-CN" altLang="en-US" dirty="0" smtClean="0"/>
              <a:t>非功能性需求</a:t>
            </a:r>
          </a:p>
          <a:p>
            <a:pPr lvl="1"/>
            <a:r>
              <a:rPr lang="zh-CN" altLang="en-US" dirty="0" smtClean="0">
                <a:solidFill>
                  <a:srgbClr val="C00000"/>
                </a:solidFill>
              </a:rPr>
              <a:t>领域模型</a:t>
            </a:r>
          </a:p>
          <a:p>
            <a:pPr lvl="1"/>
            <a:r>
              <a:rPr lang="zh-CN" altLang="en-US" dirty="0" smtClean="0">
                <a:solidFill>
                  <a:srgbClr val="C00000"/>
                </a:solidFill>
              </a:rPr>
              <a:t>界面原型</a:t>
            </a:r>
            <a:endParaRPr lang="en-US" altLang="zh-CN" dirty="0" smtClean="0">
              <a:solidFill>
                <a:srgbClr val="C00000"/>
              </a:solidFill>
            </a:endParaRPr>
          </a:p>
          <a:p>
            <a:r>
              <a:rPr lang="zh-CN" altLang="en-US" dirty="0" smtClean="0"/>
              <a:t>结果：</a:t>
            </a:r>
            <a:r>
              <a:rPr lang="zh-CN" altLang="en-US" dirty="0" smtClean="0">
                <a:solidFill>
                  <a:srgbClr val="C00000"/>
                </a:solidFill>
              </a:rPr>
              <a:t>不是一份文档，而是定下可持续的协商过程</a:t>
            </a:r>
            <a:endParaRPr lang="en-US" altLang="zh-CN" dirty="0" smtClean="0">
              <a:solidFill>
                <a:srgbClr val="C00000"/>
              </a:solidFill>
            </a:endParaRPr>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43</a:t>
            </a:fld>
            <a:endParaRPr lang="en-US"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9"/>
          <p:cNvSpPr>
            <a:spLocks noGrp="1" noChangeArrowheads="1"/>
          </p:cNvSpPr>
          <p:nvPr>
            <p:ph type="title"/>
          </p:nvPr>
        </p:nvSpPr>
        <p:spPr/>
        <p:txBody>
          <a:bodyPr/>
          <a:lstStyle/>
          <a:p>
            <a:r>
              <a:rPr lang="zh-CN" altLang="en-US" dirty="0" smtClean="0"/>
              <a:t>工具：用户故事驱动开发</a:t>
            </a:r>
            <a:endParaRPr lang="en-GB" altLang="zh-CN" dirty="0" smtClean="0"/>
          </a:p>
        </p:txBody>
      </p:sp>
      <p:sp>
        <p:nvSpPr>
          <p:cNvPr id="51203" name="Rectangle 10"/>
          <p:cNvSpPr>
            <a:spLocks noGrp="1" noChangeArrowheads="1"/>
          </p:cNvSpPr>
          <p:nvPr>
            <p:ph sz="quarter" idx="11"/>
          </p:nvPr>
        </p:nvSpPr>
        <p:spPr/>
        <p:txBody>
          <a:bodyPr/>
          <a:lstStyle/>
          <a:p>
            <a:r>
              <a:rPr lang="zh-CN" altLang="en-GB" dirty="0" smtClean="0"/>
              <a:t>用户故事驱动开发结合了</a:t>
            </a:r>
            <a:r>
              <a:rPr lang="zh-CN" altLang="en-GB" dirty="0" smtClean="0">
                <a:solidFill>
                  <a:srgbClr val="C00000"/>
                </a:solidFill>
              </a:rPr>
              <a:t>书面和口头</a:t>
            </a:r>
            <a:r>
              <a:rPr lang="zh-CN" altLang="en-US" dirty="0" smtClean="0">
                <a:solidFill>
                  <a:schemeClr val="tx1"/>
                </a:solidFill>
              </a:rPr>
              <a:t>两</a:t>
            </a:r>
            <a:r>
              <a:rPr lang="zh-CN" altLang="en-GB" dirty="0" smtClean="0"/>
              <a:t>种沟通方式，并且在必要的时候使用图片进行说明</a:t>
            </a:r>
            <a:endParaRPr lang="en-GB" altLang="zh-CN" dirty="0" smtClean="0"/>
          </a:p>
          <a:p>
            <a:r>
              <a:rPr lang="zh-CN" altLang="en-GB" dirty="0" smtClean="0"/>
              <a:t>每个用户故事是早期的用户确认测试用例</a:t>
            </a:r>
            <a:endParaRPr lang="en-GB" altLang="zh-CN" dirty="0" smtClean="0"/>
          </a:p>
          <a:p>
            <a:r>
              <a:rPr lang="zh-CN" altLang="en-GB" dirty="0" smtClean="0"/>
              <a:t>用户故事：</a:t>
            </a:r>
            <a:endParaRPr lang="en-GB" altLang="zh-CN" dirty="0" smtClean="0"/>
          </a:p>
          <a:p>
            <a:pPr lvl="1"/>
            <a:r>
              <a:rPr lang="zh-CN" altLang="en-GB" dirty="0" smtClean="0"/>
              <a:t>采用</a:t>
            </a:r>
            <a:r>
              <a:rPr lang="zh-CN" altLang="en-GB" dirty="0" smtClean="0">
                <a:solidFill>
                  <a:srgbClr val="C00000"/>
                </a:solidFill>
              </a:rPr>
              <a:t>用户的语言</a:t>
            </a:r>
            <a:r>
              <a:rPr lang="zh-CN" altLang="en-GB" dirty="0" smtClean="0"/>
              <a:t>描述对用户而言有价值的特性</a:t>
            </a:r>
            <a:endParaRPr lang="en-GB" altLang="zh-CN" dirty="0" smtClean="0"/>
          </a:p>
          <a:p>
            <a:pPr lvl="1"/>
            <a:r>
              <a:rPr lang="zh-CN" altLang="en-GB" dirty="0" smtClean="0"/>
              <a:t>包含仅仅</a:t>
            </a:r>
            <a:r>
              <a:rPr lang="zh-CN" altLang="en-GB" dirty="0" smtClean="0">
                <a:solidFill>
                  <a:srgbClr val="C00000"/>
                </a:solidFill>
              </a:rPr>
              <a:t>够用的信息</a:t>
            </a:r>
            <a:r>
              <a:rPr lang="zh-CN" altLang="en-GB" dirty="0" smtClean="0"/>
              <a:t>，没有多余的信息</a:t>
            </a:r>
            <a:endParaRPr lang="en-GB" altLang="zh-CN" dirty="0" smtClean="0"/>
          </a:p>
          <a:p>
            <a:pPr lvl="1"/>
            <a:r>
              <a:rPr lang="zh-CN" altLang="en-GB" dirty="0" smtClean="0">
                <a:solidFill>
                  <a:srgbClr val="C00000"/>
                </a:solidFill>
              </a:rPr>
              <a:t>细节</a:t>
            </a:r>
            <a:r>
              <a:rPr lang="zh-CN" altLang="en-GB" dirty="0" smtClean="0"/>
              <a:t>会在开发的时候通过协作</a:t>
            </a:r>
            <a:r>
              <a:rPr lang="zh-CN" altLang="en-GB" dirty="0" smtClean="0">
                <a:solidFill>
                  <a:srgbClr val="C00000"/>
                </a:solidFill>
              </a:rPr>
              <a:t>即时的获取</a:t>
            </a:r>
            <a:endParaRPr lang="en-GB" altLang="zh-CN" dirty="0" smtClean="0">
              <a:solidFill>
                <a:srgbClr val="C00000"/>
              </a:solidFill>
            </a:endParaRPr>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44</a:t>
            </a:fld>
            <a:endParaRPr lang="en-US"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smtClean="0"/>
              <a:t>示例：用户故事卡片</a:t>
            </a:r>
            <a:endParaRPr lang="en-US" altLang="zh-CN" smtClean="0"/>
          </a:p>
        </p:txBody>
      </p:sp>
      <p:pic>
        <p:nvPicPr>
          <p:cNvPr id="54275" name="Picture 3" descr="userStoryForm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63" y="1847850"/>
            <a:ext cx="8448675"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fld id="{9231B233-6F93-4D7F-B7DA-1F27CAA8E8C0}" type="slidenum">
              <a:rPr lang="en-US" altLang="en-US" smtClean="0"/>
              <a:pPr/>
              <a:t>45</a:t>
            </a:fld>
            <a:endParaRPr lang="en-US"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zh-CN" altLang="en-US" dirty="0" smtClean="0"/>
              <a:t>练习：初始化用户故事</a:t>
            </a:r>
            <a:endParaRPr lang="en-US" altLang="zh-CN" dirty="0" smtClean="0"/>
          </a:p>
        </p:txBody>
      </p:sp>
      <p:sp>
        <p:nvSpPr>
          <p:cNvPr id="56323" name="Rectangle 3"/>
          <p:cNvSpPr>
            <a:spLocks noGrp="1" noChangeArrowheads="1"/>
          </p:cNvSpPr>
          <p:nvPr>
            <p:ph sz="quarter" idx="11"/>
          </p:nvPr>
        </p:nvSpPr>
        <p:spPr/>
        <p:txBody>
          <a:bodyPr/>
          <a:lstStyle/>
          <a:p>
            <a:r>
              <a:rPr lang="zh-CN" altLang="en-US" dirty="0" smtClean="0"/>
              <a:t>目的：基于案例编写</a:t>
            </a:r>
            <a:r>
              <a:rPr lang="en-US" altLang="zh-CN" dirty="0" smtClean="0"/>
              <a:t>15</a:t>
            </a:r>
            <a:r>
              <a:rPr lang="zh-CN" altLang="en-US" dirty="0" smtClean="0"/>
              <a:t>个以上用户故事</a:t>
            </a:r>
            <a:endParaRPr lang="en-US" altLang="zh-CN" dirty="0" smtClean="0"/>
          </a:p>
          <a:p>
            <a:r>
              <a:rPr lang="zh-CN" altLang="en-US" dirty="0" smtClean="0"/>
              <a:t>步骤</a:t>
            </a:r>
          </a:p>
          <a:p>
            <a:pPr lvl="1"/>
            <a:r>
              <a:rPr lang="zh-CN" altLang="en-US" dirty="0" smtClean="0"/>
              <a:t>团队集合在一起</a:t>
            </a:r>
            <a:endParaRPr lang="en-US" altLang="zh-CN" dirty="0" smtClean="0"/>
          </a:p>
          <a:p>
            <a:pPr lvl="1"/>
            <a:r>
              <a:rPr lang="zh-CN" altLang="en-US" dirty="0" smtClean="0"/>
              <a:t>任务：</a:t>
            </a:r>
          </a:p>
          <a:p>
            <a:pPr lvl="2"/>
            <a:r>
              <a:rPr lang="zh-CN" altLang="en-US" dirty="0" smtClean="0"/>
              <a:t>如果可以，使用</a:t>
            </a:r>
            <a:r>
              <a:rPr lang="en-US" altLang="zh-CN" dirty="0" smtClean="0"/>
              <a:t>index cards</a:t>
            </a:r>
            <a:r>
              <a:rPr lang="zh-CN" altLang="en-US" dirty="0" smtClean="0"/>
              <a:t>来编写用户故事</a:t>
            </a:r>
            <a:endParaRPr lang="en-US" altLang="zh-CN" dirty="0" smtClean="0"/>
          </a:p>
          <a:p>
            <a:pPr lvl="2"/>
            <a:r>
              <a:rPr lang="zh-CN" altLang="en-US" dirty="0" smtClean="0"/>
              <a:t>完成</a:t>
            </a:r>
            <a:r>
              <a:rPr lang="en-US" altLang="zh-CN" dirty="0" smtClean="0"/>
              <a:t> “card”</a:t>
            </a:r>
            <a:r>
              <a:rPr lang="zh-CN" altLang="en-US" dirty="0" smtClean="0"/>
              <a:t>信息，其它信息在以后捕获</a:t>
            </a:r>
            <a:endParaRPr lang="en-US" altLang="zh-CN" dirty="0" smtClean="0"/>
          </a:p>
          <a:p>
            <a:r>
              <a:rPr lang="zh-CN" altLang="en-US" dirty="0" smtClean="0"/>
              <a:t>重点</a:t>
            </a:r>
            <a:endParaRPr lang="en-US" altLang="zh-CN" dirty="0" smtClean="0"/>
          </a:p>
          <a:p>
            <a:pPr lvl="1"/>
            <a:r>
              <a:rPr lang="zh-CN" altLang="en-US" dirty="0" smtClean="0"/>
              <a:t>在此完成的</a:t>
            </a:r>
            <a:r>
              <a:rPr lang="en-US" altLang="zh-CN" dirty="0" smtClean="0"/>
              <a:t>user stories</a:t>
            </a:r>
            <a:r>
              <a:rPr lang="zh-CN" altLang="en-US" dirty="0" smtClean="0"/>
              <a:t>会作为以后练习的输入</a:t>
            </a:r>
            <a:endParaRPr lang="en-US" altLang="zh-CN" dirty="0" smtClean="0"/>
          </a:p>
          <a:p>
            <a:pPr lvl="1"/>
            <a:r>
              <a:rPr lang="zh-CN" altLang="en-US" dirty="0" smtClean="0"/>
              <a:t>焦点在</a:t>
            </a:r>
            <a:r>
              <a:rPr lang="en-US" altLang="zh-CN" dirty="0" smtClean="0"/>
              <a:t>user stories</a:t>
            </a:r>
            <a:r>
              <a:rPr lang="zh-CN" altLang="en-US" dirty="0" smtClean="0"/>
              <a:t>上，但是你也可以识别</a:t>
            </a:r>
            <a:r>
              <a:rPr lang="en-US" altLang="zh-CN" dirty="0" smtClean="0"/>
              <a:t>technical stories</a:t>
            </a:r>
          </a:p>
          <a:p>
            <a:pPr lvl="1"/>
            <a:r>
              <a:rPr lang="zh-CN" altLang="en-US" dirty="0" smtClean="0"/>
              <a:t>尝试完成几个场景，用来确定系统的范围</a:t>
            </a:r>
            <a:endParaRPr lang="en-US" altLang="zh-CN" dirty="0" smtClean="0"/>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46</a:t>
            </a:fld>
            <a:endParaRPr lang="en-US"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zh-CN" dirty="0" smtClean="0"/>
              <a:t>3. </a:t>
            </a:r>
            <a:r>
              <a:rPr lang="zh-CN" altLang="en-US" dirty="0" smtClean="0"/>
              <a:t>初步架构分析</a:t>
            </a:r>
            <a:endParaRPr lang="en-US" altLang="zh-CN" dirty="0" smtClean="0"/>
          </a:p>
        </p:txBody>
      </p:sp>
      <p:pic>
        <p:nvPicPr>
          <p:cNvPr id="58373" name="Picture 13" descr="AMDD IB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3300" y="1455738"/>
            <a:ext cx="2884488"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4" name="Oval 6"/>
          <p:cNvSpPr>
            <a:spLocks noChangeArrowheads="1"/>
          </p:cNvSpPr>
          <p:nvPr/>
        </p:nvSpPr>
        <p:spPr bwMode="auto">
          <a:xfrm>
            <a:off x="7578725" y="1419225"/>
            <a:ext cx="1565275" cy="939800"/>
          </a:xfrm>
          <a:prstGeom prst="ellipse">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58371" name="Rectangle 3"/>
          <p:cNvSpPr>
            <a:spLocks noGrp="1" noChangeArrowheads="1"/>
          </p:cNvSpPr>
          <p:nvPr>
            <p:ph sz="quarter" idx="11"/>
          </p:nvPr>
        </p:nvSpPr>
        <p:spPr/>
        <p:txBody>
          <a:bodyPr/>
          <a:lstStyle/>
          <a:p>
            <a:r>
              <a:rPr lang="zh-CN" altLang="en-US" dirty="0" smtClean="0"/>
              <a:t>目标</a:t>
            </a:r>
            <a:endParaRPr lang="en-US" altLang="zh-CN" dirty="0" smtClean="0"/>
          </a:p>
          <a:p>
            <a:pPr lvl="1"/>
            <a:r>
              <a:rPr lang="zh-CN" altLang="en-US" dirty="0" smtClean="0">
                <a:solidFill>
                  <a:srgbClr val="C00000"/>
                </a:solidFill>
              </a:rPr>
              <a:t>识别并就系统的初始架构达成一致</a:t>
            </a:r>
            <a:endParaRPr lang="en-US" altLang="zh-CN" dirty="0" smtClean="0">
              <a:solidFill>
                <a:srgbClr val="C00000"/>
              </a:solidFill>
            </a:endParaRPr>
          </a:p>
          <a:p>
            <a:pPr lvl="1"/>
            <a:r>
              <a:rPr lang="zh-CN" altLang="en-US" dirty="0" smtClean="0"/>
              <a:t>从技术上为评估和计划提供帮助</a:t>
            </a:r>
            <a:endParaRPr lang="en-US" altLang="zh-CN" dirty="0" smtClean="0"/>
          </a:p>
          <a:p>
            <a:r>
              <a:rPr lang="zh-CN" altLang="en-US" dirty="0" smtClean="0"/>
              <a:t>工具</a:t>
            </a:r>
            <a:endParaRPr lang="en-US" altLang="zh-CN" dirty="0" smtClean="0"/>
          </a:p>
          <a:p>
            <a:pPr lvl="1"/>
            <a:r>
              <a:rPr lang="zh-CN" altLang="en-US" dirty="0" smtClean="0"/>
              <a:t>一些部署图</a:t>
            </a:r>
            <a:endParaRPr lang="en-US" altLang="zh-CN" dirty="0" smtClean="0"/>
          </a:p>
          <a:p>
            <a:pPr lvl="1"/>
            <a:r>
              <a:rPr lang="zh-CN" altLang="en-US" dirty="0" smtClean="0"/>
              <a:t>一个自由格式的“技术图”</a:t>
            </a:r>
            <a:endParaRPr lang="en-US" altLang="zh-CN" dirty="0" smtClean="0"/>
          </a:p>
          <a:p>
            <a:pPr lvl="1"/>
            <a:r>
              <a:rPr lang="en-US" altLang="zh-CN" dirty="0" smtClean="0"/>
              <a:t>UI</a:t>
            </a:r>
            <a:r>
              <a:rPr lang="zh-CN" altLang="en-US" dirty="0" smtClean="0"/>
              <a:t>流程图</a:t>
            </a:r>
            <a:endParaRPr lang="en-US" altLang="zh-CN" dirty="0" smtClean="0"/>
          </a:p>
          <a:p>
            <a:pPr lvl="1"/>
            <a:r>
              <a:rPr lang="zh-CN" altLang="en-US" dirty="0" smtClean="0"/>
              <a:t>组件架构图</a:t>
            </a:r>
            <a:endParaRPr lang="en-US" altLang="zh-CN" dirty="0" smtClean="0"/>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47</a:t>
            </a:fld>
            <a:endParaRPr lang="en-US"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zh-CN" altLang="en-US" smtClean="0"/>
              <a:t>工件：自由格式的架构图</a:t>
            </a:r>
            <a:endParaRPr lang="en-US" altLang="zh-CN" smtClean="0"/>
          </a:p>
        </p:txBody>
      </p:sp>
      <p:pic>
        <p:nvPicPr>
          <p:cNvPr id="59395" name="Picture 3" descr="freeFor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0175" y="1230313"/>
            <a:ext cx="6438900"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fld id="{9231B233-6F93-4D7F-B7DA-1F27CAA8E8C0}" type="slidenum">
              <a:rPr lang="en-US" altLang="en-US" smtClean="0"/>
              <a:pPr/>
              <a:t>48</a:t>
            </a:fld>
            <a:endParaRPr lang="en-US" alt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zh-CN" altLang="en-US" dirty="0" smtClean="0"/>
              <a:t>工件：</a:t>
            </a:r>
            <a:r>
              <a:rPr lang="en-US" altLang="zh-CN" dirty="0" smtClean="0"/>
              <a:t>UI</a:t>
            </a:r>
            <a:r>
              <a:rPr lang="zh-CN" altLang="en-US" dirty="0" smtClean="0"/>
              <a:t>流程图</a:t>
            </a:r>
            <a:r>
              <a:rPr lang="en-US" altLang="zh-CN" dirty="0" smtClean="0"/>
              <a:t>/UI</a:t>
            </a:r>
            <a:r>
              <a:rPr lang="zh-CN" altLang="en-US" dirty="0" smtClean="0"/>
              <a:t>故事板</a:t>
            </a:r>
            <a:endParaRPr lang="en-US" altLang="zh-CN" dirty="0" smtClean="0"/>
          </a:p>
        </p:txBody>
      </p:sp>
      <p:pic>
        <p:nvPicPr>
          <p:cNvPr id="60419" name="Picture 3" descr="uiFl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988" y="1094694"/>
            <a:ext cx="891540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fld id="{9231B233-6F93-4D7F-B7DA-1F27CAA8E8C0}" type="slidenum">
              <a:rPr lang="en-US" altLang="en-US" smtClean="0"/>
              <a:pPr/>
              <a:t>49</a:t>
            </a:fld>
            <a:endParaRPr lang="en-US"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21" name="Group 100"/>
          <p:cNvGrpSpPr>
            <a:grpSpLocks/>
          </p:cNvGrpSpPr>
          <p:nvPr/>
        </p:nvGrpSpPr>
        <p:grpSpPr bwMode="auto">
          <a:xfrm>
            <a:off x="177800" y="1030288"/>
            <a:ext cx="8750300" cy="4789487"/>
            <a:chOff x="192" y="897"/>
            <a:chExt cx="5512" cy="3017"/>
          </a:xfrm>
        </p:grpSpPr>
        <p:sp>
          <p:nvSpPr>
            <p:cNvPr id="9234" name="Text Box 4"/>
            <p:cNvSpPr txBox="1">
              <a:spLocks noChangeArrowheads="1"/>
            </p:cNvSpPr>
            <p:nvPr/>
          </p:nvSpPr>
          <p:spPr bwMode="auto">
            <a:xfrm>
              <a:off x="5344" y="3720"/>
              <a:ext cx="36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buClr>
                  <a:schemeClr val="accent2"/>
                </a:buClr>
              </a:pPr>
              <a:r>
                <a:rPr lang="zh-CN" altLang="en-US" sz="1400">
                  <a:latin typeface="Arial Unicode MS" panose="020B0604020202020204" pitchFamily="34" charset="-122"/>
                  <a:ea typeface="微软雅黑" panose="020B0503020204020204" pitchFamily="34" charset="-122"/>
                </a:rPr>
                <a:t>时间</a:t>
              </a:r>
            </a:p>
          </p:txBody>
        </p:sp>
        <p:grpSp>
          <p:nvGrpSpPr>
            <p:cNvPr id="9235" name="Group 10"/>
            <p:cNvGrpSpPr>
              <a:grpSpLocks/>
            </p:cNvGrpSpPr>
            <p:nvPr/>
          </p:nvGrpSpPr>
          <p:grpSpPr bwMode="auto">
            <a:xfrm rot="2183345">
              <a:off x="2476" y="988"/>
              <a:ext cx="504" cy="571"/>
              <a:chOff x="2552" y="1647"/>
              <a:chExt cx="728" cy="779"/>
            </a:xfrm>
          </p:grpSpPr>
          <p:sp>
            <p:nvSpPr>
              <p:cNvPr id="9313" name="AutoShape 6"/>
              <p:cNvSpPr>
                <a:spLocks noChangeArrowheads="1"/>
              </p:cNvSpPr>
              <p:nvPr/>
            </p:nvSpPr>
            <p:spPr bwMode="auto">
              <a:xfrm>
                <a:off x="2552" y="1647"/>
                <a:ext cx="728" cy="48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5 w 21600"/>
                  <a:gd name="T25" fmla="*/ 3160 h 21600"/>
                  <a:gd name="T26" fmla="*/ 18425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89" y="10800"/>
                    </a:moveTo>
                    <a:cubicBezTo>
                      <a:pt x="1989" y="15666"/>
                      <a:pt x="5934" y="19611"/>
                      <a:pt x="10800" y="19611"/>
                    </a:cubicBezTo>
                    <a:cubicBezTo>
                      <a:pt x="15666" y="19611"/>
                      <a:pt x="19611" y="15666"/>
                      <a:pt x="19611" y="10800"/>
                    </a:cubicBezTo>
                    <a:cubicBezTo>
                      <a:pt x="19611" y="5934"/>
                      <a:pt x="15666" y="1989"/>
                      <a:pt x="10800" y="1989"/>
                    </a:cubicBezTo>
                    <a:cubicBezTo>
                      <a:pt x="5934" y="1989"/>
                      <a:pt x="1989" y="5934"/>
                      <a:pt x="1989" y="10800"/>
                    </a:cubicBezTo>
                    <a:close/>
                  </a:path>
                </a:pathLst>
              </a:custGeom>
              <a:solidFill>
                <a:srgbClr val="8CC800"/>
              </a:solidFill>
              <a:ln w="12700" algn="ctr">
                <a:solidFill>
                  <a:schemeClr val="tx1"/>
                </a:solidFill>
                <a:round/>
                <a:headEnd/>
                <a:tailEnd/>
              </a:ln>
            </p:spPr>
            <p:txBody>
              <a:bodyPr anchor="ctr">
                <a:spAutoFit/>
              </a:bodyPr>
              <a:lstStyle/>
              <a:p>
                <a:endParaRPr lang="zh-CN" altLang="en-US" sz="2000">
                  <a:latin typeface="Arial Unicode MS" panose="020B0604020202020204" pitchFamily="34" charset="-122"/>
                  <a:ea typeface="微软雅黑" panose="020B0503020204020204" pitchFamily="34" charset="-122"/>
                </a:endParaRPr>
              </a:p>
            </p:txBody>
          </p:sp>
          <p:sp>
            <p:nvSpPr>
              <p:cNvPr id="9314" name="AutoShape 7"/>
              <p:cNvSpPr>
                <a:spLocks noChangeArrowheads="1"/>
              </p:cNvSpPr>
              <p:nvPr/>
            </p:nvSpPr>
            <p:spPr bwMode="auto">
              <a:xfrm>
                <a:off x="2640" y="1743"/>
                <a:ext cx="480" cy="683"/>
              </a:xfrm>
              <a:prstGeom prst="triangle">
                <a:avLst>
                  <a:gd name="adj" fmla="val 50000"/>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315" name="Line 8"/>
              <p:cNvSpPr>
                <a:spLocks noChangeShapeType="1"/>
              </p:cNvSpPr>
              <p:nvPr/>
            </p:nvSpPr>
            <p:spPr bwMode="auto">
              <a:xfrm>
                <a:off x="2640" y="2088"/>
                <a:ext cx="200" cy="144"/>
              </a:xfrm>
              <a:prstGeom prst="line">
                <a:avLst/>
              </a:prstGeom>
              <a:noFill/>
              <a:ln w="82550">
                <a:solidFill>
                  <a:srgbClr val="8CC8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sz="2000">
                  <a:latin typeface="Arial Unicode MS" panose="020B0604020202020204" pitchFamily="34" charset="-122"/>
                  <a:ea typeface="微软雅黑" panose="020B0503020204020204" pitchFamily="34" charset="-122"/>
                </a:endParaRPr>
              </a:p>
            </p:txBody>
          </p:sp>
        </p:grpSp>
        <p:grpSp>
          <p:nvGrpSpPr>
            <p:cNvPr id="9236" name="Group 9"/>
            <p:cNvGrpSpPr>
              <a:grpSpLocks/>
            </p:cNvGrpSpPr>
            <p:nvPr/>
          </p:nvGrpSpPr>
          <p:grpSpPr bwMode="auto">
            <a:xfrm rot="1272005">
              <a:off x="2170" y="1566"/>
              <a:ext cx="728" cy="624"/>
              <a:chOff x="2552" y="1711"/>
              <a:chExt cx="728" cy="624"/>
            </a:xfrm>
          </p:grpSpPr>
          <p:sp>
            <p:nvSpPr>
              <p:cNvPr id="9310" name="AutoShape 10"/>
              <p:cNvSpPr>
                <a:spLocks noChangeArrowheads="1"/>
              </p:cNvSpPr>
              <p:nvPr/>
            </p:nvSpPr>
            <p:spPr bwMode="auto">
              <a:xfrm>
                <a:off x="2552" y="1711"/>
                <a:ext cx="728" cy="35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5 w 21600"/>
                  <a:gd name="T25" fmla="*/ 3160 h 21600"/>
                  <a:gd name="T26" fmla="*/ 18425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89" y="10800"/>
                    </a:moveTo>
                    <a:cubicBezTo>
                      <a:pt x="1989" y="15666"/>
                      <a:pt x="5934" y="19611"/>
                      <a:pt x="10800" y="19611"/>
                    </a:cubicBezTo>
                    <a:cubicBezTo>
                      <a:pt x="15666" y="19611"/>
                      <a:pt x="19611" y="15666"/>
                      <a:pt x="19611" y="10800"/>
                    </a:cubicBezTo>
                    <a:cubicBezTo>
                      <a:pt x="19611" y="5934"/>
                      <a:pt x="15666" y="1989"/>
                      <a:pt x="10800" y="1989"/>
                    </a:cubicBezTo>
                    <a:cubicBezTo>
                      <a:pt x="5934" y="1989"/>
                      <a:pt x="1989" y="5934"/>
                      <a:pt x="1989" y="10800"/>
                    </a:cubicBezTo>
                    <a:close/>
                  </a:path>
                </a:pathLst>
              </a:custGeom>
              <a:solidFill>
                <a:srgbClr val="8CC800"/>
              </a:solidFill>
              <a:ln w="12700" algn="ctr">
                <a:solidFill>
                  <a:schemeClr val="tx1"/>
                </a:solidFill>
                <a:round/>
                <a:headEnd/>
                <a:tailEnd/>
              </a:ln>
            </p:spPr>
            <p:txBody>
              <a:bodyPr anchor="ctr">
                <a:spAutoFit/>
              </a:bodyPr>
              <a:lstStyle/>
              <a:p>
                <a:endParaRPr lang="zh-CN" altLang="en-US" sz="2000">
                  <a:latin typeface="Arial Unicode MS" panose="020B0604020202020204" pitchFamily="34" charset="-122"/>
                  <a:ea typeface="微软雅黑" panose="020B0503020204020204" pitchFamily="34" charset="-122"/>
                </a:endParaRPr>
              </a:p>
            </p:txBody>
          </p:sp>
          <p:sp>
            <p:nvSpPr>
              <p:cNvPr id="9311" name="AutoShape 11"/>
              <p:cNvSpPr>
                <a:spLocks noChangeArrowheads="1"/>
              </p:cNvSpPr>
              <p:nvPr/>
            </p:nvSpPr>
            <p:spPr bwMode="auto">
              <a:xfrm>
                <a:off x="2640" y="1834"/>
                <a:ext cx="480" cy="501"/>
              </a:xfrm>
              <a:prstGeom prst="triangle">
                <a:avLst>
                  <a:gd name="adj" fmla="val 50000"/>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312" name="Line 12"/>
              <p:cNvSpPr>
                <a:spLocks noChangeShapeType="1"/>
              </p:cNvSpPr>
              <p:nvPr/>
            </p:nvSpPr>
            <p:spPr bwMode="auto">
              <a:xfrm>
                <a:off x="2640" y="2088"/>
                <a:ext cx="200" cy="144"/>
              </a:xfrm>
              <a:prstGeom prst="line">
                <a:avLst/>
              </a:prstGeom>
              <a:noFill/>
              <a:ln w="82550">
                <a:solidFill>
                  <a:srgbClr val="8CC8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sz="2000">
                  <a:latin typeface="Arial Unicode MS" panose="020B0604020202020204" pitchFamily="34" charset="-122"/>
                  <a:ea typeface="微软雅黑" panose="020B0503020204020204" pitchFamily="34" charset="-122"/>
                </a:endParaRPr>
              </a:p>
            </p:txBody>
          </p:sp>
        </p:grpSp>
        <p:sp>
          <p:nvSpPr>
            <p:cNvPr id="9237" name="Line 13"/>
            <p:cNvSpPr>
              <a:spLocks noChangeShapeType="1"/>
            </p:cNvSpPr>
            <p:nvPr/>
          </p:nvSpPr>
          <p:spPr bwMode="auto">
            <a:xfrm flipV="1">
              <a:off x="216" y="3648"/>
              <a:ext cx="3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sz="2000">
                <a:latin typeface="Arial Unicode MS" panose="020B0604020202020204" pitchFamily="34" charset="-122"/>
                <a:ea typeface="微软雅黑" panose="020B0503020204020204" pitchFamily="34" charset="-122"/>
              </a:endParaRPr>
            </a:p>
          </p:txBody>
        </p:sp>
        <p:sp>
          <p:nvSpPr>
            <p:cNvPr id="9238" name="AutoShape 14"/>
            <p:cNvSpPr>
              <a:spLocks noChangeArrowheads="1"/>
            </p:cNvSpPr>
            <p:nvPr/>
          </p:nvSpPr>
          <p:spPr bwMode="auto">
            <a:xfrm>
              <a:off x="572" y="3514"/>
              <a:ext cx="603" cy="258"/>
            </a:xfrm>
            <a:prstGeom prst="cube">
              <a:avLst>
                <a:gd name="adj" fmla="val 25000"/>
              </a:avLst>
            </a:prstGeom>
            <a:solidFill>
              <a:srgbClr val="7889FB"/>
            </a:solidFill>
            <a:ln w="9525">
              <a:solidFill>
                <a:srgbClr val="000000"/>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
                  <a:schemeClr val="accent2"/>
                </a:buClr>
              </a:pPr>
              <a:r>
                <a:rPr lang="zh-CN" altLang="en-US" sz="1400">
                  <a:latin typeface="Arial Unicode MS" panose="020B0604020202020204" pitchFamily="34" charset="-122"/>
                  <a:ea typeface="微软雅黑" panose="020B0503020204020204" pitchFamily="34" charset="-122"/>
                </a:rPr>
                <a:t>先启</a:t>
              </a:r>
            </a:p>
          </p:txBody>
        </p:sp>
        <p:sp>
          <p:nvSpPr>
            <p:cNvPr id="9239" name="AutoShape 16"/>
            <p:cNvSpPr>
              <a:spLocks noChangeArrowheads="1"/>
            </p:cNvSpPr>
            <p:nvPr/>
          </p:nvSpPr>
          <p:spPr bwMode="auto">
            <a:xfrm>
              <a:off x="1155" y="3516"/>
              <a:ext cx="2831" cy="258"/>
            </a:xfrm>
            <a:prstGeom prst="cube">
              <a:avLst>
                <a:gd name="adj" fmla="val 25000"/>
              </a:avLst>
            </a:prstGeom>
            <a:solidFill>
              <a:srgbClr val="7889FB"/>
            </a:solidFill>
            <a:ln w="9525">
              <a:solidFill>
                <a:srgbClr val="000000"/>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
                  <a:schemeClr val="accent2"/>
                </a:buClr>
              </a:pPr>
              <a:r>
                <a:rPr lang="zh-CN" altLang="en-US" sz="1400">
                  <a:latin typeface="Arial Unicode MS" panose="020B0604020202020204" pitchFamily="34" charset="-122"/>
                  <a:ea typeface="微软雅黑" panose="020B0503020204020204" pitchFamily="34" charset="-122"/>
                </a:rPr>
                <a:t>构建</a:t>
              </a:r>
            </a:p>
          </p:txBody>
        </p:sp>
        <p:sp>
          <p:nvSpPr>
            <p:cNvPr id="9240" name="AutoShape 17"/>
            <p:cNvSpPr>
              <a:spLocks noChangeArrowheads="1"/>
            </p:cNvSpPr>
            <p:nvPr/>
          </p:nvSpPr>
          <p:spPr bwMode="auto">
            <a:xfrm>
              <a:off x="3972" y="3507"/>
              <a:ext cx="773" cy="258"/>
            </a:xfrm>
            <a:prstGeom prst="cube">
              <a:avLst>
                <a:gd name="adj" fmla="val 25000"/>
              </a:avLst>
            </a:prstGeom>
            <a:solidFill>
              <a:srgbClr val="7889FB"/>
            </a:solidFill>
            <a:ln w="9525">
              <a:solidFill>
                <a:srgbClr val="000000"/>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
                  <a:schemeClr val="accent2"/>
                </a:buClr>
              </a:pPr>
              <a:r>
                <a:rPr lang="zh-CN" altLang="en-US" sz="1400">
                  <a:latin typeface="Arial Unicode MS" panose="020B0604020202020204" pitchFamily="34" charset="-122"/>
                  <a:ea typeface="微软雅黑" panose="020B0503020204020204" pitchFamily="34" charset="-122"/>
                </a:rPr>
                <a:t>产品化</a:t>
              </a:r>
            </a:p>
          </p:txBody>
        </p:sp>
        <p:grpSp>
          <p:nvGrpSpPr>
            <p:cNvPr id="9241" name="Group 18"/>
            <p:cNvGrpSpPr>
              <a:grpSpLocks/>
            </p:cNvGrpSpPr>
            <p:nvPr/>
          </p:nvGrpSpPr>
          <p:grpSpPr bwMode="auto">
            <a:xfrm>
              <a:off x="1085" y="1950"/>
              <a:ext cx="245" cy="891"/>
              <a:chOff x="1117" y="665"/>
              <a:chExt cx="517" cy="1404"/>
            </a:xfrm>
          </p:grpSpPr>
          <p:sp>
            <p:nvSpPr>
              <p:cNvPr id="9300" name="AutoShape 19"/>
              <p:cNvSpPr>
                <a:spLocks noChangeArrowheads="1"/>
              </p:cNvSpPr>
              <p:nvPr/>
            </p:nvSpPr>
            <p:spPr bwMode="auto">
              <a:xfrm>
                <a:off x="1117" y="665"/>
                <a:ext cx="517" cy="49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301" name="AutoShape 20"/>
              <p:cNvSpPr>
                <a:spLocks noChangeArrowheads="1"/>
              </p:cNvSpPr>
              <p:nvPr/>
            </p:nvSpPr>
            <p:spPr bwMode="auto">
              <a:xfrm>
                <a:off x="1117" y="760"/>
                <a:ext cx="517" cy="49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302" name="AutoShape 21"/>
              <p:cNvSpPr>
                <a:spLocks noChangeArrowheads="1"/>
              </p:cNvSpPr>
              <p:nvPr/>
            </p:nvSpPr>
            <p:spPr bwMode="auto">
              <a:xfrm>
                <a:off x="1117" y="864"/>
                <a:ext cx="517" cy="49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303" name="AutoShape 22"/>
              <p:cNvSpPr>
                <a:spLocks noChangeArrowheads="1"/>
              </p:cNvSpPr>
              <p:nvPr/>
            </p:nvSpPr>
            <p:spPr bwMode="auto">
              <a:xfrm>
                <a:off x="1117" y="968"/>
                <a:ext cx="517" cy="49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304" name="AutoShape 23"/>
              <p:cNvSpPr>
                <a:spLocks noChangeArrowheads="1"/>
              </p:cNvSpPr>
              <p:nvPr/>
            </p:nvSpPr>
            <p:spPr bwMode="auto">
              <a:xfrm>
                <a:off x="1117" y="1072"/>
                <a:ext cx="517" cy="49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305" name="AutoShape 24"/>
              <p:cNvSpPr>
                <a:spLocks noChangeArrowheads="1"/>
              </p:cNvSpPr>
              <p:nvPr/>
            </p:nvSpPr>
            <p:spPr bwMode="auto">
              <a:xfrm>
                <a:off x="1117" y="1168"/>
                <a:ext cx="517" cy="49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306" name="AutoShape 25"/>
              <p:cNvSpPr>
                <a:spLocks noChangeArrowheads="1"/>
              </p:cNvSpPr>
              <p:nvPr/>
            </p:nvSpPr>
            <p:spPr bwMode="auto">
              <a:xfrm>
                <a:off x="1117" y="1264"/>
                <a:ext cx="517" cy="49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307" name="AutoShape 26"/>
              <p:cNvSpPr>
                <a:spLocks noChangeArrowheads="1"/>
              </p:cNvSpPr>
              <p:nvPr/>
            </p:nvSpPr>
            <p:spPr bwMode="auto">
              <a:xfrm>
                <a:off x="1117" y="1368"/>
                <a:ext cx="517" cy="49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308" name="AutoShape 27"/>
              <p:cNvSpPr>
                <a:spLocks noChangeArrowheads="1"/>
              </p:cNvSpPr>
              <p:nvPr/>
            </p:nvSpPr>
            <p:spPr bwMode="auto">
              <a:xfrm>
                <a:off x="1117" y="1472"/>
                <a:ext cx="517" cy="49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309" name="AutoShape 28"/>
              <p:cNvSpPr>
                <a:spLocks noChangeArrowheads="1"/>
              </p:cNvSpPr>
              <p:nvPr/>
            </p:nvSpPr>
            <p:spPr bwMode="auto">
              <a:xfrm>
                <a:off x="1117" y="1576"/>
                <a:ext cx="517" cy="49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grpSp>
        <p:sp>
          <p:nvSpPr>
            <p:cNvPr id="9242" name="Text Box 29"/>
            <p:cNvSpPr txBox="1">
              <a:spLocks noChangeArrowheads="1"/>
            </p:cNvSpPr>
            <p:nvPr/>
          </p:nvSpPr>
          <p:spPr bwMode="auto">
            <a:xfrm>
              <a:off x="892" y="3232"/>
              <a:ext cx="63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b="1" dirty="0">
                  <a:solidFill>
                    <a:srgbClr val="C00000"/>
                  </a:solidFill>
                  <a:latin typeface="Arial Unicode MS" panose="020B0604020202020204" pitchFamily="34" charset="-122"/>
                  <a:ea typeface="微软雅黑" panose="020B0503020204020204" pitchFamily="34" charset="-122"/>
                </a:rPr>
                <a:t>工作条目</a:t>
              </a:r>
            </a:p>
          </p:txBody>
        </p:sp>
        <p:sp>
          <p:nvSpPr>
            <p:cNvPr id="9243" name="Text Box 30"/>
            <p:cNvSpPr txBox="1">
              <a:spLocks noChangeArrowheads="1"/>
            </p:cNvSpPr>
            <p:nvPr/>
          </p:nvSpPr>
          <p:spPr bwMode="auto">
            <a:xfrm>
              <a:off x="192" y="2312"/>
              <a:ext cx="37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600" dirty="0">
                  <a:latin typeface="Arial Unicode MS" panose="020B0604020202020204" pitchFamily="34" charset="-122"/>
                  <a:ea typeface="微软雅黑" panose="020B0503020204020204" pitchFamily="34" charset="-122"/>
                </a:rPr>
                <a:t>初始项目</a:t>
              </a:r>
            </a:p>
          </p:txBody>
        </p:sp>
        <p:cxnSp>
          <p:nvCxnSpPr>
            <p:cNvPr id="9244" name="AutoShape 31"/>
            <p:cNvCxnSpPr>
              <a:cxnSpLocks noChangeShapeType="1"/>
              <a:stCxn id="9243" idx="3"/>
              <a:endCxn id="9305" idx="2"/>
            </p:cNvCxnSpPr>
            <p:nvPr/>
          </p:nvCxnSpPr>
          <p:spPr bwMode="auto">
            <a:xfrm flipV="1">
              <a:off x="568" y="2456"/>
              <a:ext cx="517" cy="40"/>
            </a:xfrm>
            <a:prstGeom prst="bentConnector3">
              <a:avLst>
                <a:gd name="adj1" fmla="val 5000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9245" name="Text Box 32"/>
            <p:cNvSpPr txBox="1">
              <a:spLocks noChangeArrowheads="1"/>
            </p:cNvSpPr>
            <p:nvPr/>
          </p:nvSpPr>
          <p:spPr bwMode="auto">
            <a:xfrm>
              <a:off x="674" y="2228"/>
              <a:ext cx="336"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b="1" dirty="0">
                  <a:solidFill>
                    <a:srgbClr val="C00000"/>
                  </a:solidFill>
                  <a:latin typeface="Arial Unicode MS" panose="020B0604020202020204" pitchFamily="34" charset="-122"/>
                  <a:ea typeface="微软雅黑" panose="020B0503020204020204" pitchFamily="34" charset="-122"/>
                </a:rPr>
                <a:t>初始需求</a:t>
              </a:r>
            </a:p>
          </p:txBody>
        </p:sp>
        <p:grpSp>
          <p:nvGrpSpPr>
            <p:cNvPr id="9246" name="Group 33"/>
            <p:cNvGrpSpPr>
              <a:grpSpLocks/>
            </p:cNvGrpSpPr>
            <p:nvPr/>
          </p:nvGrpSpPr>
          <p:grpSpPr bwMode="auto">
            <a:xfrm>
              <a:off x="1845" y="1949"/>
              <a:ext cx="245" cy="508"/>
              <a:chOff x="1957" y="2125"/>
              <a:chExt cx="245" cy="508"/>
            </a:xfrm>
          </p:grpSpPr>
          <p:sp>
            <p:nvSpPr>
              <p:cNvPr id="9296" name="AutoShape 34"/>
              <p:cNvSpPr>
                <a:spLocks noChangeArrowheads="1"/>
              </p:cNvSpPr>
              <p:nvPr/>
            </p:nvSpPr>
            <p:spPr bwMode="auto">
              <a:xfrm>
                <a:off x="1957" y="2125"/>
                <a:ext cx="245" cy="31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297" name="AutoShape 35"/>
              <p:cNvSpPr>
                <a:spLocks noChangeArrowheads="1"/>
              </p:cNvSpPr>
              <p:nvPr/>
            </p:nvSpPr>
            <p:spPr bwMode="auto">
              <a:xfrm>
                <a:off x="1957" y="2187"/>
                <a:ext cx="245" cy="31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298" name="AutoShape 36"/>
              <p:cNvSpPr>
                <a:spLocks noChangeArrowheads="1"/>
              </p:cNvSpPr>
              <p:nvPr/>
            </p:nvSpPr>
            <p:spPr bwMode="auto">
              <a:xfrm>
                <a:off x="1957" y="2253"/>
                <a:ext cx="245" cy="31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299" name="AutoShape 37"/>
              <p:cNvSpPr>
                <a:spLocks noChangeArrowheads="1"/>
              </p:cNvSpPr>
              <p:nvPr/>
            </p:nvSpPr>
            <p:spPr bwMode="auto">
              <a:xfrm>
                <a:off x="1957" y="2320"/>
                <a:ext cx="245" cy="31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grpSp>
        <p:sp>
          <p:nvSpPr>
            <p:cNvPr id="9247" name="Line 38"/>
            <p:cNvSpPr>
              <a:spLocks noChangeShapeType="1"/>
            </p:cNvSpPr>
            <p:nvPr/>
          </p:nvSpPr>
          <p:spPr bwMode="auto">
            <a:xfrm>
              <a:off x="1352" y="21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sz="2000">
                <a:latin typeface="Arial Unicode MS" panose="020B0604020202020204" pitchFamily="34" charset="-122"/>
                <a:ea typeface="微软雅黑" panose="020B0503020204020204" pitchFamily="34" charset="-122"/>
              </a:endParaRPr>
            </a:p>
          </p:txBody>
        </p:sp>
        <p:sp>
          <p:nvSpPr>
            <p:cNvPr id="9248" name="Line 39"/>
            <p:cNvSpPr>
              <a:spLocks noChangeShapeType="1"/>
            </p:cNvSpPr>
            <p:nvPr/>
          </p:nvSpPr>
          <p:spPr bwMode="auto">
            <a:xfrm>
              <a:off x="1352" y="228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sz="2000">
                <a:latin typeface="Arial Unicode MS" panose="020B0604020202020204" pitchFamily="34" charset="-122"/>
                <a:ea typeface="微软雅黑" panose="020B0503020204020204" pitchFamily="34" charset="-122"/>
              </a:endParaRPr>
            </a:p>
          </p:txBody>
        </p:sp>
        <p:cxnSp>
          <p:nvCxnSpPr>
            <p:cNvPr id="9249" name="AutoShape 40"/>
            <p:cNvCxnSpPr>
              <a:cxnSpLocks noChangeShapeType="1"/>
              <a:stCxn id="9247" idx="1"/>
              <a:endCxn id="9248" idx="1"/>
            </p:cNvCxnSpPr>
            <p:nvPr/>
          </p:nvCxnSpPr>
          <p:spPr bwMode="auto">
            <a:xfrm>
              <a:off x="1496" y="2112"/>
              <a:ext cx="0" cy="176"/>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9250" name="Line 41"/>
            <p:cNvSpPr>
              <a:spLocks noChangeShapeType="1"/>
            </p:cNvSpPr>
            <p:nvPr/>
          </p:nvSpPr>
          <p:spPr bwMode="auto">
            <a:xfrm>
              <a:off x="1496" y="2200"/>
              <a:ext cx="3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sz="2000">
                <a:latin typeface="Arial Unicode MS" panose="020B0604020202020204" pitchFamily="34" charset="-122"/>
                <a:ea typeface="微软雅黑" panose="020B0503020204020204" pitchFamily="34" charset="-122"/>
              </a:endParaRPr>
            </a:p>
          </p:txBody>
        </p:sp>
        <p:sp>
          <p:nvSpPr>
            <p:cNvPr id="9251" name="Text Box 42"/>
            <p:cNvSpPr txBox="1">
              <a:spLocks noChangeArrowheads="1"/>
            </p:cNvSpPr>
            <p:nvPr/>
          </p:nvSpPr>
          <p:spPr bwMode="auto">
            <a:xfrm>
              <a:off x="1447" y="2029"/>
              <a:ext cx="47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高优先级需求</a:t>
              </a:r>
            </a:p>
          </p:txBody>
        </p:sp>
        <p:sp>
          <p:nvSpPr>
            <p:cNvPr id="9252" name="Text Box 43"/>
            <p:cNvSpPr txBox="1">
              <a:spLocks noChangeArrowheads="1"/>
            </p:cNvSpPr>
            <p:nvPr/>
          </p:nvSpPr>
          <p:spPr bwMode="auto">
            <a:xfrm>
              <a:off x="1703" y="2431"/>
              <a:ext cx="62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迭代条目</a:t>
              </a:r>
            </a:p>
          </p:txBody>
        </p:sp>
        <p:grpSp>
          <p:nvGrpSpPr>
            <p:cNvPr id="9253" name="Group 44"/>
            <p:cNvGrpSpPr>
              <a:grpSpLocks/>
            </p:cNvGrpSpPr>
            <p:nvPr/>
          </p:nvGrpSpPr>
          <p:grpSpPr bwMode="auto">
            <a:xfrm>
              <a:off x="2437" y="1974"/>
              <a:ext cx="245" cy="483"/>
              <a:chOff x="2709" y="2158"/>
              <a:chExt cx="245" cy="483"/>
            </a:xfrm>
          </p:grpSpPr>
          <p:sp>
            <p:nvSpPr>
              <p:cNvPr id="9292" name="AutoShape 45"/>
              <p:cNvSpPr>
                <a:spLocks noChangeArrowheads="1"/>
              </p:cNvSpPr>
              <p:nvPr/>
            </p:nvSpPr>
            <p:spPr bwMode="auto">
              <a:xfrm>
                <a:off x="2709" y="2158"/>
                <a:ext cx="109" cy="279"/>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293" name="AutoShape 46"/>
              <p:cNvSpPr>
                <a:spLocks noChangeArrowheads="1"/>
              </p:cNvSpPr>
              <p:nvPr/>
            </p:nvSpPr>
            <p:spPr bwMode="auto">
              <a:xfrm>
                <a:off x="2765" y="2210"/>
                <a:ext cx="189" cy="298"/>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294" name="AutoShape 47"/>
              <p:cNvSpPr>
                <a:spLocks noChangeArrowheads="1"/>
              </p:cNvSpPr>
              <p:nvPr/>
            </p:nvSpPr>
            <p:spPr bwMode="auto">
              <a:xfrm>
                <a:off x="2789" y="2286"/>
                <a:ext cx="109" cy="279"/>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295" name="AutoShape 48"/>
              <p:cNvSpPr>
                <a:spLocks noChangeArrowheads="1"/>
              </p:cNvSpPr>
              <p:nvPr/>
            </p:nvSpPr>
            <p:spPr bwMode="auto">
              <a:xfrm>
                <a:off x="2765" y="2343"/>
                <a:ext cx="189" cy="298"/>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grpSp>
        <p:sp>
          <p:nvSpPr>
            <p:cNvPr id="9254" name="Text Box 49"/>
            <p:cNvSpPr txBox="1">
              <a:spLocks noChangeArrowheads="1"/>
            </p:cNvSpPr>
            <p:nvPr/>
          </p:nvSpPr>
          <p:spPr bwMode="auto">
            <a:xfrm>
              <a:off x="2270" y="2439"/>
              <a:ext cx="52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a:latin typeface="Arial Unicode MS" panose="020B0604020202020204" pitchFamily="34" charset="-122"/>
                  <a:ea typeface="微软雅黑" panose="020B0503020204020204" pitchFamily="34" charset="-122"/>
                </a:rPr>
                <a:t>    任务</a:t>
              </a:r>
            </a:p>
          </p:txBody>
        </p:sp>
        <p:sp>
          <p:nvSpPr>
            <p:cNvPr id="9255" name="Line 50"/>
            <p:cNvSpPr>
              <a:spLocks noChangeShapeType="1"/>
            </p:cNvSpPr>
            <p:nvPr/>
          </p:nvSpPr>
          <p:spPr bwMode="auto">
            <a:xfrm>
              <a:off x="2096" y="2200"/>
              <a:ext cx="36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sz="2000">
                <a:latin typeface="Arial Unicode MS" panose="020B0604020202020204" pitchFamily="34" charset="-122"/>
                <a:ea typeface="微软雅黑" panose="020B0503020204020204" pitchFamily="34" charset="-122"/>
              </a:endParaRPr>
            </a:p>
          </p:txBody>
        </p:sp>
        <p:sp>
          <p:nvSpPr>
            <p:cNvPr id="9256" name="Text Box 51"/>
            <p:cNvSpPr txBox="1">
              <a:spLocks noChangeArrowheads="1"/>
            </p:cNvSpPr>
            <p:nvPr/>
          </p:nvSpPr>
          <p:spPr bwMode="auto">
            <a:xfrm>
              <a:off x="2320" y="1656"/>
              <a:ext cx="52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a:latin typeface="Arial Unicode MS" panose="020B0604020202020204" pitchFamily="34" charset="-122"/>
                  <a:ea typeface="微软雅黑" panose="020B0503020204020204" pitchFamily="34" charset="-122"/>
                </a:rPr>
                <a:t>    迭代</a:t>
              </a:r>
              <a:endParaRPr lang="en-US" altLang="zh-CN" sz="1400">
                <a:latin typeface="Arial Unicode MS" panose="020B0604020202020204" pitchFamily="34" charset="-122"/>
                <a:ea typeface="微软雅黑" panose="020B0503020204020204" pitchFamily="34" charset="-122"/>
              </a:endParaRPr>
            </a:p>
          </p:txBody>
        </p:sp>
        <p:sp>
          <p:nvSpPr>
            <p:cNvPr id="9257" name="Text Box 52"/>
            <p:cNvSpPr txBox="1">
              <a:spLocks noChangeArrowheads="1"/>
            </p:cNvSpPr>
            <p:nvPr/>
          </p:nvSpPr>
          <p:spPr bwMode="auto">
            <a:xfrm>
              <a:off x="2976" y="1344"/>
              <a:ext cx="1170"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每日站立会议</a:t>
              </a:r>
            </a:p>
            <a:p>
              <a:pPr eaLnBrk="1" hangingPunct="1"/>
              <a:r>
                <a:rPr lang="zh-CN" altLang="en-US" sz="1400" dirty="0">
                  <a:latin typeface="Arial Unicode MS" panose="020B0604020202020204" pitchFamily="34" charset="-122"/>
                  <a:ea typeface="微软雅黑" panose="020B0503020204020204" pitchFamily="34" charset="-122"/>
                </a:rPr>
                <a:t>同步状态，识别问题</a:t>
              </a:r>
            </a:p>
          </p:txBody>
        </p:sp>
        <p:sp>
          <p:nvSpPr>
            <p:cNvPr id="9258" name="Text Box 53"/>
            <p:cNvSpPr txBox="1">
              <a:spLocks noChangeArrowheads="1"/>
            </p:cNvSpPr>
            <p:nvPr/>
          </p:nvSpPr>
          <p:spPr bwMode="auto">
            <a:xfrm>
              <a:off x="3167" y="1933"/>
              <a:ext cx="640"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迭代回顾</a:t>
              </a:r>
              <a:endParaRPr lang="en-US" altLang="zh-CN" sz="1400" dirty="0">
                <a:latin typeface="Arial Unicode MS" panose="020B0604020202020204" pitchFamily="34" charset="-122"/>
                <a:ea typeface="微软雅黑" panose="020B0503020204020204" pitchFamily="34" charset="-122"/>
              </a:endParaRPr>
            </a:p>
            <a:p>
              <a:pPr eaLnBrk="1" hangingPunct="1"/>
              <a:r>
                <a:rPr lang="zh-CN" altLang="en-US" sz="1400" dirty="0">
                  <a:latin typeface="Arial Unicode MS" panose="020B0604020202020204" pitchFamily="34" charset="-122"/>
                  <a:ea typeface="微软雅黑" panose="020B0503020204020204" pitchFamily="34" charset="-122"/>
                </a:rPr>
                <a:t>演示评估</a:t>
              </a:r>
              <a:endParaRPr lang="en-US" altLang="zh-CN" sz="1400" dirty="0">
                <a:latin typeface="Arial Unicode MS" panose="020B0604020202020204" pitchFamily="34" charset="-122"/>
                <a:ea typeface="微软雅黑" panose="020B0503020204020204" pitchFamily="34" charset="-122"/>
              </a:endParaRPr>
            </a:p>
            <a:p>
              <a:pPr eaLnBrk="1" hangingPunct="1"/>
              <a:r>
                <a:rPr lang="zh-CN" altLang="en-US" sz="1400" dirty="0" smtClean="0">
                  <a:latin typeface="Arial Unicode MS" panose="020B0604020202020204" pitchFamily="34" charset="-122"/>
                  <a:ea typeface="微软雅黑" panose="020B0503020204020204" pitchFamily="34" charset="-122"/>
                </a:rPr>
                <a:t>获</a:t>
              </a:r>
              <a:r>
                <a:rPr lang="zh-CN" altLang="en-US" sz="1400" dirty="0">
                  <a:latin typeface="Arial Unicode MS" panose="020B0604020202020204" pitchFamily="34" charset="-122"/>
                  <a:ea typeface="微软雅黑" panose="020B0503020204020204" pitchFamily="34" charset="-122"/>
                </a:rPr>
                <a:t>取资助</a:t>
              </a:r>
            </a:p>
          </p:txBody>
        </p:sp>
        <p:sp>
          <p:nvSpPr>
            <p:cNvPr id="9259" name="Line 54"/>
            <p:cNvSpPr>
              <a:spLocks noChangeShapeType="1"/>
            </p:cNvSpPr>
            <p:nvPr/>
          </p:nvSpPr>
          <p:spPr bwMode="auto">
            <a:xfrm>
              <a:off x="2712" y="2200"/>
              <a:ext cx="5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sz="2000">
                <a:latin typeface="Arial Unicode MS" panose="020B0604020202020204" pitchFamily="34" charset="-122"/>
                <a:ea typeface="微软雅黑" panose="020B0503020204020204" pitchFamily="34" charset="-122"/>
              </a:endParaRPr>
            </a:p>
          </p:txBody>
        </p:sp>
        <p:sp>
          <p:nvSpPr>
            <p:cNvPr id="9260" name="Text Box 55"/>
            <p:cNvSpPr txBox="1">
              <a:spLocks noChangeArrowheads="1"/>
            </p:cNvSpPr>
            <p:nvPr/>
          </p:nvSpPr>
          <p:spPr bwMode="auto">
            <a:xfrm>
              <a:off x="2731" y="2033"/>
              <a:ext cx="47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可执行的系统</a:t>
              </a:r>
            </a:p>
          </p:txBody>
        </p:sp>
        <p:sp>
          <p:nvSpPr>
            <p:cNvPr id="9261" name="Text Box 56"/>
            <p:cNvSpPr txBox="1">
              <a:spLocks noChangeArrowheads="1"/>
            </p:cNvSpPr>
            <p:nvPr/>
          </p:nvSpPr>
          <p:spPr bwMode="auto">
            <a:xfrm>
              <a:off x="4114" y="2062"/>
              <a:ext cx="41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产</a:t>
              </a:r>
              <a:r>
                <a:rPr lang="zh-CN" altLang="en-US" sz="1400" dirty="0" smtClean="0">
                  <a:latin typeface="Arial Unicode MS" panose="020B0604020202020204" pitchFamily="34" charset="-122"/>
                  <a:ea typeface="微软雅黑" panose="020B0503020204020204" pitchFamily="34" charset="-122"/>
                </a:rPr>
                <a:t>品</a:t>
              </a:r>
              <a:r>
                <a:rPr lang="en-US" altLang="zh-CN" sz="1400" dirty="0" smtClean="0">
                  <a:latin typeface="Arial Unicode MS" panose="020B0604020202020204" pitchFamily="34" charset="-122"/>
                  <a:ea typeface="微软雅黑" panose="020B0503020204020204" pitchFamily="34" charset="-122"/>
                </a:rPr>
                <a:t/>
              </a:r>
              <a:br>
                <a:rPr lang="en-US" altLang="zh-CN" sz="1400" dirty="0" smtClean="0">
                  <a:latin typeface="Arial Unicode MS" panose="020B0604020202020204" pitchFamily="34" charset="-122"/>
                  <a:ea typeface="微软雅黑" panose="020B0503020204020204" pitchFamily="34" charset="-122"/>
                </a:rPr>
              </a:br>
              <a:r>
                <a:rPr lang="zh-CN" altLang="en-US" sz="1400" dirty="0" smtClean="0">
                  <a:latin typeface="Arial Unicode MS" panose="020B0604020202020204" pitchFamily="34" charset="-122"/>
                  <a:ea typeface="微软雅黑" panose="020B0503020204020204" pitchFamily="34" charset="-122"/>
                </a:rPr>
                <a:t>发</a:t>
              </a:r>
              <a:r>
                <a:rPr lang="zh-CN" altLang="en-US" sz="1400" dirty="0">
                  <a:latin typeface="Arial Unicode MS" panose="020B0604020202020204" pitchFamily="34" charset="-122"/>
                  <a:ea typeface="微软雅黑" panose="020B0503020204020204" pitchFamily="34" charset="-122"/>
                </a:rPr>
                <a:t>布</a:t>
              </a:r>
            </a:p>
          </p:txBody>
        </p:sp>
        <p:sp>
          <p:nvSpPr>
            <p:cNvPr id="9262" name="Text Box 58"/>
            <p:cNvSpPr txBox="1">
              <a:spLocks noChangeArrowheads="1"/>
            </p:cNvSpPr>
            <p:nvPr/>
          </p:nvSpPr>
          <p:spPr bwMode="auto">
            <a:xfrm>
              <a:off x="1584" y="2568"/>
              <a:ext cx="848"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迭代计划会议</a:t>
              </a:r>
            </a:p>
            <a:p>
              <a:pPr eaLnBrk="1" hangingPunct="1"/>
              <a:r>
                <a:rPr lang="zh-CN" altLang="en-US" sz="1400" dirty="0">
                  <a:latin typeface="Arial Unicode MS" panose="020B0604020202020204" pitchFamily="34" charset="-122"/>
                  <a:ea typeface="微软雅黑" panose="020B0503020204020204" pitchFamily="34" charset="-122"/>
                </a:rPr>
                <a:t>选择条目，划分任务</a:t>
              </a:r>
            </a:p>
          </p:txBody>
        </p:sp>
        <p:cxnSp>
          <p:nvCxnSpPr>
            <p:cNvPr id="9263" name="AutoShape 59"/>
            <p:cNvCxnSpPr>
              <a:cxnSpLocks noChangeShapeType="1"/>
              <a:stCxn id="9258" idx="2"/>
              <a:endCxn id="9262" idx="3"/>
            </p:cNvCxnSpPr>
            <p:nvPr/>
          </p:nvCxnSpPr>
          <p:spPr bwMode="auto">
            <a:xfrm rot="5400000">
              <a:off x="2784" y="2114"/>
              <a:ext cx="351" cy="1055"/>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9264" name="Text Box 60"/>
            <p:cNvSpPr txBox="1">
              <a:spLocks noChangeArrowheads="1"/>
            </p:cNvSpPr>
            <p:nvPr/>
          </p:nvSpPr>
          <p:spPr bwMode="auto">
            <a:xfrm>
              <a:off x="3072" y="2584"/>
              <a:ext cx="44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a:latin typeface="Arial Unicode MS" panose="020B0604020202020204" pitchFamily="34" charset="-122"/>
                  <a:ea typeface="微软雅黑" panose="020B0503020204020204" pitchFamily="34" charset="-122"/>
                </a:rPr>
                <a:t>资助</a:t>
              </a:r>
            </a:p>
          </p:txBody>
        </p:sp>
        <p:grpSp>
          <p:nvGrpSpPr>
            <p:cNvPr id="9265" name="Group 61"/>
            <p:cNvGrpSpPr>
              <a:grpSpLocks/>
            </p:cNvGrpSpPr>
            <p:nvPr/>
          </p:nvGrpSpPr>
          <p:grpSpPr bwMode="auto">
            <a:xfrm>
              <a:off x="1085" y="2611"/>
              <a:ext cx="245" cy="637"/>
              <a:chOff x="837" y="1579"/>
              <a:chExt cx="245" cy="637"/>
            </a:xfrm>
          </p:grpSpPr>
          <p:sp>
            <p:nvSpPr>
              <p:cNvPr id="9286" name="AutoShape 62"/>
              <p:cNvSpPr>
                <a:spLocks noChangeArrowheads="1"/>
              </p:cNvSpPr>
              <p:nvPr/>
            </p:nvSpPr>
            <p:spPr bwMode="auto">
              <a:xfrm>
                <a:off x="837" y="1579"/>
                <a:ext cx="245" cy="31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287" name="AutoShape 63"/>
              <p:cNvSpPr>
                <a:spLocks noChangeArrowheads="1"/>
              </p:cNvSpPr>
              <p:nvPr/>
            </p:nvSpPr>
            <p:spPr bwMode="auto">
              <a:xfrm>
                <a:off x="837" y="1641"/>
                <a:ext cx="245" cy="31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288" name="AutoShape 64"/>
              <p:cNvSpPr>
                <a:spLocks noChangeArrowheads="1"/>
              </p:cNvSpPr>
              <p:nvPr/>
            </p:nvSpPr>
            <p:spPr bwMode="auto">
              <a:xfrm>
                <a:off x="837" y="1702"/>
                <a:ext cx="245" cy="31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289" name="AutoShape 65"/>
              <p:cNvSpPr>
                <a:spLocks noChangeArrowheads="1"/>
              </p:cNvSpPr>
              <p:nvPr/>
            </p:nvSpPr>
            <p:spPr bwMode="auto">
              <a:xfrm>
                <a:off x="837" y="1769"/>
                <a:ext cx="245" cy="31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290" name="AutoShape 66"/>
              <p:cNvSpPr>
                <a:spLocks noChangeArrowheads="1"/>
              </p:cNvSpPr>
              <p:nvPr/>
            </p:nvSpPr>
            <p:spPr bwMode="auto">
              <a:xfrm>
                <a:off x="837" y="1836"/>
                <a:ext cx="245" cy="31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291" name="AutoShape 67"/>
              <p:cNvSpPr>
                <a:spLocks noChangeArrowheads="1"/>
              </p:cNvSpPr>
              <p:nvPr/>
            </p:nvSpPr>
            <p:spPr bwMode="auto">
              <a:xfrm>
                <a:off x="837" y="1903"/>
                <a:ext cx="245" cy="31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grpSp>
        <p:cxnSp>
          <p:nvCxnSpPr>
            <p:cNvPr id="9266" name="AutoShape 68"/>
            <p:cNvCxnSpPr>
              <a:cxnSpLocks noChangeShapeType="1"/>
              <a:stCxn id="9258" idx="2"/>
              <a:endCxn id="9242" idx="3"/>
            </p:cNvCxnSpPr>
            <p:nvPr/>
          </p:nvCxnSpPr>
          <p:spPr bwMode="auto">
            <a:xfrm rot="5400000">
              <a:off x="2074" y="1916"/>
              <a:ext cx="863" cy="1963"/>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9267" name="Text Box 69"/>
            <p:cNvSpPr txBox="1">
              <a:spLocks noChangeArrowheads="1"/>
            </p:cNvSpPr>
            <p:nvPr/>
          </p:nvSpPr>
          <p:spPr bwMode="auto">
            <a:xfrm>
              <a:off x="3064" y="3040"/>
              <a:ext cx="47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a:latin typeface="Arial Unicode MS" panose="020B0604020202020204" pitchFamily="34" charset="-122"/>
                  <a:ea typeface="微软雅黑" panose="020B0503020204020204" pitchFamily="34" charset="-122"/>
                </a:rPr>
                <a:t>输入</a:t>
              </a:r>
            </a:p>
          </p:txBody>
        </p:sp>
        <p:sp>
          <p:nvSpPr>
            <p:cNvPr id="9268" name="Text Box 70"/>
            <p:cNvSpPr txBox="1">
              <a:spLocks noChangeArrowheads="1"/>
            </p:cNvSpPr>
            <p:nvPr/>
          </p:nvSpPr>
          <p:spPr bwMode="auto">
            <a:xfrm>
              <a:off x="5034" y="2072"/>
              <a:ext cx="51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运营和支持</a:t>
              </a:r>
            </a:p>
          </p:txBody>
        </p:sp>
        <p:sp>
          <p:nvSpPr>
            <p:cNvPr id="9269" name="AutoShape 71"/>
            <p:cNvSpPr>
              <a:spLocks noChangeArrowheads="1"/>
            </p:cNvSpPr>
            <p:nvPr/>
          </p:nvSpPr>
          <p:spPr bwMode="auto">
            <a:xfrm>
              <a:off x="4718" y="3507"/>
              <a:ext cx="841" cy="258"/>
            </a:xfrm>
            <a:prstGeom prst="cube">
              <a:avLst>
                <a:gd name="adj" fmla="val 25000"/>
              </a:avLst>
            </a:prstGeom>
            <a:solidFill>
              <a:srgbClr val="7889FB"/>
            </a:solidFill>
            <a:ln w="9525">
              <a:solidFill>
                <a:srgbClr val="000000"/>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
                  <a:schemeClr val="accent2"/>
                </a:buClr>
              </a:pPr>
              <a:r>
                <a:rPr lang="zh-CN" altLang="en-US" sz="1400">
                  <a:latin typeface="Arial Unicode MS" panose="020B0604020202020204" pitchFamily="34" charset="-122"/>
                  <a:ea typeface="微软雅黑" panose="020B0503020204020204" pitchFamily="34" charset="-122"/>
                </a:rPr>
                <a:t>生产</a:t>
              </a:r>
            </a:p>
          </p:txBody>
        </p:sp>
        <p:sp>
          <p:nvSpPr>
            <p:cNvPr id="9270" name="Line 72"/>
            <p:cNvSpPr>
              <a:spLocks noChangeShapeType="1"/>
            </p:cNvSpPr>
            <p:nvPr/>
          </p:nvSpPr>
          <p:spPr bwMode="auto">
            <a:xfrm>
              <a:off x="5344" y="3640"/>
              <a:ext cx="35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sz="2000">
                <a:latin typeface="Arial Unicode MS" panose="020B0604020202020204" pitchFamily="34" charset="-122"/>
                <a:ea typeface="微软雅黑" panose="020B0503020204020204" pitchFamily="34" charset="-122"/>
              </a:endParaRPr>
            </a:p>
          </p:txBody>
        </p:sp>
        <p:cxnSp>
          <p:nvCxnSpPr>
            <p:cNvPr id="9271" name="AutoShape 74"/>
            <p:cNvCxnSpPr>
              <a:cxnSpLocks noChangeShapeType="1"/>
              <a:stCxn id="9268" idx="2"/>
              <a:endCxn id="9242" idx="3"/>
            </p:cNvCxnSpPr>
            <p:nvPr/>
          </p:nvCxnSpPr>
          <p:spPr bwMode="auto">
            <a:xfrm rot="5400000">
              <a:off x="2945" y="981"/>
              <a:ext cx="927" cy="3770"/>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9272" name="Text Box 75"/>
            <p:cNvSpPr txBox="1">
              <a:spLocks noChangeArrowheads="1"/>
            </p:cNvSpPr>
            <p:nvPr/>
          </p:nvSpPr>
          <p:spPr bwMode="auto">
            <a:xfrm>
              <a:off x="4096" y="3032"/>
              <a:ext cx="97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增强需求和缺陷</a:t>
              </a:r>
            </a:p>
          </p:txBody>
        </p:sp>
        <p:cxnSp>
          <p:nvCxnSpPr>
            <p:cNvPr id="9273" name="AutoShape 76"/>
            <p:cNvCxnSpPr>
              <a:cxnSpLocks noChangeShapeType="1"/>
              <a:stCxn id="9243" idx="3"/>
            </p:cNvCxnSpPr>
            <p:nvPr/>
          </p:nvCxnSpPr>
          <p:spPr bwMode="auto">
            <a:xfrm flipV="1">
              <a:off x="568" y="1252"/>
              <a:ext cx="1832" cy="1244"/>
            </a:xfrm>
            <a:prstGeom prst="bentConnector3">
              <a:avLst>
                <a:gd name="adj1" fmla="val 5000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9274" name="Text Box 77"/>
            <p:cNvSpPr txBox="1">
              <a:spLocks noChangeArrowheads="1"/>
            </p:cNvSpPr>
            <p:nvPr/>
          </p:nvSpPr>
          <p:spPr bwMode="auto">
            <a:xfrm>
              <a:off x="749" y="1080"/>
              <a:ext cx="611"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b="1" dirty="0">
                  <a:solidFill>
                    <a:srgbClr val="C00000"/>
                  </a:solidFill>
                  <a:latin typeface="Arial Unicode MS" panose="020B0604020202020204" pitchFamily="34" charset="-122"/>
                  <a:ea typeface="微软雅黑" panose="020B0503020204020204" pitchFamily="34" charset="-122"/>
                </a:rPr>
                <a:t>初始架构</a:t>
              </a:r>
            </a:p>
            <a:p>
              <a:pPr eaLnBrk="1" hangingPunct="1"/>
              <a:r>
                <a:rPr lang="zh-CN" altLang="en-US" sz="1400" b="1" dirty="0">
                  <a:solidFill>
                    <a:srgbClr val="C00000"/>
                  </a:solidFill>
                  <a:latin typeface="Arial Unicode MS" panose="020B0604020202020204" pitchFamily="34" charset="-122"/>
                  <a:ea typeface="微软雅黑" panose="020B0503020204020204" pitchFamily="34" charset="-122"/>
                </a:rPr>
                <a:t>远景</a:t>
              </a:r>
            </a:p>
          </p:txBody>
        </p:sp>
        <p:sp>
          <p:nvSpPr>
            <p:cNvPr id="9275" name="AutoShape 78"/>
            <p:cNvSpPr>
              <a:spLocks noChangeArrowheads="1"/>
            </p:cNvSpPr>
            <p:nvPr/>
          </p:nvSpPr>
          <p:spPr bwMode="auto">
            <a:xfrm>
              <a:off x="4361" y="897"/>
              <a:ext cx="1023" cy="95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7 w 21600"/>
                <a:gd name="T25" fmla="*/ 3163 h 21600"/>
                <a:gd name="T26" fmla="*/ 18433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387" y="10800"/>
                  </a:moveTo>
                  <a:cubicBezTo>
                    <a:pt x="4387" y="14342"/>
                    <a:pt x="7258" y="17213"/>
                    <a:pt x="10800" y="17213"/>
                  </a:cubicBezTo>
                  <a:cubicBezTo>
                    <a:pt x="14342" y="17213"/>
                    <a:pt x="17213" y="14342"/>
                    <a:pt x="17213" y="10800"/>
                  </a:cubicBezTo>
                  <a:cubicBezTo>
                    <a:pt x="17213" y="7258"/>
                    <a:pt x="14342" y="4387"/>
                    <a:pt x="10800" y="4387"/>
                  </a:cubicBezTo>
                  <a:cubicBezTo>
                    <a:pt x="7258" y="4387"/>
                    <a:pt x="4387" y="7258"/>
                    <a:pt x="4387" y="10800"/>
                  </a:cubicBezTo>
                  <a:close/>
                </a:path>
              </a:pathLst>
            </a:custGeom>
            <a:solidFill>
              <a:srgbClr val="7889FB"/>
            </a:solidFill>
            <a:ln w="12700" algn="ctr">
              <a:solidFill>
                <a:schemeClr val="bg2"/>
              </a:solidFill>
              <a:round/>
              <a:headEnd/>
              <a:tailEnd/>
            </a:ln>
          </p:spPr>
          <p:txBody>
            <a:bodyPr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zh-CN" sz="1400" dirty="0">
                <a:latin typeface="Arial Unicode MS" panose="020B0604020202020204" pitchFamily="34" charset="-122"/>
                <a:ea typeface="微软雅黑" panose="020B0503020204020204" pitchFamily="34" charset="-122"/>
              </a:endParaRPr>
            </a:p>
          </p:txBody>
        </p:sp>
        <p:sp>
          <p:nvSpPr>
            <p:cNvPr id="9276" name="Text Box 79"/>
            <p:cNvSpPr txBox="1">
              <a:spLocks noChangeArrowheads="1"/>
            </p:cNvSpPr>
            <p:nvPr/>
          </p:nvSpPr>
          <p:spPr bwMode="auto">
            <a:xfrm>
              <a:off x="4322" y="1222"/>
              <a:ext cx="38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组长</a:t>
              </a:r>
            </a:p>
          </p:txBody>
        </p:sp>
        <p:sp>
          <p:nvSpPr>
            <p:cNvPr id="9277" name="Text Box 80"/>
            <p:cNvSpPr txBox="1">
              <a:spLocks noChangeArrowheads="1"/>
            </p:cNvSpPr>
            <p:nvPr/>
          </p:nvSpPr>
          <p:spPr bwMode="auto">
            <a:xfrm>
              <a:off x="4411" y="1578"/>
              <a:ext cx="34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a:latin typeface="Arial Unicode MS" panose="020B0604020202020204" pitchFamily="34" charset="-122"/>
                  <a:ea typeface="微软雅黑" panose="020B0503020204020204" pitchFamily="34" charset="-122"/>
                </a:rPr>
                <a:t>需求</a:t>
              </a:r>
            </a:p>
          </p:txBody>
        </p:sp>
        <p:sp>
          <p:nvSpPr>
            <p:cNvPr id="9278" name="Text Box 81"/>
            <p:cNvSpPr txBox="1">
              <a:spLocks noChangeArrowheads="1"/>
            </p:cNvSpPr>
            <p:nvPr/>
          </p:nvSpPr>
          <p:spPr bwMode="auto">
            <a:xfrm>
              <a:off x="4835" y="1638"/>
              <a:ext cx="46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设计</a:t>
              </a:r>
              <a:endParaRPr lang="en-US" altLang="zh-CN" sz="1400" dirty="0">
                <a:latin typeface="Arial Unicode MS" panose="020B0604020202020204" pitchFamily="34" charset="-122"/>
                <a:ea typeface="微软雅黑" panose="020B0503020204020204" pitchFamily="34" charset="-122"/>
              </a:endParaRPr>
            </a:p>
          </p:txBody>
        </p:sp>
        <p:sp>
          <p:nvSpPr>
            <p:cNvPr id="9280" name="Text Box 83"/>
            <p:cNvSpPr txBox="1">
              <a:spLocks noChangeArrowheads="1"/>
            </p:cNvSpPr>
            <p:nvPr/>
          </p:nvSpPr>
          <p:spPr bwMode="auto">
            <a:xfrm>
              <a:off x="5123" y="1288"/>
              <a:ext cx="43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开发</a:t>
              </a:r>
            </a:p>
          </p:txBody>
        </p:sp>
        <p:sp>
          <p:nvSpPr>
            <p:cNvPr id="9281" name="Text Box 84"/>
            <p:cNvSpPr txBox="1">
              <a:spLocks noChangeArrowheads="1"/>
            </p:cNvSpPr>
            <p:nvPr/>
          </p:nvSpPr>
          <p:spPr bwMode="auto">
            <a:xfrm>
              <a:off x="4961" y="997"/>
              <a:ext cx="44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a:latin typeface="Arial Unicode MS" panose="020B0604020202020204" pitchFamily="34" charset="-122"/>
                  <a:ea typeface="微软雅黑" panose="020B0503020204020204" pitchFamily="34" charset="-122"/>
                </a:rPr>
                <a:t>测试</a:t>
              </a:r>
              <a:endParaRPr lang="en-US" altLang="zh-CN" sz="1400">
                <a:latin typeface="Arial Unicode MS" panose="020B0604020202020204" pitchFamily="34" charset="-122"/>
                <a:ea typeface="微软雅黑" panose="020B0503020204020204" pitchFamily="34" charset="-122"/>
              </a:endParaRPr>
            </a:p>
          </p:txBody>
        </p:sp>
        <p:sp>
          <p:nvSpPr>
            <p:cNvPr id="9282" name="Text Box 85"/>
            <p:cNvSpPr txBox="1">
              <a:spLocks noChangeArrowheads="1"/>
            </p:cNvSpPr>
            <p:nvPr/>
          </p:nvSpPr>
          <p:spPr bwMode="auto">
            <a:xfrm>
              <a:off x="4629" y="948"/>
              <a:ext cx="44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a:latin typeface="Arial Unicode MS" panose="020B0604020202020204" pitchFamily="34" charset="-122"/>
                  <a:ea typeface="微软雅黑" panose="020B0503020204020204" pitchFamily="34" charset="-122"/>
                </a:rPr>
                <a:t>文档</a:t>
              </a:r>
            </a:p>
          </p:txBody>
        </p:sp>
        <p:sp>
          <p:nvSpPr>
            <p:cNvPr id="9283" name="Text Box 86"/>
            <p:cNvSpPr txBox="1">
              <a:spLocks noChangeArrowheads="1"/>
            </p:cNvSpPr>
            <p:nvPr/>
          </p:nvSpPr>
          <p:spPr bwMode="auto">
            <a:xfrm>
              <a:off x="4614" y="1380"/>
              <a:ext cx="58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smtClean="0">
                  <a:latin typeface="Arial Unicode MS" panose="020B0604020202020204" pitchFamily="34" charset="-122"/>
                  <a:ea typeface="微软雅黑" panose="020B0503020204020204" pitchFamily="34" charset="-122"/>
                </a:rPr>
                <a:t>站</a:t>
              </a:r>
              <a:r>
                <a:rPr lang="zh-CN" altLang="en-US" sz="1400" dirty="0">
                  <a:latin typeface="Arial Unicode MS" panose="020B0604020202020204" pitchFamily="34" charset="-122"/>
                  <a:ea typeface="微软雅黑" panose="020B0503020204020204" pitchFamily="34" charset="-122"/>
                </a:rPr>
                <a:t>立会议</a:t>
              </a:r>
            </a:p>
          </p:txBody>
        </p:sp>
        <p:sp>
          <p:nvSpPr>
            <p:cNvPr id="9284" name="Text Box 55"/>
            <p:cNvSpPr txBox="1">
              <a:spLocks noChangeArrowheads="1"/>
            </p:cNvSpPr>
            <p:nvPr/>
          </p:nvSpPr>
          <p:spPr bwMode="auto">
            <a:xfrm>
              <a:off x="4584" y="2048"/>
              <a:ext cx="47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可工作的方案</a:t>
              </a:r>
            </a:p>
          </p:txBody>
        </p:sp>
        <p:sp>
          <p:nvSpPr>
            <p:cNvPr id="9285" name="Line 54"/>
            <p:cNvSpPr>
              <a:spLocks noChangeShapeType="1"/>
            </p:cNvSpPr>
            <p:nvPr/>
          </p:nvSpPr>
          <p:spPr bwMode="auto">
            <a:xfrm>
              <a:off x="3616" y="2208"/>
              <a:ext cx="5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sz="2000">
                <a:latin typeface="Arial Unicode MS" panose="020B0604020202020204" pitchFamily="34" charset="-122"/>
                <a:ea typeface="微软雅黑" panose="020B0503020204020204" pitchFamily="34" charset="-122"/>
              </a:endParaRPr>
            </a:p>
          </p:txBody>
        </p:sp>
        <p:sp>
          <p:nvSpPr>
            <p:cNvPr id="110" name="Text Box 86"/>
            <p:cNvSpPr txBox="1">
              <a:spLocks noChangeArrowheads="1"/>
            </p:cNvSpPr>
            <p:nvPr/>
          </p:nvSpPr>
          <p:spPr bwMode="auto">
            <a:xfrm>
              <a:off x="4614" y="1199"/>
              <a:ext cx="58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smtClean="0">
                  <a:latin typeface="Arial Unicode MS" panose="020B0604020202020204" pitchFamily="34" charset="-122"/>
                  <a:ea typeface="微软雅黑" panose="020B0503020204020204" pitchFamily="34" charset="-122"/>
                </a:rPr>
                <a:t>项目团队</a:t>
              </a:r>
              <a:endParaRPr lang="zh-CN" altLang="en-US" sz="1400" dirty="0">
                <a:latin typeface="Arial Unicode MS" panose="020B0604020202020204" pitchFamily="34" charset="-122"/>
                <a:ea typeface="微软雅黑" panose="020B0503020204020204" pitchFamily="34" charset="-122"/>
              </a:endParaRPr>
            </a:p>
          </p:txBody>
        </p:sp>
      </p:grpSp>
      <p:sp>
        <p:nvSpPr>
          <p:cNvPr id="9222" name="Line 54"/>
          <p:cNvSpPr>
            <a:spLocks noChangeShapeType="1"/>
          </p:cNvSpPr>
          <p:nvPr/>
        </p:nvSpPr>
        <p:spPr bwMode="auto">
          <a:xfrm>
            <a:off x="7073900" y="3108325"/>
            <a:ext cx="812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sz="2000">
              <a:latin typeface="Arial Unicode MS" panose="020B0604020202020204" pitchFamily="34" charset="-122"/>
              <a:ea typeface="微软雅黑" panose="020B0503020204020204" pitchFamily="34" charset="-122"/>
            </a:endParaRPr>
          </a:p>
        </p:txBody>
      </p:sp>
      <p:sp>
        <p:nvSpPr>
          <p:cNvPr id="9223" name="Text Box 30"/>
          <p:cNvSpPr txBox="1">
            <a:spLocks noChangeArrowheads="1"/>
          </p:cNvSpPr>
          <p:nvPr/>
        </p:nvSpPr>
        <p:spPr bwMode="auto">
          <a:xfrm>
            <a:off x="215900" y="5653087"/>
            <a:ext cx="1498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一个或多个迭代</a:t>
            </a:r>
          </a:p>
        </p:txBody>
      </p:sp>
      <p:cxnSp>
        <p:nvCxnSpPr>
          <p:cNvPr id="9224" name="AutoShape 59"/>
          <p:cNvCxnSpPr>
            <a:cxnSpLocks noChangeShapeType="1"/>
          </p:cNvCxnSpPr>
          <p:nvPr/>
        </p:nvCxnSpPr>
        <p:spPr bwMode="auto">
          <a:xfrm rot="10800000" flipV="1">
            <a:off x="1219200" y="5549900"/>
            <a:ext cx="469900" cy="431800"/>
          </a:xfrm>
          <a:prstGeom prst="bentConnector3">
            <a:avLst>
              <a:gd name="adj1" fmla="val -1352"/>
            </a:avLst>
          </a:prstGeom>
          <a:noFill/>
          <a:ln w="12700">
            <a:solidFill>
              <a:schemeClr val="tx1"/>
            </a:solidFill>
            <a:prstDash val="sysDash"/>
            <a:miter lim="800000"/>
            <a:headEnd/>
            <a:tailEnd type="triangle" w="med" len="med"/>
          </a:ln>
          <a:extLst>
            <a:ext uri="{909E8E84-426E-40DD-AFC4-6F175D3DCCD1}">
              <a14:hiddenFill xmlns:a14="http://schemas.microsoft.com/office/drawing/2010/main">
                <a:noFill/>
              </a14:hiddenFill>
            </a:ext>
          </a:extLst>
        </p:spPr>
      </p:cxnSp>
      <p:sp>
        <p:nvSpPr>
          <p:cNvPr id="9225" name="Text Box 30"/>
          <p:cNvSpPr txBox="1">
            <a:spLocks noChangeArrowheads="1"/>
          </p:cNvSpPr>
          <p:nvPr/>
        </p:nvSpPr>
        <p:spPr bwMode="auto">
          <a:xfrm>
            <a:off x="215900" y="5829300"/>
            <a:ext cx="1066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涉众共识</a:t>
            </a:r>
          </a:p>
        </p:txBody>
      </p:sp>
      <p:sp>
        <p:nvSpPr>
          <p:cNvPr id="9226" name="Text Box 30"/>
          <p:cNvSpPr txBox="1">
            <a:spLocks noChangeArrowheads="1"/>
          </p:cNvSpPr>
          <p:nvPr/>
        </p:nvSpPr>
        <p:spPr bwMode="auto">
          <a:xfrm>
            <a:off x="2185988" y="5584825"/>
            <a:ext cx="35798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a:latin typeface="Arial Unicode MS" panose="020B0604020202020204" pitchFamily="34" charset="-122"/>
                <a:ea typeface="微软雅黑" panose="020B0503020204020204" pitchFamily="34" charset="-122"/>
              </a:rPr>
              <a:t>多个迭代，每个迭代形成潜在可交付的系统</a:t>
            </a:r>
          </a:p>
        </p:txBody>
      </p:sp>
      <p:cxnSp>
        <p:nvCxnSpPr>
          <p:cNvPr id="9227" name="AutoShape 59"/>
          <p:cNvCxnSpPr>
            <a:cxnSpLocks noChangeShapeType="1"/>
          </p:cNvCxnSpPr>
          <p:nvPr/>
        </p:nvCxnSpPr>
        <p:spPr bwMode="auto">
          <a:xfrm rot="5400000">
            <a:off x="1824038" y="5772150"/>
            <a:ext cx="366712" cy="1588"/>
          </a:xfrm>
          <a:prstGeom prst="bentConnector3">
            <a:avLst>
              <a:gd name="adj1" fmla="val 50000"/>
            </a:avLst>
          </a:prstGeom>
          <a:noFill/>
          <a:ln w="12700">
            <a:solidFill>
              <a:schemeClr val="tx1"/>
            </a:solidFill>
            <a:prstDash val="sysDash"/>
            <a:miter lim="800000"/>
            <a:headEnd/>
            <a:tailEnd type="triangle" w="med" len="med"/>
          </a:ln>
          <a:extLst>
            <a:ext uri="{909E8E84-426E-40DD-AFC4-6F175D3DCCD1}">
              <a14:hiddenFill xmlns:a14="http://schemas.microsoft.com/office/drawing/2010/main">
                <a:noFill/>
              </a14:hiddenFill>
            </a:ext>
          </a:extLst>
        </p:spPr>
      </p:cxnSp>
      <p:sp>
        <p:nvSpPr>
          <p:cNvPr id="9228" name="Text Box 30"/>
          <p:cNvSpPr txBox="1">
            <a:spLocks noChangeArrowheads="1"/>
          </p:cNvSpPr>
          <p:nvPr/>
        </p:nvSpPr>
        <p:spPr bwMode="auto">
          <a:xfrm>
            <a:off x="1703388" y="5943600"/>
            <a:ext cx="13490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已验证的架构</a:t>
            </a:r>
          </a:p>
        </p:txBody>
      </p:sp>
      <p:cxnSp>
        <p:nvCxnSpPr>
          <p:cNvPr id="9229" name="AutoShape 59"/>
          <p:cNvCxnSpPr>
            <a:cxnSpLocks noChangeShapeType="1"/>
          </p:cNvCxnSpPr>
          <p:nvPr/>
        </p:nvCxnSpPr>
        <p:spPr bwMode="auto">
          <a:xfrm rot="5400000">
            <a:off x="5976938" y="5784850"/>
            <a:ext cx="366712" cy="1588"/>
          </a:xfrm>
          <a:prstGeom prst="bentConnector3">
            <a:avLst>
              <a:gd name="adj1" fmla="val 50000"/>
            </a:avLst>
          </a:prstGeom>
          <a:noFill/>
          <a:ln w="12700">
            <a:solidFill>
              <a:schemeClr val="tx1"/>
            </a:solidFill>
            <a:prstDash val="sysDash"/>
            <a:miter lim="800000"/>
            <a:headEnd/>
            <a:tailEnd type="triangle" w="med" len="med"/>
          </a:ln>
          <a:extLst>
            <a:ext uri="{909E8E84-426E-40DD-AFC4-6F175D3DCCD1}">
              <a14:hiddenFill xmlns:a14="http://schemas.microsoft.com/office/drawing/2010/main">
                <a:noFill/>
              </a14:hiddenFill>
            </a:ext>
          </a:extLst>
        </p:spPr>
      </p:cxnSp>
      <p:sp>
        <p:nvSpPr>
          <p:cNvPr id="9230" name="Text Box 30"/>
          <p:cNvSpPr txBox="1">
            <a:spLocks noChangeArrowheads="1"/>
          </p:cNvSpPr>
          <p:nvPr/>
        </p:nvSpPr>
        <p:spPr bwMode="auto">
          <a:xfrm>
            <a:off x="4886606" y="5930900"/>
            <a:ext cx="16792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功能上完备的系统</a:t>
            </a:r>
          </a:p>
        </p:txBody>
      </p:sp>
      <p:sp>
        <p:nvSpPr>
          <p:cNvPr id="9231" name="Text Box 30"/>
          <p:cNvSpPr txBox="1">
            <a:spLocks noChangeArrowheads="1"/>
          </p:cNvSpPr>
          <p:nvPr/>
        </p:nvSpPr>
        <p:spPr bwMode="auto">
          <a:xfrm>
            <a:off x="6224587" y="5584825"/>
            <a:ext cx="1503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一个或多个迭代</a:t>
            </a:r>
          </a:p>
        </p:txBody>
      </p:sp>
      <p:sp>
        <p:nvSpPr>
          <p:cNvPr id="9233" name="Text Box 30"/>
          <p:cNvSpPr txBox="1">
            <a:spLocks noChangeArrowheads="1"/>
          </p:cNvSpPr>
          <p:nvPr/>
        </p:nvSpPr>
        <p:spPr bwMode="auto">
          <a:xfrm>
            <a:off x="6527799" y="5905500"/>
            <a:ext cx="14779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产品化的的系统</a:t>
            </a:r>
          </a:p>
        </p:txBody>
      </p:sp>
      <p:sp>
        <p:nvSpPr>
          <p:cNvPr id="4" name="标题 3"/>
          <p:cNvSpPr>
            <a:spLocks noGrp="1"/>
          </p:cNvSpPr>
          <p:nvPr>
            <p:ph type="title"/>
          </p:nvPr>
        </p:nvSpPr>
        <p:spPr/>
        <p:txBody>
          <a:bodyPr/>
          <a:lstStyle/>
          <a:p>
            <a:r>
              <a:rPr lang="zh-CN" altLang="en-US" b="1" dirty="0"/>
              <a:t>项</a:t>
            </a:r>
            <a:r>
              <a:rPr lang="zh-CN" altLang="en-US" b="1" dirty="0" smtClean="0"/>
              <a:t>目开发过</a:t>
            </a:r>
            <a:r>
              <a:rPr lang="zh-CN" altLang="en-US" b="1" dirty="0"/>
              <a:t>程</a:t>
            </a:r>
            <a:r>
              <a:rPr lang="zh-CN" altLang="en-US" dirty="0"/>
              <a:t>中的位</a:t>
            </a:r>
            <a:r>
              <a:rPr lang="zh-CN" altLang="en-US" dirty="0" smtClean="0"/>
              <a:t>置和任务</a:t>
            </a:r>
            <a:endParaRPr lang="zh-CN" altLang="en-US" dirty="0"/>
          </a:p>
        </p:txBody>
      </p:sp>
      <p:sp>
        <p:nvSpPr>
          <p:cNvPr id="2" name="灯片编号占位符 1"/>
          <p:cNvSpPr>
            <a:spLocks noGrp="1"/>
          </p:cNvSpPr>
          <p:nvPr>
            <p:ph type="sldNum" sz="quarter" idx="10"/>
          </p:nvPr>
        </p:nvSpPr>
        <p:spPr/>
        <p:txBody>
          <a:bodyPr/>
          <a:lstStyle/>
          <a:p>
            <a:fld id="{9231B233-6F93-4D7F-B7DA-1F27CAA8E8C0}" type="slidenum">
              <a:rPr lang="en-US" altLang="en-US" smtClean="0"/>
              <a:pPr/>
              <a:t>5</a:t>
            </a:fld>
            <a:endParaRPr lang="en-US" altLang="en-US"/>
          </a:p>
        </p:txBody>
      </p:sp>
      <p:sp>
        <p:nvSpPr>
          <p:cNvPr id="99" name="Rectangle 4"/>
          <p:cNvSpPr>
            <a:spLocks noChangeArrowheads="1"/>
          </p:cNvSpPr>
          <p:nvPr/>
        </p:nvSpPr>
        <p:spPr bwMode="auto">
          <a:xfrm>
            <a:off x="743756" y="1025632"/>
            <a:ext cx="1229506" cy="5265736"/>
          </a:xfrm>
          <a:prstGeom prst="rect">
            <a:avLst/>
          </a:prstGeom>
          <a:solidFill>
            <a:schemeClr val="accent1">
              <a:lumMod val="40000"/>
              <a:lumOff val="60000"/>
              <a:alpha val="40000"/>
            </a:schemeClr>
          </a:solidFill>
          <a:ln w="22225">
            <a:noFill/>
            <a:prstDash val="solid"/>
            <a:miter lim="800000"/>
            <a:headEnd/>
            <a:tailEnd/>
          </a:ln>
          <a:ex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zh-CN" altLang="en-US" smtClean="0"/>
              <a:t>示例：组件架构图</a:t>
            </a:r>
            <a:endParaRPr lang="en-US" altLang="zh-CN" smtClean="0"/>
          </a:p>
        </p:txBody>
      </p:sp>
      <p:pic>
        <p:nvPicPr>
          <p:cNvPr id="61443" name="Picture 4" descr="componentDiagramUML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 y="1357313"/>
            <a:ext cx="8137525"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fld id="{9231B233-6F93-4D7F-B7DA-1F27CAA8E8C0}" type="slidenum">
              <a:rPr lang="en-US" altLang="en-US" smtClean="0"/>
              <a:pPr/>
              <a:t>50</a:t>
            </a:fld>
            <a:endParaRPr lang="en-US"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6" name="Picture 6" descr="FNL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9526" y="560388"/>
            <a:ext cx="6322726" cy="348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4" name="Rectangle 2"/>
          <p:cNvSpPr>
            <a:spLocks noGrp="1" noChangeArrowheads="1"/>
          </p:cNvSpPr>
          <p:nvPr>
            <p:ph type="title"/>
          </p:nvPr>
        </p:nvSpPr>
        <p:spPr/>
        <p:txBody>
          <a:bodyPr/>
          <a:lstStyle/>
          <a:p>
            <a:r>
              <a:rPr lang="zh-CN" altLang="en-US" dirty="0" smtClean="0"/>
              <a:t>案例：</a:t>
            </a:r>
            <a:r>
              <a:rPr lang="en-US" altLang="zh-CN" dirty="0" smtClean="0"/>
              <a:t>FNL</a:t>
            </a:r>
            <a:r>
              <a:rPr lang="zh-CN" altLang="en-US" dirty="0" smtClean="0"/>
              <a:t>技术架构</a:t>
            </a:r>
            <a:endParaRPr lang="en-US" altLang="zh-CN" dirty="0" smtClean="0"/>
          </a:p>
        </p:txBody>
      </p:sp>
      <p:sp>
        <p:nvSpPr>
          <p:cNvPr id="64515" name="Rectangle 3"/>
          <p:cNvSpPr>
            <a:spLocks noChangeArrowheads="1"/>
          </p:cNvSpPr>
          <p:nvPr/>
        </p:nvSpPr>
        <p:spPr bwMode="auto">
          <a:xfrm>
            <a:off x="285750" y="4121150"/>
            <a:ext cx="8858250" cy="2323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0188" indent="-2301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rgbClr val="000000"/>
              </a:buClr>
              <a:buFont typeface="WingDings" panose="05000000000000000000" pitchFamily="2" charset="2"/>
              <a:buChar char="§"/>
            </a:pPr>
            <a:r>
              <a:rPr lang="en-US" altLang="zh-CN" sz="2200" dirty="0" smtClean="0"/>
              <a:t>Java2™ </a:t>
            </a:r>
            <a:r>
              <a:rPr lang="en-US" altLang="zh-CN" sz="2200" dirty="0"/>
              <a:t>Enterprise Edition (</a:t>
            </a:r>
            <a:r>
              <a:rPr lang="en-US" altLang="zh-CN" sz="2200" dirty="0" smtClean="0"/>
              <a:t>J2EE</a:t>
            </a:r>
            <a:r>
              <a:rPr lang="en-US" altLang="zh-CN" sz="2200" dirty="0"/>
              <a:t>) platform-based system (IBM</a:t>
            </a:r>
            <a:r>
              <a:rPr lang="en-US" altLang="zh-CN" sz="2200" baseline="30000" dirty="0"/>
              <a:t>®</a:t>
            </a:r>
            <a:r>
              <a:rPr lang="en-US" altLang="zh-CN" sz="2200" dirty="0"/>
              <a:t> </a:t>
            </a:r>
            <a:r>
              <a:rPr lang="en-US" altLang="zh-CN" sz="2200" b="1" dirty="0">
                <a:solidFill>
                  <a:srgbClr val="C00000"/>
                </a:solidFill>
              </a:rPr>
              <a:t>WebSphere</a:t>
            </a:r>
            <a:r>
              <a:rPr lang="en-US" altLang="zh-CN" sz="2200" baseline="30000" dirty="0"/>
              <a:t>®</a:t>
            </a:r>
            <a:r>
              <a:rPr lang="en-US" altLang="zh-CN" sz="2200" dirty="0"/>
              <a:t>), </a:t>
            </a:r>
            <a:r>
              <a:rPr lang="en-US" altLang="zh-CN" sz="2200" b="1" dirty="0">
                <a:solidFill>
                  <a:srgbClr val="C00000"/>
                </a:solidFill>
              </a:rPr>
              <a:t>browser</a:t>
            </a:r>
            <a:r>
              <a:rPr lang="en-US" altLang="zh-CN" sz="2200" dirty="0"/>
              <a:t> only UI</a:t>
            </a:r>
          </a:p>
          <a:p>
            <a:pPr eaLnBrk="1" hangingPunct="1">
              <a:spcBef>
                <a:spcPct val="20000"/>
              </a:spcBef>
              <a:buClr>
                <a:srgbClr val="000000"/>
              </a:buClr>
              <a:buFont typeface="WingDings" panose="05000000000000000000" pitchFamily="2" charset="2"/>
              <a:buChar char="§"/>
            </a:pPr>
            <a:r>
              <a:rPr lang="en-US" altLang="zh-CN" sz="2200" dirty="0"/>
              <a:t>Centralized IBM</a:t>
            </a:r>
            <a:r>
              <a:rPr lang="en-US" altLang="zh-CN" sz="2200" baseline="30000" dirty="0"/>
              <a:t>®</a:t>
            </a:r>
            <a:r>
              <a:rPr lang="en-US" altLang="zh-CN" sz="2200" dirty="0"/>
              <a:t> </a:t>
            </a:r>
            <a:r>
              <a:rPr lang="en-US" altLang="zh-CN" sz="2200" b="1" dirty="0">
                <a:solidFill>
                  <a:srgbClr val="C00000"/>
                </a:solidFill>
              </a:rPr>
              <a:t>DB2</a:t>
            </a:r>
            <a:r>
              <a:rPr lang="en-US" altLang="zh-CN" sz="2200" baseline="30000" dirty="0"/>
              <a:t>®</a:t>
            </a:r>
            <a:r>
              <a:rPr lang="en-US" altLang="zh-CN" sz="2200" dirty="0"/>
              <a:t> database</a:t>
            </a:r>
          </a:p>
          <a:p>
            <a:pPr eaLnBrk="1" hangingPunct="1">
              <a:spcBef>
                <a:spcPct val="20000"/>
              </a:spcBef>
              <a:buClr>
                <a:srgbClr val="000000"/>
              </a:buClr>
              <a:buFont typeface="WingDings" panose="05000000000000000000" pitchFamily="2" charset="2"/>
              <a:buChar char="§"/>
            </a:pPr>
            <a:r>
              <a:rPr lang="en-US" altLang="zh-CN" sz="2200" b="1" dirty="0">
                <a:solidFill>
                  <a:srgbClr val="C00000"/>
                </a:solidFill>
              </a:rPr>
              <a:t>Video on demand </a:t>
            </a:r>
            <a:r>
              <a:rPr lang="en-US" altLang="zh-CN" sz="2200" b="1" dirty="0" smtClean="0">
                <a:solidFill>
                  <a:srgbClr val="C00000"/>
                </a:solidFill>
              </a:rPr>
              <a:t>server </a:t>
            </a:r>
            <a:r>
              <a:rPr lang="zh-CN" altLang="en-US" sz="2200" b="1" dirty="0" smtClean="0">
                <a:solidFill>
                  <a:srgbClr val="C00000"/>
                </a:solidFill>
              </a:rPr>
              <a:t>（</a:t>
            </a:r>
            <a:r>
              <a:rPr lang="en-US" altLang="zh-CN" sz="2200" b="1" dirty="0" smtClean="0">
                <a:solidFill>
                  <a:srgbClr val="C00000"/>
                </a:solidFill>
              </a:rPr>
              <a:t>VOD</a:t>
            </a:r>
            <a:r>
              <a:rPr lang="zh-CN" altLang="en-US" sz="2200" b="1" dirty="0" smtClean="0">
                <a:solidFill>
                  <a:srgbClr val="C00000"/>
                </a:solidFill>
              </a:rPr>
              <a:t>）</a:t>
            </a:r>
            <a:r>
              <a:rPr lang="en-US" altLang="zh-CN" sz="2200" b="1" dirty="0" smtClean="0">
                <a:solidFill>
                  <a:srgbClr val="C00000"/>
                </a:solidFill>
              </a:rPr>
              <a:t> </a:t>
            </a:r>
            <a:r>
              <a:rPr lang="en-US" altLang="zh-CN" sz="2200" dirty="0"/>
              <a:t>for online movies</a:t>
            </a:r>
          </a:p>
          <a:p>
            <a:pPr eaLnBrk="1" hangingPunct="1">
              <a:spcBef>
                <a:spcPct val="20000"/>
              </a:spcBef>
              <a:buClr>
                <a:srgbClr val="000000"/>
              </a:buClr>
              <a:buFont typeface="WingDings" panose="05000000000000000000" pitchFamily="2" charset="2"/>
              <a:buChar char="§"/>
            </a:pPr>
            <a:r>
              <a:rPr lang="en-US" altLang="zh-CN" sz="2200" dirty="0"/>
              <a:t>Credit/debit cards processed at the store and online via integration with the </a:t>
            </a:r>
            <a:r>
              <a:rPr lang="en-US" altLang="zh-CN" sz="2200" b="1" dirty="0" err="1">
                <a:solidFill>
                  <a:srgbClr val="C00000"/>
                </a:solidFill>
              </a:rPr>
              <a:t>BigBankCo</a:t>
            </a:r>
            <a:r>
              <a:rPr lang="en-US" altLang="zh-CN" sz="2200" b="1" dirty="0">
                <a:solidFill>
                  <a:srgbClr val="C00000"/>
                </a:solidFill>
              </a:rPr>
              <a:t> payment </a:t>
            </a:r>
            <a:r>
              <a:rPr lang="en-US" altLang="zh-CN" sz="2200" dirty="0"/>
              <a:t>processing system</a:t>
            </a:r>
          </a:p>
        </p:txBody>
      </p:sp>
      <p:sp>
        <p:nvSpPr>
          <p:cNvPr id="2" name="灯片编号占位符 1"/>
          <p:cNvSpPr>
            <a:spLocks noGrp="1"/>
          </p:cNvSpPr>
          <p:nvPr>
            <p:ph type="sldNum" sz="quarter" idx="10"/>
          </p:nvPr>
        </p:nvSpPr>
        <p:spPr/>
        <p:txBody>
          <a:bodyPr/>
          <a:lstStyle/>
          <a:p>
            <a:fld id="{9231B233-6F93-4D7F-B7DA-1F27CAA8E8C0}" type="slidenum">
              <a:rPr lang="en-US" altLang="en-US" smtClean="0"/>
              <a:pPr/>
              <a:t>51</a:t>
            </a:fld>
            <a:endParaRPr lang="en-US" altLang="en-US"/>
          </a:p>
        </p:txBody>
      </p:sp>
    </p:spTree>
    <p:extLst>
      <p:ext uri="{BB962C8B-B14F-4D97-AF65-F5344CB8AC3E}">
        <p14:creationId xmlns:p14="http://schemas.microsoft.com/office/powerpoint/2010/main" val="32491804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zh-CN" altLang="en-US" dirty="0" smtClean="0"/>
              <a:t>案例：</a:t>
            </a:r>
            <a:r>
              <a:rPr lang="en-US" altLang="zh-CN" dirty="0" err="1" smtClean="0"/>
              <a:t>PizzaCo</a:t>
            </a:r>
            <a:r>
              <a:rPr lang="en-US" altLang="zh-CN" dirty="0" smtClean="0"/>
              <a:t> Pizza </a:t>
            </a:r>
            <a:r>
              <a:rPr lang="zh-CN" altLang="en-US" dirty="0" smtClean="0"/>
              <a:t>技术</a:t>
            </a:r>
            <a:r>
              <a:rPr lang="zh-CN" altLang="en-US" smtClean="0"/>
              <a:t>架构</a:t>
            </a:r>
            <a:endParaRPr lang="en-US" altLang="zh-CN" dirty="0" smtClean="0"/>
          </a:p>
        </p:txBody>
      </p:sp>
      <p:sp>
        <p:nvSpPr>
          <p:cNvPr id="65539" name="Rectangle 3"/>
          <p:cNvSpPr>
            <a:spLocks noChangeArrowheads="1"/>
          </p:cNvSpPr>
          <p:nvPr/>
        </p:nvSpPr>
        <p:spPr bwMode="auto">
          <a:xfrm>
            <a:off x="5181600" y="1025978"/>
            <a:ext cx="3914547" cy="513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0188" indent="-2301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rgbClr val="000000"/>
              </a:buClr>
              <a:buFont typeface="WingDings" panose="05000000000000000000" pitchFamily="2" charset="2"/>
              <a:buChar char="§"/>
            </a:pPr>
            <a:r>
              <a:rPr lang="en-US" altLang="zh-CN" sz="2200" b="1" dirty="0">
                <a:solidFill>
                  <a:srgbClr val="C00000"/>
                </a:solidFill>
              </a:rPr>
              <a:t>Point of sale (POS) </a:t>
            </a:r>
            <a:r>
              <a:rPr lang="en-US" altLang="zh-CN" sz="2200" dirty="0"/>
              <a:t>system running in each store</a:t>
            </a:r>
          </a:p>
          <a:p>
            <a:pPr eaLnBrk="1" hangingPunct="1">
              <a:spcBef>
                <a:spcPct val="20000"/>
              </a:spcBef>
              <a:buClr>
                <a:srgbClr val="000000"/>
              </a:buClr>
              <a:buFont typeface="WingDings" panose="05000000000000000000" pitchFamily="2" charset="2"/>
              <a:buChar char="§"/>
            </a:pPr>
            <a:r>
              <a:rPr lang="en-US" altLang="zh-CN" sz="2200" b="1" dirty="0">
                <a:solidFill>
                  <a:srgbClr val="C00000"/>
                </a:solidFill>
              </a:rPr>
              <a:t>Credit card payments </a:t>
            </a:r>
            <a:r>
              <a:rPr lang="en-US" altLang="zh-CN" sz="2200" dirty="0"/>
              <a:t>taken over the phone and processed at the </a:t>
            </a:r>
            <a:r>
              <a:rPr lang="en-US" altLang="zh-CN" sz="2200" dirty="0" smtClean="0"/>
              <a:t>store</a:t>
            </a:r>
          </a:p>
          <a:p>
            <a:pPr eaLnBrk="1" hangingPunct="1">
              <a:spcBef>
                <a:spcPct val="20000"/>
              </a:spcBef>
              <a:buClr>
                <a:srgbClr val="000000"/>
              </a:buClr>
              <a:buFont typeface="WingDings" panose="05000000000000000000" pitchFamily="2" charset="2"/>
              <a:buChar char="§"/>
            </a:pPr>
            <a:r>
              <a:rPr lang="en-US" altLang="zh-CN" sz="2200" dirty="0"/>
              <a:t>Microsoft</a:t>
            </a:r>
            <a:r>
              <a:rPr lang="en-US" altLang="zh-CN" sz="2200" baseline="30000" dirty="0"/>
              <a:t>®</a:t>
            </a:r>
            <a:r>
              <a:rPr lang="en-US" altLang="zh-CN" sz="2200" dirty="0"/>
              <a:t> </a:t>
            </a:r>
            <a:r>
              <a:rPr lang="en-US" altLang="zh-CN" sz="2200" b="1" dirty="0">
                <a:solidFill>
                  <a:srgbClr val="C00000"/>
                </a:solidFill>
              </a:rPr>
              <a:t>Visual Basic </a:t>
            </a:r>
            <a:r>
              <a:rPr lang="en-US" altLang="zh-CN" sz="2200" dirty="0"/>
              <a:t>and </a:t>
            </a:r>
            <a:r>
              <a:rPr lang="en-US" altLang="zh-CN" sz="2200" b="1" dirty="0">
                <a:solidFill>
                  <a:srgbClr val="C00000"/>
                </a:solidFill>
              </a:rPr>
              <a:t>Access</a:t>
            </a:r>
            <a:r>
              <a:rPr lang="en-US" altLang="zh-CN" sz="2200" dirty="0"/>
              <a:t> system running in each store for taking </a:t>
            </a:r>
            <a:r>
              <a:rPr lang="en-US" altLang="zh-CN" sz="2200" dirty="0" smtClean="0"/>
              <a:t>orders</a:t>
            </a:r>
            <a:endParaRPr lang="en-US" altLang="zh-CN" sz="2200" dirty="0"/>
          </a:p>
          <a:p>
            <a:pPr eaLnBrk="1" hangingPunct="1">
              <a:spcBef>
                <a:spcPct val="20000"/>
              </a:spcBef>
              <a:buClr>
                <a:srgbClr val="000000"/>
              </a:buClr>
              <a:buFont typeface="WingDings" panose="05000000000000000000" pitchFamily="2" charset="2"/>
              <a:buChar char="§"/>
            </a:pPr>
            <a:r>
              <a:rPr lang="en-US" altLang="zh-CN" sz="2200" b="1" dirty="0">
                <a:solidFill>
                  <a:srgbClr val="C00000"/>
                </a:solidFill>
              </a:rPr>
              <a:t>Credit and debit cards </a:t>
            </a:r>
            <a:r>
              <a:rPr lang="en-US" altLang="zh-CN" sz="2200" dirty="0"/>
              <a:t>taken for </a:t>
            </a:r>
            <a:r>
              <a:rPr lang="en-US" altLang="zh-CN" sz="2200" b="1" dirty="0">
                <a:solidFill>
                  <a:srgbClr val="C00000"/>
                </a:solidFill>
              </a:rPr>
              <a:t>walk-in</a:t>
            </a:r>
            <a:r>
              <a:rPr lang="en-US" altLang="zh-CN" sz="2200" dirty="0"/>
              <a:t> orders</a:t>
            </a:r>
          </a:p>
          <a:p>
            <a:pPr eaLnBrk="1" hangingPunct="1">
              <a:spcBef>
                <a:spcPct val="20000"/>
              </a:spcBef>
              <a:buClr>
                <a:srgbClr val="000000"/>
              </a:buClr>
              <a:buFont typeface="WingDings" panose="05000000000000000000" pitchFamily="2" charset="2"/>
              <a:buChar char="§"/>
            </a:pPr>
            <a:r>
              <a:rPr lang="en-US" altLang="zh-CN" sz="2200" b="1" dirty="0">
                <a:solidFill>
                  <a:srgbClr val="C00000"/>
                </a:solidFill>
              </a:rPr>
              <a:t>Cash</a:t>
            </a:r>
            <a:r>
              <a:rPr lang="en-US" altLang="zh-CN" sz="2200" dirty="0"/>
              <a:t> taken on delivery if not pre-paid by a credit card</a:t>
            </a:r>
          </a:p>
        </p:txBody>
      </p:sp>
      <p:pic>
        <p:nvPicPr>
          <p:cNvPr id="65540" name="Picture 4" descr="SWA Tech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9" y="1102178"/>
            <a:ext cx="5243513" cy="506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fld id="{9231B233-6F93-4D7F-B7DA-1F27CAA8E8C0}" type="slidenum">
              <a:rPr lang="en-US" altLang="en-US" smtClean="0"/>
              <a:pPr/>
              <a:t>52</a:t>
            </a:fld>
            <a:endParaRPr lang="en-US" altLang="en-US"/>
          </a:p>
        </p:txBody>
      </p:sp>
    </p:spTree>
    <p:extLst>
      <p:ext uri="{BB962C8B-B14F-4D97-AF65-F5344CB8AC3E}">
        <p14:creationId xmlns:p14="http://schemas.microsoft.com/office/powerpoint/2010/main" val="11906795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zh-CN" dirty="0"/>
              <a:t>Accelerator: 1</a:t>
            </a:r>
            <a:r>
              <a:rPr lang="zh-CN" altLang="en-US" dirty="0" smtClean="0"/>
              <a:t>）考虑到将来，但是先不行动</a:t>
            </a:r>
            <a:endParaRPr lang="en-US" altLang="zh-CN" dirty="0" smtClean="0"/>
          </a:p>
        </p:txBody>
      </p:sp>
      <p:sp>
        <p:nvSpPr>
          <p:cNvPr id="62467" name="Rectangle 3"/>
          <p:cNvSpPr>
            <a:spLocks noGrp="1" noChangeArrowheads="1"/>
          </p:cNvSpPr>
          <p:nvPr>
            <p:ph sz="quarter" idx="11"/>
          </p:nvPr>
        </p:nvSpPr>
        <p:spPr>
          <a:xfrm>
            <a:off x="153987" y="1142814"/>
            <a:ext cx="8847137" cy="3814198"/>
          </a:xfrm>
        </p:spPr>
        <p:txBody>
          <a:bodyPr/>
          <a:lstStyle/>
          <a:p>
            <a:r>
              <a:rPr lang="zh-CN" altLang="en-US" dirty="0" smtClean="0">
                <a:solidFill>
                  <a:srgbClr val="C00000"/>
                </a:solidFill>
              </a:rPr>
              <a:t>如果先开发框架、可重用的组件或者其它架构相关的基础部分，是有被取消的风险的</a:t>
            </a:r>
            <a:r>
              <a:rPr lang="zh-CN" altLang="en-US" dirty="0" smtClean="0"/>
              <a:t>，因为这些开发不直接为用户提供价值</a:t>
            </a:r>
            <a:endParaRPr lang="en-US" altLang="zh-CN" dirty="0" smtClean="0"/>
          </a:p>
          <a:p>
            <a:r>
              <a:rPr lang="zh-CN" altLang="en-US" dirty="0" smtClean="0"/>
              <a:t>建模并不意味着马上要实现</a:t>
            </a:r>
            <a:endParaRPr lang="en-US" altLang="zh-CN" dirty="0" smtClean="0"/>
          </a:p>
          <a:p>
            <a:r>
              <a:rPr lang="zh-CN" altLang="en-US" dirty="0" smtClean="0"/>
              <a:t>通过编写高质量的代码，并且通过</a:t>
            </a:r>
            <a:r>
              <a:rPr lang="zh-CN" altLang="en-US" dirty="0" smtClean="0">
                <a:solidFill>
                  <a:srgbClr val="C00000"/>
                </a:solidFill>
              </a:rPr>
              <a:t>重构、持续的回归测试</a:t>
            </a:r>
            <a:r>
              <a:rPr lang="zh-CN" altLang="en-US" dirty="0" smtClean="0"/>
              <a:t>，当真正需要架构的特性的时候再去开发它，才是安全的</a:t>
            </a:r>
            <a:endParaRPr lang="en-US" altLang="zh-CN" dirty="0" smtClean="0"/>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53</a:t>
            </a:fld>
            <a:endParaRPr lang="en-US"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zh-CN" dirty="0" smtClean="0"/>
              <a:t>Accelerator: 2</a:t>
            </a:r>
            <a:r>
              <a:rPr lang="zh-CN" altLang="en-US" dirty="0" smtClean="0"/>
              <a:t>）和企业架构设计师紧密工作</a:t>
            </a:r>
            <a:endParaRPr lang="en-US" altLang="zh-CN" dirty="0" smtClean="0"/>
          </a:p>
        </p:txBody>
      </p:sp>
      <p:sp>
        <p:nvSpPr>
          <p:cNvPr id="63491" name="Rectangle 3"/>
          <p:cNvSpPr>
            <a:spLocks noGrp="1" noChangeArrowheads="1"/>
          </p:cNvSpPr>
          <p:nvPr>
            <p:ph sz="quarter" idx="11"/>
          </p:nvPr>
        </p:nvSpPr>
        <p:spPr/>
        <p:txBody>
          <a:bodyPr>
            <a:normAutofit/>
          </a:bodyPr>
          <a:lstStyle/>
          <a:p>
            <a:r>
              <a:rPr lang="zh-CN" altLang="en-US" dirty="0" smtClean="0"/>
              <a:t>企业架构设计师应该</a:t>
            </a:r>
            <a:r>
              <a:rPr lang="zh-CN" altLang="en-US" dirty="0" smtClean="0">
                <a:solidFill>
                  <a:srgbClr val="C00000"/>
                </a:solidFill>
              </a:rPr>
              <a:t>主动参与</a:t>
            </a:r>
            <a:r>
              <a:rPr lang="zh-CN" altLang="en-US" dirty="0" smtClean="0"/>
              <a:t>到开发团队，特别是在项目早期的时候</a:t>
            </a:r>
            <a:endParaRPr lang="en-US" altLang="zh-CN" dirty="0" smtClean="0"/>
          </a:p>
          <a:p>
            <a:r>
              <a:rPr lang="zh-CN" altLang="en-US" dirty="0" smtClean="0">
                <a:solidFill>
                  <a:srgbClr val="C00000"/>
                </a:solidFill>
              </a:rPr>
              <a:t>一起工作</a:t>
            </a:r>
            <a:r>
              <a:rPr lang="zh-CN" altLang="en-US" dirty="0" smtClean="0"/>
              <a:t>是必须的，而不仅仅只是参与到愿景、详细模型或者架构评审</a:t>
            </a:r>
            <a:endParaRPr lang="en-US" altLang="zh-CN" dirty="0" smtClean="0"/>
          </a:p>
          <a:p>
            <a:r>
              <a:rPr lang="zh-CN" altLang="en-US" dirty="0" smtClean="0"/>
              <a:t>企</a:t>
            </a:r>
            <a:r>
              <a:rPr lang="zh-CN" altLang="en-US" dirty="0"/>
              <a:t>业架构团</a:t>
            </a:r>
            <a:r>
              <a:rPr lang="zh-CN" altLang="en-US" dirty="0" smtClean="0"/>
              <a:t>队通过和开发团队紧密工作，可以产生：</a:t>
            </a:r>
            <a:endParaRPr lang="en-US" altLang="zh-CN" dirty="0" smtClean="0"/>
          </a:p>
          <a:p>
            <a:pPr lvl="1"/>
            <a:r>
              <a:rPr lang="en-US" altLang="zh-CN" dirty="0" smtClean="0"/>
              <a:t>“</a:t>
            </a:r>
            <a:r>
              <a:rPr lang="zh-CN" altLang="en-US" dirty="0" smtClean="0"/>
              <a:t>未来”的愿景和模型</a:t>
            </a:r>
            <a:endParaRPr lang="en-US" altLang="zh-CN" dirty="0" smtClean="0"/>
          </a:p>
          <a:p>
            <a:pPr lvl="1"/>
            <a:r>
              <a:rPr lang="zh-CN" altLang="en-US" dirty="0"/>
              <a:t>示例，或者参考架</a:t>
            </a:r>
            <a:r>
              <a:rPr lang="zh-CN" altLang="en-US" dirty="0" smtClean="0"/>
              <a:t>构</a:t>
            </a:r>
            <a:endParaRPr lang="en-US" altLang="zh-CN" dirty="0" smtClean="0"/>
          </a:p>
          <a:p>
            <a:pPr lvl="1"/>
            <a:r>
              <a:rPr lang="zh-CN" altLang="en-US" dirty="0" smtClean="0"/>
              <a:t>描述“目前”状况的模型</a:t>
            </a:r>
            <a:endParaRPr lang="en-US" altLang="zh-CN" dirty="0" smtClean="0"/>
          </a:p>
          <a:p>
            <a:pPr lvl="1"/>
            <a:r>
              <a:rPr lang="zh-CN" altLang="en-US" dirty="0" smtClean="0"/>
              <a:t>描述如何实现架构的某个方面</a:t>
            </a:r>
            <a:endParaRPr lang="en-US" altLang="zh-CN" dirty="0" smtClean="0"/>
          </a:p>
          <a:p>
            <a:pPr lvl="1"/>
            <a:r>
              <a:rPr lang="zh-CN" altLang="en-US" dirty="0" smtClean="0"/>
              <a:t>开发指南</a:t>
            </a:r>
            <a:endParaRPr lang="en-US" altLang="zh-CN" dirty="0" smtClean="0"/>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54</a:t>
            </a:fld>
            <a:endParaRPr lang="en-US"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2"/>
          <p:cNvSpPr>
            <a:spLocks noChangeArrowheads="1"/>
          </p:cNvSpPr>
          <p:nvPr/>
        </p:nvSpPr>
        <p:spPr bwMode="auto">
          <a:xfrm>
            <a:off x="6070" y="3045933"/>
            <a:ext cx="5265737" cy="471487"/>
          </a:xfrm>
          <a:prstGeom prst="roundRect">
            <a:avLst>
              <a:gd name="adj" fmla="val 16667"/>
            </a:avLst>
          </a:prstGeom>
          <a:gradFill rotWithShape="1">
            <a:gsLst>
              <a:gs pos="0">
                <a:schemeClr val="folHlink">
                  <a:alpha val="46001"/>
                </a:schemeClr>
              </a:gs>
              <a:gs pos="100000">
                <a:schemeClr val="folHlink">
                  <a:gamma/>
                  <a:shade val="46275"/>
                  <a:invGamma/>
                  <a:alpha val="0"/>
                </a:schemeClr>
              </a:gs>
            </a:gsLst>
            <a:lin ang="0" scaled="1"/>
          </a:gradFill>
          <a:ln w="19050" algn="ctr">
            <a:noFill/>
            <a:round/>
            <a:headEnd/>
            <a:tailEnd/>
          </a:ln>
          <a:effectLst/>
        </p:spPr>
        <p:txBody>
          <a:bodyPr wrap="none" lIns="107950" tIns="53975" rIns="107950" bIns="53975" anchor="ctr"/>
          <a:lstStyle/>
          <a:p>
            <a:pPr algn="ctr">
              <a:defRPr/>
            </a:pPr>
            <a:endParaRPr lang="zh-CN" altLang="en-US" sz="900">
              <a:latin typeface="Times New Roman" pitchFamily="18" charset="0"/>
            </a:endParaRPr>
          </a:p>
        </p:txBody>
      </p:sp>
      <p:sp>
        <p:nvSpPr>
          <p:cNvPr id="7171" name="Rectangle 2"/>
          <p:cNvSpPr>
            <a:spLocks noGrp="1" noChangeArrowheads="1"/>
          </p:cNvSpPr>
          <p:nvPr>
            <p:ph type="title"/>
          </p:nvPr>
        </p:nvSpPr>
        <p:spPr/>
        <p:txBody>
          <a:bodyPr/>
          <a:lstStyle/>
          <a:p>
            <a:r>
              <a:rPr lang="zh-CN" altLang="en-US" smtClean="0"/>
              <a:t>本章内容</a:t>
            </a:r>
            <a:endParaRPr lang="zh-CN" altLang="en-US" dirty="0" smtClean="0"/>
          </a:p>
        </p:txBody>
      </p:sp>
      <p:sp>
        <p:nvSpPr>
          <p:cNvPr id="7172" name="Rectangle 3"/>
          <p:cNvSpPr>
            <a:spLocks noGrp="1" noChangeArrowheads="1"/>
          </p:cNvSpPr>
          <p:nvPr>
            <p:ph sz="quarter" idx="11"/>
          </p:nvPr>
        </p:nvSpPr>
        <p:spPr>
          <a:xfrm>
            <a:off x="153987" y="1142813"/>
            <a:ext cx="8847137" cy="5417644"/>
          </a:xfrm>
        </p:spPr>
        <p:txBody>
          <a:bodyPr>
            <a:normAutofit/>
          </a:bodyPr>
          <a:lstStyle/>
          <a:p>
            <a:r>
              <a:rPr lang="zh-CN" altLang="zh-CN" dirty="0" smtClean="0"/>
              <a:t>第</a:t>
            </a:r>
            <a:r>
              <a:rPr lang="en-US" altLang="zh-CN" dirty="0" smtClean="0"/>
              <a:t>4</a:t>
            </a:r>
            <a:r>
              <a:rPr lang="zh-CN" altLang="zh-CN" dirty="0" smtClean="0"/>
              <a:t>章 启动项目</a:t>
            </a:r>
            <a:endParaRPr lang="en-US" altLang="zh-CN" dirty="0" smtClean="0"/>
          </a:p>
          <a:p>
            <a:pPr lvl="1"/>
            <a:r>
              <a:rPr lang="zh-CN" altLang="en-US" dirty="0"/>
              <a:t>序：项目启动过程</a:t>
            </a:r>
            <a:r>
              <a:rPr lang="zh-CN" altLang="en-US" dirty="0" smtClean="0"/>
              <a:t>的主要任务</a:t>
            </a:r>
            <a:endParaRPr lang="en-US" altLang="zh-CN" dirty="0" smtClean="0"/>
          </a:p>
          <a:p>
            <a:pPr lvl="1"/>
            <a:r>
              <a:rPr lang="en-US" altLang="zh-CN" dirty="0" smtClean="0"/>
              <a:t>4.1 </a:t>
            </a:r>
            <a:r>
              <a:rPr lang="zh-CN" altLang="zh-CN" dirty="0" smtClean="0"/>
              <a:t>关键干系人分析</a:t>
            </a:r>
            <a:endParaRPr lang="en-US" altLang="zh-CN" dirty="0" smtClean="0"/>
          </a:p>
          <a:p>
            <a:pPr lvl="1"/>
            <a:r>
              <a:rPr lang="en-US" altLang="zh-CN" dirty="0" smtClean="0"/>
              <a:t>4.2 </a:t>
            </a:r>
            <a:r>
              <a:rPr lang="zh-CN" altLang="zh-CN" dirty="0" smtClean="0"/>
              <a:t>开发项目建议书</a:t>
            </a:r>
            <a:endParaRPr lang="en-US" altLang="zh-CN" dirty="0" smtClean="0"/>
          </a:p>
          <a:p>
            <a:pPr lvl="1"/>
            <a:r>
              <a:rPr lang="en-US" altLang="zh-CN" dirty="0" smtClean="0"/>
              <a:t>4.3 </a:t>
            </a:r>
            <a:r>
              <a:rPr lang="zh-CN" altLang="zh-CN" dirty="0" smtClean="0"/>
              <a:t>项目总体规划</a:t>
            </a:r>
            <a:endParaRPr lang="en-US" altLang="zh-CN" dirty="0" smtClean="0"/>
          </a:p>
          <a:p>
            <a:pPr lvl="2"/>
            <a:r>
              <a:rPr lang="zh-CN" altLang="en-US" dirty="0" smtClean="0"/>
              <a:t>敏</a:t>
            </a:r>
            <a:r>
              <a:rPr lang="zh-CN" altLang="en-US" dirty="0"/>
              <a:t>捷项目规划层次</a:t>
            </a:r>
          </a:p>
          <a:p>
            <a:pPr lvl="2"/>
            <a:r>
              <a:rPr lang="zh-CN" altLang="en-US" dirty="0"/>
              <a:t>敏捷项</a:t>
            </a:r>
            <a:r>
              <a:rPr lang="zh-CN" altLang="en-US" dirty="0" smtClean="0"/>
              <a:t>目两级规划过程</a:t>
            </a:r>
            <a:endParaRPr lang="en-US" altLang="zh-CN" dirty="0" smtClean="0"/>
          </a:p>
          <a:p>
            <a:pPr lvl="1"/>
            <a:r>
              <a:rPr lang="en-US" altLang="zh-CN" dirty="0" smtClean="0"/>
              <a:t>4.4 </a:t>
            </a:r>
            <a:r>
              <a:rPr lang="zh-CN" altLang="en-US" dirty="0" smtClean="0"/>
              <a:t>组建团队</a:t>
            </a:r>
            <a:endParaRPr lang="zh-CN" altLang="zh-CN" dirty="0" smtClean="0"/>
          </a:p>
          <a:p>
            <a:pPr lvl="1"/>
            <a:r>
              <a:rPr lang="en-US" altLang="zh-CN" dirty="0" smtClean="0"/>
              <a:t>4.5 </a:t>
            </a:r>
            <a:r>
              <a:rPr lang="zh-CN" altLang="zh-CN" dirty="0" smtClean="0"/>
              <a:t>传统项目启动过程</a:t>
            </a:r>
          </a:p>
          <a:p>
            <a:pPr lvl="1"/>
            <a:r>
              <a:rPr lang="zh-CN" altLang="zh-CN" dirty="0" smtClean="0"/>
              <a:t>小结</a:t>
            </a:r>
          </a:p>
          <a:p>
            <a:pPr lvl="1"/>
            <a:r>
              <a:rPr lang="zh-CN" altLang="en-US" dirty="0" smtClean="0"/>
              <a:t>思考</a:t>
            </a:r>
            <a:endParaRPr lang="zh-CN" altLang="zh-CN" dirty="0" smtClean="0"/>
          </a:p>
        </p:txBody>
      </p:sp>
      <p:pic>
        <p:nvPicPr>
          <p:cNvPr id="7175" name="Picture 7" descr="MCj043961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5625" y="4084638"/>
            <a:ext cx="2047875"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fld id="{51C954A1-9FE7-4ABB-8851-D5362BFC037D}" type="slidenum">
              <a:rPr lang="en-US" altLang="en-US" smtClean="0"/>
              <a:pPr/>
              <a:t>55</a:t>
            </a:fld>
            <a:endParaRPr lang="en-US" altLang="en-US"/>
          </a:p>
        </p:txBody>
      </p:sp>
    </p:spTree>
    <p:extLst>
      <p:ext uri="{BB962C8B-B14F-4D97-AF65-F5344CB8AC3E}">
        <p14:creationId xmlns:p14="http://schemas.microsoft.com/office/powerpoint/2010/main" val="1187012034"/>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altLang="zh-CN" dirty="0" smtClean="0"/>
              <a:t>1. </a:t>
            </a:r>
            <a:r>
              <a:rPr lang="zh-CN" altLang="en-US" dirty="0" smtClean="0"/>
              <a:t>敏</a:t>
            </a:r>
            <a:r>
              <a:rPr lang="zh-CN" altLang="en-US" dirty="0"/>
              <a:t>捷项</a:t>
            </a:r>
            <a:r>
              <a:rPr lang="zh-CN" altLang="en-US" dirty="0" smtClean="0"/>
              <a:t>目的规</a:t>
            </a:r>
            <a:r>
              <a:rPr lang="zh-CN" altLang="en-US" dirty="0"/>
              <a:t>划层次</a:t>
            </a:r>
            <a:endParaRPr lang="en-US" altLang="zh-CN" dirty="0" smtClean="0"/>
          </a:p>
        </p:txBody>
      </p:sp>
      <p:sp>
        <p:nvSpPr>
          <p:cNvPr id="72715" name="Rectangle 30"/>
          <p:cNvSpPr>
            <a:spLocks noChangeArrowheads="1"/>
          </p:cNvSpPr>
          <p:nvPr/>
        </p:nvSpPr>
        <p:spPr bwMode="auto">
          <a:xfrm>
            <a:off x="871538" y="5440363"/>
            <a:ext cx="7456487"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nSpc>
                <a:spcPct val="85000"/>
              </a:lnSpc>
              <a:spcBef>
                <a:spcPct val="0"/>
              </a:spcBef>
              <a:buFontTx/>
              <a:buNone/>
            </a:pPr>
            <a:r>
              <a:rPr lang="zh-CN" altLang="en-US" sz="2400" dirty="0" smtClean="0">
                <a:ea typeface="微软雅黑" panose="020B0503020204020204" pitchFamily="34" charset="-122"/>
              </a:rPr>
              <a:t>敏</a:t>
            </a:r>
            <a:r>
              <a:rPr lang="zh-CN" altLang="en-US" sz="2400" dirty="0">
                <a:ea typeface="微软雅黑" panose="020B0503020204020204" pitchFamily="34" charset="-122"/>
              </a:rPr>
              <a:t>捷开发小</a:t>
            </a:r>
            <a:r>
              <a:rPr lang="zh-CN" altLang="en-US" sz="2400" dirty="0" smtClean="0">
                <a:ea typeface="微软雅黑" panose="020B0503020204020204" pitchFamily="34" charset="-122"/>
              </a:rPr>
              <a:t>组主要关注最</a:t>
            </a:r>
            <a:r>
              <a:rPr lang="zh-CN" altLang="en-US" sz="2400" dirty="0">
                <a:ea typeface="微软雅黑" panose="020B0503020204020204" pitchFamily="34" charset="-122"/>
              </a:rPr>
              <a:t>内层</a:t>
            </a:r>
            <a:r>
              <a:rPr lang="zh-CN" altLang="en-US" sz="2400" dirty="0" smtClean="0">
                <a:ea typeface="微软雅黑" panose="020B0503020204020204" pitchFamily="34" charset="-122"/>
              </a:rPr>
              <a:t>的三层</a:t>
            </a:r>
            <a:r>
              <a:rPr lang="zh-CN" altLang="en-US" sz="2400" dirty="0">
                <a:ea typeface="微软雅黑" panose="020B0503020204020204" pitchFamily="34" charset="-122"/>
              </a:rPr>
              <a:t>计</a:t>
            </a:r>
            <a:r>
              <a:rPr lang="zh-CN" altLang="en-US" sz="2400" dirty="0" smtClean="0">
                <a:ea typeface="微软雅黑" panose="020B0503020204020204" pitchFamily="34" charset="-122"/>
              </a:rPr>
              <a:t>划</a:t>
            </a:r>
            <a:r>
              <a:rPr lang="en-US" altLang="zh-CN" sz="2400" dirty="0" smtClean="0">
                <a:ea typeface="微软雅黑" panose="020B0503020204020204" pitchFamily="34" charset="-122"/>
              </a:rPr>
              <a:t/>
            </a:r>
            <a:br>
              <a:rPr lang="en-US" altLang="zh-CN" sz="2400" dirty="0" smtClean="0">
                <a:ea typeface="微软雅黑" panose="020B0503020204020204" pitchFamily="34" charset="-122"/>
              </a:rPr>
            </a:br>
            <a:r>
              <a:rPr lang="en-US" altLang="zh-CN" sz="2400" dirty="0" smtClean="0">
                <a:ea typeface="微软雅黑" panose="020B0503020204020204" pitchFamily="34" charset="-122"/>
              </a:rPr>
              <a:t>                                     ——</a:t>
            </a:r>
            <a:r>
              <a:rPr lang="zh-CN" altLang="en-US" sz="2400" dirty="0">
                <a:solidFill>
                  <a:srgbClr val="0070C0"/>
                </a:solidFill>
                <a:ea typeface="微软雅黑" panose="020B0503020204020204" pitchFamily="34" charset="-122"/>
              </a:rPr>
              <a:t>发布、迭代和当前日</a:t>
            </a:r>
            <a:endParaRPr lang="en-US" altLang="zh-CN" sz="2400" dirty="0">
              <a:solidFill>
                <a:srgbClr val="0070C0"/>
              </a:solidFill>
              <a:ea typeface="微软雅黑" panose="020B0503020204020204" pitchFamily="34" charset="-122"/>
            </a:endParaRPr>
          </a:p>
        </p:txBody>
      </p:sp>
      <p:grpSp>
        <p:nvGrpSpPr>
          <p:cNvPr id="7" name="组合 6"/>
          <p:cNvGrpSpPr/>
          <p:nvPr/>
        </p:nvGrpSpPr>
        <p:grpSpPr>
          <a:xfrm>
            <a:off x="1223962" y="1036638"/>
            <a:ext cx="6751637" cy="4060826"/>
            <a:chOff x="1820863" y="1195388"/>
            <a:chExt cx="6751637" cy="4060826"/>
          </a:xfrm>
        </p:grpSpPr>
        <p:grpSp>
          <p:nvGrpSpPr>
            <p:cNvPr id="3" name="Group 14"/>
            <p:cNvGrpSpPr>
              <a:grpSpLocks/>
            </p:cNvGrpSpPr>
            <p:nvPr/>
          </p:nvGrpSpPr>
          <p:grpSpPr bwMode="auto">
            <a:xfrm>
              <a:off x="1820863" y="1195388"/>
              <a:ext cx="4433887" cy="4044950"/>
              <a:chOff x="310" y="1812"/>
              <a:chExt cx="2860" cy="2177"/>
            </a:xfrm>
            <a:solidFill>
              <a:schemeClr val="accent1"/>
            </a:solidFill>
          </p:grpSpPr>
          <p:sp>
            <p:nvSpPr>
              <p:cNvPr id="16" name="Oval 15"/>
              <p:cNvSpPr>
                <a:spLocks noChangeArrowheads="1"/>
              </p:cNvSpPr>
              <p:nvPr/>
            </p:nvSpPr>
            <p:spPr bwMode="auto">
              <a:xfrm>
                <a:off x="310" y="1898"/>
                <a:ext cx="2860" cy="2091"/>
              </a:xfrm>
              <a:prstGeom prst="ellipse">
                <a:avLst/>
              </a:prstGeom>
              <a:grpFill/>
              <a:ln w="28575" algn="ctr">
                <a:solidFill>
                  <a:schemeClr val="bg2"/>
                </a:solidFill>
                <a:round/>
                <a:headEnd/>
                <a:tailEnd/>
              </a:ln>
            </p:spPr>
            <p:txBody>
              <a:bodyPr anchor="ctr">
                <a:spAutoFit/>
              </a:bodyPr>
              <a:lstStyle/>
              <a:p>
                <a:pPr>
                  <a:defRPr/>
                </a:pPr>
                <a:endParaRPr lang="en-US" sz="2400">
                  <a:latin typeface="Times New Roman" pitchFamily="18" charset="0"/>
                  <a:ea typeface="+mn-ea"/>
                  <a:cs typeface="+mn-cs"/>
                </a:endParaRPr>
              </a:p>
            </p:txBody>
          </p:sp>
          <p:sp>
            <p:nvSpPr>
              <p:cNvPr id="17" name="Text Box 16"/>
              <p:cNvSpPr txBox="1">
                <a:spLocks noChangeArrowheads="1"/>
              </p:cNvSpPr>
              <p:nvPr/>
            </p:nvSpPr>
            <p:spPr bwMode="auto">
              <a:xfrm>
                <a:off x="1345" y="1812"/>
                <a:ext cx="718" cy="215"/>
              </a:xfrm>
              <a:prstGeom prst="rect">
                <a:avLst/>
              </a:prstGeom>
              <a:grpFill/>
              <a:ln w="9525" algn="ctr">
                <a:solidFill>
                  <a:schemeClr val="bg2"/>
                </a:solidFill>
                <a:miter lim="800000"/>
                <a:headEnd/>
                <a:tailEnd/>
              </a:ln>
            </p:spPr>
            <p:txBody>
              <a:bodyPr wrap="none">
                <a:spAutoFit/>
              </a:bodyPr>
              <a:lstStyle/>
              <a:p>
                <a:pPr marL="228600" indent="-228600" algn="ctr">
                  <a:spcAft>
                    <a:spcPct val="15000"/>
                  </a:spcAft>
                  <a:defRPr/>
                </a:pPr>
                <a:r>
                  <a:rPr lang="en-US" sz="2000" dirty="0">
                    <a:solidFill>
                      <a:srgbClr val="FFFF00"/>
                    </a:solidFill>
                    <a:latin typeface="Arial Unicode MS" panose="020B0604020202020204" pitchFamily="34" charset="-122"/>
                    <a:ea typeface="+mn-ea"/>
                    <a:cs typeface="+mn-cs"/>
                  </a:rPr>
                  <a:t>Solution</a:t>
                </a:r>
              </a:p>
            </p:txBody>
          </p:sp>
        </p:grpSp>
        <p:grpSp>
          <p:nvGrpSpPr>
            <p:cNvPr id="4" name="Group 11"/>
            <p:cNvGrpSpPr>
              <a:grpSpLocks/>
            </p:cNvGrpSpPr>
            <p:nvPr/>
          </p:nvGrpSpPr>
          <p:grpSpPr bwMode="auto">
            <a:xfrm>
              <a:off x="2062163" y="1696594"/>
              <a:ext cx="3903662" cy="3542155"/>
              <a:chOff x="466" y="2081"/>
              <a:chExt cx="2517" cy="1907"/>
            </a:xfrm>
            <a:solidFill>
              <a:schemeClr val="accent1"/>
            </a:solidFill>
          </p:grpSpPr>
          <p:sp>
            <p:nvSpPr>
              <p:cNvPr id="14" name="Oval 12"/>
              <p:cNvSpPr>
                <a:spLocks noChangeArrowheads="1"/>
              </p:cNvSpPr>
              <p:nvPr/>
            </p:nvSpPr>
            <p:spPr bwMode="auto">
              <a:xfrm>
                <a:off x="466" y="2150"/>
                <a:ext cx="2517" cy="1838"/>
              </a:xfrm>
              <a:prstGeom prst="ellipse">
                <a:avLst/>
              </a:prstGeom>
              <a:grpFill/>
              <a:ln w="28575" algn="ctr">
                <a:solidFill>
                  <a:schemeClr val="bg2"/>
                </a:solidFill>
                <a:round/>
                <a:headEnd/>
                <a:tailEnd/>
              </a:ln>
            </p:spPr>
            <p:txBody>
              <a:bodyPr anchor="ctr">
                <a:spAutoFit/>
              </a:bodyPr>
              <a:lstStyle/>
              <a:p>
                <a:pPr>
                  <a:defRPr/>
                </a:pPr>
                <a:endParaRPr lang="en-US" sz="2400">
                  <a:latin typeface="Times New Roman" pitchFamily="18" charset="0"/>
                  <a:ea typeface="+mn-ea"/>
                  <a:cs typeface="+mn-cs"/>
                </a:endParaRPr>
              </a:p>
            </p:txBody>
          </p:sp>
          <p:sp>
            <p:nvSpPr>
              <p:cNvPr id="15" name="Text Box 13"/>
              <p:cNvSpPr txBox="1">
                <a:spLocks noChangeArrowheads="1"/>
              </p:cNvSpPr>
              <p:nvPr/>
            </p:nvSpPr>
            <p:spPr bwMode="auto">
              <a:xfrm>
                <a:off x="1353" y="2081"/>
                <a:ext cx="727" cy="215"/>
              </a:xfrm>
              <a:prstGeom prst="rect">
                <a:avLst/>
              </a:prstGeom>
              <a:grpFill/>
              <a:ln w="9525" algn="ctr">
                <a:solidFill>
                  <a:schemeClr val="bg2"/>
                </a:solidFill>
                <a:miter lim="800000"/>
                <a:headEnd/>
                <a:tailEnd/>
              </a:ln>
            </p:spPr>
            <p:txBody>
              <a:bodyPr wrap="none">
                <a:spAutoFit/>
              </a:bodyPr>
              <a:lstStyle/>
              <a:p>
                <a:pPr marL="228600" indent="-228600" algn="ctr">
                  <a:spcAft>
                    <a:spcPct val="15000"/>
                  </a:spcAft>
                  <a:defRPr/>
                </a:pPr>
                <a:r>
                  <a:rPr lang="en-US" sz="2000" b="1" dirty="0">
                    <a:solidFill>
                      <a:srgbClr val="FFFF00"/>
                    </a:solidFill>
                    <a:latin typeface="Arial Unicode MS" panose="020B0604020202020204" pitchFamily="34" charset="-122"/>
                    <a:ea typeface="+mn-ea"/>
                    <a:cs typeface="+mn-cs"/>
                  </a:rPr>
                  <a:t>Release</a:t>
                </a:r>
              </a:p>
            </p:txBody>
          </p:sp>
        </p:grpSp>
        <p:grpSp>
          <p:nvGrpSpPr>
            <p:cNvPr id="5" name="Group 8"/>
            <p:cNvGrpSpPr>
              <a:grpSpLocks/>
            </p:cNvGrpSpPr>
            <p:nvPr/>
          </p:nvGrpSpPr>
          <p:grpSpPr bwMode="auto">
            <a:xfrm>
              <a:off x="2381250" y="2209801"/>
              <a:ext cx="3268662" cy="3046413"/>
              <a:chOff x="672" y="2358"/>
              <a:chExt cx="2108" cy="1639"/>
            </a:xfrm>
            <a:solidFill>
              <a:schemeClr val="accent1"/>
            </a:solidFill>
          </p:grpSpPr>
          <p:sp>
            <p:nvSpPr>
              <p:cNvPr id="12" name="Oval 9"/>
              <p:cNvSpPr>
                <a:spLocks noChangeArrowheads="1"/>
              </p:cNvSpPr>
              <p:nvPr/>
            </p:nvSpPr>
            <p:spPr bwMode="auto">
              <a:xfrm>
                <a:off x="672" y="2429"/>
                <a:ext cx="2108" cy="1568"/>
              </a:xfrm>
              <a:prstGeom prst="ellipse">
                <a:avLst/>
              </a:prstGeom>
              <a:grpFill/>
              <a:ln w="28575" algn="ctr">
                <a:solidFill>
                  <a:schemeClr val="bg2"/>
                </a:solidFill>
                <a:round/>
                <a:headEnd/>
                <a:tailEnd/>
              </a:ln>
            </p:spPr>
            <p:txBody>
              <a:bodyPr anchor="ctr">
                <a:spAutoFit/>
              </a:bodyPr>
              <a:lstStyle/>
              <a:p>
                <a:pPr>
                  <a:defRPr/>
                </a:pPr>
                <a:endParaRPr lang="en-US" sz="2400">
                  <a:latin typeface="Times New Roman" pitchFamily="18" charset="0"/>
                  <a:ea typeface="+mn-ea"/>
                  <a:cs typeface="+mn-cs"/>
                </a:endParaRPr>
              </a:p>
            </p:txBody>
          </p:sp>
          <p:sp>
            <p:nvSpPr>
              <p:cNvPr id="13" name="Text Box 10"/>
              <p:cNvSpPr txBox="1">
                <a:spLocks noChangeArrowheads="1"/>
              </p:cNvSpPr>
              <p:nvPr/>
            </p:nvSpPr>
            <p:spPr bwMode="auto">
              <a:xfrm>
                <a:off x="1358" y="2358"/>
                <a:ext cx="716" cy="215"/>
              </a:xfrm>
              <a:prstGeom prst="rect">
                <a:avLst/>
              </a:prstGeom>
              <a:grpFill/>
              <a:ln w="9525" algn="ctr">
                <a:solidFill>
                  <a:schemeClr val="bg2"/>
                </a:solidFill>
                <a:miter lim="800000"/>
                <a:headEnd/>
                <a:tailEnd/>
              </a:ln>
            </p:spPr>
            <p:txBody>
              <a:bodyPr wrap="none">
                <a:spAutoFit/>
              </a:bodyPr>
              <a:lstStyle/>
              <a:p>
                <a:pPr marL="228600" indent="-228600" algn="ctr">
                  <a:spcAft>
                    <a:spcPct val="15000"/>
                  </a:spcAft>
                  <a:defRPr/>
                </a:pPr>
                <a:r>
                  <a:rPr lang="en-US" sz="2000" dirty="0">
                    <a:solidFill>
                      <a:srgbClr val="FFFF00"/>
                    </a:solidFill>
                    <a:latin typeface="Arial Unicode MS" panose="020B0604020202020204" pitchFamily="34" charset="-122"/>
                    <a:ea typeface="+mn-ea"/>
                    <a:cs typeface="+mn-cs"/>
                  </a:rPr>
                  <a:t>Iteration</a:t>
                </a:r>
              </a:p>
            </p:txBody>
          </p:sp>
        </p:grpSp>
        <p:grpSp>
          <p:nvGrpSpPr>
            <p:cNvPr id="6" name="Group 8"/>
            <p:cNvGrpSpPr>
              <a:grpSpLocks/>
            </p:cNvGrpSpPr>
            <p:nvPr/>
          </p:nvGrpSpPr>
          <p:grpSpPr bwMode="auto">
            <a:xfrm>
              <a:off x="2695575" y="2717801"/>
              <a:ext cx="2679700" cy="2520950"/>
              <a:chOff x="875" y="2631"/>
              <a:chExt cx="1727" cy="1357"/>
            </a:xfrm>
            <a:solidFill>
              <a:schemeClr val="accent1"/>
            </a:solidFill>
          </p:grpSpPr>
          <p:sp>
            <p:nvSpPr>
              <p:cNvPr id="10" name="Oval 6"/>
              <p:cNvSpPr>
                <a:spLocks noChangeArrowheads="1"/>
              </p:cNvSpPr>
              <p:nvPr/>
            </p:nvSpPr>
            <p:spPr bwMode="auto">
              <a:xfrm>
                <a:off x="875" y="2725"/>
                <a:ext cx="1727" cy="1263"/>
              </a:xfrm>
              <a:prstGeom prst="ellipse">
                <a:avLst/>
              </a:prstGeom>
              <a:grpFill/>
              <a:ln w="28575" algn="ctr">
                <a:solidFill>
                  <a:schemeClr val="bg2"/>
                </a:solidFill>
                <a:round/>
                <a:headEnd/>
                <a:tailEnd/>
              </a:ln>
            </p:spPr>
            <p:txBody>
              <a:bodyPr anchor="ctr">
                <a:spAutoFit/>
              </a:bodyPr>
              <a:lstStyle/>
              <a:p>
                <a:pPr>
                  <a:defRPr/>
                </a:pPr>
                <a:endParaRPr lang="en-US" sz="2400">
                  <a:latin typeface="Times New Roman" pitchFamily="18" charset="0"/>
                  <a:ea typeface="+mn-ea"/>
                  <a:cs typeface="+mn-cs"/>
                </a:endParaRPr>
              </a:p>
            </p:txBody>
          </p:sp>
          <p:sp>
            <p:nvSpPr>
              <p:cNvPr id="11" name="Text Box 7"/>
              <p:cNvSpPr txBox="1">
                <a:spLocks noChangeArrowheads="1"/>
              </p:cNvSpPr>
              <p:nvPr/>
            </p:nvSpPr>
            <p:spPr bwMode="auto">
              <a:xfrm>
                <a:off x="1501" y="2631"/>
                <a:ext cx="413" cy="215"/>
              </a:xfrm>
              <a:prstGeom prst="rect">
                <a:avLst/>
              </a:prstGeom>
              <a:grpFill/>
              <a:ln w="9525" algn="ctr">
                <a:solidFill>
                  <a:schemeClr val="bg2"/>
                </a:solidFill>
                <a:miter lim="800000"/>
                <a:headEnd/>
                <a:tailEnd/>
              </a:ln>
            </p:spPr>
            <p:txBody>
              <a:bodyPr wrap="none">
                <a:spAutoFit/>
              </a:bodyPr>
              <a:lstStyle/>
              <a:p>
                <a:pPr marL="228600" indent="-228600" algn="ctr">
                  <a:spcAft>
                    <a:spcPct val="15000"/>
                  </a:spcAft>
                  <a:defRPr/>
                </a:pPr>
                <a:r>
                  <a:rPr lang="en-US" sz="2000">
                    <a:solidFill>
                      <a:srgbClr val="FFFF00"/>
                    </a:solidFill>
                    <a:latin typeface="Arial Unicode MS" panose="020B0604020202020204" pitchFamily="34" charset="-122"/>
                    <a:ea typeface="+mn-ea"/>
                    <a:cs typeface="+mn-cs"/>
                  </a:rPr>
                  <a:t>Day</a:t>
                </a:r>
              </a:p>
            </p:txBody>
          </p:sp>
        </p:grpSp>
        <p:sp>
          <p:nvSpPr>
            <p:cNvPr id="72712" name="Text Box 4"/>
            <p:cNvSpPr txBox="1">
              <a:spLocks noChangeArrowheads="1"/>
            </p:cNvSpPr>
            <p:nvPr/>
          </p:nvSpPr>
          <p:spPr bwMode="auto">
            <a:xfrm>
              <a:off x="6619875" y="3527426"/>
              <a:ext cx="1952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2286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ct val="15000"/>
                </a:spcAft>
                <a:buFontTx/>
                <a:buNone/>
              </a:pPr>
              <a:r>
                <a:rPr lang="zh-CN" altLang="en-US" sz="2000" dirty="0">
                  <a:ea typeface="微软雅黑" panose="020B0503020204020204" pitchFamily="34" charset="-122"/>
                </a:rPr>
                <a:t>迭代</a:t>
              </a:r>
            </a:p>
          </p:txBody>
        </p:sp>
        <p:sp>
          <p:nvSpPr>
            <p:cNvPr id="72713" name="Text Box 5"/>
            <p:cNvSpPr txBox="1">
              <a:spLocks noChangeArrowheads="1"/>
            </p:cNvSpPr>
            <p:nvPr/>
          </p:nvSpPr>
          <p:spPr bwMode="auto">
            <a:xfrm>
              <a:off x="6934200" y="4565651"/>
              <a:ext cx="13239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2286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ct val="15000"/>
                </a:spcAft>
                <a:buFontTx/>
                <a:buNone/>
              </a:pPr>
              <a:r>
                <a:rPr lang="zh-CN" altLang="en-US" sz="2000" dirty="0">
                  <a:ea typeface="微软雅黑" panose="020B0503020204020204" pitchFamily="34" charset="-122"/>
                </a:rPr>
                <a:t>天</a:t>
              </a:r>
            </a:p>
          </p:txBody>
        </p:sp>
        <p:sp>
          <p:nvSpPr>
            <p:cNvPr id="72714" name="Text Box 7"/>
            <p:cNvSpPr txBox="1">
              <a:spLocks noChangeArrowheads="1"/>
            </p:cNvSpPr>
            <p:nvPr/>
          </p:nvSpPr>
          <p:spPr bwMode="auto">
            <a:xfrm>
              <a:off x="6635750" y="2490788"/>
              <a:ext cx="1920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2286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ct val="15000"/>
                </a:spcAft>
                <a:buFontTx/>
                <a:buNone/>
              </a:pPr>
              <a:r>
                <a:rPr lang="zh-CN" altLang="en-US" sz="2000">
                  <a:ea typeface="微软雅黑" panose="020B0503020204020204" pitchFamily="34" charset="-122"/>
                </a:rPr>
                <a:t>发布</a:t>
              </a:r>
            </a:p>
          </p:txBody>
        </p:sp>
        <p:sp>
          <p:nvSpPr>
            <p:cNvPr id="72716" name="Line 57"/>
            <p:cNvSpPr>
              <a:spLocks noChangeShapeType="1"/>
            </p:cNvSpPr>
            <p:nvPr/>
          </p:nvSpPr>
          <p:spPr bwMode="auto">
            <a:xfrm>
              <a:off x="7597775" y="3030538"/>
              <a:ext cx="0" cy="492125"/>
            </a:xfrm>
            <a:prstGeom prst="line">
              <a:avLst/>
            </a:prstGeom>
            <a:noFill/>
            <a:ln w="12700">
              <a:solidFill>
                <a:srgbClr val="FF0000"/>
              </a:solidFill>
              <a:round/>
              <a:headEnd type="triangle" w="med" len="me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2717" name="Line 58"/>
            <p:cNvSpPr>
              <a:spLocks noChangeShapeType="1"/>
            </p:cNvSpPr>
            <p:nvPr/>
          </p:nvSpPr>
          <p:spPr bwMode="auto">
            <a:xfrm>
              <a:off x="7597775" y="1992313"/>
              <a:ext cx="0" cy="495300"/>
            </a:xfrm>
            <a:prstGeom prst="line">
              <a:avLst/>
            </a:prstGeom>
            <a:noFill/>
            <a:ln w="12700">
              <a:solidFill>
                <a:srgbClr val="FF0000"/>
              </a:solidFill>
              <a:round/>
              <a:headEnd type="triangle" w="med" len="me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2718" name="Line 60"/>
            <p:cNvSpPr>
              <a:spLocks noChangeShapeType="1"/>
            </p:cNvSpPr>
            <p:nvPr/>
          </p:nvSpPr>
          <p:spPr bwMode="auto">
            <a:xfrm>
              <a:off x="7597775" y="4070351"/>
              <a:ext cx="0" cy="492125"/>
            </a:xfrm>
            <a:prstGeom prst="line">
              <a:avLst/>
            </a:prstGeom>
            <a:noFill/>
            <a:ln w="12700">
              <a:solidFill>
                <a:srgbClr val="FF0000"/>
              </a:solidFill>
              <a:round/>
              <a:headEnd type="triangle" w="med" len="me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2719" name="Text Box 8"/>
            <p:cNvSpPr txBox="1">
              <a:spLocks noChangeArrowheads="1"/>
            </p:cNvSpPr>
            <p:nvPr/>
          </p:nvSpPr>
          <p:spPr bwMode="auto">
            <a:xfrm>
              <a:off x="6640513" y="1452563"/>
              <a:ext cx="1911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2286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ct val="15000"/>
                </a:spcAft>
                <a:buFontTx/>
                <a:buNone/>
              </a:pPr>
              <a:r>
                <a:rPr lang="zh-CN" altLang="en-US" sz="2000">
                  <a:ea typeface="微软雅黑" panose="020B0503020204020204" pitchFamily="34" charset="-122"/>
                </a:rPr>
                <a:t>解决方案</a:t>
              </a:r>
            </a:p>
          </p:txBody>
        </p:sp>
      </p:grpSp>
      <p:sp>
        <p:nvSpPr>
          <p:cNvPr id="2" name="灯片编号占位符 1"/>
          <p:cNvSpPr>
            <a:spLocks noGrp="1"/>
          </p:cNvSpPr>
          <p:nvPr>
            <p:ph type="sldNum" sz="quarter" idx="10"/>
          </p:nvPr>
        </p:nvSpPr>
        <p:spPr/>
        <p:txBody>
          <a:bodyPr/>
          <a:lstStyle/>
          <a:p>
            <a:fld id="{9231B233-6F93-4D7F-B7DA-1F27CAA8E8C0}" type="slidenum">
              <a:rPr lang="en-US" altLang="en-US" smtClean="0"/>
              <a:pPr/>
              <a:t>56</a:t>
            </a:fld>
            <a:endParaRPr lang="en-US"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2. </a:t>
            </a:r>
            <a:r>
              <a:rPr lang="zh-CN" altLang="en-US" dirty="0" smtClean="0"/>
              <a:t>敏</a:t>
            </a:r>
            <a:r>
              <a:rPr lang="zh-CN" altLang="en-US" dirty="0"/>
              <a:t>捷项</a:t>
            </a:r>
            <a:r>
              <a:rPr lang="zh-CN" altLang="en-US" dirty="0" smtClean="0"/>
              <a:t>目两级规</a:t>
            </a:r>
            <a:r>
              <a:rPr lang="zh-CN" altLang="en-US" dirty="0"/>
              <a:t>划过程</a:t>
            </a:r>
          </a:p>
        </p:txBody>
      </p:sp>
      <p:sp>
        <p:nvSpPr>
          <p:cNvPr id="4" name="内容占位符 3"/>
          <p:cNvSpPr>
            <a:spLocks noGrp="1"/>
          </p:cNvSpPr>
          <p:nvPr>
            <p:ph sz="quarter" idx="11"/>
          </p:nvPr>
        </p:nvSpPr>
        <p:spPr>
          <a:xfrm>
            <a:off x="153987" y="1142813"/>
            <a:ext cx="8847137" cy="5214443"/>
          </a:xfrm>
        </p:spPr>
        <p:txBody>
          <a:bodyPr>
            <a:normAutofit/>
          </a:bodyPr>
          <a:lstStyle/>
          <a:p>
            <a:r>
              <a:rPr lang="zh-CN" altLang="en-US" dirty="0" smtClean="0"/>
              <a:t>两级规划</a:t>
            </a:r>
            <a:r>
              <a:rPr lang="en-US" altLang="zh-CN" dirty="0" smtClean="0"/>
              <a:t>——</a:t>
            </a:r>
            <a:r>
              <a:rPr lang="zh-CN" altLang="en-US" dirty="0" smtClean="0">
                <a:solidFill>
                  <a:srgbClr val="C00000"/>
                </a:solidFill>
              </a:rPr>
              <a:t>渐进明细</a:t>
            </a:r>
            <a:endParaRPr lang="en-US" altLang="zh-CN" dirty="0" smtClean="0">
              <a:solidFill>
                <a:srgbClr val="C00000"/>
              </a:solidFill>
            </a:endParaRPr>
          </a:p>
          <a:p>
            <a:pPr lvl="1"/>
            <a:r>
              <a:rPr lang="zh-CN" altLang="en-US" dirty="0" smtClean="0"/>
              <a:t>第一级：</a:t>
            </a:r>
            <a:r>
              <a:rPr lang="zh-CN" altLang="en-US" b="1" dirty="0" smtClean="0">
                <a:solidFill>
                  <a:srgbClr val="C00000"/>
                </a:solidFill>
              </a:rPr>
              <a:t>发布规划</a:t>
            </a:r>
            <a:r>
              <a:rPr lang="zh-CN" altLang="en-US" dirty="0" smtClean="0">
                <a:solidFill>
                  <a:schemeClr val="tx1"/>
                </a:solidFill>
              </a:rPr>
              <a:t>→工件：</a:t>
            </a:r>
            <a:r>
              <a:rPr lang="zh-CN" altLang="en-US" b="1" dirty="0" smtClean="0"/>
              <a:t>产品订单</a:t>
            </a:r>
            <a:endParaRPr lang="en-US" altLang="zh-CN" dirty="0" smtClean="0"/>
          </a:p>
          <a:p>
            <a:pPr lvl="2"/>
            <a:r>
              <a:rPr lang="zh-CN" altLang="en-US" b="1" dirty="0" smtClean="0">
                <a:solidFill>
                  <a:srgbClr val="7030A0"/>
                </a:solidFill>
              </a:rPr>
              <a:t>对整个产品发布过程</a:t>
            </a:r>
            <a:r>
              <a:rPr lang="zh-CN" altLang="en-US" dirty="0" smtClean="0"/>
              <a:t>的</a:t>
            </a:r>
            <a:r>
              <a:rPr lang="zh-CN" altLang="en-US" dirty="0"/>
              <a:t>宏观计</a:t>
            </a:r>
            <a:r>
              <a:rPr lang="zh-CN" altLang="en-US" dirty="0" smtClean="0"/>
              <a:t>划</a:t>
            </a:r>
            <a:endParaRPr lang="en-US" altLang="zh-CN" dirty="0" smtClean="0"/>
          </a:p>
          <a:p>
            <a:pPr lvl="1"/>
            <a:r>
              <a:rPr lang="zh-CN" altLang="en-US" dirty="0" smtClean="0"/>
              <a:t>第二级：</a:t>
            </a:r>
            <a:r>
              <a:rPr lang="zh-CN" altLang="en-US" b="1" dirty="0" smtClean="0">
                <a:solidFill>
                  <a:srgbClr val="C00000"/>
                </a:solidFill>
              </a:rPr>
              <a:t>迭代规划</a:t>
            </a:r>
            <a:r>
              <a:rPr lang="zh-CN" altLang="en-US" dirty="0" smtClean="0">
                <a:solidFill>
                  <a:schemeClr val="tx1"/>
                </a:solidFill>
              </a:rPr>
              <a:t>→工件：</a:t>
            </a:r>
            <a:r>
              <a:rPr lang="zh-CN" altLang="en-US" b="1" dirty="0" smtClean="0"/>
              <a:t>冲刺订单</a:t>
            </a:r>
            <a:endParaRPr lang="en-US" altLang="zh-CN" dirty="0" smtClean="0"/>
          </a:p>
          <a:p>
            <a:pPr lvl="2"/>
            <a:r>
              <a:rPr lang="zh-CN" altLang="en-US" b="1" dirty="0" smtClean="0">
                <a:solidFill>
                  <a:srgbClr val="7030A0"/>
                </a:solidFill>
              </a:rPr>
              <a:t>一次迭</a:t>
            </a:r>
            <a:r>
              <a:rPr lang="zh-CN" altLang="en-US" b="1" dirty="0">
                <a:solidFill>
                  <a:srgbClr val="7030A0"/>
                </a:solidFill>
              </a:rPr>
              <a:t>代</a:t>
            </a:r>
            <a:r>
              <a:rPr lang="zh-CN" altLang="en-US" dirty="0"/>
              <a:t>的微观计</a:t>
            </a:r>
            <a:r>
              <a:rPr lang="zh-CN" altLang="en-US" dirty="0" smtClean="0"/>
              <a:t>划</a:t>
            </a:r>
            <a:endParaRPr lang="en-US" altLang="zh-CN" dirty="0" smtClean="0"/>
          </a:p>
          <a:p>
            <a:r>
              <a:rPr lang="zh-CN" altLang="en-US" dirty="0"/>
              <a:t>完</a:t>
            </a:r>
            <a:r>
              <a:rPr lang="zh-CN" altLang="en-US" dirty="0" smtClean="0"/>
              <a:t>整定义</a:t>
            </a:r>
            <a:endParaRPr lang="en-US" altLang="zh-CN" dirty="0" smtClean="0"/>
          </a:p>
          <a:p>
            <a:pPr lvl="1"/>
            <a:r>
              <a:rPr lang="zh-CN" altLang="en-US" dirty="0"/>
              <a:t>指通过将</a:t>
            </a:r>
            <a:r>
              <a:rPr lang="zh-CN" altLang="en-US" dirty="0">
                <a:solidFill>
                  <a:srgbClr val="C00000"/>
                </a:solidFill>
              </a:rPr>
              <a:t>面向整个项目范围的宏观计划</a:t>
            </a:r>
            <a:r>
              <a:rPr lang="zh-CN" altLang="en-US" dirty="0"/>
              <a:t>和</a:t>
            </a:r>
            <a:r>
              <a:rPr lang="zh-CN" altLang="en-US" dirty="0">
                <a:solidFill>
                  <a:srgbClr val="C00000"/>
                </a:solidFill>
              </a:rPr>
              <a:t>面向当前及下一迭代的微观计划</a:t>
            </a:r>
            <a:r>
              <a:rPr lang="zh-CN" altLang="en-US" dirty="0"/>
              <a:t>相结合的、</a:t>
            </a:r>
            <a:r>
              <a:rPr lang="zh-CN" altLang="en-US" b="1" dirty="0">
                <a:solidFill>
                  <a:srgbClr val="C00000"/>
                </a:solidFill>
              </a:rPr>
              <a:t>渐进明细</a:t>
            </a:r>
            <a:r>
              <a:rPr lang="zh-CN" altLang="en-US" dirty="0"/>
              <a:t>的规划方法</a:t>
            </a:r>
            <a:r>
              <a:rPr lang="zh-CN" altLang="en-US" dirty="0" smtClean="0"/>
              <a:t>。</a:t>
            </a:r>
            <a:endParaRPr lang="en-US" altLang="zh-CN" dirty="0" smtClean="0"/>
          </a:p>
          <a:p>
            <a:pPr lvl="1"/>
            <a:r>
              <a:rPr lang="zh-CN" altLang="en-US" dirty="0"/>
              <a:t>优</a:t>
            </a:r>
            <a:r>
              <a:rPr lang="zh-CN" altLang="en-US" dirty="0" smtClean="0"/>
              <a:t>点</a:t>
            </a:r>
            <a:endParaRPr lang="en-US" altLang="zh-CN" dirty="0" smtClean="0"/>
          </a:p>
          <a:p>
            <a:pPr lvl="2"/>
            <a:r>
              <a:rPr lang="zh-CN" altLang="en-US" sz="2000" dirty="0" smtClean="0"/>
              <a:t>不</a:t>
            </a:r>
            <a:r>
              <a:rPr lang="zh-CN" altLang="en-US" sz="2000" dirty="0"/>
              <a:t>但关注项目大局，确保项目大局的里程碑节点的实</a:t>
            </a:r>
            <a:r>
              <a:rPr lang="zh-CN" altLang="en-US" sz="2000" dirty="0" smtClean="0"/>
              <a:t>现；</a:t>
            </a:r>
            <a:endParaRPr lang="en-US" altLang="zh-CN" sz="2000" dirty="0" smtClean="0"/>
          </a:p>
          <a:p>
            <a:pPr lvl="2"/>
            <a:r>
              <a:rPr lang="zh-CN" altLang="en-US" sz="2000" dirty="0" smtClean="0"/>
              <a:t>而且在</a:t>
            </a:r>
            <a:r>
              <a:rPr lang="zh-CN" altLang="en-US" sz="2000" dirty="0"/>
              <a:t>执行层面也更加关注实效，追求恰到好处的计划。</a:t>
            </a:r>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57</a:t>
            </a:fld>
            <a:endParaRPr lang="en-US" altLang="en-US"/>
          </a:p>
        </p:txBody>
      </p:sp>
    </p:spTree>
    <p:extLst>
      <p:ext uri="{BB962C8B-B14F-4D97-AF65-F5344CB8AC3E}">
        <p14:creationId xmlns:p14="http://schemas.microsoft.com/office/powerpoint/2010/main" val="158753037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灯片编号占位符 3"/>
          <p:cNvSpPr>
            <a:spLocks noGrp="1"/>
          </p:cNvSpPr>
          <p:nvPr>
            <p:ph type="sldNum" sz="quarter" idx="10"/>
          </p:nvPr>
        </p:nvSpPr>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fld id="{B2E5795A-91BF-405D-9970-71EFE7305836}" type="slidenum">
              <a:rPr lang="en-US" altLang="en-US" smtClean="0"/>
              <a:pPr/>
              <a:t>58</a:t>
            </a:fld>
            <a:endParaRPr lang="en-US" altLang="en-US"/>
          </a:p>
        </p:txBody>
      </p:sp>
      <p:sp>
        <p:nvSpPr>
          <p:cNvPr id="20482" name="标题 1"/>
          <p:cNvSpPr>
            <a:spLocks noGrp="1"/>
          </p:cNvSpPr>
          <p:nvPr>
            <p:ph type="title"/>
          </p:nvPr>
        </p:nvSpPr>
        <p:spPr/>
        <p:txBody>
          <a:bodyPr/>
          <a:lstStyle/>
          <a:p>
            <a:r>
              <a:rPr lang="zh-CN" altLang="en-US" dirty="0" smtClean="0"/>
              <a:t>过程及主要活动</a:t>
            </a:r>
          </a:p>
        </p:txBody>
      </p:sp>
      <p:grpSp>
        <p:nvGrpSpPr>
          <p:cNvPr id="29" name="组合 28"/>
          <p:cNvGrpSpPr/>
          <p:nvPr/>
        </p:nvGrpSpPr>
        <p:grpSpPr>
          <a:xfrm>
            <a:off x="153988" y="1036638"/>
            <a:ext cx="8818762" cy="3868925"/>
            <a:chOff x="488950" y="2782888"/>
            <a:chExt cx="7360573" cy="2368550"/>
          </a:xfrm>
        </p:grpSpPr>
        <p:sp>
          <p:nvSpPr>
            <p:cNvPr id="3" name="AutoShape 3"/>
            <p:cNvSpPr>
              <a:spLocks noChangeAspect="1" noChangeArrowheads="1" noTextEdit="1"/>
            </p:cNvSpPr>
            <p:nvPr/>
          </p:nvSpPr>
          <p:spPr bwMode="auto">
            <a:xfrm>
              <a:off x="488950" y="2782888"/>
              <a:ext cx="7350125" cy="236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4" name="Freeform 5"/>
            <p:cNvSpPr>
              <a:spLocks/>
            </p:cNvSpPr>
            <p:nvPr/>
          </p:nvSpPr>
          <p:spPr bwMode="auto">
            <a:xfrm>
              <a:off x="3511550" y="3295651"/>
              <a:ext cx="1350963" cy="1333500"/>
            </a:xfrm>
            <a:custGeom>
              <a:avLst/>
              <a:gdLst>
                <a:gd name="T0" fmla="*/ 0 w 1904"/>
                <a:gd name="T1" fmla="*/ 318 h 2080"/>
                <a:gd name="T2" fmla="*/ 318 w 1904"/>
                <a:gd name="T3" fmla="*/ 0 h 2080"/>
                <a:gd name="T4" fmla="*/ 318 w 1904"/>
                <a:gd name="T5" fmla="*/ 0 h 2080"/>
                <a:gd name="T6" fmla="*/ 318 w 1904"/>
                <a:gd name="T7" fmla="*/ 0 h 2080"/>
                <a:gd name="T8" fmla="*/ 1587 w 1904"/>
                <a:gd name="T9" fmla="*/ 0 h 2080"/>
                <a:gd name="T10" fmla="*/ 1587 w 1904"/>
                <a:gd name="T11" fmla="*/ 0 h 2080"/>
                <a:gd name="T12" fmla="*/ 1904 w 1904"/>
                <a:gd name="T13" fmla="*/ 318 h 2080"/>
                <a:gd name="T14" fmla="*/ 1904 w 1904"/>
                <a:gd name="T15" fmla="*/ 318 h 2080"/>
                <a:gd name="T16" fmla="*/ 1904 w 1904"/>
                <a:gd name="T17" fmla="*/ 318 h 2080"/>
                <a:gd name="T18" fmla="*/ 1904 w 1904"/>
                <a:gd name="T19" fmla="*/ 1763 h 2080"/>
                <a:gd name="T20" fmla="*/ 1904 w 1904"/>
                <a:gd name="T21" fmla="*/ 1763 h 2080"/>
                <a:gd name="T22" fmla="*/ 1587 w 1904"/>
                <a:gd name="T23" fmla="*/ 2080 h 2080"/>
                <a:gd name="T24" fmla="*/ 1587 w 1904"/>
                <a:gd name="T25" fmla="*/ 2080 h 2080"/>
                <a:gd name="T26" fmla="*/ 1587 w 1904"/>
                <a:gd name="T27" fmla="*/ 2080 h 2080"/>
                <a:gd name="T28" fmla="*/ 318 w 1904"/>
                <a:gd name="T29" fmla="*/ 2080 h 2080"/>
                <a:gd name="T30" fmla="*/ 318 w 1904"/>
                <a:gd name="T31" fmla="*/ 2080 h 2080"/>
                <a:gd name="T32" fmla="*/ 0 w 1904"/>
                <a:gd name="T33" fmla="*/ 1763 h 2080"/>
                <a:gd name="T34" fmla="*/ 0 w 1904"/>
                <a:gd name="T35" fmla="*/ 1763 h 2080"/>
                <a:gd name="T36" fmla="*/ 0 w 1904"/>
                <a:gd name="T37" fmla="*/ 318 h 2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04" h="2080">
                  <a:moveTo>
                    <a:pt x="0" y="318"/>
                  </a:moveTo>
                  <a:cubicBezTo>
                    <a:pt x="0" y="143"/>
                    <a:pt x="143" y="0"/>
                    <a:pt x="318" y="0"/>
                  </a:cubicBezTo>
                  <a:cubicBezTo>
                    <a:pt x="318" y="0"/>
                    <a:pt x="318" y="0"/>
                    <a:pt x="318" y="0"/>
                  </a:cubicBezTo>
                  <a:lnTo>
                    <a:pt x="318" y="0"/>
                  </a:lnTo>
                  <a:lnTo>
                    <a:pt x="1587" y="0"/>
                  </a:lnTo>
                  <a:lnTo>
                    <a:pt x="1587" y="0"/>
                  </a:lnTo>
                  <a:cubicBezTo>
                    <a:pt x="1762" y="0"/>
                    <a:pt x="1904" y="143"/>
                    <a:pt x="1904" y="318"/>
                  </a:cubicBezTo>
                  <a:cubicBezTo>
                    <a:pt x="1904" y="318"/>
                    <a:pt x="1904" y="318"/>
                    <a:pt x="1904" y="318"/>
                  </a:cubicBezTo>
                  <a:lnTo>
                    <a:pt x="1904" y="318"/>
                  </a:lnTo>
                  <a:lnTo>
                    <a:pt x="1904" y="1763"/>
                  </a:lnTo>
                  <a:lnTo>
                    <a:pt x="1904" y="1763"/>
                  </a:lnTo>
                  <a:cubicBezTo>
                    <a:pt x="1904" y="1938"/>
                    <a:pt x="1762" y="2080"/>
                    <a:pt x="1587" y="2080"/>
                  </a:cubicBezTo>
                  <a:cubicBezTo>
                    <a:pt x="1587" y="2080"/>
                    <a:pt x="1587" y="2080"/>
                    <a:pt x="1587" y="2080"/>
                  </a:cubicBezTo>
                  <a:lnTo>
                    <a:pt x="1587" y="2080"/>
                  </a:lnTo>
                  <a:lnTo>
                    <a:pt x="318" y="2080"/>
                  </a:lnTo>
                  <a:lnTo>
                    <a:pt x="318" y="2080"/>
                  </a:lnTo>
                  <a:cubicBezTo>
                    <a:pt x="143" y="2080"/>
                    <a:pt x="0" y="1938"/>
                    <a:pt x="0" y="1763"/>
                  </a:cubicBezTo>
                  <a:cubicBezTo>
                    <a:pt x="0" y="1763"/>
                    <a:pt x="0" y="1763"/>
                    <a:pt x="0" y="1763"/>
                  </a:cubicBezTo>
                  <a:lnTo>
                    <a:pt x="0" y="318"/>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6" name="Freeform 6"/>
            <p:cNvSpPr>
              <a:spLocks noEditPoints="1"/>
            </p:cNvSpPr>
            <p:nvPr/>
          </p:nvSpPr>
          <p:spPr bwMode="auto">
            <a:xfrm>
              <a:off x="3505200" y="3290888"/>
              <a:ext cx="1363663" cy="1343025"/>
            </a:xfrm>
            <a:custGeom>
              <a:avLst/>
              <a:gdLst>
                <a:gd name="T0" fmla="*/ 7 w 1920"/>
                <a:gd name="T1" fmla="*/ 260 h 2096"/>
                <a:gd name="T2" fmla="*/ 55 w 1920"/>
                <a:gd name="T3" fmla="*/ 145 h 2096"/>
                <a:gd name="T4" fmla="*/ 96 w 1920"/>
                <a:gd name="T5" fmla="*/ 95 h 2096"/>
                <a:gd name="T6" fmla="*/ 199 w 1920"/>
                <a:gd name="T7" fmla="*/ 26 h 2096"/>
                <a:gd name="T8" fmla="*/ 262 w 1920"/>
                <a:gd name="T9" fmla="*/ 6 h 2096"/>
                <a:gd name="T10" fmla="*/ 1660 w 1920"/>
                <a:gd name="T11" fmla="*/ 6 h 2096"/>
                <a:gd name="T12" fmla="*/ 1722 w 1920"/>
                <a:gd name="T13" fmla="*/ 26 h 2096"/>
                <a:gd name="T14" fmla="*/ 1825 w 1920"/>
                <a:gd name="T15" fmla="*/ 95 h 2096"/>
                <a:gd name="T16" fmla="*/ 1866 w 1920"/>
                <a:gd name="T17" fmla="*/ 145 h 2096"/>
                <a:gd name="T18" fmla="*/ 1914 w 1920"/>
                <a:gd name="T19" fmla="*/ 260 h 2096"/>
                <a:gd name="T20" fmla="*/ 1920 w 1920"/>
                <a:gd name="T21" fmla="*/ 1771 h 2096"/>
                <a:gd name="T22" fmla="*/ 1895 w 1920"/>
                <a:gd name="T23" fmla="*/ 1897 h 2096"/>
                <a:gd name="T24" fmla="*/ 1865 w 1920"/>
                <a:gd name="T25" fmla="*/ 1954 h 2096"/>
                <a:gd name="T26" fmla="*/ 1778 w 1920"/>
                <a:gd name="T27" fmla="*/ 2041 h 2096"/>
                <a:gd name="T28" fmla="*/ 1721 w 1920"/>
                <a:gd name="T29" fmla="*/ 2071 h 2096"/>
                <a:gd name="T30" fmla="*/ 1596 w 1920"/>
                <a:gd name="T31" fmla="*/ 2096 h 2096"/>
                <a:gd name="T32" fmla="*/ 260 w 1920"/>
                <a:gd name="T33" fmla="*/ 2090 h 2096"/>
                <a:gd name="T34" fmla="*/ 145 w 1920"/>
                <a:gd name="T35" fmla="*/ 2042 h 2096"/>
                <a:gd name="T36" fmla="*/ 95 w 1920"/>
                <a:gd name="T37" fmla="*/ 2001 h 2096"/>
                <a:gd name="T38" fmla="*/ 26 w 1920"/>
                <a:gd name="T39" fmla="*/ 1898 h 2096"/>
                <a:gd name="T40" fmla="*/ 6 w 1920"/>
                <a:gd name="T41" fmla="*/ 1836 h 2096"/>
                <a:gd name="T42" fmla="*/ 16 w 1920"/>
                <a:gd name="T43" fmla="*/ 1771 h 2096"/>
                <a:gd name="T44" fmla="*/ 41 w 1920"/>
                <a:gd name="T45" fmla="*/ 1892 h 2096"/>
                <a:gd name="T46" fmla="*/ 69 w 1920"/>
                <a:gd name="T47" fmla="*/ 1943 h 2096"/>
                <a:gd name="T48" fmla="*/ 154 w 1920"/>
                <a:gd name="T49" fmla="*/ 2028 h 2096"/>
                <a:gd name="T50" fmla="*/ 205 w 1920"/>
                <a:gd name="T51" fmla="*/ 2056 h 2096"/>
                <a:gd name="T52" fmla="*/ 326 w 1920"/>
                <a:gd name="T53" fmla="*/ 2080 h 2096"/>
                <a:gd name="T54" fmla="*/ 1657 w 1920"/>
                <a:gd name="T55" fmla="*/ 2075 h 2096"/>
                <a:gd name="T56" fmla="*/ 1769 w 1920"/>
                <a:gd name="T57" fmla="*/ 2027 h 2096"/>
                <a:gd name="T58" fmla="*/ 1813 w 1920"/>
                <a:gd name="T59" fmla="*/ 1990 h 2096"/>
                <a:gd name="T60" fmla="*/ 1880 w 1920"/>
                <a:gd name="T61" fmla="*/ 1891 h 2096"/>
                <a:gd name="T62" fmla="*/ 1898 w 1920"/>
                <a:gd name="T63" fmla="*/ 1835 h 2096"/>
                <a:gd name="T64" fmla="*/ 1898 w 1920"/>
                <a:gd name="T65" fmla="*/ 263 h 2096"/>
                <a:gd name="T66" fmla="*/ 1880 w 1920"/>
                <a:gd name="T67" fmla="*/ 206 h 2096"/>
                <a:gd name="T68" fmla="*/ 1813 w 1920"/>
                <a:gd name="T69" fmla="*/ 107 h 2096"/>
                <a:gd name="T70" fmla="*/ 1769 w 1920"/>
                <a:gd name="T71" fmla="*/ 70 h 2096"/>
                <a:gd name="T72" fmla="*/ 1657 w 1920"/>
                <a:gd name="T73" fmla="*/ 22 h 2096"/>
                <a:gd name="T74" fmla="*/ 327 w 1920"/>
                <a:gd name="T75" fmla="*/ 16 h 2096"/>
                <a:gd name="T76" fmla="*/ 205 w 1920"/>
                <a:gd name="T77" fmla="*/ 41 h 2096"/>
                <a:gd name="T78" fmla="*/ 154 w 1920"/>
                <a:gd name="T79" fmla="*/ 69 h 2096"/>
                <a:gd name="T80" fmla="*/ 69 w 1920"/>
                <a:gd name="T81" fmla="*/ 154 h 2096"/>
                <a:gd name="T82" fmla="*/ 41 w 1920"/>
                <a:gd name="T83" fmla="*/ 205 h 2096"/>
                <a:gd name="T84" fmla="*/ 16 w 1920"/>
                <a:gd name="T85" fmla="*/ 326 h 2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20" h="2096">
                  <a:moveTo>
                    <a:pt x="0" y="326"/>
                  </a:moveTo>
                  <a:lnTo>
                    <a:pt x="6" y="262"/>
                  </a:lnTo>
                  <a:cubicBezTo>
                    <a:pt x="7" y="261"/>
                    <a:pt x="7" y="261"/>
                    <a:pt x="7" y="260"/>
                  </a:cubicBezTo>
                  <a:lnTo>
                    <a:pt x="26" y="200"/>
                  </a:lnTo>
                  <a:cubicBezTo>
                    <a:pt x="26" y="200"/>
                    <a:pt x="26" y="199"/>
                    <a:pt x="26" y="199"/>
                  </a:cubicBezTo>
                  <a:lnTo>
                    <a:pt x="55" y="145"/>
                  </a:lnTo>
                  <a:cubicBezTo>
                    <a:pt x="56" y="144"/>
                    <a:pt x="56" y="144"/>
                    <a:pt x="56" y="143"/>
                  </a:cubicBezTo>
                  <a:lnTo>
                    <a:pt x="95" y="96"/>
                  </a:lnTo>
                  <a:cubicBezTo>
                    <a:pt x="96" y="96"/>
                    <a:pt x="96" y="96"/>
                    <a:pt x="96" y="95"/>
                  </a:cubicBezTo>
                  <a:lnTo>
                    <a:pt x="143" y="56"/>
                  </a:lnTo>
                  <a:cubicBezTo>
                    <a:pt x="144" y="56"/>
                    <a:pt x="144" y="56"/>
                    <a:pt x="145" y="55"/>
                  </a:cubicBezTo>
                  <a:lnTo>
                    <a:pt x="199" y="26"/>
                  </a:lnTo>
                  <a:cubicBezTo>
                    <a:pt x="199" y="26"/>
                    <a:pt x="200" y="26"/>
                    <a:pt x="200" y="26"/>
                  </a:cubicBezTo>
                  <a:lnTo>
                    <a:pt x="260" y="7"/>
                  </a:lnTo>
                  <a:cubicBezTo>
                    <a:pt x="261" y="7"/>
                    <a:pt x="261" y="7"/>
                    <a:pt x="262" y="6"/>
                  </a:cubicBezTo>
                  <a:lnTo>
                    <a:pt x="326" y="0"/>
                  </a:lnTo>
                  <a:lnTo>
                    <a:pt x="1595" y="0"/>
                  </a:lnTo>
                  <a:lnTo>
                    <a:pt x="1660" y="6"/>
                  </a:lnTo>
                  <a:cubicBezTo>
                    <a:pt x="1661" y="7"/>
                    <a:pt x="1661" y="7"/>
                    <a:pt x="1662" y="7"/>
                  </a:cubicBezTo>
                  <a:lnTo>
                    <a:pt x="1721" y="26"/>
                  </a:lnTo>
                  <a:cubicBezTo>
                    <a:pt x="1721" y="26"/>
                    <a:pt x="1722" y="26"/>
                    <a:pt x="1722" y="26"/>
                  </a:cubicBezTo>
                  <a:lnTo>
                    <a:pt x="1776" y="55"/>
                  </a:lnTo>
                  <a:cubicBezTo>
                    <a:pt x="1777" y="56"/>
                    <a:pt x="1777" y="56"/>
                    <a:pt x="1778" y="56"/>
                  </a:cubicBezTo>
                  <a:lnTo>
                    <a:pt x="1825" y="95"/>
                  </a:lnTo>
                  <a:cubicBezTo>
                    <a:pt x="1825" y="96"/>
                    <a:pt x="1825" y="96"/>
                    <a:pt x="1826" y="96"/>
                  </a:cubicBezTo>
                  <a:lnTo>
                    <a:pt x="1865" y="143"/>
                  </a:lnTo>
                  <a:cubicBezTo>
                    <a:pt x="1865" y="144"/>
                    <a:pt x="1865" y="144"/>
                    <a:pt x="1866" y="145"/>
                  </a:cubicBezTo>
                  <a:lnTo>
                    <a:pt x="1895" y="199"/>
                  </a:lnTo>
                  <a:cubicBezTo>
                    <a:pt x="1895" y="199"/>
                    <a:pt x="1895" y="200"/>
                    <a:pt x="1895" y="200"/>
                  </a:cubicBezTo>
                  <a:lnTo>
                    <a:pt x="1914" y="260"/>
                  </a:lnTo>
                  <a:cubicBezTo>
                    <a:pt x="1914" y="261"/>
                    <a:pt x="1914" y="261"/>
                    <a:pt x="1914" y="262"/>
                  </a:cubicBezTo>
                  <a:lnTo>
                    <a:pt x="1920" y="326"/>
                  </a:lnTo>
                  <a:lnTo>
                    <a:pt x="1920" y="1771"/>
                  </a:lnTo>
                  <a:lnTo>
                    <a:pt x="1914" y="1836"/>
                  </a:lnTo>
                  <a:cubicBezTo>
                    <a:pt x="1914" y="1837"/>
                    <a:pt x="1914" y="1837"/>
                    <a:pt x="1914" y="1838"/>
                  </a:cubicBezTo>
                  <a:lnTo>
                    <a:pt x="1895" y="1897"/>
                  </a:lnTo>
                  <a:cubicBezTo>
                    <a:pt x="1895" y="1897"/>
                    <a:pt x="1895" y="1898"/>
                    <a:pt x="1895" y="1898"/>
                  </a:cubicBezTo>
                  <a:lnTo>
                    <a:pt x="1866" y="1952"/>
                  </a:lnTo>
                  <a:cubicBezTo>
                    <a:pt x="1865" y="1953"/>
                    <a:pt x="1865" y="1953"/>
                    <a:pt x="1865" y="1954"/>
                  </a:cubicBezTo>
                  <a:lnTo>
                    <a:pt x="1826" y="2001"/>
                  </a:lnTo>
                  <a:cubicBezTo>
                    <a:pt x="1825" y="2001"/>
                    <a:pt x="1825" y="2001"/>
                    <a:pt x="1825" y="2002"/>
                  </a:cubicBezTo>
                  <a:lnTo>
                    <a:pt x="1778" y="2041"/>
                  </a:lnTo>
                  <a:cubicBezTo>
                    <a:pt x="1777" y="2041"/>
                    <a:pt x="1777" y="2041"/>
                    <a:pt x="1776" y="2042"/>
                  </a:cubicBezTo>
                  <a:lnTo>
                    <a:pt x="1722" y="2071"/>
                  </a:lnTo>
                  <a:cubicBezTo>
                    <a:pt x="1722" y="2071"/>
                    <a:pt x="1721" y="2071"/>
                    <a:pt x="1721" y="2071"/>
                  </a:cubicBezTo>
                  <a:lnTo>
                    <a:pt x="1662" y="2090"/>
                  </a:lnTo>
                  <a:cubicBezTo>
                    <a:pt x="1661" y="2090"/>
                    <a:pt x="1661" y="2090"/>
                    <a:pt x="1660" y="2090"/>
                  </a:cubicBezTo>
                  <a:lnTo>
                    <a:pt x="1596" y="2096"/>
                  </a:lnTo>
                  <a:lnTo>
                    <a:pt x="326" y="2096"/>
                  </a:lnTo>
                  <a:lnTo>
                    <a:pt x="262" y="2090"/>
                  </a:lnTo>
                  <a:cubicBezTo>
                    <a:pt x="261" y="2090"/>
                    <a:pt x="261" y="2090"/>
                    <a:pt x="260" y="2090"/>
                  </a:cubicBezTo>
                  <a:lnTo>
                    <a:pt x="200" y="2071"/>
                  </a:lnTo>
                  <a:cubicBezTo>
                    <a:pt x="200" y="2071"/>
                    <a:pt x="199" y="2071"/>
                    <a:pt x="199" y="2071"/>
                  </a:cubicBezTo>
                  <a:lnTo>
                    <a:pt x="145" y="2042"/>
                  </a:lnTo>
                  <a:cubicBezTo>
                    <a:pt x="144" y="2041"/>
                    <a:pt x="144" y="2041"/>
                    <a:pt x="143" y="2041"/>
                  </a:cubicBezTo>
                  <a:lnTo>
                    <a:pt x="96" y="2002"/>
                  </a:lnTo>
                  <a:cubicBezTo>
                    <a:pt x="96" y="2001"/>
                    <a:pt x="96" y="2001"/>
                    <a:pt x="95" y="2001"/>
                  </a:cubicBezTo>
                  <a:lnTo>
                    <a:pt x="56" y="1954"/>
                  </a:lnTo>
                  <a:cubicBezTo>
                    <a:pt x="56" y="1953"/>
                    <a:pt x="56" y="1953"/>
                    <a:pt x="55" y="1952"/>
                  </a:cubicBezTo>
                  <a:lnTo>
                    <a:pt x="26" y="1898"/>
                  </a:lnTo>
                  <a:cubicBezTo>
                    <a:pt x="26" y="1898"/>
                    <a:pt x="26" y="1897"/>
                    <a:pt x="26" y="1897"/>
                  </a:cubicBezTo>
                  <a:lnTo>
                    <a:pt x="7" y="1838"/>
                  </a:lnTo>
                  <a:cubicBezTo>
                    <a:pt x="7" y="1837"/>
                    <a:pt x="7" y="1837"/>
                    <a:pt x="6" y="1836"/>
                  </a:cubicBezTo>
                  <a:lnTo>
                    <a:pt x="0" y="1772"/>
                  </a:lnTo>
                  <a:lnTo>
                    <a:pt x="0" y="326"/>
                  </a:lnTo>
                  <a:close/>
                  <a:moveTo>
                    <a:pt x="16" y="1771"/>
                  </a:moveTo>
                  <a:lnTo>
                    <a:pt x="22" y="1835"/>
                  </a:lnTo>
                  <a:lnTo>
                    <a:pt x="22" y="1833"/>
                  </a:lnTo>
                  <a:lnTo>
                    <a:pt x="41" y="1892"/>
                  </a:lnTo>
                  <a:lnTo>
                    <a:pt x="41" y="1891"/>
                  </a:lnTo>
                  <a:lnTo>
                    <a:pt x="70" y="1945"/>
                  </a:lnTo>
                  <a:lnTo>
                    <a:pt x="69" y="1943"/>
                  </a:lnTo>
                  <a:lnTo>
                    <a:pt x="108" y="1990"/>
                  </a:lnTo>
                  <a:lnTo>
                    <a:pt x="107" y="1989"/>
                  </a:lnTo>
                  <a:lnTo>
                    <a:pt x="154" y="2028"/>
                  </a:lnTo>
                  <a:lnTo>
                    <a:pt x="152" y="2027"/>
                  </a:lnTo>
                  <a:lnTo>
                    <a:pt x="206" y="2056"/>
                  </a:lnTo>
                  <a:lnTo>
                    <a:pt x="205" y="2056"/>
                  </a:lnTo>
                  <a:lnTo>
                    <a:pt x="265" y="2075"/>
                  </a:lnTo>
                  <a:lnTo>
                    <a:pt x="263" y="2074"/>
                  </a:lnTo>
                  <a:lnTo>
                    <a:pt x="326" y="2080"/>
                  </a:lnTo>
                  <a:lnTo>
                    <a:pt x="1595" y="2080"/>
                  </a:lnTo>
                  <a:lnTo>
                    <a:pt x="1659" y="2074"/>
                  </a:lnTo>
                  <a:lnTo>
                    <a:pt x="1657" y="2075"/>
                  </a:lnTo>
                  <a:lnTo>
                    <a:pt x="1716" y="2056"/>
                  </a:lnTo>
                  <a:lnTo>
                    <a:pt x="1715" y="2056"/>
                  </a:lnTo>
                  <a:lnTo>
                    <a:pt x="1769" y="2027"/>
                  </a:lnTo>
                  <a:lnTo>
                    <a:pt x="1767" y="2028"/>
                  </a:lnTo>
                  <a:lnTo>
                    <a:pt x="1814" y="1989"/>
                  </a:lnTo>
                  <a:lnTo>
                    <a:pt x="1813" y="1990"/>
                  </a:lnTo>
                  <a:lnTo>
                    <a:pt x="1852" y="1943"/>
                  </a:lnTo>
                  <a:lnTo>
                    <a:pt x="1851" y="1945"/>
                  </a:lnTo>
                  <a:lnTo>
                    <a:pt x="1880" y="1891"/>
                  </a:lnTo>
                  <a:lnTo>
                    <a:pt x="1880" y="1892"/>
                  </a:lnTo>
                  <a:lnTo>
                    <a:pt x="1899" y="1833"/>
                  </a:lnTo>
                  <a:lnTo>
                    <a:pt x="1898" y="1835"/>
                  </a:lnTo>
                  <a:lnTo>
                    <a:pt x="1904" y="1771"/>
                  </a:lnTo>
                  <a:lnTo>
                    <a:pt x="1904" y="327"/>
                  </a:lnTo>
                  <a:lnTo>
                    <a:pt x="1898" y="263"/>
                  </a:lnTo>
                  <a:lnTo>
                    <a:pt x="1899" y="265"/>
                  </a:lnTo>
                  <a:lnTo>
                    <a:pt x="1880" y="205"/>
                  </a:lnTo>
                  <a:lnTo>
                    <a:pt x="1880" y="206"/>
                  </a:lnTo>
                  <a:lnTo>
                    <a:pt x="1851" y="152"/>
                  </a:lnTo>
                  <a:lnTo>
                    <a:pt x="1852" y="154"/>
                  </a:lnTo>
                  <a:lnTo>
                    <a:pt x="1813" y="107"/>
                  </a:lnTo>
                  <a:lnTo>
                    <a:pt x="1814" y="108"/>
                  </a:lnTo>
                  <a:lnTo>
                    <a:pt x="1767" y="69"/>
                  </a:lnTo>
                  <a:lnTo>
                    <a:pt x="1769" y="70"/>
                  </a:lnTo>
                  <a:lnTo>
                    <a:pt x="1715" y="41"/>
                  </a:lnTo>
                  <a:lnTo>
                    <a:pt x="1716" y="41"/>
                  </a:lnTo>
                  <a:lnTo>
                    <a:pt x="1657" y="22"/>
                  </a:lnTo>
                  <a:lnTo>
                    <a:pt x="1659" y="22"/>
                  </a:lnTo>
                  <a:lnTo>
                    <a:pt x="1595" y="16"/>
                  </a:lnTo>
                  <a:lnTo>
                    <a:pt x="327" y="16"/>
                  </a:lnTo>
                  <a:lnTo>
                    <a:pt x="263" y="22"/>
                  </a:lnTo>
                  <a:lnTo>
                    <a:pt x="265" y="22"/>
                  </a:lnTo>
                  <a:lnTo>
                    <a:pt x="205" y="41"/>
                  </a:lnTo>
                  <a:lnTo>
                    <a:pt x="206" y="41"/>
                  </a:lnTo>
                  <a:lnTo>
                    <a:pt x="152" y="70"/>
                  </a:lnTo>
                  <a:lnTo>
                    <a:pt x="154" y="69"/>
                  </a:lnTo>
                  <a:lnTo>
                    <a:pt x="107" y="108"/>
                  </a:lnTo>
                  <a:lnTo>
                    <a:pt x="108" y="107"/>
                  </a:lnTo>
                  <a:lnTo>
                    <a:pt x="69" y="154"/>
                  </a:lnTo>
                  <a:lnTo>
                    <a:pt x="70" y="152"/>
                  </a:lnTo>
                  <a:lnTo>
                    <a:pt x="41" y="206"/>
                  </a:lnTo>
                  <a:lnTo>
                    <a:pt x="41" y="205"/>
                  </a:lnTo>
                  <a:lnTo>
                    <a:pt x="22" y="265"/>
                  </a:lnTo>
                  <a:lnTo>
                    <a:pt x="22" y="263"/>
                  </a:lnTo>
                  <a:lnTo>
                    <a:pt x="16" y="326"/>
                  </a:lnTo>
                  <a:lnTo>
                    <a:pt x="16" y="1771"/>
                  </a:lnTo>
                  <a:close/>
                </a:path>
              </a:pathLst>
            </a:custGeom>
            <a:solidFill>
              <a:srgbClr val="95B3D7"/>
            </a:solidFill>
            <a:ln w="0" cap="flat">
              <a:solidFill>
                <a:srgbClr val="95B3D7"/>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7" name="Rectangle 7"/>
            <p:cNvSpPr>
              <a:spLocks noChangeArrowheads="1"/>
            </p:cNvSpPr>
            <p:nvPr/>
          </p:nvSpPr>
          <p:spPr bwMode="auto">
            <a:xfrm>
              <a:off x="3795713" y="3304511"/>
              <a:ext cx="855663" cy="26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dirty="0" smtClean="0">
                  <a:ln>
                    <a:noFill/>
                  </a:ln>
                  <a:solidFill>
                    <a:srgbClr val="C00000"/>
                  </a:solidFill>
                  <a:effectLst/>
                  <a:latin typeface="Arial Unicode MS" panose="020B0604020202020204" pitchFamily="34" charset="-122"/>
                  <a:ea typeface="微软雅黑" panose="020B0503020204020204" pitchFamily="34" charset="-122"/>
                </a:rPr>
                <a:t>发布规划</a:t>
              </a:r>
              <a:endParaRPr kumimoji="0" lang="zh-CN" altLang="zh-CN" sz="2800" b="1" i="0" u="none" strike="noStrike" cap="none" normalizeH="0" dirty="0" smtClean="0">
                <a:ln>
                  <a:noFill/>
                </a:ln>
                <a:solidFill>
                  <a:srgbClr val="C00000"/>
                </a:solidFill>
                <a:effectLst/>
                <a:latin typeface="Arial Unicode MS" panose="020B0604020202020204" pitchFamily="34" charset="-122"/>
                <a:ea typeface="微软雅黑" panose="020B0503020204020204" pitchFamily="34" charset="-122"/>
              </a:endParaRPr>
            </a:p>
          </p:txBody>
        </p:sp>
        <p:sp>
          <p:nvSpPr>
            <p:cNvPr id="8" name="Rectangle 8"/>
            <p:cNvSpPr>
              <a:spLocks noChangeArrowheads="1"/>
            </p:cNvSpPr>
            <p:nvPr/>
          </p:nvSpPr>
          <p:spPr bwMode="auto">
            <a:xfrm>
              <a:off x="3611778" y="3669508"/>
              <a:ext cx="1150505" cy="188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dirty="0" smtClean="0">
                  <a:ln>
                    <a:noFill/>
                  </a:ln>
                  <a:solidFill>
                    <a:srgbClr val="000000"/>
                  </a:solidFill>
                  <a:effectLst/>
                  <a:latin typeface="Arial Unicode MS" panose="020B0604020202020204" pitchFamily="34" charset="-122"/>
                  <a:ea typeface="微软雅黑" panose="020B0503020204020204" pitchFamily="34" charset="-122"/>
                </a:rPr>
                <a:t>优先级划分</a:t>
              </a:r>
              <a:endParaRPr kumimoji="0" lang="zh-CN" altLang="zh-CN" sz="3600" b="0" i="0" u="none" strike="noStrike" cap="none" normalizeH="0" dirty="0" smtClean="0">
                <a:ln>
                  <a:noFill/>
                </a:ln>
                <a:solidFill>
                  <a:schemeClr val="tx1"/>
                </a:solidFill>
                <a:effectLst/>
                <a:latin typeface="Arial Unicode MS" panose="020B0604020202020204" pitchFamily="34" charset="-122"/>
                <a:ea typeface="微软雅黑" panose="020B0503020204020204" pitchFamily="34" charset="-122"/>
              </a:endParaRPr>
            </a:p>
          </p:txBody>
        </p:sp>
        <p:sp>
          <p:nvSpPr>
            <p:cNvPr id="9" name="Rectangle 9"/>
            <p:cNvSpPr>
              <a:spLocks noChangeArrowheads="1"/>
            </p:cNvSpPr>
            <p:nvPr/>
          </p:nvSpPr>
          <p:spPr bwMode="auto">
            <a:xfrm>
              <a:off x="3636569" y="3956511"/>
              <a:ext cx="1055333" cy="188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dirty="0" smtClean="0">
                  <a:ln>
                    <a:noFill/>
                  </a:ln>
                  <a:solidFill>
                    <a:srgbClr val="000000"/>
                  </a:solidFill>
                  <a:effectLst/>
                  <a:latin typeface="Arial Unicode MS" panose="020B0604020202020204" pitchFamily="34" charset="-122"/>
                  <a:ea typeface="微软雅黑" panose="020B0503020204020204" pitchFamily="34" charset="-122"/>
                </a:rPr>
                <a:t>规模估算</a:t>
              </a:r>
              <a:endParaRPr kumimoji="0" lang="zh-CN" altLang="zh-CN" sz="3600" b="0" i="0" u="none" strike="noStrike" cap="none" normalizeH="0" dirty="0" smtClean="0">
                <a:ln>
                  <a:noFill/>
                </a:ln>
                <a:solidFill>
                  <a:schemeClr val="tx1"/>
                </a:solidFill>
                <a:effectLst/>
                <a:latin typeface="Arial Unicode MS" panose="020B0604020202020204" pitchFamily="34" charset="-122"/>
                <a:ea typeface="微软雅黑" panose="020B0503020204020204" pitchFamily="34" charset="-122"/>
              </a:endParaRPr>
            </a:p>
          </p:txBody>
        </p:sp>
        <p:sp>
          <p:nvSpPr>
            <p:cNvPr id="10" name="Rectangle 10"/>
            <p:cNvSpPr>
              <a:spLocks noChangeArrowheads="1"/>
            </p:cNvSpPr>
            <p:nvPr/>
          </p:nvSpPr>
          <p:spPr bwMode="auto">
            <a:xfrm>
              <a:off x="3546998" y="4239091"/>
              <a:ext cx="1234029" cy="188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dirty="0" smtClean="0">
                  <a:ln>
                    <a:noFill/>
                  </a:ln>
                  <a:solidFill>
                    <a:srgbClr val="000000"/>
                  </a:solidFill>
                  <a:effectLst/>
                  <a:latin typeface="Arial Unicode MS" panose="020B0604020202020204" pitchFamily="34" charset="-122"/>
                  <a:ea typeface="微软雅黑" panose="020B0503020204020204" pitchFamily="34" charset="-122"/>
                </a:rPr>
                <a:t>进度</a:t>
              </a:r>
              <a:r>
                <a:rPr kumimoji="0" lang="zh-CN" altLang="zh-CN" sz="2000" b="0" i="0" u="none" strike="noStrike" cap="none" normalizeH="0" dirty="0" smtClean="0">
                  <a:ln>
                    <a:noFill/>
                  </a:ln>
                  <a:solidFill>
                    <a:srgbClr val="000000"/>
                  </a:solidFill>
                  <a:effectLst/>
                  <a:latin typeface="Arial Unicode MS" panose="020B0604020202020204" pitchFamily="34" charset="-122"/>
                  <a:ea typeface="微软雅黑" panose="020B0503020204020204" pitchFamily="34" charset="-122"/>
                </a:rPr>
                <a:t>估算</a:t>
              </a:r>
              <a:endParaRPr kumimoji="0" lang="zh-CN" altLang="zh-CN" sz="3600" b="0" i="0" u="none" strike="noStrike" cap="none" normalizeH="0" dirty="0" smtClean="0">
                <a:ln>
                  <a:noFill/>
                </a:ln>
                <a:solidFill>
                  <a:schemeClr val="tx1"/>
                </a:solidFill>
                <a:effectLst/>
                <a:latin typeface="Arial Unicode MS" panose="020B0604020202020204" pitchFamily="34" charset="-122"/>
                <a:ea typeface="微软雅黑" panose="020B0503020204020204" pitchFamily="34" charset="-122"/>
              </a:endParaRPr>
            </a:p>
          </p:txBody>
        </p:sp>
        <p:sp>
          <p:nvSpPr>
            <p:cNvPr id="11" name="Freeform 11"/>
            <p:cNvSpPr>
              <a:spLocks noEditPoints="1"/>
            </p:cNvSpPr>
            <p:nvPr/>
          </p:nvSpPr>
          <p:spPr bwMode="auto">
            <a:xfrm>
              <a:off x="2090738" y="3910013"/>
              <a:ext cx="1427163" cy="107950"/>
            </a:xfrm>
            <a:custGeom>
              <a:avLst/>
              <a:gdLst>
                <a:gd name="T0" fmla="*/ 0 w 2009"/>
                <a:gd name="T1" fmla="*/ 73 h 168"/>
                <a:gd name="T2" fmla="*/ 1004 w 2009"/>
                <a:gd name="T3" fmla="*/ 73 h 168"/>
                <a:gd name="T4" fmla="*/ 1012 w 2009"/>
                <a:gd name="T5" fmla="*/ 81 h 168"/>
                <a:gd name="T6" fmla="*/ 1012 w 2009"/>
                <a:gd name="T7" fmla="*/ 84 h 168"/>
                <a:gd name="T8" fmla="*/ 1004 w 2009"/>
                <a:gd name="T9" fmla="*/ 76 h 168"/>
                <a:gd name="T10" fmla="*/ 1993 w 2009"/>
                <a:gd name="T11" fmla="*/ 76 h 168"/>
                <a:gd name="T12" fmla="*/ 1993 w 2009"/>
                <a:gd name="T13" fmla="*/ 92 h 168"/>
                <a:gd name="T14" fmla="*/ 1004 w 2009"/>
                <a:gd name="T15" fmla="*/ 92 h 168"/>
                <a:gd name="T16" fmla="*/ 996 w 2009"/>
                <a:gd name="T17" fmla="*/ 84 h 168"/>
                <a:gd name="T18" fmla="*/ 996 w 2009"/>
                <a:gd name="T19" fmla="*/ 81 h 168"/>
                <a:gd name="T20" fmla="*/ 1004 w 2009"/>
                <a:gd name="T21" fmla="*/ 89 h 168"/>
                <a:gd name="T22" fmla="*/ 0 w 2009"/>
                <a:gd name="T23" fmla="*/ 89 h 168"/>
                <a:gd name="T24" fmla="*/ 0 w 2009"/>
                <a:gd name="T25" fmla="*/ 73 h 168"/>
                <a:gd name="T26" fmla="*/ 1869 w 2009"/>
                <a:gd name="T27" fmla="*/ 2 h 168"/>
                <a:gd name="T28" fmla="*/ 2009 w 2009"/>
                <a:gd name="T29" fmla="*/ 84 h 168"/>
                <a:gd name="T30" fmla="*/ 1869 w 2009"/>
                <a:gd name="T31" fmla="*/ 166 h 168"/>
                <a:gd name="T32" fmla="*/ 1858 w 2009"/>
                <a:gd name="T33" fmla="*/ 163 h 168"/>
                <a:gd name="T34" fmla="*/ 1860 w 2009"/>
                <a:gd name="T35" fmla="*/ 152 h 168"/>
                <a:gd name="T36" fmla="*/ 1989 w 2009"/>
                <a:gd name="T37" fmla="*/ 77 h 168"/>
                <a:gd name="T38" fmla="*/ 1989 w 2009"/>
                <a:gd name="T39" fmla="*/ 91 h 168"/>
                <a:gd name="T40" fmla="*/ 1860 w 2009"/>
                <a:gd name="T41" fmla="*/ 16 h 168"/>
                <a:gd name="T42" fmla="*/ 1858 w 2009"/>
                <a:gd name="T43" fmla="*/ 5 h 168"/>
                <a:gd name="T44" fmla="*/ 1869 w 2009"/>
                <a:gd name="T45" fmla="*/ 2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09" h="168">
                  <a:moveTo>
                    <a:pt x="0" y="73"/>
                  </a:moveTo>
                  <a:lnTo>
                    <a:pt x="1004" y="73"/>
                  </a:lnTo>
                  <a:cubicBezTo>
                    <a:pt x="1009" y="73"/>
                    <a:pt x="1012" y="77"/>
                    <a:pt x="1012" y="81"/>
                  </a:cubicBezTo>
                  <a:lnTo>
                    <a:pt x="1012" y="84"/>
                  </a:lnTo>
                  <a:lnTo>
                    <a:pt x="1004" y="76"/>
                  </a:lnTo>
                  <a:lnTo>
                    <a:pt x="1993" y="76"/>
                  </a:lnTo>
                  <a:lnTo>
                    <a:pt x="1993" y="92"/>
                  </a:lnTo>
                  <a:lnTo>
                    <a:pt x="1004" y="92"/>
                  </a:lnTo>
                  <a:cubicBezTo>
                    <a:pt x="1000" y="92"/>
                    <a:pt x="996" y="89"/>
                    <a:pt x="996" y="84"/>
                  </a:cubicBezTo>
                  <a:lnTo>
                    <a:pt x="996" y="81"/>
                  </a:lnTo>
                  <a:lnTo>
                    <a:pt x="1004" y="89"/>
                  </a:lnTo>
                  <a:lnTo>
                    <a:pt x="0" y="89"/>
                  </a:lnTo>
                  <a:lnTo>
                    <a:pt x="0" y="73"/>
                  </a:lnTo>
                  <a:close/>
                  <a:moveTo>
                    <a:pt x="1869" y="2"/>
                  </a:moveTo>
                  <a:lnTo>
                    <a:pt x="2009" y="84"/>
                  </a:lnTo>
                  <a:lnTo>
                    <a:pt x="1869" y="166"/>
                  </a:lnTo>
                  <a:cubicBezTo>
                    <a:pt x="1865" y="168"/>
                    <a:pt x="1860" y="167"/>
                    <a:pt x="1858" y="163"/>
                  </a:cubicBezTo>
                  <a:cubicBezTo>
                    <a:pt x="1855" y="159"/>
                    <a:pt x="1857" y="154"/>
                    <a:pt x="1860" y="152"/>
                  </a:cubicBezTo>
                  <a:lnTo>
                    <a:pt x="1989" y="77"/>
                  </a:lnTo>
                  <a:lnTo>
                    <a:pt x="1989" y="91"/>
                  </a:lnTo>
                  <a:lnTo>
                    <a:pt x="1860" y="16"/>
                  </a:lnTo>
                  <a:cubicBezTo>
                    <a:pt x="1857" y="14"/>
                    <a:pt x="1855" y="9"/>
                    <a:pt x="1858" y="5"/>
                  </a:cubicBezTo>
                  <a:cubicBezTo>
                    <a:pt x="1860" y="2"/>
                    <a:pt x="1865" y="0"/>
                    <a:pt x="1869" y="2"/>
                  </a:cubicBez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2" name="Freeform 12"/>
            <p:cNvSpPr>
              <a:spLocks/>
            </p:cNvSpPr>
            <p:nvPr/>
          </p:nvSpPr>
          <p:spPr bwMode="auto">
            <a:xfrm>
              <a:off x="500063" y="2792413"/>
              <a:ext cx="1590675" cy="2349500"/>
            </a:xfrm>
            <a:custGeom>
              <a:avLst/>
              <a:gdLst>
                <a:gd name="T0" fmla="*/ 0 w 2240"/>
                <a:gd name="T1" fmla="*/ 374 h 3664"/>
                <a:gd name="T2" fmla="*/ 374 w 2240"/>
                <a:gd name="T3" fmla="*/ 0 h 3664"/>
                <a:gd name="T4" fmla="*/ 374 w 2240"/>
                <a:gd name="T5" fmla="*/ 0 h 3664"/>
                <a:gd name="T6" fmla="*/ 374 w 2240"/>
                <a:gd name="T7" fmla="*/ 0 h 3664"/>
                <a:gd name="T8" fmla="*/ 1867 w 2240"/>
                <a:gd name="T9" fmla="*/ 0 h 3664"/>
                <a:gd name="T10" fmla="*/ 1867 w 2240"/>
                <a:gd name="T11" fmla="*/ 0 h 3664"/>
                <a:gd name="T12" fmla="*/ 2240 w 2240"/>
                <a:gd name="T13" fmla="*/ 374 h 3664"/>
                <a:gd name="T14" fmla="*/ 2240 w 2240"/>
                <a:gd name="T15" fmla="*/ 374 h 3664"/>
                <a:gd name="T16" fmla="*/ 2240 w 2240"/>
                <a:gd name="T17" fmla="*/ 374 h 3664"/>
                <a:gd name="T18" fmla="*/ 2240 w 2240"/>
                <a:gd name="T19" fmla="*/ 3291 h 3664"/>
                <a:gd name="T20" fmla="*/ 2240 w 2240"/>
                <a:gd name="T21" fmla="*/ 3291 h 3664"/>
                <a:gd name="T22" fmla="*/ 1867 w 2240"/>
                <a:gd name="T23" fmla="*/ 3664 h 3664"/>
                <a:gd name="T24" fmla="*/ 1867 w 2240"/>
                <a:gd name="T25" fmla="*/ 3664 h 3664"/>
                <a:gd name="T26" fmla="*/ 1867 w 2240"/>
                <a:gd name="T27" fmla="*/ 3664 h 3664"/>
                <a:gd name="T28" fmla="*/ 374 w 2240"/>
                <a:gd name="T29" fmla="*/ 3664 h 3664"/>
                <a:gd name="T30" fmla="*/ 374 w 2240"/>
                <a:gd name="T31" fmla="*/ 3664 h 3664"/>
                <a:gd name="T32" fmla="*/ 0 w 2240"/>
                <a:gd name="T33" fmla="*/ 3291 h 3664"/>
                <a:gd name="T34" fmla="*/ 0 w 2240"/>
                <a:gd name="T35" fmla="*/ 3291 h 3664"/>
                <a:gd name="T36" fmla="*/ 0 w 2240"/>
                <a:gd name="T37" fmla="*/ 374 h 3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40" h="3664">
                  <a:moveTo>
                    <a:pt x="0" y="374"/>
                  </a:moveTo>
                  <a:cubicBezTo>
                    <a:pt x="0" y="168"/>
                    <a:pt x="168" y="0"/>
                    <a:pt x="374" y="0"/>
                  </a:cubicBezTo>
                  <a:cubicBezTo>
                    <a:pt x="374" y="0"/>
                    <a:pt x="374" y="0"/>
                    <a:pt x="374" y="0"/>
                  </a:cubicBezTo>
                  <a:lnTo>
                    <a:pt x="374" y="0"/>
                  </a:lnTo>
                  <a:lnTo>
                    <a:pt x="1867" y="0"/>
                  </a:lnTo>
                  <a:lnTo>
                    <a:pt x="1867" y="0"/>
                  </a:lnTo>
                  <a:cubicBezTo>
                    <a:pt x="2073" y="0"/>
                    <a:pt x="2240" y="168"/>
                    <a:pt x="2240" y="374"/>
                  </a:cubicBezTo>
                  <a:cubicBezTo>
                    <a:pt x="2240" y="374"/>
                    <a:pt x="2240" y="374"/>
                    <a:pt x="2240" y="374"/>
                  </a:cubicBezTo>
                  <a:lnTo>
                    <a:pt x="2240" y="374"/>
                  </a:lnTo>
                  <a:lnTo>
                    <a:pt x="2240" y="3291"/>
                  </a:lnTo>
                  <a:lnTo>
                    <a:pt x="2240" y="3291"/>
                  </a:lnTo>
                  <a:cubicBezTo>
                    <a:pt x="2240" y="3497"/>
                    <a:pt x="2073" y="3664"/>
                    <a:pt x="1867" y="3664"/>
                  </a:cubicBezTo>
                  <a:cubicBezTo>
                    <a:pt x="1867" y="3664"/>
                    <a:pt x="1867" y="3664"/>
                    <a:pt x="1867" y="3664"/>
                  </a:cubicBezTo>
                  <a:lnTo>
                    <a:pt x="1867" y="3664"/>
                  </a:lnTo>
                  <a:lnTo>
                    <a:pt x="374" y="3664"/>
                  </a:lnTo>
                  <a:lnTo>
                    <a:pt x="374" y="3664"/>
                  </a:lnTo>
                  <a:cubicBezTo>
                    <a:pt x="168" y="3664"/>
                    <a:pt x="0" y="3497"/>
                    <a:pt x="0" y="3291"/>
                  </a:cubicBezTo>
                  <a:cubicBezTo>
                    <a:pt x="0" y="3291"/>
                    <a:pt x="0" y="3291"/>
                    <a:pt x="0" y="3291"/>
                  </a:cubicBezTo>
                  <a:lnTo>
                    <a:pt x="0" y="374"/>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3" name="Freeform 13"/>
            <p:cNvSpPr>
              <a:spLocks noEditPoints="1"/>
            </p:cNvSpPr>
            <p:nvPr/>
          </p:nvSpPr>
          <p:spPr bwMode="auto">
            <a:xfrm>
              <a:off x="495300" y="2787651"/>
              <a:ext cx="1601788" cy="2359025"/>
            </a:xfrm>
            <a:custGeom>
              <a:avLst/>
              <a:gdLst>
                <a:gd name="T0" fmla="*/ 9 w 2256"/>
                <a:gd name="T1" fmla="*/ 305 h 3680"/>
                <a:gd name="T2" fmla="*/ 65 w 2256"/>
                <a:gd name="T3" fmla="*/ 170 h 3680"/>
                <a:gd name="T4" fmla="*/ 113 w 2256"/>
                <a:gd name="T5" fmla="*/ 112 h 3680"/>
                <a:gd name="T6" fmla="*/ 234 w 2256"/>
                <a:gd name="T7" fmla="*/ 30 h 3680"/>
                <a:gd name="T8" fmla="*/ 307 w 2256"/>
                <a:gd name="T9" fmla="*/ 9 h 3680"/>
                <a:gd name="T10" fmla="*/ 1951 w 2256"/>
                <a:gd name="T11" fmla="*/ 9 h 3680"/>
                <a:gd name="T12" fmla="*/ 2024 w 2256"/>
                <a:gd name="T13" fmla="*/ 30 h 3680"/>
                <a:gd name="T14" fmla="*/ 2145 w 2256"/>
                <a:gd name="T15" fmla="*/ 112 h 3680"/>
                <a:gd name="T16" fmla="*/ 2191 w 2256"/>
                <a:gd name="T17" fmla="*/ 170 h 3680"/>
                <a:gd name="T18" fmla="*/ 2248 w 2256"/>
                <a:gd name="T19" fmla="*/ 305 h 3680"/>
                <a:gd name="T20" fmla="*/ 2256 w 2256"/>
                <a:gd name="T21" fmla="*/ 3299 h 3680"/>
                <a:gd name="T22" fmla="*/ 2227 w 2256"/>
                <a:gd name="T23" fmla="*/ 3447 h 3680"/>
                <a:gd name="T24" fmla="*/ 2191 w 2256"/>
                <a:gd name="T25" fmla="*/ 3514 h 3680"/>
                <a:gd name="T26" fmla="*/ 2090 w 2256"/>
                <a:gd name="T27" fmla="*/ 3615 h 3680"/>
                <a:gd name="T28" fmla="*/ 2023 w 2256"/>
                <a:gd name="T29" fmla="*/ 3651 h 3680"/>
                <a:gd name="T30" fmla="*/ 1876 w 2256"/>
                <a:gd name="T31" fmla="*/ 3680 h 3680"/>
                <a:gd name="T32" fmla="*/ 305 w 2256"/>
                <a:gd name="T33" fmla="*/ 3672 h 3680"/>
                <a:gd name="T34" fmla="*/ 170 w 2256"/>
                <a:gd name="T35" fmla="*/ 3615 h 3680"/>
                <a:gd name="T36" fmla="*/ 112 w 2256"/>
                <a:gd name="T37" fmla="*/ 3569 h 3680"/>
                <a:gd name="T38" fmla="*/ 30 w 2256"/>
                <a:gd name="T39" fmla="*/ 3448 h 3680"/>
                <a:gd name="T40" fmla="*/ 9 w 2256"/>
                <a:gd name="T41" fmla="*/ 3375 h 3680"/>
                <a:gd name="T42" fmla="*/ 16 w 2256"/>
                <a:gd name="T43" fmla="*/ 3299 h 3680"/>
                <a:gd name="T44" fmla="*/ 45 w 2256"/>
                <a:gd name="T45" fmla="*/ 3442 h 3680"/>
                <a:gd name="T46" fmla="*/ 79 w 2256"/>
                <a:gd name="T47" fmla="*/ 3503 h 3680"/>
                <a:gd name="T48" fmla="*/ 179 w 2256"/>
                <a:gd name="T49" fmla="*/ 3602 h 3680"/>
                <a:gd name="T50" fmla="*/ 240 w 2256"/>
                <a:gd name="T51" fmla="*/ 3636 h 3680"/>
                <a:gd name="T52" fmla="*/ 382 w 2256"/>
                <a:gd name="T53" fmla="*/ 3664 h 3680"/>
                <a:gd name="T54" fmla="*/ 1948 w 2256"/>
                <a:gd name="T55" fmla="*/ 3657 h 3680"/>
                <a:gd name="T56" fmla="*/ 2081 w 2256"/>
                <a:gd name="T57" fmla="*/ 3601 h 3680"/>
                <a:gd name="T58" fmla="*/ 2133 w 2256"/>
                <a:gd name="T59" fmla="*/ 3558 h 3680"/>
                <a:gd name="T60" fmla="*/ 2212 w 2256"/>
                <a:gd name="T61" fmla="*/ 3441 h 3680"/>
                <a:gd name="T62" fmla="*/ 2233 w 2256"/>
                <a:gd name="T63" fmla="*/ 3374 h 3680"/>
                <a:gd name="T64" fmla="*/ 2233 w 2256"/>
                <a:gd name="T65" fmla="*/ 308 h 3680"/>
                <a:gd name="T66" fmla="*/ 2212 w 2256"/>
                <a:gd name="T67" fmla="*/ 241 h 3680"/>
                <a:gd name="T68" fmla="*/ 2133 w 2256"/>
                <a:gd name="T69" fmla="*/ 124 h 3680"/>
                <a:gd name="T70" fmla="*/ 2081 w 2256"/>
                <a:gd name="T71" fmla="*/ 79 h 3680"/>
                <a:gd name="T72" fmla="*/ 1948 w 2256"/>
                <a:gd name="T73" fmla="*/ 24 h 3680"/>
                <a:gd name="T74" fmla="*/ 383 w 2256"/>
                <a:gd name="T75" fmla="*/ 16 h 3680"/>
                <a:gd name="T76" fmla="*/ 240 w 2256"/>
                <a:gd name="T77" fmla="*/ 45 h 3680"/>
                <a:gd name="T78" fmla="*/ 179 w 2256"/>
                <a:gd name="T79" fmla="*/ 79 h 3680"/>
                <a:gd name="T80" fmla="*/ 79 w 2256"/>
                <a:gd name="T81" fmla="*/ 179 h 3680"/>
                <a:gd name="T82" fmla="*/ 45 w 2256"/>
                <a:gd name="T83" fmla="*/ 240 h 3680"/>
                <a:gd name="T84" fmla="*/ 16 w 2256"/>
                <a:gd name="T85" fmla="*/ 382 h 3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56" h="3680">
                  <a:moveTo>
                    <a:pt x="0" y="382"/>
                  </a:moveTo>
                  <a:lnTo>
                    <a:pt x="9" y="307"/>
                  </a:lnTo>
                  <a:cubicBezTo>
                    <a:pt x="9" y="306"/>
                    <a:pt x="9" y="306"/>
                    <a:pt x="9" y="305"/>
                  </a:cubicBezTo>
                  <a:lnTo>
                    <a:pt x="30" y="235"/>
                  </a:lnTo>
                  <a:cubicBezTo>
                    <a:pt x="30" y="235"/>
                    <a:pt x="30" y="234"/>
                    <a:pt x="30" y="234"/>
                  </a:cubicBezTo>
                  <a:lnTo>
                    <a:pt x="65" y="170"/>
                  </a:lnTo>
                  <a:cubicBezTo>
                    <a:pt x="66" y="169"/>
                    <a:pt x="66" y="169"/>
                    <a:pt x="66" y="168"/>
                  </a:cubicBezTo>
                  <a:lnTo>
                    <a:pt x="112" y="113"/>
                  </a:lnTo>
                  <a:cubicBezTo>
                    <a:pt x="113" y="113"/>
                    <a:pt x="113" y="113"/>
                    <a:pt x="113" y="112"/>
                  </a:cubicBezTo>
                  <a:lnTo>
                    <a:pt x="168" y="66"/>
                  </a:lnTo>
                  <a:cubicBezTo>
                    <a:pt x="169" y="66"/>
                    <a:pt x="169" y="66"/>
                    <a:pt x="170" y="65"/>
                  </a:cubicBezTo>
                  <a:lnTo>
                    <a:pt x="234" y="30"/>
                  </a:lnTo>
                  <a:cubicBezTo>
                    <a:pt x="234" y="30"/>
                    <a:pt x="235" y="30"/>
                    <a:pt x="235" y="30"/>
                  </a:cubicBezTo>
                  <a:lnTo>
                    <a:pt x="305" y="9"/>
                  </a:lnTo>
                  <a:cubicBezTo>
                    <a:pt x="306" y="9"/>
                    <a:pt x="306" y="9"/>
                    <a:pt x="307" y="9"/>
                  </a:cubicBezTo>
                  <a:lnTo>
                    <a:pt x="382" y="1"/>
                  </a:lnTo>
                  <a:lnTo>
                    <a:pt x="1875" y="0"/>
                  </a:lnTo>
                  <a:lnTo>
                    <a:pt x="1951" y="9"/>
                  </a:lnTo>
                  <a:cubicBezTo>
                    <a:pt x="1952" y="9"/>
                    <a:pt x="1952" y="9"/>
                    <a:pt x="1953" y="9"/>
                  </a:cubicBezTo>
                  <a:lnTo>
                    <a:pt x="2023" y="30"/>
                  </a:lnTo>
                  <a:cubicBezTo>
                    <a:pt x="2023" y="30"/>
                    <a:pt x="2024" y="30"/>
                    <a:pt x="2024" y="30"/>
                  </a:cubicBezTo>
                  <a:lnTo>
                    <a:pt x="2088" y="65"/>
                  </a:lnTo>
                  <a:cubicBezTo>
                    <a:pt x="2089" y="66"/>
                    <a:pt x="2089" y="66"/>
                    <a:pt x="2090" y="66"/>
                  </a:cubicBezTo>
                  <a:lnTo>
                    <a:pt x="2145" y="112"/>
                  </a:lnTo>
                  <a:cubicBezTo>
                    <a:pt x="2145" y="113"/>
                    <a:pt x="2145" y="113"/>
                    <a:pt x="2146" y="113"/>
                  </a:cubicBezTo>
                  <a:lnTo>
                    <a:pt x="2191" y="168"/>
                  </a:lnTo>
                  <a:cubicBezTo>
                    <a:pt x="2191" y="169"/>
                    <a:pt x="2191" y="169"/>
                    <a:pt x="2191" y="170"/>
                  </a:cubicBezTo>
                  <a:lnTo>
                    <a:pt x="2226" y="234"/>
                  </a:lnTo>
                  <a:cubicBezTo>
                    <a:pt x="2227" y="234"/>
                    <a:pt x="2227" y="235"/>
                    <a:pt x="2227" y="235"/>
                  </a:cubicBezTo>
                  <a:lnTo>
                    <a:pt x="2248" y="305"/>
                  </a:lnTo>
                  <a:cubicBezTo>
                    <a:pt x="2248" y="306"/>
                    <a:pt x="2248" y="306"/>
                    <a:pt x="2248" y="307"/>
                  </a:cubicBezTo>
                  <a:lnTo>
                    <a:pt x="2256" y="382"/>
                  </a:lnTo>
                  <a:lnTo>
                    <a:pt x="2256" y="3299"/>
                  </a:lnTo>
                  <a:lnTo>
                    <a:pt x="2248" y="3375"/>
                  </a:lnTo>
                  <a:cubicBezTo>
                    <a:pt x="2248" y="3376"/>
                    <a:pt x="2248" y="3376"/>
                    <a:pt x="2248" y="3377"/>
                  </a:cubicBezTo>
                  <a:lnTo>
                    <a:pt x="2227" y="3447"/>
                  </a:lnTo>
                  <a:cubicBezTo>
                    <a:pt x="2227" y="3447"/>
                    <a:pt x="2227" y="3448"/>
                    <a:pt x="2226" y="3448"/>
                  </a:cubicBezTo>
                  <a:lnTo>
                    <a:pt x="2191" y="3512"/>
                  </a:lnTo>
                  <a:cubicBezTo>
                    <a:pt x="2191" y="3513"/>
                    <a:pt x="2191" y="3513"/>
                    <a:pt x="2191" y="3514"/>
                  </a:cubicBezTo>
                  <a:lnTo>
                    <a:pt x="2146" y="3569"/>
                  </a:lnTo>
                  <a:cubicBezTo>
                    <a:pt x="2145" y="3569"/>
                    <a:pt x="2145" y="3569"/>
                    <a:pt x="2145" y="3570"/>
                  </a:cubicBezTo>
                  <a:lnTo>
                    <a:pt x="2090" y="3615"/>
                  </a:lnTo>
                  <a:cubicBezTo>
                    <a:pt x="2089" y="3615"/>
                    <a:pt x="2089" y="3615"/>
                    <a:pt x="2088" y="3615"/>
                  </a:cubicBezTo>
                  <a:lnTo>
                    <a:pt x="2024" y="3650"/>
                  </a:lnTo>
                  <a:cubicBezTo>
                    <a:pt x="2024" y="3651"/>
                    <a:pt x="2023" y="3651"/>
                    <a:pt x="2023" y="3651"/>
                  </a:cubicBezTo>
                  <a:lnTo>
                    <a:pt x="1953" y="3672"/>
                  </a:lnTo>
                  <a:cubicBezTo>
                    <a:pt x="1952" y="3672"/>
                    <a:pt x="1952" y="3672"/>
                    <a:pt x="1951" y="3672"/>
                  </a:cubicBezTo>
                  <a:lnTo>
                    <a:pt x="1876" y="3680"/>
                  </a:lnTo>
                  <a:lnTo>
                    <a:pt x="382" y="3680"/>
                  </a:lnTo>
                  <a:lnTo>
                    <a:pt x="307" y="3672"/>
                  </a:lnTo>
                  <a:cubicBezTo>
                    <a:pt x="306" y="3672"/>
                    <a:pt x="306" y="3672"/>
                    <a:pt x="305" y="3672"/>
                  </a:cubicBezTo>
                  <a:lnTo>
                    <a:pt x="235" y="3651"/>
                  </a:lnTo>
                  <a:cubicBezTo>
                    <a:pt x="235" y="3651"/>
                    <a:pt x="234" y="3651"/>
                    <a:pt x="234" y="3650"/>
                  </a:cubicBezTo>
                  <a:lnTo>
                    <a:pt x="170" y="3615"/>
                  </a:lnTo>
                  <a:cubicBezTo>
                    <a:pt x="169" y="3615"/>
                    <a:pt x="169" y="3615"/>
                    <a:pt x="168" y="3615"/>
                  </a:cubicBezTo>
                  <a:lnTo>
                    <a:pt x="113" y="3570"/>
                  </a:lnTo>
                  <a:cubicBezTo>
                    <a:pt x="113" y="3569"/>
                    <a:pt x="113" y="3569"/>
                    <a:pt x="112" y="3569"/>
                  </a:cubicBezTo>
                  <a:lnTo>
                    <a:pt x="66" y="3514"/>
                  </a:lnTo>
                  <a:cubicBezTo>
                    <a:pt x="66" y="3513"/>
                    <a:pt x="66" y="3513"/>
                    <a:pt x="65" y="3512"/>
                  </a:cubicBezTo>
                  <a:lnTo>
                    <a:pt x="30" y="3448"/>
                  </a:lnTo>
                  <a:cubicBezTo>
                    <a:pt x="30" y="3448"/>
                    <a:pt x="30" y="3447"/>
                    <a:pt x="30" y="3447"/>
                  </a:cubicBezTo>
                  <a:lnTo>
                    <a:pt x="9" y="3377"/>
                  </a:lnTo>
                  <a:cubicBezTo>
                    <a:pt x="9" y="3376"/>
                    <a:pt x="9" y="3376"/>
                    <a:pt x="9" y="3375"/>
                  </a:cubicBezTo>
                  <a:lnTo>
                    <a:pt x="1" y="3300"/>
                  </a:lnTo>
                  <a:lnTo>
                    <a:pt x="0" y="382"/>
                  </a:lnTo>
                  <a:close/>
                  <a:moveTo>
                    <a:pt x="16" y="3299"/>
                  </a:moveTo>
                  <a:lnTo>
                    <a:pt x="24" y="3374"/>
                  </a:lnTo>
                  <a:lnTo>
                    <a:pt x="24" y="3372"/>
                  </a:lnTo>
                  <a:lnTo>
                    <a:pt x="45" y="3442"/>
                  </a:lnTo>
                  <a:lnTo>
                    <a:pt x="44" y="3441"/>
                  </a:lnTo>
                  <a:lnTo>
                    <a:pt x="79" y="3505"/>
                  </a:lnTo>
                  <a:lnTo>
                    <a:pt x="79" y="3503"/>
                  </a:lnTo>
                  <a:lnTo>
                    <a:pt x="125" y="3558"/>
                  </a:lnTo>
                  <a:lnTo>
                    <a:pt x="124" y="3557"/>
                  </a:lnTo>
                  <a:lnTo>
                    <a:pt x="179" y="3602"/>
                  </a:lnTo>
                  <a:lnTo>
                    <a:pt x="177" y="3601"/>
                  </a:lnTo>
                  <a:lnTo>
                    <a:pt x="241" y="3636"/>
                  </a:lnTo>
                  <a:lnTo>
                    <a:pt x="240" y="3636"/>
                  </a:lnTo>
                  <a:lnTo>
                    <a:pt x="310" y="3657"/>
                  </a:lnTo>
                  <a:lnTo>
                    <a:pt x="308" y="3657"/>
                  </a:lnTo>
                  <a:lnTo>
                    <a:pt x="382" y="3664"/>
                  </a:lnTo>
                  <a:lnTo>
                    <a:pt x="1875" y="3665"/>
                  </a:lnTo>
                  <a:lnTo>
                    <a:pt x="1950" y="3657"/>
                  </a:lnTo>
                  <a:lnTo>
                    <a:pt x="1948" y="3657"/>
                  </a:lnTo>
                  <a:lnTo>
                    <a:pt x="2018" y="3636"/>
                  </a:lnTo>
                  <a:lnTo>
                    <a:pt x="2017" y="3636"/>
                  </a:lnTo>
                  <a:lnTo>
                    <a:pt x="2081" y="3601"/>
                  </a:lnTo>
                  <a:lnTo>
                    <a:pt x="2079" y="3602"/>
                  </a:lnTo>
                  <a:lnTo>
                    <a:pt x="2134" y="3557"/>
                  </a:lnTo>
                  <a:lnTo>
                    <a:pt x="2133" y="3558"/>
                  </a:lnTo>
                  <a:lnTo>
                    <a:pt x="2178" y="3503"/>
                  </a:lnTo>
                  <a:lnTo>
                    <a:pt x="2177" y="3505"/>
                  </a:lnTo>
                  <a:lnTo>
                    <a:pt x="2212" y="3441"/>
                  </a:lnTo>
                  <a:lnTo>
                    <a:pt x="2212" y="3442"/>
                  </a:lnTo>
                  <a:lnTo>
                    <a:pt x="2233" y="3372"/>
                  </a:lnTo>
                  <a:lnTo>
                    <a:pt x="2233" y="3374"/>
                  </a:lnTo>
                  <a:lnTo>
                    <a:pt x="2240" y="3299"/>
                  </a:lnTo>
                  <a:lnTo>
                    <a:pt x="2241" y="383"/>
                  </a:lnTo>
                  <a:lnTo>
                    <a:pt x="2233" y="308"/>
                  </a:lnTo>
                  <a:lnTo>
                    <a:pt x="2233" y="310"/>
                  </a:lnTo>
                  <a:lnTo>
                    <a:pt x="2212" y="240"/>
                  </a:lnTo>
                  <a:lnTo>
                    <a:pt x="2212" y="241"/>
                  </a:lnTo>
                  <a:lnTo>
                    <a:pt x="2177" y="177"/>
                  </a:lnTo>
                  <a:lnTo>
                    <a:pt x="2178" y="179"/>
                  </a:lnTo>
                  <a:lnTo>
                    <a:pt x="2133" y="124"/>
                  </a:lnTo>
                  <a:lnTo>
                    <a:pt x="2134" y="125"/>
                  </a:lnTo>
                  <a:lnTo>
                    <a:pt x="2079" y="79"/>
                  </a:lnTo>
                  <a:lnTo>
                    <a:pt x="2081" y="79"/>
                  </a:lnTo>
                  <a:lnTo>
                    <a:pt x="2017" y="44"/>
                  </a:lnTo>
                  <a:lnTo>
                    <a:pt x="2018" y="45"/>
                  </a:lnTo>
                  <a:lnTo>
                    <a:pt x="1948" y="24"/>
                  </a:lnTo>
                  <a:lnTo>
                    <a:pt x="1950" y="24"/>
                  </a:lnTo>
                  <a:lnTo>
                    <a:pt x="1875" y="16"/>
                  </a:lnTo>
                  <a:lnTo>
                    <a:pt x="383" y="16"/>
                  </a:lnTo>
                  <a:lnTo>
                    <a:pt x="308" y="24"/>
                  </a:lnTo>
                  <a:lnTo>
                    <a:pt x="310" y="24"/>
                  </a:lnTo>
                  <a:lnTo>
                    <a:pt x="240" y="45"/>
                  </a:lnTo>
                  <a:lnTo>
                    <a:pt x="241" y="44"/>
                  </a:lnTo>
                  <a:lnTo>
                    <a:pt x="177" y="79"/>
                  </a:lnTo>
                  <a:lnTo>
                    <a:pt x="179" y="79"/>
                  </a:lnTo>
                  <a:lnTo>
                    <a:pt x="124" y="125"/>
                  </a:lnTo>
                  <a:lnTo>
                    <a:pt x="125" y="124"/>
                  </a:lnTo>
                  <a:lnTo>
                    <a:pt x="79" y="179"/>
                  </a:lnTo>
                  <a:lnTo>
                    <a:pt x="79" y="177"/>
                  </a:lnTo>
                  <a:lnTo>
                    <a:pt x="44" y="241"/>
                  </a:lnTo>
                  <a:lnTo>
                    <a:pt x="45" y="240"/>
                  </a:lnTo>
                  <a:lnTo>
                    <a:pt x="24" y="310"/>
                  </a:lnTo>
                  <a:lnTo>
                    <a:pt x="24" y="308"/>
                  </a:lnTo>
                  <a:lnTo>
                    <a:pt x="16" y="382"/>
                  </a:lnTo>
                  <a:lnTo>
                    <a:pt x="16" y="3299"/>
                  </a:lnTo>
                  <a:close/>
                </a:path>
              </a:pathLst>
            </a:custGeom>
            <a:solidFill>
              <a:srgbClr val="95B3D7"/>
            </a:solidFill>
            <a:ln w="0" cap="flat">
              <a:solidFill>
                <a:srgbClr val="95B3D7"/>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4" name="Rectangle 14"/>
            <p:cNvSpPr>
              <a:spLocks noChangeArrowheads="1"/>
            </p:cNvSpPr>
            <p:nvPr/>
          </p:nvSpPr>
          <p:spPr bwMode="auto">
            <a:xfrm>
              <a:off x="852489" y="2805408"/>
              <a:ext cx="989012" cy="26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dirty="0" smtClean="0">
                  <a:ln>
                    <a:noFill/>
                  </a:ln>
                  <a:solidFill>
                    <a:srgbClr val="C00000"/>
                  </a:solidFill>
                  <a:effectLst/>
                  <a:latin typeface="Arial Unicode MS" panose="020B0604020202020204" pitchFamily="34" charset="-122"/>
                  <a:ea typeface="微软雅黑" panose="020B0503020204020204" pitchFamily="34" charset="-122"/>
                </a:rPr>
                <a:t>产品订单</a:t>
              </a:r>
              <a:endParaRPr kumimoji="0" lang="zh-CN" altLang="zh-CN" sz="2800" b="1" i="0" u="none" strike="noStrike" cap="none" normalizeH="0" dirty="0" smtClean="0">
                <a:ln>
                  <a:noFill/>
                </a:ln>
                <a:solidFill>
                  <a:srgbClr val="C00000"/>
                </a:solidFill>
                <a:effectLst/>
                <a:latin typeface="Arial Unicode MS" panose="020B0604020202020204" pitchFamily="34" charset="-122"/>
                <a:ea typeface="微软雅黑" panose="020B0503020204020204" pitchFamily="34" charset="-122"/>
              </a:endParaRPr>
            </a:p>
          </p:txBody>
        </p:sp>
        <p:pic>
          <p:nvPicPr>
            <p:cNvPr id="3087"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588" y="3233738"/>
              <a:ext cx="9890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8"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588" y="3233738"/>
              <a:ext cx="9890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9"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850" y="3275013"/>
              <a:ext cx="852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0"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7963" y="3663951"/>
              <a:ext cx="79375"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Freeform 19"/>
            <p:cNvSpPr>
              <a:spLocks/>
            </p:cNvSpPr>
            <p:nvPr/>
          </p:nvSpPr>
          <p:spPr bwMode="auto">
            <a:xfrm>
              <a:off x="698500" y="3270251"/>
              <a:ext cx="854075" cy="460375"/>
            </a:xfrm>
            <a:custGeom>
              <a:avLst/>
              <a:gdLst>
                <a:gd name="T0" fmla="*/ 1097 w 1201"/>
                <a:gd name="T1" fmla="*/ 711 h 720"/>
                <a:gd name="T2" fmla="*/ 1114 w 1201"/>
                <a:gd name="T3" fmla="*/ 640 h 720"/>
                <a:gd name="T4" fmla="*/ 1120 w 1201"/>
                <a:gd name="T5" fmla="*/ 634 h 720"/>
                <a:gd name="T6" fmla="*/ 1191 w 1201"/>
                <a:gd name="T7" fmla="*/ 617 h 720"/>
                <a:gd name="T8" fmla="*/ 1199 w 1201"/>
                <a:gd name="T9" fmla="*/ 621 h 720"/>
                <a:gd name="T10" fmla="*/ 1198 w 1201"/>
                <a:gd name="T11" fmla="*/ 630 h 720"/>
                <a:gd name="T12" fmla="*/ 1110 w 1201"/>
                <a:gd name="T13" fmla="*/ 718 h 720"/>
                <a:gd name="T14" fmla="*/ 1104 w 1201"/>
                <a:gd name="T15" fmla="*/ 720 h 720"/>
                <a:gd name="T16" fmla="*/ 8 w 1201"/>
                <a:gd name="T17" fmla="*/ 720 h 720"/>
                <a:gd name="T18" fmla="*/ 0 w 1201"/>
                <a:gd name="T19" fmla="*/ 712 h 720"/>
                <a:gd name="T20" fmla="*/ 0 w 1201"/>
                <a:gd name="T21" fmla="*/ 8 h 720"/>
                <a:gd name="T22" fmla="*/ 8 w 1201"/>
                <a:gd name="T23" fmla="*/ 0 h 720"/>
                <a:gd name="T24" fmla="*/ 1192 w 1201"/>
                <a:gd name="T25" fmla="*/ 0 h 720"/>
                <a:gd name="T26" fmla="*/ 1200 w 1201"/>
                <a:gd name="T27" fmla="*/ 8 h 720"/>
                <a:gd name="T28" fmla="*/ 1200 w 1201"/>
                <a:gd name="T29" fmla="*/ 624 h 720"/>
                <a:gd name="T30" fmla="*/ 1184 w 1201"/>
                <a:gd name="T31" fmla="*/ 624 h 720"/>
                <a:gd name="T32" fmla="*/ 1184 w 1201"/>
                <a:gd name="T33" fmla="*/ 8 h 720"/>
                <a:gd name="T34" fmla="*/ 1192 w 1201"/>
                <a:gd name="T35" fmla="*/ 16 h 720"/>
                <a:gd name="T36" fmla="*/ 8 w 1201"/>
                <a:gd name="T37" fmla="*/ 16 h 720"/>
                <a:gd name="T38" fmla="*/ 16 w 1201"/>
                <a:gd name="T39" fmla="*/ 8 h 720"/>
                <a:gd name="T40" fmla="*/ 16 w 1201"/>
                <a:gd name="T41" fmla="*/ 712 h 720"/>
                <a:gd name="T42" fmla="*/ 8 w 1201"/>
                <a:gd name="T43" fmla="*/ 704 h 720"/>
                <a:gd name="T44" fmla="*/ 1104 w 1201"/>
                <a:gd name="T45" fmla="*/ 704 h 720"/>
                <a:gd name="T46" fmla="*/ 1099 w 1201"/>
                <a:gd name="T47" fmla="*/ 707 h 720"/>
                <a:gd name="T48" fmla="*/ 1187 w 1201"/>
                <a:gd name="T49" fmla="*/ 619 h 720"/>
                <a:gd name="T50" fmla="*/ 1194 w 1201"/>
                <a:gd name="T51" fmla="*/ 632 h 720"/>
                <a:gd name="T52" fmla="*/ 1124 w 1201"/>
                <a:gd name="T53" fmla="*/ 650 h 720"/>
                <a:gd name="T54" fmla="*/ 1130 w 1201"/>
                <a:gd name="T55" fmla="*/ 644 h 720"/>
                <a:gd name="T56" fmla="*/ 1112 w 1201"/>
                <a:gd name="T57" fmla="*/ 714 h 720"/>
                <a:gd name="T58" fmla="*/ 1097 w 1201"/>
                <a:gd name="T59" fmla="*/ 711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01" h="720">
                  <a:moveTo>
                    <a:pt x="1097" y="711"/>
                  </a:moveTo>
                  <a:lnTo>
                    <a:pt x="1114" y="640"/>
                  </a:lnTo>
                  <a:cubicBezTo>
                    <a:pt x="1115" y="637"/>
                    <a:pt x="1117" y="635"/>
                    <a:pt x="1120" y="634"/>
                  </a:cubicBezTo>
                  <a:lnTo>
                    <a:pt x="1191" y="617"/>
                  </a:lnTo>
                  <a:cubicBezTo>
                    <a:pt x="1194" y="616"/>
                    <a:pt x="1198" y="617"/>
                    <a:pt x="1199" y="621"/>
                  </a:cubicBezTo>
                  <a:cubicBezTo>
                    <a:pt x="1201" y="624"/>
                    <a:pt x="1201" y="628"/>
                    <a:pt x="1198" y="630"/>
                  </a:cubicBezTo>
                  <a:lnTo>
                    <a:pt x="1110" y="718"/>
                  </a:lnTo>
                  <a:cubicBezTo>
                    <a:pt x="1109" y="720"/>
                    <a:pt x="1107" y="720"/>
                    <a:pt x="1104" y="720"/>
                  </a:cubicBezTo>
                  <a:lnTo>
                    <a:pt x="8" y="720"/>
                  </a:lnTo>
                  <a:cubicBezTo>
                    <a:pt x="4" y="720"/>
                    <a:pt x="0" y="717"/>
                    <a:pt x="0" y="712"/>
                  </a:cubicBezTo>
                  <a:lnTo>
                    <a:pt x="0" y="8"/>
                  </a:lnTo>
                  <a:cubicBezTo>
                    <a:pt x="0" y="4"/>
                    <a:pt x="4" y="0"/>
                    <a:pt x="8" y="0"/>
                  </a:cubicBezTo>
                  <a:lnTo>
                    <a:pt x="1192" y="0"/>
                  </a:lnTo>
                  <a:cubicBezTo>
                    <a:pt x="1197" y="0"/>
                    <a:pt x="1200" y="4"/>
                    <a:pt x="1200" y="8"/>
                  </a:cubicBezTo>
                  <a:lnTo>
                    <a:pt x="1200" y="624"/>
                  </a:lnTo>
                  <a:lnTo>
                    <a:pt x="1184" y="624"/>
                  </a:lnTo>
                  <a:lnTo>
                    <a:pt x="1184" y="8"/>
                  </a:lnTo>
                  <a:lnTo>
                    <a:pt x="1192" y="16"/>
                  </a:lnTo>
                  <a:lnTo>
                    <a:pt x="8" y="16"/>
                  </a:lnTo>
                  <a:lnTo>
                    <a:pt x="16" y="8"/>
                  </a:lnTo>
                  <a:lnTo>
                    <a:pt x="16" y="712"/>
                  </a:lnTo>
                  <a:lnTo>
                    <a:pt x="8" y="704"/>
                  </a:lnTo>
                  <a:lnTo>
                    <a:pt x="1104" y="704"/>
                  </a:lnTo>
                  <a:lnTo>
                    <a:pt x="1099" y="707"/>
                  </a:lnTo>
                  <a:lnTo>
                    <a:pt x="1187" y="619"/>
                  </a:lnTo>
                  <a:lnTo>
                    <a:pt x="1194" y="632"/>
                  </a:lnTo>
                  <a:lnTo>
                    <a:pt x="1124" y="650"/>
                  </a:lnTo>
                  <a:lnTo>
                    <a:pt x="1130" y="644"/>
                  </a:lnTo>
                  <a:lnTo>
                    <a:pt x="1112" y="714"/>
                  </a:lnTo>
                  <a:lnTo>
                    <a:pt x="1097" y="711"/>
                  </a:lnTo>
                  <a:close/>
                </a:path>
              </a:pathLst>
            </a:custGeom>
            <a:solidFill>
              <a:srgbClr val="7D60A0"/>
            </a:solidFill>
            <a:ln w="0" cap="flat">
              <a:solidFill>
                <a:srgbClr val="7D60A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sz="2000"/>
            </a:p>
          </p:txBody>
        </p:sp>
        <p:pic>
          <p:nvPicPr>
            <p:cNvPr id="3092"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9150" y="3398838"/>
              <a:ext cx="9874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3"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9150" y="3398838"/>
              <a:ext cx="9874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4"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5825" y="3438526"/>
              <a:ext cx="852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5"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8938" y="3829051"/>
              <a:ext cx="79375"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Freeform 24"/>
            <p:cNvSpPr>
              <a:spLocks/>
            </p:cNvSpPr>
            <p:nvPr/>
          </p:nvSpPr>
          <p:spPr bwMode="auto">
            <a:xfrm>
              <a:off x="881063" y="3433763"/>
              <a:ext cx="852488" cy="461963"/>
            </a:xfrm>
            <a:custGeom>
              <a:avLst/>
              <a:gdLst>
                <a:gd name="T0" fmla="*/ 1097 w 1201"/>
                <a:gd name="T1" fmla="*/ 711 h 720"/>
                <a:gd name="T2" fmla="*/ 1114 w 1201"/>
                <a:gd name="T3" fmla="*/ 640 h 720"/>
                <a:gd name="T4" fmla="*/ 1120 w 1201"/>
                <a:gd name="T5" fmla="*/ 634 h 720"/>
                <a:gd name="T6" fmla="*/ 1191 w 1201"/>
                <a:gd name="T7" fmla="*/ 617 h 720"/>
                <a:gd name="T8" fmla="*/ 1199 w 1201"/>
                <a:gd name="T9" fmla="*/ 621 h 720"/>
                <a:gd name="T10" fmla="*/ 1198 w 1201"/>
                <a:gd name="T11" fmla="*/ 630 h 720"/>
                <a:gd name="T12" fmla="*/ 1110 w 1201"/>
                <a:gd name="T13" fmla="*/ 718 h 720"/>
                <a:gd name="T14" fmla="*/ 1104 w 1201"/>
                <a:gd name="T15" fmla="*/ 720 h 720"/>
                <a:gd name="T16" fmla="*/ 8 w 1201"/>
                <a:gd name="T17" fmla="*/ 720 h 720"/>
                <a:gd name="T18" fmla="*/ 0 w 1201"/>
                <a:gd name="T19" fmla="*/ 712 h 720"/>
                <a:gd name="T20" fmla="*/ 0 w 1201"/>
                <a:gd name="T21" fmla="*/ 8 h 720"/>
                <a:gd name="T22" fmla="*/ 8 w 1201"/>
                <a:gd name="T23" fmla="*/ 0 h 720"/>
                <a:gd name="T24" fmla="*/ 1192 w 1201"/>
                <a:gd name="T25" fmla="*/ 0 h 720"/>
                <a:gd name="T26" fmla="*/ 1200 w 1201"/>
                <a:gd name="T27" fmla="*/ 8 h 720"/>
                <a:gd name="T28" fmla="*/ 1200 w 1201"/>
                <a:gd name="T29" fmla="*/ 624 h 720"/>
                <a:gd name="T30" fmla="*/ 1184 w 1201"/>
                <a:gd name="T31" fmla="*/ 624 h 720"/>
                <a:gd name="T32" fmla="*/ 1184 w 1201"/>
                <a:gd name="T33" fmla="*/ 8 h 720"/>
                <a:gd name="T34" fmla="*/ 1192 w 1201"/>
                <a:gd name="T35" fmla="*/ 16 h 720"/>
                <a:gd name="T36" fmla="*/ 8 w 1201"/>
                <a:gd name="T37" fmla="*/ 16 h 720"/>
                <a:gd name="T38" fmla="*/ 16 w 1201"/>
                <a:gd name="T39" fmla="*/ 8 h 720"/>
                <a:gd name="T40" fmla="*/ 16 w 1201"/>
                <a:gd name="T41" fmla="*/ 712 h 720"/>
                <a:gd name="T42" fmla="*/ 8 w 1201"/>
                <a:gd name="T43" fmla="*/ 704 h 720"/>
                <a:gd name="T44" fmla="*/ 1104 w 1201"/>
                <a:gd name="T45" fmla="*/ 704 h 720"/>
                <a:gd name="T46" fmla="*/ 1099 w 1201"/>
                <a:gd name="T47" fmla="*/ 707 h 720"/>
                <a:gd name="T48" fmla="*/ 1187 w 1201"/>
                <a:gd name="T49" fmla="*/ 619 h 720"/>
                <a:gd name="T50" fmla="*/ 1194 w 1201"/>
                <a:gd name="T51" fmla="*/ 632 h 720"/>
                <a:gd name="T52" fmla="*/ 1124 w 1201"/>
                <a:gd name="T53" fmla="*/ 650 h 720"/>
                <a:gd name="T54" fmla="*/ 1130 w 1201"/>
                <a:gd name="T55" fmla="*/ 644 h 720"/>
                <a:gd name="T56" fmla="*/ 1112 w 1201"/>
                <a:gd name="T57" fmla="*/ 714 h 720"/>
                <a:gd name="T58" fmla="*/ 1097 w 1201"/>
                <a:gd name="T59" fmla="*/ 711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01" h="720">
                  <a:moveTo>
                    <a:pt x="1097" y="711"/>
                  </a:moveTo>
                  <a:lnTo>
                    <a:pt x="1114" y="640"/>
                  </a:lnTo>
                  <a:cubicBezTo>
                    <a:pt x="1115" y="637"/>
                    <a:pt x="1117" y="635"/>
                    <a:pt x="1120" y="634"/>
                  </a:cubicBezTo>
                  <a:lnTo>
                    <a:pt x="1191" y="617"/>
                  </a:lnTo>
                  <a:cubicBezTo>
                    <a:pt x="1194" y="616"/>
                    <a:pt x="1198" y="617"/>
                    <a:pt x="1199" y="621"/>
                  </a:cubicBezTo>
                  <a:cubicBezTo>
                    <a:pt x="1201" y="624"/>
                    <a:pt x="1201" y="628"/>
                    <a:pt x="1198" y="630"/>
                  </a:cubicBezTo>
                  <a:lnTo>
                    <a:pt x="1110" y="718"/>
                  </a:lnTo>
                  <a:cubicBezTo>
                    <a:pt x="1109" y="720"/>
                    <a:pt x="1107" y="720"/>
                    <a:pt x="1104" y="720"/>
                  </a:cubicBezTo>
                  <a:lnTo>
                    <a:pt x="8" y="720"/>
                  </a:lnTo>
                  <a:cubicBezTo>
                    <a:pt x="4" y="720"/>
                    <a:pt x="0" y="717"/>
                    <a:pt x="0" y="712"/>
                  </a:cubicBezTo>
                  <a:lnTo>
                    <a:pt x="0" y="8"/>
                  </a:lnTo>
                  <a:cubicBezTo>
                    <a:pt x="0" y="4"/>
                    <a:pt x="4" y="0"/>
                    <a:pt x="8" y="0"/>
                  </a:cubicBezTo>
                  <a:lnTo>
                    <a:pt x="1192" y="0"/>
                  </a:lnTo>
                  <a:cubicBezTo>
                    <a:pt x="1197" y="0"/>
                    <a:pt x="1200" y="4"/>
                    <a:pt x="1200" y="8"/>
                  </a:cubicBezTo>
                  <a:lnTo>
                    <a:pt x="1200" y="624"/>
                  </a:lnTo>
                  <a:lnTo>
                    <a:pt x="1184" y="624"/>
                  </a:lnTo>
                  <a:lnTo>
                    <a:pt x="1184" y="8"/>
                  </a:lnTo>
                  <a:lnTo>
                    <a:pt x="1192" y="16"/>
                  </a:lnTo>
                  <a:lnTo>
                    <a:pt x="8" y="16"/>
                  </a:lnTo>
                  <a:lnTo>
                    <a:pt x="16" y="8"/>
                  </a:lnTo>
                  <a:lnTo>
                    <a:pt x="16" y="712"/>
                  </a:lnTo>
                  <a:lnTo>
                    <a:pt x="8" y="704"/>
                  </a:lnTo>
                  <a:lnTo>
                    <a:pt x="1104" y="704"/>
                  </a:lnTo>
                  <a:lnTo>
                    <a:pt x="1099" y="707"/>
                  </a:lnTo>
                  <a:lnTo>
                    <a:pt x="1187" y="619"/>
                  </a:lnTo>
                  <a:lnTo>
                    <a:pt x="1194" y="632"/>
                  </a:lnTo>
                  <a:lnTo>
                    <a:pt x="1124" y="650"/>
                  </a:lnTo>
                  <a:lnTo>
                    <a:pt x="1130" y="644"/>
                  </a:lnTo>
                  <a:lnTo>
                    <a:pt x="1112" y="714"/>
                  </a:lnTo>
                  <a:lnTo>
                    <a:pt x="1097" y="711"/>
                  </a:lnTo>
                  <a:close/>
                </a:path>
              </a:pathLst>
            </a:custGeom>
            <a:solidFill>
              <a:srgbClr val="7D60A0"/>
            </a:solidFill>
            <a:ln w="0" cap="flat">
              <a:solidFill>
                <a:srgbClr val="7D60A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sz="2000"/>
            </a:p>
          </p:txBody>
        </p:sp>
        <p:pic>
          <p:nvPicPr>
            <p:cNvPr id="3097"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0125" y="3562351"/>
              <a:ext cx="9890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8" name="Picture 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00125" y="3562351"/>
              <a:ext cx="9890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9" name="Picture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22350" y="3624263"/>
              <a:ext cx="909638"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0" name="Picture 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22350" y="3624263"/>
              <a:ext cx="909638"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1"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8388" y="3603626"/>
              <a:ext cx="8524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2" name="Picture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1500" y="3992563"/>
              <a:ext cx="79375"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reeform 31"/>
            <p:cNvSpPr>
              <a:spLocks/>
            </p:cNvSpPr>
            <p:nvPr/>
          </p:nvSpPr>
          <p:spPr bwMode="auto">
            <a:xfrm>
              <a:off x="1062038" y="3597276"/>
              <a:ext cx="854075" cy="461963"/>
            </a:xfrm>
            <a:custGeom>
              <a:avLst/>
              <a:gdLst>
                <a:gd name="T0" fmla="*/ 1097 w 1201"/>
                <a:gd name="T1" fmla="*/ 711 h 720"/>
                <a:gd name="T2" fmla="*/ 1114 w 1201"/>
                <a:gd name="T3" fmla="*/ 640 h 720"/>
                <a:gd name="T4" fmla="*/ 1120 w 1201"/>
                <a:gd name="T5" fmla="*/ 634 h 720"/>
                <a:gd name="T6" fmla="*/ 1191 w 1201"/>
                <a:gd name="T7" fmla="*/ 617 h 720"/>
                <a:gd name="T8" fmla="*/ 1199 w 1201"/>
                <a:gd name="T9" fmla="*/ 621 h 720"/>
                <a:gd name="T10" fmla="*/ 1198 w 1201"/>
                <a:gd name="T11" fmla="*/ 630 h 720"/>
                <a:gd name="T12" fmla="*/ 1110 w 1201"/>
                <a:gd name="T13" fmla="*/ 718 h 720"/>
                <a:gd name="T14" fmla="*/ 1104 w 1201"/>
                <a:gd name="T15" fmla="*/ 720 h 720"/>
                <a:gd name="T16" fmla="*/ 8 w 1201"/>
                <a:gd name="T17" fmla="*/ 720 h 720"/>
                <a:gd name="T18" fmla="*/ 0 w 1201"/>
                <a:gd name="T19" fmla="*/ 712 h 720"/>
                <a:gd name="T20" fmla="*/ 0 w 1201"/>
                <a:gd name="T21" fmla="*/ 8 h 720"/>
                <a:gd name="T22" fmla="*/ 8 w 1201"/>
                <a:gd name="T23" fmla="*/ 0 h 720"/>
                <a:gd name="T24" fmla="*/ 1192 w 1201"/>
                <a:gd name="T25" fmla="*/ 0 h 720"/>
                <a:gd name="T26" fmla="*/ 1200 w 1201"/>
                <a:gd name="T27" fmla="*/ 8 h 720"/>
                <a:gd name="T28" fmla="*/ 1200 w 1201"/>
                <a:gd name="T29" fmla="*/ 624 h 720"/>
                <a:gd name="T30" fmla="*/ 1184 w 1201"/>
                <a:gd name="T31" fmla="*/ 624 h 720"/>
                <a:gd name="T32" fmla="*/ 1184 w 1201"/>
                <a:gd name="T33" fmla="*/ 8 h 720"/>
                <a:gd name="T34" fmla="*/ 1192 w 1201"/>
                <a:gd name="T35" fmla="*/ 16 h 720"/>
                <a:gd name="T36" fmla="*/ 8 w 1201"/>
                <a:gd name="T37" fmla="*/ 16 h 720"/>
                <a:gd name="T38" fmla="*/ 16 w 1201"/>
                <a:gd name="T39" fmla="*/ 8 h 720"/>
                <a:gd name="T40" fmla="*/ 16 w 1201"/>
                <a:gd name="T41" fmla="*/ 712 h 720"/>
                <a:gd name="T42" fmla="*/ 8 w 1201"/>
                <a:gd name="T43" fmla="*/ 704 h 720"/>
                <a:gd name="T44" fmla="*/ 1104 w 1201"/>
                <a:gd name="T45" fmla="*/ 704 h 720"/>
                <a:gd name="T46" fmla="*/ 1099 w 1201"/>
                <a:gd name="T47" fmla="*/ 707 h 720"/>
                <a:gd name="T48" fmla="*/ 1187 w 1201"/>
                <a:gd name="T49" fmla="*/ 619 h 720"/>
                <a:gd name="T50" fmla="*/ 1194 w 1201"/>
                <a:gd name="T51" fmla="*/ 632 h 720"/>
                <a:gd name="T52" fmla="*/ 1124 w 1201"/>
                <a:gd name="T53" fmla="*/ 650 h 720"/>
                <a:gd name="T54" fmla="*/ 1130 w 1201"/>
                <a:gd name="T55" fmla="*/ 644 h 720"/>
                <a:gd name="T56" fmla="*/ 1112 w 1201"/>
                <a:gd name="T57" fmla="*/ 714 h 720"/>
                <a:gd name="T58" fmla="*/ 1097 w 1201"/>
                <a:gd name="T59" fmla="*/ 711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01" h="720">
                  <a:moveTo>
                    <a:pt x="1097" y="711"/>
                  </a:moveTo>
                  <a:lnTo>
                    <a:pt x="1114" y="640"/>
                  </a:lnTo>
                  <a:cubicBezTo>
                    <a:pt x="1115" y="637"/>
                    <a:pt x="1117" y="635"/>
                    <a:pt x="1120" y="634"/>
                  </a:cubicBezTo>
                  <a:lnTo>
                    <a:pt x="1191" y="617"/>
                  </a:lnTo>
                  <a:cubicBezTo>
                    <a:pt x="1194" y="616"/>
                    <a:pt x="1198" y="617"/>
                    <a:pt x="1199" y="621"/>
                  </a:cubicBezTo>
                  <a:cubicBezTo>
                    <a:pt x="1201" y="624"/>
                    <a:pt x="1201" y="628"/>
                    <a:pt x="1198" y="630"/>
                  </a:cubicBezTo>
                  <a:lnTo>
                    <a:pt x="1110" y="718"/>
                  </a:lnTo>
                  <a:cubicBezTo>
                    <a:pt x="1109" y="720"/>
                    <a:pt x="1107" y="720"/>
                    <a:pt x="1104" y="720"/>
                  </a:cubicBezTo>
                  <a:lnTo>
                    <a:pt x="8" y="720"/>
                  </a:lnTo>
                  <a:cubicBezTo>
                    <a:pt x="4" y="720"/>
                    <a:pt x="0" y="717"/>
                    <a:pt x="0" y="712"/>
                  </a:cubicBezTo>
                  <a:lnTo>
                    <a:pt x="0" y="8"/>
                  </a:lnTo>
                  <a:cubicBezTo>
                    <a:pt x="0" y="4"/>
                    <a:pt x="4" y="0"/>
                    <a:pt x="8" y="0"/>
                  </a:cubicBezTo>
                  <a:lnTo>
                    <a:pt x="1192" y="0"/>
                  </a:lnTo>
                  <a:cubicBezTo>
                    <a:pt x="1197" y="0"/>
                    <a:pt x="1200" y="4"/>
                    <a:pt x="1200" y="8"/>
                  </a:cubicBezTo>
                  <a:lnTo>
                    <a:pt x="1200" y="624"/>
                  </a:lnTo>
                  <a:lnTo>
                    <a:pt x="1184" y="624"/>
                  </a:lnTo>
                  <a:lnTo>
                    <a:pt x="1184" y="8"/>
                  </a:lnTo>
                  <a:lnTo>
                    <a:pt x="1192" y="16"/>
                  </a:lnTo>
                  <a:lnTo>
                    <a:pt x="8" y="16"/>
                  </a:lnTo>
                  <a:lnTo>
                    <a:pt x="16" y="8"/>
                  </a:lnTo>
                  <a:lnTo>
                    <a:pt x="16" y="712"/>
                  </a:lnTo>
                  <a:lnTo>
                    <a:pt x="8" y="704"/>
                  </a:lnTo>
                  <a:lnTo>
                    <a:pt x="1104" y="704"/>
                  </a:lnTo>
                  <a:lnTo>
                    <a:pt x="1099" y="707"/>
                  </a:lnTo>
                  <a:lnTo>
                    <a:pt x="1187" y="619"/>
                  </a:lnTo>
                  <a:lnTo>
                    <a:pt x="1194" y="632"/>
                  </a:lnTo>
                  <a:lnTo>
                    <a:pt x="1124" y="650"/>
                  </a:lnTo>
                  <a:lnTo>
                    <a:pt x="1130" y="644"/>
                  </a:lnTo>
                  <a:lnTo>
                    <a:pt x="1112" y="714"/>
                  </a:lnTo>
                  <a:lnTo>
                    <a:pt x="1097" y="711"/>
                  </a:lnTo>
                  <a:close/>
                </a:path>
              </a:pathLst>
            </a:custGeom>
            <a:solidFill>
              <a:srgbClr val="7D60A0"/>
            </a:solidFill>
            <a:ln w="0" cap="flat">
              <a:solidFill>
                <a:srgbClr val="7D60A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8" name="Rectangle 32"/>
            <p:cNvSpPr>
              <a:spLocks noChangeArrowheads="1"/>
            </p:cNvSpPr>
            <p:nvPr/>
          </p:nvSpPr>
          <p:spPr bwMode="auto">
            <a:xfrm>
              <a:off x="1109663" y="3744913"/>
              <a:ext cx="750888" cy="192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dirty="0" smtClean="0">
                  <a:ln>
                    <a:noFill/>
                  </a:ln>
                  <a:solidFill>
                    <a:srgbClr val="000000"/>
                  </a:solidFill>
                  <a:effectLst/>
                  <a:latin typeface="Arial Unicode MS" panose="020B0604020202020204" pitchFamily="34" charset="-122"/>
                  <a:ea typeface="微软雅黑" panose="020B0503020204020204" pitchFamily="34" charset="-122"/>
                </a:rPr>
                <a:t>用户故事</a:t>
              </a:r>
              <a:endParaRPr kumimoji="0" lang="zh-CN" altLang="zh-CN" sz="2800" b="0" i="0" u="none" strike="noStrike" cap="none" normalizeH="0" dirty="0" smtClean="0">
                <a:ln>
                  <a:noFill/>
                </a:ln>
                <a:solidFill>
                  <a:schemeClr val="tx1"/>
                </a:solidFill>
                <a:effectLst/>
                <a:latin typeface="Arial Unicode MS" panose="020B0604020202020204" pitchFamily="34" charset="-122"/>
                <a:ea typeface="微软雅黑" panose="020B0503020204020204" pitchFamily="34" charset="-122"/>
              </a:endParaRPr>
            </a:p>
          </p:txBody>
        </p:sp>
        <p:pic>
          <p:nvPicPr>
            <p:cNvPr id="3105" name="Picture 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6588" y="4137026"/>
              <a:ext cx="9890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6" name="Picture 3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6588" y="4137026"/>
              <a:ext cx="9890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7"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850" y="4176713"/>
              <a:ext cx="852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8" name="Picture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7963" y="4567238"/>
              <a:ext cx="79375"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Freeform 37"/>
            <p:cNvSpPr>
              <a:spLocks/>
            </p:cNvSpPr>
            <p:nvPr/>
          </p:nvSpPr>
          <p:spPr bwMode="auto">
            <a:xfrm>
              <a:off x="698500" y="4171951"/>
              <a:ext cx="854075" cy="461963"/>
            </a:xfrm>
            <a:custGeom>
              <a:avLst/>
              <a:gdLst>
                <a:gd name="T0" fmla="*/ 1097 w 1201"/>
                <a:gd name="T1" fmla="*/ 711 h 720"/>
                <a:gd name="T2" fmla="*/ 1114 w 1201"/>
                <a:gd name="T3" fmla="*/ 640 h 720"/>
                <a:gd name="T4" fmla="*/ 1120 w 1201"/>
                <a:gd name="T5" fmla="*/ 634 h 720"/>
                <a:gd name="T6" fmla="*/ 1191 w 1201"/>
                <a:gd name="T7" fmla="*/ 617 h 720"/>
                <a:gd name="T8" fmla="*/ 1199 w 1201"/>
                <a:gd name="T9" fmla="*/ 621 h 720"/>
                <a:gd name="T10" fmla="*/ 1198 w 1201"/>
                <a:gd name="T11" fmla="*/ 630 h 720"/>
                <a:gd name="T12" fmla="*/ 1110 w 1201"/>
                <a:gd name="T13" fmla="*/ 718 h 720"/>
                <a:gd name="T14" fmla="*/ 1104 w 1201"/>
                <a:gd name="T15" fmla="*/ 720 h 720"/>
                <a:gd name="T16" fmla="*/ 8 w 1201"/>
                <a:gd name="T17" fmla="*/ 720 h 720"/>
                <a:gd name="T18" fmla="*/ 0 w 1201"/>
                <a:gd name="T19" fmla="*/ 712 h 720"/>
                <a:gd name="T20" fmla="*/ 0 w 1201"/>
                <a:gd name="T21" fmla="*/ 8 h 720"/>
                <a:gd name="T22" fmla="*/ 8 w 1201"/>
                <a:gd name="T23" fmla="*/ 0 h 720"/>
                <a:gd name="T24" fmla="*/ 1192 w 1201"/>
                <a:gd name="T25" fmla="*/ 0 h 720"/>
                <a:gd name="T26" fmla="*/ 1200 w 1201"/>
                <a:gd name="T27" fmla="*/ 8 h 720"/>
                <a:gd name="T28" fmla="*/ 1200 w 1201"/>
                <a:gd name="T29" fmla="*/ 624 h 720"/>
                <a:gd name="T30" fmla="*/ 1184 w 1201"/>
                <a:gd name="T31" fmla="*/ 624 h 720"/>
                <a:gd name="T32" fmla="*/ 1184 w 1201"/>
                <a:gd name="T33" fmla="*/ 8 h 720"/>
                <a:gd name="T34" fmla="*/ 1192 w 1201"/>
                <a:gd name="T35" fmla="*/ 16 h 720"/>
                <a:gd name="T36" fmla="*/ 8 w 1201"/>
                <a:gd name="T37" fmla="*/ 16 h 720"/>
                <a:gd name="T38" fmla="*/ 16 w 1201"/>
                <a:gd name="T39" fmla="*/ 8 h 720"/>
                <a:gd name="T40" fmla="*/ 16 w 1201"/>
                <a:gd name="T41" fmla="*/ 712 h 720"/>
                <a:gd name="T42" fmla="*/ 8 w 1201"/>
                <a:gd name="T43" fmla="*/ 704 h 720"/>
                <a:gd name="T44" fmla="*/ 1104 w 1201"/>
                <a:gd name="T45" fmla="*/ 704 h 720"/>
                <a:gd name="T46" fmla="*/ 1099 w 1201"/>
                <a:gd name="T47" fmla="*/ 707 h 720"/>
                <a:gd name="T48" fmla="*/ 1187 w 1201"/>
                <a:gd name="T49" fmla="*/ 619 h 720"/>
                <a:gd name="T50" fmla="*/ 1194 w 1201"/>
                <a:gd name="T51" fmla="*/ 632 h 720"/>
                <a:gd name="T52" fmla="*/ 1124 w 1201"/>
                <a:gd name="T53" fmla="*/ 650 h 720"/>
                <a:gd name="T54" fmla="*/ 1130 w 1201"/>
                <a:gd name="T55" fmla="*/ 644 h 720"/>
                <a:gd name="T56" fmla="*/ 1112 w 1201"/>
                <a:gd name="T57" fmla="*/ 714 h 720"/>
                <a:gd name="T58" fmla="*/ 1097 w 1201"/>
                <a:gd name="T59" fmla="*/ 711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01" h="720">
                  <a:moveTo>
                    <a:pt x="1097" y="711"/>
                  </a:moveTo>
                  <a:lnTo>
                    <a:pt x="1114" y="640"/>
                  </a:lnTo>
                  <a:cubicBezTo>
                    <a:pt x="1115" y="637"/>
                    <a:pt x="1117" y="635"/>
                    <a:pt x="1120" y="634"/>
                  </a:cubicBezTo>
                  <a:lnTo>
                    <a:pt x="1191" y="617"/>
                  </a:lnTo>
                  <a:cubicBezTo>
                    <a:pt x="1194" y="616"/>
                    <a:pt x="1198" y="617"/>
                    <a:pt x="1199" y="621"/>
                  </a:cubicBezTo>
                  <a:cubicBezTo>
                    <a:pt x="1201" y="624"/>
                    <a:pt x="1201" y="628"/>
                    <a:pt x="1198" y="630"/>
                  </a:cubicBezTo>
                  <a:lnTo>
                    <a:pt x="1110" y="718"/>
                  </a:lnTo>
                  <a:cubicBezTo>
                    <a:pt x="1109" y="720"/>
                    <a:pt x="1107" y="720"/>
                    <a:pt x="1104" y="720"/>
                  </a:cubicBezTo>
                  <a:lnTo>
                    <a:pt x="8" y="720"/>
                  </a:lnTo>
                  <a:cubicBezTo>
                    <a:pt x="4" y="720"/>
                    <a:pt x="0" y="717"/>
                    <a:pt x="0" y="712"/>
                  </a:cubicBezTo>
                  <a:lnTo>
                    <a:pt x="0" y="8"/>
                  </a:lnTo>
                  <a:cubicBezTo>
                    <a:pt x="0" y="4"/>
                    <a:pt x="4" y="0"/>
                    <a:pt x="8" y="0"/>
                  </a:cubicBezTo>
                  <a:lnTo>
                    <a:pt x="1192" y="0"/>
                  </a:lnTo>
                  <a:cubicBezTo>
                    <a:pt x="1197" y="0"/>
                    <a:pt x="1200" y="4"/>
                    <a:pt x="1200" y="8"/>
                  </a:cubicBezTo>
                  <a:lnTo>
                    <a:pt x="1200" y="624"/>
                  </a:lnTo>
                  <a:lnTo>
                    <a:pt x="1184" y="624"/>
                  </a:lnTo>
                  <a:lnTo>
                    <a:pt x="1184" y="8"/>
                  </a:lnTo>
                  <a:lnTo>
                    <a:pt x="1192" y="16"/>
                  </a:lnTo>
                  <a:lnTo>
                    <a:pt x="8" y="16"/>
                  </a:lnTo>
                  <a:lnTo>
                    <a:pt x="16" y="8"/>
                  </a:lnTo>
                  <a:lnTo>
                    <a:pt x="16" y="712"/>
                  </a:lnTo>
                  <a:lnTo>
                    <a:pt x="8" y="704"/>
                  </a:lnTo>
                  <a:lnTo>
                    <a:pt x="1104" y="704"/>
                  </a:lnTo>
                  <a:lnTo>
                    <a:pt x="1099" y="707"/>
                  </a:lnTo>
                  <a:lnTo>
                    <a:pt x="1187" y="619"/>
                  </a:lnTo>
                  <a:lnTo>
                    <a:pt x="1194" y="632"/>
                  </a:lnTo>
                  <a:lnTo>
                    <a:pt x="1124" y="650"/>
                  </a:lnTo>
                  <a:lnTo>
                    <a:pt x="1130" y="644"/>
                  </a:lnTo>
                  <a:lnTo>
                    <a:pt x="1112" y="714"/>
                  </a:lnTo>
                  <a:lnTo>
                    <a:pt x="1097" y="711"/>
                  </a:lnTo>
                  <a:close/>
                </a:path>
              </a:pathLst>
            </a:custGeom>
            <a:solidFill>
              <a:srgbClr val="7D60A0"/>
            </a:solidFill>
            <a:ln w="0" cap="flat">
              <a:solidFill>
                <a:srgbClr val="7D60A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sz="2000"/>
            </a:p>
          </p:txBody>
        </p:sp>
        <p:pic>
          <p:nvPicPr>
            <p:cNvPr id="3110" name="Picture 3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19150" y="4300538"/>
              <a:ext cx="9874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1" name="Picture 3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19150" y="4300538"/>
              <a:ext cx="9874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2" name="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5825" y="4341813"/>
              <a:ext cx="8524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3"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8938" y="4730751"/>
              <a:ext cx="79375"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Freeform 42"/>
            <p:cNvSpPr>
              <a:spLocks/>
            </p:cNvSpPr>
            <p:nvPr/>
          </p:nvSpPr>
          <p:spPr bwMode="auto">
            <a:xfrm>
              <a:off x="881063" y="4337051"/>
              <a:ext cx="852488" cy="460375"/>
            </a:xfrm>
            <a:custGeom>
              <a:avLst/>
              <a:gdLst>
                <a:gd name="T0" fmla="*/ 1097 w 1201"/>
                <a:gd name="T1" fmla="*/ 711 h 720"/>
                <a:gd name="T2" fmla="*/ 1114 w 1201"/>
                <a:gd name="T3" fmla="*/ 640 h 720"/>
                <a:gd name="T4" fmla="*/ 1120 w 1201"/>
                <a:gd name="T5" fmla="*/ 634 h 720"/>
                <a:gd name="T6" fmla="*/ 1191 w 1201"/>
                <a:gd name="T7" fmla="*/ 617 h 720"/>
                <a:gd name="T8" fmla="*/ 1199 w 1201"/>
                <a:gd name="T9" fmla="*/ 621 h 720"/>
                <a:gd name="T10" fmla="*/ 1198 w 1201"/>
                <a:gd name="T11" fmla="*/ 630 h 720"/>
                <a:gd name="T12" fmla="*/ 1110 w 1201"/>
                <a:gd name="T13" fmla="*/ 718 h 720"/>
                <a:gd name="T14" fmla="*/ 1104 w 1201"/>
                <a:gd name="T15" fmla="*/ 720 h 720"/>
                <a:gd name="T16" fmla="*/ 8 w 1201"/>
                <a:gd name="T17" fmla="*/ 720 h 720"/>
                <a:gd name="T18" fmla="*/ 0 w 1201"/>
                <a:gd name="T19" fmla="*/ 712 h 720"/>
                <a:gd name="T20" fmla="*/ 0 w 1201"/>
                <a:gd name="T21" fmla="*/ 8 h 720"/>
                <a:gd name="T22" fmla="*/ 8 w 1201"/>
                <a:gd name="T23" fmla="*/ 0 h 720"/>
                <a:gd name="T24" fmla="*/ 1192 w 1201"/>
                <a:gd name="T25" fmla="*/ 0 h 720"/>
                <a:gd name="T26" fmla="*/ 1200 w 1201"/>
                <a:gd name="T27" fmla="*/ 8 h 720"/>
                <a:gd name="T28" fmla="*/ 1200 w 1201"/>
                <a:gd name="T29" fmla="*/ 624 h 720"/>
                <a:gd name="T30" fmla="*/ 1184 w 1201"/>
                <a:gd name="T31" fmla="*/ 624 h 720"/>
                <a:gd name="T32" fmla="*/ 1184 w 1201"/>
                <a:gd name="T33" fmla="*/ 8 h 720"/>
                <a:gd name="T34" fmla="*/ 1192 w 1201"/>
                <a:gd name="T35" fmla="*/ 16 h 720"/>
                <a:gd name="T36" fmla="*/ 8 w 1201"/>
                <a:gd name="T37" fmla="*/ 16 h 720"/>
                <a:gd name="T38" fmla="*/ 16 w 1201"/>
                <a:gd name="T39" fmla="*/ 8 h 720"/>
                <a:gd name="T40" fmla="*/ 16 w 1201"/>
                <a:gd name="T41" fmla="*/ 712 h 720"/>
                <a:gd name="T42" fmla="*/ 8 w 1201"/>
                <a:gd name="T43" fmla="*/ 704 h 720"/>
                <a:gd name="T44" fmla="*/ 1104 w 1201"/>
                <a:gd name="T45" fmla="*/ 704 h 720"/>
                <a:gd name="T46" fmla="*/ 1099 w 1201"/>
                <a:gd name="T47" fmla="*/ 707 h 720"/>
                <a:gd name="T48" fmla="*/ 1187 w 1201"/>
                <a:gd name="T49" fmla="*/ 619 h 720"/>
                <a:gd name="T50" fmla="*/ 1194 w 1201"/>
                <a:gd name="T51" fmla="*/ 632 h 720"/>
                <a:gd name="T52" fmla="*/ 1124 w 1201"/>
                <a:gd name="T53" fmla="*/ 650 h 720"/>
                <a:gd name="T54" fmla="*/ 1130 w 1201"/>
                <a:gd name="T55" fmla="*/ 644 h 720"/>
                <a:gd name="T56" fmla="*/ 1112 w 1201"/>
                <a:gd name="T57" fmla="*/ 714 h 720"/>
                <a:gd name="T58" fmla="*/ 1097 w 1201"/>
                <a:gd name="T59" fmla="*/ 711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01" h="720">
                  <a:moveTo>
                    <a:pt x="1097" y="711"/>
                  </a:moveTo>
                  <a:lnTo>
                    <a:pt x="1114" y="640"/>
                  </a:lnTo>
                  <a:cubicBezTo>
                    <a:pt x="1115" y="637"/>
                    <a:pt x="1117" y="635"/>
                    <a:pt x="1120" y="634"/>
                  </a:cubicBezTo>
                  <a:lnTo>
                    <a:pt x="1191" y="617"/>
                  </a:lnTo>
                  <a:cubicBezTo>
                    <a:pt x="1194" y="616"/>
                    <a:pt x="1198" y="617"/>
                    <a:pt x="1199" y="621"/>
                  </a:cubicBezTo>
                  <a:cubicBezTo>
                    <a:pt x="1201" y="624"/>
                    <a:pt x="1201" y="628"/>
                    <a:pt x="1198" y="630"/>
                  </a:cubicBezTo>
                  <a:lnTo>
                    <a:pt x="1110" y="718"/>
                  </a:lnTo>
                  <a:cubicBezTo>
                    <a:pt x="1109" y="720"/>
                    <a:pt x="1107" y="720"/>
                    <a:pt x="1104" y="720"/>
                  </a:cubicBezTo>
                  <a:lnTo>
                    <a:pt x="8" y="720"/>
                  </a:lnTo>
                  <a:cubicBezTo>
                    <a:pt x="4" y="720"/>
                    <a:pt x="0" y="717"/>
                    <a:pt x="0" y="712"/>
                  </a:cubicBezTo>
                  <a:lnTo>
                    <a:pt x="0" y="8"/>
                  </a:lnTo>
                  <a:cubicBezTo>
                    <a:pt x="0" y="4"/>
                    <a:pt x="4" y="0"/>
                    <a:pt x="8" y="0"/>
                  </a:cubicBezTo>
                  <a:lnTo>
                    <a:pt x="1192" y="0"/>
                  </a:lnTo>
                  <a:cubicBezTo>
                    <a:pt x="1197" y="0"/>
                    <a:pt x="1200" y="4"/>
                    <a:pt x="1200" y="8"/>
                  </a:cubicBezTo>
                  <a:lnTo>
                    <a:pt x="1200" y="624"/>
                  </a:lnTo>
                  <a:lnTo>
                    <a:pt x="1184" y="624"/>
                  </a:lnTo>
                  <a:lnTo>
                    <a:pt x="1184" y="8"/>
                  </a:lnTo>
                  <a:lnTo>
                    <a:pt x="1192" y="16"/>
                  </a:lnTo>
                  <a:lnTo>
                    <a:pt x="8" y="16"/>
                  </a:lnTo>
                  <a:lnTo>
                    <a:pt x="16" y="8"/>
                  </a:lnTo>
                  <a:lnTo>
                    <a:pt x="16" y="712"/>
                  </a:lnTo>
                  <a:lnTo>
                    <a:pt x="8" y="704"/>
                  </a:lnTo>
                  <a:lnTo>
                    <a:pt x="1104" y="704"/>
                  </a:lnTo>
                  <a:lnTo>
                    <a:pt x="1099" y="707"/>
                  </a:lnTo>
                  <a:lnTo>
                    <a:pt x="1187" y="619"/>
                  </a:lnTo>
                  <a:lnTo>
                    <a:pt x="1194" y="632"/>
                  </a:lnTo>
                  <a:lnTo>
                    <a:pt x="1124" y="650"/>
                  </a:lnTo>
                  <a:lnTo>
                    <a:pt x="1130" y="644"/>
                  </a:lnTo>
                  <a:lnTo>
                    <a:pt x="1112" y="714"/>
                  </a:lnTo>
                  <a:lnTo>
                    <a:pt x="1097" y="711"/>
                  </a:lnTo>
                  <a:close/>
                </a:path>
              </a:pathLst>
            </a:custGeom>
            <a:solidFill>
              <a:srgbClr val="7D60A0"/>
            </a:solidFill>
            <a:ln w="0" cap="flat">
              <a:solidFill>
                <a:srgbClr val="7D60A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sz="2000"/>
            </a:p>
          </p:txBody>
        </p:sp>
        <p:pic>
          <p:nvPicPr>
            <p:cNvPr id="3115" name="Picture 4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00125" y="4464051"/>
              <a:ext cx="9890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6" name="Picture 4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00125" y="4464051"/>
              <a:ext cx="9890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7" name="Picture 4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22350" y="4525963"/>
              <a:ext cx="909638"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8" name="Picture 4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22350" y="4525963"/>
              <a:ext cx="909638"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9" name="Picture 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8388" y="4505326"/>
              <a:ext cx="852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20" name="Picture 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1500" y="4895851"/>
              <a:ext cx="79375"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Freeform 49"/>
            <p:cNvSpPr>
              <a:spLocks/>
            </p:cNvSpPr>
            <p:nvPr/>
          </p:nvSpPr>
          <p:spPr bwMode="auto">
            <a:xfrm>
              <a:off x="1062038" y="4500563"/>
              <a:ext cx="854075" cy="460375"/>
            </a:xfrm>
            <a:custGeom>
              <a:avLst/>
              <a:gdLst>
                <a:gd name="T0" fmla="*/ 1097 w 1201"/>
                <a:gd name="T1" fmla="*/ 711 h 720"/>
                <a:gd name="T2" fmla="*/ 1114 w 1201"/>
                <a:gd name="T3" fmla="*/ 640 h 720"/>
                <a:gd name="T4" fmla="*/ 1120 w 1201"/>
                <a:gd name="T5" fmla="*/ 634 h 720"/>
                <a:gd name="T6" fmla="*/ 1191 w 1201"/>
                <a:gd name="T7" fmla="*/ 617 h 720"/>
                <a:gd name="T8" fmla="*/ 1199 w 1201"/>
                <a:gd name="T9" fmla="*/ 621 h 720"/>
                <a:gd name="T10" fmla="*/ 1198 w 1201"/>
                <a:gd name="T11" fmla="*/ 630 h 720"/>
                <a:gd name="T12" fmla="*/ 1110 w 1201"/>
                <a:gd name="T13" fmla="*/ 718 h 720"/>
                <a:gd name="T14" fmla="*/ 1104 w 1201"/>
                <a:gd name="T15" fmla="*/ 720 h 720"/>
                <a:gd name="T16" fmla="*/ 8 w 1201"/>
                <a:gd name="T17" fmla="*/ 720 h 720"/>
                <a:gd name="T18" fmla="*/ 0 w 1201"/>
                <a:gd name="T19" fmla="*/ 712 h 720"/>
                <a:gd name="T20" fmla="*/ 0 w 1201"/>
                <a:gd name="T21" fmla="*/ 8 h 720"/>
                <a:gd name="T22" fmla="*/ 8 w 1201"/>
                <a:gd name="T23" fmla="*/ 0 h 720"/>
                <a:gd name="T24" fmla="*/ 1192 w 1201"/>
                <a:gd name="T25" fmla="*/ 0 h 720"/>
                <a:gd name="T26" fmla="*/ 1200 w 1201"/>
                <a:gd name="T27" fmla="*/ 8 h 720"/>
                <a:gd name="T28" fmla="*/ 1200 w 1201"/>
                <a:gd name="T29" fmla="*/ 624 h 720"/>
                <a:gd name="T30" fmla="*/ 1184 w 1201"/>
                <a:gd name="T31" fmla="*/ 624 h 720"/>
                <a:gd name="T32" fmla="*/ 1184 w 1201"/>
                <a:gd name="T33" fmla="*/ 8 h 720"/>
                <a:gd name="T34" fmla="*/ 1192 w 1201"/>
                <a:gd name="T35" fmla="*/ 16 h 720"/>
                <a:gd name="T36" fmla="*/ 8 w 1201"/>
                <a:gd name="T37" fmla="*/ 16 h 720"/>
                <a:gd name="T38" fmla="*/ 16 w 1201"/>
                <a:gd name="T39" fmla="*/ 8 h 720"/>
                <a:gd name="T40" fmla="*/ 16 w 1201"/>
                <a:gd name="T41" fmla="*/ 712 h 720"/>
                <a:gd name="T42" fmla="*/ 8 w 1201"/>
                <a:gd name="T43" fmla="*/ 704 h 720"/>
                <a:gd name="T44" fmla="*/ 1104 w 1201"/>
                <a:gd name="T45" fmla="*/ 704 h 720"/>
                <a:gd name="T46" fmla="*/ 1099 w 1201"/>
                <a:gd name="T47" fmla="*/ 707 h 720"/>
                <a:gd name="T48" fmla="*/ 1187 w 1201"/>
                <a:gd name="T49" fmla="*/ 619 h 720"/>
                <a:gd name="T50" fmla="*/ 1194 w 1201"/>
                <a:gd name="T51" fmla="*/ 632 h 720"/>
                <a:gd name="T52" fmla="*/ 1124 w 1201"/>
                <a:gd name="T53" fmla="*/ 650 h 720"/>
                <a:gd name="T54" fmla="*/ 1130 w 1201"/>
                <a:gd name="T55" fmla="*/ 644 h 720"/>
                <a:gd name="T56" fmla="*/ 1112 w 1201"/>
                <a:gd name="T57" fmla="*/ 714 h 720"/>
                <a:gd name="T58" fmla="*/ 1097 w 1201"/>
                <a:gd name="T59" fmla="*/ 711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01" h="720">
                  <a:moveTo>
                    <a:pt x="1097" y="711"/>
                  </a:moveTo>
                  <a:lnTo>
                    <a:pt x="1114" y="640"/>
                  </a:lnTo>
                  <a:cubicBezTo>
                    <a:pt x="1115" y="637"/>
                    <a:pt x="1117" y="635"/>
                    <a:pt x="1120" y="634"/>
                  </a:cubicBezTo>
                  <a:lnTo>
                    <a:pt x="1191" y="617"/>
                  </a:lnTo>
                  <a:cubicBezTo>
                    <a:pt x="1194" y="616"/>
                    <a:pt x="1198" y="617"/>
                    <a:pt x="1199" y="621"/>
                  </a:cubicBezTo>
                  <a:cubicBezTo>
                    <a:pt x="1201" y="624"/>
                    <a:pt x="1201" y="628"/>
                    <a:pt x="1198" y="630"/>
                  </a:cubicBezTo>
                  <a:lnTo>
                    <a:pt x="1110" y="718"/>
                  </a:lnTo>
                  <a:cubicBezTo>
                    <a:pt x="1109" y="720"/>
                    <a:pt x="1107" y="720"/>
                    <a:pt x="1104" y="720"/>
                  </a:cubicBezTo>
                  <a:lnTo>
                    <a:pt x="8" y="720"/>
                  </a:lnTo>
                  <a:cubicBezTo>
                    <a:pt x="4" y="720"/>
                    <a:pt x="0" y="717"/>
                    <a:pt x="0" y="712"/>
                  </a:cubicBezTo>
                  <a:lnTo>
                    <a:pt x="0" y="8"/>
                  </a:lnTo>
                  <a:cubicBezTo>
                    <a:pt x="0" y="4"/>
                    <a:pt x="4" y="0"/>
                    <a:pt x="8" y="0"/>
                  </a:cubicBezTo>
                  <a:lnTo>
                    <a:pt x="1192" y="0"/>
                  </a:lnTo>
                  <a:cubicBezTo>
                    <a:pt x="1197" y="0"/>
                    <a:pt x="1200" y="4"/>
                    <a:pt x="1200" y="8"/>
                  </a:cubicBezTo>
                  <a:lnTo>
                    <a:pt x="1200" y="624"/>
                  </a:lnTo>
                  <a:lnTo>
                    <a:pt x="1184" y="624"/>
                  </a:lnTo>
                  <a:lnTo>
                    <a:pt x="1184" y="8"/>
                  </a:lnTo>
                  <a:lnTo>
                    <a:pt x="1192" y="16"/>
                  </a:lnTo>
                  <a:lnTo>
                    <a:pt x="8" y="16"/>
                  </a:lnTo>
                  <a:lnTo>
                    <a:pt x="16" y="8"/>
                  </a:lnTo>
                  <a:lnTo>
                    <a:pt x="16" y="712"/>
                  </a:lnTo>
                  <a:lnTo>
                    <a:pt x="8" y="704"/>
                  </a:lnTo>
                  <a:lnTo>
                    <a:pt x="1104" y="704"/>
                  </a:lnTo>
                  <a:lnTo>
                    <a:pt x="1099" y="707"/>
                  </a:lnTo>
                  <a:lnTo>
                    <a:pt x="1187" y="619"/>
                  </a:lnTo>
                  <a:lnTo>
                    <a:pt x="1194" y="632"/>
                  </a:lnTo>
                  <a:lnTo>
                    <a:pt x="1124" y="650"/>
                  </a:lnTo>
                  <a:lnTo>
                    <a:pt x="1130" y="644"/>
                  </a:lnTo>
                  <a:lnTo>
                    <a:pt x="1112" y="714"/>
                  </a:lnTo>
                  <a:lnTo>
                    <a:pt x="1097" y="711"/>
                  </a:lnTo>
                  <a:close/>
                </a:path>
              </a:pathLst>
            </a:custGeom>
            <a:solidFill>
              <a:srgbClr val="7D60A0"/>
            </a:solidFill>
            <a:ln w="0" cap="flat">
              <a:solidFill>
                <a:srgbClr val="7D60A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22" name="Rectangle 50"/>
            <p:cNvSpPr>
              <a:spLocks noChangeArrowheads="1"/>
            </p:cNvSpPr>
            <p:nvPr/>
          </p:nvSpPr>
          <p:spPr bwMode="auto">
            <a:xfrm>
              <a:off x="1109663" y="4648201"/>
              <a:ext cx="750888" cy="192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dirty="0" smtClean="0">
                  <a:ln>
                    <a:noFill/>
                  </a:ln>
                  <a:solidFill>
                    <a:srgbClr val="000000"/>
                  </a:solidFill>
                  <a:effectLst/>
                  <a:latin typeface="Arial Unicode MS" panose="020B0604020202020204" pitchFamily="34" charset="-122"/>
                  <a:ea typeface="微软雅黑" panose="020B0503020204020204" pitchFamily="34" charset="-122"/>
                </a:rPr>
                <a:t>用户故事</a:t>
              </a:r>
              <a:endParaRPr kumimoji="0" lang="zh-CN" altLang="zh-CN" sz="2800" b="0" i="0" u="none" strike="noStrike" cap="none" normalizeH="0" dirty="0" smtClean="0">
                <a:ln>
                  <a:noFill/>
                </a:ln>
                <a:solidFill>
                  <a:schemeClr val="tx1"/>
                </a:solidFill>
                <a:effectLst/>
                <a:latin typeface="Arial Unicode MS" panose="020B0604020202020204" pitchFamily="34" charset="-122"/>
                <a:ea typeface="微软雅黑" panose="020B0503020204020204" pitchFamily="34" charset="-122"/>
              </a:endParaRPr>
            </a:p>
          </p:txBody>
        </p:sp>
        <p:sp>
          <p:nvSpPr>
            <p:cNvPr id="23" name="Freeform 51"/>
            <p:cNvSpPr>
              <a:spLocks/>
            </p:cNvSpPr>
            <p:nvPr/>
          </p:nvSpPr>
          <p:spPr bwMode="auto">
            <a:xfrm>
              <a:off x="6316663" y="3295651"/>
              <a:ext cx="1511300" cy="1333500"/>
            </a:xfrm>
            <a:custGeom>
              <a:avLst/>
              <a:gdLst>
                <a:gd name="T0" fmla="*/ 0 w 2128"/>
                <a:gd name="T1" fmla="*/ 347 h 2080"/>
                <a:gd name="T2" fmla="*/ 347 w 2128"/>
                <a:gd name="T3" fmla="*/ 0 h 2080"/>
                <a:gd name="T4" fmla="*/ 347 w 2128"/>
                <a:gd name="T5" fmla="*/ 0 h 2080"/>
                <a:gd name="T6" fmla="*/ 347 w 2128"/>
                <a:gd name="T7" fmla="*/ 0 h 2080"/>
                <a:gd name="T8" fmla="*/ 1782 w 2128"/>
                <a:gd name="T9" fmla="*/ 0 h 2080"/>
                <a:gd name="T10" fmla="*/ 1782 w 2128"/>
                <a:gd name="T11" fmla="*/ 0 h 2080"/>
                <a:gd name="T12" fmla="*/ 2128 w 2128"/>
                <a:gd name="T13" fmla="*/ 347 h 2080"/>
                <a:gd name="T14" fmla="*/ 2128 w 2128"/>
                <a:gd name="T15" fmla="*/ 347 h 2080"/>
                <a:gd name="T16" fmla="*/ 2128 w 2128"/>
                <a:gd name="T17" fmla="*/ 347 h 2080"/>
                <a:gd name="T18" fmla="*/ 2128 w 2128"/>
                <a:gd name="T19" fmla="*/ 1734 h 2080"/>
                <a:gd name="T20" fmla="*/ 2128 w 2128"/>
                <a:gd name="T21" fmla="*/ 1734 h 2080"/>
                <a:gd name="T22" fmla="*/ 1782 w 2128"/>
                <a:gd name="T23" fmla="*/ 2080 h 2080"/>
                <a:gd name="T24" fmla="*/ 1782 w 2128"/>
                <a:gd name="T25" fmla="*/ 2080 h 2080"/>
                <a:gd name="T26" fmla="*/ 1782 w 2128"/>
                <a:gd name="T27" fmla="*/ 2080 h 2080"/>
                <a:gd name="T28" fmla="*/ 347 w 2128"/>
                <a:gd name="T29" fmla="*/ 2080 h 2080"/>
                <a:gd name="T30" fmla="*/ 347 w 2128"/>
                <a:gd name="T31" fmla="*/ 2080 h 2080"/>
                <a:gd name="T32" fmla="*/ 0 w 2128"/>
                <a:gd name="T33" fmla="*/ 1734 h 2080"/>
                <a:gd name="T34" fmla="*/ 0 w 2128"/>
                <a:gd name="T35" fmla="*/ 1734 h 2080"/>
                <a:gd name="T36" fmla="*/ 0 w 2128"/>
                <a:gd name="T37" fmla="*/ 347 h 2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28" h="2080">
                  <a:moveTo>
                    <a:pt x="0" y="347"/>
                  </a:moveTo>
                  <a:cubicBezTo>
                    <a:pt x="0" y="156"/>
                    <a:pt x="156" y="0"/>
                    <a:pt x="347" y="0"/>
                  </a:cubicBezTo>
                  <a:cubicBezTo>
                    <a:pt x="347" y="0"/>
                    <a:pt x="347" y="0"/>
                    <a:pt x="347" y="0"/>
                  </a:cubicBezTo>
                  <a:lnTo>
                    <a:pt x="347" y="0"/>
                  </a:lnTo>
                  <a:lnTo>
                    <a:pt x="1782" y="0"/>
                  </a:lnTo>
                  <a:lnTo>
                    <a:pt x="1782" y="0"/>
                  </a:lnTo>
                  <a:cubicBezTo>
                    <a:pt x="1973" y="0"/>
                    <a:pt x="2128" y="156"/>
                    <a:pt x="2128" y="347"/>
                  </a:cubicBezTo>
                  <a:cubicBezTo>
                    <a:pt x="2128" y="347"/>
                    <a:pt x="2128" y="347"/>
                    <a:pt x="2128" y="347"/>
                  </a:cubicBezTo>
                  <a:lnTo>
                    <a:pt x="2128" y="347"/>
                  </a:lnTo>
                  <a:lnTo>
                    <a:pt x="2128" y="1734"/>
                  </a:lnTo>
                  <a:lnTo>
                    <a:pt x="2128" y="1734"/>
                  </a:lnTo>
                  <a:cubicBezTo>
                    <a:pt x="2128" y="1925"/>
                    <a:pt x="1973" y="2080"/>
                    <a:pt x="1782" y="2080"/>
                  </a:cubicBezTo>
                  <a:cubicBezTo>
                    <a:pt x="1782" y="2080"/>
                    <a:pt x="1782" y="2080"/>
                    <a:pt x="1782" y="2080"/>
                  </a:cubicBezTo>
                  <a:lnTo>
                    <a:pt x="1782" y="2080"/>
                  </a:lnTo>
                  <a:lnTo>
                    <a:pt x="347" y="2080"/>
                  </a:lnTo>
                  <a:lnTo>
                    <a:pt x="347" y="2080"/>
                  </a:lnTo>
                  <a:cubicBezTo>
                    <a:pt x="156" y="2080"/>
                    <a:pt x="0" y="1925"/>
                    <a:pt x="0" y="1734"/>
                  </a:cubicBezTo>
                  <a:cubicBezTo>
                    <a:pt x="0" y="1734"/>
                    <a:pt x="0" y="1734"/>
                    <a:pt x="0" y="1734"/>
                  </a:cubicBezTo>
                  <a:lnTo>
                    <a:pt x="0" y="347"/>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24" name="Freeform 52"/>
            <p:cNvSpPr>
              <a:spLocks noEditPoints="1"/>
            </p:cNvSpPr>
            <p:nvPr/>
          </p:nvSpPr>
          <p:spPr bwMode="auto">
            <a:xfrm>
              <a:off x="6310313" y="3290888"/>
              <a:ext cx="1522413" cy="1343025"/>
            </a:xfrm>
            <a:custGeom>
              <a:avLst/>
              <a:gdLst>
                <a:gd name="T0" fmla="*/ 8 w 2144"/>
                <a:gd name="T1" fmla="*/ 283 h 2096"/>
                <a:gd name="T2" fmla="*/ 60 w 2144"/>
                <a:gd name="T3" fmla="*/ 158 h 2096"/>
                <a:gd name="T4" fmla="*/ 105 w 2144"/>
                <a:gd name="T5" fmla="*/ 104 h 2096"/>
                <a:gd name="T6" fmla="*/ 217 w 2144"/>
                <a:gd name="T7" fmla="*/ 28 h 2096"/>
                <a:gd name="T8" fmla="*/ 285 w 2144"/>
                <a:gd name="T9" fmla="*/ 7 h 2096"/>
                <a:gd name="T10" fmla="*/ 1861 w 2144"/>
                <a:gd name="T11" fmla="*/ 7 h 2096"/>
                <a:gd name="T12" fmla="*/ 1929 w 2144"/>
                <a:gd name="T13" fmla="*/ 28 h 2096"/>
                <a:gd name="T14" fmla="*/ 2041 w 2144"/>
                <a:gd name="T15" fmla="*/ 104 h 2096"/>
                <a:gd name="T16" fmla="*/ 2085 w 2144"/>
                <a:gd name="T17" fmla="*/ 158 h 2096"/>
                <a:gd name="T18" fmla="*/ 2137 w 2144"/>
                <a:gd name="T19" fmla="*/ 283 h 2096"/>
                <a:gd name="T20" fmla="*/ 2144 w 2144"/>
                <a:gd name="T21" fmla="*/ 1742 h 2096"/>
                <a:gd name="T22" fmla="*/ 2117 w 2144"/>
                <a:gd name="T23" fmla="*/ 1880 h 2096"/>
                <a:gd name="T24" fmla="*/ 2084 w 2144"/>
                <a:gd name="T25" fmla="*/ 1940 h 2096"/>
                <a:gd name="T26" fmla="*/ 1988 w 2144"/>
                <a:gd name="T27" fmla="*/ 2036 h 2096"/>
                <a:gd name="T28" fmla="*/ 1928 w 2144"/>
                <a:gd name="T29" fmla="*/ 2069 h 2096"/>
                <a:gd name="T30" fmla="*/ 1791 w 2144"/>
                <a:gd name="T31" fmla="*/ 2096 h 2096"/>
                <a:gd name="T32" fmla="*/ 283 w 2144"/>
                <a:gd name="T33" fmla="*/ 2089 h 2096"/>
                <a:gd name="T34" fmla="*/ 158 w 2144"/>
                <a:gd name="T35" fmla="*/ 2037 h 2096"/>
                <a:gd name="T36" fmla="*/ 104 w 2144"/>
                <a:gd name="T37" fmla="*/ 1993 h 2096"/>
                <a:gd name="T38" fmla="*/ 28 w 2144"/>
                <a:gd name="T39" fmla="*/ 1881 h 2096"/>
                <a:gd name="T40" fmla="*/ 7 w 2144"/>
                <a:gd name="T41" fmla="*/ 1813 h 2096"/>
                <a:gd name="T42" fmla="*/ 16 w 2144"/>
                <a:gd name="T43" fmla="*/ 1742 h 2096"/>
                <a:gd name="T44" fmla="*/ 43 w 2144"/>
                <a:gd name="T45" fmla="*/ 1875 h 2096"/>
                <a:gd name="T46" fmla="*/ 74 w 2144"/>
                <a:gd name="T47" fmla="*/ 1930 h 2096"/>
                <a:gd name="T48" fmla="*/ 167 w 2144"/>
                <a:gd name="T49" fmla="*/ 2023 h 2096"/>
                <a:gd name="T50" fmla="*/ 223 w 2144"/>
                <a:gd name="T51" fmla="*/ 2054 h 2096"/>
                <a:gd name="T52" fmla="*/ 355 w 2144"/>
                <a:gd name="T53" fmla="*/ 2080 h 2096"/>
                <a:gd name="T54" fmla="*/ 1858 w 2144"/>
                <a:gd name="T55" fmla="*/ 2074 h 2096"/>
                <a:gd name="T56" fmla="*/ 1980 w 2144"/>
                <a:gd name="T57" fmla="*/ 2022 h 2096"/>
                <a:gd name="T58" fmla="*/ 2029 w 2144"/>
                <a:gd name="T59" fmla="*/ 1982 h 2096"/>
                <a:gd name="T60" fmla="*/ 2102 w 2144"/>
                <a:gd name="T61" fmla="*/ 1874 h 2096"/>
                <a:gd name="T62" fmla="*/ 2121 w 2144"/>
                <a:gd name="T63" fmla="*/ 1812 h 2096"/>
                <a:gd name="T64" fmla="*/ 2121 w 2144"/>
                <a:gd name="T65" fmla="*/ 286 h 2096"/>
                <a:gd name="T66" fmla="*/ 2102 w 2144"/>
                <a:gd name="T67" fmla="*/ 224 h 2096"/>
                <a:gd name="T68" fmla="*/ 2029 w 2144"/>
                <a:gd name="T69" fmla="*/ 116 h 2096"/>
                <a:gd name="T70" fmla="*/ 1980 w 2144"/>
                <a:gd name="T71" fmla="*/ 74 h 2096"/>
                <a:gd name="T72" fmla="*/ 1858 w 2144"/>
                <a:gd name="T73" fmla="*/ 23 h 2096"/>
                <a:gd name="T74" fmla="*/ 356 w 2144"/>
                <a:gd name="T75" fmla="*/ 16 h 2096"/>
                <a:gd name="T76" fmla="*/ 223 w 2144"/>
                <a:gd name="T77" fmla="*/ 43 h 2096"/>
                <a:gd name="T78" fmla="*/ 167 w 2144"/>
                <a:gd name="T79" fmla="*/ 74 h 2096"/>
                <a:gd name="T80" fmla="*/ 74 w 2144"/>
                <a:gd name="T81" fmla="*/ 167 h 2096"/>
                <a:gd name="T82" fmla="*/ 43 w 2144"/>
                <a:gd name="T83" fmla="*/ 223 h 2096"/>
                <a:gd name="T84" fmla="*/ 16 w 2144"/>
                <a:gd name="T85" fmla="*/ 355 h 2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44" h="2096">
                  <a:moveTo>
                    <a:pt x="0" y="355"/>
                  </a:moveTo>
                  <a:lnTo>
                    <a:pt x="7" y="285"/>
                  </a:lnTo>
                  <a:cubicBezTo>
                    <a:pt x="8" y="284"/>
                    <a:pt x="8" y="284"/>
                    <a:pt x="8" y="283"/>
                  </a:cubicBezTo>
                  <a:lnTo>
                    <a:pt x="28" y="218"/>
                  </a:lnTo>
                  <a:cubicBezTo>
                    <a:pt x="28" y="218"/>
                    <a:pt x="28" y="217"/>
                    <a:pt x="28" y="217"/>
                  </a:cubicBezTo>
                  <a:lnTo>
                    <a:pt x="60" y="158"/>
                  </a:lnTo>
                  <a:cubicBezTo>
                    <a:pt x="61" y="157"/>
                    <a:pt x="61" y="157"/>
                    <a:pt x="61" y="156"/>
                  </a:cubicBezTo>
                  <a:lnTo>
                    <a:pt x="104" y="105"/>
                  </a:lnTo>
                  <a:cubicBezTo>
                    <a:pt x="105" y="105"/>
                    <a:pt x="105" y="105"/>
                    <a:pt x="105" y="104"/>
                  </a:cubicBezTo>
                  <a:lnTo>
                    <a:pt x="156" y="61"/>
                  </a:lnTo>
                  <a:cubicBezTo>
                    <a:pt x="157" y="61"/>
                    <a:pt x="157" y="61"/>
                    <a:pt x="158" y="60"/>
                  </a:cubicBezTo>
                  <a:lnTo>
                    <a:pt x="217" y="28"/>
                  </a:lnTo>
                  <a:cubicBezTo>
                    <a:pt x="217" y="28"/>
                    <a:pt x="218" y="28"/>
                    <a:pt x="218" y="28"/>
                  </a:cubicBezTo>
                  <a:lnTo>
                    <a:pt x="283" y="8"/>
                  </a:lnTo>
                  <a:cubicBezTo>
                    <a:pt x="284" y="8"/>
                    <a:pt x="284" y="8"/>
                    <a:pt x="285" y="7"/>
                  </a:cubicBezTo>
                  <a:lnTo>
                    <a:pt x="355" y="0"/>
                  </a:lnTo>
                  <a:lnTo>
                    <a:pt x="1790" y="0"/>
                  </a:lnTo>
                  <a:lnTo>
                    <a:pt x="1861" y="7"/>
                  </a:lnTo>
                  <a:cubicBezTo>
                    <a:pt x="1862" y="8"/>
                    <a:pt x="1862" y="8"/>
                    <a:pt x="1863" y="8"/>
                  </a:cubicBezTo>
                  <a:lnTo>
                    <a:pt x="1928" y="28"/>
                  </a:lnTo>
                  <a:cubicBezTo>
                    <a:pt x="1928" y="28"/>
                    <a:pt x="1929" y="28"/>
                    <a:pt x="1929" y="28"/>
                  </a:cubicBezTo>
                  <a:lnTo>
                    <a:pt x="1987" y="60"/>
                  </a:lnTo>
                  <a:cubicBezTo>
                    <a:pt x="1988" y="61"/>
                    <a:pt x="1988" y="61"/>
                    <a:pt x="1989" y="61"/>
                  </a:cubicBezTo>
                  <a:lnTo>
                    <a:pt x="2041" y="104"/>
                  </a:lnTo>
                  <a:cubicBezTo>
                    <a:pt x="2041" y="105"/>
                    <a:pt x="2041" y="105"/>
                    <a:pt x="2042" y="105"/>
                  </a:cubicBezTo>
                  <a:lnTo>
                    <a:pt x="2084" y="156"/>
                  </a:lnTo>
                  <a:cubicBezTo>
                    <a:pt x="2084" y="157"/>
                    <a:pt x="2084" y="157"/>
                    <a:pt x="2085" y="158"/>
                  </a:cubicBezTo>
                  <a:lnTo>
                    <a:pt x="2117" y="217"/>
                  </a:lnTo>
                  <a:cubicBezTo>
                    <a:pt x="2117" y="217"/>
                    <a:pt x="2117" y="218"/>
                    <a:pt x="2117" y="218"/>
                  </a:cubicBezTo>
                  <a:lnTo>
                    <a:pt x="2137" y="283"/>
                  </a:lnTo>
                  <a:cubicBezTo>
                    <a:pt x="2137" y="284"/>
                    <a:pt x="2137" y="284"/>
                    <a:pt x="2137" y="285"/>
                  </a:cubicBezTo>
                  <a:lnTo>
                    <a:pt x="2144" y="355"/>
                  </a:lnTo>
                  <a:lnTo>
                    <a:pt x="2144" y="1742"/>
                  </a:lnTo>
                  <a:lnTo>
                    <a:pt x="2137" y="1813"/>
                  </a:lnTo>
                  <a:cubicBezTo>
                    <a:pt x="2137" y="1814"/>
                    <a:pt x="2137" y="1814"/>
                    <a:pt x="2137" y="1815"/>
                  </a:cubicBezTo>
                  <a:lnTo>
                    <a:pt x="2117" y="1880"/>
                  </a:lnTo>
                  <a:cubicBezTo>
                    <a:pt x="2117" y="1880"/>
                    <a:pt x="2117" y="1881"/>
                    <a:pt x="2116" y="1881"/>
                  </a:cubicBezTo>
                  <a:lnTo>
                    <a:pt x="2084" y="1939"/>
                  </a:lnTo>
                  <a:cubicBezTo>
                    <a:pt x="2084" y="1940"/>
                    <a:pt x="2084" y="1940"/>
                    <a:pt x="2084" y="1940"/>
                  </a:cubicBezTo>
                  <a:lnTo>
                    <a:pt x="2042" y="1992"/>
                  </a:lnTo>
                  <a:cubicBezTo>
                    <a:pt x="2041" y="1993"/>
                    <a:pt x="2041" y="1993"/>
                    <a:pt x="2040" y="1994"/>
                  </a:cubicBezTo>
                  <a:lnTo>
                    <a:pt x="1988" y="2036"/>
                  </a:lnTo>
                  <a:cubicBezTo>
                    <a:pt x="1988" y="2036"/>
                    <a:pt x="1988" y="2036"/>
                    <a:pt x="1987" y="2036"/>
                  </a:cubicBezTo>
                  <a:lnTo>
                    <a:pt x="1929" y="2068"/>
                  </a:lnTo>
                  <a:cubicBezTo>
                    <a:pt x="1929" y="2069"/>
                    <a:pt x="1928" y="2069"/>
                    <a:pt x="1928" y="2069"/>
                  </a:cubicBezTo>
                  <a:lnTo>
                    <a:pt x="1863" y="2089"/>
                  </a:lnTo>
                  <a:cubicBezTo>
                    <a:pt x="1862" y="2089"/>
                    <a:pt x="1862" y="2089"/>
                    <a:pt x="1861" y="2089"/>
                  </a:cubicBezTo>
                  <a:lnTo>
                    <a:pt x="1791" y="2096"/>
                  </a:lnTo>
                  <a:lnTo>
                    <a:pt x="355" y="2096"/>
                  </a:lnTo>
                  <a:lnTo>
                    <a:pt x="285" y="2089"/>
                  </a:lnTo>
                  <a:cubicBezTo>
                    <a:pt x="284" y="2089"/>
                    <a:pt x="284" y="2089"/>
                    <a:pt x="283" y="2089"/>
                  </a:cubicBezTo>
                  <a:lnTo>
                    <a:pt x="218" y="2069"/>
                  </a:lnTo>
                  <a:cubicBezTo>
                    <a:pt x="218" y="2069"/>
                    <a:pt x="217" y="2069"/>
                    <a:pt x="217" y="2069"/>
                  </a:cubicBezTo>
                  <a:lnTo>
                    <a:pt x="158" y="2037"/>
                  </a:lnTo>
                  <a:cubicBezTo>
                    <a:pt x="157" y="2036"/>
                    <a:pt x="157" y="2036"/>
                    <a:pt x="156" y="2036"/>
                  </a:cubicBezTo>
                  <a:lnTo>
                    <a:pt x="105" y="1994"/>
                  </a:lnTo>
                  <a:cubicBezTo>
                    <a:pt x="105" y="1993"/>
                    <a:pt x="105" y="1993"/>
                    <a:pt x="104" y="1993"/>
                  </a:cubicBezTo>
                  <a:lnTo>
                    <a:pt x="61" y="1941"/>
                  </a:lnTo>
                  <a:cubicBezTo>
                    <a:pt x="61" y="1940"/>
                    <a:pt x="61" y="1940"/>
                    <a:pt x="60" y="1939"/>
                  </a:cubicBezTo>
                  <a:lnTo>
                    <a:pt x="28" y="1881"/>
                  </a:lnTo>
                  <a:cubicBezTo>
                    <a:pt x="28" y="1881"/>
                    <a:pt x="28" y="1880"/>
                    <a:pt x="28" y="1880"/>
                  </a:cubicBezTo>
                  <a:lnTo>
                    <a:pt x="8" y="1815"/>
                  </a:lnTo>
                  <a:cubicBezTo>
                    <a:pt x="8" y="1814"/>
                    <a:pt x="8" y="1814"/>
                    <a:pt x="7" y="1813"/>
                  </a:cubicBezTo>
                  <a:lnTo>
                    <a:pt x="0" y="1743"/>
                  </a:lnTo>
                  <a:lnTo>
                    <a:pt x="0" y="355"/>
                  </a:lnTo>
                  <a:close/>
                  <a:moveTo>
                    <a:pt x="16" y="1742"/>
                  </a:moveTo>
                  <a:lnTo>
                    <a:pt x="23" y="1812"/>
                  </a:lnTo>
                  <a:lnTo>
                    <a:pt x="23" y="1810"/>
                  </a:lnTo>
                  <a:lnTo>
                    <a:pt x="43" y="1875"/>
                  </a:lnTo>
                  <a:lnTo>
                    <a:pt x="42" y="1874"/>
                  </a:lnTo>
                  <a:lnTo>
                    <a:pt x="74" y="1932"/>
                  </a:lnTo>
                  <a:lnTo>
                    <a:pt x="74" y="1930"/>
                  </a:lnTo>
                  <a:lnTo>
                    <a:pt x="117" y="1982"/>
                  </a:lnTo>
                  <a:lnTo>
                    <a:pt x="116" y="1981"/>
                  </a:lnTo>
                  <a:lnTo>
                    <a:pt x="167" y="2023"/>
                  </a:lnTo>
                  <a:lnTo>
                    <a:pt x="165" y="2022"/>
                  </a:lnTo>
                  <a:lnTo>
                    <a:pt x="224" y="2054"/>
                  </a:lnTo>
                  <a:lnTo>
                    <a:pt x="223" y="2054"/>
                  </a:lnTo>
                  <a:lnTo>
                    <a:pt x="288" y="2074"/>
                  </a:lnTo>
                  <a:lnTo>
                    <a:pt x="286" y="2073"/>
                  </a:lnTo>
                  <a:lnTo>
                    <a:pt x="355" y="2080"/>
                  </a:lnTo>
                  <a:lnTo>
                    <a:pt x="1790" y="2080"/>
                  </a:lnTo>
                  <a:lnTo>
                    <a:pt x="1860" y="2073"/>
                  </a:lnTo>
                  <a:lnTo>
                    <a:pt x="1858" y="2074"/>
                  </a:lnTo>
                  <a:lnTo>
                    <a:pt x="1923" y="2054"/>
                  </a:lnTo>
                  <a:lnTo>
                    <a:pt x="1922" y="2054"/>
                  </a:lnTo>
                  <a:lnTo>
                    <a:pt x="1980" y="2022"/>
                  </a:lnTo>
                  <a:lnTo>
                    <a:pt x="1978" y="2023"/>
                  </a:lnTo>
                  <a:lnTo>
                    <a:pt x="2030" y="1981"/>
                  </a:lnTo>
                  <a:lnTo>
                    <a:pt x="2029" y="1982"/>
                  </a:lnTo>
                  <a:lnTo>
                    <a:pt x="2071" y="1930"/>
                  </a:lnTo>
                  <a:lnTo>
                    <a:pt x="2070" y="1932"/>
                  </a:lnTo>
                  <a:lnTo>
                    <a:pt x="2102" y="1874"/>
                  </a:lnTo>
                  <a:lnTo>
                    <a:pt x="2102" y="1875"/>
                  </a:lnTo>
                  <a:lnTo>
                    <a:pt x="2122" y="1810"/>
                  </a:lnTo>
                  <a:lnTo>
                    <a:pt x="2121" y="1812"/>
                  </a:lnTo>
                  <a:lnTo>
                    <a:pt x="2128" y="1742"/>
                  </a:lnTo>
                  <a:lnTo>
                    <a:pt x="2128" y="356"/>
                  </a:lnTo>
                  <a:lnTo>
                    <a:pt x="2121" y="286"/>
                  </a:lnTo>
                  <a:lnTo>
                    <a:pt x="2122" y="288"/>
                  </a:lnTo>
                  <a:lnTo>
                    <a:pt x="2102" y="223"/>
                  </a:lnTo>
                  <a:lnTo>
                    <a:pt x="2102" y="224"/>
                  </a:lnTo>
                  <a:lnTo>
                    <a:pt x="2070" y="165"/>
                  </a:lnTo>
                  <a:lnTo>
                    <a:pt x="2071" y="167"/>
                  </a:lnTo>
                  <a:lnTo>
                    <a:pt x="2029" y="116"/>
                  </a:lnTo>
                  <a:lnTo>
                    <a:pt x="2030" y="117"/>
                  </a:lnTo>
                  <a:lnTo>
                    <a:pt x="1978" y="74"/>
                  </a:lnTo>
                  <a:lnTo>
                    <a:pt x="1980" y="74"/>
                  </a:lnTo>
                  <a:lnTo>
                    <a:pt x="1922" y="42"/>
                  </a:lnTo>
                  <a:lnTo>
                    <a:pt x="1923" y="43"/>
                  </a:lnTo>
                  <a:lnTo>
                    <a:pt x="1858" y="23"/>
                  </a:lnTo>
                  <a:lnTo>
                    <a:pt x="1860" y="23"/>
                  </a:lnTo>
                  <a:lnTo>
                    <a:pt x="1790" y="16"/>
                  </a:lnTo>
                  <a:lnTo>
                    <a:pt x="356" y="16"/>
                  </a:lnTo>
                  <a:lnTo>
                    <a:pt x="286" y="23"/>
                  </a:lnTo>
                  <a:lnTo>
                    <a:pt x="288" y="23"/>
                  </a:lnTo>
                  <a:lnTo>
                    <a:pt x="223" y="43"/>
                  </a:lnTo>
                  <a:lnTo>
                    <a:pt x="224" y="43"/>
                  </a:lnTo>
                  <a:lnTo>
                    <a:pt x="165" y="75"/>
                  </a:lnTo>
                  <a:lnTo>
                    <a:pt x="167" y="74"/>
                  </a:lnTo>
                  <a:lnTo>
                    <a:pt x="116" y="117"/>
                  </a:lnTo>
                  <a:lnTo>
                    <a:pt x="117" y="116"/>
                  </a:lnTo>
                  <a:lnTo>
                    <a:pt x="74" y="167"/>
                  </a:lnTo>
                  <a:lnTo>
                    <a:pt x="75" y="165"/>
                  </a:lnTo>
                  <a:lnTo>
                    <a:pt x="43" y="224"/>
                  </a:lnTo>
                  <a:lnTo>
                    <a:pt x="43" y="223"/>
                  </a:lnTo>
                  <a:lnTo>
                    <a:pt x="23" y="288"/>
                  </a:lnTo>
                  <a:lnTo>
                    <a:pt x="23" y="286"/>
                  </a:lnTo>
                  <a:lnTo>
                    <a:pt x="16" y="355"/>
                  </a:lnTo>
                  <a:lnTo>
                    <a:pt x="16" y="1742"/>
                  </a:lnTo>
                  <a:close/>
                </a:path>
              </a:pathLst>
            </a:custGeom>
            <a:solidFill>
              <a:srgbClr val="95B3D7"/>
            </a:solidFill>
            <a:ln w="0" cap="flat">
              <a:solidFill>
                <a:srgbClr val="95B3D7"/>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25" name="Rectangle 53"/>
            <p:cNvSpPr>
              <a:spLocks noChangeArrowheads="1"/>
            </p:cNvSpPr>
            <p:nvPr/>
          </p:nvSpPr>
          <p:spPr bwMode="auto">
            <a:xfrm>
              <a:off x="6672263" y="3310212"/>
              <a:ext cx="857250" cy="26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1" i="0" u="none" strike="noStrike" cap="none" normalizeH="0" dirty="0" smtClean="0">
                  <a:ln>
                    <a:noFill/>
                  </a:ln>
                  <a:solidFill>
                    <a:srgbClr val="C00000"/>
                  </a:solidFill>
                  <a:effectLst/>
                  <a:latin typeface="Arial Unicode MS" panose="020B0604020202020204" pitchFamily="34" charset="-122"/>
                  <a:ea typeface="微软雅黑" panose="020B0503020204020204" pitchFamily="34" charset="-122"/>
                </a:rPr>
                <a:t>迭代</a:t>
              </a:r>
              <a:r>
                <a:rPr kumimoji="0" lang="zh-CN" altLang="zh-CN" b="1" i="0" u="none" strike="noStrike" cap="none" normalizeH="0" dirty="0" smtClean="0">
                  <a:ln>
                    <a:noFill/>
                  </a:ln>
                  <a:solidFill>
                    <a:srgbClr val="C00000"/>
                  </a:solidFill>
                  <a:effectLst/>
                  <a:latin typeface="Arial Unicode MS" panose="020B0604020202020204" pitchFamily="34" charset="-122"/>
                  <a:ea typeface="微软雅黑" panose="020B0503020204020204" pitchFamily="34" charset="-122"/>
                </a:rPr>
                <a:t>规划</a:t>
              </a:r>
              <a:endParaRPr kumimoji="0" lang="zh-CN" altLang="zh-CN" sz="2800" b="1" i="0" u="none" strike="noStrike" cap="none" normalizeH="0" dirty="0" smtClean="0">
                <a:ln>
                  <a:noFill/>
                </a:ln>
                <a:solidFill>
                  <a:srgbClr val="C00000"/>
                </a:solidFill>
                <a:effectLst/>
                <a:latin typeface="Arial Unicode MS" panose="020B0604020202020204" pitchFamily="34" charset="-122"/>
                <a:ea typeface="微软雅黑" panose="020B0503020204020204" pitchFamily="34" charset="-122"/>
              </a:endParaRPr>
            </a:p>
          </p:txBody>
        </p:sp>
        <p:sp>
          <p:nvSpPr>
            <p:cNvPr id="26" name="Rectangle 54"/>
            <p:cNvSpPr>
              <a:spLocks noChangeArrowheads="1"/>
            </p:cNvSpPr>
            <p:nvPr/>
          </p:nvSpPr>
          <p:spPr bwMode="auto">
            <a:xfrm>
              <a:off x="6608910" y="3809458"/>
              <a:ext cx="857250" cy="188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dirty="0" smtClean="0">
                  <a:ln>
                    <a:noFill/>
                  </a:ln>
                  <a:solidFill>
                    <a:srgbClr val="000000"/>
                  </a:solidFill>
                  <a:effectLst/>
                  <a:latin typeface="Arial Unicode MS" panose="020B0604020202020204" pitchFamily="34" charset="-122"/>
                  <a:ea typeface="微软雅黑" panose="020B0503020204020204" pitchFamily="34" charset="-122"/>
                </a:rPr>
                <a:t>任务分解</a:t>
              </a:r>
              <a:endParaRPr kumimoji="0" lang="zh-CN" altLang="zh-CN" sz="2000" b="0" i="0" u="none" strike="noStrike" cap="none" normalizeH="0" dirty="0" smtClean="0">
                <a:ln>
                  <a:noFill/>
                </a:ln>
                <a:solidFill>
                  <a:schemeClr val="tx1"/>
                </a:solidFill>
                <a:effectLst/>
                <a:latin typeface="Arial Unicode MS" panose="020B0604020202020204" pitchFamily="34" charset="-122"/>
                <a:ea typeface="微软雅黑" panose="020B0503020204020204" pitchFamily="34" charset="-122"/>
              </a:endParaRPr>
            </a:p>
          </p:txBody>
        </p:sp>
        <p:sp>
          <p:nvSpPr>
            <p:cNvPr id="27" name="Rectangle 55"/>
            <p:cNvSpPr>
              <a:spLocks noChangeArrowheads="1"/>
            </p:cNvSpPr>
            <p:nvPr/>
          </p:nvSpPr>
          <p:spPr bwMode="auto">
            <a:xfrm>
              <a:off x="6363624" y="4110874"/>
              <a:ext cx="1485899" cy="188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dirty="0" smtClean="0">
                  <a:ln>
                    <a:noFill/>
                  </a:ln>
                  <a:solidFill>
                    <a:srgbClr val="000000"/>
                  </a:solidFill>
                  <a:effectLst/>
                  <a:latin typeface="Arial Unicode MS" panose="020B0604020202020204" pitchFamily="34" charset="-122"/>
                  <a:ea typeface="微软雅黑" panose="020B0503020204020204" pitchFamily="34" charset="-122"/>
                </a:rPr>
                <a:t>估算持续时间</a:t>
              </a:r>
              <a:endParaRPr kumimoji="0" lang="zh-CN" altLang="zh-CN" sz="3600" b="0" i="0" u="none" strike="noStrike" cap="none" normalizeH="0" dirty="0" smtClean="0">
                <a:ln>
                  <a:noFill/>
                </a:ln>
                <a:solidFill>
                  <a:schemeClr val="tx1"/>
                </a:solidFill>
                <a:effectLst/>
                <a:latin typeface="Arial Unicode MS" panose="020B0604020202020204" pitchFamily="34" charset="-122"/>
                <a:ea typeface="微软雅黑" panose="020B0503020204020204" pitchFamily="34" charset="-122"/>
              </a:endParaRPr>
            </a:p>
          </p:txBody>
        </p:sp>
        <p:sp>
          <p:nvSpPr>
            <p:cNvPr id="28" name="Freeform 56"/>
            <p:cNvSpPr>
              <a:spLocks noEditPoints="1"/>
            </p:cNvSpPr>
            <p:nvPr/>
          </p:nvSpPr>
          <p:spPr bwMode="auto">
            <a:xfrm>
              <a:off x="4884738" y="3910013"/>
              <a:ext cx="1449388" cy="107950"/>
            </a:xfrm>
            <a:custGeom>
              <a:avLst/>
              <a:gdLst>
                <a:gd name="T0" fmla="*/ 0 w 2041"/>
                <a:gd name="T1" fmla="*/ 73 h 168"/>
                <a:gd name="T2" fmla="*/ 1020 w 2041"/>
                <a:gd name="T3" fmla="*/ 73 h 168"/>
                <a:gd name="T4" fmla="*/ 1028 w 2041"/>
                <a:gd name="T5" fmla="*/ 81 h 168"/>
                <a:gd name="T6" fmla="*/ 1028 w 2041"/>
                <a:gd name="T7" fmla="*/ 84 h 168"/>
                <a:gd name="T8" fmla="*/ 1020 w 2041"/>
                <a:gd name="T9" fmla="*/ 76 h 168"/>
                <a:gd name="T10" fmla="*/ 2025 w 2041"/>
                <a:gd name="T11" fmla="*/ 76 h 168"/>
                <a:gd name="T12" fmla="*/ 2025 w 2041"/>
                <a:gd name="T13" fmla="*/ 92 h 168"/>
                <a:gd name="T14" fmla="*/ 1020 w 2041"/>
                <a:gd name="T15" fmla="*/ 92 h 168"/>
                <a:gd name="T16" fmla="*/ 1012 w 2041"/>
                <a:gd name="T17" fmla="*/ 84 h 168"/>
                <a:gd name="T18" fmla="*/ 1012 w 2041"/>
                <a:gd name="T19" fmla="*/ 81 h 168"/>
                <a:gd name="T20" fmla="*/ 1020 w 2041"/>
                <a:gd name="T21" fmla="*/ 89 h 168"/>
                <a:gd name="T22" fmla="*/ 0 w 2041"/>
                <a:gd name="T23" fmla="*/ 89 h 168"/>
                <a:gd name="T24" fmla="*/ 0 w 2041"/>
                <a:gd name="T25" fmla="*/ 73 h 168"/>
                <a:gd name="T26" fmla="*/ 1901 w 2041"/>
                <a:gd name="T27" fmla="*/ 2 h 168"/>
                <a:gd name="T28" fmla="*/ 2041 w 2041"/>
                <a:gd name="T29" fmla="*/ 84 h 168"/>
                <a:gd name="T30" fmla="*/ 1901 w 2041"/>
                <a:gd name="T31" fmla="*/ 166 h 168"/>
                <a:gd name="T32" fmla="*/ 1890 w 2041"/>
                <a:gd name="T33" fmla="*/ 163 h 168"/>
                <a:gd name="T34" fmla="*/ 1892 w 2041"/>
                <a:gd name="T35" fmla="*/ 152 h 168"/>
                <a:gd name="T36" fmla="*/ 2021 w 2041"/>
                <a:gd name="T37" fmla="*/ 77 h 168"/>
                <a:gd name="T38" fmla="*/ 2021 w 2041"/>
                <a:gd name="T39" fmla="*/ 91 h 168"/>
                <a:gd name="T40" fmla="*/ 1892 w 2041"/>
                <a:gd name="T41" fmla="*/ 16 h 168"/>
                <a:gd name="T42" fmla="*/ 1890 w 2041"/>
                <a:gd name="T43" fmla="*/ 5 h 168"/>
                <a:gd name="T44" fmla="*/ 1901 w 2041"/>
                <a:gd name="T45" fmla="*/ 2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41" h="168">
                  <a:moveTo>
                    <a:pt x="0" y="73"/>
                  </a:moveTo>
                  <a:lnTo>
                    <a:pt x="1020" y="73"/>
                  </a:lnTo>
                  <a:cubicBezTo>
                    <a:pt x="1025" y="73"/>
                    <a:pt x="1028" y="77"/>
                    <a:pt x="1028" y="81"/>
                  </a:cubicBezTo>
                  <a:lnTo>
                    <a:pt x="1028" y="84"/>
                  </a:lnTo>
                  <a:lnTo>
                    <a:pt x="1020" y="76"/>
                  </a:lnTo>
                  <a:lnTo>
                    <a:pt x="2025" y="76"/>
                  </a:lnTo>
                  <a:lnTo>
                    <a:pt x="2025" y="92"/>
                  </a:lnTo>
                  <a:lnTo>
                    <a:pt x="1020" y="92"/>
                  </a:lnTo>
                  <a:cubicBezTo>
                    <a:pt x="1016" y="92"/>
                    <a:pt x="1012" y="89"/>
                    <a:pt x="1012" y="84"/>
                  </a:cubicBezTo>
                  <a:lnTo>
                    <a:pt x="1012" y="81"/>
                  </a:lnTo>
                  <a:lnTo>
                    <a:pt x="1020" y="89"/>
                  </a:lnTo>
                  <a:lnTo>
                    <a:pt x="0" y="89"/>
                  </a:lnTo>
                  <a:lnTo>
                    <a:pt x="0" y="73"/>
                  </a:lnTo>
                  <a:close/>
                  <a:moveTo>
                    <a:pt x="1901" y="2"/>
                  </a:moveTo>
                  <a:lnTo>
                    <a:pt x="2041" y="84"/>
                  </a:lnTo>
                  <a:lnTo>
                    <a:pt x="1901" y="166"/>
                  </a:lnTo>
                  <a:cubicBezTo>
                    <a:pt x="1897" y="168"/>
                    <a:pt x="1892" y="167"/>
                    <a:pt x="1890" y="163"/>
                  </a:cubicBezTo>
                  <a:cubicBezTo>
                    <a:pt x="1887" y="159"/>
                    <a:pt x="1889" y="154"/>
                    <a:pt x="1892" y="152"/>
                  </a:cubicBezTo>
                  <a:lnTo>
                    <a:pt x="2021" y="77"/>
                  </a:lnTo>
                  <a:lnTo>
                    <a:pt x="2021" y="91"/>
                  </a:lnTo>
                  <a:lnTo>
                    <a:pt x="1892" y="16"/>
                  </a:lnTo>
                  <a:cubicBezTo>
                    <a:pt x="1889" y="14"/>
                    <a:pt x="1887" y="9"/>
                    <a:pt x="1890" y="5"/>
                  </a:cubicBezTo>
                  <a:cubicBezTo>
                    <a:pt x="1892" y="2"/>
                    <a:pt x="1897" y="0"/>
                    <a:pt x="1901" y="2"/>
                  </a:cubicBez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sz="2000"/>
            </a:p>
          </p:txBody>
        </p:sp>
      </p:grpSp>
      <p:cxnSp>
        <p:nvCxnSpPr>
          <p:cNvPr id="58" name="直接箭头连接符 57"/>
          <p:cNvCxnSpPr/>
          <p:nvPr/>
        </p:nvCxnSpPr>
        <p:spPr bwMode="auto">
          <a:xfrm>
            <a:off x="5318401" y="3945259"/>
            <a:ext cx="356593" cy="452300"/>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61" name="直接箭头连接符 60"/>
          <p:cNvCxnSpPr/>
          <p:nvPr/>
        </p:nvCxnSpPr>
        <p:spPr bwMode="auto">
          <a:xfrm flipH="1">
            <a:off x="3494386" y="3984469"/>
            <a:ext cx="373124" cy="460547"/>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64" name="圆角矩形 9"/>
          <p:cNvSpPr>
            <a:spLocks noChangeArrowheads="1"/>
          </p:cNvSpPr>
          <p:nvPr/>
        </p:nvSpPr>
        <p:spPr bwMode="auto">
          <a:xfrm>
            <a:off x="3490060" y="4329599"/>
            <a:ext cx="2278730" cy="1694077"/>
          </a:xfrm>
          <a:prstGeom prst="roundRect">
            <a:avLst>
              <a:gd name="adj" fmla="val 16667"/>
            </a:avLst>
          </a:prstGeom>
          <a:noFill/>
          <a:ln w="22225" algn="ctr">
            <a:solidFill>
              <a:srgbClr val="7030A0"/>
            </a:solidFill>
            <a:round/>
            <a:headEnd/>
            <a:tailEnd/>
          </a:ln>
          <a:extLst>
            <a:ext uri="{909E8E84-426E-40DD-AFC4-6F175D3DCCD1}">
              <a14:hiddenFill xmlns:a14="http://schemas.microsoft.com/office/drawing/2010/main">
                <a:solidFill>
                  <a:srgbClr val="FFFFFF"/>
                </a:solidFill>
              </a14:hiddenFill>
            </a:ext>
          </a:extLst>
        </p:spPr>
        <p:txBody>
          <a:bodyPr/>
          <a:lstStyle/>
          <a:p>
            <a:r>
              <a:rPr lang="zh-CN" altLang="en-US" sz="2000" dirty="0" smtClean="0">
                <a:solidFill>
                  <a:srgbClr val="C00000"/>
                </a:solidFill>
                <a:latin typeface="微软雅黑" panose="020B0503020204020204" pitchFamily="34" charset="-122"/>
                <a:ea typeface="微软雅黑" panose="020B0503020204020204" pitchFamily="34" charset="-122"/>
              </a:rPr>
              <a:t>三个子阶段</a:t>
            </a:r>
            <a:endParaRPr lang="en-US" altLang="zh-CN" sz="2000" dirty="0">
              <a:solidFill>
                <a:srgbClr val="C00000"/>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a:solidFill>
                  <a:srgbClr val="7030A0"/>
                </a:solidFill>
                <a:latin typeface="微软雅黑" panose="020B0503020204020204" pitchFamily="34" charset="-122"/>
                <a:ea typeface="微软雅黑" panose="020B0503020204020204" pitchFamily="34" charset="-122"/>
              </a:rPr>
              <a:t>开发阶</a:t>
            </a:r>
            <a:r>
              <a:rPr lang="zh-CN" altLang="en-US" sz="2000" dirty="0" smtClean="0">
                <a:solidFill>
                  <a:srgbClr val="7030A0"/>
                </a:solidFill>
                <a:latin typeface="微软雅黑" panose="020B0503020204020204" pitchFamily="34" charset="-122"/>
                <a:ea typeface="微软雅黑" panose="020B0503020204020204" pitchFamily="34" charset="-122"/>
              </a:rPr>
              <a:t>段</a:t>
            </a:r>
            <a:endParaRPr lang="en-US" altLang="zh-CN" sz="2000" dirty="0" smtClean="0">
              <a:solidFill>
                <a:srgbClr val="7030A0"/>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smtClean="0">
                <a:solidFill>
                  <a:srgbClr val="7030A0"/>
                </a:solidFill>
                <a:latin typeface="微软雅黑" panose="020B0503020204020204" pitchFamily="34" charset="-122"/>
                <a:ea typeface="微软雅黑" panose="020B0503020204020204" pitchFamily="34" charset="-122"/>
              </a:rPr>
              <a:t>承</a:t>
            </a:r>
            <a:r>
              <a:rPr lang="zh-CN" altLang="en-US" sz="2000" dirty="0">
                <a:solidFill>
                  <a:srgbClr val="7030A0"/>
                </a:solidFill>
                <a:latin typeface="微软雅黑" panose="020B0503020204020204" pitchFamily="34" charset="-122"/>
                <a:ea typeface="微软雅黑" panose="020B0503020204020204" pitchFamily="34" charset="-122"/>
              </a:rPr>
              <a:t>诺阶</a:t>
            </a:r>
            <a:r>
              <a:rPr lang="zh-CN" altLang="en-US" sz="2000" dirty="0" smtClean="0">
                <a:solidFill>
                  <a:srgbClr val="7030A0"/>
                </a:solidFill>
                <a:latin typeface="微软雅黑" panose="020B0503020204020204" pitchFamily="34" charset="-122"/>
                <a:ea typeface="微软雅黑" panose="020B0503020204020204" pitchFamily="34" charset="-122"/>
              </a:rPr>
              <a:t>段</a:t>
            </a:r>
            <a:endParaRPr lang="en-US" altLang="zh-CN" sz="2000" dirty="0" smtClean="0">
              <a:solidFill>
                <a:srgbClr val="7030A0"/>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smtClean="0">
                <a:solidFill>
                  <a:srgbClr val="7030A0"/>
                </a:solidFill>
                <a:latin typeface="微软雅黑" panose="020B0503020204020204" pitchFamily="34" charset="-122"/>
                <a:ea typeface="微软雅黑" panose="020B0503020204020204" pitchFamily="34" charset="-122"/>
              </a:rPr>
              <a:t>适</a:t>
            </a:r>
            <a:r>
              <a:rPr lang="zh-CN" altLang="en-US" sz="2000" dirty="0">
                <a:solidFill>
                  <a:srgbClr val="7030A0"/>
                </a:solidFill>
                <a:latin typeface="微软雅黑" panose="020B0503020204020204" pitchFamily="34" charset="-122"/>
                <a:ea typeface="微软雅黑" panose="020B0503020204020204" pitchFamily="34" charset="-122"/>
              </a:rPr>
              <a:t>应阶</a:t>
            </a:r>
            <a:r>
              <a:rPr lang="zh-CN" altLang="en-US" sz="2000" dirty="0" smtClean="0">
                <a:solidFill>
                  <a:srgbClr val="7030A0"/>
                </a:solidFill>
                <a:latin typeface="微软雅黑" panose="020B0503020204020204" pitchFamily="34" charset="-122"/>
                <a:ea typeface="微软雅黑" panose="020B0503020204020204" pitchFamily="34" charset="-122"/>
              </a:rPr>
              <a:t>段</a:t>
            </a:r>
            <a:endParaRPr lang="en-US" altLang="zh-CN" sz="2000" dirty="0" smtClean="0">
              <a:solidFill>
                <a:srgbClr val="7030A0"/>
              </a:solidFill>
              <a:latin typeface="微软雅黑" panose="020B0503020204020204" pitchFamily="34" charset="-122"/>
              <a:ea typeface="微软雅黑" panose="020B0503020204020204" pitchFamily="34" charset="-122"/>
            </a:endParaRPr>
          </a:p>
        </p:txBody>
      </p:sp>
      <p:sp>
        <p:nvSpPr>
          <p:cNvPr id="67" name="圆角矩形 9"/>
          <p:cNvSpPr>
            <a:spLocks noChangeArrowheads="1"/>
          </p:cNvSpPr>
          <p:nvPr/>
        </p:nvSpPr>
        <p:spPr bwMode="auto">
          <a:xfrm>
            <a:off x="5318401" y="617834"/>
            <a:ext cx="3139340" cy="1161726"/>
          </a:xfrm>
          <a:prstGeom prst="roundRect">
            <a:avLst>
              <a:gd name="adj" fmla="val 16667"/>
            </a:avLst>
          </a:prstGeom>
          <a:noFill/>
          <a:ln w="22225" algn="ctr">
            <a:solidFill>
              <a:srgbClr val="7030A0"/>
            </a:solidFill>
            <a:round/>
            <a:headEnd/>
            <a:tailEnd/>
          </a:ln>
          <a:extLst>
            <a:ext uri="{909E8E84-426E-40DD-AFC4-6F175D3DCCD1}">
              <a14:hiddenFill xmlns:a14="http://schemas.microsoft.com/office/drawing/2010/main">
                <a:solidFill>
                  <a:srgbClr val="FFFFFF"/>
                </a:solidFill>
              </a14:hiddenFill>
            </a:ext>
          </a:extLst>
        </p:spPr>
        <p:txBody>
          <a:bodyPr/>
          <a:lstStyle/>
          <a:p>
            <a:r>
              <a:rPr lang="en-US" altLang="zh-CN" sz="2000" dirty="0" smtClean="0">
                <a:solidFill>
                  <a:srgbClr val="C00000"/>
                </a:solidFill>
                <a:latin typeface="微软雅黑" panose="020B0503020204020204" pitchFamily="34" charset="-122"/>
                <a:ea typeface="微软雅黑" panose="020B0503020204020204" pitchFamily="34" charset="-122"/>
              </a:rPr>
              <a:t>Q1</a:t>
            </a:r>
            <a:r>
              <a:rPr lang="zh-CN" altLang="en-US" sz="2000" dirty="0" smtClean="0">
                <a:solidFill>
                  <a:srgbClr val="C00000"/>
                </a:solidFill>
                <a:latin typeface="微软雅黑" panose="020B0503020204020204" pitchFamily="34" charset="-122"/>
                <a:ea typeface="微软雅黑" panose="020B0503020204020204" pitchFamily="34" charset="-122"/>
              </a:rPr>
              <a:t>：如何划分优先级？</a:t>
            </a:r>
            <a:endParaRPr lang="en-US" altLang="zh-CN" sz="2000" dirty="0" smtClean="0">
              <a:solidFill>
                <a:srgbClr val="C00000"/>
              </a:solidFill>
              <a:latin typeface="微软雅黑" panose="020B0503020204020204" pitchFamily="34" charset="-122"/>
              <a:ea typeface="微软雅黑" panose="020B0503020204020204" pitchFamily="34" charset="-122"/>
            </a:endParaRPr>
          </a:p>
          <a:p>
            <a:r>
              <a:rPr lang="en-US" altLang="zh-CN" sz="2000" dirty="0" smtClean="0">
                <a:solidFill>
                  <a:srgbClr val="C00000"/>
                </a:solidFill>
                <a:latin typeface="微软雅黑" panose="020B0503020204020204" pitchFamily="34" charset="-122"/>
                <a:ea typeface="微软雅黑" panose="020B0503020204020204" pitchFamily="34" charset="-122"/>
              </a:rPr>
              <a:t>Q2</a:t>
            </a:r>
            <a:r>
              <a:rPr lang="zh-CN" altLang="en-US" sz="2000" dirty="0" smtClean="0">
                <a:solidFill>
                  <a:srgbClr val="C00000"/>
                </a:solidFill>
                <a:latin typeface="微软雅黑" panose="020B0503020204020204" pitchFamily="34" charset="-122"/>
                <a:ea typeface="微软雅黑" panose="020B0503020204020204" pitchFamily="34" charset="-122"/>
              </a:rPr>
              <a:t>：</a:t>
            </a:r>
            <a:r>
              <a:rPr lang="zh-CN" altLang="en-US" sz="2000" dirty="0">
                <a:solidFill>
                  <a:srgbClr val="C00000"/>
                </a:solidFill>
                <a:latin typeface="微软雅黑" panose="020B0503020204020204" pitchFamily="34" charset="-122"/>
                <a:ea typeface="微软雅黑" panose="020B0503020204020204" pitchFamily="34" charset="-122"/>
              </a:rPr>
              <a:t>如何估</a:t>
            </a:r>
            <a:r>
              <a:rPr lang="zh-CN" altLang="en-US" sz="2000" dirty="0" smtClean="0">
                <a:solidFill>
                  <a:srgbClr val="C00000"/>
                </a:solidFill>
                <a:latin typeface="微软雅黑" panose="020B0503020204020204" pitchFamily="34" charset="-122"/>
                <a:ea typeface="微软雅黑" panose="020B0503020204020204" pitchFamily="34" charset="-122"/>
              </a:rPr>
              <a:t>算需求规模？</a:t>
            </a:r>
            <a:endParaRPr lang="en-US" altLang="zh-CN" sz="2000" dirty="0">
              <a:solidFill>
                <a:srgbClr val="C00000"/>
              </a:solidFill>
              <a:latin typeface="微软雅黑" panose="020B0503020204020204" pitchFamily="34" charset="-122"/>
              <a:ea typeface="微软雅黑" panose="020B0503020204020204" pitchFamily="34" charset="-122"/>
            </a:endParaRPr>
          </a:p>
          <a:p>
            <a:r>
              <a:rPr lang="en-US" altLang="zh-CN" sz="2000" dirty="0" smtClean="0">
                <a:solidFill>
                  <a:srgbClr val="C00000"/>
                </a:solidFill>
                <a:latin typeface="微软雅黑" panose="020B0503020204020204" pitchFamily="34" charset="-122"/>
                <a:ea typeface="微软雅黑" panose="020B0503020204020204" pitchFamily="34" charset="-122"/>
              </a:rPr>
              <a:t>Q3</a:t>
            </a:r>
            <a:r>
              <a:rPr lang="zh-CN" altLang="en-US" sz="2000" dirty="0" smtClean="0">
                <a:solidFill>
                  <a:srgbClr val="C00000"/>
                </a:solidFill>
                <a:latin typeface="微软雅黑" panose="020B0503020204020204" pitchFamily="34" charset="-122"/>
                <a:ea typeface="微软雅黑" panose="020B0503020204020204" pitchFamily="34" charset="-122"/>
              </a:rPr>
              <a:t>：</a:t>
            </a:r>
            <a:r>
              <a:rPr lang="zh-CN" altLang="en-US" sz="2000" dirty="0">
                <a:solidFill>
                  <a:srgbClr val="C00000"/>
                </a:solidFill>
                <a:latin typeface="微软雅黑" panose="020B0503020204020204" pitchFamily="34" charset="-122"/>
                <a:ea typeface="微软雅黑" panose="020B0503020204020204" pitchFamily="34" charset="-122"/>
              </a:rPr>
              <a:t>如何估</a:t>
            </a:r>
            <a:r>
              <a:rPr lang="zh-CN" altLang="en-US" sz="2000" dirty="0" smtClean="0">
                <a:solidFill>
                  <a:srgbClr val="C00000"/>
                </a:solidFill>
                <a:latin typeface="微软雅黑" panose="020B0503020204020204" pitchFamily="34" charset="-122"/>
                <a:ea typeface="微软雅黑" panose="020B0503020204020204" pitchFamily="34" charset="-122"/>
              </a:rPr>
              <a:t>算团队速度？</a:t>
            </a:r>
            <a:endParaRPr lang="en-US" altLang="zh-CN" sz="2000"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31192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randombar(horizontal)">
                                      <p:cBhvr>
                                        <p:cTn id="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灯片编号占位符 3"/>
          <p:cNvSpPr>
            <a:spLocks noGrp="1"/>
          </p:cNvSpPr>
          <p:nvPr>
            <p:ph type="sldNum" sz="quarter" idx="10"/>
          </p:nvPr>
        </p:nvSpPr>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fld id="{0AE17C89-1F59-44C1-A335-072820DC1473}" type="slidenum">
              <a:rPr lang="en-US" altLang="en-US" smtClean="0"/>
              <a:pPr/>
              <a:t>59</a:t>
            </a:fld>
            <a:endParaRPr lang="en-US" altLang="en-US"/>
          </a:p>
        </p:txBody>
      </p:sp>
      <p:sp>
        <p:nvSpPr>
          <p:cNvPr id="27650" name="标题 1"/>
          <p:cNvSpPr>
            <a:spLocks noGrp="1"/>
          </p:cNvSpPr>
          <p:nvPr>
            <p:ph type="title"/>
          </p:nvPr>
        </p:nvSpPr>
        <p:spPr/>
        <p:txBody>
          <a:bodyPr/>
          <a:lstStyle/>
          <a:p>
            <a:r>
              <a:rPr lang="zh-CN" altLang="en-US" dirty="0" smtClean="0"/>
              <a:t>发布规划的三个子阶段</a:t>
            </a:r>
          </a:p>
        </p:txBody>
      </p:sp>
      <p:grpSp>
        <p:nvGrpSpPr>
          <p:cNvPr id="2" name="Group 4"/>
          <p:cNvGrpSpPr>
            <a:grpSpLocks noChangeAspect="1"/>
          </p:cNvGrpSpPr>
          <p:nvPr/>
        </p:nvGrpSpPr>
        <p:grpSpPr bwMode="auto">
          <a:xfrm>
            <a:off x="232599" y="1738855"/>
            <a:ext cx="8619601" cy="4299906"/>
            <a:chOff x="700" y="1299"/>
            <a:chExt cx="4791" cy="2390"/>
          </a:xfrm>
        </p:grpSpPr>
        <p:sp>
          <p:nvSpPr>
            <p:cNvPr id="4" name="Freeform 5"/>
            <p:cNvSpPr>
              <a:spLocks/>
            </p:cNvSpPr>
            <p:nvPr/>
          </p:nvSpPr>
          <p:spPr bwMode="auto">
            <a:xfrm>
              <a:off x="816" y="2115"/>
              <a:ext cx="787" cy="383"/>
            </a:xfrm>
            <a:custGeom>
              <a:avLst/>
              <a:gdLst>
                <a:gd name="T0" fmla="*/ 0 w 1904"/>
                <a:gd name="T1" fmla="*/ 155 h 928"/>
                <a:gd name="T2" fmla="*/ 155 w 1904"/>
                <a:gd name="T3" fmla="*/ 0 h 928"/>
                <a:gd name="T4" fmla="*/ 155 w 1904"/>
                <a:gd name="T5" fmla="*/ 0 h 928"/>
                <a:gd name="T6" fmla="*/ 155 w 1904"/>
                <a:gd name="T7" fmla="*/ 0 h 928"/>
                <a:gd name="T8" fmla="*/ 1750 w 1904"/>
                <a:gd name="T9" fmla="*/ 0 h 928"/>
                <a:gd name="T10" fmla="*/ 1750 w 1904"/>
                <a:gd name="T11" fmla="*/ 0 h 928"/>
                <a:gd name="T12" fmla="*/ 1904 w 1904"/>
                <a:gd name="T13" fmla="*/ 155 h 928"/>
                <a:gd name="T14" fmla="*/ 1904 w 1904"/>
                <a:gd name="T15" fmla="*/ 155 h 928"/>
                <a:gd name="T16" fmla="*/ 1904 w 1904"/>
                <a:gd name="T17" fmla="*/ 155 h 928"/>
                <a:gd name="T18" fmla="*/ 1904 w 1904"/>
                <a:gd name="T19" fmla="*/ 774 h 928"/>
                <a:gd name="T20" fmla="*/ 1904 w 1904"/>
                <a:gd name="T21" fmla="*/ 774 h 928"/>
                <a:gd name="T22" fmla="*/ 1750 w 1904"/>
                <a:gd name="T23" fmla="*/ 928 h 928"/>
                <a:gd name="T24" fmla="*/ 1750 w 1904"/>
                <a:gd name="T25" fmla="*/ 928 h 928"/>
                <a:gd name="T26" fmla="*/ 1750 w 1904"/>
                <a:gd name="T27" fmla="*/ 928 h 928"/>
                <a:gd name="T28" fmla="*/ 155 w 1904"/>
                <a:gd name="T29" fmla="*/ 928 h 928"/>
                <a:gd name="T30" fmla="*/ 155 w 1904"/>
                <a:gd name="T31" fmla="*/ 928 h 928"/>
                <a:gd name="T32" fmla="*/ 0 w 1904"/>
                <a:gd name="T33" fmla="*/ 774 h 928"/>
                <a:gd name="T34" fmla="*/ 0 w 1904"/>
                <a:gd name="T35" fmla="*/ 774 h 928"/>
                <a:gd name="T36" fmla="*/ 0 w 1904"/>
                <a:gd name="T37" fmla="*/ 155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04" h="928">
                  <a:moveTo>
                    <a:pt x="0" y="155"/>
                  </a:moveTo>
                  <a:cubicBezTo>
                    <a:pt x="0" y="70"/>
                    <a:pt x="70" y="0"/>
                    <a:pt x="155" y="0"/>
                  </a:cubicBezTo>
                  <a:cubicBezTo>
                    <a:pt x="155" y="0"/>
                    <a:pt x="155" y="0"/>
                    <a:pt x="155" y="0"/>
                  </a:cubicBezTo>
                  <a:lnTo>
                    <a:pt x="155" y="0"/>
                  </a:lnTo>
                  <a:lnTo>
                    <a:pt x="1750" y="0"/>
                  </a:lnTo>
                  <a:lnTo>
                    <a:pt x="1750" y="0"/>
                  </a:lnTo>
                  <a:cubicBezTo>
                    <a:pt x="1835" y="0"/>
                    <a:pt x="1904" y="70"/>
                    <a:pt x="1904" y="155"/>
                  </a:cubicBezTo>
                  <a:cubicBezTo>
                    <a:pt x="1904" y="155"/>
                    <a:pt x="1904" y="155"/>
                    <a:pt x="1904" y="155"/>
                  </a:cubicBezTo>
                  <a:lnTo>
                    <a:pt x="1904" y="155"/>
                  </a:lnTo>
                  <a:lnTo>
                    <a:pt x="1904" y="774"/>
                  </a:lnTo>
                  <a:lnTo>
                    <a:pt x="1904" y="774"/>
                  </a:lnTo>
                  <a:cubicBezTo>
                    <a:pt x="1904" y="859"/>
                    <a:pt x="1835" y="928"/>
                    <a:pt x="1750" y="928"/>
                  </a:cubicBezTo>
                  <a:cubicBezTo>
                    <a:pt x="1750" y="928"/>
                    <a:pt x="1750" y="928"/>
                    <a:pt x="1750" y="928"/>
                  </a:cubicBezTo>
                  <a:lnTo>
                    <a:pt x="1750" y="928"/>
                  </a:lnTo>
                  <a:lnTo>
                    <a:pt x="155" y="928"/>
                  </a:lnTo>
                  <a:lnTo>
                    <a:pt x="155" y="928"/>
                  </a:lnTo>
                  <a:cubicBezTo>
                    <a:pt x="70" y="928"/>
                    <a:pt x="0" y="859"/>
                    <a:pt x="0" y="774"/>
                  </a:cubicBezTo>
                  <a:cubicBezTo>
                    <a:pt x="0" y="774"/>
                    <a:pt x="0" y="774"/>
                    <a:pt x="0" y="774"/>
                  </a:cubicBezTo>
                  <a:lnTo>
                    <a:pt x="0" y="155"/>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noEditPoints="1"/>
            </p:cNvSpPr>
            <p:nvPr/>
          </p:nvSpPr>
          <p:spPr bwMode="auto">
            <a:xfrm>
              <a:off x="813" y="2111"/>
              <a:ext cx="793" cy="390"/>
            </a:xfrm>
            <a:custGeom>
              <a:avLst/>
              <a:gdLst>
                <a:gd name="T0" fmla="*/ 3 w 1920"/>
                <a:gd name="T1" fmla="*/ 132 h 944"/>
                <a:gd name="T2" fmla="*/ 13 w 1920"/>
                <a:gd name="T3" fmla="*/ 101 h 944"/>
                <a:gd name="T4" fmla="*/ 48 w 1920"/>
                <a:gd name="T5" fmla="*/ 50 h 944"/>
                <a:gd name="T6" fmla="*/ 99 w 1920"/>
                <a:gd name="T7" fmla="*/ 14 h 944"/>
                <a:gd name="T8" fmla="*/ 130 w 1920"/>
                <a:gd name="T9" fmla="*/ 4 h 944"/>
                <a:gd name="T10" fmla="*/ 163 w 1920"/>
                <a:gd name="T11" fmla="*/ 0 h 944"/>
                <a:gd name="T12" fmla="*/ 1790 w 1920"/>
                <a:gd name="T13" fmla="*/ 3 h 944"/>
                <a:gd name="T14" fmla="*/ 1821 w 1920"/>
                <a:gd name="T15" fmla="*/ 13 h 944"/>
                <a:gd name="T16" fmla="*/ 1872 w 1920"/>
                <a:gd name="T17" fmla="*/ 48 h 944"/>
                <a:gd name="T18" fmla="*/ 1907 w 1920"/>
                <a:gd name="T19" fmla="*/ 99 h 944"/>
                <a:gd name="T20" fmla="*/ 1917 w 1920"/>
                <a:gd name="T21" fmla="*/ 130 h 944"/>
                <a:gd name="T22" fmla="*/ 1920 w 1920"/>
                <a:gd name="T23" fmla="*/ 163 h 944"/>
                <a:gd name="T24" fmla="*/ 1917 w 1920"/>
                <a:gd name="T25" fmla="*/ 814 h 944"/>
                <a:gd name="T26" fmla="*/ 1908 w 1920"/>
                <a:gd name="T27" fmla="*/ 845 h 944"/>
                <a:gd name="T28" fmla="*/ 1874 w 1920"/>
                <a:gd name="T29" fmla="*/ 896 h 944"/>
                <a:gd name="T30" fmla="*/ 1823 w 1920"/>
                <a:gd name="T31" fmla="*/ 931 h 944"/>
                <a:gd name="T32" fmla="*/ 1792 w 1920"/>
                <a:gd name="T33" fmla="*/ 941 h 944"/>
                <a:gd name="T34" fmla="*/ 1759 w 1920"/>
                <a:gd name="T35" fmla="*/ 944 h 944"/>
                <a:gd name="T36" fmla="*/ 132 w 1920"/>
                <a:gd name="T37" fmla="*/ 941 h 944"/>
                <a:gd name="T38" fmla="*/ 101 w 1920"/>
                <a:gd name="T39" fmla="*/ 932 h 944"/>
                <a:gd name="T40" fmla="*/ 50 w 1920"/>
                <a:gd name="T41" fmla="*/ 898 h 944"/>
                <a:gd name="T42" fmla="*/ 14 w 1920"/>
                <a:gd name="T43" fmla="*/ 847 h 944"/>
                <a:gd name="T44" fmla="*/ 4 w 1920"/>
                <a:gd name="T45" fmla="*/ 816 h 944"/>
                <a:gd name="T46" fmla="*/ 0 w 1920"/>
                <a:gd name="T47" fmla="*/ 783 h 944"/>
                <a:gd name="T48" fmla="*/ 16 w 1920"/>
                <a:gd name="T49" fmla="*/ 782 h 944"/>
                <a:gd name="T50" fmla="*/ 19 w 1920"/>
                <a:gd name="T51" fmla="*/ 811 h 944"/>
                <a:gd name="T52" fmla="*/ 27 w 1920"/>
                <a:gd name="T53" fmla="*/ 838 h 944"/>
                <a:gd name="T54" fmla="*/ 59 w 1920"/>
                <a:gd name="T55" fmla="*/ 885 h 944"/>
                <a:gd name="T56" fmla="*/ 106 w 1920"/>
                <a:gd name="T57" fmla="*/ 917 h 944"/>
                <a:gd name="T58" fmla="*/ 133 w 1920"/>
                <a:gd name="T59" fmla="*/ 925 h 944"/>
                <a:gd name="T60" fmla="*/ 1758 w 1920"/>
                <a:gd name="T61" fmla="*/ 928 h 944"/>
                <a:gd name="T62" fmla="*/ 1787 w 1920"/>
                <a:gd name="T63" fmla="*/ 926 h 944"/>
                <a:gd name="T64" fmla="*/ 1814 w 1920"/>
                <a:gd name="T65" fmla="*/ 918 h 944"/>
                <a:gd name="T66" fmla="*/ 1861 w 1920"/>
                <a:gd name="T67" fmla="*/ 887 h 944"/>
                <a:gd name="T68" fmla="*/ 1893 w 1920"/>
                <a:gd name="T69" fmla="*/ 840 h 944"/>
                <a:gd name="T70" fmla="*/ 1901 w 1920"/>
                <a:gd name="T71" fmla="*/ 813 h 944"/>
                <a:gd name="T72" fmla="*/ 1904 w 1920"/>
                <a:gd name="T73" fmla="*/ 164 h 944"/>
                <a:gd name="T74" fmla="*/ 1902 w 1920"/>
                <a:gd name="T75" fmla="*/ 135 h 944"/>
                <a:gd name="T76" fmla="*/ 1894 w 1920"/>
                <a:gd name="T77" fmla="*/ 108 h 944"/>
                <a:gd name="T78" fmla="*/ 1863 w 1920"/>
                <a:gd name="T79" fmla="*/ 61 h 944"/>
                <a:gd name="T80" fmla="*/ 1816 w 1920"/>
                <a:gd name="T81" fmla="*/ 28 h 944"/>
                <a:gd name="T82" fmla="*/ 1789 w 1920"/>
                <a:gd name="T83" fmla="*/ 19 h 944"/>
                <a:gd name="T84" fmla="*/ 164 w 1920"/>
                <a:gd name="T85" fmla="*/ 16 h 944"/>
                <a:gd name="T86" fmla="*/ 135 w 1920"/>
                <a:gd name="T87" fmla="*/ 19 h 944"/>
                <a:gd name="T88" fmla="*/ 108 w 1920"/>
                <a:gd name="T89" fmla="*/ 27 h 944"/>
                <a:gd name="T90" fmla="*/ 61 w 1920"/>
                <a:gd name="T91" fmla="*/ 59 h 944"/>
                <a:gd name="T92" fmla="*/ 28 w 1920"/>
                <a:gd name="T93" fmla="*/ 106 h 944"/>
                <a:gd name="T94" fmla="*/ 19 w 1920"/>
                <a:gd name="T95" fmla="*/ 133 h 944"/>
                <a:gd name="T96" fmla="*/ 16 w 1920"/>
                <a:gd name="T97" fmla="*/ 782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0" h="944">
                  <a:moveTo>
                    <a:pt x="0" y="163"/>
                  </a:moveTo>
                  <a:lnTo>
                    <a:pt x="3" y="132"/>
                  </a:lnTo>
                  <a:cubicBezTo>
                    <a:pt x="4" y="131"/>
                    <a:pt x="4" y="131"/>
                    <a:pt x="4" y="130"/>
                  </a:cubicBezTo>
                  <a:lnTo>
                    <a:pt x="13" y="101"/>
                  </a:lnTo>
                  <a:cubicBezTo>
                    <a:pt x="13" y="100"/>
                    <a:pt x="13" y="100"/>
                    <a:pt x="14" y="99"/>
                  </a:cubicBezTo>
                  <a:lnTo>
                    <a:pt x="48" y="50"/>
                  </a:lnTo>
                  <a:cubicBezTo>
                    <a:pt x="48" y="49"/>
                    <a:pt x="49" y="48"/>
                    <a:pt x="50" y="48"/>
                  </a:cubicBezTo>
                  <a:lnTo>
                    <a:pt x="99" y="14"/>
                  </a:lnTo>
                  <a:cubicBezTo>
                    <a:pt x="100" y="13"/>
                    <a:pt x="100" y="13"/>
                    <a:pt x="101" y="13"/>
                  </a:cubicBezTo>
                  <a:lnTo>
                    <a:pt x="130" y="4"/>
                  </a:lnTo>
                  <a:cubicBezTo>
                    <a:pt x="131" y="4"/>
                    <a:pt x="131" y="4"/>
                    <a:pt x="132" y="3"/>
                  </a:cubicBezTo>
                  <a:lnTo>
                    <a:pt x="163" y="0"/>
                  </a:lnTo>
                  <a:lnTo>
                    <a:pt x="1758" y="0"/>
                  </a:lnTo>
                  <a:lnTo>
                    <a:pt x="1790" y="3"/>
                  </a:lnTo>
                  <a:cubicBezTo>
                    <a:pt x="1791" y="4"/>
                    <a:pt x="1791" y="4"/>
                    <a:pt x="1792" y="4"/>
                  </a:cubicBezTo>
                  <a:lnTo>
                    <a:pt x="1821" y="13"/>
                  </a:lnTo>
                  <a:cubicBezTo>
                    <a:pt x="1822" y="13"/>
                    <a:pt x="1822" y="13"/>
                    <a:pt x="1823" y="14"/>
                  </a:cubicBezTo>
                  <a:lnTo>
                    <a:pt x="1872" y="48"/>
                  </a:lnTo>
                  <a:cubicBezTo>
                    <a:pt x="1873" y="48"/>
                    <a:pt x="1874" y="49"/>
                    <a:pt x="1874" y="50"/>
                  </a:cubicBezTo>
                  <a:lnTo>
                    <a:pt x="1907" y="99"/>
                  </a:lnTo>
                  <a:cubicBezTo>
                    <a:pt x="1908" y="100"/>
                    <a:pt x="1908" y="100"/>
                    <a:pt x="1908" y="101"/>
                  </a:cubicBezTo>
                  <a:lnTo>
                    <a:pt x="1917" y="130"/>
                  </a:lnTo>
                  <a:cubicBezTo>
                    <a:pt x="1917" y="131"/>
                    <a:pt x="1917" y="131"/>
                    <a:pt x="1917" y="132"/>
                  </a:cubicBezTo>
                  <a:lnTo>
                    <a:pt x="1920" y="163"/>
                  </a:lnTo>
                  <a:lnTo>
                    <a:pt x="1920" y="782"/>
                  </a:lnTo>
                  <a:lnTo>
                    <a:pt x="1917" y="814"/>
                  </a:lnTo>
                  <a:cubicBezTo>
                    <a:pt x="1917" y="815"/>
                    <a:pt x="1917" y="815"/>
                    <a:pt x="1917" y="816"/>
                  </a:cubicBezTo>
                  <a:lnTo>
                    <a:pt x="1908" y="845"/>
                  </a:lnTo>
                  <a:cubicBezTo>
                    <a:pt x="1908" y="846"/>
                    <a:pt x="1908" y="846"/>
                    <a:pt x="1907" y="847"/>
                  </a:cubicBezTo>
                  <a:lnTo>
                    <a:pt x="1874" y="896"/>
                  </a:lnTo>
                  <a:cubicBezTo>
                    <a:pt x="1874" y="897"/>
                    <a:pt x="1873" y="898"/>
                    <a:pt x="1872" y="898"/>
                  </a:cubicBezTo>
                  <a:lnTo>
                    <a:pt x="1823" y="931"/>
                  </a:lnTo>
                  <a:cubicBezTo>
                    <a:pt x="1822" y="932"/>
                    <a:pt x="1822" y="932"/>
                    <a:pt x="1821" y="932"/>
                  </a:cubicBezTo>
                  <a:lnTo>
                    <a:pt x="1792" y="941"/>
                  </a:lnTo>
                  <a:cubicBezTo>
                    <a:pt x="1791" y="941"/>
                    <a:pt x="1791" y="941"/>
                    <a:pt x="1790" y="941"/>
                  </a:cubicBezTo>
                  <a:lnTo>
                    <a:pt x="1759" y="944"/>
                  </a:lnTo>
                  <a:lnTo>
                    <a:pt x="163" y="944"/>
                  </a:lnTo>
                  <a:lnTo>
                    <a:pt x="132" y="941"/>
                  </a:lnTo>
                  <a:cubicBezTo>
                    <a:pt x="131" y="941"/>
                    <a:pt x="131" y="941"/>
                    <a:pt x="130" y="941"/>
                  </a:cubicBezTo>
                  <a:lnTo>
                    <a:pt x="101" y="932"/>
                  </a:lnTo>
                  <a:cubicBezTo>
                    <a:pt x="100" y="932"/>
                    <a:pt x="100" y="932"/>
                    <a:pt x="99" y="931"/>
                  </a:cubicBezTo>
                  <a:lnTo>
                    <a:pt x="50" y="898"/>
                  </a:lnTo>
                  <a:cubicBezTo>
                    <a:pt x="49" y="898"/>
                    <a:pt x="48" y="897"/>
                    <a:pt x="48" y="896"/>
                  </a:cubicBezTo>
                  <a:lnTo>
                    <a:pt x="14" y="847"/>
                  </a:lnTo>
                  <a:cubicBezTo>
                    <a:pt x="13" y="846"/>
                    <a:pt x="13" y="846"/>
                    <a:pt x="13" y="845"/>
                  </a:cubicBezTo>
                  <a:lnTo>
                    <a:pt x="4" y="816"/>
                  </a:lnTo>
                  <a:cubicBezTo>
                    <a:pt x="4" y="815"/>
                    <a:pt x="4" y="815"/>
                    <a:pt x="3" y="814"/>
                  </a:cubicBezTo>
                  <a:lnTo>
                    <a:pt x="0" y="783"/>
                  </a:lnTo>
                  <a:lnTo>
                    <a:pt x="0" y="163"/>
                  </a:lnTo>
                  <a:close/>
                  <a:moveTo>
                    <a:pt x="16" y="782"/>
                  </a:moveTo>
                  <a:lnTo>
                    <a:pt x="19" y="813"/>
                  </a:lnTo>
                  <a:lnTo>
                    <a:pt x="19" y="811"/>
                  </a:lnTo>
                  <a:lnTo>
                    <a:pt x="28" y="840"/>
                  </a:lnTo>
                  <a:lnTo>
                    <a:pt x="27" y="838"/>
                  </a:lnTo>
                  <a:lnTo>
                    <a:pt x="61" y="887"/>
                  </a:lnTo>
                  <a:lnTo>
                    <a:pt x="59" y="885"/>
                  </a:lnTo>
                  <a:lnTo>
                    <a:pt x="108" y="918"/>
                  </a:lnTo>
                  <a:lnTo>
                    <a:pt x="106" y="917"/>
                  </a:lnTo>
                  <a:lnTo>
                    <a:pt x="135" y="926"/>
                  </a:lnTo>
                  <a:lnTo>
                    <a:pt x="133" y="925"/>
                  </a:lnTo>
                  <a:lnTo>
                    <a:pt x="163" y="928"/>
                  </a:lnTo>
                  <a:lnTo>
                    <a:pt x="1758" y="928"/>
                  </a:lnTo>
                  <a:lnTo>
                    <a:pt x="1789" y="925"/>
                  </a:lnTo>
                  <a:lnTo>
                    <a:pt x="1787" y="926"/>
                  </a:lnTo>
                  <a:lnTo>
                    <a:pt x="1816" y="917"/>
                  </a:lnTo>
                  <a:lnTo>
                    <a:pt x="1814" y="918"/>
                  </a:lnTo>
                  <a:lnTo>
                    <a:pt x="1863" y="885"/>
                  </a:lnTo>
                  <a:lnTo>
                    <a:pt x="1861" y="887"/>
                  </a:lnTo>
                  <a:lnTo>
                    <a:pt x="1894" y="838"/>
                  </a:lnTo>
                  <a:lnTo>
                    <a:pt x="1893" y="840"/>
                  </a:lnTo>
                  <a:lnTo>
                    <a:pt x="1902" y="811"/>
                  </a:lnTo>
                  <a:lnTo>
                    <a:pt x="1901" y="813"/>
                  </a:lnTo>
                  <a:lnTo>
                    <a:pt x="1904" y="782"/>
                  </a:lnTo>
                  <a:lnTo>
                    <a:pt x="1904" y="164"/>
                  </a:lnTo>
                  <a:lnTo>
                    <a:pt x="1901" y="133"/>
                  </a:lnTo>
                  <a:lnTo>
                    <a:pt x="1902" y="135"/>
                  </a:lnTo>
                  <a:lnTo>
                    <a:pt x="1893" y="106"/>
                  </a:lnTo>
                  <a:lnTo>
                    <a:pt x="1894" y="108"/>
                  </a:lnTo>
                  <a:lnTo>
                    <a:pt x="1861" y="59"/>
                  </a:lnTo>
                  <a:lnTo>
                    <a:pt x="1863" y="61"/>
                  </a:lnTo>
                  <a:lnTo>
                    <a:pt x="1814" y="27"/>
                  </a:lnTo>
                  <a:lnTo>
                    <a:pt x="1816" y="28"/>
                  </a:lnTo>
                  <a:lnTo>
                    <a:pt x="1787" y="19"/>
                  </a:lnTo>
                  <a:lnTo>
                    <a:pt x="1789" y="19"/>
                  </a:lnTo>
                  <a:lnTo>
                    <a:pt x="1758" y="16"/>
                  </a:lnTo>
                  <a:lnTo>
                    <a:pt x="164" y="16"/>
                  </a:lnTo>
                  <a:lnTo>
                    <a:pt x="133" y="19"/>
                  </a:lnTo>
                  <a:lnTo>
                    <a:pt x="135" y="19"/>
                  </a:lnTo>
                  <a:lnTo>
                    <a:pt x="106" y="28"/>
                  </a:lnTo>
                  <a:lnTo>
                    <a:pt x="108" y="27"/>
                  </a:lnTo>
                  <a:lnTo>
                    <a:pt x="59" y="61"/>
                  </a:lnTo>
                  <a:lnTo>
                    <a:pt x="61" y="59"/>
                  </a:lnTo>
                  <a:lnTo>
                    <a:pt x="27" y="108"/>
                  </a:lnTo>
                  <a:lnTo>
                    <a:pt x="28" y="106"/>
                  </a:lnTo>
                  <a:lnTo>
                    <a:pt x="19" y="135"/>
                  </a:lnTo>
                  <a:lnTo>
                    <a:pt x="19" y="133"/>
                  </a:lnTo>
                  <a:lnTo>
                    <a:pt x="16" y="163"/>
                  </a:lnTo>
                  <a:lnTo>
                    <a:pt x="16" y="782"/>
                  </a:lnTo>
                  <a:close/>
                </a:path>
              </a:pathLst>
            </a:custGeom>
            <a:solidFill>
              <a:srgbClr val="95B3D7"/>
            </a:solidFill>
            <a:ln w="0" cap="flat">
              <a:solidFill>
                <a:srgbClr val="95B3D7"/>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0"/>
            <p:cNvSpPr>
              <a:spLocks/>
            </p:cNvSpPr>
            <p:nvPr/>
          </p:nvSpPr>
          <p:spPr bwMode="auto">
            <a:xfrm>
              <a:off x="816" y="2782"/>
              <a:ext cx="787" cy="383"/>
            </a:xfrm>
            <a:custGeom>
              <a:avLst/>
              <a:gdLst>
                <a:gd name="T0" fmla="*/ 0 w 1904"/>
                <a:gd name="T1" fmla="*/ 155 h 928"/>
                <a:gd name="T2" fmla="*/ 155 w 1904"/>
                <a:gd name="T3" fmla="*/ 0 h 928"/>
                <a:gd name="T4" fmla="*/ 155 w 1904"/>
                <a:gd name="T5" fmla="*/ 0 h 928"/>
                <a:gd name="T6" fmla="*/ 155 w 1904"/>
                <a:gd name="T7" fmla="*/ 0 h 928"/>
                <a:gd name="T8" fmla="*/ 1750 w 1904"/>
                <a:gd name="T9" fmla="*/ 0 h 928"/>
                <a:gd name="T10" fmla="*/ 1750 w 1904"/>
                <a:gd name="T11" fmla="*/ 0 h 928"/>
                <a:gd name="T12" fmla="*/ 1904 w 1904"/>
                <a:gd name="T13" fmla="*/ 155 h 928"/>
                <a:gd name="T14" fmla="*/ 1904 w 1904"/>
                <a:gd name="T15" fmla="*/ 155 h 928"/>
                <a:gd name="T16" fmla="*/ 1904 w 1904"/>
                <a:gd name="T17" fmla="*/ 155 h 928"/>
                <a:gd name="T18" fmla="*/ 1904 w 1904"/>
                <a:gd name="T19" fmla="*/ 774 h 928"/>
                <a:gd name="T20" fmla="*/ 1904 w 1904"/>
                <a:gd name="T21" fmla="*/ 774 h 928"/>
                <a:gd name="T22" fmla="*/ 1750 w 1904"/>
                <a:gd name="T23" fmla="*/ 928 h 928"/>
                <a:gd name="T24" fmla="*/ 1750 w 1904"/>
                <a:gd name="T25" fmla="*/ 928 h 928"/>
                <a:gd name="T26" fmla="*/ 1750 w 1904"/>
                <a:gd name="T27" fmla="*/ 928 h 928"/>
                <a:gd name="T28" fmla="*/ 155 w 1904"/>
                <a:gd name="T29" fmla="*/ 928 h 928"/>
                <a:gd name="T30" fmla="*/ 155 w 1904"/>
                <a:gd name="T31" fmla="*/ 928 h 928"/>
                <a:gd name="T32" fmla="*/ 0 w 1904"/>
                <a:gd name="T33" fmla="*/ 774 h 928"/>
                <a:gd name="T34" fmla="*/ 0 w 1904"/>
                <a:gd name="T35" fmla="*/ 774 h 928"/>
                <a:gd name="T36" fmla="*/ 0 w 1904"/>
                <a:gd name="T37" fmla="*/ 155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04" h="928">
                  <a:moveTo>
                    <a:pt x="0" y="155"/>
                  </a:moveTo>
                  <a:cubicBezTo>
                    <a:pt x="0" y="70"/>
                    <a:pt x="70" y="0"/>
                    <a:pt x="155" y="0"/>
                  </a:cubicBezTo>
                  <a:cubicBezTo>
                    <a:pt x="155" y="0"/>
                    <a:pt x="155" y="0"/>
                    <a:pt x="155" y="0"/>
                  </a:cubicBezTo>
                  <a:lnTo>
                    <a:pt x="155" y="0"/>
                  </a:lnTo>
                  <a:lnTo>
                    <a:pt x="1750" y="0"/>
                  </a:lnTo>
                  <a:lnTo>
                    <a:pt x="1750" y="0"/>
                  </a:lnTo>
                  <a:cubicBezTo>
                    <a:pt x="1835" y="0"/>
                    <a:pt x="1904" y="70"/>
                    <a:pt x="1904" y="155"/>
                  </a:cubicBezTo>
                  <a:cubicBezTo>
                    <a:pt x="1904" y="155"/>
                    <a:pt x="1904" y="155"/>
                    <a:pt x="1904" y="155"/>
                  </a:cubicBezTo>
                  <a:lnTo>
                    <a:pt x="1904" y="155"/>
                  </a:lnTo>
                  <a:lnTo>
                    <a:pt x="1904" y="774"/>
                  </a:lnTo>
                  <a:lnTo>
                    <a:pt x="1904" y="774"/>
                  </a:lnTo>
                  <a:cubicBezTo>
                    <a:pt x="1904" y="859"/>
                    <a:pt x="1835" y="928"/>
                    <a:pt x="1750" y="928"/>
                  </a:cubicBezTo>
                  <a:cubicBezTo>
                    <a:pt x="1750" y="928"/>
                    <a:pt x="1750" y="928"/>
                    <a:pt x="1750" y="928"/>
                  </a:cubicBezTo>
                  <a:lnTo>
                    <a:pt x="1750" y="928"/>
                  </a:lnTo>
                  <a:lnTo>
                    <a:pt x="155" y="928"/>
                  </a:lnTo>
                  <a:lnTo>
                    <a:pt x="155" y="928"/>
                  </a:lnTo>
                  <a:cubicBezTo>
                    <a:pt x="70" y="928"/>
                    <a:pt x="0" y="859"/>
                    <a:pt x="0" y="774"/>
                  </a:cubicBezTo>
                  <a:cubicBezTo>
                    <a:pt x="0" y="774"/>
                    <a:pt x="0" y="774"/>
                    <a:pt x="0" y="774"/>
                  </a:cubicBezTo>
                  <a:lnTo>
                    <a:pt x="0" y="155"/>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1"/>
            <p:cNvSpPr>
              <a:spLocks noEditPoints="1"/>
            </p:cNvSpPr>
            <p:nvPr/>
          </p:nvSpPr>
          <p:spPr bwMode="auto">
            <a:xfrm>
              <a:off x="813" y="2778"/>
              <a:ext cx="793" cy="390"/>
            </a:xfrm>
            <a:custGeom>
              <a:avLst/>
              <a:gdLst>
                <a:gd name="T0" fmla="*/ 3 w 1920"/>
                <a:gd name="T1" fmla="*/ 132 h 944"/>
                <a:gd name="T2" fmla="*/ 13 w 1920"/>
                <a:gd name="T3" fmla="*/ 101 h 944"/>
                <a:gd name="T4" fmla="*/ 48 w 1920"/>
                <a:gd name="T5" fmla="*/ 50 h 944"/>
                <a:gd name="T6" fmla="*/ 99 w 1920"/>
                <a:gd name="T7" fmla="*/ 14 h 944"/>
                <a:gd name="T8" fmla="*/ 130 w 1920"/>
                <a:gd name="T9" fmla="*/ 4 h 944"/>
                <a:gd name="T10" fmla="*/ 163 w 1920"/>
                <a:gd name="T11" fmla="*/ 0 h 944"/>
                <a:gd name="T12" fmla="*/ 1790 w 1920"/>
                <a:gd name="T13" fmla="*/ 3 h 944"/>
                <a:gd name="T14" fmla="*/ 1821 w 1920"/>
                <a:gd name="T15" fmla="*/ 13 h 944"/>
                <a:gd name="T16" fmla="*/ 1872 w 1920"/>
                <a:gd name="T17" fmla="*/ 48 h 944"/>
                <a:gd name="T18" fmla="*/ 1907 w 1920"/>
                <a:gd name="T19" fmla="*/ 99 h 944"/>
                <a:gd name="T20" fmla="*/ 1917 w 1920"/>
                <a:gd name="T21" fmla="*/ 130 h 944"/>
                <a:gd name="T22" fmla="*/ 1920 w 1920"/>
                <a:gd name="T23" fmla="*/ 163 h 944"/>
                <a:gd name="T24" fmla="*/ 1917 w 1920"/>
                <a:gd name="T25" fmla="*/ 814 h 944"/>
                <a:gd name="T26" fmla="*/ 1908 w 1920"/>
                <a:gd name="T27" fmla="*/ 845 h 944"/>
                <a:gd name="T28" fmla="*/ 1874 w 1920"/>
                <a:gd name="T29" fmla="*/ 896 h 944"/>
                <a:gd name="T30" fmla="*/ 1823 w 1920"/>
                <a:gd name="T31" fmla="*/ 931 h 944"/>
                <a:gd name="T32" fmla="*/ 1792 w 1920"/>
                <a:gd name="T33" fmla="*/ 941 h 944"/>
                <a:gd name="T34" fmla="*/ 1759 w 1920"/>
                <a:gd name="T35" fmla="*/ 944 h 944"/>
                <a:gd name="T36" fmla="*/ 132 w 1920"/>
                <a:gd name="T37" fmla="*/ 941 h 944"/>
                <a:gd name="T38" fmla="*/ 101 w 1920"/>
                <a:gd name="T39" fmla="*/ 932 h 944"/>
                <a:gd name="T40" fmla="*/ 50 w 1920"/>
                <a:gd name="T41" fmla="*/ 898 h 944"/>
                <a:gd name="T42" fmla="*/ 14 w 1920"/>
                <a:gd name="T43" fmla="*/ 847 h 944"/>
                <a:gd name="T44" fmla="*/ 4 w 1920"/>
                <a:gd name="T45" fmla="*/ 816 h 944"/>
                <a:gd name="T46" fmla="*/ 0 w 1920"/>
                <a:gd name="T47" fmla="*/ 783 h 944"/>
                <a:gd name="T48" fmla="*/ 16 w 1920"/>
                <a:gd name="T49" fmla="*/ 782 h 944"/>
                <a:gd name="T50" fmla="*/ 19 w 1920"/>
                <a:gd name="T51" fmla="*/ 811 h 944"/>
                <a:gd name="T52" fmla="*/ 27 w 1920"/>
                <a:gd name="T53" fmla="*/ 838 h 944"/>
                <a:gd name="T54" fmla="*/ 59 w 1920"/>
                <a:gd name="T55" fmla="*/ 885 h 944"/>
                <a:gd name="T56" fmla="*/ 106 w 1920"/>
                <a:gd name="T57" fmla="*/ 917 h 944"/>
                <a:gd name="T58" fmla="*/ 133 w 1920"/>
                <a:gd name="T59" fmla="*/ 925 h 944"/>
                <a:gd name="T60" fmla="*/ 1758 w 1920"/>
                <a:gd name="T61" fmla="*/ 928 h 944"/>
                <a:gd name="T62" fmla="*/ 1787 w 1920"/>
                <a:gd name="T63" fmla="*/ 926 h 944"/>
                <a:gd name="T64" fmla="*/ 1814 w 1920"/>
                <a:gd name="T65" fmla="*/ 918 h 944"/>
                <a:gd name="T66" fmla="*/ 1861 w 1920"/>
                <a:gd name="T67" fmla="*/ 887 h 944"/>
                <a:gd name="T68" fmla="*/ 1893 w 1920"/>
                <a:gd name="T69" fmla="*/ 840 h 944"/>
                <a:gd name="T70" fmla="*/ 1901 w 1920"/>
                <a:gd name="T71" fmla="*/ 813 h 944"/>
                <a:gd name="T72" fmla="*/ 1904 w 1920"/>
                <a:gd name="T73" fmla="*/ 164 h 944"/>
                <a:gd name="T74" fmla="*/ 1902 w 1920"/>
                <a:gd name="T75" fmla="*/ 135 h 944"/>
                <a:gd name="T76" fmla="*/ 1894 w 1920"/>
                <a:gd name="T77" fmla="*/ 108 h 944"/>
                <a:gd name="T78" fmla="*/ 1863 w 1920"/>
                <a:gd name="T79" fmla="*/ 61 h 944"/>
                <a:gd name="T80" fmla="*/ 1816 w 1920"/>
                <a:gd name="T81" fmla="*/ 28 h 944"/>
                <a:gd name="T82" fmla="*/ 1789 w 1920"/>
                <a:gd name="T83" fmla="*/ 19 h 944"/>
                <a:gd name="T84" fmla="*/ 164 w 1920"/>
                <a:gd name="T85" fmla="*/ 16 h 944"/>
                <a:gd name="T86" fmla="*/ 135 w 1920"/>
                <a:gd name="T87" fmla="*/ 19 h 944"/>
                <a:gd name="T88" fmla="*/ 108 w 1920"/>
                <a:gd name="T89" fmla="*/ 27 h 944"/>
                <a:gd name="T90" fmla="*/ 61 w 1920"/>
                <a:gd name="T91" fmla="*/ 59 h 944"/>
                <a:gd name="T92" fmla="*/ 28 w 1920"/>
                <a:gd name="T93" fmla="*/ 106 h 944"/>
                <a:gd name="T94" fmla="*/ 19 w 1920"/>
                <a:gd name="T95" fmla="*/ 133 h 944"/>
                <a:gd name="T96" fmla="*/ 16 w 1920"/>
                <a:gd name="T97" fmla="*/ 782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0" h="944">
                  <a:moveTo>
                    <a:pt x="0" y="163"/>
                  </a:moveTo>
                  <a:lnTo>
                    <a:pt x="3" y="132"/>
                  </a:lnTo>
                  <a:cubicBezTo>
                    <a:pt x="4" y="131"/>
                    <a:pt x="4" y="131"/>
                    <a:pt x="4" y="130"/>
                  </a:cubicBezTo>
                  <a:lnTo>
                    <a:pt x="13" y="101"/>
                  </a:lnTo>
                  <a:cubicBezTo>
                    <a:pt x="13" y="100"/>
                    <a:pt x="13" y="100"/>
                    <a:pt x="14" y="99"/>
                  </a:cubicBezTo>
                  <a:lnTo>
                    <a:pt x="48" y="50"/>
                  </a:lnTo>
                  <a:cubicBezTo>
                    <a:pt x="48" y="49"/>
                    <a:pt x="49" y="48"/>
                    <a:pt x="50" y="48"/>
                  </a:cubicBezTo>
                  <a:lnTo>
                    <a:pt x="99" y="14"/>
                  </a:lnTo>
                  <a:cubicBezTo>
                    <a:pt x="100" y="13"/>
                    <a:pt x="100" y="13"/>
                    <a:pt x="101" y="13"/>
                  </a:cubicBezTo>
                  <a:lnTo>
                    <a:pt x="130" y="4"/>
                  </a:lnTo>
                  <a:cubicBezTo>
                    <a:pt x="131" y="4"/>
                    <a:pt x="131" y="4"/>
                    <a:pt x="132" y="3"/>
                  </a:cubicBezTo>
                  <a:lnTo>
                    <a:pt x="163" y="0"/>
                  </a:lnTo>
                  <a:lnTo>
                    <a:pt x="1758" y="0"/>
                  </a:lnTo>
                  <a:lnTo>
                    <a:pt x="1790" y="3"/>
                  </a:lnTo>
                  <a:cubicBezTo>
                    <a:pt x="1791" y="4"/>
                    <a:pt x="1791" y="4"/>
                    <a:pt x="1792" y="4"/>
                  </a:cubicBezTo>
                  <a:lnTo>
                    <a:pt x="1821" y="13"/>
                  </a:lnTo>
                  <a:cubicBezTo>
                    <a:pt x="1822" y="13"/>
                    <a:pt x="1822" y="13"/>
                    <a:pt x="1823" y="14"/>
                  </a:cubicBezTo>
                  <a:lnTo>
                    <a:pt x="1872" y="48"/>
                  </a:lnTo>
                  <a:cubicBezTo>
                    <a:pt x="1873" y="48"/>
                    <a:pt x="1874" y="49"/>
                    <a:pt x="1874" y="50"/>
                  </a:cubicBezTo>
                  <a:lnTo>
                    <a:pt x="1907" y="99"/>
                  </a:lnTo>
                  <a:cubicBezTo>
                    <a:pt x="1908" y="100"/>
                    <a:pt x="1908" y="100"/>
                    <a:pt x="1908" y="101"/>
                  </a:cubicBezTo>
                  <a:lnTo>
                    <a:pt x="1917" y="130"/>
                  </a:lnTo>
                  <a:cubicBezTo>
                    <a:pt x="1917" y="131"/>
                    <a:pt x="1917" y="131"/>
                    <a:pt x="1917" y="132"/>
                  </a:cubicBezTo>
                  <a:lnTo>
                    <a:pt x="1920" y="163"/>
                  </a:lnTo>
                  <a:lnTo>
                    <a:pt x="1920" y="782"/>
                  </a:lnTo>
                  <a:lnTo>
                    <a:pt x="1917" y="814"/>
                  </a:lnTo>
                  <a:cubicBezTo>
                    <a:pt x="1917" y="815"/>
                    <a:pt x="1917" y="815"/>
                    <a:pt x="1917" y="816"/>
                  </a:cubicBezTo>
                  <a:lnTo>
                    <a:pt x="1908" y="845"/>
                  </a:lnTo>
                  <a:cubicBezTo>
                    <a:pt x="1908" y="846"/>
                    <a:pt x="1908" y="846"/>
                    <a:pt x="1907" y="847"/>
                  </a:cubicBezTo>
                  <a:lnTo>
                    <a:pt x="1874" y="896"/>
                  </a:lnTo>
                  <a:cubicBezTo>
                    <a:pt x="1874" y="897"/>
                    <a:pt x="1873" y="898"/>
                    <a:pt x="1872" y="898"/>
                  </a:cubicBezTo>
                  <a:lnTo>
                    <a:pt x="1823" y="931"/>
                  </a:lnTo>
                  <a:cubicBezTo>
                    <a:pt x="1822" y="932"/>
                    <a:pt x="1822" y="932"/>
                    <a:pt x="1821" y="932"/>
                  </a:cubicBezTo>
                  <a:lnTo>
                    <a:pt x="1792" y="941"/>
                  </a:lnTo>
                  <a:cubicBezTo>
                    <a:pt x="1791" y="941"/>
                    <a:pt x="1791" y="941"/>
                    <a:pt x="1790" y="941"/>
                  </a:cubicBezTo>
                  <a:lnTo>
                    <a:pt x="1759" y="944"/>
                  </a:lnTo>
                  <a:lnTo>
                    <a:pt x="163" y="944"/>
                  </a:lnTo>
                  <a:lnTo>
                    <a:pt x="132" y="941"/>
                  </a:lnTo>
                  <a:cubicBezTo>
                    <a:pt x="131" y="941"/>
                    <a:pt x="131" y="941"/>
                    <a:pt x="130" y="941"/>
                  </a:cubicBezTo>
                  <a:lnTo>
                    <a:pt x="101" y="932"/>
                  </a:lnTo>
                  <a:cubicBezTo>
                    <a:pt x="100" y="932"/>
                    <a:pt x="100" y="932"/>
                    <a:pt x="99" y="931"/>
                  </a:cubicBezTo>
                  <a:lnTo>
                    <a:pt x="50" y="898"/>
                  </a:lnTo>
                  <a:cubicBezTo>
                    <a:pt x="49" y="898"/>
                    <a:pt x="48" y="897"/>
                    <a:pt x="48" y="896"/>
                  </a:cubicBezTo>
                  <a:lnTo>
                    <a:pt x="14" y="847"/>
                  </a:lnTo>
                  <a:cubicBezTo>
                    <a:pt x="13" y="846"/>
                    <a:pt x="13" y="846"/>
                    <a:pt x="13" y="845"/>
                  </a:cubicBezTo>
                  <a:lnTo>
                    <a:pt x="4" y="816"/>
                  </a:lnTo>
                  <a:cubicBezTo>
                    <a:pt x="4" y="815"/>
                    <a:pt x="4" y="815"/>
                    <a:pt x="3" y="814"/>
                  </a:cubicBezTo>
                  <a:lnTo>
                    <a:pt x="0" y="783"/>
                  </a:lnTo>
                  <a:lnTo>
                    <a:pt x="0" y="163"/>
                  </a:lnTo>
                  <a:close/>
                  <a:moveTo>
                    <a:pt x="16" y="782"/>
                  </a:moveTo>
                  <a:lnTo>
                    <a:pt x="19" y="813"/>
                  </a:lnTo>
                  <a:lnTo>
                    <a:pt x="19" y="811"/>
                  </a:lnTo>
                  <a:lnTo>
                    <a:pt x="28" y="840"/>
                  </a:lnTo>
                  <a:lnTo>
                    <a:pt x="27" y="838"/>
                  </a:lnTo>
                  <a:lnTo>
                    <a:pt x="61" y="887"/>
                  </a:lnTo>
                  <a:lnTo>
                    <a:pt x="59" y="885"/>
                  </a:lnTo>
                  <a:lnTo>
                    <a:pt x="108" y="918"/>
                  </a:lnTo>
                  <a:lnTo>
                    <a:pt x="106" y="917"/>
                  </a:lnTo>
                  <a:lnTo>
                    <a:pt x="135" y="926"/>
                  </a:lnTo>
                  <a:lnTo>
                    <a:pt x="133" y="925"/>
                  </a:lnTo>
                  <a:lnTo>
                    <a:pt x="163" y="928"/>
                  </a:lnTo>
                  <a:lnTo>
                    <a:pt x="1758" y="928"/>
                  </a:lnTo>
                  <a:lnTo>
                    <a:pt x="1789" y="925"/>
                  </a:lnTo>
                  <a:lnTo>
                    <a:pt x="1787" y="926"/>
                  </a:lnTo>
                  <a:lnTo>
                    <a:pt x="1816" y="917"/>
                  </a:lnTo>
                  <a:lnTo>
                    <a:pt x="1814" y="918"/>
                  </a:lnTo>
                  <a:lnTo>
                    <a:pt x="1863" y="885"/>
                  </a:lnTo>
                  <a:lnTo>
                    <a:pt x="1861" y="887"/>
                  </a:lnTo>
                  <a:lnTo>
                    <a:pt x="1894" y="838"/>
                  </a:lnTo>
                  <a:lnTo>
                    <a:pt x="1893" y="840"/>
                  </a:lnTo>
                  <a:lnTo>
                    <a:pt x="1902" y="811"/>
                  </a:lnTo>
                  <a:lnTo>
                    <a:pt x="1901" y="813"/>
                  </a:lnTo>
                  <a:lnTo>
                    <a:pt x="1904" y="782"/>
                  </a:lnTo>
                  <a:lnTo>
                    <a:pt x="1904" y="164"/>
                  </a:lnTo>
                  <a:lnTo>
                    <a:pt x="1901" y="133"/>
                  </a:lnTo>
                  <a:lnTo>
                    <a:pt x="1902" y="135"/>
                  </a:lnTo>
                  <a:lnTo>
                    <a:pt x="1893" y="106"/>
                  </a:lnTo>
                  <a:lnTo>
                    <a:pt x="1894" y="108"/>
                  </a:lnTo>
                  <a:lnTo>
                    <a:pt x="1861" y="59"/>
                  </a:lnTo>
                  <a:lnTo>
                    <a:pt x="1863" y="61"/>
                  </a:lnTo>
                  <a:lnTo>
                    <a:pt x="1814" y="27"/>
                  </a:lnTo>
                  <a:lnTo>
                    <a:pt x="1816" y="28"/>
                  </a:lnTo>
                  <a:lnTo>
                    <a:pt x="1787" y="19"/>
                  </a:lnTo>
                  <a:lnTo>
                    <a:pt x="1789" y="19"/>
                  </a:lnTo>
                  <a:lnTo>
                    <a:pt x="1758" y="16"/>
                  </a:lnTo>
                  <a:lnTo>
                    <a:pt x="164" y="16"/>
                  </a:lnTo>
                  <a:lnTo>
                    <a:pt x="133" y="19"/>
                  </a:lnTo>
                  <a:lnTo>
                    <a:pt x="135" y="19"/>
                  </a:lnTo>
                  <a:lnTo>
                    <a:pt x="106" y="28"/>
                  </a:lnTo>
                  <a:lnTo>
                    <a:pt x="108" y="27"/>
                  </a:lnTo>
                  <a:lnTo>
                    <a:pt x="59" y="61"/>
                  </a:lnTo>
                  <a:lnTo>
                    <a:pt x="61" y="59"/>
                  </a:lnTo>
                  <a:lnTo>
                    <a:pt x="27" y="108"/>
                  </a:lnTo>
                  <a:lnTo>
                    <a:pt x="28" y="106"/>
                  </a:lnTo>
                  <a:lnTo>
                    <a:pt x="19" y="135"/>
                  </a:lnTo>
                  <a:lnTo>
                    <a:pt x="19" y="133"/>
                  </a:lnTo>
                  <a:lnTo>
                    <a:pt x="16" y="163"/>
                  </a:lnTo>
                  <a:lnTo>
                    <a:pt x="16" y="782"/>
                  </a:lnTo>
                  <a:close/>
                </a:path>
              </a:pathLst>
            </a:custGeom>
            <a:solidFill>
              <a:srgbClr val="95B3D7"/>
            </a:solidFill>
            <a:ln w="0" cap="flat">
              <a:solidFill>
                <a:srgbClr val="95B3D7"/>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14"/>
            <p:cNvSpPr>
              <a:spLocks noEditPoints="1"/>
            </p:cNvSpPr>
            <p:nvPr/>
          </p:nvSpPr>
          <p:spPr bwMode="auto">
            <a:xfrm>
              <a:off x="700" y="1299"/>
              <a:ext cx="1150" cy="2390"/>
            </a:xfrm>
            <a:custGeom>
              <a:avLst/>
              <a:gdLst>
                <a:gd name="T0" fmla="*/ 0 w 2784"/>
                <a:gd name="T1" fmla="*/ 4936 h 5232"/>
                <a:gd name="T2" fmla="*/ 16 w 2784"/>
                <a:gd name="T3" fmla="*/ 4776 h 5232"/>
                <a:gd name="T4" fmla="*/ 0 w 2784"/>
                <a:gd name="T5" fmla="*/ 4440 h 5232"/>
                <a:gd name="T6" fmla="*/ 16 w 2784"/>
                <a:gd name="T7" fmla="*/ 4151 h 5232"/>
                <a:gd name="T8" fmla="*/ 0 w 2784"/>
                <a:gd name="T9" fmla="*/ 3991 h 5232"/>
                <a:gd name="T10" fmla="*/ 0 w 2784"/>
                <a:gd name="T11" fmla="*/ 3591 h 5232"/>
                <a:gd name="T12" fmla="*/ 16 w 2784"/>
                <a:gd name="T13" fmla="*/ 3431 h 5232"/>
                <a:gd name="T14" fmla="*/ 0 w 2784"/>
                <a:gd name="T15" fmla="*/ 3094 h 5232"/>
                <a:gd name="T16" fmla="*/ 16 w 2784"/>
                <a:gd name="T17" fmla="*/ 2806 h 5232"/>
                <a:gd name="T18" fmla="*/ 0 w 2784"/>
                <a:gd name="T19" fmla="*/ 2646 h 5232"/>
                <a:gd name="T20" fmla="*/ 0 w 2784"/>
                <a:gd name="T21" fmla="*/ 2245 h 5232"/>
                <a:gd name="T22" fmla="*/ 16 w 2784"/>
                <a:gd name="T23" fmla="*/ 2085 h 5232"/>
                <a:gd name="T24" fmla="*/ 0 w 2784"/>
                <a:gd name="T25" fmla="*/ 1749 h 5232"/>
                <a:gd name="T26" fmla="*/ 16 w 2784"/>
                <a:gd name="T27" fmla="*/ 1461 h 5232"/>
                <a:gd name="T28" fmla="*/ 0 w 2784"/>
                <a:gd name="T29" fmla="*/ 1301 h 5232"/>
                <a:gd name="T30" fmla="*/ 0 w 2784"/>
                <a:gd name="T31" fmla="*/ 900 h 5232"/>
                <a:gd name="T32" fmla="*/ 16 w 2784"/>
                <a:gd name="T33" fmla="*/ 740 h 5232"/>
                <a:gd name="T34" fmla="*/ 0 w 2784"/>
                <a:gd name="T35" fmla="*/ 404 h 5232"/>
                <a:gd name="T36" fmla="*/ 16 w 2784"/>
                <a:gd name="T37" fmla="*/ 115 h 5232"/>
                <a:gd name="T38" fmla="*/ 62 w 2784"/>
                <a:gd name="T39" fmla="*/ 0 h 5232"/>
                <a:gd name="T40" fmla="*/ 350 w 2784"/>
                <a:gd name="T41" fmla="*/ 16 h 5232"/>
                <a:gd name="T42" fmla="*/ 510 w 2784"/>
                <a:gd name="T43" fmla="*/ 0 h 5232"/>
                <a:gd name="T44" fmla="*/ 911 w 2784"/>
                <a:gd name="T45" fmla="*/ 0 h 5232"/>
                <a:gd name="T46" fmla="*/ 1071 w 2784"/>
                <a:gd name="T47" fmla="*/ 16 h 5232"/>
                <a:gd name="T48" fmla="*/ 1407 w 2784"/>
                <a:gd name="T49" fmla="*/ 0 h 5232"/>
                <a:gd name="T50" fmla="*/ 1695 w 2784"/>
                <a:gd name="T51" fmla="*/ 16 h 5232"/>
                <a:gd name="T52" fmla="*/ 1856 w 2784"/>
                <a:gd name="T53" fmla="*/ 0 h 5232"/>
                <a:gd name="T54" fmla="*/ 2256 w 2784"/>
                <a:gd name="T55" fmla="*/ 0 h 5232"/>
                <a:gd name="T56" fmla="*/ 2416 w 2784"/>
                <a:gd name="T57" fmla="*/ 16 h 5232"/>
                <a:gd name="T58" fmla="*/ 2752 w 2784"/>
                <a:gd name="T59" fmla="*/ 0 h 5232"/>
                <a:gd name="T60" fmla="*/ 2768 w 2784"/>
                <a:gd name="T61" fmla="*/ 97 h 5232"/>
                <a:gd name="T62" fmla="*/ 2784 w 2784"/>
                <a:gd name="T63" fmla="*/ 433 h 5232"/>
                <a:gd name="T64" fmla="*/ 2768 w 2784"/>
                <a:gd name="T65" fmla="*/ 721 h 5232"/>
                <a:gd name="T66" fmla="*/ 2784 w 2784"/>
                <a:gd name="T67" fmla="*/ 881 h 5232"/>
                <a:gd name="T68" fmla="*/ 2784 w 2784"/>
                <a:gd name="T69" fmla="*/ 1282 h 5232"/>
                <a:gd name="T70" fmla="*/ 2768 w 2784"/>
                <a:gd name="T71" fmla="*/ 1442 h 5232"/>
                <a:gd name="T72" fmla="*/ 2784 w 2784"/>
                <a:gd name="T73" fmla="*/ 1778 h 5232"/>
                <a:gd name="T74" fmla="*/ 2768 w 2784"/>
                <a:gd name="T75" fmla="*/ 2067 h 5232"/>
                <a:gd name="T76" fmla="*/ 2784 w 2784"/>
                <a:gd name="T77" fmla="*/ 2227 h 5232"/>
                <a:gd name="T78" fmla="*/ 2784 w 2784"/>
                <a:gd name="T79" fmla="*/ 2627 h 5232"/>
                <a:gd name="T80" fmla="*/ 2768 w 2784"/>
                <a:gd name="T81" fmla="*/ 2787 h 5232"/>
                <a:gd name="T82" fmla="*/ 2784 w 2784"/>
                <a:gd name="T83" fmla="*/ 3124 h 5232"/>
                <a:gd name="T84" fmla="*/ 2768 w 2784"/>
                <a:gd name="T85" fmla="*/ 3412 h 5232"/>
                <a:gd name="T86" fmla="*/ 2784 w 2784"/>
                <a:gd name="T87" fmla="*/ 3572 h 5232"/>
                <a:gd name="T88" fmla="*/ 2784 w 2784"/>
                <a:gd name="T89" fmla="*/ 3972 h 5232"/>
                <a:gd name="T90" fmla="*/ 2768 w 2784"/>
                <a:gd name="T91" fmla="*/ 4133 h 5232"/>
                <a:gd name="T92" fmla="*/ 2784 w 2784"/>
                <a:gd name="T93" fmla="*/ 4469 h 5232"/>
                <a:gd name="T94" fmla="*/ 2768 w 2784"/>
                <a:gd name="T95" fmla="*/ 4757 h 5232"/>
                <a:gd name="T96" fmla="*/ 2784 w 2784"/>
                <a:gd name="T97" fmla="*/ 4917 h 5232"/>
                <a:gd name="T98" fmla="*/ 2683 w 2784"/>
                <a:gd name="T99" fmla="*/ 5232 h 5232"/>
                <a:gd name="T100" fmla="*/ 2523 w 2784"/>
                <a:gd name="T101" fmla="*/ 5216 h 5232"/>
                <a:gd name="T102" fmla="*/ 2187 w 2784"/>
                <a:gd name="T103" fmla="*/ 5232 h 5232"/>
                <a:gd name="T104" fmla="*/ 1898 w 2784"/>
                <a:gd name="T105" fmla="*/ 5216 h 5232"/>
                <a:gd name="T106" fmla="*/ 1738 w 2784"/>
                <a:gd name="T107" fmla="*/ 5232 h 5232"/>
                <a:gd name="T108" fmla="*/ 1338 w 2784"/>
                <a:gd name="T109" fmla="*/ 5232 h 5232"/>
                <a:gd name="T110" fmla="*/ 1178 w 2784"/>
                <a:gd name="T111" fmla="*/ 5216 h 5232"/>
                <a:gd name="T112" fmla="*/ 841 w 2784"/>
                <a:gd name="T113" fmla="*/ 5232 h 5232"/>
                <a:gd name="T114" fmla="*/ 553 w 2784"/>
                <a:gd name="T115" fmla="*/ 5216 h 5232"/>
                <a:gd name="T116" fmla="*/ 393 w 2784"/>
                <a:gd name="T117" fmla="*/ 5232 h 5232"/>
                <a:gd name="T118" fmla="*/ 8 w 2784"/>
                <a:gd name="T119" fmla="*/ 5232 h 5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84" h="5232">
                  <a:moveTo>
                    <a:pt x="0" y="5224"/>
                  </a:moveTo>
                  <a:lnTo>
                    <a:pt x="0" y="5160"/>
                  </a:lnTo>
                  <a:lnTo>
                    <a:pt x="16" y="5160"/>
                  </a:lnTo>
                  <a:lnTo>
                    <a:pt x="16" y="5224"/>
                  </a:lnTo>
                  <a:lnTo>
                    <a:pt x="0" y="5224"/>
                  </a:lnTo>
                  <a:close/>
                  <a:moveTo>
                    <a:pt x="0" y="5112"/>
                  </a:moveTo>
                  <a:lnTo>
                    <a:pt x="0" y="5048"/>
                  </a:lnTo>
                  <a:lnTo>
                    <a:pt x="16" y="5048"/>
                  </a:lnTo>
                  <a:lnTo>
                    <a:pt x="16" y="5112"/>
                  </a:lnTo>
                  <a:lnTo>
                    <a:pt x="0" y="5112"/>
                  </a:lnTo>
                  <a:close/>
                  <a:moveTo>
                    <a:pt x="0" y="5000"/>
                  </a:moveTo>
                  <a:lnTo>
                    <a:pt x="0" y="4936"/>
                  </a:lnTo>
                  <a:lnTo>
                    <a:pt x="16" y="4936"/>
                  </a:lnTo>
                  <a:lnTo>
                    <a:pt x="16" y="5000"/>
                  </a:lnTo>
                  <a:lnTo>
                    <a:pt x="0" y="5000"/>
                  </a:lnTo>
                  <a:close/>
                  <a:moveTo>
                    <a:pt x="0" y="4888"/>
                  </a:moveTo>
                  <a:lnTo>
                    <a:pt x="0" y="4824"/>
                  </a:lnTo>
                  <a:lnTo>
                    <a:pt x="16" y="4824"/>
                  </a:lnTo>
                  <a:lnTo>
                    <a:pt x="16" y="4888"/>
                  </a:lnTo>
                  <a:lnTo>
                    <a:pt x="0" y="4888"/>
                  </a:lnTo>
                  <a:close/>
                  <a:moveTo>
                    <a:pt x="0" y="4776"/>
                  </a:moveTo>
                  <a:lnTo>
                    <a:pt x="0" y="4712"/>
                  </a:lnTo>
                  <a:lnTo>
                    <a:pt x="16" y="4712"/>
                  </a:lnTo>
                  <a:lnTo>
                    <a:pt x="16" y="4776"/>
                  </a:lnTo>
                  <a:lnTo>
                    <a:pt x="0" y="4776"/>
                  </a:lnTo>
                  <a:close/>
                  <a:moveTo>
                    <a:pt x="0" y="4664"/>
                  </a:moveTo>
                  <a:lnTo>
                    <a:pt x="0" y="4600"/>
                  </a:lnTo>
                  <a:lnTo>
                    <a:pt x="16" y="4600"/>
                  </a:lnTo>
                  <a:lnTo>
                    <a:pt x="16" y="4664"/>
                  </a:lnTo>
                  <a:lnTo>
                    <a:pt x="0" y="4664"/>
                  </a:lnTo>
                  <a:close/>
                  <a:moveTo>
                    <a:pt x="0" y="4552"/>
                  </a:moveTo>
                  <a:lnTo>
                    <a:pt x="0" y="4488"/>
                  </a:lnTo>
                  <a:lnTo>
                    <a:pt x="16" y="4488"/>
                  </a:lnTo>
                  <a:lnTo>
                    <a:pt x="16" y="4552"/>
                  </a:lnTo>
                  <a:lnTo>
                    <a:pt x="0" y="4552"/>
                  </a:lnTo>
                  <a:close/>
                  <a:moveTo>
                    <a:pt x="0" y="4440"/>
                  </a:moveTo>
                  <a:lnTo>
                    <a:pt x="0" y="4376"/>
                  </a:lnTo>
                  <a:lnTo>
                    <a:pt x="16" y="4376"/>
                  </a:lnTo>
                  <a:lnTo>
                    <a:pt x="16" y="4440"/>
                  </a:lnTo>
                  <a:lnTo>
                    <a:pt x="0" y="4440"/>
                  </a:lnTo>
                  <a:close/>
                  <a:moveTo>
                    <a:pt x="0" y="4328"/>
                  </a:moveTo>
                  <a:lnTo>
                    <a:pt x="0" y="4263"/>
                  </a:lnTo>
                  <a:lnTo>
                    <a:pt x="16" y="4263"/>
                  </a:lnTo>
                  <a:lnTo>
                    <a:pt x="16" y="4328"/>
                  </a:lnTo>
                  <a:lnTo>
                    <a:pt x="0" y="4328"/>
                  </a:lnTo>
                  <a:close/>
                  <a:moveTo>
                    <a:pt x="0" y="4215"/>
                  </a:moveTo>
                  <a:lnTo>
                    <a:pt x="0" y="4151"/>
                  </a:lnTo>
                  <a:lnTo>
                    <a:pt x="16" y="4151"/>
                  </a:lnTo>
                  <a:lnTo>
                    <a:pt x="16" y="4215"/>
                  </a:lnTo>
                  <a:lnTo>
                    <a:pt x="0" y="4215"/>
                  </a:lnTo>
                  <a:close/>
                  <a:moveTo>
                    <a:pt x="0" y="4103"/>
                  </a:moveTo>
                  <a:lnTo>
                    <a:pt x="0" y="4039"/>
                  </a:lnTo>
                  <a:lnTo>
                    <a:pt x="16" y="4039"/>
                  </a:lnTo>
                  <a:lnTo>
                    <a:pt x="16" y="4103"/>
                  </a:lnTo>
                  <a:lnTo>
                    <a:pt x="0" y="4103"/>
                  </a:lnTo>
                  <a:close/>
                  <a:moveTo>
                    <a:pt x="0" y="3991"/>
                  </a:moveTo>
                  <a:lnTo>
                    <a:pt x="0" y="3927"/>
                  </a:lnTo>
                  <a:lnTo>
                    <a:pt x="16" y="3927"/>
                  </a:lnTo>
                  <a:lnTo>
                    <a:pt x="16" y="3991"/>
                  </a:lnTo>
                  <a:lnTo>
                    <a:pt x="0" y="3991"/>
                  </a:lnTo>
                  <a:close/>
                  <a:moveTo>
                    <a:pt x="0" y="3879"/>
                  </a:moveTo>
                  <a:lnTo>
                    <a:pt x="0" y="3815"/>
                  </a:lnTo>
                  <a:lnTo>
                    <a:pt x="16" y="3815"/>
                  </a:lnTo>
                  <a:lnTo>
                    <a:pt x="16" y="3879"/>
                  </a:lnTo>
                  <a:lnTo>
                    <a:pt x="0" y="3879"/>
                  </a:lnTo>
                  <a:close/>
                  <a:moveTo>
                    <a:pt x="0" y="3767"/>
                  </a:moveTo>
                  <a:lnTo>
                    <a:pt x="0" y="3703"/>
                  </a:lnTo>
                  <a:lnTo>
                    <a:pt x="16" y="3703"/>
                  </a:lnTo>
                  <a:lnTo>
                    <a:pt x="16" y="3767"/>
                  </a:lnTo>
                  <a:lnTo>
                    <a:pt x="0" y="3767"/>
                  </a:lnTo>
                  <a:close/>
                  <a:moveTo>
                    <a:pt x="0" y="3655"/>
                  </a:moveTo>
                  <a:lnTo>
                    <a:pt x="0" y="3591"/>
                  </a:lnTo>
                  <a:lnTo>
                    <a:pt x="16" y="3591"/>
                  </a:lnTo>
                  <a:lnTo>
                    <a:pt x="16" y="3655"/>
                  </a:lnTo>
                  <a:lnTo>
                    <a:pt x="0" y="3655"/>
                  </a:lnTo>
                  <a:close/>
                  <a:moveTo>
                    <a:pt x="0" y="3543"/>
                  </a:moveTo>
                  <a:lnTo>
                    <a:pt x="0" y="3479"/>
                  </a:lnTo>
                  <a:lnTo>
                    <a:pt x="16" y="3479"/>
                  </a:lnTo>
                  <a:lnTo>
                    <a:pt x="16" y="3543"/>
                  </a:lnTo>
                  <a:lnTo>
                    <a:pt x="0" y="3543"/>
                  </a:lnTo>
                  <a:close/>
                  <a:moveTo>
                    <a:pt x="0" y="3431"/>
                  </a:moveTo>
                  <a:lnTo>
                    <a:pt x="0" y="3367"/>
                  </a:lnTo>
                  <a:lnTo>
                    <a:pt x="16" y="3367"/>
                  </a:lnTo>
                  <a:lnTo>
                    <a:pt x="16" y="3431"/>
                  </a:lnTo>
                  <a:lnTo>
                    <a:pt x="0" y="3431"/>
                  </a:lnTo>
                  <a:close/>
                  <a:moveTo>
                    <a:pt x="0" y="3319"/>
                  </a:moveTo>
                  <a:lnTo>
                    <a:pt x="0" y="3254"/>
                  </a:lnTo>
                  <a:lnTo>
                    <a:pt x="16" y="3254"/>
                  </a:lnTo>
                  <a:lnTo>
                    <a:pt x="16" y="3319"/>
                  </a:lnTo>
                  <a:lnTo>
                    <a:pt x="0" y="3319"/>
                  </a:lnTo>
                  <a:close/>
                  <a:moveTo>
                    <a:pt x="0" y="3206"/>
                  </a:moveTo>
                  <a:lnTo>
                    <a:pt x="0" y="3142"/>
                  </a:lnTo>
                  <a:lnTo>
                    <a:pt x="16" y="3142"/>
                  </a:lnTo>
                  <a:lnTo>
                    <a:pt x="16" y="3206"/>
                  </a:lnTo>
                  <a:lnTo>
                    <a:pt x="0" y="3206"/>
                  </a:lnTo>
                  <a:close/>
                  <a:moveTo>
                    <a:pt x="0" y="3094"/>
                  </a:moveTo>
                  <a:lnTo>
                    <a:pt x="0" y="3030"/>
                  </a:lnTo>
                  <a:lnTo>
                    <a:pt x="16" y="3030"/>
                  </a:lnTo>
                  <a:lnTo>
                    <a:pt x="16" y="3094"/>
                  </a:lnTo>
                  <a:lnTo>
                    <a:pt x="0" y="3094"/>
                  </a:lnTo>
                  <a:close/>
                  <a:moveTo>
                    <a:pt x="0" y="2982"/>
                  </a:moveTo>
                  <a:lnTo>
                    <a:pt x="0" y="2918"/>
                  </a:lnTo>
                  <a:lnTo>
                    <a:pt x="16" y="2918"/>
                  </a:lnTo>
                  <a:lnTo>
                    <a:pt x="16" y="2982"/>
                  </a:lnTo>
                  <a:lnTo>
                    <a:pt x="0" y="2982"/>
                  </a:lnTo>
                  <a:close/>
                  <a:moveTo>
                    <a:pt x="0" y="2870"/>
                  </a:moveTo>
                  <a:lnTo>
                    <a:pt x="0" y="2806"/>
                  </a:lnTo>
                  <a:lnTo>
                    <a:pt x="16" y="2806"/>
                  </a:lnTo>
                  <a:lnTo>
                    <a:pt x="16" y="2870"/>
                  </a:lnTo>
                  <a:lnTo>
                    <a:pt x="0" y="2870"/>
                  </a:lnTo>
                  <a:close/>
                  <a:moveTo>
                    <a:pt x="0" y="2758"/>
                  </a:moveTo>
                  <a:lnTo>
                    <a:pt x="0" y="2694"/>
                  </a:lnTo>
                  <a:lnTo>
                    <a:pt x="16" y="2694"/>
                  </a:lnTo>
                  <a:lnTo>
                    <a:pt x="16" y="2758"/>
                  </a:lnTo>
                  <a:lnTo>
                    <a:pt x="0" y="2758"/>
                  </a:lnTo>
                  <a:close/>
                  <a:moveTo>
                    <a:pt x="0" y="2646"/>
                  </a:moveTo>
                  <a:lnTo>
                    <a:pt x="0" y="2582"/>
                  </a:lnTo>
                  <a:lnTo>
                    <a:pt x="16" y="2582"/>
                  </a:lnTo>
                  <a:lnTo>
                    <a:pt x="16" y="2646"/>
                  </a:lnTo>
                  <a:lnTo>
                    <a:pt x="0" y="2646"/>
                  </a:lnTo>
                  <a:close/>
                  <a:moveTo>
                    <a:pt x="0" y="2534"/>
                  </a:moveTo>
                  <a:lnTo>
                    <a:pt x="0" y="2470"/>
                  </a:lnTo>
                  <a:lnTo>
                    <a:pt x="16" y="2470"/>
                  </a:lnTo>
                  <a:lnTo>
                    <a:pt x="16" y="2534"/>
                  </a:lnTo>
                  <a:lnTo>
                    <a:pt x="0" y="2534"/>
                  </a:lnTo>
                  <a:close/>
                  <a:moveTo>
                    <a:pt x="0" y="2422"/>
                  </a:moveTo>
                  <a:lnTo>
                    <a:pt x="0" y="2358"/>
                  </a:lnTo>
                  <a:lnTo>
                    <a:pt x="16" y="2358"/>
                  </a:lnTo>
                  <a:lnTo>
                    <a:pt x="16" y="2422"/>
                  </a:lnTo>
                  <a:lnTo>
                    <a:pt x="0" y="2422"/>
                  </a:lnTo>
                  <a:close/>
                  <a:moveTo>
                    <a:pt x="0" y="2310"/>
                  </a:moveTo>
                  <a:lnTo>
                    <a:pt x="0" y="2245"/>
                  </a:lnTo>
                  <a:lnTo>
                    <a:pt x="16" y="2245"/>
                  </a:lnTo>
                  <a:lnTo>
                    <a:pt x="16" y="2310"/>
                  </a:lnTo>
                  <a:lnTo>
                    <a:pt x="0" y="2310"/>
                  </a:lnTo>
                  <a:close/>
                  <a:moveTo>
                    <a:pt x="0" y="2197"/>
                  </a:moveTo>
                  <a:lnTo>
                    <a:pt x="0" y="2133"/>
                  </a:lnTo>
                  <a:lnTo>
                    <a:pt x="16" y="2133"/>
                  </a:lnTo>
                  <a:lnTo>
                    <a:pt x="16" y="2197"/>
                  </a:lnTo>
                  <a:lnTo>
                    <a:pt x="0" y="2197"/>
                  </a:lnTo>
                  <a:close/>
                  <a:moveTo>
                    <a:pt x="0" y="2085"/>
                  </a:moveTo>
                  <a:lnTo>
                    <a:pt x="0" y="2021"/>
                  </a:lnTo>
                  <a:lnTo>
                    <a:pt x="16" y="2021"/>
                  </a:lnTo>
                  <a:lnTo>
                    <a:pt x="16" y="2085"/>
                  </a:lnTo>
                  <a:lnTo>
                    <a:pt x="0" y="2085"/>
                  </a:lnTo>
                  <a:close/>
                  <a:moveTo>
                    <a:pt x="0" y="1973"/>
                  </a:moveTo>
                  <a:lnTo>
                    <a:pt x="0" y="1909"/>
                  </a:lnTo>
                  <a:lnTo>
                    <a:pt x="16" y="1909"/>
                  </a:lnTo>
                  <a:lnTo>
                    <a:pt x="16" y="1973"/>
                  </a:lnTo>
                  <a:lnTo>
                    <a:pt x="0" y="1973"/>
                  </a:lnTo>
                  <a:close/>
                  <a:moveTo>
                    <a:pt x="0" y="1861"/>
                  </a:moveTo>
                  <a:lnTo>
                    <a:pt x="0" y="1797"/>
                  </a:lnTo>
                  <a:lnTo>
                    <a:pt x="16" y="1797"/>
                  </a:lnTo>
                  <a:lnTo>
                    <a:pt x="16" y="1861"/>
                  </a:lnTo>
                  <a:lnTo>
                    <a:pt x="0" y="1861"/>
                  </a:lnTo>
                  <a:close/>
                  <a:moveTo>
                    <a:pt x="0" y="1749"/>
                  </a:moveTo>
                  <a:lnTo>
                    <a:pt x="0" y="1685"/>
                  </a:lnTo>
                  <a:lnTo>
                    <a:pt x="16" y="1685"/>
                  </a:lnTo>
                  <a:lnTo>
                    <a:pt x="16" y="1749"/>
                  </a:lnTo>
                  <a:lnTo>
                    <a:pt x="0" y="1749"/>
                  </a:lnTo>
                  <a:close/>
                  <a:moveTo>
                    <a:pt x="0" y="1637"/>
                  </a:moveTo>
                  <a:lnTo>
                    <a:pt x="0" y="1573"/>
                  </a:lnTo>
                  <a:lnTo>
                    <a:pt x="16" y="1573"/>
                  </a:lnTo>
                  <a:lnTo>
                    <a:pt x="16" y="1637"/>
                  </a:lnTo>
                  <a:lnTo>
                    <a:pt x="0" y="1637"/>
                  </a:lnTo>
                  <a:close/>
                  <a:moveTo>
                    <a:pt x="0" y="1525"/>
                  </a:moveTo>
                  <a:lnTo>
                    <a:pt x="0" y="1461"/>
                  </a:lnTo>
                  <a:lnTo>
                    <a:pt x="16" y="1461"/>
                  </a:lnTo>
                  <a:lnTo>
                    <a:pt x="16" y="1525"/>
                  </a:lnTo>
                  <a:lnTo>
                    <a:pt x="0" y="1525"/>
                  </a:lnTo>
                  <a:close/>
                  <a:moveTo>
                    <a:pt x="0" y="1413"/>
                  </a:moveTo>
                  <a:lnTo>
                    <a:pt x="0" y="1349"/>
                  </a:lnTo>
                  <a:lnTo>
                    <a:pt x="16" y="1349"/>
                  </a:lnTo>
                  <a:lnTo>
                    <a:pt x="16" y="1413"/>
                  </a:lnTo>
                  <a:lnTo>
                    <a:pt x="0" y="1413"/>
                  </a:lnTo>
                  <a:close/>
                  <a:moveTo>
                    <a:pt x="0" y="1301"/>
                  </a:moveTo>
                  <a:lnTo>
                    <a:pt x="0" y="1236"/>
                  </a:lnTo>
                  <a:lnTo>
                    <a:pt x="16" y="1236"/>
                  </a:lnTo>
                  <a:lnTo>
                    <a:pt x="16" y="1301"/>
                  </a:lnTo>
                  <a:lnTo>
                    <a:pt x="0" y="1301"/>
                  </a:lnTo>
                  <a:close/>
                  <a:moveTo>
                    <a:pt x="0" y="1188"/>
                  </a:moveTo>
                  <a:lnTo>
                    <a:pt x="0" y="1124"/>
                  </a:lnTo>
                  <a:lnTo>
                    <a:pt x="16" y="1124"/>
                  </a:lnTo>
                  <a:lnTo>
                    <a:pt x="16" y="1188"/>
                  </a:lnTo>
                  <a:lnTo>
                    <a:pt x="0" y="1188"/>
                  </a:lnTo>
                  <a:close/>
                  <a:moveTo>
                    <a:pt x="0" y="1076"/>
                  </a:moveTo>
                  <a:lnTo>
                    <a:pt x="0" y="1012"/>
                  </a:lnTo>
                  <a:lnTo>
                    <a:pt x="16" y="1012"/>
                  </a:lnTo>
                  <a:lnTo>
                    <a:pt x="16" y="1076"/>
                  </a:lnTo>
                  <a:lnTo>
                    <a:pt x="0" y="1076"/>
                  </a:lnTo>
                  <a:close/>
                  <a:moveTo>
                    <a:pt x="0" y="964"/>
                  </a:moveTo>
                  <a:lnTo>
                    <a:pt x="0" y="900"/>
                  </a:lnTo>
                  <a:lnTo>
                    <a:pt x="16" y="900"/>
                  </a:lnTo>
                  <a:lnTo>
                    <a:pt x="16" y="964"/>
                  </a:lnTo>
                  <a:lnTo>
                    <a:pt x="0" y="964"/>
                  </a:lnTo>
                  <a:close/>
                  <a:moveTo>
                    <a:pt x="0" y="852"/>
                  </a:moveTo>
                  <a:lnTo>
                    <a:pt x="0" y="788"/>
                  </a:lnTo>
                  <a:lnTo>
                    <a:pt x="16" y="788"/>
                  </a:lnTo>
                  <a:lnTo>
                    <a:pt x="16" y="852"/>
                  </a:lnTo>
                  <a:lnTo>
                    <a:pt x="0" y="852"/>
                  </a:lnTo>
                  <a:close/>
                  <a:moveTo>
                    <a:pt x="0" y="740"/>
                  </a:moveTo>
                  <a:lnTo>
                    <a:pt x="0" y="676"/>
                  </a:lnTo>
                  <a:lnTo>
                    <a:pt x="16" y="676"/>
                  </a:lnTo>
                  <a:lnTo>
                    <a:pt x="16" y="740"/>
                  </a:lnTo>
                  <a:lnTo>
                    <a:pt x="0" y="740"/>
                  </a:lnTo>
                  <a:close/>
                  <a:moveTo>
                    <a:pt x="0" y="628"/>
                  </a:moveTo>
                  <a:lnTo>
                    <a:pt x="0" y="564"/>
                  </a:lnTo>
                  <a:lnTo>
                    <a:pt x="16" y="564"/>
                  </a:lnTo>
                  <a:lnTo>
                    <a:pt x="16" y="628"/>
                  </a:lnTo>
                  <a:lnTo>
                    <a:pt x="0" y="628"/>
                  </a:lnTo>
                  <a:close/>
                  <a:moveTo>
                    <a:pt x="0" y="516"/>
                  </a:moveTo>
                  <a:lnTo>
                    <a:pt x="0" y="452"/>
                  </a:lnTo>
                  <a:lnTo>
                    <a:pt x="16" y="452"/>
                  </a:lnTo>
                  <a:lnTo>
                    <a:pt x="16" y="516"/>
                  </a:lnTo>
                  <a:lnTo>
                    <a:pt x="0" y="516"/>
                  </a:lnTo>
                  <a:close/>
                  <a:moveTo>
                    <a:pt x="0" y="404"/>
                  </a:moveTo>
                  <a:lnTo>
                    <a:pt x="0" y="340"/>
                  </a:lnTo>
                  <a:lnTo>
                    <a:pt x="16" y="340"/>
                  </a:lnTo>
                  <a:lnTo>
                    <a:pt x="16" y="404"/>
                  </a:lnTo>
                  <a:lnTo>
                    <a:pt x="0" y="404"/>
                  </a:lnTo>
                  <a:close/>
                  <a:moveTo>
                    <a:pt x="0" y="292"/>
                  </a:moveTo>
                  <a:lnTo>
                    <a:pt x="0" y="227"/>
                  </a:lnTo>
                  <a:lnTo>
                    <a:pt x="16" y="227"/>
                  </a:lnTo>
                  <a:lnTo>
                    <a:pt x="16" y="292"/>
                  </a:lnTo>
                  <a:lnTo>
                    <a:pt x="0" y="292"/>
                  </a:lnTo>
                  <a:close/>
                  <a:moveTo>
                    <a:pt x="0" y="179"/>
                  </a:moveTo>
                  <a:lnTo>
                    <a:pt x="0" y="115"/>
                  </a:lnTo>
                  <a:lnTo>
                    <a:pt x="16" y="115"/>
                  </a:lnTo>
                  <a:lnTo>
                    <a:pt x="16" y="179"/>
                  </a:lnTo>
                  <a:lnTo>
                    <a:pt x="0" y="179"/>
                  </a:lnTo>
                  <a:close/>
                  <a:moveTo>
                    <a:pt x="0" y="67"/>
                  </a:moveTo>
                  <a:lnTo>
                    <a:pt x="0" y="8"/>
                  </a:lnTo>
                  <a:cubicBezTo>
                    <a:pt x="0" y="4"/>
                    <a:pt x="4" y="0"/>
                    <a:pt x="8" y="0"/>
                  </a:cubicBezTo>
                  <a:lnTo>
                    <a:pt x="14" y="0"/>
                  </a:lnTo>
                  <a:lnTo>
                    <a:pt x="14" y="16"/>
                  </a:lnTo>
                  <a:lnTo>
                    <a:pt x="8" y="16"/>
                  </a:lnTo>
                  <a:lnTo>
                    <a:pt x="16" y="8"/>
                  </a:lnTo>
                  <a:lnTo>
                    <a:pt x="16" y="67"/>
                  </a:lnTo>
                  <a:lnTo>
                    <a:pt x="0" y="67"/>
                  </a:lnTo>
                  <a:close/>
                  <a:moveTo>
                    <a:pt x="62" y="0"/>
                  </a:moveTo>
                  <a:lnTo>
                    <a:pt x="126" y="0"/>
                  </a:lnTo>
                  <a:lnTo>
                    <a:pt x="126" y="16"/>
                  </a:lnTo>
                  <a:lnTo>
                    <a:pt x="62" y="16"/>
                  </a:lnTo>
                  <a:lnTo>
                    <a:pt x="62" y="0"/>
                  </a:lnTo>
                  <a:close/>
                  <a:moveTo>
                    <a:pt x="174" y="0"/>
                  </a:moveTo>
                  <a:lnTo>
                    <a:pt x="238" y="0"/>
                  </a:lnTo>
                  <a:lnTo>
                    <a:pt x="238" y="16"/>
                  </a:lnTo>
                  <a:lnTo>
                    <a:pt x="174" y="16"/>
                  </a:lnTo>
                  <a:lnTo>
                    <a:pt x="174" y="0"/>
                  </a:lnTo>
                  <a:close/>
                  <a:moveTo>
                    <a:pt x="286" y="0"/>
                  </a:moveTo>
                  <a:lnTo>
                    <a:pt x="350" y="0"/>
                  </a:lnTo>
                  <a:lnTo>
                    <a:pt x="350" y="16"/>
                  </a:lnTo>
                  <a:lnTo>
                    <a:pt x="286" y="16"/>
                  </a:lnTo>
                  <a:lnTo>
                    <a:pt x="286" y="0"/>
                  </a:lnTo>
                  <a:close/>
                  <a:moveTo>
                    <a:pt x="398" y="0"/>
                  </a:moveTo>
                  <a:lnTo>
                    <a:pt x="462" y="0"/>
                  </a:lnTo>
                  <a:lnTo>
                    <a:pt x="462" y="16"/>
                  </a:lnTo>
                  <a:lnTo>
                    <a:pt x="398" y="16"/>
                  </a:lnTo>
                  <a:lnTo>
                    <a:pt x="398" y="0"/>
                  </a:lnTo>
                  <a:close/>
                  <a:moveTo>
                    <a:pt x="510" y="0"/>
                  </a:moveTo>
                  <a:lnTo>
                    <a:pt x="574" y="0"/>
                  </a:lnTo>
                  <a:lnTo>
                    <a:pt x="574" y="16"/>
                  </a:lnTo>
                  <a:lnTo>
                    <a:pt x="510" y="16"/>
                  </a:lnTo>
                  <a:lnTo>
                    <a:pt x="510" y="0"/>
                  </a:lnTo>
                  <a:close/>
                  <a:moveTo>
                    <a:pt x="622" y="0"/>
                  </a:moveTo>
                  <a:lnTo>
                    <a:pt x="686" y="0"/>
                  </a:lnTo>
                  <a:lnTo>
                    <a:pt x="686" y="16"/>
                  </a:lnTo>
                  <a:lnTo>
                    <a:pt x="622" y="16"/>
                  </a:lnTo>
                  <a:lnTo>
                    <a:pt x="622" y="0"/>
                  </a:lnTo>
                  <a:close/>
                  <a:moveTo>
                    <a:pt x="734" y="0"/>
                  </a:moveTo>
                  <a:lnTo>
                    <a:pt x="798" y="0"/>
                  </a:lnTo>
                  <a:lnTo>
                    <a:pt x="798" y="16"/>
                  </a:lnTo>
                  <a:lnTo>
                    <a:pt x="734" y="16"/>
                  </a:lnTo>
                  <a:lnTo>
                    <a:pt x="734" y="0"/>
                  </a:lnTo>
                  <a:close/>
                  <a:moveTo>
                    <a:pt x="847" y="0"/>
                  </a:moveTo>
                  <a:lnTo>
                    <a:pt x="911" y="0"/>
                  </a:lnTo>
                  <a:lnTo>
                    <a:pt x="911" y="16"/>
                  </a:lnTo>
                  <a:lnTo>
                    <a:pt x="847" y="16"/>
                  </a:lnTo>
                  <a:lnTo>
                    <a:pt x="847" y="0"/>
                  </a:lnTo>
                  <a:close/>
                  <a:moveTo>
                    <a:pt x="959" y="0"/>
                  </a:moveTo>
                  <a:lnTo>
                    <a:pt x="1023" y="0"/>
                  </a:lnTo>
                  <a:lnTo>
                    <a:pt x="1023" y="16"/>
                  </a:lnTo>
                  <a:lnTo>
                    <a:pt x="959" y="16"/>
                  </a:lnTo>
                  <a:lnTo>
                    <a:pt x="959" y="0"/>
                  </a:lnTo>
                  <a:close/>
                  <a:moveTo>
                    <a:pt x="1071" y="0"/>
                  </a:moveTo>
                  <a:lnTo>
                    <a:pt x="1135" y="0"/>
                  </a:lnTo>
                  <a:lnTo>
                    <a:pt x="1135" y="16"/>
                  </a:lnTo>
                  <a:lnTo>
                    <a:pt x="1071" y="16"/>
                  </a:lnTo>
                  <a:lnTo>
                    <a:pt x="1071" y="0"/>
                  </a:lnTo>
                  <a:close/>
                  <a:moveTo>
                    <a:pt x="1183" y="0"/>
                  </a:moveTo>
                  <a:lnTo>
                    <a:pt x="1247" y="0"/>
                  </a:lnTo>
                  <a:lnTo>
                    <a:pt x="1247" y="16"/>
                  </a:lnTo>
                  <a:lnTo>
                    <a:pt x="1183" y="16"/>
                  </a:lnTo>
                  <a:lnTo>
                    <a:pt x="1183" y="0"/>
                  </a:lnTo>
                  <a:close/>
                  <a:moveTo>
                    <a:pt x="1295" y="0"/>
                  </a:moveTo>
                  <a:lnTo>
                    <a:pt x="1359" y="0"/>
                  </a:lnTo>
                  <a:lnTo>
                    <a:pt x="1359" y="16"/>
                  </a:lnTo>
                  <a:lnTo>
                    <a:pt x="1295" y="16"/>
                  </a:lnTo>
                  <a:lnTo>
                    <a:pt x="1295" y="0"/>
                  </a:lnTo>
                  <a:close/>
                  <a:moveTo>
                    <a:pt x="1407" y="0"/>
                  </a:moveTo>
                  <a:lnTo>
                    <a:pt x="1471" y="0"/>
                  </a:lnTo>
                  <a:lnTo>
                    <a:pt x="1471" y="16"/>
                  </a:lnTo>
                  <a:lnTo>
                    <a:pt x="1407" y="16"/>
                  </a:lnTo>
                  <a:lnTo>
                    <a:pt x="1407" y="0"/>
                  </a:lnTo>
                  <a:close/>
                  <a:moveTo>
                    <a:pt x="1519" y="0"/>
                  </a:moveTo>
                  <a:lnTo>
                    <a:pt x="1583" y="0"/>
                  </a:lnTo>
                  <a:lnTo>
                    <a:pt x="1583" y="16"/>
                  </a:lnTo>
                  <a:lnTo>
                    <a:pt x="1519" y="16"/>
                  </a:lnTo>
                  <a:lnTo>
                    <a:pt x="1519" y="0"/>
                  </a:lnTo>
                  <a:close/>
                  <a:moveTo>
                    <a:pt x="1631" y="0"/>
                  </a:moveTo>
                  <a:lnTo>
                    <a:pt x="1695" y="0"/>
                  </a:lnTo>
                  <a:lnTo>
                    <a:pt x="1695" y="16"/>
                  </a:lnTo>
                  <a:lnTo>
                    <a:pt x="1631" y="16"/>
                  </a:lnTo>
                  <a:lnTo>
                    <a:pt x="1631" y="0"/>
                  </a:lnTo>
                  <a:close/>
                  <a:moveTo>
                    <a:pt x="1743" y="0"/>
                  </a:moveTo>
                  <a:lnTo>
                    <a:pt x="1807" y="0"/>
                  </a:lnTo>
                  <a:lnTo>
                    <a:pt x="1807" y="16"/>
                  </a:lnTo>
                  <a:lnTo>
                    <a:pt x="1743" y="16"/>
                  </a:lnTo>
                  <a:lnTo>
                    <a:pt x="1743" y="0"/>
                  </a:lnTo>
                  <a:close/>
                  <a:moveTo>
                    <a:pt x="1856" y="0"/>
                  </a:moveTo>
                  <a:lnTo>
                    <a:pt x="1920" y="0"/>
                  </a:lnTo>
                  <a:lnTo>
                    <a:pt x="1920" y="16"/>
                  </a:lnTo>
                  <a:lnTo>
                    <a:pt x="1856" y="16"/>
                  </a:lnTo>
                  <a:lnTo>
                    <a:pt x="1856" y="0"/>
                  </a:lnTo>
                  <a:close/>
                  <a:moveTo>
                    <a:pt x="1968" y="0"/>
                  </a:moveTo>
                  <a:lnTo>
                    <a:pt x="2032" y="0"/>
                  </a:lnTo>
                  <a:lnTo>
                    <a:pt x="2032" y="16"/>
                  </a:lnTo>
                  <a:lnTo>
                    <a:pt x="1968" y="16"/>
                  </a:lnTo>
                  <a:lnTo>
                    <a:pt x="1968" y="0"/>
                  </a:lnTo>
                  <a:close/>
                  <a:moveTo>
                    <a:pt x="2080" y="0"/>
                  </a:moveTo>
                  <a:lnTo>
                    <a:pt x="2144" y="0"/>
                  </a:lnTo>
                  <a:lnTo>
                    <a:pt x="2144" y="16"/>
                  </a:lnTo>
                  <a:lnTo>
                    <a:pt x="2080" y="16"/>
                  </a:lnTo>
                  <a:lnTo>
                    <a:pt x="2080" y="0"/>
                  </a:lnTo>
                  <a:close/>
                  <a:moveTo>
                    <a:pt x="2192" y="0"/>
                  </a:moveTo>
                  <a:lnTo>
                    <a:pt x="2256" y="0"/>
                  </a:lnTo>
                  <a:lnTo>
                    <a:pt x="2256" y="16"/>
                  </a:lnTo>
                  <a:lnTo>
                    <a:pt x="2192" y="16"/>
                  </a:lnTo>
                  <a:lnTo>
                    <a:pt x="2192" y="0"/>
                  </a:lnTo>
                  <a:close/>
                  <a:moveTo>
                    <a:pt x="2304" y="0"/>
                  </a:moveTo>
                  <a:lnTo>
                    <a:pt x="2368" y="0"/>
                  </a:lnTo>
                  <a:lnTo>
                    <a:pt x="2368" y="16"/>
                  </a:lnTo>
                  <a:lnTo>
                    <a:pt x="2304" y="16"/>
                  </a:lnTo>
                  <a:lnTo>
                    <a:pt x="2304" y="0"/>
                  </a:lnTo>
                  <a:close/>
                  <a:moveTo>
                    <a:pt x="2416" y="0"/>
                  </a:moveTo>
                  <a:lnTo>
                    <a:pt x="2480" y="0"/>
                  </a:lnTo>
                  <a:lnTo>
                    <a:pt x="2480" y="16"/>
                  </a:lnTo>
                  <a:lnTo>
                    <a:pt x="2416" y="16"/>
                  </a:lnTo>
                  <a:lnTo>
                    <a:pt x="2416" y="0"/>
                  </a:lnTo>
                  <a:close/>
                  <a:moveTo>
                    <a:pt x="2528" y="0"/>
                  </a:moveTo>
                  <a:lnTo>
                    <a:pt x="2592" y="0"/>
                  </a:lnTo>
                  <a:lnTo>
                    <a:pt x="2592" y="16"/>
                  </a:lnTo>
                  <a:lnTo>
                    <a:pt x="2528" y="16"/>
                  </a:lnTo>
                  <a:lnTo>
                    <a:pt x="2528" y="0"/>
                  </a:lnTo>
                  <a:close/>
                  <a:moveTo>
                    <a:pt x="2640" y="0"/>
                  </a:moveTo>
                  <a:lnTo>
                    <a:pt x="2704" y="0"/>
                  </a:lnTo>
                  <a:lnTo>
                    <a:pt x="2704" y="16"/>
                  </a:lnTo>
                  <a:lnTo>
                    <a:pt x="2640" y="16"/>
                  </a:lnTo>
                  <a:lnTo>
                    <a:pt x="2640" y="0"/>
                  </a:lnTo>
                  <a:close/>
                  <a:moveTo>
                    <a:pt x="2752" y="0"/>
                  </a:moveTo>
                  <a:lnTo>
                    <a:pt x="2776" y="0"/>
                  </a:lnTo>
                  <a:cubicBezTo>
                    <a:pt x="2781" y="0"/>
                    <a:pt x="2784" y="4"/>
                    <a:pt x="2784" y="8"/>
                  </a:cubicBezTo>
                  <a:lnTo>
                    <a:pt x="2784" y="48"/>
                  </a:lnTo>
                  <a:lnTo>
                    <a:pt x="2768" y="48"/>
                  </a:lnTo>
                  <a:lnTo>
                    <a:pt x="2768" y="8"/>
                  </a:lnTo>
                  <a:lnTo>
                    <a:pt x="2776" y="16"/>
                  </a:lnTo>
                  <a:lnTo>
                    <a:pt x="2752" y="16"/>
                  </a:lnTo>
                  <a:lnTo>
                    <a:pt x="2752" y="0"/>
                  </a:lnTo>
                  <a:close/>
                  <a:moveTo>
                    <a:pt x="2784" y="97"/>
                  </a:moveTo>
                  <a:lnTo>
                    <a:pt x="2784" y="161"/>
                  </a:lnTo>
                  <a:lnTo>
                    <a:pt x="2768" y="161"/>
                  </a:lnTo>
                  <a:lnTo>
                    <a:pt x="2768" y="97"/>
                  </a:lnTo>
                  <a:lnTo>
                    <a:pt x="2784" y="97"/>
                  </a:lnTo>
                  <a:close/>
                  <a:moveTo>
                    <a:pt x="2784" y="209"/>
                  </a:moveTo>
                  <a:lnTo>
                    <a:pt x="2784" y="273"/>
                  </a:lnTo>
                  <a:lnTo>
                    <a:pt x="2768" y="273"/>
                  </a:lnTo>
                  <a:lnTo>
                    <a:pt x="2768" y="209"/>
                  </a:lnTo>
                  <a:lnTo>
                    <a:pt x="2784" y="209"/>
                  </a:lnTo>
                  <a:close/>
                  <a:moveTo>
                    <a:pt x="2784" y="321"/>
                  </a:moveTo>
                  <a:lnTo>
                    <a:pt x="2784" y="385"/>
                  </a:lnTo>
                  <a:lnTo>
                    <a:pt x="2768" y="385"/>
                  </a:lnTo>
                  <a:lnTo>
                    <a:pt x="2768" y="321"/>
                  </a:lnTo>
                  <a:lnTo>
                    <a:pt x="2784" y="321"/>
                  </a:lnTo>
                  <a:close/>
                  <a:moveTo>
                    <a:pt x="2784" y="433"/>
                  </a:moveTo>
                  <a:lnTo>
                    <a:pt x="2784" y="497"/>
                  </a:lnTo>
                  <a:lnTo>
                    <a:pt x="2768" y="497"/>
                  </a:lnTo>
                  <a:lnTo>
                    <a:pt x="2768" y="433"/>
                  </a:lnTo>
                  <a:lnTo>
                    <a:pt x="2784" y="433"/>
                  </a:lnTo>
                  <a:close/>
                  <a:moveTo>
                    <a:pt x="2784" y="545"/>
                  </a:moveTo>
                  <a:lnTo>
                    <a:pt x="2784" y="609"/>
                  </a:lnTo>
                  <a:lnTo>
                    <a:pt x="2768" y="609"/>
                  </a:lnTo>
                  <a:lnTo>
                    <a:pt x="2768" y="545"/>
                  </a:lnTo>
                  <a:lnTo>
                    <a:pt x="2784" y="545"/>
                  </a:lnTo>
                  <a:close/>
                  <a:moveTo>
                    <a:pt x="2784" y="657"/>
                  </a:moveTo>
                  <a:lnTo>
                    <a:pt x="2784" y="721"/>
                  </a:lnTo>
                  <a:lnTo>
                    <a:pt x="2768" y="721"/>
                  </a:lnTo>
                  <a:lnTo>
                    <a:pt x="2768" y="657"/>
                  </a:lnTo>
                  <a:lnTo>
                    <a:pt x="2784" y="657"/>
                  </a:lnTo>
                  <a:close/>
                  <a:moveTo>
                    <a:pt x="2784" y="769"/>
                  </a:moveTo>
                  <a:lnTo>
                    <a:pt x="2784" y="833"/>
                  </a:lnTo>
                  <a:lnTo>
                    <a:pt x="2768" y="833"/>
                  </a:lnTo>
                  <a:lnTo>
                    <a:pt x="2768" y="769"/>
                  </a:lnTo>
                  <a:lnTo>
                    <a:pt x="2784" y="769"/>
                  </a:lnTo>
                  <a:close/>
                  <a:moveTo>
                    <a:pt x="2784" y="881"/>
                  </a:moveTo>
                  <a:lnTo>
                    <a:pt x="2784" y="945"/>
                  </a:lnTo>
                  <a:lnTo>
                    <a:pt x="2768" y="945"/>
                  </a:lnTo>
                  <a:lnTo>
                    <a:pt x="2768" y="881"/>
                  </a:lnTo>
                  <a:lnTo>
                    <a:pt x="2784" y="881"/>
                  </a:lnTo>
                  <a:close/>
                  <a:moveTo>
                    <a:pt x="2784" y="993"/>
                  </a:moveTo>
                  <a:lnTo>
                    <a:pt x="2784" y="1058"/>
                  </a:lnTo>
                  <a:lnTo>
                    <a:pt x="2768" y="1058"/>
                  </a:lnTo>
                  <a:lnTo>
                    <a:pt x="2768" y="993"/>
                  </a:lnTo>
                  <a:lnTo>
                    <a:pt x="2784" y="993"/>
                  </a:lnTo>
                  <a:close/>
                  <a:moveTo>
                    <a:pt x="2784" y="1106"/>
                  </a:moveTo>
                  <a:lnTo>
                    <a:pt x="2784" y="1170"/>
                  </a:lnTo>
                  <a:lnTo>
                    <a:pt x="2768" y="1170"/>
                  </a:lnTo>
                  <a:lnTo>
                    <a:pt x="2768" y="1106"/>
                  </a:lnTo>
                  <a:lnTo>
                    <a:pt x="2784" y="1106"/>
                  </a:lnTo>
                  <a:close/>
                  <a:moveTo>
                    <a:pt x="2784" y="1218"/>
                  </a:moveTo>
                  <a:lnTo>
                    <a:pt x="2784" y="1282"/>
                  </a:lnTo>
                  <a:lnTo>
                    <a:pt x="2768" y="1282"/>
                  </a:lnTo>
                  <a:lnTo>
                    <a:pt x="2768" y="1218"/>
                  </a:lnTo>
                  <a:lnTo>
                    <a:pt x="2784" y="1218"/>
                  </a:lnTo>
                  <a:close/>
                  <a:moveTo>
                    <a:pt x="2784" y="1330"/>
                  </a:moveTo>
                  <a:lnTo>
                    <a:pt x="2784" y="1394"/>
                  </a:lnTo>
                  <a:lnTo>
                    <a:pt x="2768" y="1394"/>
                  </a:lnTo>
                  <a:lnTo>
                    <a:pt x="2768" y="1330"/>
                  </a:lnTo>
                  <a:lnTo>
                    <a:pt x="2784" y="1330"/>
                  </a:lnTo>
                  <a:close/>
                  <a:moveTo>
                    <a:pt x="2784" y="1442"/>
                  </a:moveTo>
                  <a:lnTo>
                    <a:pt x="2784" y="1506"/>
                  </a:lnTo>
                  <a:lnTo>
                    <a:pt x="2768" y="1506"/>
                  </a:lnTo>
                  <a:lnTo>
                    <a:pt x="2768" y="1442"/>
                  </a:lnTo>
                  <a:lnTo>
                    <a:pt x="2784" y="1442"/>
                  </a:lnTo>
                  <a:close/>
                  <a:moveTo>
                    <a:pt x="2784" y="1554"/>
                  </a:moveTo>
                  <a:lnTo>
                    <a:pt x="2784" y="1618"/>
                  </a:lnTo>
                  <a:lnTo>
                    <a:pt x="2768" y="1618"/>
                  </a:lnTo>
                  <a:lnTo>
                    <a:pt x="2768" y="1554"/>
                  </a:lnTo>
                  <a:lnTo>
                    <a:pt x="2784" y="1554"/>
                  </a:lnTo>
                  <a:close/>
                  <a:moveTo>
                    <a:pt x="2784" y="1666"/>
                  </a:moveTo>
                  <a:lnTo>
                    <a:pt x="2784" y="1730"/>
                  </a:lnTo>
                  <a:lnTo>
                    <a:pt x="2768" y="1730"/>
                  </a:lnTo>
                  <a:lnTo>
                    <a:pt x="2768" y="1666"/>
                  </a:lnTo>
                  <a:lnTo>
                    <a:pt x="2784" y="1666"/>
                  </a:lnTo>
                  <a:close/>
                  <a:moveTo>
                    <a:pt x="2784" y="1778"/>
                  </a:moveTo>
                  <a:lnTo>
                    <a:pt x="2784" y="1842"/>
                  </a:lnTo>
                  <a:lnTo>
                    <a:pt x="2768" y="1842"/>
                  </a:lnTo>
                  <a:lnTo>
                    <a:pt x="2768" y="1778"/>
                  </a:lnTo>
                  <a:lnTo>
                    <a:pt x="2784" y="1778"/>
                  </a:lnTo>
                  <a:close/>
                  <a:moveTo>
                    <a:pt x="2784" y="1890"/>
                  </a:moveTo>
                  <a:lnTo>
                    <a:pt x="2784" y="1954"/>
                  </a:lnTo>
                  <a:lnTo>
                    <a:pt x="2768" y="1954"/>
                  </a:lnTo>
                  <a:lnTo>
                    <a:pt x="2768" y="1890"/>
                  </a:lnTo>
                  <a:lnTo>
                    <a:pt x="2784" y="1890"/>
                  </a:lnTo>
                  <a:close/>
                  <a:moveTo>
                    <a:pt x="2784" y="2002"/>
                  </a:moveTo>
                  <a:lnTo>
                    <a:pt x="2784" y="2067"/>
                  </a:lnTo>
                  <a:lnTo>
                    <a:pt x="2768" y="2067"/>
                  </a:lnTo>
                  <a:lnTo>
                    <a:pt x="2768" y="2002"/>
                  </a:lnTo>
                  <a:lnTo>
                    <a:pt x="2784" y="2002"/>
                  </a:lnTo>
                  <a:close/>
                  <a:moveTo>
                    <a:pt x="2784" y="2115"/>
                  </a:moveTo>
                  <a:lnTo>
                    <a:pt x="2784" y="2179"/>
                  </a:lnTo>
                  <a:lnTo>
                    <a:pt x="2768" y="2179"/>
                  </a:lnTo>
                  <a:lnTo>
                    <a:pt x="2768" y="2115"/>
                  </a:lnTo>
                  <a:lnTo>
                    <a:pt x="2784" y="2115"/>
                  </a:lnTo>
                  <a:close/>
                  <a:moveTo>
                    <a:pt x="2784" y="2227"/>
                  </a:moveTo>
                  <a:lnTo>
                    <a:pt x="2784" y="2291"/>
                  </a:lnTo>
                  <a:lnTo>
                    <a:pt x="2768" y="2291"/>
                  </a:lnTo>
                  <a:lnTo>
                    <a:pt x="2768" y="2227"/>
                  </a:lnTo>
                  <a:lnTo>
                    <a:pt x="2784" y="2227"/>
                  </a:lnTo>
                  <a:close/>
                  <a:moveTo>
                    <a:pt x="2784" y="2339"/>
                  </a:moveTo>
                  <a:lnTo>
                    <a:pt x="2784" y="2403"/>
                  </a:lnTo>
                  <a:lnTo>
                    <a:pt x="2768" y="2403"/>
                  </a:lnTo>
                  <a:lnTo>
                    <a:pt x="2768" y="2339"/>
                  </a:lnTo>
                  <a:lnTo>
                    <a:pt x="2784" y="2339"/>
                  </a:lnTo>
                  <a:close/>
                  <a:moveTo>
                    <a:pt x="2784" y="2451"/>
                  </a:moveTo>
                  <a:lnTo>
                    <a:pt x="2784" y="2515"/>
                  </a:lnTo>
                  <a:lnTo>
                    <a:pt x="2768" y="2515"/>
                  </a:lnTo>
                  <a:lnTo>
                    <a:pt x="2768" y="2451"/>
                  </a:lnTo>
                  <a:lnTo>
                    <a:pt x="2784" y="2451"/>
                  </a:lnTo>
                  <a:close/>
                  <a:moveTo>
                    <a:pt x="2784" y="2563"/>
                  </a:moveTo>
                  <a:lnTo>
                    <a:pt x="2784" y="2627"/>
                  </a:lnTo>
                  <a:lnTo>
                    <a:pt x="2768" y="2627"/>
                  </a:lnTo>
                  <a:lnTo>
                    <a:pt x="2768" y="2563"/>
                  </a:lnTo>
                  <a:lnTo>
                    <a:pt x="2784" y="2563"/>
                  </a:lnTo>
                  <a:close/>
                  <a:moveTo>
                    <a:pt x="2784" y="2675"/>
                  </a:moveTo>
                  <a:lnTo>
                    <a:pt x="2784" y="2739"/>
                  </a:lnTo>
                  <a:lnTo>
                    <a:pt x="2768" y="2739"/>
                  </a:lnTo>
                  <a:lnTo>
                    <a:pt x="2768" y="2675"/>
                  </a:lnTo>
                  <a:lnTo>
                    <a:pt x="2784" y="2675"/>
                  </a:lnTo>
                  <a:close/>
                  <a:moveTo>
                    <a:pt x="2784" y="2787"/>
                  </a:moveTo>
                  <a:lnTo>
                    <a:pt x="2784" y="2851"/>
                  </a:lnTo>
                  <a:lnTo>
                    <a:pt x="2768" y="2851"/>
                  </a:lnTo>
                  <a:lnTo>
                    <a:pt x="2768" y="2787"/>
                  </a:lnTo>
                  <a:lnTo>
                    <a:pt x="2784" y="2787"/>
                  </a:lnTo>
                  <a:close/>
                  <a:moveTo>
                    <a:pt x="2784" y="2899"/>
                  </a:moveTo>
                  <a:lnTo>
                    <a:pt x="2784" y="2963"/>
                  </a:lnTo>
                  <a:lnTo>
                    <a:pt x="2768" y="2963"/>
                  </a:lnTo>
                  <a:lnTo>
                    <a:pt x="2768" y="2899"/>
                  </a:lnTo>
                  <a:lnTo>
                    <a:pt x="2784" y="2899"/>
                  </a:lnTo>
                  <a:close/>
                  <a:moveTo>
                    <a:pt x="2784" y="3011"/>
                  </a:moveTo>
                  <a:lnTo>
                    <a:pt x="2784" y="3076"/>
                  </a:lnTo>
                  <a:lnTo>
                    <a:pt x="2768" y="3076"/>
                  </a:lnTo>
                  <a:lnTo>
                    <a:pt x="2768" y="3011"/>
                  </a:lnTo>
                  <a:lnTo>
                    <a:pt x="2784" y="3011"/>
                  </a:lnTo>
                  <a:close/>
                  <a:moveTo>
                    <a:pt x="2784" y="3124"/>
                  </a:moveTo>
                  <a:lnTo>
                    <a:pt x="2784" y="3188"/>
                  </a:lnTo>
                  <a:lnTo>
                    <a:pt x="2768" y="3188"/>
                  </a:lnTo>
                  <a:lnTo>
                    <a:pt x="2768" y="3124"/>
                  </a:lnTo>
                  <a:lnTo>
                    <a:pt x="2784" y="3124"/>
                  </a:lnTo>
                  <a:close/>
                  <a:moveTo>
                    <a:pt x="2784" y="3236"/>
                  </a:moveTo>
                  <a:lnTo>
                    <a:pt x="2784" y="3300"/>
                  </a:lnTo>
                  <a:lnTo>
                    <a:pt x="2768" y="3300"/>
                  </a:lnTo>
                  <a:lnTo>
                    <a:pt x="2768" y="3236"/>
                  </a:lnTo>
                  <a:lnTo>
                    <a:pt x="2784" y="3236"/>
                  </a:lnTo>
                  <a:close/>
                  <a:moveTo>
                    <a:pt x="2784" y="3348"/>
                  </a:moveTo>
                  <a:lnTo>
                    <a:pt x="2784" y="3412"/>
                  </a:lnTo>
                  <a:lnTo>
                    <a:pt x="2768" y="3412"/>
                  </a:lnTo>
                  <a:lnTo>
                    <a:pt x="2768" y="3348"/>
                  </a:lnTo>
                  <a:lnTo>
                    <a:pt x="2784" y="3348"/>
                  </a:lnTo>
                  <a:close/>
                  <a:moveTo>
                    <a:pt x="2784" y="3460"/>
                  </a:moveTo>
                  <a:lnTo>
                    <a:pt x="2784" y="3524"/>
                  </a:lnTo>
                  <a:lnTo>
                    <a:pt x="2768" y="3524"/>
                  </a:lnTo>
                  <a:lnTo>
                    <a:pt x="2768" y="3460"/>
                  </a:lnTo>
                  <a:lnTo>
                    <a:pt x="2784" y="3460"/>
                  </a:lnTo>
                  <a:close/>
                  <a:moveTo>
                    <a:pt x="2784" y="3572"/>
                  </a:moveTo>
                  <a:lnTo>
                    <a:pt x="2784" y="3636"/>
                  </a:lnTo>
                  <a:lnTo>
                    <a:pt x="2768" y="3636"/>
                  </a:lnTo>
                  <a:lnTo>
                    <a:pt x="2768" y="3572"/>
                  </a:lnTo>
                  <a:lnTo>
                    <a:pt x="2784" y="3572"/>
                  </a:lnTo>
                  <a:close/>
                  <a:moveTo>
                    <a:pt x="2784" y="3684"/>
                  </a:moveTo>
                  <a:lnTo>
                    <a:pt x="2784" y="3748"/>
                  </a:lnTo>
                  <a:lnTo>
                    <a:pt x="2768" y="3748"/>
                  </a:lnTo>
                  <a:lnTo>
                    <a:pt x="2768" y="3684"/>
                  </a:lnTo>
                  <a:lnTo>
                    <a:pt x="2784" y="3684"/>
                  </a:lnTo>
                  <a:close/>
                  <a:moveTo>
                    <a:pt x="2784" y="3796"/>
                  </a:moveTo>
                  <a:lnTo>
                    <a:pt x="2784" y="3860"/>
                  </a:lnTo>
                  <a:lnTo>
                    <a:pt x="2768" y="3860"/>
                  </a:lnTo>
                  <a:lnTo>
                    <a:pt x="2768" y="3796"/>
                  </a:lnTo>
                  <a:lnTo>
                    <a:pt x="2784" y="3796"/>
                  </a:lnTo>
                  <a:close/>
                  <a:moveTo>
                    <a:pt x="2784" y="3908"/>
                  </a:moveTo>
                  <a:lnTo>
                    <a:pt x="2784" y="3972"/>
                  </a:lnTo>
                  <a:lnTo>
                    <a:pt x="2768" y="3972"/>
                  </a:lnTo>
                  <a:lnTo>
                    <a:pt x="2768" y="3908"/>
                  </a:lnTo>
                  <a:lnTo>
                    <a:pt x="2784" y="3908"/>
                  </a:lnTo>
                  <a:close/>
                  <a:moveTo>
                    <a:pt x="2784" y="4020"/>
                  </a:moveTo>
                  <a:lnTo>
                    <a:pt x="2784" y="4085"/>
                  </a:lnTo>
                  <a:lnTo>
                    <a:pt x="2768" y="4085"/>
                  </a:lnTo>
                  <a:lnTo>
                    <a:pt x="2768" y="4020"/>
                  </a:lnTo>
                  <a:lnTo>
                    <a:pt x="2784" y="4020"/>
                  </a:lnTo>
                  <a:close/>
                  <a:moveTo>
                    <a:pt x="2784" y="4133"/>
                  </a:moveTo>
                  <a:lnTo>
                    <a:pt x="2784" y="4197"/>
                  </a:lnTo>
                  <a:lnTo>
                    <a:pt x="2768" y="4197"/>
                  </a:lnTo>
                  <a:lnTo>
                    <a:pt x="2768" y="4133"/>
                  </a:lnTo>
                  <a:lnTo>
                    <a:pt x="2784" y="4133"/>
                  </a:lnTo>
                  <a:close/>
                  <a:moveTo>
                    <a:pt x="2784" y="4245"/>
                  </a:moveTo>
                  <a:lnTo>
                    <a:pt x="2784" y="4309"/>
                  </a:lnTo>
                  <a:lnTo>
                    <a:pt x="2768" y="4309"/>
                  </a:lnTo>
                  <a:lnTo>
                    <a:pt x="2768" y="4245"/>
                  </a:lnTo>
                  <a:lnTo>
                    <a:pt x="2784" y="4245"/>
                  </a:lnTo>
                  <a:close/>
                  <a:moveTo>
                    <a:pt x="2784" y="4357"/>
                  </a:moveTo>
                  <a:lnTo>
                    <a:pt x="2784" y="4421"/>
                  </a:lnTo>
                  <a:lnTo>
                    <a:pt x="2768" y="4421"/>
                  </a:lnTo>
                  <a:lnTo>
                    <a:pt x="2768" y="4357"/>
                  </a:lnTo>
                  <a:lnTo>
                    <a:pt x="2784" y="4357"/>
                  </a:lnTo>
                  <a:close/>
                  <a:moveTo>
                    <a:pt x="2784" y="4469"/>
                  </a:moveTo>
                  <a:lnTo>
                    <a:pt x="2784" y="4533"/>
                  </a:lnTo>
                  <a:lnTo>
                    <a:pt x="2768" y="4533"/>
                  </a:lnTo>
                  <a:lnTo>
                    <a:pt x="2768" y="4469"/>
                  </a:lnTo>
                  <a:lnTo>
                    <a:pt x="2784" y="4469"/>
                  </a:lnTo>
                  <a:close/>
                  <a:moveTo>
                    <a:pt x="2784" y="4581"/>
                  </a:moveTo>
                  <a:lnTo>
                    <a:pt x="2784" y="4645"/>
                  </a:lnTo>
                  <a:lnTo>
                    <a:pt x="2768" y="4645"/>
                  </a:lnTo>
                  <a:lnTo>
                    <a:pt x="2768" y="4581"/>
                  </a:lnTo>
                  <a:lnTo>
                    <a:pt x="2784" y="4581"/>
                  </a:lnTo>
                  <a:close/>
                  <a:moveTo>
                    <a:pt x="2784" y="4693"/>
                  </a:moveTo>
                  <a:lnTo>
                    <a:pt x="2784" y="4757"/>
                  </a:lnTo>
                  <a:lnTo>
                    <a:pt x="2768" y="4757"/>
                  </a:lnTo>
                  <a:lnTo>
                    <a:pt x="2768" y="4693"/>
                  </a:lnTo>
                  <a:lnTo>
                    <a:pt x="2784" y="4693"/>
                  </a:lnTo>
                  <a:close/>
                  <a:moveTo>
                    <a:pt x="2784" y="4805"/>
                  </a:moveTo>
                  <a:lnTo>
                    <a:pt x="2784" y="4869"/>
                  </a:lnTo>
                  <a:lnTo>
                    <a:pt x="2768" y="4869"/>
                  </a:lnTo>
                  <a:lnTo>
                    <a:pt x="2768" y="4805"/>
                  </a:lnTo>
                  <a:lnTo>
                    <a:pt x="2784" y="4805"/>
                  </a:lnTo>
                  <a:close/>
                  <a:moveTo>
                    <a:pt x="2784" y="4917"/>
                  </a:moveTo>
                  <a:lnTo>
                    <a:pt x="2784" y="4981"/>
                  </a:lnTo>
                  <a:lnTo>
                    <a:pt x="2768" y="4981"/>
                  </a:lnTo>
                  <a:lnTo>
                    <a:pt x="2768" y="4917"/>
                  </a:lnTo>
                  <a:lnTo>
                    <a:pt x="2784" y="4917"/>
                  </a:lnTo>
                  <a:close/>
                  <a:moveTo>
                    <a:pt x="2784" y="5029"/>
                  </a:moveTo>
                  <a:lnTo>
                    <a:pt x="2784" y="5094"/>
                  </a:lnTo>
                  <a:lnTo>
                    <a:pt x="2768" y="5094"/>
                  </a:lnTo>
                  <a:lnTo>
                    <a:pt x="2768" y="5029"/>
                  </a:lnTo>
                  <a:lnTo>
                    <a:pt x="2784" y="5029"/>
                  </a:lnTo>
                  <a:close/>
                  <a:moveTo>
                    <a:pt x="2784" y="5142"/>
                  </a:moveTo>
                  <a:lnTo>
                    <a:pt x="2784" y="5206"/>
                  </a:lnTo>
                  <a:lnTo>
                    <a:pt x="2768" y="5206"/>
                  </a:lnTo>
                  <a:lnTo>
                    <a:pt x="2768" y="5142"/>
                  </a:lnTo>
                  <a:lnTo>
                    <a:pt x="2784" y="5142"/>
                  </a:lnTo>
                  <a:close/>
                  <a:moveTo>
                    <a:pt x="2747" y="5232"/>
                  </a:moveTo>
                  <a:lnTo>
                    <a:pt x="2683" y="5232"/>
                  </a:lnTo>
                  <a:lnTo>
                    <a:pt x="2683" y="5216"/>
                  </a:lnTo>
                  <a:lnTo>
                    <a:pt x="2747" y="5216"/>
                  </a:lnTo>
                  <a:lnTo>
                    <a:pt x="2747" y="5232"/>
                  </a:lnTo>
                  <a:close/>
                  <a:moveTo>
                    <a:pt x="2635" y="5232"/>
                  </a:moveTo>
                  <a:lnTo>
                    <a:pt x="2571" y="5232"/>
                  </a:lnTo>
                  <a:lnTo>
                    <a:pt x="2571" y="5216"/>
                  </a:lnTo>
                  <a:lnTo>
                    <a:pt x="2635" y="5216"/>
                  </a:lnTo>
                  <a:lnTo>
                    <a:pt x="2635" y="5232"/>
                  </a:lnTo>
                  <a:close/>
                  <a:moveTo>
                    <a:pt x="2523" y="5232"/>
                  </a:moveTo>
                  <a:lnTo>
                    <a:pt x="2459" y="5232"/>
                  </a:lnTo>
                  <a:lnTo>
                    <a:pt x="2459" y="5216"/>
                  </a:lnTo>
                  <a:lnTo>
                    <a:pt x="2523" y="5216"/>
                  </a:lnTo>
                  <a:lnTo>
                    <a:pt x="2523" y="5232"/>
                  </a:lnTo>
                  <a:close/>
                  <a:moveTo>
                    <a:pt x="2411" y="5232"/>
                  </a:moveTo>
                  <a:lnTo>
                    <a:pt x="2347" y="5232"/>
                  </a:lnTo>
                  <a:lnTo>
                    <a:pt x="2347" y="5216"/>
                  </a:lnTo>
                  <a:lnTo>
                    <a:pt x="2411" y="5216"/>
                  </a:lnTo>
                  <a:lnTo>
                    <a:pt x="2411" y="5232"/>
                  </a:lnTo>
                  <a:close/>
                  <a:moveTo>
                    <a:pt x="2299" y="5232"/>
                  </a:moveTo>
                  <a:lnTo>
                    <a:pt x="2235" y="5232"/>
                  </a:lnTo>
                  <a:lnTo>
                    <a:pt x="2235" y="5216"/>
                  </a:lnTo>
                  <a:lnTo>
                    <a:pt x="2299" y="5216"/>
                  </a:lnTo>
                  <a:lnTo>
                    <a:pt x="2299" y="5232"/>
                  </a:lnTo>
                  <a:close/>
                  <a:moveTo>
                    <a:pt x="2187" y="5232"/>
                  </a:moveTo>
                  <a:lnTo>
                    <a:pt x="2123" y="5232"/>
                  </a:lnTo>
                  <a:lnTo>
                    <a:pt x="2123" y="5216"/>
                  </a:lnTo>
                  <a:lnTo>
                    <a:pt x="2187" y="5216"/>
                  </a:lnTo>
                  <a:lnTo>
                    <a:pt x="2187" y="5232"/>
                  </a:lnTo>
                  <a:close/>
                  <a:moveTo>
                    <a:pt x="2075" y="5232"/>
                  </a:moveTo>
                  <a:lnTo>
                    <a:pt x="2010" y="5232"/>
                  </a:lnTo>
                  <a:lnTo>
                    <a:pt x="2010" y="5216"/>
                  </a:lnTo>
                  <a:lnTo>
                    <a:pt x="2075" y="5216"/>
                  </a:lnTo>
                  <a:lnTo>
                    <a:pt x="2075" y="5232"/>
                  </a:lnTo>
                  <a:close/>
                  <a:moveTo>
                    <a:pt x="1962" y="5232"/>
                  </a:moveTo>
                  <a:lnTo>
                    <a:pt x="1898" y="5232"/>
                  </a:lnTo>
                  <a:lnTo>
                    <a:pt x="1898" y="5216"/>
                  </a:lnTo>
                  <a:lnTo>
                    <a:pt x="1962" y="5216"/>
                  </a:lnTo>
                  <a:lnTo>
                    <a:pt x="1962" y="5232"/>
                  </a:lnTo>
                  <a:close/>
                  <a:moveTo>
                    <a:pt x="1850" y="5232"/>
                  </a:moveTo>
                  <a:lnTo>
                    <a:pt x="1786" y="5232"/>
                  </a:lnTo>
                  <a:lnTo>
                    <a:pt x="1786" y="5216"/>
                  </a:lnTo>
                  <a:lnTo>
                    <a:pt x="1850" y="5216"/>
                  </a:lnTo>
                  <a:lnTo>
                    <a:pt x="1850" y="5232"/>
                  </a:lnTo>
                  <a:close/>
                  <a:moveTo>
                    <a:pt x="1738" y="5232"/>
                  </a:moveTo>
                  <a:lnTo>
                    <a:pt x="1674" y="5232"/>
                  </a:lnTo>
                  <a:lnTo>
                    <a:pt x="1674" y="5216"/>
                  </a:lnTo>
                  <a:lnTo>
                    <a:pt x="1738" y="5216"/>
                  </a:lnTo>
                  <a:lnTo>
                    <a:pt x="1738" y="5232"/>
                  </a:lnTo>
                  <a:close/>
                  <a:moveTo>
                    <a:pt x="1626" y="5232"/>
                  </a:moveTo>
                  <a:lnTo>
                    <a:pt x="1562" y="5232"/>
                  </a:lnTo>
                  <a:lnTo>
                    <a:pt x="1562" y="5216"/>
                  </a:lnTo>
                  <a:lnTo>
                    <a:pt x="1626" y="5216"/>
                  </a:lnTo>
                  <a:lnTo>
                    <a:pt x="1626" y="5232"/>
                  </a:lnTo>
                  <a:close/>
                  <a:moveTo>
                    <a:pt x="1514" y="5232"/>
                  </a:moveTo>
                  <a:lnTo>
                    <a:pt x="1450" y="5232"/>
                  </a:lnTo>
                  <a:lnTo>
                    <a:pt x="1450" y="5216"/>
                  </a:lnTo>
                  <a:lnTo>
                    <a:pt x="1514" y="5216"/>
                  </a:lnTo>
                  <a:lnTo>
                    <a:pt x="1514" y="5232"/>
                  </a:lnTo>
                  <a:close/>
                  <a:moveTo>
                    <a:pt x="1402" y="5232"/>
                  </a:moveTo>
                  <a:lnTo>
                    <a:pt x="1338" y="5232"/>
                  </a:lnTo>
                  <a:lnTo>
                    <a:pt x="1338" y="5216"/>
                  </a:lnTo>
                  <a:lnTo>
                    <a:pt x="1402" y="5216"/>
                  </a:lnTo>
                  <a:lnTo>
                    <a:pt x="1402" y="5232"/>
                  </a:lnTo>
                  <a:close/>
                  <a:moveTo>
                    <a:pt x="1290" y="5232"/>
                  </a:moveTo>
                  <a:lnTo>
                    <a:pt x="1226" y="5232"/>
                  </a:lnTo>
                  <a:lnTo>
                    <a:pt x="1226" y="5216"/>
                  </a:lnTo>
                  <a:lnTo>
                    <a:pt x="1290" y="5216"/>
                  </a:lnTo>
                  <a:lnTo>
                    <a:pt x="1290" y="5232"/>
                  </a:lnTo>
                  <a:close/>
                  <a:moveTo>
                    <a:pt x="1178" y="5232"/>
                  </a:moveTo>
                  <a:lnTo>
                    <a:pt x="1114" y="5232"/>
                  </a:lnTo>
                  <a:lnTo>
                    <a:pt x="1114" y="5216"/>
                  </a:lnTo>
                  <a:lnTo>
                    <a:pt x="1178" y="5216"/>
                  </a:lnTo>
                  <a:lnTo>
                    <a:pt x="1178" y="5232"/>
                  </a:lnTo>
                  <a:close/>
                  <a:moveTo>
                    <a:pt x="1066" y="5232"/>
                  </a:moveTo>
                  <a:lnTo>
                    <a:pt x="1001" y="5232"/>
                  </a:lnTo>
                  <a:lnTo>
                    <a:pt x="1001" y="5216"/>
                  </a:lnTo>
                  <a:lnTo>
                    <a:pt x="1066" y="5216"/>
                  </a:lnTo>
                  <a:lnTo>
                    <a:pt x="1066" y="5232"/>
                  </a:lnTo>
                  <a:close/>
                  <a:moveTo>
                    <a:pt x="953" y="5232"/>
                  </a:moveTo>
                  <a:lnTo>
                    <a:pt x="889" y="5232"/>
                  </a:lnTo>
                  <a:lnTo>
                    <a:pt x="889" y="5216"/>
                  </a:lnTo>
                  <a:lnTo>
                    <a:pt x="953" y="5216"/>
                  </a:lnTo>
                  <a:lnTo>
                    <a:pt x="953" y="5232"/>
                  </a:lnTo>
                  <a:close/>
                  <a:moveTo>
                    <a:pt x="841" y="5232"/>
                  </a:moveTo>
                  <a:lnTo>
                    <a:pt x="777" y="5232"/>
                  </a:lnTo>
                  <a:lnTo>
                    <a:pt x="777" y="5216"/>
                  </a:lnTo>
                  <a:lnTo>
                    <a:pt x="841" y="5216"/>
                  </a:lnTo>
                  <a:lnTo>
                    <a:pt x="841" y="5232"/>
                  </a:lnTo>
                  <a:close/>
                  <a:moveTo>
                    <a:pt x="729" y="5232"/>
                  </a:moveTo>
                  <a:lnTo>
                    <a:pt x="665" y="5232"/>
                  </a:lnTo>
                  <a:lnTo>
                    <a:pt x="665" y="5216"/>
                  </a:lnTo>
                  <a:lnTo>
                    <a:pt x="729" y="5216"/>
                  </a:lnTo>
                  <a:lnTo>
                    <a:pt x="729" y="5232"/>
                  </a:lnTo>
                  <a:close/>
                  <a:moveTo>
                    <a:pt x="617" y="5232"/>
                  </a:moveTo>
                  <a:lnTo>
                    <a:pt x="553" y="5232"/>
                  </a:lnTo>
                  <a:lnTo>
                    <a:pt x="553" y="5216"/>
                  </a:lnTo>
                  <a:lnTo>
                    <a:pt x="617" y="5216"/>
                  </a:lnTo>
                  <a:lnTo>
                    <a:pt x="617" y="5232"/>
                  </a:lnTo>
                  <a:close/>
                  <a:moveTo>
                    <a:pt x="505" y="5232"/>
                  </a:moveTo>
                  <a:lnTo>
                    <a:pt x="441" y="5232"/>
                  </a:lnTo>
                  <a:lnTo>
                    <a:pt x="441" y="5216"/>
                  </a:lnTo>
                  <a:lnTo>
                    <a:pt x="505" y="5216"/>
                  </a:lnTo>
                  <a:lnTo>
                    <a:pt x="505" y="5232"/>
                  </a:lnTo>
                  <a:close/>
                  <a:moveTo>
                    <a:pt x="393" y="5232"/>
                  </a:moveTo>
                  <a:lnTo>
                    <a:pt x="329" y="5232"/>
                  </a:lnTo>
                  <a:lnTo>
                    <a:pt x="329" y="5216"/>
                  </a:lnTo>
                  <a:lnTo>
                    <a:pt x="393" y="5216"/>
                  </a:lnTo>
                  <a:lnTo>
                    <a:pt x="393" y="5232"/>
                  </a:lnTo>
                  <a:close/>
                  <a:moveTo>
                    <a:pt x="281" y="5232"/>
                  </a:moveTo>
                  <a:lnTo>
                    <a:pt x="217" y="5232"/>
                  </a:lnTo>
                  <a:lnTo>
                    <a:pt x="217" y="5216"/>
                  </a:lnTo>
                  <a:lnTo>
                    <a:pt x="281" y="5216"/>
                  </a:lnTo>
                  <a:lnTo>
                    <a:pt x="281" y="5232"/>
                  </a:lnTo>
                  <a:close/>
                  <a:moveTo>
                    <a:pt x="169" y="5232"/>
                  </a:moveTo>
                  <a:lnTo>
                    <a:pt x="105" y="5232"/>
                  </a:lnTo>
                  <a:lnTo>
                    <a:pt x="105" y="5216"/>
                  </a:lnTo>
                  <a:lnTo>
                    <a:pt x="169" y="5216"/>
                  </a:lnTo>
                  <a:lnTo>
                    <a:pt x="169" y="5232"/>
                  </a:lnTo>
                  <a:close/>
                  <a:moveTo>
                    <a:pt x="57" y="5232"/>
                  </a:moveTo>
                  <a:lnTo>
                    <a:pt x="8" y="5232"/>
                  </a:lnTo>
                  <a:lnTo>
                    <a:pt x="8" y="5216"/>
                  </a:lnTo>
                  <a:lnTo>
                    <a:pt x="57" y="5216"/>
                  </a:lnTo>
                  <a:lnTo>
                    <a:pt x="57" y="5232"/>
                  </a:lnTo>
                  <a:close/>
                </a:path>
              </a:pathLst>
            </a:custGeom>
            <a:solidFill>
              <a:srgbClr val="0070C0"/>
            </a:solidFill>
            <a:ln w="0" cap="flat">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Rectangle 15"/>
            <p:cNvSpPr>
              <a:spLocks noChangeArrowheads="1"/>
            </p:cNvSpPr>
            <p:nvPr/>
          </p:nvSpPr>
          <p:spPr bwMode="auto">
            <a:xfrm>
              <a:off x="879" y="3371"/>
              <a:ext cx="688"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7030A0"/>
                  </a:solidFill>
                  <a:effectLst/>
                  <a:latin typeface="黑体" panose="02010609060101010101" pitchFamily="49" charset="-122"/>
                  <a:ea typeface="黑体" panose="02010609060101010101" pitchFamily="49" charset="-122"/>
                </a:rPr>
                <a:t>开发阶段</a:t>
              </a:r>
              <a:endParaRPr kumimoji="0" lang="zh-CN" altLang="zh-CN" sz="3600" b="0" i="0" u="none" strike="noStrike" cap="none" normalizeH="0" baseline="0" dirty="0" smtClean="0">
                <a:ln>
                  <a:noFill/>
                </a:ln>
                <a:solidFill>
                  <a:srgbClr val="7030A0"/>
                </a:solidFill>
                <a:effectLst/>
                <a:latin typeface="黑体" panose="02010609060101010101" pitchFamily="49" charset="-122"/>
                <a:ea typeface="黑体" panose="02010609060101010101" pitchFamily="49" charset="-122"/>
              </a:endParaRPr>
            </a:p>
          </p:txBody>
        </p:sp>
        <p:sp>
          <p:nvSpPr>
            <p:cNvPr id="15" name="Freeform 16"/>
            <p:cNvSpPr>
              <a:spLocks noEditPoints="1"/>
            </p:cNvSpPr>
            <p:nvPr/>
          </p:nvSpPr>
          <p:spPr bwMode="auto">
            <a:xfrm>
              <a:off x="1175" y="2498"/>
              <a:ext cx="69" cy="283"/>
            </a:xfrm>
            <a:custGeom>
              <a:avLst/>
              <a:gdLst>
                <a:gd name="T0" fmla="*/ 83 w 168"/>
                <a:gd name="T1" fmla="*/ 0 h 686"/>
                <a:gd name="T2" fmla="*/ 94 w 168"/>
                <a:gd name="T3" fmla="*/ 670 h 686"/>
                <a:gd name="T4" fmla="*/ 78 w 168"/>
                <a:gd name="T5" fmla="*/ 670 h 686"/>
                <a:gd name="T6" fmla="*/ 67 w 168"/>
                <a:gd name="T7" fmla="*/ 1 h 686"/>
                <a:gd name="T8" fmla="*/ 83 w 168"/>
                <a:gd name="T9" fmla="*/ 0 h 686"/>
                <a:gd name="T10" fmla="*/ 166 w 168"/>
                <a:gd name="T11" fmla="*/ 545 h 686"/>
                <a:gd name="T12" fmla="*/ 86 w 168"/>
                <a:gd name="T13" fmla="*/ 686 h 686"/>
                <a:gd name="T14" fmla="*/ 2 w 168"/>
                <a:gd name="T15" fmla="*/ 547 h 686"/>
                <a:gd name="T16" fmla="*/ 5 w 168"/>
                <a:gd name="T17" fmla="*/ 536 h 686"/>
                <a:gd name="T18" fmla="*/ 16 w 168"/>
                <a:gd name="T19" fmla="*/ 539 h 686"/>
                <a:gd name="T20" fmla="*/ 93 w 168"/>
                <a:gd name="T21" fmla="*/ 666 h 686"/>
                <a:gd name="T22" fmla="*/ 79 w 168"/>
                <a:gd name="T23" fmla="*/ 666 h 686"/>
                <a:gd name="T24" fmla="*/ 152 w 168"/>
                <a:gd name="T25" fmla="*/ 537 h 686"/>
                <a:gd name="T26" fmla="*/ 163 w 168"/>
                <a:gd name="T27" fmla="*/ 534 h 686"/>
                <a:gd name="T28" fmla="*/ 166 w 168"/>
                <a:gd name="T29" fmla="*/ 545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8" h="686">
                  <a:moveTo>
                    <a:pt x="83" y="0"/>
                  </a:moveTo>
                  <a:lnTo>
                    <a:pt x="94" y="670"/>
                  </a:lnTo>
                  <a:lnTo>
                    <a:pt x="78" y="670"/>
                  </a:lnTo>
                  <a:lnTo>
                    <a:pt x="67" y="1"/>
                  </a:lnTo>
                  <a:lnTo>
                    <a:pt x="83" y="0"/>
                  </a:lnTo>
                  <a:close/>
                  <a:moveTo>
                    <a:pt x="166" y="545"/>
                  </a:moveTo>
                  <a:lnTo>
                    <a:pt x="86" y="686"/>
                  </a:lnTo>
                  <a:lnTo>
                    <a:pt x="2" y="547"/>
                  </a:lnTo>
                  <a:cubicBezTo>
                    <a:pt x="0" y="543"/>
                    <a:pt x="1" y="538"/>
                    <a:pt x="5" y="536"/>
                  </a:cubicBezTo>
                  <a:cubicBezTo>
                    <a:pt x="9" y="534"/>
                    <a:pt x="14" y="535"/>
                    <a:pt x="16" y="539"/>
                  </a:cubicBezTo>
                  <a:lnTo>
                    <a:pt x="93" y="666"/>
                  </a:lnTo>
                  <a:lnTo>
                    <a:pt x="79" y="666"/>
                  </a:lnTo>
                  <a:lnTo>
                    <a:pt x="152" y="537"/>
                  </a:lnTo>
                  <a:cubicBezTo>
                    <a:pt x="154" y="533"/>
                    <a:pt x="159" y="532"/>
                    <a:pt x="163" y="534"/>
                  </a:cubicBezTo>
                  <a:cubicBezTo>
                    <a:pt x="166" y="536"/>
                    <a:pt x="168" y="541"/>
                    <a:pt x="166" y="545"/>
                  </a:cubicBez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17"/>
            <p:cNvSpPr>
              <a:spLocks/>
            </p:cNvSpPr>
            <p:nvPr/>
          </p:nvSpPr>
          <p:spPr bwMode="auto">
            <a:xfrm>
              <a:off x="816" y="1408"/>
              <a:ext cx="787" cy="383"/>
            </a:xfrm>
            <a:custGeom>
              <a:avLst/>
              <a:gdLst>
                <a:gd name="T0" fmla="*/ 0 w 1904"/>
                <a:gd name="T1" fmla="*/ 155 h 928"/>
                <a:gd name="T2" fmla="*/ 155 w 1904"/>
                <a:gd name="T3" fmla="*/ 0 h 928"/>
                <a:gd name="T4" fmla="*/ 155 w 1904"/>
                <a:gd name="T5" fmla="*/ 0 h 928"/>
                <a:gd name="T6" fmla="*/ 155 w 1904"/>
                <a:gd name="T7" fmla="*/ 0 h 928"/>
                <a:gd name="T8" fmla="*/ 1750 w 1904"/>
                <a:gd name="T9" fmla="*/ 0 h 928"/>
                <a:gd name="T10" fmla="*/ 1750 w 1904"/>
                <a:gd name="T11" fmla="*/ 0 h 928"/>
                <a:gd name="T12" fmla="*/ 1904 w 1904"/>
                <a:gd name="T13" fmla="*/ 155 h 928"/>
                <a:gd name="T14" fmla="*/ 1904 w 1904"/>
                <a:gd name="T15" fmla="*/ 155 h 928"/>
                <a:gd name="T16" fmla="*/ 1904 w 1904"/>
                <a:gd name="T17" fmla="*/ 155 h 928"/>
                <a:gd name="T18" fmla="*/ 1904 w 1904"/>
                <a:gd name="T19" fmla="*/ 774 h 928"/>
                <a:gd name="T20" fmla="*/ 1904 w 1904"/>
                <a:gd name="T21" fmla="*/ 774 h 928"/>
                <a:gd name="T22" fmla="*/ 1750 w 1904"/>
                <a:gd name="T23" fmla="*/ 928 h 928"/>
                <a:gd name="T24" fmla="*/ 1750 w 1904"/>
                <a:gd name="T25" fmla="*/ 928 h 928"/>
                <a:gd name="T26" fmla="*/ 1750 w 1904"/>
                <a:gd name="T27" fmla="*/ 928 h 928"/>
                <a:gd name="T28" fmla="*/ 155 w 1904"/>
                <a:gd name="T29" fmla="*/ 928 h 928"/>
                <a:gd name="T30" fmla="*/ 155 w 1904"/>
                <a:gd name="T31" fmla="*/ 928 h 928"/>
                <a:gd name="T32" fmla="*/ 0 w 1904"/>
                <a:gd name="T33" fmla="*/ 774 h 928"/>
                <a:gd name="T34" fmla="*/ 0 w 1904"/>
                <a:gd name="T35" fmla="*/ 774 h 928"/>
                <a:gd name="T36" fmla="*/ 0 w 1904"/>
                <a:gd name="T37" fmla="*/ 155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04" h="928">
                  <a:moveTo>
                    <a:pt x="0" y="155"/>
                  </a:moveTo>
                  <a:cubicBezTo>
                    <a:pt x="0" y="70"/>
                    <a:pt x="70" y="0"/>
                    <a:pt x="155" y="0"/>
                  </a:cubicBezTo>
                  <a:cubicBezTo>
                    <a:pt x="155" y="0"/>
                    <a:pt x="155" y="0"/>
                    <a:pt x="155" y="0"/>
                  </a:cubicBezTo>
                  <a:lnTo>
                    <a:pt x="155" y="0"/>
                  </a:lnTo>
                  <a:lnTo>
                    <a:pt x="1750" y="0"/>
                  </a:lnTo>
                  <a:lnTo>
                    <a:pt x="1750" y="0"/>
                  </a:lnTo>
                  <a:cubicBezTo>
                    <a:pt x="1835" y="0"/>
                    <a:pt x="1904" y="70"/>
                    <a:pt x="1904" y="155"/>
                  </a:cubicBezTo>
                  <a:cubicBezTo>
                    <a:pt x="1904" y="155"/>
                    <a:pt x="1904" y="155"/>
                    <a:pt x="1904" y="155"/>
                  </a:cubicBezTo>
                  <a:lnTo>
                    <a:pt x="1904" y="155"/>
                  </a:lnTo>
                  <a:lnTo>
                    <a:pt x="1904" y="774"/>
                  </a:lnTo>
                  <a:lnTo>
                    <a:pt x="1904" y="774"/>
                  </a:lnTo>
                  <a:cubicBezTo>
                    <a:pt x="1904" y="859"/>
                    <a:pt x="1835" y="928"/>
                    <a:pt x="1750" y="928"/>
                  </a:cubicBezTo>
                  <a:cubicBezTo>
                    <a:pt x="1750" y="928"/>
                    <a:pt x="1750" y="928"/>
                    <a:pt x="1750" y="928"/>
                  </a:cubicBezTo>
                  <a:lnTo>
                    <a:pt x="1750" y="928"/>
                  </a:lnTo>
                  <a:lnTo>
                    <a:pt x="155" y="928"/>
                  </a:lnTo>
                  <a:lnTo>
                    <a:pt x="155" y="928"/>
                  </a:lnTo>
                  <a:cubicBezTo>
                    <a:pt x="70" y="928"/>
                    <a:pt x="0" y="859"/>
                    <a:pt x="0" y="774"/>
                  </a:cubicBezTo>
                  <a:cubicBezTo>
                    <a:pt x="0" y="774"/>
                    <a:pt x="0" y="774"/>
                    <a:pt x="0" y="774"/>
                  </a:cubicBezTo>
                  <a:lnTo>
                    <a:pt x="0" y="155"/>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18"/>
            <p:cNvSpPr>
              <a:spLocks noEditPoints="1"/>
            </p:cNvSpPr>
            <p:nvPr/>
          </p:nvSpPr>
          <p:spPr bwMode="auto">
            <a:xfrm>
              <a:off x="813" y="1405"/>
              <a:ext cx="793" cy="389"/>
            </a:xfrm>
            <a:custGeom>
              <a:avLst/>
              <a:gdLst>
                <a:gd name="T0" fmla="*/ 3 w 1920"/>
                <a:gd name="T1" fmla="*/ 132 h 944"/>
                <a:gd name="T2" fmla="*/ 13 w 1920"/>
                <a:gd name="T3" fmla="*/ 101 h 944"/>
                <a:gd name="T4" fmla="*/ 48 w 1920"/>
                <a:gd name="T5" fmla="*/ 50 h 944"/>
                <a:gd name="T6" fmla="*/ 99 w 1920"/>
                <a:gd name="T7" fmla="*/ 14 h 944"/>
                <a:gd name="T8" fmla="*/ 130 w 1920"/>
                <a:gd name="T9" fmla="*/ 4 h 944"/>
                <a:gd name="T10" fmla="*/ 163 w 1920"/>
                <a:gd name="T11" fmla="*/ 0 h 944"/>
                <a:gd name="T12" fmla="*/ 1790 w 1920"/>
                <a:gd name="T13" fmla="*/ 3 h 944"/>
                <a:gd name="T14" fmla="*/ 1821 w 1920"/>
                <a:gd name="T15" fmla="*/ 13 h 944"/>
                <a:gd name="T16" fmla="*/ 1872 w 1920"/>
                <a:gd name="T17" fmla="*/ 48 h 944"/>
                <a:gd name="T18" fmla="*/ 1907 w 1920"/>
                <a:gd name="T19" fmla="*/ 99 h 944"/>
                <a:gd name="T20" fmla="*/ 1917 w 1920"/>
                <a:gd name="T21" fmla="*/ 130 h 944"/>
                <a:gd name="T22" fmla="*/ 1920 w 1920"/>
                <a:gd name="T23" fmla="*/ 163 h 944"/>
                <a:gd name="T24" fmla="*/ 1917 w 1920"/>
                <a:gd name="T25" fmla="*/ 814 h 944"/>
                <a:gd name="T26" fmla="*/ 1908 w 1920"/>
                <a:gd name="T27" fmla="*/ 845 h 944"/>
                <a:gd name="T28" fmla="*/ 1874 w 1920"/>
                <a:gd name="T29" fmla="*/ 896 h 944"/>
                <a:gd name="T30" fmla="*/ 1823 w 1920"/>
                <a:gd name="T31" fmla="*/ 931 h 944"/>
                <a:gd name="T32" fmla="*/ 1792 w 1920"/>
                <a:gd name="T33" fmla="*/ 941 h 944"/>
                <a:gd name="T34" fmla="*/ 1759 w 1920"/>
                <a:gd name="T35" fmla="*/ 944 h 944"/>
                <a:gd name="T36" fmla="*/ 132 w 1920"/>
                <a:gd name="T37" fmla="*/ 941 h 944"/>
                <a:gd name="T38" fmla="*/ 101 w 1920"/>
                <a:gd name="T39" fmla="*/ 932 h 944"/>
                <a:gd name="T40" fmla="*/ 50 w 1920"/>
                <a:gd name="T41" fmla="*/ 898 h 944"/>
                <a:gd name="T42" fmla="*/ 14 w 1920"/>
                <a:gd name="T43" fmla="*/ 847 h 944"/>
                <a:gd name="T44" fmla="*/ 4 w 1920"/>
                <a:gd name="T45" fmla="*/ 816 h 944"/>
                <a:gd name="T46" fmla="*/ 0 w 1920"/>
                <a:gd name="T47" fmla="*/ 783 h 944"/>
                <a:gd name="T48" fmla="*/ 16 w 1920"/>
                <a:gd name="T49" fmla="*/ 782 h 944"/>
                <a:gd name="T50" fmla="*/ 19 w 1920"/>
                <a:gd name="T51" fmla="*/ 811 h 944"/>
                <a:gd name="T52" fmla="*/ 27 w 1920"/>
                <a:gd name="T53" fmla="*/ 838 h 944"/>
                <a:gd name="T54" fmla="*/ 59 w 1920"/>
                <a:gd name="T55" fmla="*/ 885 h 944"/>
                <a:gd name="T56" fmla="*/ 106 w 1920"/>
                <a:gd name="T57" fmla="*/ 917 h 944"/>
                <a:gd name="T58" fmla="*/ 133 w 1920"/>
                <a:gd name="T59" fmla="*/ 925 h 944"/>
                <a:gd name="T60" fmla="*/ 1758 w 1920"/>
                <a:gd name="T61" fmla="*/ 928 h 944"/>
                <a:gd name="T62" fmla="*/ 1787 w 1920"/>
                <a:gd name="T63" fmla="*/ 926 h 944"/>
                <a:gd name="T64" fmla="*/ 1814 w 1920"/>
                <a:gd name="T65" fmla="*/ 918 h 944"/>
                <a:gd name="T66" fmla="*/ 1861 w 1920"/>
                <a:gd name="T67" fmla="*/ 887 h 944"/>
                <a:gd name="T68" fmla="*/ 1893 w 1920"/>
                <a:gd name="T69" fmla="*/ 840 h 944"/>
                <a:gd name="T70" fmla="*/ 1901 w 1920"/>
                <a:gd name="T71" fmla="*/ 813 h 944"/>
                <a:gd name="T72" fmla="*/ 1904 w 1920"/>
                <a:gd name="T73" fmla="*/ 164 h 944"/>
                <a:gd name="T74" fmla="*/ 1902 w 1920"/>
                <a:gd name="T75" fmla="*/ 135 h 944"/>
                <a:gd name="T76" fmla="*/ 1894 w 1920"/>
                <a:gd name="T77" fmla="*/ 108 h 944"/>
                <a:gd name="T78" fmla="*/ 1863 w 1920"/>
                <a:gd name="T79" fmla="*/ 61 h 944"/>
                <a:gd name="T80" fmla="*/ 1816 w 1920"/>
                <a:gd name="T81" fmla="*/ 28 h 944"/>
                <a:gd name="T82" fmla="*/ 1789 w 1920"/>
                <a:gd name="T83" fmla="*/ 19 h 944"/>
                <a:gd name="T84" fmla="*/ 164 w 1920"/>
                <a:gd name="T85" fmla="*/ 16 h 944"/>
                <a:gd name="T86" fmla="*/ 135 w 1920"/>
                <a:gd name="T87" fmla="*/ 19 h 944"/>
                <a:gd name="T88" fmla="*/ 108 w 1920"/>
                <a:gd name="T89" fmla="*/ 27 h 944"/>
                <a:gd name="T90" fmla="*/ 61 w 1920"/>
                <a:gd name="T91" fmla="*/ 59 h 944"/>
                <a:gd name="T92" fmla="*/ 28 w 1920"/>
                <a:gd name="T93" fmla="*/ 106 h 944"/>
                <a:gd name="T94" fmla="*/ 19 w 1920"/>
                <a:gd name="T95" fmla="*/ 133 h 944"/>
                <a:gd name="T96" fmla="*/ 16 w 1920"/>
                <a:gd name="T97" fmla="*/ 782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0" h="944">
                  <a:moveTo>
                    <a:pt x="0" y="163"/>
                  </a:moveTo>
                  <a:lnTo>
                    <a:pt x="3" y="132"/>
                  </a:lnTo>
                  <a:cubicBezTo>
                    <a:pt x="4" y="131"/>
                    <a:pt x="4" y="131"/>
                    <a:pt x="4" y="130"/>
                  </a:cubicBezTo>
                  <a:lnTo>
                    <a:pt x="13" y="101"/>
                  </a:lnTo>
                  <a:cubicBezTo>
                    <a:pt x="13" y="100"/>
                    <a:pt x="13" y="100"/>
                    <a:pt x="14" y="99"/>
                  </a:cubicBezTo>
                  <a:lnTo>
                    <a:pt x="48" y="50"/>
                  </a:lnTo>
                  <a:cubicBezTo>
                    <a:pt x="48" y="49"/>
                    <a:pt x="49" y="48"/>
                    <a:pt x="50" y="48"/>
                  </a:cubicBezTo>
                  <a:lnTo>
                    <a:pt x="99" y="14"/>
                  </a:lnTo>
                  <a:cubicBezTo>
                    <a:pt x="100" y="13"/>
                    <a:pt x="100" y="13"/>
                    <a:pt x="101" y="13"/>
                  </a:cubicBezTo>
                  <a:lnTo>
                    <a:pt x="130" y="4"/>
                  </a:lnTo>
                  <a:cubicBezTo>
                    <a:pt x="131" y="4"/>
                    <a:pt x="131" y="4"/>
                    <a:pt x="132" y="3"/>
                  </a:cubicBezTo>
                  <a:lnTo>
                    <a:pt x="163" y="0"/>
                  </a:lnTo>
                  <a:lnTo>
                    <a:pt x="1758" y="0"/>
                  </a:lnTo>
                  <a:lnTo>
                    <a:pt x="1790" y="3"/>
                  </a:lnTo>
                  <a:cubicBezTo>
                    <a:pt x="1791" y="4"/>
                    <a:pt x="1791" y="4"/>
                    <a:pt x="1792" y="4"/>
                  </a:cubicBezTo>
                  <a:lnTo>
                    <a:pt x="1821" y="13"/>
                  </a:lnTo>
                  <a:cubicBezTo>
                    <a:pt x="1822" y="13"/>
                    <a:pt x="1822" y="13"/>
                    <a:pt x="1823" y="14"/>
                  </a:cubicBezTo>
                  <a:lnTo>
                    <a:pt x="1872" y="48"/>
                  </a:lnTo>
                  <a:cubicBezTo>
                    <a:pt x="1873" y="48"/>
                    <a:pt x="1874" y="49"/>
                    <a:pt x="1874" y="50"/>
                  </a:cubicBezTo>
                  <a:lnTo>
                    <a:pt x="1907" y="99"/>
                  </a:lnTo>
                  <a:cubicBezTo>
                    <a:pt x="1908" y="100"/>
                    <a:pt x="1908" y="100"/>
                    <a:pt x="1908" y="101"/>
                  </a:cubicBezTo>
                  <a:lnTo>
                    <a:pt x="1917" y="130"/>
                  </a:lnTo>
                  <a:cubicBezTo>
                    <a:pt x="1917" y="131"/>
                    <a:pt x="1917" y="131"/>
                    <a:pt x="1917" y="132"/>
                  </a:cubicBezTo>
                  <a:lnTo>
                    <a:pt x="1920" y="163"/>
                  </a:lnTo>
                  <a:lnTo>
                    <a:pt x="1920" y="782"/>
                  </a:lnTo>
                  <a:lnTo>
                    <a:pt x="1917" y="814"/>
                  </a:lnTo>
                  <a:cubicBezTo>
                    <a:pt x="1917" y="815"/>
                    <a:pt x="1917" y="815"/>
                    <a:pt x="1917" y="816"/>
                  </a:cubicBezTo>
                  <a:lnTo>
                    <a:pt x="1908" y="845"/>
                  </a:lnTo>
                  <a:cubicBezTo>
                    <a:pt x="1908" y="846"/>
                    <a:pt x="1908" y="846"/>
                    <a:pt x="1907" y="847"/>
                  </a:cubicBezTo>
                  <a:lnTo>
                    <a:pt x="1874" y="896"/>
                  </a:lnTo>
                  <a:cubicBezTo>
                    <a:pt x="1874" y="897"/>
                    <a:pt x="1873" y="898"/>
                    <a:pt x="1872" y="898"/>
                  </a:cubicBezTo>
                  <a:lnTo>
                    <a:pt x="1823" y="931"/>
                  </a:lnTo>
                  <a:cubicBezTo>
                    <a:pt x="1822" y="932"/>
                    <a:pt x="1822" y="932"/>
                    <a:pt x="1821" y="932"/>
                  </a:cubicBezTo>
                  <a:lnTo>
                    <a:pt x="1792" y="941"/>
                  </a:lnTo>
                  <a:cubicBezTo>
                    <a:pt x="1791" y="941"/>
                    <a:pt x="1791" y="941"/>
                    <a:pt x="1790" y="941"/>
                  </a:cubicBezTo>
                  <a:lnTo>
                    <a:pt x="1759" y="944"/>
                  </a:lnTo>
                  <a:lnTo>
                    <a:pt x="163" y="944"/>
                  </a:lnTo>
                  <a:lnTo>
                    <a:pt x="132" y="941"/>
                  </a:lnTo>
                  <a:cubicBezTo>
                    <a:pt x="131" y="941"/>
                    <a:pt x="131" y="941"/>
                    <a:pt x="130" y="941"/>
                  </a:cubicBezTo>
                  <a:lnTo>
                    <a:pt x="101" y="932"/>
                  </a:lnTo>
                  <a:cubicBezTo>
                    <a:pt x="100" y="932"/>
                    <a:pt x="100" y="932"/>
                    <a:pt x="99" y="931"/>
                  </a:cubicBezTo>
                  <a:lnTo>
                    <a:pt x="50" y="898"/>
                  </a:lnTo>
                  <a:cubicBezTo>
                    <a:pt x="49" y="898"/>
                    <a:pt x="48" y="897"/>
                    <a:pt x="48" y="896"/>
                  </a:cubicBezTo>
                  <a:lnTo>
                    <a:pt x="14" y="847"/>
                  </a:lnTo>
                  <a:cubicBezTo>
                    <a:pt x="13" y="846"/>
                    <a:pt x="13" y="846"/>
                    <a:pt x="13" y="845"/>
                  </a:cubicBezTo>
                  <a:lnTo>
                    <a:pt x="4" y="816"/>
                  </a:lnTo>
                  <a:cubicBezTo>
                    <a:pt x="4" y="815"/>
                    <a:pt x="4" y="815"/>
                    <a:pt x="3" y="814"/>
                  </a:cubicBezTo>
                  <a:lnTo>
                    <a:pt x="0" y="783"/>
                  </a:lnTo>
                  <a:lnTo>
                    <a:pt x="0" y="163"/>
                  </a:lnTo>
                  <a:close/>
                  <a:moveTo>
                    <a:pt x="16" y="782"/>
                  </a:moveTo>
                  <a:lnTo>
                    <a:pt x="19" y="813"/>
                  </a:lnTo>
                  <a:lnTo>
                    <a:pt x="19" y="811"/>
                  </a:lnTo>
                  <a:lnTo>
                    <a:pt x="28" y="840"/>
                  </a:lnTo>
                  <a:lnTo>
                    <a:pt x="27" y="838"/>
                  </a:lnTo>
                  <a:lnTo>
                    <a:pt x="61" y="887"/>
                  </a:lnTo>
                  <a:lnTo>
                    <a:pt x="59" y="885"/>
                  </a:lnTo>
                  <a:lnTo>
                    <a:pt x="108" y="918"/>
                  </a:lnTo>
                  <a:lnTo>
                    <a:pt x="106" y="917"/>
                  </a:lnTo>
                  <a:lnTo>
                    <a:pt x="135" y="926"/>
                  </a:lnTo>
                  <a:lnTo>
                    <a:pt x="133" y="925"/>
                  </a:lnTo>
                  <a:lnTo>
                    <a:pt x="163" y="928"/>
                  </a:lnTo>
                  <a:lnTo>
                    <a:pt x="1758" y="928"/>
                  </a:lnTo>
                  <a:lnTo>
                    <a:pt x="1789" y="925"/>
                  </a:lnTo>
                  <a:lnTo>
                    <a:pt x="1787" y="926"/>
                  </a:lnTo>
                  <a:lnTo>
                    <a:pt x="1816" y="917"/>
                  </a:lnTo>
                  <a:lnTo>
                    <a:pt x="1814" y="918"/>
                  </a:lnTo>
                  <a:lnTo>
                    <a:pt x="1863" y="885"/>
                  </a:lnTo>
                  <a:lnTo>
                    <a:pt x="1861" y="887"/>
                  </a:lnTo>
                  <a:lnTo>
                    <a:pt x="1894" y="838"/>
                  </a:lnTo>
                  <a:lnTo>
                    <a:pt x="1893" y="840"/>
                  </a:lnTo>
                  <a:lnTo>
                    <a:pt x="1902" y="811"/>
                  </a:lnTo>
                  <a:lnTo>
                    <a:pt x="1901" y="813"/>
                  </a:lnTo>
                  <a:lnTo>
                    <a:pt x="1904" y="782"/>
                  </a:lnTo>
                  <a:lnTo>
                    <a:pt x="1904" y="164"/>
                  </a:lnTo>
                  <a:lnTo>
                    <a:pt x="1901" y="133"/>
                  </a:lnTo>
                  <a:lnTo>
                    <a:pt x="1902" y="135"/>
                  </a:lnTo>
                  <a:lnTo>
                    <a:pt x="1893" y="106"/>
                  </a:lnTo>
                  <a:lnTo>
                    <a:pt x="1894" y="108"/>
                  </a:lnTo>
                  <a:lnTo>
                    <a:pt x="1861" y="59"/>
                  </a:lnTo>
                  <a:lnTo>
                    <a:pt x="1863" y="61"/>
                  </a:lnTo>
                  <a:lnTo>
                    <a:pt x="1814" y="27"/>
                  </a:lnTo>
                  <a:lnTo>
                    <a:pt x="1816" y="28"/>
                  </a:lnTo>
                  <a:lnTo>
                    <a:pt x="1787" y="19"/>
                  </a:lnTo>
                  <a:lnTo>
                    <a:pt x="1789" y="19"/>
                  </a:lnTo>
                  <a:lnTo>
                    <a:pt x="1758" y="16"/>
                  </a:lnTo>
                  <a:lnTo>
                    <a:pt x="164" y="16"/>
                  </a:lnTo>
                  <a:lnTo>
                    <a:pt x="133" y="19"/>
                  </a:lnTo>
                  <a:lnTo>
                    <a:pt x="135" y="19"/>
                  </a:lnTo>
                  <a:lnTo>
                    <a:pt x="106" y="28"/>
                  </a:lnTo>
                  <a:lnTo>
                    <a:pt x="108" y="27"/>
                  </a:lnTo>
                  <a:lnTo>
                    <a:pt x="59" y="61"/>
                  </a:lnTo>
                  <a:lnTo>
                    <a:pt x="61" y="59"/>
                  </a:lnTo>
                  <a:lnTo>
                    <a:pt x="27" y="108"/>
                  </a:lnTo>
                  <a:lnTo>
                    <a:pt x="28" y="106"/>
                  </a:lnTo>
                  <a:lnTo>
                    <a:pt x="19" y="135"/>
                  </a:lnTo>
                  <a:lnTo>
                    <a:pt x="19" y="133"/>
                  </a:lnTo>
                  <a:lnTo>
                    <a:pt x="16" y="163"/>
                  </a:lnTo>
                  <a:lnTo>
                    <a:pt x="16" y="782"/>
                  </a:lnTo>
                  <a:close/>
                </a:path>
              </a:pathLst>
            </a:custGeom>
            <a:solidFill>
              <a:srgbClr val="95B3D7"/>
            </a:solidFill>
            <a:ln w="0" cap="flat">
              <a:solidFill>
                <a:srgbClr val="95B3D7"/>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Rectangle 19"/>
            <p:cNvSpPr>
              <a:spLocks noChangeArrowheads="1"/>
            </p:cNvSpPr>
            <p:nvPr/>
          </p:nvSpPr>
          <p:spPr bwMode="auto">
            <a:xfrm>
              <a:off x="824" y="1465"/>
              <a:ext cx="793"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dirty="0" smtClean="0">
                  <a:ln>
                    <a:noFill/>
                  </a:ln>
                  <a:solidFill>
                    <a:srgbClr val="000000"/>
                  </a:solidFill>
                  <a:effectLst/>
                  <a:latin typeface="Arial Unicode MS" panose="020B0604020202020204" pitchFamily="34" charset="-122"/>
                  <a:ea typeface="微软雅黑" panose="020B0503020204020204" pitchFamily="34" charset="-122"/>
                </a:rPr>
                <a:t>定义用户</a:t>
              </a:r>
              <a:r>
                <a:rPr kumimoji="0" lang="zh-CN" altLang="en-US" b="0" i="0" u="none" strike="noStrike" cap="none" normalizeH="0" dirty="0" smtClean="0">
                  <a:ln>
                    <a:noFill/>
                  </a:ln>
                  <a:solidFill>
                    <a:srgbClr val="000000"/>
                  </a:solidFill>
                  <a:effectLst/>
                  <a:latin typeface="Arial Unicode MS" panose="020B0604020202020204" pitchFamily="34" charset="-122"/>
                  <a:ea typeface="微软雅黑" panose="020B0503020204020204" pitchFamily="34" charset="-122"/>
                </a:rPr>
                <a:t>故事</a:t>
              </a:r>
              <a:endParaRPr kumimoji="0" lang="zh-CN" altLang="zh-CN" sz="2800" b="0" i="0" u="none" strike="noStrike" cap="none" normalizeH="0" dirty="0" smtClean="0">
                <a:ln>
                  <a:noFill/>
                </a:ln>
                <a:solidFill>
                  <a:schemeClr val="tx1"/>
                </a:solidFill>
                <a:effectLst/>
                <a:latin typeface="Arial Unicode MS" panose="020B0604020202020204" pitchFamily="34" charset="-122"/>
                <a:ea typeface="微软雅黑" panose="020B0503020204020204" pitchFamily="34" charset="-122"/>
              </a:endParaRPr>
            </a:p>
          </p:txBody>
        </p:sp>
        <p:sp>
          <p:nvSpPr>
            <p:cNvPr id="20" name="Freeform 21"/>
            <p:cNvSpPr>
              <a:spLocks noEditPoints="1"/>
            </p:cNvSpPr>
            <p:nvPr/>
          </p:nvSpPr>
          <p:spPr bwMode="auto">
            <a:xfrm>
              <a:off x="1172" y="1791"/>
              <a:ext cx="69" cy="321"/>
            </a:xfrm>
            <a:custGeom>
              <a:avLst/>
              <a:gdLst>
                <a:gd name="T0" fmla="*/ 94 w 168"/>
                <a:gd name="T1" fmla="*/ 0 h 777"/>
                <a:gd name="T2" fmla="*/ 92 w 168"/>
                <a:gd name="T3" fmla="*/ 761 h 777"/>
                <a:gd name="T4" fmla="*/ 76 w 168"/>
                <a:gd name="T5" fmla="*/ 761 h 777"/>
                <a:gd name="T6" fmla="*/ 78 w 168"/>
                <a:gd name="T7" fmla="*/ 0 h 777"/>
                <a:gd name="T8" fmla="*/ 94 w 168"/>
                <a:gd name="T9" fmla="*/ 0 h 777"/>
                <a:gd name="T10" fmla="*/ 166 w 168"/>
                <a:gd name="T11" fmla="*/ 637 h 777"/>
                <a:gd name="T12" fmla="*/ 83 w 168"/>
                <a:gd name="T13" fmla="*/ 777 h 777"/>
                <a:gd name="T14" fmla="*/ 2 w 168"/>
                <a:gd name="T15" fmla="*/ 636 h 777"/>
                <a:gd name="T16" fmla="*/ 5 w 168"/>
                <a:gd name="T17" fmla="*/ 625 h 777"/>
                <a:gd name="T18" fmla="*/ 16 w 168"/>
                <a:gd name="T19" fmla="*/ 628 h 777"/>
                <a:gd name="T20" fmla="*/ 90 w 168"/>
                <a:gd name="T21" fmla="*/ 757 h 777"/>
                <a:gd name="T22" fmla="*/ 77 w 168"/>
                <a:gd name="T23" fmla="*/ 757 h 777"/>
                <a:gd name="T24" fmla="*/ 152 w 168"/>
                <a:gd name="T25" fmla="*/ 629 h 777"/>
                <a:gd name="T26" fmla="*/ 163 w 168"/>
                <a:gd name="T27" fmla="*/ 626 h 777"/>
                <a:gd name="T28" fmla="*/ 166 w 168"/>
                <a:gd name="T29" fmla="*/ 63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8" h="777">
                  <a:moveTo>
                    <a:pt x="94" y="0"/>
                  </a:moveTo>
                  <a:lnTo>
                    <a:pt x="92" y="761"/>
                  </a:lnTo>
                  <a:lnTo>
                    <a:pt x="76" y="761"/>
                  </a:lnTo>
                  <a:lnTo>
                    <a:pt x="78" y="0"/>
                  </a:lnTo>
                  <a:lnTo>
                    <a:pt x="94" y="0"/>
                  </a:lnTo>
                  <a:close/>
                  <a:moveTo>
                    <a:pt x="166" y="637"/>
                  </a:moveTo>
                  <a:lnTo>
                    <a:pt x="83" y="777"/>
                  </a:lnTo>
                  <a:lnTo>
                    <a:pt x="2" y="636"/>
                  </a:lnTo>
                  <a:cubicBezTo>
                    <a:pt x="0" y="632"/>
                    <a:pt x="1" y="628"/>
                    <a:pt x="5" y="625"/>
                  </a:cubicBezTo>
                  <a:cubicBezTo>
                    <a:pt x="9" y="623"/>
                    <a:pt x="14" y="624"/>
                    <a:pt x="16" y="628"/>
                  </a:cubicBezTo>
                  <a:lnTo>
                    <a:pt x="90" y="757"/>
                  </a:lnTo>
                  <a:lnTo>
                    <a:pt x="77" y="757"/>
                  </a:lnTo>
                  <a:lnTo>
                    <a:pt x="152" y="629"/>
                  </a:lnTo>
                  <a:cubicBezTo>
                    <a:pt x="154" y="625"/>
                    <a:pt x="159" y="624"/>
                    <a:pt x="163" y="626"/>
                  </a:cubicBezTo>
                  <a:cubicBezTo>
                    <a:pt x="167" y="628"/>
                    <a:pt x="168" y="633"/>
                    <a:pt x="166" y="637"/>
                  </a:cubicBez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22"/>
            <p:cNvSpPr>
              <a:spLocks/>
            </p:cNvSpPr>
            <p:nvPr/>
          </p:nvSpPr>
          <p:spPr bwMode="auto">
            <a:xfrm>
              <a:off x="2687" y="2115"/>
              <a:ext cx="786" cy="383"/>
            </a:xfrm>
            <a:custGeom>
              <a:avLst/>
              <a:gdLst>
                <a:gd name="T0" fmla="*/ 0 w 1904"/>
                <a:gd name="T1" fmla="*/ 155 h 928"/>
                <a:gd name="T2" fmla="*/ 155 w 1904"/>
                <a:gd name="T3" fmla="*/ 0 h 928"/>
                <a:gd name="T4" fmla="*/ 155 w 1904"/>
                <a:gd name="T5" fmla="*/ 0 h 928"/>
                <a:gd name="T6" fmla="*/ 155 w 1904"/>
                <a:gd name="T7" fmla="*/ 0 h 928"/>
                <a:gd name="T8" fmla="*/ 1750 w 1904"/>
                <a:gd name="T9" fmla="*/ 0 h 928"/>
                <a:gd name="T10" fmla="*/ 1750 w 1904"/>
                <a:gd name="T11" fmla="*/ 0 h 928"/>
                <a:gd name="T12" fmla="*/ 1904 w 1904"/>
                <a:gd name="T13" fmla="*/ 155 h 928"/>
                <a:gd name="T14" fmla="*/ 1904 w 1904"/>
                <a:gd name="T15" fmla="*/ 155 h 928"/>
                <a:gd name="T16" fmla="*/ 1904 w 1904"/>
                <a:gd name="T17" fmla="*/ 155 h 928"/>
                <a:gd name="T18" fmla="*/ 1904 w 1904"/>
                <a:gd name="T19" fmla="*/ 774 h 928"/>
                <a:gd name="T20" fmla="*/ 1904 w 1904"/>
                <a:gd name="T21" fmla="*/ 774 h 928"/>
                <a:gd name="T22" fmla="*/ 1750 w 1904"/>
                <a:gd name="T23" fmla="*/ 928 h 928"/>
                <a:gd name="T24" fmla="*/ 1750 w 1904"/>
                <a:gd name="T25" fmla="*/ 928 h 928"/>
                <a:gd name="T26" fmla="*/ 1750 w 1904"/>
                <a:gd name="T27" fmla="*/ 928 h 928"/>
                <a:gd name="T28" fmla="*/ 155 w 1904"/>
                <a:gd name="T29" fmla="*/ 928 h 928"/>
                <a:gd name="T30" fmla="*/ 155 w 1904"/>
                <a:gd name="T31" fmla="*/ 928 h 928"/>
                <a:gd name="T32" fmla="*/ 0 w 1904"/>
                <a:gd name="T33" fmla="*/ 774 h 928"/>
                <a:gd name="T34" fmla="*/ 0 w 1904"/>
                <a:gd name="T35" fmla="*/ 774 h 928"/>
                <a:gd name="T36" fmla="*/ 0 w 1904"/>
                <a:gd name="T37" fmla="*/ 155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04" h="928">
                  <a:moveTo>
                    <a:pt x="0" y="155"/>
                  </a:moveTo>
                  <a:cubicBezTo>
                    <a:pt x="0" y="70"/>
                    <a:pt x="70" y="0"/>
                    <a:pt x="155" y="0"/>
                  </a:cubicBezTo>
                  <a:cubicBezTo>
                    <a:pt x="155" y="0"/>
                    <a:pt x="155" y="0"/>
                    <a:pt x="155" y="0"/>
                  </a:cubicBezTo>
                  <a:lnTo>
                    <a:pt x="155" y="0"/>
                  </a:lnTo>
                  <a:lnTo>
                    <a:pt x="1750" y="0"/>
                  </a:lnTo>
                  <a:lnTo>
                    <a:pt x="1750" y="0"/>
                  </a:lnTo>
                  <a:cubicBezTo>
                    <a:pt x="1835" y="0"/>
                    <a:pt x="1904" y="70"/>
                    <a:pt x="1904" y="155"/>
                  </a:cubicBezTo>
                  <a:cubicBezTo>
                    <a:pt x="1904" y="155"/>
                    <a:pt x="1904" y="155"/>
                    <a:pt x="1904" y="155"/>
                  </a:cubicBezTo>
                  <a:lnTo>
                    <a:pt x="1904" y="155"/>
                  </a:lnTo>
                  <a:lnTo>
                    <a:pt x="1904" y="774"/>
                  </a:lnTo>
                  <a:lnTo>
                    <a:pt x="1904" y="774"/>
                  </a:lnTo>
                  <a:cubicBezTo>
                    <a:pt x="1904" y="859"/>
                    <a:pt x="1835" y="928"/>
                    <a:pt x="1750" y="928"/>
                  </a:cubicBezTo>
                  <a:cubicBezTo>
                    <a:pt x="1750" y="928"/>
                    <a:pt x="1750" y="928"/>
                    <a:pt x="1750" y="928"/>
                  </a:cubicBezTo>
                  <a:lnTo>
                    <a:pt x="1750" y="928"/>
                  </a:lnTo>
                  <a:lnTo>
                    <a:pt x="155" y="928"/>
                  </a:lnTo>
                  <a:lnTo>
                    <a:pt x="155" y="928"/>
                  </a:lnTo>
                  <a:cubicBezTo>
                    <a:pt x="70" y="928"/>
                    <a:pt x="0" y="859"/>
                    <a:pt x="0" y="774"/>
                  </a:cubicBezTo>
                  <a:cubicBezTo>
                    <a:pt x="0" y="774"/>
                    <a:pt x="0" y="774"/>
                    <a:pt x="0" y="774"/>
                  </a:cubicBezTo>
                  <a:lnTo>
                    <a:pt x="0" y="155"/>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23"/>
            <p:cNvSpPr>
              <a:spLocks noEditPoints="1"/>
            </p:cNvSpPr>
            <p:nvPr/>
          </p:nvSpPr>
          <p:spPr bwMode="auto">
            <a:xfrm>
              <a:off x="2683" y="2111"/>
              <a:ext cx="793" cy="390"/>
            </a:xfrm>
            <a:custGeom>
              <a:avLst/>
              <a:gdLst>
                <a:gd name="T0" fmla="*/ 3 w 1920"/>
                <a:gd name="T1" fmla="*/ 132 h 944"/>
                <a:gd name="T2" fmla="*/ 13 w 1920"/>
                <a:gd name="T3" fmla="*/ 101 h 944"/>
                <a:gd name="T4" fmla="*/ 48 w 1920"/>
                <a:gd name="T5" fmla="*/ 50 h 944"/>
                <a:gd name="T6" fmla="*/ 99 w 1920"/>
                <a:gd name="T7" fmla="*/ 14 h 944"/>
                <a:gd name="T8" fmla="*/ 130 w 1920"/>
                <a:gd name="T9" fmla="*/ 4 h 944"/>
                <a:gd name="T10" fmla="*/ 163 w 1920"/>
                <a:gd name="T11" fmla="*/ 0 h 944"/>
                <a:gd name="T12" fmla="*/ 1790 w 1920"/>
                <a:gd name="T13" fmla="*/ 3 h 944"/>
                <a:gd name="T14" fmla="*/ 1821 w 1920"/>
                <a:gd name="T15" fmla="*/ 13 h 944"/>
                <a:gd name="T16" fmla="*/ 1872 w 1920"/>
                <a:gd name="T17" fmla="*/ 48 h 944"/>
                <a:gd name="T18" fmla="*/ 1907 w 1920"/>
                <a:gd name="T19" fmla="*/ 99 h 944"/>
                <a:gd name="T20" fmla="*/ 1917 w 1920"/>
                <a:gd name="T21" fmla="*/ 130 h 944"/>
                <a:gd name="T22" fmla="*/ 1920 w 1920"/>
                <a:gd name="T23" fmla="*/ 163 h 944"/>
                <a:gd name="T24" fmla="*/ 1917 w 1920"/>
                <a:gd name="T25" fmla="*/ 814 h 944"/>
                <a:gd name="T26" fmla="*/ 1908 w 1920"/>
                <a:gd name="T27" fmla="*/ 845 h 944"/>
                <a:gd name="T28" fmla="*/ 1874 w 1920"/>
                <a:gd name="T29" fmla="*/ 896 h 944"/>
                <a:gd name="T30" fmla="*/ 1823 w 1920"/>
                <a:gd name="T31" fmla="*/ 931 h 944"/>
                <a:gd name="T32" fmla="*/ 1792 w 1920"/>
                <a:gd name="T33" fmla="*/ 941 h 944"/>
                <a:gd name="T34" fmla="*/ 1759 w 1920"/>
                <a:gd name="T35" fmla="*/ 944 h 944"/>
                <a:gd name="T36" fmla="*/ 132 w 1920"/>
                <a:gd name="T37" fmla="*/ 941 h 944"/>
                <a:gd name="T38" fmla="*/ 101 w 1920"/>
                <a:gd name="T39" fmla="*/ 932 h 944"/>
                <a:gd name="T40" fmla="*/ 50 w 1920"/>
                <a:gd name="T41" fmla="*/ 898 h 944"/>
                <a:gd name="T42" fmla="*/ 14 w 1920"/>
                <a:gd name="T43" fmla="*/ 847 h 944"/>
                <a:gd name="T44" fmla="*/ 4 w 1920"/>
                <a:gd name="T45" fmla="*/ 816 h 944"/>
                <a:gd name="T46" fmla="*/ 0 w 1920"/>
                <a:gd name="T47" fmla="*/ 783 h 944"/>
                <a:gd name="T48" fmla="*/ 16 w 1920"/>
                <a:gd name="T49" fmla="*/ 782 h 944"/>
                <a:gd name="T50" fmla="*/ 19 w 1920"/>
                <a:gd name="T51" fmla="*/ 811 h 944"/>
                <a:gd name="T52" fmla="*/ 27 w 1920"/>
                <a:gd name="T53" fmla="*/ 838 h 944"/>
                <a:gd name="T54" fmla="*/ 59 w 1920"/>
                <a:gd name="T55" fmla="*/ 885 h 944"/>
                <a:gd name="T56" fmla="*/ 106 w 1920"/>
                <a:gd name="T57" fmla="*/ 917 h 944"/>
                <a:gd name="T58" fmla="*/ 133 w 1920"/>
                <a:gd name="T59" fmla="*/ 925 h 944"/>
                <a:gd name="T60" fmla="*/ 1758 w 1920"/>
                <a:gd name="T61" fmla="*/ 928 h 944"/>
                <a:gd name="T62" fmla="*/ 1787 w 1920"/>
                <a:gd name="T63" fmla="*/ 926 h 944"/>
                <a:gd name="T64" fmla="*/ 1814 w 1920"/>
                <a:gd name="T65" fmla="*/ 918 h 944"/>
                <a:gd name="T66" fmla="*/ 1861 w 1920"/>
                <a:gd name="T67" fmla="*/ 887 h 944"/>
                <a:gd name="T68" fmla="*/ 1893 w 1920"/>
                <a:gd name="T69" fmla="*/ 840 h 944"/>
                <a:gd name="T70" fmla="*/ 1901 w 1920"/>
                <a:gd name="T71" fmla="*/ 813 h 944"/>
                <a:gd name="T72" fmla="*/ 1904 w 1920"/>
                <a:gd name="T73" fmla="*/ 164 h 944"/>
                <a:gd name="T74" fmla="*/ 1902 w 1920"/>
                <a:gd name="T75" fmla="*/ 135 h 944"/>
                <a:gd name="T76" fmla="*/ 1894 w 1920"/>
                <a:gd name="T77" fmla="*/ 108 h 944"/>
                <a:gd name="T78" fmla="*/ 1863 w 1920"/>
                <a:gd name="T79" fmla="*/ 61 h 944"/>
                <a:gd name="T80" fmla="*/ 1816 w 1920"/>
                <a:gd name="T81" fmla="*/ 28 h 944"/>
                <a:gd name="T82" fmla="*/ 1789 w 1920"/>
                <a:gd name="T83" fmla="*/ 19 h 944"/>
                <a:gd name="T84" fmla="*/ 164 w 1920"/>
                <a:gd name="T85" fmla="*/ 16 h 944"/>
                <a:gd name="T86" fmla="*/ 135 w 1920"/>
                <a:gd name="T87" fmla="*/ 19 h 944"/>
                <a:gd name="T88" fmla="*/ 108 w 1920"/>
                <a:gd name="T89" fmla="*/ 27 h 944"/>
                <a:gd name="T90" fmla="*/ 61 w 1920"/>
                <a:gd name="T91" fmla="*/ 59 h 944"/>
                <a:gd name="T92" fmla="*/ 28 w 1920"/>
                <a:gd name="T93" fmla="*/ 106 h 944"/>
                <a:gd name="T94" fmla="*/ 19 w 1920"/>
                <a:gd name="T95" fmla="*/ 133 h 944"/>
                <a:gd name="T96" fmla="*/ 16 w 1920"/>
                <a:gd name="T97" fmla="*/ 782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0" h="944">
                  <a:moveTo>
                    <a:pt x="0" y="163"/>
                  </a:moveTo>
                  <a:lnTo>
                    <a:pt x="3" y="132"/>
                  </a:lnTo>
                  <a:cubicBezTo>
                    <a:pt x="4" y="131"/>
                    <a:pt x="4" y="131"/>
                    <a:pt x="4" y="130"/>
                  </a:cubicBezTo>
                  <a:lnTo>
                    <a:pt x="13" y="101"/>
                  </a:lnTo>
                  <a:cubicBezTo>
                    <a:pt x="13" y="100"/>
                    <a:pt x="13" y="100"/>
                    <a:pt x="14" y="99"/>
                  </a:cubicBezTo>
                  <a:lnTo>
                    <a:pt x="48" y="50"/>
                  </a:lnTo>
                  <a:cubicBezTo>
                    <a:pt x="48" y="49"/>
                    <a:pt x="49" y="48"/>
                    <a:pt x="50" y="48"/>
                  </a:cubicBezTo>
                  <a:lnTo>
                    <a:pt x="99" y="14"/>
                  </a:lnTo>
                  <a:cubicBezTo>
                    <a:pt x="100" y="13"/>
                    <a:pt x="100" y="13"/>
                    <a:pt x="101" y="13"/>
                  </a:cubicBezTo>
                  <a:lnTo>
                    <a:pt x="130" y="4"/>
                  </a:lnTo>
                  <a:cubicBezTo>
                    <a:pt x="131" y="4"/>
                    <a:pt x="131" y="4"/>
                    <a:pt x="132" y="3"/>
                  </a:cubicBezTo>
                  <a:lnTo>
                    <a:pt x="163" y="0"/>
                  </a:lnTo>
                  <a:lnTo>
                    <a:pt x="1758" y="0"/>
                  </a:lnTo>
                  <a:lnTo>
                    <a:pt x="1790" y="3"/>
                  </a:lnTo>
                  <a:cubicBezTo>
                    <a:pt x="1791" y="4"/>
                    <a:pt x="1791" y="4"/>
                    <a:pt x="1792" y="4"/>
                  </a:cubicBezTo>
                  <a:lnTo>
                    <a:pt x="1821" y="13"/>
                  </a:lnTo>
                  <a:cubicBezTo>
                    <a:pt x="1822" y="13"/>
                    <a:pt x="1822" y="13"/>
                    <a:pt x="1823" y="14"/>
                  </a:cubicBezTo>
                  <a:lnTo>
                    <a:pt x="1872" y="48"/>
                  </a:lnTo>
                  <a:cubicBezTo>
                    <a:pt x="1873" y="48"/>
                    <a:pt x="1874" y="49"/>
                    <a:pt x="1874" y="50"/>
                  </a:cubicBezTo>
                  <a:lnTo>
                    <a:pt x="1907" y="99"/>
                  </a:lnTo>
                  <a:cubicBezTo>
                    <a:pt x="1908" y="100"/>
                    <a:pt x="1908" y="100"/>
                    <a:pt x="1908" y="101"/>
                  </a:cubicBezTo>
                  <a:lnTo>
                    <a:pt x="1917" y="130"/>
                  </a:lnTo>
                  <a:cubicBezTo>
                    <a:pt x="1917" y="131"/>
                    <a:pt x="1917" y="131"/>
                    <a:pt x="1917" y="132"/>
                  </a:cubicBezTo>
                  <a:lnTo>
                    <a:pt x="1920" y="163"/>
                  </a:lnTo>
                  <a:lnTo>
                    <a:pt x="1920" y="782"/>
                  </a:lnTo>
                  <a:lnTo>
                    <a:pt x="1917" y="814"/>
                  </a:lnTo>
                  <a:cubicBezTo>
                    <a:pt x="1917" y="815"/>
                    <a:pt x="1917" y="815"/>
                    <a:pt x="1917" y="816"/>
                  </a:cubicBezTo>
                  <a:lnTo>
                    <a:pt x="1908" y="845"/>
                  </a:lnTo>
                  <a:cubicBezTo>
                    <a:pt x="1908" y="846"/>
                    <a:pt x="1908" y="846"/>
                    <a:pt x="1907" y="847"/>
                  </a:cubicBezTo>
                  <a:lnTo>
                    <a:pt x="1874" y="896"/>
                  </a:lnTo>
                  <a:cubicBezTo>
                    <a:pt x="1874" y="897"/>
                    <a:pt x="1873" y="898"/>
                    <a:pt x="1872" y="898"/>
                  </a:cubicBezTo>
                  <a:lnTo>
                    <a:pt x="1823" y="931"/>
                  </a:lnTo>
                  <a:cubicBezTo>
                    <a:pt x="1822" y="932"/>
                    <a:pt x="1822" y="932"/>
                    <a:pt x="1821" y="932"/>
                  </a:cubicBezTo>
                  <a:lnTo>
                    <a:pt x="1792" y="941"/>
                  </a:lnTo>
                  <a:cubicBezTo>
                    <a:pt x="1791" y="941"/>
                    <a:pt x="1791" y="941"/>
                    <a:pt x="1790" y="941"/>
                  </a:cubicBezTo>
                  <a:lnTo>
                    <a:pt x="1759" y="944"/>
                  </a:lnTo>
                  <a:lnTo>
                    <a:pt x="163" y="944"/>
                  </a:lnTo>
                  <a:lnTo>
                    <a:pt x="132" y="941"/>
                  </a:lnTo>
                  <a:cubicBezTo>
                    <a:pt x="131" y="941"/>
                    <a:pt x="131" y="941"/>
                    <a:pt x="130" y="941"/>
                  </a:cubicBezTo>
                  <a:lnTo>
                    <a:pt x="101" y="932"/>
                  </a:lnTo>
                  <a:cubicBezTo>
                    <a:pt x="100" y="932"/>
                    <a:pt x="100" y="932"/>
                    <a:pt x="99" y="931"/>
                  </a:cubicBezTo>
                  <a:lnTo>
                    <a:pt x="50" y="898"/>
                  </a:lnTo>
                  <a:cubicBezTo>
                    <a:pt x="49" y="898"/>
                    <a:pt x="48" y="897"/>
                    <a:pt x="48" y="896"/>
                  </a:cubicBezTo>
                  <a:lnTo>
                    <a:pt x="14" y="847"/>
                  </a:lnTo>
                  <a:cubicBezTo>
                    <a:pt x="13" y="846"/>
                    <a:pt x="13" y="846"/>
                    <a:pt x="13" y="845"/>
                  </a:cubicBezTo>
                  <a:lnTo>
                    <a:pt x="4" y="816"/>
                  </a:lnTo>
                  <a:cubicBezTo>
                    <a:pt x="4" y="815"/>
                    <a:pt x="4" y="815"/>
                    <a:pt x="3" y="814"/>
                  </a:cubicBezTo>
                  <a:lnTo>
                    <a:pt x="0" y="783"/>
                  </a:lnTo>
                  <a:lnTo>
                    <a:pt x="0" y="163"/>
                  </a:lnTo>
                  <a:close/>
                  <a:moveTo>
                    <a:pt x="16" y="782"/>
                  </a:moveTo>
                  <a:lnTo>
                    <a:pt x="19" y="813"/>
                  </a:lnTo>
                  <a:lnTo>
                    <a:pt x="19" y="811"/>
                  </a:lnTo>
                  <a:lnTo>
                    <a:pt x="28" y="840"/>
                  </a:lnTo>
                  <a:lnTo>
                    <a:pt x="27" y="838"/>
                  </a:lnTo>
                  <a:lnTo>
                    <a:pt x="61" y="887"/>
                  </a:lnTo>
                  <a:lnTo>
                    <a:pt x="59" y="885"/>
                  </a:lnTo>
                  <a:lnTo>
                    <a:pt x="108" y="918"/>
                  </a:lnTo>
                  <a:lnTo>
                    <a:pt x="106" y="917"/>
                  </a:lnTo>
                  <a:lnTo>
                    <a:pt x="135" y="926"/>
                  </a:lnTo>
                  <a:lnTo>
                    <a:pt x="133" y="925"/>
                  </a:lnTo>
                  <a:lnTo>
                    <a:pt x="163" y="928"/>
                  </a:lnTo>
                  <a:lnTo>
                    <a:pt x="1758" y="928"/>
                  </a:lnTo>
                  <a:lnTo>
                    <a:pt x="1789" y="925"/>
                  </a:lnTo>
                  <a:lnTo>
                    <a:pt x="1787" y="926"/>
                  </a:lnTo>
                  <a:lnTo>
                    <a:pt x="1816" y="917"/>
                  </a:lnTo>
                  <a:lnTo>
                    <a:pt x="1814" y="918"/>
                  </a:lnTo>
                  <a:lnTo>
                    <a:pt x="1863" y="885"/>
                  </a:lnTo>
                  <a:lnTo>
                    <a:pt x="1861" y="887"/>
                  </a:lnTo>
                  <a:lnTo>
                    <a:pt x="1894" y="838"/>
                  </a:lnTo>
                  <a:lnTo>
                    <a:pt x="1893" y="840"/>
                  </a:lnTo>
                  <a:lnTo>
                    <a:pt x="1902" y="811"/>
                  </a:lnTo>
                  <a:lnTo>
                    <a:pt x="1901" y="813"/>
                  </a:lnTo>
                  <a:lnTo>
                    <a:pt x="1904" y="782"/>
                  </a:lnTo>
                  <a:lnTo>
                    <a:pt x="1904" y="164"/>
                  </a:lnTo>
                  <a:lnTo>
                    <a:pt x="1901" y="133"/>
                  </a:lnTo>
                  <a:lnTo>
                    <a:pt x="1902" y="135"/>
                  </a:lnTo>
                  <a:lnTo>
                    <a:pt x="1893" y="106"/>
                  </a:lnTo>
                  <a:lnTo>
                    <a:pt x="1894" y="108"/>
                  </a:lnTo>
                  <a:lnTo>
                    <a:pt x="1861" y="59"/>
                  </a:lnTo>
                  <a:lnTo>
                    <a:pt x="1863" y="61"/>
                  </a:lnTo>
                  <a:lnTo>
                    <a:pt x="1814" y="27"/>
                  </a:lnTo>
                  <a:lnTo>
                    <a:pt x="1816" y="28"/>
                  </a:lnTo>
                  <a:lnTo>
                    <a:pt x="1787" y="19"/>
                  </a:lnTo>
                  <a:lnTo>
                    <a:pt x="1789" y="19"/>
                  </a:lnTo>
                  <a:lnTo>
                    <a:pt x="1758" y="16"/>
                  </a:lnTo>
                  <a:lnTo>
                    <a:pt x="164" y="16"/>
                  </a:lnTo>
                  <a:lnTo>
                    <a:pt x="133" y="19"/>
                  </a:lnTo>
                  <a:lnTo>
                    <a:pt x="135" y="19"/>
                  </a:lnTo>
                  <a:lnTo>
                    <a:pt x="106" y="28"/>
                  </a:lnTo>
                  <a:lnTo>
                    <a:pt x="108" y="27"/>
                  </a:lnTo>
                  <a:lnTo>
                    <a:pt x="59" y="61"/>
                  </a:lnTo>
                  <a:lnTo>
                    <a:pt x="61" y="59"/>
                  </a:lnTo>
                  <a:lnTo>
                    <a:pt x="27" y="108"/>
                  </a:lnTo>
                  <a:lnTo>
                    <a:pt x="28" y="106"/>
                  </a:lnTo>
                  <a:lnTo>
                    <a:pt x="19" y="135"/>
                  </a:lnTo>
                  <a:lnTo>
                    <a:pt x="19" y="133"/>
                  </a:lnTo>
                  <a:lnTo>
                    <a:pt x="16" y="163"/>
                  </a:lnTo>
                  <a:lnTo>
                    <a:pt x="16" y="782"/>
                  </a:lnTo>
                  <a:close/>
                </a:path>
              </a:pathLst>
            </a:custGeom>
            <a:solidFill>
              <a:srgbClr val="95B3D7"/>
            </a:solidFill>
            <a:ln w="0" cap="flat">
              <a:solidFill>
                <a:srgbClr val="95B3D7"/>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27"/>
            <p:cNvSpPr>
              <a:spLocks/>
            </p:cNvSpPr>
            <p:nvPr/>
          </p:nvSpPr>
          <p:spPr bwMode="auto">
            <a:xfrm>
              <a:off x="2687" y="2768"/>
              <a:ext cx="786" cy="390"/>
            </a:xfrm>
            <a:custGeom>
              <a:avLst/>
              <a:gdLst>
                <a:gd name="T0" fmla="*/ 0 w 1904"/>
                <a:gd name="T1" fmla="*/ 158 h 944"/>
                <a:gd name="T2" fmla="*/ 158 w 1904"/>
                <a:gd name="T3" fmla="*/ 0 h 944"/>
                <a:gd name="T4" fmla="*/ 158 w 1904"/>
                <a:gd name="T5" fmla="*/ 0 h 944"/>
                <a:gd name="T6" fmla="*/ 158 w 1904"/>
                <a:gd name="T7" fmla="*/ 0 h 944"/>
                <a:gd name="T8" fmla="*/ 1747 w 1904"/>
                <a:gd name="T9" fmla="*/ 0 h 944"/>
                <a:gd name="T10" fmla="*/ 1747 w 1904"/>
                <a:gd name="T11" fmla="*/ 0 h 944"/>
                <a:gd name="T12" fmla="*/ 1904 w 1904"/>
                <a:gd name="T13" fmla="*/ 158 h 944"/>
                <a:gd name="T14" fmla="*/ 1904 w 1904"/>
                <a:gd name="T15" fmla="*/ 158 h 944"/>
                <a:gd name="T16" fmla="*/ 1904 w 1904"/>
                <a:gd name="T17" fmla="*/ 158 h 944"/>
                <a:gd name="T18" fmla="*/ 1904 w 1904"/>
                <a:gd name="T19" fmla="*/ 787 h 944"/>
                <a:gd name="T20" fmla="*/ 1904 w 1904"/>
                <a:gd name="T21" fmla="*/ 787 h 944"/>
                <a:gd name="T22" fmla="*/ 1747 w 1904"/>
                <a:gd name="T23" fmla="*/ 944 h 944"/>
                <a:gd name="T24" fmla="*/ 1747 w 1904"/>
                <a:gd name="T25" fmla="*/ 944 h 944"/>
                <a:gd name="T26" fmla="*/ 1747 w 1904"/>
                <a:gd name="T27" fmla="*/ 944 h 944"/>
                <a:gd name="T28" fmla="*/ 158 w 1904"/>
                <a:gd name="T29" fmla="*/ 944 h 944"/>
                <a:gd name="T30" fmla="*/ 158 w 1904"/>
                <a:gd name="T31" fmla="*/ 944 h 944"/>
                <a:gd name="T32" fmla="*/ 0 w 1904"/>
                <a:gd name="T33" fmla="*/ 787 h 944"/>
                <a:gd name="T34" fmla="*/ 0 w 1904"/>
                <a:gd name="T35" fmla="*/ 787 h 944"/>
                <a:gd name="T36" fmla="*/ 0 w 1904"/>
                <a:gd name="T37" fmla="*/ 158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04" h="944">
                  <a:moveTo>
                    <a:pt x="0" y="158"/>
                  </a:moveTo>
                  <a:cubicBezTo>
                    <a:pt x="0" y="71"/>
                    <a:pt x="71" y="0"/>
                    <a:pt x="158" y="0"/>
                  </a:cubicBezTo>
                  <a:cubicBezTo>
                    <a:pt x="158" y="0"/>
                    <a:pt x="158" y="0"/>
                    <a:pt x="158" y="0"/>
                  </a:cubicBezTo>
                  <a:lnTo>
                    <a:pt x="158" y="0"/>
                  </a:lnTo>
                  <a:lnTo>
                    <a:pt x="1747" y="0"/>
                  </a:lnTo>
                  <a:lnTo>
                    <a:pt x="1747" y="0"/>
                  </a:lnTo>
                  <a:cubicBezTo>
                    <a:pt x="1834" y="0"/>
                    <a:pt x="1904" y="71"/>
                    <a:pt x="1904" y="158"/>
                  </a:cubicBezTo>
                  <a:cubicBezTo>
                    <a:pt x="1904" y="158"/>
                    <a:pt x="1904" y="158"/>
                    <a:pt x="1904" y="158"/>
                  </a:cubicBezTo>
                  <a:lnTo>
                    <a:pt x="1904" y="158"/>
                  </a:lnTo>
                  <a:lnTo>
                    <a:pt x="1904" y="787"/>
                  </a:lnTo>
                  <a:lnTo>
                    <a:pt x="1904" y="787"/>
                  </a:lnTo>
                  <a:cubicBezTo>
                    <a:pt x="1904" y="874"/>
                    <a:pt x="1834" y="944"/>
                    <a:pt x="1747" y="944"/>
                  </a:cubicBezTo>
                  <a:cubicBezTo>
                    <a:pt x="1747" y="944"/>
                    <a:pt x="1747" y="944"/>
                    <a:pt x="1747" y="944"/>
                  </a:cubicBezTo>
                  <a:lnTo>
                    <a:pt x="1747" y="944"/>
                  </a:lnTo>
                  <a:lnTo>
                    <a:pt x="158" y="944"/>
                  </a:lnTo>
                  <a:lnTo>
                    <a:pt x="158" y="944"/>
                  </a:lnTo>
                  <a:cubicBezTo>
                    <a:pt x="71" y="944"/>
                    <a:pt x="0" y="874"/>
                    <a:pt x="0" y="787"/>
                  </a:cubicBezTo>
                  <a:cubicBezTo>
                    <a:pt x="0" y="787"/>
                    <a:pt x="0" y="787"/>
                    <a:pt x="0" y="787"/>
                  </a:cubicBezTo>
                  <a:lnTo>
                    <a:pt x="0" y="158"/>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28"/>
            <p:cNvSpPr>
              <a:spLocks noEditPoints="1"/>
            </p:cNvSpPr>
            <p:nvPr/>
          </p:nvSpPr>
          <p:spPr bwMode="auto">
            <a:xfrm>
              <a:off x="2683" y="2765"/>
              <a:ext cx="793" cy="396"/>
            </a:xfrm>
            <a:custGeom>
              <a:avLst/>
              <a:gdLst>
                <a:gd name="T0" fmla="*/ 3 w 1920"/>
                <a:gd name="T1" fmla="*/ 134 h 960"/>
                <a:gd name="T2" fmla="*/ 13 w 1920"/>
                <a:gd name="T3" fmla="*/ 103 h 960"/>
                <a:gd name="T4" fmla="*/ 48 w 1920"/>
                <a:gd name="T5" fmla="*/ 50 h 960"/>
                <a:gd name="T6" fmla="*/ 101 w 1920"/>
                <a:gd name="T7" fmla="*/ 14 h 960"/>
                <a:gd name="T8" fmla="*/ 132 w 1920"/>
                <a:gd name="T9" fmla="*/ 4 h 960"/>
                <a:gd name="T10" fmla="*/ 166 w 1920"/>
                <a:gd name="T11" fmla="*/ 0 h 960"/>
                <a:gd name="T12" fmla="*/ 1788 w 1920"/>
                <a:gd name="T13" fmla="*/ 3 h 960"/>
                <a:gd name="T14" fmla="*/ 1819 w 1920"/>
                <a:gd name="T15" fmla="*/ 13 h 960"/>
                <a:gd name="T16" fmla="*/ 1871 w 1920"/>
                <a:gd name="T17" fmla="*/ 48 h 960"/>
                <a:gd name="T18" fmla="*/ 1907 w 1920"/>
                <a:gd name="T19" fmla="*/ 101 h 960"/>
                <a:gd name="T20" fmla="*/ 1917 w 1920"/>
                <a:gd name="T21" fmla="*/ 132 h 960"/>
                <a:gd name="T22" fmla="*/ 1920 w 1920"/>
                <a:gd name="T23" fmla="*/ 166 h 960"/>
                <a:gd name="T24" fmla="*/ 1917 w 1920"/>
                <a:gd name="T25" fmla="*/ 828 h 960"/>
                <a:gd name="T26" fmla="*/ 1908 w 1920"/>
                <a:gd name="T27" fmla="*/ 859 h 960"/>
                <a:gd name="T28" fmla="*/ 1873 w 1920"/>
                <a:gd name="T29" fmla="*/ 911 h 960"/>
                <a:gd name="T30" fmla="*/ 1821 w 1920"/>
                <a:gd name="T31" fmla="*/ 947 h 960"/>
                <a:gd name="T32" fmla="*/ 1790 w 1920"/>
                <a:gd name="T33" fmla="*/ 957 h 960"/>
                <a:gd name="T34" fmla="*/ 1756 w 1920"/>
                <a:gd name="T35" fmla="*/ 960 h 960"/>
                <a:gd name="T36" fmla="*/ 134 w 1920"/>
                <a:gd name="T37" fmla="*/ 957 h 960"/>
                <a:gd name="T38" fmla="*/ 103 w 1920"/>
                <a:gd name="T39" fmla="*/ 948 h 960"/>
                <a:gd name="T40" fmla="*/ 50 w 1920"/>
                <a:gd name="T41" fmla="*/ 913 h 960"/>
                <a:gd name="T42" fmla="*/ 14 w 1920"/>
                <a:gd name="T43" fmla="*/ 861 h 960"/>
                <a:gd name="T44" fmla="*/ 4 w 1920"/>
                <a:gd name="T45" fmla="*/ 830 h 960"/>
                <a:gd name="T46" fmla="*/ 0 w 1920"/>
                <a:gd name="T47" fmla="*/ 796 h 960"/>
                <a:gd name="T48" fmla="*/ 16 w 1920"/>
                <a:gd name="T49" fmla="*/ 795 h 960"/>
                <a:gd name="T50" fmla="*/ 19 w 1920"/>
                <a:gd name="T51" fmla="*/ 825 h 960"/>
                <a:gd name="T52" fmla="*/ 27 w 1920"/>
                <a:gd name="T53" fmla="*/ 852 h 960"/>
                <a:gd name="T54" fmla="*/ 59 w 1920"/>
                <a:gd name="T55" fmla="*/ 900 h 960"/>
                <a:gd name="T56" fmla="*/ 108 w 1920"/>
                <a:gd name="T57" fmla="*/ 933 h 960"/>
                <a:gd name="T58" fmla="*/ 135 w 1920"/>
                <a:gd name="T59" fmla="*/ 941 h 960"/>
                <a:gd name="T60" fmla="*/ 1755 w 1920"/>
                <a:gd name="T61" fmla="*/ 944 h 960"/>
                <a:gd name="T62" fmla="*/ 1785 w 1920"/>
                <a:gd name="T63" fmla="*/ 942 h 960"/>
                <a:gd name="T64" fmla="*/ 1812 w 1920"/>
                <a:gd name="T65" fmla="*/ 934 h 960"/>
                <a:gd name="T66" fmla="*/ 1860 w 1920"/>
                <a:gd name="T67" fmla="*/ 902 h 960"/>
                <a:gd name="T68" fmla="*/ 1893 w 1920"/>
                <a:gd name="T69" fmla="*/ 854 h 960"/>
                <a:gd name="T70" fmla="*/ 1901 w 1920"/>
                <a:gd name="T71" fmla="*/ 827 h 960"/>
                <a:gd name="T72" fmla="*/ 1904 w 1920"/>
                <a:gd name="T73" fmla="*/ 167 h 960"/>
                <a:gd name="T74" fmla="*/ 1902 w 1920"/>
                <a:gd name="T75" fmla="*/ 137 h 960"/>
                <a:gd name="T76" fmla="*/ 1894 w 1920"/>
                <a:gd name="T77" fmla="*/ 110 h 960"/>
                <a:gd name="T78" fmla="*/ 1862 w 1920"/>
                <a:gd name="T79" fmla="*/ 61 h 960"/>
                <a:gd name="T80" fmla="*/ 1814 w 1920"/>
                <a:gd name="T81" fmla="*/ 28 h 960"/>
                <a:gd name="T82" fmla="*/ 1787 w 1920"/>
                <a:gd name="T83" fmla="*/ 19 h 960"/>
                <a:gd name="T84" fmla="*/ 167 w 1920"/>
                <a:gd name="T85" fmla="*/ 16 h 960"/>
                <a:gd name="T86" fmla="*/ 137 w 1920"/>
                <a:gd name="T87" fmla="*/ 19 h 960"/>
                <a:gd name="T88" fmla="*/ 110 w 1920"/>
                <a:gd name="T89" fmla="*/ 27 h 960"/>
                <a:gd name="T90" fmla="*/ 61 w 1920"/>
                <a:gd name="T91" fmla="*/ 59 h 960"/>
                <a:gd name="T92" fmla="*/ 28 w 1920"/>
                <a:gd name="T93" fmla="*/ 108 h 960"/>
                <a:gd name="T94" fmla="*/ 19 w 1920"/>
                <a:gd name="T95" fmla="*/ 135 h 960"/>
                <a:gd name="T96" fmla="*/ 16 w 1920"/>
                <a:gd name="T97" fmla="*/ 795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0" h="960">
                  <a:moveTo>
                    <a:pt x="0" y="166"/>
                  </a:moveTo>
                  <a:lnTo>
                    <a:pt x="3" y="134"/>
                  </a:lnTo>
                  <a:cubicBezTo>
                    <a:pt x="4" y="133"/>
                    <a:pt x="4" y="133"/>
                    <a:pt x="4" y="132"/>
                  </a:cubicBezTo>
                  <a:lnTo>
                    <a:pt x="13" y="103"/>
                  </a:lnTo>
                  <a:cubicBezTo>
                    <a:pt x="13" y="102"/>
                    <a:pt x="13" y="102"/>
                    <a:pt x="14" y="101"/>
                  </a:cubicBezTo>
                  <a:lnTo>
                    <a:pt x="48" y="50"/>
                  </a:lnTo>
                  <a:cubicBezTo>
                    <a:pt x="48" y="49"/>
                    <a:pt x="49" y="48"/>
                    <a:pt x="50" y="48"/>
                  </a:cubicBezTo>
                  <a:lnTo>
                    <a:pt x="101" y="14"/>
                  </a:lnTo>
                  <a:cubicBezTo>
                    <a:pt x="102" y="13"/>
                    <a:pt x="102" y="13"/>
                    <a:pt x="103" y="13"/>
                  </a:cubicBezTo>
                  <a:lnTo>
                    <a:pt x="132" y="4"/>
                  </a:lnTo>
                  <a:cubicBezTo>
                    <a:pt x="133" y="4"/>
                    <a:pt x="133" y="4"/>
                    <a:pt x="134" y="3"/>
                  </a:cubicBezTo>
                  <a:lnTo>
                    <a:pt x="166" y="0"/>
                  </a:lnTo>
                  <a:lnTo>
                    <a:pt x="1755" y="0"/>
                  </a:lnTo>
                  <a:lnTo>
                    <a:pt x="1788" y="3"/>
                  </a:lnTo>
                  <a:cubicBezTo>
                    <a:pt x="1789" y="4"/>
                    <a:pt x="1789" y="4"/>
                    <a:pt x="1790" y="4"/>
                  </a:cubicBezTo>
                  <a:lnTo>
                    <a:pt x="1819" y="13"/>
                  </a:lnTo>
                  <a:cubicBezTo>
                    <a:pt x="1820" y="13"/>
                    <a:pt x="1820" y="13"/>
                    <a:pt x="1821" y="14"/>
                  </a:cubicBezTo>
                  <a:lnTo>
                    <a:pt x="1871" y="48"/>
                  </a:lnTo>
                  <a:cubicBezTo>
                    <a:pt x="1872" y="48"/>
                    <a:pt x="1873" y="49"/>
                    <a:pt x="1873" y="50"/>
                  </a:cubicBezTo>
                  <a:lnTo>
                    <a:pt x="1907" y="101"/>
                  </a:lnTo>
                  <a:cubicBezTo>
                    <a:pt x="1908" y="102"/>
                    <a:pt x="1908" y="102"/>
                    <a:pt x="1908" y="103"/>
                  </a:cubicBezTo>
                  <a:lnTo>
                    <a:pt x="1917" y="132"/>
                  </a:lnTo>
                  <a:cubicBezTo>
                    <a:pt x="1917" y="133"/>
                    <a:pt x="1917" y="133"/>
                    <a:pt x="1917" y="134"/>
                  </a:cubicBezTo>
                  <a:lnTo>
                    <a:pt x="1920" y="166"/>
                  </a:lnTo>
                  <a:lnTo>
                    <a:pt x="1920" y="795"/>
                  </a:lnTo>
                  <a:lnTo>
                    <a:pt x="1917" y="828"/>
                  </a:lnTo>
                  <a:cubicBezTo>
                    <a:pt x="1917" y="829"/>
                    <a:pt x="1917" y="829"/>
                    <a:pt x="1917" y="830"/>
                  </a:cubicBezTo>
                  <a:lnTo>
                    <a:pt x="1908" y="859"/>
                  </a:lnTo>
                  <a:cubicBezTo>
                    <a:pt x="1908" y="860"/>
                    <a:pt x="1908" y="860"/>
                    <a:pt x="1907" y="861"/>
                  </a:cubicBezTo>
                  <a:lnTo>
                    <a:pt x="1873" y="911"/>
                  </a:lnTo>
                  <a:cubicBezTo>
                    <a:pt x="1873" y="912"/>
                    <a:pt x="1872" y="913"/>
                    <a:pt x="1871" y="913"/>
                  </a:cubicBezTo>
                  <a:lnTo>
                    <a:pt x="1821" y="947"/>
                  </a:lnTo>
                  <a:cubicBezTo>
                    <a:pt x="1820" y="948"/>
                    <a:pt x="1820" y="948"/>
                    <a:pt x="1819" y="948"/>
                  </a:cubicBezTo>
                  <a:lnTo>
                    <a:pt x="1790" y="957"/>
                  </a:lnTo>
                  <a:cubicBezTo>
                    <a:pt x="1789" y="957"/>
                    <a:pt x="1789" y="957"/>
                    <a:pt x="1788" y="957"/>
                  </a:cubicBezTo>
                  <a:lnTo>
                    <a:pt x="1756" y="960"/>
                  </a:lnTo>
                  <a:lnTo>
                    <a:pt x="166" y="960"/>
                  </a:lnTo>
                  <a:lnTo>
                    <a:pt x="134" y="957"/>
                  </a:lnTo>
                  <a:cubicBezTo>
                    <a:pt x="133" y="957"/>
                    <a:pt x="133" y="957"/>
                    <a:pt x="132" y="957"/>
                  </a:cubicBezTo>
                  <a:lnTo>
                    <a:pt x="103" y="948"/>
                  </a:lnTo>
                  <a:cubicBezTo>
                    <a:pt x="102" y="948"/>
                    <a:pt x="102" y="948"/>
                    <a:pt x="101" y="947"/>
                  </a:cubicBezTo>
                  <a:lnTo>
                    <a:pt x="50" y="913"/>
                  </a:lnTo>
                  <a:cubicBezTo>
                    <a:pt x="49" y="913"/>
                    <a:pt x="48" y="912"/>
                    <a:pt x="48" y="911"/>
                  </a:cubicBezTo>
                  <a:lnTo>
                    <a:pt x="14" y="861"/>
                  </a:lnTo>
                  <a:cubicBezTo>
                    <a:pt x="13" y="860"/>
                    <a:pt x="13" y="860"/>
                    <a:pt x="13" y="859"/>
                  </a:cubicBezTo>
                  <a:lnTo>
                    <a:pt x="4" y="830"/>
                  </a:lnTo>
                  <a:cubicBezTo>
                    <a:pt x="4" y="829"/>
                    <a:pt x="4" y="829"/>
                    <a:pt x="3" y="828"/>
                  </a:cubicBezTo>
                  <a:lnTo>
                    <a:pt x="0" y="796"/>
                  </a:lnTo>
                  <a:lnTo>
                    <a:pt x="0" y="166"/>
                  </a:lnTo>
                  <a:close/>
                  <a:moveTo>
                    <a:pt x="16" y="795"/>
                  </a:moveTo>
                  <a:lnTo>
                    <a:pt x="19" y="827"/>
                  </a:lnTo>
                  <a:lnTo>
                    <a:pt x="19" y="825"/>
                  </a:lnTo>
                  <a:lnTo>
                    <a:pt x="28" y="854"/>
                  </a:lnTo>
                  <a:lnTo>
                    <a:pt x="27" y="852"/>
                  </a:lnTo>
                  <a:lnTo>
                    <a:pt x="61" y="902"/>
                  </a:lnTo>
                  <a:lnTo>
                    <a:pt x="59" y="900"/>
                  </a:lnTo>
                  <a:lnTo>
                    <a:pt x="110" y="934"/>
                  </a:lnTo>
                  <a:lnTo>
                    <a:pt x="108" y="933"/>
                  </a:lnTo>
                  <a:lnTo>
                    <a:pt x="137" y="942"/>
                  </a:lnTo>
                  <a:lnTo>
                    <a:pt x="135" y="941"/>
                  </a:lnTo>
                  <a:lnTo>
                    <a:pt x="166" y="944"/>
                  </a:lnTo>
                  <a:lnTo>
                    <a:pt x="1755" y="944"/>
                  </a:lnTo>
                  <a:lnTo>
                    <a:pt x="1787" y="941"/>
                  </a:lnTo>
                  <a:lnTo>
                    <a:pt x="1785" y="942"/>
                  </a:lnTo>
                  <a:lnTo>
                    <a:pt x="1814" y="933"/>
                  </a:lnTo>
                  <a:lnTo>
                    <a:pt x="1812" y="934"/>
                  </a:lnTo>
                  <a:lnTo>
                    <a:pt x="1862" y="900"/>
                  </a:lnTo>
                  <a:lnTo>
                    <a:pt x="1860" y="902"/>
                  </a:lnTo>
                  <a:lnTo>
                    <a:pt x="1894" y="852"/>
                  </a:lnTo>
                  <a:lnTo>
                    <a:pt x="1893" y="854"/>
                  </a:lnTo>
                  <a:lnTo>
                    <a:pt x="1902" y="825"/>
                  </a:lnTo>
                  <a:lnTo>
                    <a:pt x="1901" y="827"/>
                  </a:lnTo>
                  <a:lnTo>
                    <a:pt x="1904" y="795"/>
                  </a:lnTo>
                  <a:lnTo>
                    <a:pt x="1904" y="167"/>
                  </a:lnTo>
                  <a:lnTo>
                    <a:pt x="1901" y="135"/>
                  </a:lnTo>
                  <a:lnTo>
                    <a:pt x="1902" y="137"/>
                  </a:lnTo>
                  <a:lnTo>
                    <a:pt x="1893" y="108"/>
                  </a:lnTo>
                  <a:lnTo>
                    <a:pt x="1894" y="110"/>
                  </a:lnTo>
                  <a:lnTo>
                    <a:pt x="1860" y="59"/>
                  </a:lnTo>
                  <a:lnTo>
                    <a:pt x="1862" y="61"/>
                  </a:lnTo>
                  <a:lnTo>
                    <a:pt x="1812" y="27"/>
                  </a:lnTo>
                  <a:lnTo>
                    <a:pt x="1814" y="28"/>
                  </a:lnTo>
                  <a:lnTo>
                    <a:pt x="1785" y="19"/>
                  </a:lnTo>
                  <a:lnTo>
                    <a:pt x="1787" y="19"/>
                  </a:lnTo>
                  <a:lnTo>
                    <a:pt x="1755" y="16"/>
                  </a:lnTo>
                  <a:lnTo>
                    <a:pt x="167" y="16"/>
                  </a:lnTo>
                  <a:lnTo>
                    <a:pt x="135" y="19"/>
                  </a:lnTo>
                  <a:lnTo>
                    <a:pt x="137" y="19"/>
                  </a:lnTo>
                  <a:lnTo>
                    <a:pt x="108" y="28"/>
                  </a:lnTo>
                  <a:lnTo>
                    <a:pt x="110" y="27"/>
                  </a:lnTo>
                  <a:lnTo>
                    <a:pt x="59" y="61"/>
                  </a:lnTo>
                  <a:lnTo>
                    <a:pt x="61" y="59"/>
                  </a:lnTo>
                  <a:lnTo>
                    <a:pt x="27" y="110"/>
                  </a:lnTo>
                  <a:lnTo>
                    <a:pt x="28" y="108"/>
                  </a:lnTo>
                  <a:lnTo>
                    <a:pt x="19" y="137"/>
                  </a:lnTo>
                  <a:lnTo>
                    <a:pt x="19" y="135"/>
                  </a:lnTo>
                  <a:lnTo>
                    <a:pt x="16" y="166"/>
                  </a:lnTo>
                  <a:lnTo>
                    <a:pt x="16" y="795"/>
                  </a:lnTo>
                  <a:close/>
                </a:path>
              </a:pathLst>
            </a:custGeom>
            <a:solidFill>
              <a:srgbClr val="95B3D7"/>
            </a:solidFill>
            <a:ln w="0" cap="flat">
              <a:solidFill>
                <a:srgbClr val="95B3D7"/>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34"/>
            <p:cNvSpPr>
              <a:spLocks noEditPoints="1"/>
            </p:cNvSpPr>
            <p:nvPr/>
          </p:nvSpPr>
          <p:spPr bwMode="auto">
            <a:xfrm>
              <a:off x="2515" y="1299"/>
              <a:ext cx="1143" cy="2390"/>
            </a:xfrm>
            <a:custGeom>
              <a:avLst/>
              <a:gdLst>
                <a:gd name="T0" fmla="*/ 0 w 2768"/>
                <a:gd name="T1" fmla="*/ 4936 h 5232"/>
                <a:gd name="T2" fmla="*/ 16 w 2768"/>
                <a:gd name="T3" fmla="*/ 4776 h 5232"/>
                <a:gd name="T4" fmla="*/ 0 w 2768"/>
                <a:gd name="T5" fmla="*/ 4440 h 5232"/>
                <a:gd name="T6" fmla="*/ 16 w 2768"/>
                <a:gd name="T7" fmla="*/ 4151 h 5232"/>
                <a:gd name="T8" fmla="*/ 0 w 2768"/>
                <a:gd name="T9" fmla="*/ 3991 h 5232"/>
                <a:gd name="T10" fmla="*/ 0 w 2768"/>
                <a:gd name="T11" fmla="*/ 3591 h 5232"/>
                <a:gd name="T12" fmla="*/ 16 w 2768"/>
                <a:gd name="T13" fmla="*/ 3431 h 5232"/>
                <a:gd name="T14" fmla="*/ 0 w 2768"/>
                <a:gd name="T15" fmla="*/ 3094 h 5232"/>
                <a:gd name="T16" fmla="*/ 16 w 2768"/>
                <a:gd name="T17" fmla="*/ 2806 h 5232"/>
                <a:gd name="T18" fmla="*/ 0 w 2768"/>
                <a:gd name="T19" fmla="*/ 2646 h 5232"/>
                <a:gd name="T20" fmla="*/ 0 w 2768"/>
                <a:gd name="T21" fmla="*/ 2245 h 5232"/>
                <a:gd name="T22" fmla="*/ 16 w 2768"/>
                <a:gd name="T23" fmla="*/ 2085 h 5232"/>
                <a:gd name="T24" fmla="*/ 0 w 2768"/>
                <a:gd name="T25" fmla="*/ 1749 h 5232"/>
                <a:gd name="T26" fmla="*/ 16 w 2768"/>
                <a:gd name="T27" fmla="*/ 1461 h 5232"/>
                <a:gd name="T28" fmla="*/ 0 w 2768"/>
                <a:gd name="T29" fmla="*/ 1301 h 5232"/>
                <a:gd name="T30" fmla="*/ 0 w 2768"/>
                <a:gd name="T31" fmla="*/ 900 h 5232"/>
                <a:gd name="T32" fmla="*/ 16 w 2768"/>
                <a:gd name="T33" fmla="*/ 740 h 5232"/>
                <a:gd name="T34" fmla="*/ 0 w 2768"/>
                <a:gd name="T35" fmla="*/ 404 h 5232"/>
                <a:gd name="T36" fmla="*/ 16 w 2768"/>
                <a:gd name="T37" fmla="*/ 115 h 5232"/>
                <a:gd name="T38" fmla="*/ 62 w 2768"/>
                <a:gd name="T39" fmla="*/ 0 h 5232"/>
                <a:gd name="T40" fmla="*/ 350 w 2768"/>
                <a:gd name="T41" fmla="*/ 16 h 5232"/>
                <a:gd name="T42" fmla="*/ 510 w 2768"/>
                <a:gd name="T43" fmla="*/ 0 h 5232"/>
                <a:gd name="T44" fmla="*/ 911 w 2768"/>
                <a:gd name="T45" fmla="*/ 0 h 5232"/>
                <a:gd name="T46" fmla="*/ 1071 w 2768"/>
                <a:gd name="T47" fmla="*/ 16 h 5232"/>
                <a:gd name="T48" fmla="*/ 1407 w 2768"/>
                <a:gd name="T49" fmla="*/ 0 h 5232"/>
                <a:gd name="T50" fmla="*/ 1695 w 2768"/>
                <a:gd name="T51" fmla="*/ 16 h 5232"/>
                <a:gd name="T52" fmla="*/ 1856 w 2768"/>
                <a:gd name="T53" fmla="*/ 0 h 5232"/>
                <a:gd name="T54" fmla="*/ 2256 w 2768"/>
                <a:gd name="T55" fmla="*/ 0 h 5232"/>
                <a:gd name="T56" fmla="*/ 2416 w 2768"/>
                <a:gd name="T57" fmla="*/ 16 h 5232"/>
                <a:gd name="T58" fmla="*/ 2752 w 2768"/>
                <a:gd name="T59" fmla="*/ 0 h 5232"/>
                <a:gd name="T60" fmla="*/ 2752 w 2768"/>
                <a:gd name="T61" fmla="*/ 113 h 5232"/>
                <a:gd name="T62" fmla="*/ 2768 w 2768"/>
                <a:gd name="T63" fmla="*/ 449 h 5232"/>
                <a:gd name="T64" fmla="*/ 2752 w 2768"/>
                <a:gd name="T65" fmla="*/ 737 h 5232"/>
                <a:gd name="T66" fmla="*/ 2768 w 2768"/>
                <a:gd name="T67" fmla="*/ 897 h 5232"/>
                <a:gd name="T68" fmla="*/ 2768 w 2768"/>
                <a:gd name="T69" fmla="*/ 1298 h 5232"/>
                <a:gd name="T70" fmla="*/ 2752 w 2768"/>
                <a:gd name="T71" fmla="*/ 1458 h 5232"/>
                <a:gd name="T72" fmla="*/ 2768 w 2768"/>
                <a:gd name="T73" fmla="*/ 1794 h 5232"/>
                <a:gd name="T74" fmla="*/ 2752 w 2768"/>
                <a:gd name="T75" fmla="*/ 2083 h 5232"/>
                <a:gd name="T76" fmla="*/ 2768 w 2768"/>
                <a:gd name="T77" fmla="*/ 2243 h 5232"/>
                <a:gd name="T78" fmla="*/ 2768 w 2768"/>
                <a:gd name="T79" fmla="*/ 2643 h 5232"/>
                <a:gd name="T80" fmla="*/ 2752 w 2768"/>
                <a:gd name="T81" fmla="*/ 2803 h 5232"/>
                <a:gd name="T82" fmla="*/ 2768 w 2768"/>
                <a:gd name="T83" fmla="*/ 3140 h 5232"/>
                <a:gd name="T84" fmla="*/ 2752 w 2768"/>
                <a:gd name="T85" fmla="*/ 3428 h 5232"/>
                <a:gd name="T86" fmla="*/ 2768 w 2768"/>
                <a:gd name="T87" fmla="*/ 3588 h 5232"/>
                <a:gd name="T88" fmla="*/ 2768 w 2768"/>
                <a:gd name="T89" fmla="*/ 3988 h 5232"/>
                <a:gd name="T90" fmla="*/ 2752 w 2768"/>
                <a:gd name="T91" fmla="*/ 4149 h 5232"/>
                <a:gd name="T92" fmla="*/ 2768 w 2768"/>
                <a:gd name="T93" fmla="*/ 4485 h 5232"/>
                <a:gd name="T94" fmla="*/ 2752 w 2768"/>
                <a:gd name="T95" fmla="*/ 4773 h 5232"/>
                <a:gd name="T96" fmla="*/ 2768 w 2768"/>
                <a:gd name="T97" fmla="*/ 4933 h 5232"/>
                <a:gd name="T98" fmla="*/ 2651 w 2768"/>
                <a:gd name="T99" fmla="*/ 5232 h 5232"/>
                <a:gd name="T100" fmla="*/ 2491 w 2768"/>
                <a:gd name="T101" fmla="*/ 5216 h 5232"/>
                <a:gd name="T102" fmla="*/ 2155 w 2768"/>
                <a:gd name="T103" fmla="*/ 5232 h 5232"/>
                <a:gd name="T104" fmla="*/ 1866 w 2768"/>
                <a:gd name="T105" fmla="*/ 5216 h 5232"/>
                <a:gd name="T106" fmla="*/ 1706 w 2768"/>
                <a:gd name="T107" fmla="*/ 5232 h 5232"/>
                <a:gd name="T108" fmla="*/ 1306 w 2768"/>
                <a:gd name="T109" fmla="*/ 5232 h 5232"/>
                <a:gd name="T110" fmla="*/ 1146 w 2768"/>
                <a:gd name="T111" fmla="*/ 5216 h 5232"/>
                <a:gd name="T112" fmla="*/ 809 w 2768"/>
                <a:gd name="T113" fmla="*/ 5232 h 5232"/>
                <a:gd name="T114" fmla="*/ 521 w 2768"/>
                <a:gd name="T115" fmla="*/ 5216 h 5232"/>
                <a:gd name="T116" fmla="*/ 361 w 2768"/>
                <a:gd name="T117" fmla="*/ 5232 h 5232"/>
                <a:gd name="T118" fmla="*/ 8 w 2768"/>
                <a:gd name="T119" fmla="*/ 5232 h 5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68" h="5232">
                  <a:moveTo>
                    <a:pt x="0" y="5224"/>
                  </a:moveTo>
                  <a:lnTo>
                    <a:pt x="0" y="5160"/>
                  </a:lnTo>
                  <a:lnTo>
                    <a:pt x="16" y="5160"/>
                  </a:lnTo>
                  <a:lnTo>
                    <a:pt x="16" y="5224"/>
                  </a:lnTo>
                  <a:lnTo>
                    <a:pt x="0" y="5224"/>
                  </a:lnTo>
                  <a:close/>
                  <a:moveTo>
                    <a:pt x="0" y="5112"/>
                  </a:moveTo>
                  <a:lnTo>
                    <a:pt x="0" y="5048"/>
                  </a:lnTo>
                  <a:lnTo>
                    <a:pt x="16" y="5048"/>
                  </a:lnTo>
                  <a:lnTo>
                    <a:pt x="16" y="5112"/>
                  </a:lnTo>
                  <a:lnTo>
                    <a:pt x="0" y="5112"/>
                  </a:lnTo>
                  <a:close/>
                  <a:moveTo>
                    <a:pt x="0" y="5000"/>
                  </a:moveTo>
                  <a:lnTo>
                    <a:pt x="0" y="4936"/>
                  </a:lnTo>
                  <a:lnTo>
                    <a:pt x="16" y="4936"/>
                  </a:lnTo>
                  <a:lnTo>
                    <a:pt x="16" y="5000"/>
                  </a:lnTo>
                  <a:lnTo>
                    <a:pt x="0" y="5000"/>
                  </a:lnTo>
                  <a:close/>
                  <a:moveTo>
                    <a:pt x="0" y="4888"/>
                  </a:moveTo>
                  <a:lnTo>
                    <a:pt x="0" y="4824"/>
                  </a:lnTo>
                  <a:lnTo>
                    <a:pt x="16" y="4824"/>
                  </a:lnTo>
                  <a:lnTo>
                    <a:pt x="16" y="4888"/>
                  </a:lnTo>
                  <a:lnTo>
                    <a:pt x="0" y="4888"/>
                  </a:lnTo>
                  <a:close/>
                  <a:moveTo>
                    <a:pt x="0" y="4776"/>
                  </a:moveTo>
                  <a:lnTo>
                    <a:pt x="0" y="4712"/>
                  </a:lnTo>
                  <a:lnTo>
                    <a:pt x="16" y="4712"/>
                  </a:lnTo>
                  <a:lnTo>
                    <a:pt x="16" y="4776"/>
                  </a:lnTo>
                  <a:lnTo>
                    <a:pt x="0" y="4776"/>
                  </a:lnTo>
                  <a:close/>
                  <a:moveTo>
                    <a:pt x="0" y="4664"/>
                  </a:moveTo>
                  <a:lnTo>
                    <a:pt x="0" y="4600"/>
                  </a:lnTo>
                  <a:lnTo>
                    <a:pt x="16" y="4600"/>
                  </a:lnTo>
                  <a:lnTo>
                    <a:pt x="16" y="4664"/>
                  </a:lnTo>
                  <a:lnTo>
                    <a:pt x="0" y="4664"/>
                  </a:lnTo>
                  <a:close/>
                  <a:moveTo>
                    <a:pt x="0" y="4552"/>
                  </a:moveTo>
                  <a:lnTo>
                    <a:pt x="0" y="4488"/>
                  </a:lnTo>
                  <a:lnTo>
                    <a:pt x="16" y="4488"/>
                  </a:lnTo>
                  <a:lnTo>
                    <a:pt x="16" y="4552"/>
                  </a:lnTo>
                  <a:lnTo>
                    <a:pt x="0" y="4552"/>
                  </a:lnTo>
                  <a:close/>
                  <a:moveTo>
                    <a:pt x="0" y="4440"/>
                  </a:moveTo>
                  <a:lnTo>
                    <a:pt x="0" y="4376"/>
                  </a:lnTo>
                  <a:lnTo>
                    <a:pt x="16" y="4376"/>
                  </a:lnTo>
                  <a:lnTo>
                    <a:pt x="16" y="4440"/>
                  </a:lnTo>
                  <a:lnTo>
                    <a:pt x="0" y="4440"/>
                  </a:lnTo>
                  <a:close/>
                  <a:moveTo>
                    <a:pt x="0" y="4328"/>
                  </a:moveTo>
                  <a:lnTo>
                    <a:pt x="0" y="4263"/>
                  </a:lnTo>
                  <a:lnTo>
                    <a:pt x="16" y="4263"/>
                  </a:lnTo>
                  <a:lnTo>
                    <a:pt x="16" y="4328"/>
                  </a:lnTo>
                  <a:lnTo>
                    <a:pt x="0" y="4328"/>
                  </a:lnTo>
                  <a:close/>
                  <a:moveTo>
                    <a:pt x="0" y="4215"/>
                  </a:moveTo>
                  <a:lnTo>
                    <a:pt x="0" y="4151"/>
                  </a:lnTo>
                  <a:lnTo>
                    <a:pt x="16" y="4151"/>
                  </a:lnTo>
                  <a:lnTo>
                    <a:pt x="16" y="4215"/>
                  </a:lnTo>
                  <a:lnTo>
                    <a:pt x="0" y="4215"/>
                  </a:lnTo>
                  <a:close/>
                  <a:moveTo>
                    <a:pt x="0" y="4103"/>
                  </a:moveTo>
                  <a:lnTo>
                    <a:pt x="0" y="4039"/>
                  </a:lnTo>
                  <a:lnTo>
                    <a:pt x="16" y="4039"/>
                  </a:lnTo>
                  <a:lnTo>
                    <a:pt x="16" y="4103"/>
                  </a:lnTo>
                  <a:lnTo>
                    <a:pt x="0" y="4103"/>
                  </a:lnTo>
                  <a:close/>
                  <a:moveTo>
                    <a:pt x="0" y="3991"/>
                  </a:moveTo>
                  <a:lnTo>
                    <a:pt x="0" y="3927"/>
                  </a:lnTo>
                  <a:lnTo>
                    <a:pt x="16" y="3927"/>
                  </a:lnTo>
                  <a:lnTo>
                    <a:pt x="16" y="3991"/>
                  </a:lnTo>
                  <a:lnTo>
                    <a:pt x="0" y="3991"/>
                  </a:lnTo>
                  <a:close/>
                  <a:moveTo>
                    <a:pt x="0" y="3879"/>
                  </a:moveTo>
                  <a:lnTo>
                    <a:pt x="0" y="3815"/>
                  </a:lnTo>
                  <a:lnTo>
                    <a:pt x="16" y="3815"/>
                  </a:lnTo>
                  <a:lnTo>
                    <a:pt x="16" y="3879"/>
                  </a:lnTo>
                  <a:lnTo>
                    <a:pt x="0" y="3879"/>
                  </a:lnTo>
                  <a:close/>
                  <a:moveTo>
                    <a:pt x="0" y="3767"/>
                  </a:moveTo>
                  <a:lnTo>
                    <a:pt x="0" y="3703"/>
                  </a:lnTo>
                  <a:lnTo>
                    <a:pt x="16" y="3703"/>
                  </a:lnTo>
                  <a:lnTo>
                    <a:pt x="16" y="3767"/>
                  </a:lnTo>
                  <a:lnTo>
                    <a:pt x="0" y="3767"/>
                  </a:lnTo>
                  <a:close/>
                  <a:moveTo>
                    <a:pt x="0" y="3655"/>
                  </a:moveTo>
                  <a:lnTo>
                    <a:pt x="0" y="3591"/>
                  </a:lnTo>
                  <a:lnTo>
                    <a:pt x="16" y="3591"/>
                  </a:lnTo>
                  <a:lnTo>
                    <a:pt x="16" y="3655"/>
                  </a:lnTo>
                  <a:lnTo>
                    <a:pt x="0" y="3655"/>
                  </a:lnTo>
                  <a:close/>
                  <a:moveTo>
                    <a:pt x="0" y="3543"/>
                  </a:moveTo>
                  <a:lnTo>
                    <a:pt x="0" y="3479"/>
                  </a:lnTo>
                  <a:lnTo>
                    <a:pt x="16" y="3479"/>
                  </a:lnTo>
                  <a:lnTo>
                    <a:pt x="16" y="3543"/>
                  </a:lnTo>
                  <a:lnTo>
                    <a:pt x="0" y="3543"/>
                  </a:lnTo>
                  <a:close/>
                  <a:moveTo>
                    <a:pt x="0" y="3431"/>
                  </a:moveTo>
                  <a:lnTo>
                    <a:pt x="0" y="3367"/>
                  </a:lnTo>
                  <a:lnTo>
                    <a:pt x="16" y="3367"/>
                  </a:lnTo>
                  <a:lnTo>
                    <a:pt x="16" y="3431"/>
                  </a:lnTo>
                  <a:lnTo>
                    <a:pt x="0" y="3431"/>
                  </a:lnTo>
                  <a:close/>
                  <a:moveTo>
                    <a:pt x="0" y="3319"/>
                  </a:moveTo>
                  <a:lnTo>
                    <a:pt x="0" y="3254"/>
                  </a:lnTo>
                  <a:lnTo>
                    <a:pt x="16" y="3254"/>
                  </a:lnTo>
                  <a:lnTo>
                    <a:pt x="16" y="3319"/>
                  </a:lnTo>
                  <a:lnTo>
                    <a:pt x="0" y="3319"/>
                  </a:lnTo>
                  <a:close/>
                  <a:moveTo>
                    <a:pt x="0" y="3206"/>
                  </a:moveTo>
                  <a:lnTo>
                    <a:pt x="0" y="3142"/>
                  </a:lnTo>
                  <a:lnTo>
                    <a:pt x="16" y="3142"/>
                  </a:lnTo>
                  <a:lnTo>
                    <a:pt x="16" y="3206"/>
                  </a:lnTo>
                  <a:lnTo>
                    <a:pt x="0" y="3206"/>
                  </a:lnTo>
                  <a:close/>
                  <a:moveTo>
                    <a:pt x="0" y="3094"/>
                  </a:moveTo>
                  <a:lnTo>
                    <a:pt x="0" y="3030"/>
                  </a:lnTo>
                  <a:lnTo>
                    <a:pt x="16" y="3030"/>
                  </a:lnTo>
                  <a:lnTo>
                    <a:pt x="16" y="3094"/>
                  </a:lnTo>
                  <a:lnTo>
                    <a:pt x="0" y="3094"/>
                  </a:lnTo>
                  <a:close/>
                  <a:moveTo>
                    <a:pt x="0" y="2982"/>
                  </a:moveTo>
                  <a:lnTo>
                    <a:pt x="0" y="2918"/>
                  </a:lnTo>
                  <a:lnTo>
                    <a:pt x="16" y="2918"/>
                  </a:lnTo>
                  <a:lnTo>
                    <a:pt x="16" y="2982"/>
                  </a:lnTo>
                  <a:lnTo>
                    <a:pt x="0" y="2982"/>
                  </a:lnTo>
                  <a:close/>
                  <a:moveTo>
                    <a:pt x="0" y="2870"/>
                  </a:moveTo>
                  <a:lnTo>
                    <a:pt x="0" y="2806"/>
                  </a:lnTo>
                  <a:lnTo>
                    <a:pt x="16" y="2806"/>
                  </a:lnTo>
                  <a:lnTo>
                    <a:pt x="16" y="2870"/>
                  </a:lnTo>
                  <a:lnTo>
                    <a:pt x="0" y="2870"/>
                  </a:lnTo>
                  <a:close/>
                  <a:moveTo>
                    <a:pt x="0" y="2758"/>
                  </a:moveTo>
                  <a:lnTo>
                    <a:pt x="0" y="2694"/>
                  </a:lnTo>
                  <a:lnTo>
                    <a:pt x="16" y="2694"/>
                  </a:lnTo>
                  <a:lnTo>
                    <a:pt x="16" y="2758"/>
                  </a:lnTo>
                  <a:lnTo>
                    <a:pt x="0" y="2758"/>
                  </a:lnTo>
                  <a:close/>
                  <a:moveTo>
                    <a:pt x="0" y="2646"/>
                  </a:moveTo>
                  <a:lnTo>
                    <a:pt x="0" y="2582"/>
                  </a:lnTo>
                  <a:lnTo>
                    <a:pt x="16" y="2582"/>
                  </a:lnTo>
                  <a:lnTo>
                    <a:pt x="16" y="2646"/>
                  </a:lnTo>
                  <a:lnTo>
                    <a:pt x="0" y="2646"/>
                  </a:lnTo>
                  <a:close/>
                  <a:moveTo>
                    <a:pt x="0" y="2534"/>
                  </a:moveTo>
                  <a:lnTo>
                    <a:pt x="0" y="2470"/>
                  </a:lnTo>
                  <a:lnTo>
                    <a:pt x="16" y="2470"/>
                  </a:lnTo>
                  <a:lnTo>
                    <a:pt x="16" y="2534"/>
                  </a:lnTo>
                  <a:lnTo>
                    <a:pt x="0" y="2534"/>
                  </a:lnTo>
                  <a:close/>
                  <a:moveTo>
                    <a:pt x="0" y="2422"/>
                  </a:moveTo>
                  <a:lnTo>
                    <a:pt x="0" y="2358"/>
                  </a:lnTo>
                  <a:lnTo>
                    <a:pt x="16" y="2358"/>
                  </a:lnTo>
                  <a:lnTo>
                    <a:pt x="16" y="2422"/>
                  </a:lnTo>
                  <a:lnTo>
                    <a:pt x="0" y="2422"/>
                  </a:lnTo>
                  <a:close/>
                  <a:moveTo>
                    <a:pt x="0" y="2310"/>
                  </a:moveTo>
                  <a:lnTo>
                    <a:pt x="0" y="2245"/>
                  </a:lnTo>
                  <a:lnTo>
                    <a:pt x="16" y="2245"/>
                  </a:lnTo>
                  <a:lnTo>
                    <a:pt x="16" y="2310"/>
                  </a:lnTo>
                  <a:lnTo>
                    <a:pt x="0" y="2310"/>
                  </a:lnTo>
                  <a:close/>
                  <a:moveTo>
                    <a:pt x="0" y="2197"/>
                  </a:moveTo>
                  <a:lnTo>
                    <a:pt x="0" y="2133"/>
                  </a:lnTo>
                  <a:lnTo>
                    <a:pt x="16" y="2133"/>
                  </a:lnTo>
                  <a:lnTo>
                    <a:pt x="16" y="2197"/>
                  </a:lnTo>
                  <a:lnTo>
                    <a:pt x="0" y="2197"/>
                  </a:lnTo>
                  <a:close/>
                  <a:moveTo>
                    <a:pt x="0" y="2085"/>
                  </a:moveTo>
                  <a:lnTo>
                    <a:pt x="0" y="2021"/>
                  </a:lnTo>
                  <a:lnTo>
                    <a:pt x="16" y="2021"/>
                  </a:lnTo>
                  <a:lnTo>
                    <a:pt x="16" y="2085"/>
                  </a:lnTo>
                  <a:lnTo>
                    <a:pt x="0" y="2085"/>
                  </a:lnTo>
                  <a:close/>
                  <a:moveTo>
                    <a:pt x="0" y="1973"/>
                  </a:moveTo>
                  <a:lnTo>
                    <a:pt x="0" y="1909"/>
                  </a:lnTo>
                  <a:lnTo>
                    <a:pt x="16" y="1909"/>
                  </a:lnTo>
                  <a:lnTo>
                    <a:pt x="16" y="1973"/>
                  </a:lnTo>
                  <a:lnTo>
                    <a:pt x="0" y="1973"/>
                  </a:lnTo>
                  <a:close/>
                  <a:moveTo>
                    <a:pt x="0" y="1861"/>
                  </a:moveTo>
                  <a:lnTo>
                    <a:pt x="0" y="1797"/>
                  </a:lnTo>
                  <a:lnTo>
                    <a:pt x="16" y="1797"/>
                  </a:lnTo>
                  <a:lnTo>
                    <a:pt x="16" y="1861"/>
                  </a:lnTo>
                  <a:lnTo>
                    <a:pt x="0" y="1861"/>
                  </a:lnTo>
                  <a:close/>
                  <a:moveTo>
                    <a:pt x="0" y="1749"/>
                  </a:moveTo>
                  <a:lnTo>
                    <a:pt x="0" y="1685"/>
                  </a:lnTo>
                  <a:lnTo>
                    <a:pt x="16" y="1685"/>
                  </a:lnTo>
                  <a:lnTo>
                    <a:pt x="16" y="1749"/>
                  </a:lnTo>
                  <a:lnTo>
                    <a:pt x="0" y="1749"/>
                  </a:lnTo>
                  <a:close/>
                  <a:moveTo>
                    <a:pt x="0" y="1637"/>
                  </a:moveTo>
                  <a:lnTo>
                    <a:pt x="0" y="1573"/>
                  </a:lnTo>
                  <a:lnTo>
                    <a:pt x="16" y="1573"/>
                  </a:lnTo>
                  <a:lnTo>
                    <a:pt x="16" y="1637"/>
                  </a:lnTo>
                  <a:lnTo>
                    <a:pt x="0" y="1637"/>
                  </a:lnTo>
                  <a:close/>
                  <a:moveTo>
                    <a:pt x="0" y="1525"/>
                  </a:moveTo>
                  <a:lnTo>
                    <a:pt x="0" y="1461"/>
                  </a:lnTo>
                  <a:lnTo>
                    <a:pt x="16" y="1461"/>
                  </a:lnTo>
                  <a:lnTo>
                    <a:pt x="16" y="1525"/>
                  </a:lnTo>
                  <a:lnTo>
                    <a:pt x="0" y="1525"/>
                  </a:lnTo>
                  <a:close/>
                  <a:moveTo>
                    <a:pt x="0" y="1413"/>
                  </a:moveTo>
                  <a:lnTo>
                    <a:pt x="0" y="1349"/>
                  </a:lnTo>
                  <a:lnTo>
                    <a:pt x="16" y="1349"/>
                  </a:lnTo>
                  <a:lnTo>
                    <a:pt x="16" y="1413"/>
                  </a:lnTo>
                  <a:lnTo>
                    <a:pt x="0" y="1413"/>
                  </a:lnTo>
                  <a:close/>
                  <a:moveTo>
                    <a:pt x="0" y="1301"/>
                  </a:moveTo>
                  <a:lnTo>
                    <a:pt x="0" y="1236"/>
                  </a:lnTo>
                  <a:lnTo>
                    <a:pt x="16" y="1236"/>
                  </a:lnTo>
                  <a:lnTo>
                    <a:pt x="16" y="1301"/>
                  </a:lnTo>
                  <a:lnTo>
                    <a:pt x="0" y="1301"/>
                  </a:lnTo>
                  <a:close/>
                  <a:moveTo>
                    <a:pt x="0" y="1188"/>
                  </a:moveTo>
                  <a:lnTo>
                    <a:pt x="0" y="1124"/>
                  </a:lnTo>
                  <a:lnTo>
                    <a:pt x="16" y="1124"/>
                  </a:lnTo>
                  <a:lnTo>
                    <a:pt x="16" y="1188"/>
                  </a:lnTo>
                  <a:lnTo>
                    <a:pt x="0" y="1188"/>
                  </a:lnTo>
                  <a:close/>
                  <a:moveTo>
                    <a:pt x="0" y="1076"/>
                  </a:moveTo>
                  <a:lnTo>
                    <a:pt x="0" y="1012"/>
                  </a:lnTo>
                  <a:lnTo>
                    <a:pt x="16" y="1012"/>
                  </a:lnTo>
                  <a:lnTo>
                    <a:pt x="16" y="1076"/>
                  </a:lnTo>
                  <a:lnTo>
                    <a:pt x="0" y="1076"/>
                  </a:lnTo>
                  <a:close/>
                  <a:moveTo>
                    <a:pt x="0" y="964"/>
                  </a:moveTo>
                  <a:lnTo>
                    <a:pt x="0" y="900"/>
                  </a:lnTo>
                  <a:lnTo>
                    <a:pt x="16" y="900"/>
                  </a:lnTo>
                  <a:lnTo>
                    <a:pt x="16" y="964"/>
                  </a:lnTo>
                  <a:lnTo>
                    <a:pt x="0" y="964"/>
                  </a:lnTo>
                  <a:close/>
                  <a:moveTo>
                    <a:pt x="0" y="852"/>
                  </a:moveTo>
                  <a:lnTo>
                    <a:pt x="0" y="788"/>
                  </a:lnTo>
                  <a:lnTo>
                    <a:pt x="16" y="788"/>
                  </a:lnTo>
                  <a:lnTo>
                    <a:pt x="16" y="852"/>
                  </a:lnTo>
                  <a:lnTo>
                    <a:pt x="0" y="852"/>
                  </a:lnTo>
                  <a:close/>
                  <a:moveTo>
                    <a:pt x="0" y="740"/>
                  </a:moveTo>
                  <a:lnTo>
                    <a:pt x="0" y="676"/>
                  </a:lnTo>
                  <a:lnTo>
                    <a:pt x="16" y="676"/>
                  </a:lnTo>
                  <a:lnTo>
                    <a:pt x="16" y="740"/>
                  </a:lnTo>
                  <a:lnTo>
                    <a:pt x="0" y="740"/>
                  </a:lnTo>
                  <a:close/>
                  <a:moveTo>
                    <a:pt x="0" y="628"/>
                  </a:moveTo>
                  <a:lnTo>
                    <a:pt x="0" y="564"/>
                  </a:lnTo>
                  <a:lnTo>
                    <a:pt x="16" y="564"/>
                  </a:lnTo>
                  <a:lnTo>
                    <a:pt x="16" y="628"/>
                  </a:lnTo>
                  <a:lnTo>
                    <a:pt x="0" y="628"/>
                  </a:lnTo>
                  <a:close/>
                  <a:moveTo>
                    <a:pt x="0" y="516"/>
                  </a:moveTo>
                  <a:lnTo>
                    <a:pt x="0" y="452"/>
                  </a:lnTo>
                  <a:lnTo>
                    <a:pt x="16" y="452"/>
                  </a:lnTo>
                  <a:lnTo>
                    <a:pt x="16" y="516"/>
                  </a:lnTo>
                  <a:lnTo>
                    <a:pt x="0" y="516"/>
                  </a:lnTo>
                  <a:close/>
                  <a:moveTo>
                    <a:pt x="0" y="404"/>
                  </a:moveTo>
                  <a:lnTo>
                    <a:pt x="0" y="340"/>
                  </a:lnTo>
                  <a:lnTo>
                    <a:pt x="16" y="340"/>
                  </a:lnTo>
                  <a:lnTo>
                    <a:pt x="16" y="404"/>
                  </a:lnTo>
                  <a:lnTo>
                    <a:pt x="0" y="404"/>
                  </a:lnTo>
                  <a:close/>
                  <a:moveTo>
                    <a:pt x="0" y="292"/>
                  </a:moveTo>
                  <a:lnTo>
                    <a:pt x="0" y="227"/>
                  </a:lnTo>
                  <a:lnTo>
                    <a:pt x="16" y="227"/>
                  </a:lnTo>
                  <a:lnTo>
                    <a:pt x="16" y="292"/>
                  </a:lnTo>
                  <a:lnTo>
                    <a:pt x="0" y="292"/>
                  </a:lnTo>
                  <a:close/>
                  <a:moveTo>
                    <a:pt x="0" y="179"/>
                  </a:moveTo>
                  <a:lnTo>
                    <a:pt x="0" y="115"/>
                  </a:lnTo>
                  <a:lnTo>
                    <a:pt x="16" y="115"/>
                  </a:lnTo>
                  <a:lnTo>
                    <a:pt x="16" y="179"/>
                  </a:lnTo>
                  <a:lnTo>
                    <a:pt x="0" y="179"/>
                  </a:lnTo>
                  <a:close/>
                  <a:moveTo>
                    <a:pt x="0" y="67"/>
                  </a:moveTo>
                  <a:lnTo>
                    <a:pt x="0" y="8"/>
                  </a:lnTo>
                  <a:cubicBezTo>
                    <a:pt x="0" y="4"/>
                    <a:pt x="4" y="0"/>
                    <a:pt x="8" y="0"/>
                  </a:cubicBezTo>
                  <a:lnTo>
                    <a:pt x="14" y="0"/>
                  </a:lnTo>
                  <a:lnTo>
                    <a:pt x="14" y="16"/>
                  </a:lnTo>
                  <a:lnTo>
                    <a:pt x="8" y="16"/>
                  </a:lnTo>
                  <a:lnTo>
                    <a:pt x="16" y="8"/>
                  </a:lnTo>
                  <a:lnTo>
                    <a:pt x="16" y="67"/>
                  </a:lnTo>
                  <a:lnTo>
                    <a:pt x="0" y="67"/>
                  </a:lnTo>
                  <a:close/>
                  <a:moveTo>
                    <a:pt x="62" y="0"/>
                  </a:moveTo>
                  <a:lnTo>
                    <a:pt x="126" y="0"/>
                  </a:lnTo>
                  <a:lnTo>
                    <a:pt x="126" y="16"/>
                  </a:lnTo>
                  <a:lnTo>
                    <a:pt x="62" y="16"/>
                  </a:lnTo>
                  <a:lnTo>
                    <a:pt x="62" y="0"/>
                  </a:lnTo>
                  <a:close/>
                  <a:moveTo>
                    <a:pt x="174" y="0"/>
                  </a:moveTo>
                  <a:lnTo>
                    <a:pt x="238" y="0"/>
                  </a:lnTo>
                  <a:lnTo>
                    <a:pt x="238" y="16"/>
                  </a:lnTo>
                  <a:lnTo>
                    <a:pt x="174" y="16"/>
                  </a:lnTo>
                  <a:lnTo>
                    <a:pt x="174" y="0"/>
                  </a:lnTo>
                  <a:close/>
                  <a:moveTo>
                    <a:pt x="286" y="0"/>
                  </a:moveTo>
                  <a:lnTo>
                    <a:pt x="350" y="0"/>
                  </a:lnTo>
                  <a:lnTo>
                    <a:pt x="350" y="16"/>
                  </a:lnTo>
                  <a:lnTo>
                    <a:pt x="286" y="16"/>
                  </a:lnTo>
                  <a:lnTo>
                    <a:pt x="286" y="0"/>
                  </a:lnTo>
                  <a:close/>
                  <a:moveTo>
                    <a:pt x="398" y="0"/>
                  </a:moveTo>
                  <a:lnTo>
                    <a:pt x="462" y="0"/>
                  </a:lnTo>
                  <a:lnTo>
                    <a:pt x="462" y="16"/>
                  </a:lnTo>
                  <a:lnTo>
                    <a:pt x="398" y="16"/>
                  </a:lnTo>
                  <a:lnTo>
                    <a:pt x="398" y="0"/>
                  </a:lnTo>
                  <a:close/>
                  <a:moveTo>
                    <a:pt x="510" y="0"/>
                  </a:moveTo>
                  <a:lnTo>
                    <a:pt x="574" y="0"/>
                  </a:lnTo>
                  <a:lnTo>
                    <a:pt x="574" y="16"/>
                  </a:lnTo>
                  <a:lnTo>
                    <a:pt x="510" y="16"/>
                  </a:lnTo>
                  <a:lnTo>
                    <a:pt x="510" y="0"/>
                  </a:lnTo>
                  <a:close/>
                  <a:moveTo>
                    <a:pt x="622" y="0"/>
                  </a:moveTo>
                  <a:lnTo>
                    <a:pt x="686" y="0"/>
                  </a:lnTo>
                  <a:lnTo>
                    <a:pt x="686" y="16"/>
                  </a:lnTo>
                  <a:lnTo>
                    <a:pt x="622" y="16"/>
                  </a:lnTo>
                  <a:lnTo>
                    <a:pt x="622" y="0"/>
                  </a:lnTo>
                  <a:close/>
                  <a:moveTo>
                    <a:pt x="734" y="0"/>
                  </a:moveTo>
                  <a:lnTo>
                    <a:pt x="798" y="0"/>
                  </a:lnTo>
                  <a:lnTo>
                    <a:pt x="798" y="16"/>
                  </a:lnTo>
                  <a:lnTo>
                    <a:pt x="734" y="16"/>
                  </a:lnTo>
                  <a:lnTo>
                    <a:pt x="734" y="0"/>
                  </a:lnTo>
                  <a:close/>
                  <a:moveTo>
                    <a:pt x="847" y="0"/>
                  </a:moveTo>
                  <a:lnTo>
                    <a:pt x="911" y="0"/>
                  </a:lnTo>
                  <a:lnTo>
                    <a:pt x="911" y="16"/>
                  </a:lnTo>
                  <a:lnTo>
                    <a:pt x="847" y="16"/>
                  </a:lnTo>
                  <a:lnTo>
                    <a:pt x="847" y="0"/>
                  </a:lnTo>
                  <a:close/>
                  <a:moveTo>
                    <a:pt x="959" y="0"/>
                  </a:moveTo>
                  <a:lnTo>
                    <a:pt x="1023" y="0"/>
                  </a:lnTo>
                  <a:lnTo>
                    <a:pt x="1023" y="16"/>
                  </a:lnTo>
                  <a:lnTo>
                    <a:pt x="959" y="16"/>
                  </a:lnTo>
                  <a:lnTo>
                    <a:pt x="959" y="0"/>
                  </a:lnTo>
                  <a:close/>
                  <a:moveTo>
                    <a:pt x="1071" y="0"/>
                  </a:moveTo>
                  <a:lnTo>
                    <a:pt x="1135" y="0"/>
                  </a:lnTo>
                  <a:lnTo>
                    <a:pt x="1135" y="16"/>
                  </a:lnTo>
                  <a:lnTo>
                    <a:pt x="1071" y="16"/>
                  </a:lnTo>
                  <a:lnTo>
                    <a:pt x="1071" y="0"/>
                  </a:lnTo>
                  <a:close/>
                  <a:moveTo>
                    <a:pt x="1183" y="0"/>
                  </a:moveTo>
                  <a:lnTo>
                    <a:pt x="1247" y="0"/>
                  </a:lnTo>
                  <a:lnTo>
                    <a:pt x="1247" y="16"/>
                  </a:lnTo>
                  <a:lnTo>
                    <a:pt x="1183" y="16"/>
                  </a:lnTo>
                  <a:lnTo>
                    <a:pt x="1183" y="0"/>
                  </a:lnTo>
                  <a:close/>
                  <a:moveTo>
                    <a:pt x="1295" y="0"/>
                  </a:moveTo>
                  <a:lnTo>
                    <a:pt x="1359" y="0"/>
                  </a:lnTo>
                  <a:lnTo>
                    <a:pt x="1359" y="16"/>
                  </a:lnTo>
                  <a:lnTo>
                    <a:pt x="1295" y="16"/>
                  </a:lnTo>
                  <a:lnTo>
                    <a:pt x="1295" y="0"/>
                  </a:lnTo>
                  <a:close/>
                  <a:moveTo>
                    <a:pt x="1407" y="0"/>
                  </a:moveTo>
                  <a:lnTo>
                    <a:pt x="1471" y="0"/>
                  </a:lnTo>
                  <a:lnTo>
                    <a:pt x="1471" y="16"/>
                  </a:lnTo>
                  <a:lnTo>
                    <a:pt x="1407" y="16"/>
                  </a:lnTo>
                  <a:lnTo>
                    <a:pt x="1407" y="0"/>
                  </a:lnTo>
                  <a:close/>
                  <a:moveTo>
                    <a:pt x="1519" y="0"/>
                  </a:moveTo>
                  <a:lnTo>
                    <a:pt x="1583" y="0"/>
                  </a:lnTo>
                  <a:lnTo>
                    <a:pt x="1583" y="16"/>
                  </a:lnTo>
                  <a:lnTo>
                    <a:pt x="1519" y="16"/>
                  </a:lnTo>
                  <a:lnTo>
                    <a:pt x="1519" y="0"/>
                  </a:lnTo>
                  <a:close/>
                  <a:moveTo>
                    <a:pt x="1631" y="0"/>
                  </a:moveTo>
                  <a:lnTo>
                    <a:pt x="1695" y="0"/>
                  </a:lnTo>
                  <a:lnTo>
                    <a:pt x="1695" y="16"/>
                  </a:lnTo>
                  <a:lnTo>
                    <a:pt x="1631" y="16"/>
                  </a:lnTo>
                  <a:lnTo>
                    <a:pt x="1631" y="0"/>
                  </a:lnTo>
                  <a:close/>
                  <a:moveTo>
                    <a:pt x="1743" y="0"/>
                  </a:moveTo>
                  <a:lnTo>
                    <a:pt x="1807" y="0"/>
                  </a:lnTo>
                  <a:lnTo>
                    <a:pt x="1807" y="16"/>
                  </a:lnTo>
                  <a:lnTo>
                    <a:pt x="1743" y="16"/>
                  </a:lnTo>
                  <a:lnTo>
                    <a:pt x="1743" y="0"/>
                  </a:lnTo>
                  <a:close/>
                  <a:moveTo>
                    <a:pt x="1856" y="0"/>
                  </a:moveTo>
                  <a:lnTo>
                    <a:pt x="1920" y="0"/>
                  </a:lnTo>
                  <a:lnTo>
                    <a:pt x="1920" y="16"/>
                  </a:lnTo>
                  <a:lnTo>
                    <a:pt x="1856" y="16"/>
                  </a:lnTo>
                  <a:lnTo>
                    <a:pt x="1856" y="0"/>
                  </a:lnTo>
                  <a:close/>
                  <a:moveTo>
                    <a:pt x="1968" y="0"/>
                  </a:moveTo>
                  <a:lnTo>
                    <a:pt x="2032" y="0"/>
                  </a:lnTo>
                  <a:lnTo>
                    <a:pt x="2032" y="16"/>
                  </a:lnTo>
                  <a:lnTo>
                    <a:pt x="1968" y="16"/>
                  </a:lnTo>
                  <a:lnTo>
                    <a:pt x="1968" y="0"/>
                  </a:lnTo>
                  <a:close/>
                  <a:moveTo>
                    <a:pt x="2080" y="0"/>
                  </a:moveTo>
                  <a:lnTo>
                    <a:pt x="2144" y="0"/>
                  </a:lnTo>
                  <a:lnTo>
                    <a:pt x="2144" y="16"/>
                  </a:lnTo>
                  <a:lnTo>
                    <a:pt x="2080" y="16"/>
                  </a:lnTo>
                  <a:lnTo>
                    <a:pt x="2080" y="0"/>
                  </a:lnTo>
                  <a:close/>
                  <a:moveTo>
                    <a:pt x="2192" y="0"/>
                  </a:moveTo>
                  <a:lnTo>
                    <a:pt x="2256" y="0"/>
                  </a:lnTo>
                  <a:lnTo>
                    <a:pt x="2256" y="16"/>
                  </a:lnTo>
                  <a:lnTo>
                    <a:pt x="2192" y="16"/>
                  </a:lnTo>
                  <a:lnTo>
                    <a:pt x="2192" y="0"/>
                  </a:lnTo>
                  <a:close/>
                  <a:moveTo>
                    <a:pt x="2304" y="0"/>
                  </a:moveTo>
                  <a:lnTo>
                    <a:pt x="2368" y="0"/>
                  </a:lnTo>
                  <a:lnTo>
                    <a:pt x="2368" y="16"/>
                  </a:lnTo>
                  <a:lnTo>
                    <a:pt x="2304" y="16"/>
                  </a:lnTo>
                  <a:lnTo>
                    <a:pt x="2304" y="0"/>
                  </a:lnTo>
                  <a:close/>
                  <a:moveTo>
                    <a:pt x="2416" y="0"/>
                  </a:moveTo>
                  <a:lnTo>
                    <a:pt x="2480" y="0"/>
                  </a:lnTo>
                  <a:lnTo>
                    <a:pt x="2480" y="16"/>
                  </a:lnTo>
                  <a:lnTo>
                    <a:pt x="2416" y="16"/>
                  </a:lnTo>
                  <a:lnTo>
                    <a:pt x="2416" y="0"/>
                  </a:lnTo>
                  <a:close/>
                  <a:moveTo>
                    <a:pt x="2528" y="0"/>
                  </a:moveTo>
                  <a:lnTo>
                    <a:pt x="2592" y="0"/>
                  </a:lnTo>
                  <a:lnTo>
                    <a:pt x="2592" y="16"/>
                  </a:lnTo>
                  <a:lnTo>
                    <a:pt x="2528" y="16"/>
                  </a:lnTo>
                  <a:lnTo>
                    <a:pt x="2528" y="0"/>
                  </a:lnTo>
                  <a:close/>
                  <a:moveTo>
                    <a:pt x="2640" y="0"/>
                  </a:moveTo>
                  <a:lnTo>
                    <a:pt x="2704" y="0"/>
                  </a:lnTo>
                  <a:lnTo>
                    <a:pt x="2704" y="16"/>
                  </a:lnTo>
                  <a:lnTo>
                    <a:pt x="2640" y="16"/>
                  </a:lnTo>
                  <a:lnTo>
                    <a:pt x="2640" y="0"/>
                  </a:lnTo>
                  <a:close/>
                  <a:moveTo>
                    <a:pt x="2752" y="0"/>
                  </a:moveTo>
                  <a:lnTo>
                    <a:pt x="2760" y="0"/>
                  </a:lnTo>
                  <a:cubicBezTo>
                    <a:pt x="2765" y="0"/>
                    <a:pt x="2768" y="4"/>
                    <a:pt x="2768" y="8"/>
                  </a:cubicBezTo>
                  <a:lnTo>
                    <a:pt x="2768" y="64"/>
                  </a:lnTo>
                  <a:lnTo>
                    <a:pt x="2752" y="64"/>
                  </a:lnTo>
                  <a:lnTo>
                    <a:pt x="2752" y="8"/>
                  </a:lnTo>
                  <a:lnTo>
                    <a:pt x="2760" y="16"/>
                  </a:lnTo>
                  <a:lnTo>
                    <a:pt x="2752" y="16"/>
                  </a:lnTo>
                  <a:lnTo>
                    <a:pt x="2752" y="0"/>
                  </a:lnTo>
                  <a:close/>
                  <a:moveTo>
                    <a:pt x="2768" y="113"/>
                  </a:moveTo>
                  <a:lnTo>
                    <a:pt x="2768" y="177"/>
                  </a:lnTo>
                  <a:lnTo>
                    <a:pt x="2752" y="177"/>
                  </a:lnTo>
                  <a:lnTo>
                    <a:pt x="2752" y="113"/>
                  </a:lnTo>
                  <a:lnTo>
                    <a:pt x="2768" y="113"/>
                  </a:lnTo>
                  <a:close/>
                  <a:moveTo>
                    <a:pt x="2768" y="225"/>
                  </a:moveTo>
                  <a:lnTo>
                    <a:pt x="2768" y="289"/>
                  </a:lnTo>
                  <a:lnTo>
                    <a:pt x="2752" y="289"/>
                  </a:lnTo>
                  <a:lnTo>
                    <a:pt x="2752" y="225"/>
                  </a:lnTo>
                  <a:lnTo>
                    <a:pt x="2768" y="225"/>
                  </a:lnTo>
                  <a:close/>
                  <a:moveTo>
                    <a:pt x="2768" y="337"/>
                  </a:moveTo>
                  <a:lnTo>
                    <a:pt x="2768" y="401"/>
                  </a:lnTo>
                  <a:lnTo>
                    <a:pt x="2752" y="401"/>
                  </a:lnTo>
                  <a:lnTo>
                    <a:pt x="2752" y="337"/>
                  </a:lnTo>
                  <a:lnTo>
                    <a:pt x="2768" y="337"/>
                  </a:lnTo>
                  <a:close/>
                  <a:moveTo>
                    <a:pt x="2768" y="449"/>
                  </a:moveTo>
                  <a:lnTo>
                    <a:pt x="2768" y="513"/>
                  </a:lnTo>
                  <a:lnTo>
                    <a:pt x="2752" y="513"/>
                  </a:lnTo>
                  <a:lnTo>
                    <a:pt x="2752" y="449"/>
                  </a:lnTo>
                  <a:lnTo>
                    <a:pt x="2768" y="449"/>
                  </a:lnTo>
                  <a:close/>
                  <a:moveTo>
                    <a:pt x="2768" y="561"/>
                  </a:moveTo>
                  <a:lnTo>
                    <a:pt x="2768" y="625"/>
                  </a:lnTo>
                  <a:lnTo>
                    <a:pt x="2752" y="625"/>
                  </a:lnTo>
                  <a:lnTo>
                    <a:pt x="2752" y="561"/>
                  </a:lnTo>
                  <a:lnTo>
                    <a:pt x="2768" y="561"/>
                  </a:lnTo>
                  <a:close/>
                  <a:moveTo>
                    <a:pt x="2768" y="673"/>
                  </a:moveTo>
                  <a:lnTo>
                    <a:pt x="2768" y="737"/>
                  </a:lnTo>
                  <a:lnTo>
                    <a:pt x="2752" y="737"/>
                  </a:lnTo>
                  <a:lnTo>
                    <a:pt x="2752" y="673"/>
                  </a:lnTo>
                  <a:lnTo>
                    <a:pt x="2768" y="673"/>
                  </a:lnTo>
                  <a:close/>
                  <a:moveTo>
                    <a:pt x="2768" y="785"/>
                  </a:moveTo>
                  <a:lnTo>
                    <a:pt x="2768" y="849"/>
                  </a:lnTo>
                  <a:lnTo>
                    <a:pt x="2752" y="849"/>
                  </a:lnTo>
                  <a:lnTo>
                    <a:pt x="2752" y="785"/>
                  </a:lnTo>
                  <a:lnTo>
                    <a:pt x="2768" y="785"/>
                  </a:lnTo>
                  <a:close/>
                  <a:moveTo>
                    <a:pt x="2768" y="897"/>
                  </a:moveTo>
                  <a:lnTo>
                    <a:pt x="2768" y="961"/>
                  </a:lnTo>
                  <a:lnTo>
                    <a:pt x="2752" y="961"/>
                  </a:lnTo>
                  <a:lnTo>
                    <a:pt x="2752" y="897"/>
                  </a:lnTo>
                  <a:lnTo>
                    <a:pt x="2768" y="897"/>
                  </a:lnTo>
                  <a:close/>
                  <a:moveTo>
                    <a:pt x="2768" y="1009"/>
                  </a:moveTo>
                  <a:lnTo>
                    <a:pt x="2768" y="1074"/>
                  </a:lnTo>
                  <a:lnTo>
                    <a:pt x="2752" y="1074"/>
                  </a:lnTo>
                  <a:lnTo>
                    <a:pt x="2752" y="1009"/>
                  </a:lnTo>
                  <a:lnTo>
                    <a:pt x="2768" y="1009"/>
                  </a:lnTo>
                  <a:close/>
                  <a:moveTo>
                    <a:pt x="2768" y="1122"/>
                  </a:moveTo>
                  <a:lnTo>
                    <a:pt x="2768" y="1186"/>
                  </a:lnTo>
                  <a:lnTo>
                    <a:pt x="2752" y="1186"/>
                  </a:lnTo>
                  <a:lnTo>
                    <a:pt x="2752" y="1122"/>
                  </a:lnTo>
                  <a:lnTo>
                    <a:pt x="2768" y="1122"/>
                  </a:lnTo>
                  <a:close/>
                  <a:moveTo>
                    <a:pt x="2768" y="1234"/>
                  </a:moveTo>
                  <a:lnTo>
                    <a:pt x="2768" y="1298"/>
                  </a:lnTo>
                  <a:lnTo>
                    <a:pt x="2752" y="1298"/>
                  </a:lnTo>
                  <a:lnTo>
                    <a:pt x="2752" y="1234"/>
                  </a:lnTo>
                  <a:lnTo>
                    <a:pt x="2768" y="1234"/>
                  </a:lnTo>
                  <a:close/>
                  <a:moveTo>
                    <a:pt x="2768" y="1346"/>
                  </a:moveTo>
                  <a:lnTo>
                    <a:pt x="2768" y="1410"/>
                  </a:lnTo>
                  <a:lnTo>
                    <a:pt x="2752" y="1410"/>
                  </a:lnTo>
                  <a:lnTo>
                    <a:pt x="2752" y="1346"/>
                  </a:lnTo>
                  <a:lnTo>
                    <a:pt x="2768" y="1346"/>
                  </a:lnTo>
                  <a:close/>
                  <a:moveTo>
                    <a:pt x="2768" y="1458"/>
                  </a:moveTo>
                  <a:lnTo>
                    <a:pt x="2768" y="1522"/>
                  </a:lnTo>
                  <a:lnTo>
                    <a:pt x="2752" y="1522"/>
                  </a:lnTo>
                  <a:lnTo>
                    <a:pt x="2752" y="1458"/>
                  </a:lnTo>
                  <a:lnTo>
                    <a:pt x="2768" y="1458"/>
                  </a:lnTo>
                  <a:close/>
                  <a:moveTo>
                    <a:pt x="2768" y="1570"/>
                  </a:moveTo>
                  <a:lnTo>
                    <a:pt x="2768" y="1634"/>
                  </a:lnTo>
                  <a:lnTo>
                    <a:pt x="2752" y="1634"/>
                  </a:lnTo>
                  <a:lnTo>
                    <a:pt x="2752" y="1570"/>
                  </a:lnTo>
                  <a:lnTo>
                    <a:pt x="2768" y="1570"/>
                  </a:lnTo>
                  <a:close/>
                  <a:moveTo>
                    <a:pt x="2768" y="1682"/>
                  </a:moveTo>
                  <a:lnTo>
                    <a:pt x="2768" y="1746"/>
                  </a:lnTo>
                  <a:lnTo>
                    <a:pt x="2752" y="1746"/>
                  </a:lnTo>
                  <a:lnTo>
                    <a:pt x="2752" y="1682"/>
                  </a:lnTo>
                  <a:lnTo>
                    <a:pt x="2768" y="1682"/>
                  </a:lnTo>
                  <a:close/>
                  <a:moveTo>
                    <a:pt x="2768" y="1794"/>
                  </a:moveTo>
                  <a:lnTo>
                    <a:pt x="2768" y="1858"/>
                  </a:lnTo>
                  <a:lnTo>
                    <a:pt x="2752" y="1858"/>
                  </a:lnTo>
                  <a:lnTo>
                    <a:pt x="2752" y="1794"/>
                  </a:lnTo>
                  <a:lnTo>
                    <a:pt x="2768" y="1794"/>
                  </a:lnTo>
                  <a:close/>
                  <a:moveTo>
                    <a:pt x="2768" y="1906"/>
                  </a:moveTo>
                  <a:lnTo>
                    <a:pt x="2768" y="1970"/>
                  </a:lnTo>
                  <a:lnTo>
                    <a:pt x="2752" y="1970"/>
                  </a:lnTo>
                  <a:lnTo>
                    <a:pt x="2752" y="1906"/>
                  </a:lnTo>
                  <a:lnTo>
                    <a:pt x="2768" y="1906"/>
                  </a:lnTo>
                  <a:close/>
                  <a:moveTo>
                    <a:pt x="2768" y="2018"/>
                  </a:moveTo>
                  <a:lnTo>
                    <a:pt x="2768" y="2083"/>
                  </a:lnTo>
                  <a:lnTo>
                    <a:pt x="2752" y="2083"/>
                  </a:lnTo>
                  <a:lnTo>
                    <a:pt x="2752" y="2018"/>
                  </a:lnTo>
                  <a:lnTo>
                    <a:pt x="2768" y="2018"/>
                  </a:lnTo>
                  <a:close/>
                  <a:moveTo>
                    <a:pt x="2768" y="2131"/>
                  </a:moveTo>
                  <a:lnTo>
                    <a:pt x="2768" y="2195"/>
                  </a:lnTo>
                  <a:lnTo>
                    <a:pt x="2752" y="2195"/>
                  </a:lnTo>
                  <a:lnTo>
                    <a:pt x="2752" y="2131"/>
                  </a:lnTo>
                  <a:lnTo>
                    <a:pt x="2768" y="2131"/>
                  </a:lnTo>
                  <a:close/>
                  <a:moveTo>
                    <a:pt x="2768" y="2243"/>
                  </a:moveTo>
                  <a:lnTo>
                    <a:pt x="2768" y="2307"/>
                  </a:lnTo>
                  <a:lnTo>
                    <a:pt x="2752" y="2307"/>
                  </a:lnTo>
                  <a:lnTo>
                    <a:pt x="2752" y="2243"/>
                  </a:lnTo>
                  <a:lnTo>
                    <a:pt x="2768" y="2243"/>
                  </a:lnTo>
                  <a:close/>
                  <a:moveTo>
                    <a:pt x="2768" y="2355"/>
                  </a:moveTo>
                  <a:lnTo>
                    <a:pt x="2768" y="2419"/>
                  </a:lnTo>
                  <a:lnTo>
                    <a:pt x="2752" y="2419"/>
                  </a:lnTo>
                  <a:lnTo>
                    <a:pt x="2752" y="2355"/>
                  </a:lnTo>
                  <a:lnTo>
                    <a:pt x="2768" y="2355"/>
                  </a:lnTo>
                  <a:close/>
                  <a:moveTo>
                    <a:pt x="2768" y="2467"/>
                  </a:moveTo>
                  <a:lnTo>
                    <a:pt x="2768" y="2531"/>
                  </a:lnTo>
                  <a:lnTo>
                    <a:pt x="2752" y="2531"/>
                  </a:lnTo>
                  <a:lnTo>
                    <a:pt x="2752" y="2467"/>
                  </a:lnTo>
                  <a:lnTo>
                    <a:pt x="2768" y="2467"/>
                  </a:lnTo>
                  <a:close/>
                  <a:moveTo>
                    <a:pt x="2768" y="2579"/>
                  </a:moveTo>
                  <a:lnTo>
                    <a:pt x="2768" y="2643"/>
                  </a:lnTo>
                  <a:lnTo>
                    <a:pt x="2752" y="2643"/>
                  </a:lnTo>
                  <a:lnTo>
                    <a:pt x="2752" y="2579"/>
                  </a:lnTo>
                  <a:lnTo>
                    <a:pt x="2768" y="2579"/>
                  </a:lnTo>
                  <a:close/>
                  <a:moveTo>
                    <a:pt x="2768" y="2691"/>
                  </a:moveTo>
                  <a:lnTo>
                    <a:pt x="2768" y="2755"/>
                  </a:lnTo>
                  <a:lnTo>
                    <a:pt x="2752" y="2755"/>
                  </a:lnTo>
                  <a:lnTo>
                    <a:pt x="2752" y="2691"/>
                  </a:lnTo>
                  <a:lnTo>
                    <a:pt x="2768" y="2691"/>
                  </a:lnTo>
                  <a:close/>
                  <a:moveTo>
                    <a:pt x="2768" y="2803"/>
                  </a:moveTo>
                  <a:lnTo>
                    <a:pt x="2768" y="2867"/>
                  </a:lnTo>
                  <a:lnTo>
                    <a:pt x="2752" y="2867"/>
                  </a:lnTo>
                  <a:lnTo>
                    <a:pt x="2752" y="2803"/>
                  </a:lnTo>
                  <a:lnTo>
                    <a:pt x="2768" y="2803"/>
                  </a:lnTo>
                  <a:close/>
                  <a:moveTo>
                    <a:pt x="2768" y="2915"/>
                  </a:moveTo>
                  <a:lnTo>
                    <a:pt x="2768" y="2979"/>
                  </a:lnTo>
                  <a:lnTo>
                    <a:pt x="2752" y="2979"/>
                  </a:lnTo>
                  <a:lnTo>
                    <a:pt x="2752" y="2915"/>
                  </a:lnTo>
                  <a:lnTo>
                    <a:pt x="2768" y="2915"/>
                  </a:lnTo>
                  <a:close/>
                  <a:moveTo>
                    <a:pt x="2768" y="3027"/>
                  </a:moveTo>
                  <a:lnTo>
                    <a:pt x="2768" y="3092"/>
                  </a:lnTo>
                  <a:lnTo>
                    <a:pt x="2752" y="3092"/>
                  </a:lnTo>
                  <a:lnTo>
                    <a:pt x="2752" y="3027"/>
                  </a:lnTo>
                  <a:lnTo>
                    <a:pt x="2768" y="3027"/>
                  </a:lnTo>
                  <a:close/>
                  <a:moveTo>
                    <a:pt x="2768" y="3140"/>
                  </a:moveTo>
                  <a:lnTo>
                    <a:pt x="2768" y="3204"/>
                  </a:lnTo>
                  <a:lnTo>
                    <a:pt x="2752" y="3204"/>
                  </a:lnTo>
                  <a:lnTo>
                    <a:pt x="2752" y="3140"/>
                  </a:lnTo>
                  <a:lnTo>
                    <a:pt x="2768" y="3140"/>
                  </a:lnTo>
                  <a:close/>
                  <a:moveTo>
                    <a:pt x="2768" y="3252"/>
                  </a:moveTo>
                  <a:lnTo>
                    <a:pt x="2768" y="3316"/>
                  </a:lnTo>
                  <a:lnTo>
                    <a:pt x="2752" y="3316"/>
                  </a:lnTo>
                  <a:lnTo>
                    <a:pt x="2752" y="3252"/>
                  </a:lnTo>
                  <a:lnTo>
                    <a:pt x="2768" y="3252"/>
                  </a:lnTo>
                  <a:close/>
                  <a:moveTo>
                    <a:pt x="2768" y="3364"/>
                  </a:moveTo>
                  <a:lnTo>
                    <a:pt x="2768" y="3428"/>
                  </a:lnTo>
                  <a:lnTo>
                    <a:pt x="2752" y="3428"/>
                  </a:lnTo>
                  <a:lnTo>
                    <a:pt x="2752" y="3364"/>
                  </a:lnTo>
                  <a:lnTo>
                    <a:pt x="2768" y="3364"/>
                  </a:lnTo>
                  <a:close/>
                  <a:moveTo>
                    <a:pt x="2768" y="3476"/>
                  </a:moveTo>
                  <a:lnTo>
                    <a:pt x="2768" y="3540"/>
                  </a:lnTo>
                  <a:lnTo>
                    <a:pt x="2752" y="3540"/>
                  </a:lnTo>
                  <a:lnTo>
                    <a:pt x="2752" y="3476"/>
                  </a:lnTo>
                  <a:lnTo>
                    <a:pt x="2768" y="3476"/>
                  </a:lnTo>
                  <a:close/>
                  <a:moveTo>
                    <a:pt x="2768" y="3588"/>
                  </a:moveTo>
                  <a:lnTo>
                    <a:pt x="2768" y="3652"/>
                  </a:lnTo>
                  <a:lnTo>
                    <a:pt x="2752" y="3652"/>
                  </a:lnTo>
                  <a:lnTo>
                    <a:pt x="2752" y="3588"/>
                  </a:lnTo>
                  <a:lnTo>
                    <a:pt x="2768" y="3588"/>
                  </a:lnTo>
                  <a:close/>
                  <a:moveTo>
                    <a:pt x="2768" y="3700"/>
                  </a:moveTo>
                  <a:lnTo>
                    <a:pt x="2768" y="3764"/>
                  </a:lnTo>
                  <a:lnTo>
                    <a:pt x="2752" y="3764"/>
                  </a:lnTo>
                  <a:lnTo>
                    <a:pt x="2752" y="3700"/>
                  </a:lnTo>
                  <a:lnTo>
                    <a:pt x="2768" y="3700"/>
                  </a:lnTo>
                  <a:close/>
                  <a:moveTo>
                    <a:pt x="2768" y="3812"/>
                  </a:moveTo>
                  <a:lnTo>
                    <a:pt x="2768" y="3876"/>
                  </a:lnTo>
                  <a:lnTo>
                    <a:pt x="2752" y="3876"/>
                  </a:lnTo>
                  <a:lnTo>
                    <a:pt x="2752" y="3812"/>
                  </a:lnTo>
                  <a:lnTo>
                    <a:pt x="2768" y="3812"/>
                  </a:lnTo>
                  <a:close/>
                  <a:moveTo>
                    <a:pt x="2768" y="3924"/>
                  </a:moveTo>
                  <a:lnTo>
                    <a:pt x="2768" y="3988"/>
                  </a:lnTo>
                  <a:lnTo>
                    <a:pt x="2752" y="3988"/>
                  </a:lnTo>
                  <a:lnTo>
                    <a:pt x="2752" y="3924"/>
                  </a:lnTo>
                  <a:lnTo>
                    <a:pt x="2768" y="3924"/>
                  </a:lnTo>
                  <a:close/>
                  <a:moveTo>
                    <a:pt x="2768" y="4036"/>
                  </a:moveTo>
                  <a:lnTo>
                    <a:pt x="2768" y="4101"/>
                  </a:lnTo>
                  <a:lnTo>
                    <a:pt x="2752" y="4101"/>
                  </a:lnTo>
                  <a:lnTo>
                    <a:pt x="2752" y="4036"/>
                  </a:lnTo>
                  <a:lnTo>
                    <a:pt x="2768" y="4036"/>
                  </a:lnTo>
                  <a:close/>
                  <a:moveTo>
                    <a:pt x="2768" y="4149"/>
                  </a:moveTo>
                  <a:lnTo>
                    <a:pt x="2768" y="4213"/>
                  </a:lnTo>
                  <a:lnTo>
                    <a:pt x="2752" y="4213"/>
                  </a:lnTo>
                  <a:lnTo>
                    <a:pt x="2752" y="4149"/>
                  </a:lnTo>
                  <a:lnTo>
                    <a:pt x="2768" y="4149"/>
                  </a:lnTo>
                  <a:close/>
                  <a:moveTo>
                    <a:pt x="2768" y="4261"/>
                  </a:moveTo>
                  <a:lnTo>
                    <a:pt x="2768" y="4325"/>
                  </a:lnTo>
                  <a:lnTo>
                    <a:pt x="2752" y="4325"/>
                  </a:lnTo>
                  <a:lnTo>
                    <a:pt x="2752" y="4261"/>
                  </a:lnTo>
                  <a:lnTo>
                    <a:pt x="2768" y="4261"/>
                  </a:lnTo>
                  <a:close/>
                  <a:moveTo>
                    <a:pt x="2768" y="4373"/>
                  </a:moveTo>
                  <a:lnTo>
                    <a:pt x="2768" y="4437"/>
                  </a:lnTo>
                  <a:lnTo>
                    <a:pt x="2752" y="4437"/>
                  </a:lnTo>
                  <a:lnTo>
                    <a:pt x="2752" y="4373"/>
                  </a:lnTo>
                  <a:lnTo>
                    <a:pt x="2768" y="4373"/>
                  </a:lnTo>
                  <a:close/>
                  <a:moveTo>
                    <a:pt x="2768" y="4485"/>
                  </a:moveTo>
                  <a:lnTo>
                    <a:pt x="2768" y="4549"/>
                  </a:lnTo>
                  <a:lnTo>
                    <a:pt x="2752" y="4549"/>
                  </a:lnTo>
                  <a:lnTo>
                    <a:pt x="2752" y="4485"/>
                  </a:lnTo>
                  <a:lnTo>
                    <a:pt x="2768" y="4485"/>
                  </a:lnTo>
                  <a:close/>
                  <a:moveTo>
                    <a:pt x="2768" y="4597"/>
                  </a:moveTo>
                  <a:lnTo>
                    <a:pt x="2768" y="4661"/>
                  </a:lnTo>
                  <a:lnTo>
                    <a:pt x="2752" y="4661"/>
                  </a:lnTo>
                  <a:lnTo>
                    <a:pt x="2752" y="4597"/>
                  </a:lnTo>
                  <a:lnTo>
                    <a:pt x="2768" y="4597"/>
                  </a:lnTo>
                  <a:close/>
                  <a:moveTo>
                    <a:pt x="2768" y="4709"/>
                  </a:moveTo>
                  <a:lnTo>
                    <a:pt x="2768" y="4773"/>
                  </a:lnTo>
                  <a:lnTo>
                    <a:pt x="2752" y="4773"/>
                  </a:lnTo>
                  <a:lnTo>
                    <a:pt x="2752" y="4709"/>
                  </a:lnTo>
                  <a:lnTo>
                    <a:pt x="2768" y="4709"/>
                  </a:lnTo>
                  <a:close/>
                  <a:moveTo>
                    <a:pt x="2768" y="4821"/>
                  </a:moveTo>
                  <a:lnTo>
                    <a:pt x="2768" y="4885"/>
                  </a:lnTo>
                  <a:lnTo>
                    <a:pt x="2752" y="4885"/>
                  </a:lnTo>
                  <a:lnTo>
                    <a:pt x="2752" y="4821"/>
                  </a:lnTo>
                  <a:lnTo>
                    <a:pt x="2768" y="4821"/>
                  </a:lnTo>
                  <a:close/>
                  <a:moveTo>
                    <a:pt x="2768" y="4933"/>
                  </a:moveTo>
                  <a:lnTo>
                    <a:pt x="2768" y="4997"/>
                  </a:lnTo>
                  <a:lnTo>
                    <a:pt x="2752" y="4997"/>
                  </a:lnTo>
                  <a:lnTo>
                    <a:pt x="2752" y="4933"/>
                  </a:lnTo>
                  <a:lnTo>
                    <a:pt x="2768" y="4933"/>
                  </a:lnTo>
                  <a:close/>
                  <a:moveTo>
                    <a:pt x="2768" y="5045"/>
                  </a:moveTo>
                  <a:lnTo>
                    <a:pt x="2768" y="5110"/>
                  </a:lnTo>
                  <a:lnTo>
                    <a:pt x="2752" y="5110"/>
                  </a:lnTo>
                  <a:lnTo>
                    <a:pt x="2752" y="5045"/>
                  </a:lnTo>
                  <a:lnTo>
                    <a:pt x="2768" y="5045"/>
                  </a:lnTo>
                  <a:close/>
                  <a:moveTo>
                    <a:pt x="2768" y="5158"/>
                  </a:moveTo>
                  <a:lnTo>
                    <a:pt x="2768" y="5222"/>
                  </a:lnTo>
                  <a:lnTo>
                    <a:pt x="2752" y="5222"/>
                  </a:lnTo>
                  <a:lnTo>
                    <a:pt x="2752" y="5158"/>
                  </a:lnTo>
                  <a:lnTo>
                    <a:pt x="2768" y="5158"/>
                  </a:lnTo>
                  <a:close/>
                  <a:moveTo>
                    <a:pt x="2715" y="5232"/>
                  </a:moveTo>
                  <a:lnTo>
                    <a:pt x="2651" y="5232"/>
                  </a:lnTo>
                  <a:lnTo>
                    <a:pt x="2651" y="5216"/>
                  </a:lnTo>
                  <a:lnTo>
                    <a:pt x="2715" y="5216"/>
                  </a:lnTo>
                  <a:lnTo>
                    <a:pt x="2715" y="5232"/>
                  </a:lnTo>
                  <a:close/>
                  <a:moveTo>
                    <a:pt x="2603" y="5232"/>
                  </a:moveTo>
                  <a:lnTo>
                    <a:pt x="2539" y="5232"/>
                  </a:lnTo>
                  <a:lnTo>
                    <a:pt x="2539" y="5216"/>
                  </a:lnTo>
                  <a:lnTo>
                    <a:pt x="2603" y="5216"/>
                  </a:lnTo>
                  <a:lnTo>
                    <a:pt x="2603" y="5232"/>
                  </a:lnTo>
                  <a:close/>
                  <a:moveTo>
                    <a:pt x="2491" y="5232"/>
                  </a:moveTo>
                  <a:lnTo>
                    <a:pt x="2427" y="5232"/>
                  </a:lnTo>
                  <a:lnTo>
                    <a:pt x="2427" y="5216"/>
                  </a:lnTo>
                  <a:lnTo>
                    <a:pt x="2491" y="5216"/>
                  </a:lnTo>
                  <a:lnTo>
                    <a:pt x="2491" y="5232"/>
                  </a:lnTo>
                  <a:close/>
                  <a:moveTo>
                    <a:pt x="2379" y="5232"/>
                  </a:moveTo>
                  <a:lnTo>
                    <a:pt x="2315" y="5232"/>
                  </a:lnTo>
                  <a:lnTo>
                    <a:pt x="2315" y="5216"/>
                  </a:lnTo>
                  <a:lnTo>
                    <a:pt x="2379" y="5216"/>
                  </a:lnTo>
                  <a:lnTo>
                    <a:pt x="2379" y="5232"/>
                  </a:lnTo>
                  <a:close/>
                  <a:moveTo>
                    <a:pt x="2267" y="5232"/>
                  </a:moveTo>
                  <a:lnTo>
                    <a:pt x="2203" y="5232"/>
                  </a:lnTo>
                  <a:lnTo>
                    <a:pt x="2203" y="5216"/>
                  </a:lnTo>
                  <a:lnTo>
                    <a:pt x="2267" y="5216"/>
                  </a:lnTo>
                  <a:lnTo>
                    <a:pt x="2267" y="5232"/>
                  </a:lnTo>
                  <a:close/>
                  <a:moveTo>
                    <a:pt x="2155" y="5232"/>
                  </a:moveTo>
                  <a:lnTo>
                    <a:pt x="2091" y="5232"/>
                  </a:lnTo>
                  <a:lnTo>
                    <a:pt x="2091" y="5216"/>
                  </a:lnTo>
                  <a:lnTo>
                    <a:pt x="2155" y="5216"/>
                  </a:lnTo>
                  <a:lnTo>
                    <a:pt x="2155" y="5232"/>
                  </a:lnTo>
                  <a:close/>
                  <a:moveTo>
                    <a:pt x="2043" y="5232"/>
                  </a:moveTo>
                  <a:lnTo>
                    <a:pt x="1978" y="5232"/>
                  </a:lnTo>
                  <a:lnTo>
                    <a:pt x="1978" y="5216"/>
                  </a:lnTo>
                  <a:lnTo>
                    <a:pt x="2043" y="5216"/>
                  </a:lnTo>
                  <a:lnTo>
                    <a:pt x="2043" y="5232"/>
                  </a:lnTo>
                  <a:close/>
                  <a:moveTo>
                    <a:pt x="1930" y="5232"/>
                  </a:moveTo>
                  <a:lnTo>
                    <a:pt x="1866" y="5232"/>
                  </a:lnTo>
                  <a:lnTo>
                    <a:pt x="1866" y="5216"/>
                  </a:lnTo>
                  <a:lnTo>
                    <a:pt x="1930" y="5216"/>
                  </a:lnTo>
                  <a:lnTo>
                    <a:pt x="1930" y="5232"/>
                  </a:lnTo>
                  <a:close/>
                  <a:moveTo>
                    <a:pt x="1818" y="5232"/>
                  </a:moveTo>
                  <a:lnTo>
                    <a:pt x="1754" y="5232"/>
                  </a:lnTo>
                  <a:lnTo>
                    <a:pt x="1754" y="5216"/>
                  </a:lnTo>
                  <a:lnTo>
                    <a:pt x="1818" y="5216"/>
                  </a:lnTo>
                  <a:lnTo>
                    <a:pt x="1818" y="5232"/>
                  </a:lnTo>
                  <a:close/>
                  <a:moveTo>
                    <a:pt x="1706" y="5232"/>
                  </a:moveTo>
                  <a:lnTo>
                    <a:pt x="1642" y="5232"/>
                  </a:lnTo>
                  <a:lnTo>
                    <a:pt x="1642" y="5216"/>
                  </a:lnTo>
                  <a:lnTo>
                    <a:pt x="1706" y="5216"/>
                  </a:lnTo>
                  <a:lnTo>
                    <a:pt x="1706" y="5232"/>
                  </a:lnTo>
                  <a:close/>
                  <a:moveTo>
                    <a:pt x="1594" y="5232"/>
                  </a:moveTo>
                  <a:lnTo>
                    <a:pt x="1530" y="5232"/>
                  </a:lnTo>
                  <a:lnTo>
                    <a:pt x="1530" y="5216"/>
                  </a:lnTo>
                  <a:lnTo>
                    <a:pt x="1594" y="5216"/>
                  </a:lnTo>
                  <a:lnTo>
                    <a:pt x="1594" y="5232"/>
                  </a:lnTo>
                  <a:close/>
                  <a:moveTo>
                    <a:pt x="1482" y="5232"/>
                  </a:moveTo>
                  <a:lnTo>
                    <a:pt x="1418" y="5232"/>
                  </a:lnTo>
                  <a:lnTo>
                    <a:pt x="1418" y="5216"/>
                  </a:lnTo>
                  <a:lnTo>
                    <a:pt x="1482" y="5216"/>
                  </a:lnTo>
                  <a:lnTo>
                    <a:pt x="1482" y="5232"/>
                  </a:lnTo>
                  <a:close/>
                  <a:moveTo>
                    <a:pt x="1370" y="5232"/>
                  </a:moveTo>
                  <a:lnTo>
                    <a:pt x="1306" y="5232"/>
                  </a:lnTo>
                  <a:lnTo>
                    <a:pt x="1306" y="5216"/>
                  </a:lnTo>
                  <a:lnTo>
                    <a:pt x="1370" y="5216"/>
                  </a:lnTo>
                  <a:lnTo>
                    <a:pt x="1370" y="5232"/>
                  </a:lnTo>
                  <a:close/>
                  <a:moveTo>
                    <a:pt x="1258" y="5232"/>
                  </a:moveTo>
                  <a:lnTo>
                    <a:pt x="1194" y="5232"/>
                  </a:lnTo>
                  <a:lnTo>
                    <a:pt x="1194" y="5216"/>
                  </a:lnTo>
                  <a:lnTo>
                    <a:pt x="1258" y="5216"/>
                  </a:lnTo>
                  <a:lnTo>
                    <a:pt x="1258" y="5232"/>
                  </a:lnTo>
                  <a:close/>
                  <a:moveTo>
                    <a:pt x="1146" y="5232"/>
                  </a:moveTo>
                  <a:lnTo>
                    <a:pt x="1082" y="5232"/>
                  </a:lnTo>
                  <a:lnTo>
                    <a:pt x="1082" y="5216"/>
                  </a:lnTo>
                  <a:lnTo>
                    <a:pt x="1146" y="5216"/>
                  </a:lnTo>
                  <a:lnTo>
                    <a:pt x="1146" y="5232"/>
                  </a:lnTo>
                  <a:close/>
                  <a:moveTo>
                    <a:pt x="1034" y="5232"/>
                  </a:moveTo>
                  <a:lnTo>
                    <a:pt x="969" y="5232"/>
                  </a:lnTo>
                  <a:lnTo>
                    <a:pt x="969" y="5216"/>
                  </a:lnTo>
                  <a:lnTo>
                    <a:pt x="1034" y="5216"/>
                  </a:lnTo>
                  <a:lnTo>
                    <a:pt x="1034" y="5232"/>
                  </a:lnTo>
                  <a:close/>
                  <a:moveTo>
                    <a:pt x="921" y="5232"/>
                  </a:moveTo>
                  <a:lnTo>
                    <a:pt x="857" y="5232"/>
                  </a:lnTo>
                  <a:lnTo>
                    <a:pt x="857" y="5216"/>
                  </a:lnTo>
                  <a:lnTo>
                    <a:pt x="921" y="5216"/>
                  </a:lnTo>
                  <a:lnTo>
                    <a:pt x="921" y="5232"/>
                  </a:lnTo>
                  <a:close/>
                  <a:moveTo>
                    <a:pt x="809" y="5232"/>
                  </a:moveTo>
                  <a:lnTo>
                    <a:pt x="745" y="5232"/>
                  </a:lnTo>
                  <a:lnTo>
                    <a:pt x="745" y="5216"/>
                  </a:lnTo>
                  <a:lnTo>
                    <a:pt x="809" y="5216"/>
                  </a:lnTo>
                  <a:lnTo>
                    <a:pt x="809" y="5232"/>
                  </a:lnTo>
                  <a:close/>
                  <a:moveTo>
                    <a:pt x="697" y="5232"/>
                  </a:moveTo>
                  <a:lnTo>
                    <a:pt x="633" y="5232"/>
                  </a:lnTo>
                  <a:lnTo>
                    <a:pt x="633" y="5216"/>
                  </a:lnTo>
                  <a:lnTo>
                    <a:pt x="697" y="5216"/>
                  </a:lnTo>
                  <a:lnTo>
                    <a:pt x="697" y="5232"/>
                  </a:lnTo>
                  <a:close/>
                  <a:moveTo>
                    <a:pt x="585" y="5232"/>
                  </a:moveTo>
                  <a:lnTo>
                    <a:pt x="521" y="5232"/>
                  </a:lnTo>
                  <a:lnTo>
                    <a:pt x="521" y="5216"/>
                  </a:lnTo>
                  <a:lnTo>
                    <a:pt x="585" y="5216"/>
                  </a:lnTo>
                  <a:lnTo>
                    <a:pt x="585" y="5232"/>
                  </a:lnTo>
                  <a:close/>
                  <a:moveTo>
                    <a:pt x="473" y="5232"/>
                  </a:moveTo>
                  <a:lnTo>
                    <a:pt x="409" y="5232"/>
                  </a:lnTo>
                  <a:lnTo>
                    <a:pt x="409" y="5216"/>
                  </a:lnTo>
                  <a:lnTo>
                    <a:pt x="473" y="5216"/>
                  </a:lnTo>
                  <a:lnTo>
                    <a:pt x="473" y="5232"/>
                  </a:lnTo>
                  <a:close/>
                  <a:moveTo>
                    <a:pt x="361" y="5232"/>
                  </a:moveTo>
                  <a:lnTo>
                    <a:pt x="297" y="5232"/>
                  </a:lnTo>
                  <a:lnTo>
                    <a:pt x="297" y="5216"/>
                  </a:lnTo>
                  <a:lnTo>
                    <a:pt x="361" y="5216"/>
                  </a:lnTo>
                  <a:lnTo>
                    <a:pt x="361" y="5232"/>
                  </a:lnTo>
                  <a:close/>
                  <a:moveTo>
                    <a:pt x="249" y="5232"/>
                  </a:moveTo>
                  <a:lnTo>
                    <a:pt x="185" y="5232"/>
                  </a:lnTo>
                  <a:lnTo>
                    <a:pt x="185" y="5216"/>
                  </a:lnTo>
                  <a:lnTo>
                    <a:pt x="249" y="5216"/>
                  </a:lnTo>
                  <a:lnTo>
                    <a:pt x="249" y="5232"/>
                  </a:lnTo>
                  <a:close/>
                  <a:moveTo>
                    <a:pt x="137" y="5232"/>
                  </a:moveTo>
                  <a:lnTo>
                    <a:pt x="73" y="5232"/>
                  </a:lnTo>
                  <a:lnTo>
                    <a:pt x="73" y="5216"/>
                  </a:lnTo>
                  <a:lnTo>
                    <a:pt x="137" y="5216"/>
                  </a:lnTo>
                  <a:lnTo>
                    <a:pt x="137" y="5232"/>
                  </a:lnTo>
                  <a:close/>
                  <a:moveTo>
                    <a:pt x="25" y="5232"/>
                  </a:moveTo>
                  <a:lnTo>
                    <a:pt x="8" y="5232"/>
                  </a:lnTo>
                  <a:lnTo>
                    <a:pt x="8" y="5216"/>
                  </a:lnTo>
                  <a:lnTo>
                    <a:pt x="25" y="5216"/>
                  </a:lnTo>
                  <a:lnTo>
                    <a:pt x="25" y="5232"/>
                  </a:lnTo>
                  <a:close/>
                </a:path>
              </a:pathLst>
            </a:custGeom>
            <a:solidFill>
              <a:srgbClr val="0070C0"/>
            </a:solidFill>
            <a:ln w="0" cap="flat">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36"/>
            <p:cNvSpPr>
              <a:spLocks noEditPoints="1"/>
            </p:cNvSpPr>
            <p:nvPr/>
          </p:nvSpPr>
          <p:spPr bwMode="auto">
            <a:xfrm>
              <a:off x="3046" y="2498"/>
              <a:ext cx="69" cy="274"/>
            </a:xfrm>
            <a:custGeom>
              <a:avLst/>
              <a:gdLst>
                <a:gd name="T0" fmla="*/ 83 w 168"/>
                <a:gd name="T1" fmla="*/ 0 h 665"/>
                <a:gd name="T2" fmla="*/ 94 w 168"/>
                <a:gd name="T3" fmla="*/ 648 h 665"/>
                <a:gd name="T4" fmla="*/ 78 w 168"/>
                <a:gd name="T5" fmla="*/ 649 h 665"/>
                <a:gd name="T6" fmla="*/ 67 w 168"/>
                <a:gd name="T7" fmla="*/ 1 h 665"/>
                <a:gd name="T8" fmla="*/ 83 w 168"/>
                <a:gd name="T9" fmla="*/ 0 h 665"/>
                <a:gd name="T10" fmla="*/ 166 w 168"/>
                <a:gd name="T11" fmla="*/ 523 h 665"/>
                <a:gd name="T12" fmla="*/ 86 w 168"/>
                <a:gd name="T13" fmla="*/ 665 h 665"/>
                <a:gd name="T14" fmla="*/ 2 w 168"/>
                <a:gd name="T15" fmla="*/ 526 h 665"/>
                <a:gd name="T16" fmla="*/ 5 w 168"/>
                <a:gd name="T17" fmla="*/ 515 h 665"/>
                <a:gd name="T18" fmla="*/ 16 w 168"/>
                <a:gd name="T19" fmla="*/ 518 h 665"/>
                <a:gd name="T20" fmla="*/ 93 w 168"/>
                <a:gd name="T21" fmla="*/ 644 h 665"/>
                <a:gd name="T22" fmla="*/ 79 w 168"/>
                <a:gd name="T23" fmla="*/ 645 h 665"/>
                <a:gd name="T24" fmla="*/ 152 w 168"/>
                <a:gd name="T25" fmla="*/ 515 h 665"/>
                <a:gd name="T26" fmla="*/ 162 w 168"/>
                <a:gd name="T27" fmla="*/ 512 h 665"/>
                <a:gd name="T28" fmla="*/ 166 w 168"/>
                <a:gd name="T29" fmla="*/ 523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8" h="665">
                  <a:moveTo>
                    <a:pt x="83" y="0"/>
                  </a:moveTo>
                  <a:lnTo>
                    <a:pt x="94" y="648"/>
                  </a:lnTo>
                  <a:lnTo>
                    <a:pt x="78" y="649"/>
                  </a:lnTo>
                  <a:lnTo>
                    <a:pt x="67" y="1"/>
                  </a:lnTo>
                  <a:lnTo>
                    <a:pt x="83" y="0"/>
                  </a:lnTo>
                  <a:close/>
                  <a:moveTo>
                    <a:pt x="166" y="523"/>
                  </a:moveTo>
                  <a:lnTo>
                    <a:pt x="86" y="665"/>
                  </a:lnTo>
                  <a:lnTo>
                    <a:pt x="2" y="526"/>
                  </a:lnTo>
                  <a:cubicBezTo>
                    <a:pt x="0" y="522"/>
                    <a:pt x="1" y="517"/>
                    <a:pt x="5" y="515"/>
                  </a:cubicBezTo>
                  <a:cubicBezTo>
                    <a:pt x="9" y="513"/>
                    <a:pt x="14" y="514"/>
                    <a:pt x="16" y="518"/>
                  </a:cubicBezTo>
                  <a:lnTo>
                    <a:pt x="93" y="644"/>
                  </a:lnTo>
                  <a:lnTo>
                    <a:pt x="79" y="645"/>
                  </a:lnTo>
                  <a:lnTo>
                    <a:pt x="152" y="515"/>
                  </a:lnTo>
                  <a:cubicBezTo>
                    <a:pt x="154" y="512"/>
                    <a:pt x="159" y="510"/>
                    <a:pt x="162" y="512"/>
                  </a:cubicBezTo>
                  <a:cubicBezTo>
                    <a:pt x="166" y="514"/>
                    <a:pt x="168" y="519"/>
                    <a:pt x="166" y="523"/>
                  </a:cubicBez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37"/>
            <p:cNvSpPr>
              <a:spLocks/>
            </p:cNvSpPr>
            <p:nvPr/>
          </p:nvSpPr>
          <p:spPr bwMode="auto">
            <a:xfrm>
              <a:off x="2687" y="1408"/>
              <a:ext cx="786" cy="383"/>
            </a:xfrm>
            <a:custGeom>
              <a:avLst/>
              <a:gdLst>
                <a:gd name="T0" fmla="*/ 0 w 1904"/>
                <a:gd name="T1" fmla="*/ 155 h 928"/>
                <a:gd name="T2" fmla="*/ 155 w 1904"/>
                <a:gd name="T3" fmla="*/ 0 h 928"/>
                <a:gd name="T4" fmla="*/ 155 w 1904"/>
                <a:gd name="T5" fmla="*/ 0 h 928"/>
                <a:gd name="T6" fmla="*/ 155 w 1904"/>
                <a:gd name="T7" fmla="*/ 0 h 928"/>
                <a:gd name="T8" fmla="*/ 1750 w 1904"/>
                <a:gd name="T9" fmla="*/ 0 h 928"/>
                <a:gd name="T10" fmla="*/ 1750 w 1904"/>
                <a:gd name="T11" fmla="*/ 0 h 928"/>
                <a:gd name="T12" fmla="*/ 1904 w 1904"/>
                <a:gd name="T13" fmla="*/ 155 h 928"/>
                <a:gd name="T14" fmla="*/ 1904 w 1904"/>
                <a:gd name="T15" fmla="*/ 155 h 928"/>
                <a:gd name="T16" fmla="*/ 1904 w 1904"/>
                <a:gd name="T17" fmla="*/ 155 h 928"/>
                <a:gd name="T18" fmla="*/ 1904 w 1904"/>
                <a:gd name="T19" fmla="*/ 774 h 928"/>
                <a:gd name="T20" fmla="*/ 1904 w 1904"/>
                <a:gd name="T21" fmla="*/ 774 h 928"/>
                <a:gd name="T22" fmla="*/ 1750 w 1904"/>
                <a:gd name="T23" fmla="*/ 928 h 928"/>
                <a:gd name="T24" fmla="*/ 1750 w 1904"/>
                <a:gd name="T25" fmla="*/ 928 h 928"/>
                <a:gd name="T26" fmla="*/ 1750 w 1904"/>
                <a:gd name="T27" fmla="*/ 928 h 928"/>
                <a:gd name="T28" fmla="*/ 155 w 1904"/>
                <a:gd name="T29" fmla="*/ 928 h 928"/>
                <a:gd name="T30" fmla="*/ 155 w 1904"/>
                <a:gd name="T31" fmla="*/ 928 h 928"/>
                <a:gd name="T32" fmla="*/ 0 w 1904"/>
                <a:gd name="T33" fmla="*/ 774 h 928"/>
                <a:gd name="T34" fmla="*/ 0 w 1904"/>
                <a:gd name="T35" fmla="*/ 774 h 928"/>
                <a:gd name="T36" fmla="*/ 0 w 1904"/>
                <a:gd name="T37" fmla="*/ 155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04" h="928">
                  <a:moveTo>
                    <a:pt x="0" y="155"/>
                  </a:moveTo>
                  <a:cubicBezTo>
                    <a:pt x="0" y="70"/>
                    <a:pt x="70" y="0"/>
                    <a:pt x="155" y="0"/>
                  </a:cubicBezTo>
                  <a:cubicBezTo>
                    <a:pt x="155" y="0"/>
                    <a:pt x="155" y="0"/>
                    <a:pt x="155" y="0"/>
                  </a:cubicBezTo>
                  <a:lnTo>
                    <a:pt x="155" y="0"/>
                  </a:lnTo>
                  <a:lnTo>
                    <a:pt x="1750" y="0"/>
                  </a:lnTo>
                  <a:lnTo>
                    <a:pt x="1750" y="0"/>
                  </a:lnTo>
                  <a:cubicBezTo>
                    <a:pt x="1835" y="0"/>
                    <a:pt x="1904" y="70"/>
                    <a:pt x="1904" y="155"/>
                  </a:cubicBezTo>
                  <a:cubicBezTo>
                    <a:pt x="1904" y="155"/>
                    <a:pt x="1904" y="155"/>
                    <a:pt x="1904" y="155"/>
                  </a:cubicBezTo>
                  <a:lnTo>
                    <a:pt x="1904" y="155"/>
                  </a:lnTo>
                  <a:lnTo>
                    <a:pt x="1904" y="774"/>
                  </a:lnTo>
                  <a:lnTo>
                    <a:pt x="1904" y="774"/>
                  </a:lnTo>
                  <a:cubicBezTo>
                    <a:pt x="1904" y="859"/>
                    <a:pt x="1835" y="928"/>
                    <a:pt x="1750" y="928"/>
                  </a:cubicBezTo>
                  <a:cubicBezTo>
                    <a:pt x="1750" y="928"/>
                    <a:pt x="1750" y="928"/>
                    <a:pt x="1750" y="928"/>
                  </a:cubicBezTo>
                  <a:lnTo>
                    <a:pt x="1750" y="928"/>
                  </a:lnTo>
                  <a:lnTo>
                    <a:pt x="155" y="928"/>
                  </a:lnTo>
                  <a:lnTo>
                    <a:pt x="155" y="928"/>
                  </a:lnTo>
                  <a:cubicBezTo>
                    <a:pt x="70" y="928"/>
                    <a:pt x="0" y="859"/>
                    <a:pt x="0" y="774"/>
                  </a:cubicBezTo>
                  <a:cubicBezTo>
                    <a:pt x="0" y="774"/>
                    <a:pt x="0" y="774"/>
                    <a:pt x="0" y="774"/>
                  </a:cubicBezTo>
                  <a:lnTo>
                    <a:pt x="0" y="155"/>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38"/>
            <p:cNvSpPr>
              <a:spLocks noEditPoints="1"/>
            </p:cNvSpPr>
            <p:nvPr/>
          </p:nvSpPr>
          <p:spPr bwMode="auto">
            <a:xfrm>
              <a:off x="2683" y="1405"/>
              <a:ext cx="793" cy="389"/>
            </a:xfrm>
            <a:custGeom>
              <a:avLst/>
              <a:gdLst>
                <a:gd name="T0" fmla="*/ 3 w 1920"/>
                <a:gd name="T1" fmla="*/ 132 h 944"/>
                <a:gd name="T2" fmla="*/ 13 w 1920"/>
                <a:gd name="T3" fmla="*/ 101 h 944"/>
                <a:gd name="T4" fmla="*/ 48 w 1920"/>
                <a:gd name="T5" fmla="*/ 50 h 944"/>
                <a:gd name="T6" fmla="*/ 99 w 1920"/>
                <a:gd name="T7" fmla="*/ 14 h 944"/>
                <a:gd name="T8" fmla="*/ 130 w 1920"/>
                <a:gd name="T9" fmla="*/ 4 h 944"/>
                <a:gd name="T10" fmla="*/ 163 w 1920"/>
                <a:gd name="T11" fmla="*/ 0 h 944"/>
                <a:gd name="T12" fmla="*/ 1790 w 1920"/>
                <a:gd name="T13" fmla="*/ 3 h 944"/>
                <a:gd name="T14" fmla="*/ 1821 w 1920"/>
                <a:gd name="T15" fmla="*/ 13 h 944"/>
                <a:gd name="T16" fmla="*/ 1872 w 1920"/>
                <a:gd name="T17" fmla="*/ 48 h 944"/>
                <a:gd name="T18" fmla="*/ 1907 w 1920"/>
                <a:gd name="T19" fmla="*/ 99 h 944"/>
                <a:gd name="T20" fmla="*/ 1917 w 1920"/>
                <a:gd name="T21" fmla="*/ 130 h 944"/>
                <a:gd name="T22" fmla="*/ 1920 w 1920"/>
                <a:gd name="T23" fmla="*/ 163 h 944"/>
                <a:gd name="T24" fmla="*/ 1917 w 1920"/>
                <a:gd name="T25" fmla="*/ 814 h 944"/>
                <a:gd name="T26" fmla="*/ 1908 w 1920"/>
                <a:gd name="T27" fmla="*/ 845 h 944"/>
                <a:gd name="T28" fmla="*/ 1874 w 1920"/>
                <a:gd name="T29" fmla="*/ 896 h 944"/>
                <a:gd name="T30" fmla="*/ 1823 w 1920"/>
                <a:gd name="T31" fmla="*/ 931 h 944"/>
                <a:gd name="T32" fmla="*/ 1792 w 1920"/>
                <a:gd name="T33" fmla="*/ 941 h 944"/>
                <a:gd name="T34" fmla="*/ 1759 w 1920"/>
                <a:gd name="T35" fmla="*/ 944 h 944"/>
                <a:gd name="T36" fmla="*/ 132 w 1920"/>
                <a:gd name="T37" fmla="*/ 941 h 944"/>
                <a:gd name="T38" fmla="*/ 101 w 1920"/>
                <a:gd name="T39" fmla="*/ 932 h 944"/>
                <a:gd name="T40" fmla="*/ 50 w 1920"/>
                <a:gd name="T41" fmla="*/ 898 h 944"/>
                <a:gd name="T42" fmla="*/ 14 w 1920"/>
                <a:gd name="T43" fmla="*/ 847 h 944"/>
                <a:gd name="T44" fmla="*/ 4 w 1920"/>
                <a:gd name="T45" fmla="*/ 816 h 944"/>
                <a:gd name="T46" fmla="*/ 0 w 1920"/>
                <a:gd name="T47" fmla="*/ 783 h 944"/>
                <a:gd name="T48" fmla="*/ 16 w 1920"/>
                <a:gd name="T49" fmla="*/ 782 h 944"/>
                <a:gd name="T50" fmla="*/ 19 w 1920"/>
                <a:gd name="T51" fmla="*/ 811 h 944"/>
                <a:gd name="T52" fmla="*/ 27 w 1920"/>
                <a:gd name="T53" fmla="*/ 838 h 944"/>
                <a:gd name="T54" fmla="*/ 59 w 1920"/>
                <a:gd name="T55" fmla="*/ 885 h 944"/>
                <a:gd name="T56" fmla="*/ 106 w 1920"/>
                <a:gd name="T57" fmla="*/ 917 h 944"/>
                <a:gd name="T58" fmla="*/ 133 w 1920"/>
                <a:gd name="T59" fmla="*/ 925 h 944"/>
                <a:gd name="T60" fmla="*/ 1758 w 1920"/>
                <a:gd name="T61" fmla="*/ 928 h 944"/>
                <a:gd name="T62" fmla="*/ 1787 w 1920"/>
                <a:gd name="T63" fmla="*/ 926 h 944"/>
                <a:gd name="T64" fmla="*/ 1814 w 1920"/>
                <a:gd name="T65" fmla="*/ 918 h 944"/>
                <a:gd name="T66" fmla="*/ 1861 w 1920"/>
                <a:gd name="T67" fmla="*/ 887 h 944"/>
                <a:gd name="T68" fmla="*/ 1893 w 1920"/>
                <a:gd name="T69" fmla="*/ 840 h 944"/>
                <a:gd name="T70" fmla="*/ 1901 w 1920"/>
                <a:gd name="T71" fmla="*/ 813 h 944"/>
                <a:gd name="T72" fmla="*/ 1904 w 1920"/>
                <a:gd name="T73" fmla="*/ 164 h 944"/>
                <a:gd name="T74" fmla="*/ 1902 w 1920"/>
                <a:gd name="T75" fmla="*/ 135 h 944"/>
                <a:gd name="T76" fmla="*/ 1894 w 1920"/>
                <a:gd name="T77" fmla="*/ 108 h 944"/>
                <a:gd name="T78" fmla="*/ 1863 w 1920"/>
                <a:gd name="T79" fmla="*/ 61 h 944"/>
                <a:gd name="T80" fmla="*/ 1816 w 1920"/>
                <a:gd name="T81" fmla="*/ 28 h 944"/>
                <a:gd name="T82" fmla="*/ 1789 w 1920"/>
                <a:gd name="T83" fmla="*/ 19 h 944"/>
                <a:gd name="T84" fmla="*/ 164 w 1920"/>
                <a:gd name="T85" fmla="*/ 16 h 944"/>
                <a:gd name="T86" fmla="*/ 135 w 1920"/>
                <a:gd name="T87" fmla="*/ 19 h 944"/>
                <a:gd name="T88" fmla="*/ 108 w 1920"/>
                <a:gd name="T89" fmla="*/ 27 h 944"/>
                <a:gd name="T90" fmla="*/ 61 w 1920"/>
                <a:gd name="T91" fmla="*/ 59 h 944"/>
                <a:gd name="T92" fmla="*/ 28 w 1920"/>
                <a:gd name="T93" fmla="*/ 106 h 944"/>
                <a:gd name="T94" fmla="*/ 19 w 1920"/>
                <a:gd name="T95" fmla="*/ 133 h 944"/>
                <a:gd name="T96" fmla="*/ 16 w 1920"/>
                <a:gd name="T97" fmla="*/ 782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0" h="944">
                  <a:moveTo>
                    <a:pt x="0" y="163"/>
                  </a:moveTo>
                  <a:lnTo>
                    <a:pt x="3" y="132"/>
                  </a:lnTo>
                  <a:cubicBezTo>
                    <a:pt x="4" y="131"/>
                    <a:pt x="4" y="131"/>
                    <a:pt x="4" y="130"/>
                  </a:cubicBezTo>
                  <a:lnTo>
                    <a:pt x="13" y="101"/>
                  </a:lnTo>
                  <a:cubicBezTo>
                    <a:pt x="13" y="100"/>
                    <a:pt x="13" y="100"/>
                    <a:pt x="14" y="99"/>
                  </a:cubicBezTo>
                  <a:lnTo>
                    <a:pt x="48" y="50"/>
                  </a:lnTo>
                  <a:cubicBezTo>
                    <a:pt x="48" y="49"/>
                    <a:pt x="49" y="48"/>
                    <a:pt x="50" y="48"/>
                  </a:cubicBezTo>
                  <a:lnTo>
                    <a:pt x="99" y="14"/>
                  </a:lnTo>
                  <a:cubicBezTo>
                    <a:pt x="100" y="13"/>
                    <a:pt x="100" y="13"/>
                    <a:pt x="101" y="13"/>
                  </a:cubicBezTo>
                  <a:lnTo>
                    <a:pt x="130" y="4"/>
                  </a:lnTo>
                  <a:cubicBezTo>
                    <a:pt x="131" y="4"/>
                    <a:pt x="131" y="4"/>
                    <a:pt x="132" y="3"/>
                  </a:cubicBezTo>
                  <a:lnTo>
                    <a:pt x="163" y="0"/>
                  </a:lnTo>
                  <a:lnTo>
                    <a:pt x="1758" y="0"/>
                  </a:lnTo>
                  <a:lnTo>
                    <a:pt x="1790" y="3"/>
                  </a:lnTo>
                  <a:cubicBezTo>
                    <a:pt x="1791" y="4"/>
                    <a:pt x="1791" y="4"/>
                    <a:pt x="1792" y="4"/>
                  </a:cubicBezTo>
                  <a:lnTo>
                    <a:pt x="1821" y="13"/>
                  </a:lnTo>
                  <a:cubicBezTo>
                    <a:pt x="1822" y="13"/>
                    <a:pt x="1822" y="13"/>
                    <a:pt x="1823" y="14"/>
                  </a:cubicBezTo>
                  <a:lnTo>
                    <a:pt x="1872" y="48"/>
                  </a:lnTo>
                  <a:cubicBezTo>
                    <a:pt x="1873" y="48"/>
                    <a:pt x="1874" y="49"/>
                    <a:pt x="1874" y="50"/>
                  </a:cubicBezTo>
                  <a:lnTo>
                    <a:pt x="1907" y="99"/>
                  </a:lnTo>
                  <a:cubicBezTo>
                    <a:pt x="1908" y="100"/>
                    <a:pt x="1908" y="100"/>
                    <a:pt x="1908" y="101"/>
                  </a:cubicBezTo>
                  <a:lnTo>
                    <a:pt x="1917" y="130"/>
                  </a:lnTo>
                  <a:cubicBezTo>
                    <a:pt x="1917" y="131"/>
                    <a:pt x="1917" y="131"/>
                    <a:pt x="1917" y="132"/>
                  </a:cubicBezTo>
                  <a:lnTo>
                    <a:pt x="1920" y="163"/>
                  </a:lnTo>
                  <a:lnTo>
                    <a:pt x="1920" y="782"/>
                  </a:lnTo>
                  <a:lnTo>
                    <a:pt x="1917" y="814"/>
                  </a:lnTo>
                  <a:cubicBezTo>
                    <a:pt x="1917" y="815"/>
                    <a:pt x="1917" y="815"/>
                    <a:pt x="1917" y="816"/>
                  </a:cubicBezTo>
                  <a:lnTo>
                    <a:pt x="1908" y="845"/>
                  </a:lnTo>
                  <a:cubicBezTo>
                    <a:pt x="1908" y="846"/>
                    <a:pt x="1908" y="846"/>
                    <a:pt x="1907" y="847"/>
                  </a:cubicBezTo>
                  <a:lnTo>
                    <a:pt x="1874" y="896"/>
                  </a:lnTo>
                  <a:cubicBezTo>
                    <a:pt x="1874" y="897"/>
                    <a:pt x="1873" y="898"/>
                    <a:pt x="1872" y="898"/>
                  </a:cubicBezTo>
                  <a:lnTo>
                    <a:pt x="1823" y="931"/>
                  </a:lnTo>
                  <a:cubicBezTo>
                    <a:pt x="1822" y="932"/>
                    <a:pt x="1822" y="932"/>
                    <a:pt x="1821" y="932"/>
                  </a:cubicBezTo>
                  <a:lnTo>
                    <a:pt x="1792" y="941"/>
                  </a:lnTo>
                  <a:cubicBezTo>
                    <a:pt x="1791" y="941"/>
                    <a:pt x="1791" y="941"/>
                    <a:pt x="1790" y="941"/>
                  </a:cubicBezTo>
                  <a:lnTo>
                    <a:pt x="1759" y="944"/>
                  </a:lnTo>
                  <a:lnTo>
                    <a:pt x="163" y="944"/>
                  </a:lnTo>
                  <a:lnTo>
                    <a:pt x="132" y="941"/>
                  </a:lnTo>
                  <a:cubicBezTo>
                    <a:pt x="131" y="941"/>
                    <a:pt x="131" y="941"/>
                    <a:pt x="130" y="941"/>
                  </a:cubicBezTo>
                  <a:lnTo>
                    <a:pt x="101" y="932"/>
                  </a:lnTo>
                  <a:cubicBezTo>
                    <a:pt x="100" y="932"/>
                    <a:pt x="100" y="932"/>
                    <a:pt x="99" y="931"/>
                  </a:cubicBezTo>
                  <a:lnTo>
                    <a:pt x="50" y="898"/>
                  </a:lnTo>
                  <a:cubicBezTo>
                    <a:pt x="49" y="898"/>
                    <a:pt x="48" y="897"/>
                    <a:pt x="48" y="896"/>
                  </a:cubicBezTo>
                  <a:lnTo>
                    <a:pt x="14" y="847"/>
                  </a:lnTo>
                  <a:cubicBezTo>
                    <a:pt x="13" y="846"/>
                    <a:pt x="13" y="846"/>
                    <a:pt x="13" y="845"/>
                  </a:cubicBezTo>
                  <a:lnTo>
                    <a:pt x="4" y="816"/>
                  </a:lnTo>
                  <a:cubicBezTo>
                    <a:pt x="4" y="815"/>
                    <a:pt x="4" y="815"/>
                    <a:pt x="3" y="814"/>
                  </a:cubicBezTo>
                  <a:lnTo>
                    <a:pt x="0" y="783"/>
                  </a:lnTo>
                  <a:lnTo>
                    <a:pt x="0" y="163"/>
                  </a:lnTo>
                  <a:close/>
                  <a:moveTo>
                    <a:pt x="16" y="782"/>
                  </a:moveTo>
                  <a:lnTo>
                    <a:pt x="19" y="813"/>
                  </a:lnTo>
                  <a:lnTo>
                    <a:pt x="19" y="811"/>
                  </a:lnTo>
                  <a:lnTo>
                    <a:pt x="28" y="840"/>
                  </a:lnTo>
                  <a:lnTo>
                    <a:pt x="27" y="838"/>
                  </a:lnTo>
                  <a:lnTo>
                    <a:pt x="61" y="887"/>
                  </a:lnTo>
                  <a:lnTo>
                    <a:pt x="59" y="885"/>
                  </a:lnTo>
                  <a:lnTo>
                    <a:pt x="108" y="918"/>
                  </a:lnTo>
                  <a:lnTo>
                    <a:pt x="106" y="917"/>
                  </a:lnTo>
                  <a:lnTo>
                    <a:pt x="135" y="926"/>
                  </a:lnTo>
                  <a:lnTo>
                    <a:pt x="133" y="925"/>
                  </a:lnTo>
                  <a:lnTo>
                    <a:pt x="163" y="928"/>
                  </a:lnTo>
                  <a:lnTo>
                    <a:pt x="1758" y="928"/>
                  </a:lnTo>
                  <a:lnTo>
                    <a:pt x="1789" y="925"/>
                  </a:lnTo>
                  <a:lnTo>
                    <a:pt x="1787" y="926"/>
                  </a:lnTo>
                  <a:lnTo>
                    <a:pt x="1816" y="917"/>
                  </a:lnTo>
                  <a:lnTo>
                    <a:pt x="1814" y="918"/>
                  </a:lnTo>
                  <a:lnTo>
                    <a:pt x="1863" y="885"/>
                  </a:lnTo>
                  <a:lnTo>
                    <a:pt x="1861" y="887"/>
                  </a:lnTo>
                  <a:lnTo>
                    <a:pt x="1894" y="838"/>
                  </a:lnTo>
                  <a:lnTo>
                    <a:pt x="1893" y="840"/>
                  </a:lnTo>
                  <a:lnTo>
                    <a:pt x="1902" y="811"/>
                  </a:lnTo>
                  <a:lnTo>
                    <a:pt x="1901" y="813"/>
                  </a:lnTo>
                  <a:lnTo>
                    <a:pt x="1904" y="782"/>
                  </a:lnTo>
                  <a:lnTo>
                    <a:pt x="1904" y="164"/>
                  </a:lnTo>
                  <a:lnTo>
                    <a:pt x="1901" y="133"/>
                  </a:lnTo>
                  <a:lnTo>
                    <a:pt x="1902" y="135"/>
                  </a:lnTo>
                  <a:lnTo>
                    <a:pt x="1893" y="106"/>
                  </a:lnTo>
                  <a:lnTo>
                    <a:pt x="1894" y="108"/>
                  </a:lnTo>
                  <a:lnTo>
                    <a:pt x="1861" y="59"/>
                  </a:lnTo>
                  <a:lnTo>
                    <a:pt x="1863" y="61"/>
                  </a:lnTo>
                  <a:lnTo>
                    <a:pt x="1814" y="27"/>
                  </a:lnTo>
                  <a:lnTo>
                    <a:pt x="1816" y="28"/>
                  </a:lnTo>
                  <a:lnTo>
                    <a:pt x="1787" y="19"/>
                  </a:lnTo>
                  <a:lnTo>
                    <a:pt x="1789" y="19"/>
                  </a:lnTo>
                  <a:lnTo>
                    <a:pt x="1758" y="16"/>
                  </a:lnTo>
                  <a:lnTo>
                    <a:pt x="164" y="16"/>
                  </a:lnTo>
                  <a:lnTo>
                    <a:pt x="133" y="19"/>
                  </a:lnTo>
                  <a:lnTo>
                    <a:pt x="135" y="19"/>
                  </a:lnTo>
                  <a:lnTo>
                    <a:pt x="106" y="28"/>
                  </a:lnTo>
                  <a:lnTo>
                    <a:pt x="108" y="27"/>
                  </a:lnTo>
                  <a:lnTo>
                    <a:pt x="59" y="61"/>
                  </a:lnTo>
                  <a:lnTo>
                    <a:pt x="61" y="59"/>
                  </a:lnTo>
                  <a:lnTo>
                    <a:pt x="27" y="108"/>
                  </a:lnTo>
                  <a:lnTo>
                    <a:pt x="28" y="106"/>
                  </a:lnTo>
                  <a:lnTo>
                    <a:pt x="19" y="135"/>
                  </a:lnTo>
                  <a:lnTo>
                    <a:pt x="19" y="133"/>
                  </a:lnTo>
                  <a:lnTo>
                    <a:pt x="16" y="163"/>
                  </a:lnTo>
                  <a:lnTo>
                    <a:pt x="16" y="782"/>
                  </a:lnTo>
                  <a:close/>
                </a:path>
              </a:pathLst>
            </a:custGeom>
            <a:solidFill>
              <a:srgbClr val="95B3D7"/>
            </a:solidFill>
            <a:ln w="0" cap="flat">
              <a:solidFill>
                <a:srgbClr val="95B3D7"/>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44"/>
            <p:cNvSpPr>
              <a:spLocks noEditPoints="1"/>
            </p:cNvSpPr>
            <p:nvPr/>
          </p:nvSpPr>
          <p:spPr bwMode="auto">
            <a:xfrm>
              <a:off x="3042" y="1791"/>
              <a:ext cx="70" cy="321"/>
            </a:xfrm>
            <a:custGeom>
              <a:avLst/>
              <a:gdLst>
                <a:gd name="T0" fmla="*/ 94 w 168"/>
                <a:gd name="T1" fmla="*/ 0 h 777"/>
                <a:gd name="T2" fmla="*/ 92 w 168"/>
                <a:gd name="T3" fmla="*/ 761 h 777"/>
                <a:gd name="T4" fmla="*/ 76 w 168"/>
                <a:gd name="T5" fmla="*/ 761 h 777"/>
                <a:gd name="T6" fmla="*/ 78 w 168"/>
                <a:gd name="T7" fmla="*/ 0 h 777"/>
                <a:gd name="T8" fmla="*/ 94 w 168"/>
                <a:gd name="T9" fmla="*/ 0 h 777"/>
                <a:gd name="T10" fmla="*/ 166 w 168"/>
                <a:gd name="T11" fmla="*/ 637 h 777"/>
                <a:gd name="T12" fmla="*/ 83 w 168"/>
                <a:gd name="T13" fmla="*/ 777 h 777"/>
                <a:gd name="T14" fmla="*/ 2 w 168"/>
                <a:gd name="T15" fmla="*/ 636 h 777"/>
                <a:gd name="T16" fmla="*/ 5 w 168"/>
                <a:gd name="T17" fmla="*/ 625 h 777"/>
                <a:gd name="T18" fmla="*/ 16 w 168"/>
                <a:gd name="T19" fmla="*/ 628 h 777"/>
                <a:gd name="T20" fmla="*/ 90 w 168"/>
                <a:gd name="T21" fmla="*/ 757 h 777"/>
                <a:gd name="T22" fmla="*/ 77 w 168"/>
                <a:gd name="T23" fmla="*/ 757 h 777"/>
                <a:gd name="T24" fmla="*/ 152 w 168"/>
                <a:gd name="T25" fmla="*/ 629 h 777"/>
                <a:gd name="T26" fmla="*/ 163 w 168"/>
                <a:gd name="T27" fmla="*/ 626 h 777"/>
                <a:gd name="T28" fmla="*/ 166 w 168"/>
                <a:gd name="T29" fmla="*/ 63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8" h="777">
                  <a:moveTo>
                    <a:pt x="94" y="0"/>
                  </a:moveTo>
                  <a:lnTo>
                    <a:pt x="92" y="761"/>
                  </a:lnTo>
                  <a:lnTo>
                    <a:pt x="76" y="761"/>
                  </a:lnTo>
                  <a:lnTo>
                    <a:pt x="78" y="0"/>
                  </a:lnTo>
                  <a:lnTo>
                    <a:pt x="94" y="0"/>
                  </a:lnTo>
                  <a:close/>
                  <a:moveTo>
                    <a:pt x="166" y="637"/>
                  </a:moveTo>
                  <a:lnTo>
                    <a:pt x="83" y="777"/>
                  </a:lnTo>
                  <a:lnTo>
                    <a:pt x="2" y="636"/>
                  </a:lnTo>
                  <a:cubicBezTo>
                    <a:pt x="0" y="632"/>
                    <a:pt x="1" y="628"/>
                    <a:pt x="5" y="625"/>
                  </a:cubicBezTo>
                  <a:cubicBezTo>
                    <a:pt x="9" y="623"/>
                    <a:pt x="14" y="624"/>
                    <a:pt x="16" y="628"/>
                  </a:cubicBezTo>
                  <a:lnTo>
                    <a:pt x="90" y="757"/>
                  </a:lnTo>
                  <a:lnTo>
                    <a:pt x="77" y="757"/>
                  </a:lnTo>
                  <a:lnTo>
                    <a:pt x="152" y="629"/>
                  </a:lnTo>
                  <a:cubicBezTo>
                    <a:pt x="154" y="625"/>
                    <a:pt x="159" y="624"/>
                    <a:pt x="163" y="626"/>
                  </a:cubicBezTo>
                  <a:cubicBezTo>
                    <a:pt x="167" y="628"/>
                    <a:pt x="168" y="633"/>
                    <a:pt x="166" y="637"/>
                  </a:cubicBez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45"/>
            <p:cNvSpPr>
              <a:spLocks/>
            </p:cNvSpPr>
            <p:nvPr/>
          </p:nvSpPr>
          <p:spPr bwMode="auto">
            <a:xfrm>
              <a:off x="4511" y="2778"/>
              <a:ext cx="787" cy="383"/>
            </a:xfrm>
            <a:custGeom>
              <a:avLst/>
              <a:gdLst>
                <a:gd name="T0" fmla="*/ 0 w 1904"/>
                <a:gd name="T1" fmla="*/ 155 h 928"/>
                <a:gd name="T2" fmla="*/ 155 w 1904"/>
                <a:gd name="T3" fmla="*/ 0 h 928"/>
                <a:gd name="T4" fmla="*/ 155 w 1904"/>
                <a:gd name="T5" fmla="*/ 0 h 928"/>
                <a:gd name="T6" fmla="*/ 155 w 1904"/>
                <a:gd name="T7" fmla="*/ 0 h 928"/>
                <a:gd name="T8" fmla="*/ 1750 w 1904"/>
                <a:gd name="T9" fmla="*/ 0 h 928"/>
                <a:gd name="T10" fmla="*/ 1750 w 1904"/>
                <a:gd name="T11" fmla="*/ 0 h 928"/>
                <a:gd name="T12" fmla="*/ 1904 w 1904"/>
                <a:gd name="T13" fmla="*/ 155 h 928"/>
                <a:gd name="T14" fmla="*/ 1904 w 1904"/>
                <a:gd name="T15" fmla="*/ 155 h 928"/>
                <a:gd name="T16" fmla="*/ 1904 w 1904"/>
                <a:gd name="T17" fmla="*/ 155 h 928"/>
                <a:gd name="T18" fmla="*/ 1904 w 1904"/>
                <a:gd name="T19" fmla="*/ 774 h 928"/>
                <a:gd name="T20" fmla="*/ 1904 w 1904"/>
                <a:gd name="T21" fmla="*/ 774 h 928"/>
                <a:gd name="T22" fmla="*/ 1750 w 1904"/>
                <a:gd name="T23" fmla="*/ 928 h 928"/>
                <a:gd name="T24" fmla="*/ 1750 w 1904"/>
                <a:gd name="T25" fmla="*/ 928 h 928"/>
                <a:gd name="T26" fmla="*/ 1750 w 1904"/>
                <a:gd name="T27" fmla="*/ 928 h 928"/>
                <a:gd name="T28" fmla="*/ 155 w 1904"/>
                <a:gd name="T29" fmla="*/ 928 h 928"/>
                <a:gd name="T30" fmla="*/ 155 w 1904"/>
                <a:gd name="T31" fmla="*/ 928 h 928"/>
                <a:gd name="T32" fmla="*/ 0 w 1904"/>
                <a:gd name="T33" fmla="*/ 774 h 928"/>
                <a:gd name="T34" fmla="*/ 0 w 1904"/>
                <a:gd name="T35" fmla="*/ 774 h 928"/>
                <a:gd name="T36" fmla="*/ 0 w 1904"/>
                <a:gd name="T37" fmla="*/ 155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04" h="928">
                  <a:moveTo>
                    <a:pt x="0" y="155"/>
                  </a:moveTo>
                  <a:cubicBezTo>
                    <a:pt x="0" y="70"/>
                    <a:pt x="70" y="0"/>
                    <a:pt x="155" y="0"/>
                  </a:cubicBezTo>
                  <a:cubicBezTo>
                    <a:pt x="155" y="0"/>
                    <a:pt x="155" y="0"/>
                    <a:pt x="155" y="0"/>
                  </a:cubicBezTo>
                  <a:lnTo>
                    <a:pt x="155" y="0"/>
                  </a:lnTo>
                  <a:lnTo>
                    <a:pt x="1750" y="0"/>
                  </a:lnTo>
                  <a:lnTo>
                    <a:pt x="1750" y="0"/>
                  </a:lnTo>
                  <a:cubicBezTo>
                    <a:pt x="1835" y="0"/>
                    <a:pt x="1904" y="70"/>
                    <a:pt x="1904" y="155"/>
                  </a:cubicBezTo>
                  <a:cubicBezTo>
                    <a:pt x="1904" y="155"/>
                    <a:pt x="1904" y="155"/>
                    <a:pt x="1904" y="155"/>
                  </a:cubicBezTo>
                  <a:lnTo>
                    <a:pt x="1904" y="155"/>
                  </a:lnTo>
                  <a:lnTo>
                    <a:pt x="1904" y="774"/>
                  </a:lnTo>
                  <a:lnTo>
                    <a:pt x="1904" y="774"/>
                  </a:lnTo>
                  <a:cubicBezTo>
                    <a:pt x="1904" y="859"/>
                    <a:pt x="1835" y="928"/>
                    <a:pt x="1750" y="928"/>
                  </a:cubicBezTo>
                  <a:cubicBezTo>
                    <a:pt x="1750" y="928"/>
                    <a:pt x="1750" y="928"/>
                    <a:pt x="1750" y="928"/>
                  </a:cubicBezTo>
                  <a:lnTo>
                    <a:pt x="1750" y="928"/>
                  </a:lnTo>
                  <a:lnTo>
                    <a:pt x="155" y="928"/>
                  </a:lnTo>
                  <a:lnTo>
                    <a:pt x="155" y="928"/>
                  </a:lnTo>
                  <a:cubicBezTo>
                    <a:pt x="70" y="928"/>
                    <a:pt x="0" y="859"/>
                    <a:pt x="0" y="774"/>
                  </a:cubicBezTo>
                  <a:cubicBezTo>
                    <a:pt x="0" y="774"/>
                    <a:pt x="0" y="774"/>
                    <a:pt x="0" y="774"/>
                  </a:cubicBezTo>
                  <a:lnTo>
                    <a:pt x="0" y="155"/>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5" name="Freeform 46"/>
            <p:cNvSpPr>
              <a:spLocks noEditPoints="1"/>
            </p:cNvSpPr>
            <p:nvPr/>
          </p:nvSpPr>
          <p:spPr bwMode="auto">
            <a:xfrm>
              <a:off x="4508" y="2775"/>
              <a:ext cx="793" cy="390"/>
            </a:xfrm>
            <a:custGeom>
              <a:avLst/>
              <a:gdLst>
                <a:gd name="T0" fmla="*/ 3 w 1920"/>
                <a:gd name="T1" fmla="*/ 132 h 944"/>
                <a:gd name="T2" fmla="*/ 13 w 1920"/>
                <a:gd name="T3" fmla="*/ 101 h 944"/>
                <a:gd name="T4" fmla="*/ 48 w 1920"/>
                <a:gd name="T5" fmla="*/ 50 h 944"/>
                <a:gd name="T6" fmla="*/ 99 w 1920"/>
                <a:gd name="T7" fmla="*/ 14 h 944"/>
                <a:gd name="T8" fmla="*/ 130 w 1920"/>
                <a:gd name="T9" fmla="*/ 4 h 944"/>
                <a:gd name="T10" fmla="*/ 163 w 1920"/>
                <a:gd name="T11" fmla="*/ 0 h 944"/>
                <a:gd name="T12" fmla="*/ 1790 w 1920"/>
                <a:gd name="T13" fmla="*/ 3 h 944"/>
                <a:gd name="T14" fmla="*/ 1821 w 1920"/>
                <a:gd name="T15" fmla="*/ 13 h 944"/>
                <a:gd name="T16" fmla="*/ 1872 w 1920"/>
                <a:gd name="T17" fmla="*/ 48 h 944"/>
                <a:gd name="T18" fmla="*/ 1907 w 1920"/>
                <a:gd name="T19" fmla="*/ 99 h 944"/>
                <a:gd name="T20" fmla="*/ 1917 w 1920"/>
                <a:gd name="T21" fmla="*/ 130 h 944"/>
                <a:gd name="T22" fmla="*/ 1920 w 1920"/>
                <a:gd name="T23" fmla="*/ 163 h 944"/>
                <a:gd name="T24" fmla="*/ 1917 w 1920"/>
                <a:gd name="T25" fmla="*/ 814 h 944"/>
                <a:gd name="T26" fmla="*/ 1908 w 1920"/>
                <a:gd name="T27" fmla="*/ 845 h 944"/>
                <a:gd name="T28" fmla="*/ 1874 w 1920"/>
                <a:gd name="T29" fmla="*/ 896 h 944"/>
                <a:gd name="T30" fmla="*/ 1823 w 1920"/>
                <a:gd name="T31" fmla="*/ 931 h 944"/>
                <a:gd name="T32" fmla="*/ 1792 w 1920"/>
                <a:gd name="T33" fmla="*/ 941 h 944"/>
                <a:gd name="T34" fmla="*/ 1759 w 1920"/>
                <a:gd name="T35" fmla="*/ 944 h 944"/>
                <a:gd name="T36" fmla="*/ 132 w 1920"/>
                <a:gd name="T37" fmla="*/ 941 h 944"/>
                <a:gd name="T38" fmla="*/ 101 w 1920"/>
                <a:gd name="T39" fmla="*/ 932 h 944"/>
                <a:gd name="T40" fmla="*/ 50 w 1920"/>
                <a:gd name="T41" fmla="*/ 898 h 944"/>
                <a:gd name="T42" fmla="*/ 14 w 1920"/>
                <a:gd name="T43" fmla="*/ 847 h 944"/>
                <a:gd name="T44" fmla="*/ 4 w 1920"/>
                <a:gd name="T45" fmla="*/ 816 h 944"/>
                <a:gd name="T46" fmla="*/ 0 w 1920"/>
                <a:gd name="T47" fmla="*/ 783 h 944"/>
                <a:gd name="T48" fmla="*/ 16 w 1920"/>
                <a:gd name="T49" fmla="*/ 782 h 944"/>
                <a:gd name="T50" fmla="*/ 19 w 1920"/>
                <a:gd name="T51" fmla="*/ 811 h 944"/>
                <a:gd name="T52" fmla="*/ 27 w 1920"/>
                <a:gd name="T53" fmla="*/ 838 h 944"/>
                <a:gd name="T54" fmla="*/ 59 w 1920"/>
                <a:gd name="T55" fmla="*/ 885 h 944"/>
                <a:gd name="T56" fmla="*/ 106 w 1920"/>
                <a:gd name="T57" fmla="*/ 917 h 944"/>
                <a:gd name="T58" fmla="*/ 133 w 1920"/>
                <a:gd name="T59" fmla="*/ 925 h 944"/>
                <a:gd name="T60" fmla="*/ 1758 w 1920"/>
                <a:gd name="T61" fmla="*/ 928 h 944"/>
                <a:gd name="T62" fmla="*/ 1787 w 1920"/>
                <a:gd name="T63" fmla="*/ 926 h 944"/>
                <a:gd name="T64" fmla="*/ 1814 w 1920"/>
                <a:gd name="T65" fmla="*/ 918 h 944"/>
                <a:gd name="T66" fmla="*/ 1861 w 1920"/>
                <a:gd name="T67" fmla="*/ 887 h 944"/>
                <a:gd name="T68" fmla="*/ 1893 w 1920"/>
                <a:gd name="T69" fmla="*/ 840 h 944"/>
                <a:gd name="T70" fmla="*/ 1901 w 1920"/>
                <a:gd name="T71" fmla="*/ 813 h 944"/>
                <a:gd name="T72" fmla="*/ 1904 w 1920"/>
                <a:gd name="T73" fmla="*/ 164 h 944"/>
                <a:gd name="T74" fmla="*/ 1902 w 1920"/>
                <a:gd name="T75" fmla="*/ 135 h 944"/>
                <a:gd name="T76" fmla="*/ 1894 w 1920"/>
                <a:gd name="T77" fmla="*/ 108 h 944"/>
                <a:gd name="T78" fmla="*/ 1863 w 1920"/>
                <a:gd name="T79" fmla="*/ 61 h 944"/>
                <a:gd name="T80" fmla="*/ 1816 w 1920"/>
                <a:gd name="T81" fmla="*/ 28 h 944"/>
                <a:gd name="T82" fmla="*/ 1789 w 1920"/>
                <a:gd name="T83" fmla="*/ 19 h 944"/>
                <a:gd name="T84" fmla="*/ 164 w 1920"/>
                <a:gd name="T85" fmla="*/ 16 h 944"/>
                <a:gd name="T86" fmla="*/ 135 w 1920"/>
                <a:gd name="T87" fmla="*/ 19 h 944"/>
                <a:gd name="T88" fmla="*/ 108 w 1920"/>
                <a:gd name="T89" fmla="*/ 27 h 944"/>
                <a:gd name="T90" fmla="*/ 61 w 1920"/>
                <a:gd name="T91" fmla="*/ 59 h 944"/>
                <a:gd name="T92" fmla="*/ 28 w 1920"/>
                <a:gd name="T93" fmla="*/ 106 h 944"/>
                <a:gd name="T94" fmla="*/ 19 w 1920"/>
                <a:gd name="T95" fmla="*/ 133 h 944"/>
                <a:gd name="T96" fmla="*/ 16 w 1920"/>
                <a:gd name="T97" fmla="*/ 782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0" h="944">
                  <a:moveTo>
                    <a:pt x="0" y="163"/>
                  </a:moveTo>
                  <a:lnTo>
                    <a:pt x="3" y="132"/>
                  </a:lnTo>
                  <a:cubicBezTo>
                    <a:pt x="4" y="131"/>
                    <a:pt x="4" y="131"/>
                    <a:pt x="4" y="130"/>
                  </a:cubicBezTo>
                  <a:lnTo>
                    <a:pt x="13" y="101"/>
                  </a:lnTo>
                  <a:cubicBezTo>
                    <a:pt x="13" y="100"/>
                    <a:pt x="13" y="100"/>
                    <a:pt x="14" y="99"/>
                  </a:cubicBezTo>
                  <a:lnTo>
                    <a:pt x="48" y="50"/>
                  </a:lnTo>
                  <a:cubicBezTo>
                    <a:pt x="48" y="49"/>
                    <a:pt x="49" y="48"/>
                    <a:pt x="50" y="48"/>
                  </a:cubicBezTo>
                  <a:lnTo>
                    <a:pt x="99" y="14"/>
                  </a:lnTo>
                  <a:cubicBezTo>
                    <a:pt x="100" y="13"/>
                    <a:pt x="100" y="13"/>
                    <a:pt x="101" y="13"/>
                  </a:cubicBezTo>
                  <a:lnTo>
                    <a:pt x="130" y="4"/>
                  </a:lnTo>
                  <a:cubicBezTo>
                    <a:pt x="131" y="4"/>
                    <a:pt x="131" y="4"/>
                    <a:pt x="132" y="3"/>
                  </a:cubicBezTo>
                  <a:lnTo>
                    <a:pt x="163" y="0"/>
                  </a:lnTo>
                  <a:lnTo>
                    <a:pt x="1758" y="0"/>
                  </a:lnTo>
                  <a:lnTo>
                    <a:pt x="1790" y="3"/>
                  </a:lnTo>
                  <a:cubicBezTo>
                    <a:pt x="1791" y="4"/>
                    <a:pt x="1791" y="4"/>
                    <a:pt x="1792" y="4"/>
                  </a:cubicBezTo>
                  <a:lnTo>
                    <a:pt x="1821" y="13"/>
                  </a:lnTo>
                  <a:cubicBezTo>
                    <a:pt x="1822" y="13"/>
                    <a:pt x="1822" y="13"/>
                    <a:pt x="1823" y="14"/>
                  </a:cubicBezTo>
                  <a:lnTo>
                    <a:pt x="1872" y="48"/>
                  </a:lnTo>
                  <a:cubicBezTo>
                    <a:pt x="1873" y="48"/>
                    <a:pt x="1874" y="49"/>
                    <a:pt x="1874" y="50"/>
                  </a:cubicBezTo>
                  <a:lnTo>
                    <a:pt x="1907" y="99"/>
                  </a:lnTo>
                  <a:cubicBezTo>
                    <a:pt x="1908" y="100"/>
                    <a:pt x="1908" y="100"/>
                    <a:pt x="1908" y="101"/>
                  </a:cubicBezTo>
                  <a:lnTo>
                    <a:pt x="1917" y="130"/>
                  </a:lnTo>
                  <a:cubicBezTo>
                    <a:pt x="1917" y="131"/>
                    <a:pt x="1917" y="131"/>
                    <a:pt x="1917" y="132"/>
                  </a:cubicBezTo>
                  <a:lnTo>
                    <a:pt x="1920" y="163"/>
                  </a:lnTo>
                  <a:lnTo>
                    <a:pt x="1920" y="782"/>
                  </a:lnTo>
                  <a:lnTo>
                    <a:pt x="1917" y="814"/>
                  </a:lnTo>
                  <a:cubicBezTo>
                    <a:pt x="1917" y="815"/>
                    <a:pt x="1917" y="815"/>
                    <a:pt x="1917" y="816"/>
                  </a:cubicBezTo>
                  <a:lnTo>
                    <a:pt x="1908" y="845"/>
                  </a:lnTo>
                  <a:cubicBezTo>
                    <a:pt x="1908" y="846"/>
                    <a:pt x="1908" y="846"/>
                    <a:pt x="1907" y="847"/>
                  </a:cubicBezTo>
                  <a:lnTo>
                    <a:pt x="1874" y="896"/>
                  </a:lnTo>
                  <a:cubicBezTo>
                    <a:pt x="1874" y="897"/>
                    <a:pt x="1873" y="898"/>
                    <a:pt x="1872" y="898"/>
                  </a:cubicBezTo>
                  <a:lnTo>
                    <a:pt x="1823" y="931"/>
                  </a:lnTo>
                  <a:cubicBezTo>
                    <a:pt x="1822" y="932"/>
                    <a:pt x="1822" y="932"/>
                    <a:pt x="1821" y="932"/>
                  </a:cubicBezTo>
                  <a:lnTo>
                    <a:pt x="1792" y="941"/>
                  </a:lnTo>
                  <a:cubicBezTo>
                    <a:pt x="1791" y="941"/>
                    <a:pt x="1791" y="941"/>
                    <a:pt x="1790" y="941"/>
                  </a:cubicBezTo>
                  <a:lnTo>
                    <a:pt x="1759" y="944"/>
                  </a:lnTo>
                  <a:lnTo>
                    <a:pt x="163" y="944"/>
                  </a:lnTo>
                  <a:lnTo>
                    <a:pt x="132" y="941"/>
                  </a:lnTo>
                  <a:cubicBezTo>
                    <a:pt x="131" y="941"/>
                    <a:pt x="131" y="941"/>
                    <a:pt x="130" y="941"/>
                  </a:cubicBezTo>
                  <a:lnTo>
                    <a:pt x="101" y="932"/>
                  </a:lnTo>
                  <a:cubicBezTo>
                    <a:pt x="100" y="932"/>
                    <a:pt x="100" y="932"/>
                    <a:pt x="99" y="931"/>
                  </a:cubicBezTo>
                  <a:lnTo>
                    <a:pt x="50" y="898"/>
                  </a:lnTo>
                  <a:cubicBezTo>
                    <a:pt x="49" y="898"/>
                    <a:pt x="48" y="897"/>
                    <a:pt x="48" y="896"/>
                  </a:cubicBezTo>
                  <a:lnTo>
                    <a:pt x="14" y="847"/>
                  </a:lnTo>
                  <a:cubicBezTo>
                    <a:pt x="13" y="846"/>
                    <a:pt x="13" y="846"/>
                    <a:pt x="13" y="845"/>
                  </a:cubicBezTo>
                  <a:lnTo>
                    <a:pt x="4" y="816"/>
                  </a:lnTo>
                  <a:cubicBezTo>
                    <a:pt x="4" y="815"/>
                    <a:pt x="4" y="815"/>
                    <a:pt x="3" y="814"/>
                  </a:cubicBezTo>
                  <a:lnTo>
                    <a:pt x="0" y="783"/>
                  </a:lnTo>
                  <a:lnTo>
                    <a:pt x="0" y="163"/>
                  </a:lnTo>
                  <a:close/>
                  <a:moveTo>
                    <a:pt x="16" y="782"/>
                  </a:moveTo>
                  <a:lnTo>
                    <a:pt x="19" y="813"/>
                  </a:lnTo>
                  <a:lnTo>
                    <a:pt x="19" y="811"/>
                  </a:lnTo>
                  <a:lnTo>
                    <a:pt x="28" y="840"/>
                  </a:lnTo>
                  <a:lnTo>
                    <a:pt x="27" y="838"/>
                  </a:lnTo>
                  <a:lnTo>
                    <a:pt x="61" y="887"/>
                  </a:lnTo>
                  <a:lnTo>
                    <a:pt x="59" y="885"/>
                  </a:lnTo>
                  <a:lnTo>
                    <a:pt x="108" y="918"/>
                  </a:lnTo>
                  <a:lnTo>
                    <a:pt x="106" y="917"/>
                  </a:lnTo>
                  <a:lnTo>
                    <a:pt x="135" y="926"/>
                  </a:lnTo>
                  <a:lnTo>
                    <a:pt x="133" y="925"/>
                  </a:lnTo>
                  <a:lnTo>
                    <a:pt x="163" y="928"/>
                  </a:lnTo>
                  <a:lnTo>
                    <a:pt x="1758" y="928"/>
                  </a:lnTo>
                  <a:lnTo>
                    <a:pt x="1789" y="925"/>
                  </a:lnTo>
                  <a:lnTo>
                    <a:pt x="1787" y="926"/>
                  </a:lnTo>
                  <a:lnTo>
                    <a:pt x="1816" y="917"/>
                  </a:lnTo>
                  <a:lnTo>
                    <a:pt x="1814" y="918"/>
                  </a:lnTo>
                  <a:lnTo>
                    <a:pt x="1863" y="885"/>
                  </a:lnTo>
                  <a:lnTo>
                    <a:pt x="1861" y="887"/>
                  </a:lnTo>
                  <a:lnTo>
                    <a:pt x="1894" y="838"/>
                  </a:lnTo>
                  <a:lnTo>
                    <a:pt x="1893" y="840"/>
                  </a:lnTo>
                  <a:lnTo>
                    <a:pt x="1902" y="811"/>
                  </a:lnTo>
                  <a:lnTo>
                    <a:pt x="1901" y="813"/>
                  </a:lnTo>
                  <a:lnTo>
                    <a:pt x="1904" y="782"/>
                  </a:lnTo>
                  <a:lnTo>
                    <a:pt x="1904" y="164"/>
                  </a:lnTo>
                  <a:lnTo>
                    <a:pt x="1901" y="133"/>
                  </a:lnTo>
                  <a:lnTo>
                    <a:pt x="1902" y="135"/>
                  </a:lnTo>
                  <a:lnTo>
                    <a:pt x="1893" y="106"/>
                  </a:lnTo>
                  <a:lnTo>
                    <a:pt x="1894" y="108"/>
                  </a:lnTo>
                  <a:lnTo>
                    <a:pt x="1861" y="59"/>
                  </a:lnTo>
                  <a:lnTo>
                    <a:pt x="1863" y="61"/>
                  </a:lnTo>
                  <a:lnTo>
                    <a:pt x="1814" y="27"/>
                  </a:lnTo>
                  <a:lnTo>
                    <a:pt x="1816" y="28"/>
                  </a:lnTo>
                  <a:lnTo>
                    <a:pt x="1787" y="19"/>
                  </a:lnTo>
                  <a:lnTo>
                    <a:pt x="1789" y="19"/>
                  </a:lnTo>
                  <a:lnTo>
                    <a:pt x="1758" y="16"/>
                  </a:lnTo>
                  <a:lnTo>
                    <a:pt x="164" y="16"/>
                  </a:lnTo>
                  <a:lnTo>
                    <a:pt x="133" y="19"/>
                  </a:lnTo>
                  <a:lnTo>
                    <a:pt x="135" y="19"/>
                  </a:lnTo>
                  <a:lnTo>
                    <a:pt x="106" y="28"/>
                  </a:lnTo>
                  <a:lnTo>
                    <a:pt x="108" y="27"/>
                  </a:lnTo>
                  <a:lnTo>
                    <a:pt x="59" y="61"/>
                  </a:lnTo>
                  <a:lnTo>
                    <a:pt x="61" y="59"/>
                  </a:lnTo>
                  <a:lnTo>
                    <a:pt x="27" y="108"/>
                  </a:lnTo>
                  <a:lnTo>
                    <a:pt x="28" y="106"/>
                  </a:lnTo>
                  <a:lnTo>
                    <a:pt x="19" y="135"/>
                  </a:lnTo>
                  <a:lnTo>
                    <a:pt x="19" y="133"/>
                  </a:lnTo>
                  <a:lnTo>
                    <a:pt x="16" y="163"/>
                  </a:lnTo>
                  <a:lnTo>
                    <a:pt x="16" y="782"/>
                  </a:lnTo>
                  <a:close/>
                </a:path>
              </a:pathLst>
            </a:custGeom>
            <a:solidFill>
              <a:srgbClr val="95B3D7"/>
            </a:solidFill>
            <a:ln w="0" cap="flat">
              <a:solidFill>
                <a:srgbClr val="95B3D7"/>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7" name="Freeform 48"/>
            <p:cNvSpPr>
              <a:spLocks noEditPoints="1"/>
            </p:cNvSpPr>
            <p:nvPr/>
          </p:nvSpPr>
          <p:spPr bwMode="auto">
            <a:xfrm>
              <a:off x="4347" y="1890"/>
              <a:ext cx="1144" cy="1799"/>
            </a:xfrm>
            <a:custGeom>
              <a:avLst/>
              <a:gdLst>
                <a:gd name="T0" fmla="*/ 0 w 2768"/>
                <a:gd name="T1" fmla="*/ 3624 h 3744"/>
                <a:gd name="T2" fmla="*/ 0 w 2768"/>
                <a:gd name="T3" fmla="*/ 3400 h 3744"/>
                <a:gd name="T4" fmla="*/ 0 w 2768"/>
                <a:gd name="T5" fmla="*/ 3176 h 3744"/>
                <a:gd name="T6" fmla="*/ 0 w 2768"/>
                <a:gd name="T7" fmla="*/ 2952 h 3744"/>
                <a:gd name="T8" fmla="*/ 0 w 2768"/>
                <a:gd name="T9" fmla="*/ 2727 h 3744"/>
                <a:gd name="T10" fmla="*/ 0 w 2768"/>
                <a:gd name="T11" fmla="*/ 2503 h 3744"/>
                <a:gd name="T12" fmla="*/ 0 w 2768"/>
                <a:gd name="T13" fmla="*/ 2279 h 3744"/>
                <a:gd name="T14" fmla="*/ 0 w 2768"/>
                <a:gd name="T15" fmla="*/ 2055 h 3744"/>
                <a:gd name="T16" fmla="*/ 0 w 2768"/>
                <a:gd name="T17" fmla="*/ 1831 h 3744"/>
                <a:gd name="T18" fmla="*/ 0 w 2768"/>
                <a:gd name="T19" fmla="*/ 1606 h 3744"/>
                <a:gd name="T20" fmla="*/ 0 w 2768"/>
                <a:gd name="T21" fmla="*/ 1382 h 3744"/>
                <a:gd name="T22" fmla="*/ 0 w 2768"/>
                <a:gd name="T23" fmla="*/ 1158 h 3744"/>
                <a:gd name="T24" fmla="*/ 0 w 2768"/>
                <a:gd name="T25" fmla="*/ 934 h 3744"/>
                <a:gd name="T26" fmla="*/ 0 w 2768"/>
                <a:gd name="T27" fmla="*/ 709 h 3744"/>
                <a:gd name="T28" fmla="*/ 0 w 2768"/>
                <a:gd name="T29" fmla="*/ 485 h 3744"/>
                <a:gd name="T30" fmla="*/ 0 w 2768"/>
                <a:gd name="T31" fmla="*/ 261 h 3744"/>
                <a:gd name="T32" fmla="*/ 44 w 2768"/>
                <a:gd name="T33" fmla="*/ 16 h 3744"/>
                <a:gd name="T34" fmla="*/ 204 w 2768"/>
                <a:gd name="T35" fmla="*/ 0 h 3744"/>
                <a:gd name="T36" fmla="*/ 429 w 2768"/>
                <a:gd name="T37" fmla="*/ 0 h 3744"/>
                <a:gd name="T38" fmla="*/ 653 w 2768"/>
                <a:gd name="T39" fmla="*/ 0 h 3744"/>
                <a:gd name="T40" fmla="*/ 877 w 2768"/>
                <a:gd name="T41" fmla="*/ 0 h 3744"/>
                <a:gd name="T42" fmla="*/ 1101 w 2768"/>
                <a:gd name="T43" fmla="*/ 0 h 3744"/>
                <a:gd name="T44" fmla="*/ 1326 w 2768"/>
                <a:gd name="T45" fmla="*/ 0 h 3744"/>
                <a:gd name="T46" fmla="*/ 1550 w 2768"/>
                <a:gd name="T47" fmla="*/ 0 h 3744"/>
                <a:gd name="T48" fmla="*/ 1774 w 2768"/>
                <a:gd name="T49" fmla="*/ 0 h 3744"/>
                <a:gd name="T50" fmla="*/ 1998 w 2768"/>
                <a:gd name="T51" fmla="*/ 0 h 3744"/>
                <a:gd name="T52" fmla="*/ 2222 w 2768"/>
                <a:gd name="T53" fmla="*/ 0 h 3744"/>
                <a:gd name="T54" fmla="*/ 2447 w 2768"/>
                <a:gd name="T55" fmla="*/ 0 h 3744"/>
                <a:gd name="T56" fmla="*/ 2671 w 2768"/>
                <a:gd name="T57" fmla="*/ 0 h 3744"/>
                <a:gd name="T58" fmla="*/ 2768 w 2768"/>
                <a:gd name="T59" fmla="*/ 143 h 3744"/>
                <a:gd name="T60" fmla="*/ 2768 w 2768"/>
                <a:gd name="T61" fmla="*/ 367 h 3744"/>
                <a:gd name="T62" fmla="*/ 2768 w 2768"/>
                <a:gd name="T63" fmla="*/ 592 h 3744"/>
                <a:gd name="T64" fmla="*/ 2768 w 2768"/>
                <a:gd name="T65" fmla="*/ 816 h 3744"/>
                <a:gd name="T66" fmla="*/ 2768 w 2768"/>
                <a:gd name="T67" fmla="*/ 1040 h 3744"/>
                <a:gd name="T68" fmla="*/ 2768 w 2768"/>
                <a:gd name="T69" fmla="*/ 1264 h 3744"/>
                <a:gd name="T70" fmla="*/ 2768 w 2768"/>
                <a:gd name="T71" fmla="*/ 1488 h 3744"/>
                <a:gd name="T72" fmla="*/ 2768 w 2768"/>
                <a:gd name="T73" fmla="*/ 1713 h 3744"/>
                <a:gd name="T74" fmla="*/ 2768 w 2768"/>
                <a:gd name="T75" fmla="*/ 1937 h 3744"/>
                <a:gd name="T76" fmla="*/ 2768 w 2768"/>
                <a:gd name="T77" fmla="*/ 2161 h 3744"/>
                <a:gd name="T78" fmla="*/ 2768 w 2768"/>
                <a:gd name="T79" fmla="*/ 2385 h 3744"/>
                <a:gd name="T80" fmla="*/ 2768 w 2768"/>
                <a:gd name="T81" fmla="*/ 2610 h 3744"/>
                <a:gd name="T82" fmla="*/ 2768 w 2768"/>
                <a:gd name="T83" fmla="*/ 2834 h 3744"/>
                <a:gd name="T84" fmla="*/ 2768 w 2768"/>
                <a:gd name="T85" fmla="*/ 3058 h 3744"/>
                <a:gd name="T86" fmla="*/ 2768 w 2768"/>
                <a:gd name="T87" fmla="*/ 3282 h 3744"/>
                <a:gd name="T88" fmla="*/ 2768 w 2768"/>
                <a:gd name="T89" fmla="*/ 3506 h 3744"/>
                <a:gd name="T90" fmla="*/ 2768 w 2768"/>
                <a:gd name="T91" fmla="*/ 3731 h 3744"/>
                <a:gd name="T92" fmla="*/ 2590 w 2768"/>
                <a:gd name="T93" fmla="*/ 3744 h 3744"/>
                <a:gd name="T94" fmla="*/ 2366 w 2768"/>
                <a:gd name="T95" fmla="*/ 3744 h 3744"/>
                <a:gd name="T96" fmla="*/ 2142 w 2768"/>
                <a:gd name="T97" fmla="*/ 3744 h 3744"/>
                <a:gd name="T98" fmla="*/ 1917 w 2768"/>
                <a:gd name="T99" fmla="*/ 3744 h 3744"/>
                <a:gd name="T100" fmla="*/ 1693 w 2768"/>
                <a:gd name="T101" fmla="*/ 3744 h 3744"/>
                <a:gd name="T102" fmla="*/ 1469 w 2768"/>
                <a:gd name="T103" fmla="*/ 3744 h 3744"/>
                <a:gd name="T104" fmla="*/ 1245 w 2768"/>
                <a:gd name="T105" fmla="*/ 3744 h 3744"/>
                <a:gd name="T106" fmla="*/ 1021 w 2768"/>
                <a:gd name="T107" fmla="*/ 3744 h 3744"/>
                <a:gd name="T108" fmla="*/ 796 w 2768"/>
                <a:gd name="T109" fmla="*/ 3744 h 3744"/>
                <a:gd name="T110" fmla="*/ 572 w 2768"/>
                <a:gd name="T111" fmla="*/ 3744 h 3744"/>
                <a:gd name="T112" fmla="*/ 348 w 2768"/>
                <a:gd name="T113" fmla="*/ 3744 h 3744"/>
                <a:gd name="T114" fmla="*/ 124 w 2768"/>
                <a:gd name="T115" fmla="*/ 3744 h 3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68" h="3744">
                  <a:moveTo>
                    <a:pt x="0" y="3736"/>
                  </a:moveTo>
                  <a:lnTo>
                    <a:pt x="0" y="3672"/>
                  </a:lnTo>
                  <a:lnTo>
                    <a:pt x="16" y="3672"/>
                  </a:lnTo>
                  <a:lnTo>
                    <a:pt x="16" y="3736"/>
                  </a:lnTo>
                  <a:lnTo>
                    <a:pt x="0" y="3736"/>
                  </a:lnTo>
                  <a:close/>
                  <a:moveTo>
                    <a:pt x="0" y="3624"/>
                  </a:moveTo>
                  <a:lnTo>
                    <a:pt x="0" y="3560"/>
                  </a:lnTo>
                  <a:lnTo>
                    <a:pt x="16" y="3560"/>
                  </a:lnTo>
                  <a:lnTo>
                    <a:pt x="16" y="3624"/>
                  </a:lnTo>
                  <a:lnTo>
                    <a:pt x="0" y="3624"/>
                  </a:lnTo>
                  <a:close/>
                  <a:moveTo>
                    <a:pt x="0" y="3512"/>
                  </a:moveTo>
                  <a:lnTo>
                    <a:pt x="0" y="3448"/>
                  </a:lnTo>
                  <a:lnTo>
                    <a:pt x="16" y="3448"/>
                  </a:lnTo>
                  <a:lnTo>
                    <a:pt x="16" y="3512"/>
                  </a:lnTo>
                  <a:lnTo>
                    <a:pt x="0" y="3512"/>
                  </a:lnTo>
                  <a:close/>
                  <a:moveTo>
                    <a:pt x="0" y="3400"/>
                  </a:moveTo>
                  <a:lnTo>
                    <a:pt x="0" y="3336"/>
                  </a:lnTo>
                  <a:lnTo>
                    <a:pt x="16" y="3336"/>
                  </a:lnTo>
                  <a:lnTo>
                    <a:pt x="16" y="3400"/>
                  </a:lnTo>
                  <a:lnTo>
                    <a:pt x="0" y="3400"/>
                  </a:lnTo>
                  <a:close/>
                  <a:moveTo>
                    <a:pt x="0" y="3288"/>
                  </a:moveTo>
                  <a:lnTo>
                    <a:pt x="0" y="3224"/>
                  </a:lnTo>
                  <a:lnTo>
                    <a:pt x="16" y="3224"/>
                  </a:lnTo>
                  <a:lnTo>
                    <a:pt x="16" y="3288"/>
                  </a:lnTo>
                  <a:lnTo>
                    <a:pt x="0" y="3288"/>
                  </a:lnTo>
                  <a:close/>
                  <a:moveTo>
                    <a:pt x="0" y="3176"/>
                  </a:moveTo>
                  <a:lnTo>
                    <a:pt x="0" y="3112"/>
                  </a:lnTo>
                  <a:lnTo>
                    <a:pt x="16" y="3112"/>
                  </a:lnTo>
                  <a:lnTo>
                    <a:pt x="16" y="3176"/>
                  </a:lnTo>
                  <a:lnTo>
                    <a:pt x="0" y="3176"/>
                  </a:lnTo>
                  <a:close/>
                  <a:moveTo>
                    <a:pt x="0" y="3064"/>
                  </a:moveTo>
                  <a:lnTo>
                    <a:pt x="0" y="3000"/>
                  </a:lnTo>
                  <a:lnTo>
                    <a:pt x="16" y="3000"/>
                  </a:lnTo>
                  <a:lnTo>
                    <a:pt x="16" y="3064"/>
                  </a:lnTo>
                  <a:lnTo>
                    <a:pt x="0" y="3064"/>
                  </a:lnTo>
                  <a:close/>
                  <a:moveTo>
                    <a:pt x="0" y="2952"/>
                  </a:moveTo>
                  <a:lnTo>
                    <a:pt x="0" y="2888"/>
                  </a:lnTo>
                  <a:lnTo>
                    <a:pt x="16" y="2888"/>
                  </a:lnTo>
                  <a:lnTo>
                    <a:pt x="16" y="2952"/>
                  </a:lnTo>
                  <a:lnTo>
                    <a:pt x="0" y="2952"/>
                  </a:lnTo>
                  <a:close/>
                  <a:moveTo>
                    <a:pt x="0" y="2840"/>
                  </a:moveTo>
                  <a:lnTo>
                    <a:pt x="0" y="2775"/>
                  </a:lnTo>
                  <a:lnTo>
                    <a:pt x="16" y="2775"/>
                  </a:lnTo>
                  <a:lnTo>
                    <a:pt x="16" y="2840"/>
                  </a:lnTo>
                  <a:lnTo>
                    <a:pt x="0" y="2840"/>
                  </a:lnTo>
                  <a:close/>
                  <a:moveTo>
                    <a:pt x="0" y="2727"/>
                  </a:moveTo>
                  <a:lnTo>
                    <a:pt x="0" y="2663"/>
                  </a:lnTo>
                  <a:lnTo>
                    <a:pt x="16" y="2663"/>
                  </a:lnTo>
                  <a:lnTo>
                    <a:pt x="16" y="2727"/>
                  </a:lnTo>
                  <a:lnTo>
                    <a:pt x="0" y="2727"/>
                  </a:lnTo>
                  <a:close/>
                  <a:moveTo>
                    <a:pt x="0" y="2615"/>
                  </a:moveTo>
                  <a:lnTo>
                    <a:pt x="0" y="2551"/>
                  </a:lnTo>
                  <a:lnTo>
                    <a:pt x="16" y="2551"/>
                  </a:lnTo>
                  <a:lnTo>
                    <a:pt x="16" y="2615"/>
                  </a:lnTo>
                  <a:lnTo>
                    <a:pt x="0" y="2615"/>
                  </a:lnTo>
                  <a:close/>
                  <a:moveTo>
                    <a:pt x="0" y="2503"/>
                  </a:moveTo>
                  <a:lnTo>
                    <a:pt x="0" y="2439"/>
                  </a:lnTo>
                  <a:lnTo>
                    <a:pt x="16" y="2439"/>
                  </a:lnTo>
                  <a:lnTo>
                    <a:pt x="16" y="2503"/>
                  </a:lnTo>
                  <a:lnTo>
                    <a:pt x="0" y="2503"/>
                  </a:lnTo>
                  <a:close/>
                  <a:moveTo>
                    <a:pt x="0" y="2391"/>
                  </a:moveTo>
                  <a:lnTo>
                    <a:pt x="0" y="2327"/>
                  </a:lnTo>
                  <a:lnTo>
                    <a:pt x="16" y="2327"/>
                  </a:lnTo>
                  <a:lnTo>
                    <a:pt x="16" y="2391"/>
                  </a:lnTo>
                  <a:lnTo>
                    <a:pt x="0" y="2391"/>
                  </a:lnTo>
                  <a:close/>
                  <a:moveTo>
                    <a:pt x="0" y="2279"/>
                  </a:moveTo>
                  <a:lnTo>
                    <a:pt x="0" y="2215"/>
                  </a:lnTo>
                  <a:lnTo>
                    <a:pt x="16" y="2215"/>
                  </a:lnTo>
                  <a:lnTo>
                    <a:pt x="16" y="2279"/>
                  </a:lnTo>
                  <a:lnTo>
                    <a:pt x="0" y="2279"/>
                  </a:lnTo>
                  <a:close/>
                  <a:moveTo>
                    <a:pt x="0" y="2167"/>
                  </a:moveTo>
                  <a:lnTo>
                    <a:pt x="0" y="2103"/>
                  </a:lnTo>
                  <a:lnTo>
                    <a:pt x="16" y="2103"/>
                  </a:lnTo>
                  <a:lnTo>
                    <a:pt x="16" y="2167"/>
                  </a:lnTo>
                  <a:lnTo>
                    <a:pt x="0" y="2167"/>
                  </a:lnTo>
                  <a:close/>
                  <a:moveTo>
                    <a:pt x="0" y="2055"/>
                  </a:moveTo>
                  <a:lnTo>
                    <a:pt x="0" y="1991"/>
                  </a:lnTo>
                  <a:lnTo>
                    <a:pt x="16" y="1991"/>
                  </a:lnTo>
                  <a:lnTo>
                    <a:pt x="16" y="2055"/>
                  </a:lnTo>
                  <a:lnTo>
                    <a:pt x="0" y="2055"/>
                  </a:lnTo>
                  <a:close/>
                  <a:moveTo>
                    <a:pt x="0" y="1943"/>
                  </a:moveTo>
                  <a:lnTo>
                    <a:pt x="0" y="1879"/>
                  </a:lnTo>
                  <a:lnTo>
                    <a:pt x="16" y="1879"/>
                  </a:lnTo>
                  <a:lnTo>
                    <a:pt x="16" y="1943"/>
                  </a:lnTo>
                  <a:lnTo>
                    <a:pt x="0" y="1943"/>
                  </a:lnTo>
                  <a:close/>
                  <a:moveTo>
                    <a:pt x="0" y="1831"/>
                  </a:moveTo>
                  <a:lnTo>
                    <a:pt x="0" y="1766"/>
                  </a:lnTo>
                  <a:lnTo>
                    <a:pt x="16" y="1766"/>
                  </a:lnTo>
                  <a:lnTo>
                    <a:pt x="16" y="1831"/>
                  </a:lnTo>
                  <a:lnTo>
                    <a:pt x="0" y="1831"/>
                  </a:lnTo>
                  <a:close/>
                  <a:moveTo>
                    <a:pt x="0" y="1718"/>
                  </a:moveTo>
                  <a:lnTo>
                    <a:pt x="0" y="1654"/>
                  </a:lnTo>
                  <a:lnTo>
                    <a:pt x="16" y="1654"/>
                  </a:lnTo>
                  <a:lnTo>
                    <a:pt x="16" y="1718"/>
                  </a:lnTo>
                  <a:lnTo>
                    <a:pt x="0" y="1718"/>
                  </a:lnTo>
                  <a:close/>
                  <a:moveTo>
                    <a:pt x="0" y="1606"/>
                  </a:moveTo>
                  <a:lnTo>
                    <a:pt x="0" y="1542"/>
                  </a:lnTo>
                  <a:lnTo>
                    <a:pt x="16" y="1542"/>
                  </a:lnTo>
                  <a:lnTo>
                    <a:pt x="16" y="1606"/>
                  </a:lnTo>
                  <a:lnTo>
                    <a:pt x="0" y="1606"/>
                  </a:lnTo>
                  <a:close/>
                  <a:moveTo>
                    <a:pt x="0" y="1494"/>
                  </a:moveTo>
                  <a:lnTo>
                    <a:pt x="0" y="1430"/>
                  </a:lnTo>
                  <a:lnTo>
                    <a:pt x="16" y="1430"/>
                  </a:lnTo>
                  <a:lnTo>
                    <a:pt x="16" y="1494"/>
                  </a:lnTo>
                  <a:lnTo>
                    <a:pt x="0" y="1494"/>
                  </a:lnTo>
                  <a:close/>
                  <a:moveTo>
                    <a:pt x="0" y="1382"/>
                  </a:moveTo>
                  <a:lnTo>
                    <a:pt x="0" y="1318"/>
                  </a:lnTo>
                  <a:lnTo>
                    <a:pt x="16" y="1318"/>
                  </a:lnTo>
                  <a:lnTo>
                    <a:pt x="16" y="1382"/>
                  </a:lnTo>
                  <a:lnTo>
                    <a:pt x="0" y="1382"/>
                  </a:lnTo>
                  <a:close/>
                  <a:moveTo>
                    <a:pt x="0" y="1270"/>
                  </a:moveTo>
                  <a:lnTo>
                    <a:pt x="0" y="1206"/>
                  </a:lnTo>
                  <a:lnTo>
                    <a:pt x="16" y="1206"/>
                  </a:lnTo>
                  <a:lnTo>
                    <a:pt x="16" y="1270"/>
                  </a:lnTo>
                  <a:lnTo>
                    <a:pt x="0" y="1270"/>
                  </a:lnTo>
                  <a:close/>
                  <a:moveTo>
                    <a:pt x="0" y="1158"/>
                  </a:moveTo>
                  <a:lnTo>
                    <a:pt x="0" y="1094"/>
                  </a:lnTo>
                  <a:lnTo>
                    <a:pt x="16" y="1094"/>
                  </a:lnTo>
                  <a:lnTo>
                    <a:pt x="16" y="1158"/>
                  </a:lnTo>
                  <a:lnTo>
                    <a:pt x="0" y="1158"/>
                  </a:lnTo>
                  <a:close/>
                  <a:moveTo>
                    <a:pt x="0" y="1046"/>
                  </a:moveTo>
                  <a:lnTo>
                    <a:pt x="0" y="982"/>
                  </a:lnTo>
                  <a:lnTo>
                    <a:pt x="16" y="982"/>
                  </a:lnTo>
                  <a:lnTo>
                    <a:pt x="16" y="1046"/>
                  </a:lnTo>
                  <a:lnTo>
                    <a:pt x="0" y="1046"/>
                  </a:lnTo>
                  <a:close/>
                  <a:moveTo>
                    <a:pt x="0" y="934"/>
                  </a:moveTo>
                  <a:lnTo>
                    <a:pt x="0" y="870"/>
                  </a:lnTo>
                  <a:lnTo>
                    <a:pt x="16" y="870"/>
                  </a:lnTo>
                  <a:lnTo>
                    <a:pt x="16" y="934"/>
                  </a:lnTo>
                  <a:lnTo>
                    <a:pt x="0" y="934"/>
                  </a:lnTo>
                  <a:close/>
                  <a:moveTo>
                    <a:pt x="0" y="822"/>
                  </a:moveTo>
                  <a:lnTo>
                    <a:pt x="0" y="757"/>
                  </a:lnTo>
                  <a:lnTo>
                    <a:pt x="16" y="757"/>
                  </a:lnTo>
                  <a:lnTo>
                    <a:pt x="16" y="822"/>
                  </a:lnTo>
                  <a:lnTo>
                    <a:pt x="0" y="822"/>
                  </a:lnTo>
                  <a:close/>
                  <a:moveTo>
                    <a:pt x="0" y="709"/>
                  </a:moveTo>
                  <a:lnTo>
                    <a:pt x="0" y="645"/>
                  </a:lnTo>
                  <a:lnTo>
                    <a:pt x="16" y="645"/>
                  </a:lnTo>
                  <a:lnTo>
                    <a:pt x="16" y="709"/>
                  </a:lnTo>
                  <a:lnTo>
                    <a:pt x="0" y="709"/>
                  </a:lnTo>
                  <a:close/>
                  <a:moveTo>
                    <a:pt x="0" y="597"/>
                  </a:moveTo>
                  <a:lnTo>
                    <a:pt x="0" y="533"/>
                  </a:lnTo>
                  <a:lnTo>
                    <a:pt x="16" y="533"/>
                  </a:lnTo>
                  <a:lnTo>
                    <a:pt x="16" y="597"/>
                  </a:lnTo>
                  <a:lnTo>
                    <a:pt x="0" y="597"/>
                  </a:lnTo>
                  <a:close/>
                  <a:moveTo>
                    <a:pt x="0" y="485"/>
                  </a:moveTo>
                  <a:lnTo>
                    <a:pt x="0" y="421"/>
                  </a:lnTo>
                  <a:lnTo>
                    <a:pt x="16" y="421"/>
                  </a:lnTo>
                  <a:lnTo>
                    <a:pt x="16" y="485"/>
                  </a:lnTo>
                  <a:lnTo>
                    <a:pt x="0" y="485"/>
                  </a:lnTo>
                  <a:close/>
                  <a:moveTo>
                    <a:pt x="0" y="373"/>
                  </a:moveTo>
                  <a:lnTo>
                    <a:pt x="0" y="309"/>
                  </a:lnTo>
                  <a:lnTo>
                    <a:pt x="16" y="309"/>
                  </a:lnTo>
                  <a:lnTo>
                    <a:pt x="16" y="373"/>
                  </a:lnTo>
                  <a:lnTo>
                    <a:pt x="0" y="373"/>
                  </a:lnTo>
                  <a:close/>
                  <a:moveTo>
                    <a:pt x="0" y="261"/>
                  </a:moveTo>
                  <a:lnTo>
                    <a:pt x="0" y="197"/>
                  </a:lnTo>
                  <a:lnTo>
                    <a:pt x="16" y="197"/>
                  </a:lnTo>
                  <a:lnTo>
                    <a:pt x="16" y="261"/>
                  </a:lnTo>
                  <a:lnTo>
                    <a:pt x="0" y="261"/>
                  </a:lnTo>
                  <a:close/>
                  <a:moveTo>
                    <a:pt x="0" y="149"/>
                  </a:moveTo>
                  <a:lnTo>
                    <a:pt x="0" y="85"/>
                  </a:lnTo>
                  <a:lnTo>
                    <a:pt x="16" y="85"/>
                  </a:lnTo>
                  <a:lnTo>
                    <a:pt x="16" y="149"/>
                  </a:lnTo>
                  <a:lnTo>
                    <a:pt x="0" y="149"/>
                  </a:lnTo>
                  <a:close/>
                  <a:moveTo>
                    <a:pt x="0" y="37"/>
                  </a:moveTo>
                  <a:lnTo>
                    <a:pt x="0" y="8"/>
                  </a:lnTo>
                  <a:cubicBezTo>
                    <a:pt x="0" y="4"/>
                    <a:pt x="4" y="0"/>
                    <a:pt x="8" y="0"/>
                  </a:cubicBezTo>
                  <a:lnTo>
                    <a:pt x="44" y="0"/>
                  </a:lnTo>
                  <a:lnTo>
                    <a:pt x="44" y="16"/>
                  </a:lnTo>
                  <a:lnTo>
                    <a:pt x="8" y="16"/>
                  </a:lnTo>
                  <a:lnTo>
                    <a:pt x="16" y="8"/>
                  </a:lnTo>
                  <a:lnTo>
                    <a:pt x="16" y="37"/>
                  </a:lnTo>
                  <a:lnTo>
                    <a:pt x="0" y="37"/>
                  </a:lnTo>
                  <a:close/>
                  <a:moveTo>
                    <a:pt x="92" y="0"/>
                  </a:moveTo>
                  <a:lnTo>
                    <a:pt x="156" y="0"/>
                  </a:lnTo>
                  <a:lnTo>
                    <a:pt x="156" y="16"/>
                  </a:lnTo>
                  <a:lnTo>
                    <a:pt x="92" y="16"/>
                  </a:lnTo>
                  <a:lnTo>
                    <a:pt x="92" y="0"/>
                  </a:lnTo>
                  <a:close/>
                  <a:moveTo>
                    <a:pt x="204" y="0"/>
                  </a:moveTo>
                  <a:lnTo>
                    <a:pt x="268" y="0"/>
                  </a:lnTo>
                  <a:lnTo>
                    <a:pt x="268" y="16"/>
                  </a:lnTo>
                  <a:lnTo>
                    <a:pt x="204" y="16"/>
                  </a:lnTo>
                  <a:lnTo>
                    <a:pt x="204" y="0"/>
                  </a:lnTo>
                  <a:close/>
                  <a:moveTo>
                    <a:pt x="316" y="0"/>
                  </a:moveTo>
                  <a:lnTo>
                    <a:pt x="381" y="0"/>
                  </a:lnTo>
                  <a:lnTo>
                    <a:pt x="381" y="16"/>
                  </a:lnTo>
                  <a:lnTo>
                    <a:pt x="316" y="16"/>
                  </a:lnTo>
                  <a:lnTo>
                    <a:pt x="316" y="0"/>
                  </a:lnTo>
                  <a:close/>
                  <a:moveTo>
                    <a:pt x="429" y="0"/>
                  </a:moveTo>
                  <a:lnTo>
                    <a:pt x="493" y="0"/>
                  </a:lnTo>
                  <a:lnTo>
                    <a:pt x="493" y="16"/>
                  </a:lnTo>
                  <a:lnTo>
                    <a:pt x="429" y="16"/>
                  </a:lnTo>
                  <a:lnTo>
                    <a:pt x="429" y="0"/>
                  </a:lnTo>
                  <a:close/>
                  <a:moveTo>
                    <a:pt x="541" y="0"/>
                  </a:moveTo>
                  <a:lnTo>
                    <a:pt x="605" y="0"/>
                  </a:lnTo>
                  <a:lnTo>
                    <a:pt x="605" y="16"/>
                  </a:lnTo>
                  <a:lnTo>
                    <a:pt x="541" y="16"/>
                  </a:lnTo>
                  <a:lnTo>
                    <a:pt x="541" y="0"/>
                  </a:lnTo>
                  <a:close/>
                  <a:moveTo>
                    <a:pt x="653" y="0"/>
                  </a:moveTo>
                  <a:lnTo>
                    <a:pt x="717" y="0"/>
                  </a:lnTo>
                  <a:lnTo>
                    <a:pt x="717" y="16"/>
                  </a:lnTo>
                  <a:lnTo>
                    <a:pt x="653" y="16"/>
                  </a:lnTo>
                  <a:lnTo>
                    <a:pt x="653" y="0"/>
                  </a:lnTo>
                  <a:close/>
                  <a:moveTo>
                    <a:pt x="765" y="0"/>
                  </a:moveTo>
                  <a:lnTo>
                    <a:pt x="829" y="0"/>
                  </a:lnTo>
                  <a:lnTo>
                    <a:pt x="829" y="16"/>
                  </a:lnTo>
                  <a:lnTo>
                    <a:pt x="765" y="16"/>
                  </a:lnTo>
                  <a:lnTo>
                    <a:pt x="765" y="0"/>
                  </a:lnTo>
                  <a:close/>
                  <a:moveTo>
                    <a:pt x="877" y="0"/>
                  </a:moveTo>
                  <a:lnTo>
                    <a:pt x="941" y="0"/>
                  </a:lnTo>
                  <a:lnTo>
                    <a:pt x="941" y="16"/>
                  </a:lnTo>
                  <a:lnTo>
                    <a:pt x="877" y="16"/>
                  </a:lnTo>
                  <a:lnTo>
                    <a:pt x="877" y="0"/>
                  </a:lnTo>
                  <a:close/>
                  <a:moveTo>
                    <a:pt x="989" y="0"/>
                  </a:moveTo>
                  <a:lnTo>
                    <a:pt x="1053" y="0"/>
                  </a:lnTo>
                  <a:lnTo>
                    <a:pt x="1053" y="16"/>
                  </a:lnTo>
                  <a:lnTo>
                    <a:pt x="989" y="16"/>
                  </a:lnTo>
                  <a:lnTo>
                    <a:pt x="989" y="0"/>
                  </a:lnTo>
                  <a:close/>
                  <a:moveTo>
                    <a:pt x="1101" y="0"/>
                  </a:moveTo>
                  <a:lnTo>
                    <a:pt x="1165" y="0"/>
                  </a:lnTo>
                  <a:lnTo>
                    <a:pt x="1165" y="16"/>
                  </a:lnTo>
                  <a:lnTo>
                    <a:pt x="1101" y="16"/>
                  </a:lnTo>
                  <a:lnTo>
                    <a:pt x="1101" y="0"/>
                  </a:lnTo>
                  <a:close/>
                  <a:moveTo>
                    <a:pt x="1213" y="0"/>
                  </a:moveTo>
                  <a:lnTo>
                    <a:pt x="1277" y="0"/>
                  </a:lnTo>
                  <a:lnTo>
                    <a:pt x="1277" y="16"/>
                  </a:lnTo>
                  <a:lnTo>
                    <a:pt x="1213" y="16"/>
                  </a:lnTo>
                  <a:lnTo>
                    <a:pt x="1213" y="0"/>
                  </a:lnTo>
                  <a:close/>
                  <a:moveTo>
                    <a:pt x="1326" y="0"/>
                  </a:moveTo>
                  <a:lnTo>
                    <a:pt x="1390" y="0"/>
                  </a:lnTo>
                  <a:lnTo>
                    <a:pt x="1390" y="16"/>
                  </a:lnTo>
                  <a:lnTo>
                    <a:pt x="1326" y="16"/>
                  </a:lnTo>
                  <a:lnTo>
                    <a:pt x="1326" y="0"/>
                  </a:lnTo>
                  <a:close/>
                  <a:moveTo>
                    <a:pt x="1438" y="0"/>
                  </a:moveTo>
                  <a:lnTo>
                    <a:pt x="1502" y="0"/>
                  </a:lnTo>
                  <a:lnTo>
                    <a:pt x="1502" y="16"/>
                  </a:lnTo>
                  <a:lnTo>
                    <a:pt x="1438" y="16"/>
                  </a:lnTo>
                  <a:lnTo>
                    <a:pt x="1438" y="0"/>
                  </a:lnTo>
                  <a:close/>
                  <a:moveTo>
                    <a:pt x="1550" y="0"/>
                  </a:moveTo>
                  <a:lnTo>
                    <a:pt x="1614" y="0"/>
                  </a:lnTo>
                  <a:lnTo>
                    <a:pt x="1614" y="16"/>
                  </a:lnTo>
                  <a:lnTo>
                    <a:pt x="1550" y="16"/>
                  </a:lnTo>
                  <a:lnTo>
                    <a:pt x="1550" y="0"/>
                  </a:lnTo>
                  <a:close/>
                  <a:moveTo>
                    <a:pt x="1662" y="0"/>
                  </a:moveTo>
                  <a:lnTo>
                    <a:pt x="1726" y="0"/>
                  </a:lnTo>
                  <a:lnTo>
                    <a:pt x="1726" y="16"/>
                  </a:lnTo>
                  <a:lnTo>
                    <a:pt x="1662" y="16"/>
                  </a:lnTo>
                  <a:lnTo>
                    <a:pt x="1662" y="0"/>
                  </a:lnTo>
                  <a:close/>
                  <a:moveTo>
                    <a:pt x="1774" y="0"/>
                  </a:moveTo>
                  <a:lnTo>
                    <a:pt x="1838" y="0"/>
                  </a:lnTo>
                  <a:lnTo>
                    <a:pt x="1838" y="16"/>
                  </a:lnTo>
                  <a:lnTo>
                    <a:pt x="1774" y="16"/>
                  </a:lnTo>
                  <a:lnTo>
                    <a:pt x="1774" y="0"/>
                  </a:lnTo>
                  <a:close/>
                  <a:moveTo>
                    <a:pt x="1886" y="0"/>
                  </a:moveTo>
                  <a:lnTo>
                    <a:pt x="1950" y="0"/>
                  </a:lnTo>
                  <a:lnTo>
                    <a:pt x="1950" y="16"/>
                  </a:lnTo>
                  <a:lnTo>
                    <a:pt x="1886" y="16"/>
                  </a:lnTo>
                  <a:lnTo>
                    <a:pt x="1886" y="0"/>
                  </a:lnTo>
                  <a:close/>
                  <a:moveTo>
                    <a:pt x="1998" y="0"/>
                  </a:moveTo>
                  <a:lnTo>
                    <a:pt x="2062" y="0"/>
                  </a:lnTo>
                  <a:lnTo>
                    <a:pt x="2062" y="16"/>
                  </a:lnTo>
                  <a:lnTo>
                    <a:pt x="1998" y="16"/>
                  </a:lnTo>
                  <a:lnTo>
                    <a:pt x="1998" y="0"/>
                  </a:lnTo>
                  <a:close/>
                  <a:moveTo>
                    <a:pt x="2110" y="0"/>
                  </a:moveTo>
                  <a:lnTo>
                    <a:pt x="2174" y="0"/>
                  </a:lnTo>
                  <a:lnTo>
                    <a:pt x="2174" y="16"/>
                  </a:lnTo>
                  <a:lnTo>
                    <a:pt x="2110" y="16"/>
                  </a:lnTo>
                  <a:lnTo>
                    <a:pt x="2110" y="0"/>
                  </a:lnTo>
                  <a:close/>
                  <a:moveTo>
                    <a:pt x="2222" y="0"/>
                  </a:moveTo>
                  <a:lnTo>
                    <a:pt x="2286" y="0"/>
                  </a:lnTo>
                  <a:lnTo>
                    <a:pt x="2286" y="16"/>
                  </a:lnTo>
                  <a:lnTo>
                    <a:pt x="2222" y="16"/>
                  </a:lnTo>
                  <a:lnTo>
                    <a:pt x="2222" y="0"/>
                  </a:lnTo>
                  <a:close/>
                  <a:moveTo>
                    <a:pt x="2335" y="0"/>
                  </a:moveTo>
                  <a:lnTo>
                    <a:pt x="2399" y="0"/>
                  </a:lnTo>
                  <a:lnTo>
                    <a:pt x="2399" y="16"/>
                  </a:lnTo>
                  <a:lnTo>
                    <a:pt x="2335" y="16"/>
                  </a:lnTo>
                  <a:lnTo>
                    <a:pt x="2335" y="0"/>
                  </a:lnTo>
                  <a:close/>
                  <a:moveTo>
                    <a:pt x="2447" y="0"/>
                  </a:moveTo>
                  <a:lnTo>
                    <a:pt x="2511" y="0"/>
                  </a:lnTo>
                  <a:lnTo>
                    <a:pt x="2511" y="16"/>
                  </a:lnTo>
                  <a:lnTo>
                    <a:pt x="2447" y="16"/>
                  </a:lnTo>
                  <a:lnTo>
                    <a:pt x="2447" y="0"/>
                  </a:lnTo>
                  <a:close/>
                  <a:moveTo>
                    <a:pt x="2559" y="0"/>
                  </a:moveTo>
                  <a:lnTo>
                    <a:pt x="2623" y="0"/>
                  </a:lnTo>
                  <a:lnTo>
                    <a:pt x="2623" y="16"/>
                  </a:lnTo>
                  <a:lnTo>
                    <a:pt x="2559" y="16"/>
                  </a:lnTo>
                  <a:lnTo>
                    <a:pt x="2559" y="0"/>
                  </a:lnTo>
                  <a:close/>
                  <a:moveTo>
                    <a:pt x="2671" y="0"/>
                  </a:moveTo>
                  <a:lnTo>
                    <a:pt x="2735" y="0"/>
                  </a:lnTo>
                  <a:lnTo>
                    <a:pt x="2735" y="16"/>
                  </a:lnTo>
                  <a:lnTo>
                    <a:pt x="2671" y="16"/>
                  </a:lnTo>
                  <a:lnTo>
                    <a:pt x="2671" y="0"/>
                  </a:lnTo>
                  <a:close/>
                  <a:moveTo>
                    <a:pt x="2768" y="31"/>
                  </a:moveTo>
                  <a:lnTo>
                    <a:pt x="2768" y="95"/>
                  </a:lnTo>
                  <a:lnTo>
                    <a:pt x="2752" y="95"/>
                  </a:lnTo>
                  <a:lnTo>
                    <a:pt x="2752" y="31"/>
                  </a:lnTo>
                  <a:lnTo>
                    <a:pt x="2768" y="31"/>
                  </a:lnTo>
                  <a:close/>
                  <a:moveTo>
                    <a:pt x="2768" y="143"/>
                  </a:moveTo>
                  <a:lnTo>
                    <a:pt x="2768" y="207"/>
                  </a:lnTo>
                  <a:lnTo>
                    <a:pt x="2752" y="207"/>
                  </a:lnTo>
                  <a:lnTo>
                    <a:pt x="2752" y="143"/>
                  </a:lnTo>
                  <a:lnTo>
                    <a:pt x="2768" y="143"/>
                  </a:lnTo>
                  <a:close/>
                  <a:moveTo>
                    <a:pt x="2768" y="255"/>
                  </a:moveTo>
                  <a:lnTo>
                    <a:pt x="2768" y="319"/>
                  </a:lnTo>
                  <a:lnTo>
                    <a:pt x="2752" y="319"/>
                  </a:lnTo>
                  <a:lnTo>
                    <a:pt x="2752" y="255"/>
                  </a:lnTo>
                  <a:lnTo>
                    <a:pt x="2768" y="255"/>
                  </a:lnTo>
                  <a:close/>
                  <a:moveTo>
                    <a:pt x="2768" y="367"/>
                  </a:moveTo>
                  <a:lnTo>
                    <a:pt x="2768" y="431"/>
                  </a:lnTo>
                  <a:lnTo>
                    <a:pt x="2752" y="431"/>
                  </a:lnTo>
                  <a:lnTo>
                    <a:pt x="2752" y="367"/>
                  </a:lnTo>
                  <a:lnTo>
                    <a:pt x="2768" y="367"/>
                  </a:lnTo>
                  <a:close/>
                  <a:moveTo>
                    <a:pt x="2768" y="479"/>
                  </a:moveTo>
                  <a:lnTo>
                    <a:pt x="2768" y="543"/>
                  </a:lnTo>
                  <a:lnTo>
                    <a:pt x="2752" y="543"/>
                  </a:lnTo>
                  <a:lnTo>
                    <a:pt x="2752" y="479"/>
                  </a:lnTo>
                  <a:lnTo>
                    <a:pt x="2768" y="479"/>
                  </a:lnTo>
                  <a:close/>
                  <a:moveTo>
                    <a:pt x="2768" y="592"/>
                  </a:moveTo>
                  <a:lnTo>
                    <a:pt x="2768" y="656"/>
                  </a:lnTo>
                  <a:lnTo>
                    <a:pt x="2752" y="656"/>
                  </a:lnTo>
                  <a:lnTo>
                    <a:pt x="2752" y="592"/>
                  </a:lnTo>
                  <a:lnTo>
                    <a:pt x="2768" y="592"/>
                  </a:lnTo>
                  <a:close/>
                  <a:moveTo>
                    <a:pt x="2768" y="704"/>
                  </a:moveTo>
                  <a:lnTo>
                    <a:pt x="2768" y="768"/>
                  </a:lnTo>
                  <a:lnTo>
                    <a:pt x="2752" y="768"/>
                  </a:lnTo>
                  <a:lnTo>
                    <a:pt x="2752" y="704"/>
                  </a:lnTo>
                  <a:lnTo>
                    <a:pt x="2768" y="704"/>
                  </a:lnTo>
                  <a:close/>
                  <a:moveTo>
                    <a:pt x="2768" y="816"/>
                  </a:moveTo>
                  <a:lnTo>
                    <a:pt x="2768" y="880"/>
                  </a:lnTo>
                  <a:lnTo>
                    <a:pt x="2752" y="880"/>
                  </a:lnTo>
                  <a:lnTo>
                    <a:pt x="2752" y="816"/>
                  </a:lnTo>
                  <a:lnTo>
                    <a:pt x="2768" y="816"/>
                  </a:lnTo>
                  <a:close/>
                  <a:moveTo>
                    <a:pt x="2768" y="928"/>
                  </a:moveTo>
                  <a:lnTo>
                    <a:pt x="2768" y="992"/>
                  </a:lnTo>
                  <a:lnTo>
                    <a:pt x="2752" y="992"/>
                  </a:lnTo>
                  <a:lnTo>
                    <a:pt x="2752" y="928"/>
                  </a:lnTo>
                  <a:lnTo>
                    <a:pt x="2768" y="928"/>
                  </a:lnTo>
                  <a:close/>
                  <a:moveTo>
                    <a:pt x="2768" y="1040"/>
                  </a:moveTo>
                  <a:lnTo>
                    <a:pt x="2768" y="1104"/>
                  </a:lnTo>
                  <a:lnTo>
                    <a:pt x="2752" y="1104"/>
                  </a:lnTo>
                  <a:lnTo>
                    <a:pt x="2752" y="1040"/>
                  </a:lnTo>
                  <a:lnTo>
                    <a:pt x="2768" y="1040"/>
                  </a:lnTo>
                  <a:close/>
                  <a:moveTo>
                    <a:pt x="2768" y="1152"/>
                  </a:moveTo>
                  <a:lnTo>
                    <a:pt x="2768" y="1216"/>
                  </a:lnTo>
                  <a:lnTo>
                    <a:pt x="2752" y="1216"/>
                  </a:lnTo>
                  <a:lnTo>
                    <a:pt x="2752" y="1152"/>
                  </a:lnTo>
                  <a:lnTo>
                    <a:pt x="2768" y="1152"/>
                  </a:lnTo>
                  <a:close/>
                  <a:moveTo>
                    <a:pt x="2768" y="1264"/>
                  </a:moveTo>
                  <a:lnTo>
                    <a:pt x="2768" y="1328"/>
                  </a:lnTo>
                  <a:lnTo>
                    <a:pt x="2752" y="1328"/>
                  </a:lnTo>
                  <a:lnTo>
                    <a:pt x="2752" y="1264"/>
                  </a:lnTo>
                  <a:lnTo>
                    <a:pt x="2768" y="1264"/>
                  </a:lnTo>
                  <a:close/>
                  <a:moveTo>
                    <a:pt x="2768" y="1376"/>
                  </a:moveTo>
                  <a:lnTo>
                    <a:pt x="2768" y="1440"/>
                  </a:lnTo>
                  <a:lnTo>
                    <a:pt x="2752" y="1440"/>
                  </a:lnTo>
                  <a:lnTo>
                    <a:pt x="2752" y="1376"/>
                  </a:lnTo>
                  <a:lnTo>
                    <a:pt x="2768" y="1376"/>
                  </a:lnTo>
                  <a:close/>
                  <a:moveTo>
                    <a:pt x="2768" y="1488"/>
                  </a:moveTo>
                  <a:lnTo>
                    <a:pt x="2768" y="1552"/>
                  </a:lnTo>
                  <a:lnTo>
                    <a:pt x="2752" y="1552"/>
                  </a:lnTo>
                  <a:lnTo>
                    <a:pt x="2752" y="1488"/>
                  </a:lnTo>
                  <a:lnTo>
                    <a:pt x="2768" y="1488"/>
                  </a:lnTo>
                  <a:close/>
                  <a:moveTo>
                    <a:pt x="2768" y="1601"/>
                  </a:moveTo>
                  <a:lnTo>
                    <a:pt x="2768" y="1665"/>
                  </a:lnTo>
                  <a:lnTo>
                    <a:pt x="2752" y="1665"/>
                  </a:lnTo>
                  <a:lnTo>
                    <a:pt x="2752" y="1601"/>
                  </a:lnTo>
                  <a:lnTo>
                    <a:pt x="2768" y="1601"/>
                  </a:lnTo>
                  <a:close/>
                  <a:moveTo>
                    <a:pt x="2768" y="1713"/>
                  </a:moveTo>
                  <a:lnTo>
                    <a:pt x="2768" y="1777"/>
                  </a:lnTo>
                  <a:lnTo>
                    <a:pt x="2752" y="1777"/>
                  </a:lnTo>
                  <a:lnTo>
                    <a:pt x="2752" y="1713"/>
                  </a:lnTo>
                  <a:lnTo>
                    <a:pt x="2768" y="1713"/>
                  </a:lnTo>
                  <a:close/>
                  <a:moveTo>
                    <a:pt x="2768" y="1825"/>
                  </a:moveTo>
                  <a:lnTo>
                    <a:pt x="2768" y="1889"/>
                  </a:lnTo>
                  <a:lnTo>
                    <a:pt x="2752" y="1889"/>
                  </a:lnTo>
                  <a:lnTo>
                    <a:pt x="2752" y="1825"/>
                  </a:lnTo>
                  <a:lnTo>
                    <a:pt x="2768" y="1825"/>
                  </a:lnTo>
                  <a:close/>
                  <a:moveTo>
                    <a:pt x="2768" y="1937"/>
                  </a:moveTo>
                  <a:lnTo>
                    <a:pt x="2768" y="2001"/>
                  </a:lnTo>
                  <a:lnTo>
                    <a:pt x="2752" y="2001"/>
                  </a:lnTo>
                  <a:lnTo>
                    <a:pt x="2752" y="1937"/>
                  </a:lnTo>
                  <a:lnTo>
                    <a:pt x="2768" y="1937"/>
                  </a:lnTo>
                  <a:close/>
                  <a:moveTo>
                    <a:pt x="2768" y="2049"/>
                  </a:moveTo>
                  <a:lnTo>
                    <a:pt x="2768" y="2113"/>
                  </a:lnTo>
                  <a:lnTo>
                    <a:pt x="2752" y="2113"/>
                  </a:lnTo>
                  <a:lnTo>
                    <a:pt x="2752" y="2049"/>
                  </a:lnTo>
                  <a:lnTo>
                    <a:pt x="2768" y="2049"/>
                  </a:lnTo>
                  <a:close/>
                  <a:moveTo>
                    <a:pt x="2768" y="2161"/>
                  </a:moveTo>
                  <a:lnTo>
                    <a:pt x="2768" y="2225"/>
                  </a:lnTo>
                  <a:lnTo>
                    <a:pt x="2752" y="2225"/>
                  </a:lnTo>
                  <a:lnTo>
                    <a:pt x="2752" y="2161"/>
                  </a:lnTo>
                  <a:lnTo>
                    <a:pt x="2768" y="2161"/>
                  </a:lnTo>
                  <a:close/>
                  <a:moveTo>
                    <a:pt x="2768" y="2273"/>
                  </a:moveTo>
                  <a:lnTo>
                    <a:pt x="2768" y="2337"/>
                  </a:lnTo>
                  <a:lnTo>
                    <a:pt x="2752" y="2337"/>
                  </a:lnTo>
                  <a:lnTo>
                    <a:pt x="2752" y="2273"/>
                  </a:lnTo>
                  <a:lnTo>
                    <a:pt x="2768" y="2273"/>
                  </a:lnTo>
                  <a:close/>
                  <a:moveTo>
                    <a:pt x="2768" y="2385"/>
                  </a:moveTo>
                  <a:lnTo>
                    <a:pt x="2768" y="2449"/>
                  </a:lnTo>
                  <a:lnTo>
                    <a:pt x="2752" y="2449"/>
                  </a:lnTo>
                  <a:lnTo>
                    <a:pt x="2752" y="2385"/>
                  </a:lnTo>
                  <a:lnTo>
                    <a:pt x="2768" y="2385"/>
                  </a:lnTo>
                  <a:close/>
                  <a:moveTo>
                    <a:pt x="2768" y="2497"/>
                  </a:moveTo>
                  <a:lnTo>
                    <a:pt x="2768" y="2561"/>
                  </a:lnTo>
                  <a:lnTo>
                    <a:pt x="2752" y="2561"/>
                  </a:lnTo>
                  <a:lnTo>
                    <a:pt x="2752" y="2497"/>
                  </a:lnTo>
                  <a:lnTo>
                    <a:pt x="2768" y="2497"/>
                  </a:lnTo>
                  <a:close/>
                  <a:moveTo>
                    <a:pt x="2768" y="2610"/>
                  </a:moveTo>
                  <a:lnTo>
                    <a:pt x="2768" y="2674"/>
                  </a:lnTo>
                  <a:lnTo>
                    <a:pt x="2752" y="2674"/>
                  </a:lnTo>
                  <a:lnTo>
                    <a:pt x="2752" y="2610"/>
                  </a:lnTo>
                  <a:lnTo>
                    <a:pt x="2768" y="2610"/>
                  </a:lnTo>
                  <a:close/>
                  <a:moveTo>
                    <a:pt x="2768" y="2722"/>
                  </a:moveTo>
                  <a:lnTo>
                    <a:pt x="2768" y="2786"/>
                  </a:lnTo>
                  <a:lnTo>
                    <a:pt x="2752" y="2786"/>
                  </a:lnTo>
                  <a:lnTo>
                    <a:pt x="2752" y="2722"/>
                  </a:lnTo>
                  <a:lnTo>
                    <a:pt x="2768" y="2722"/>
                  </a:lnTo>
                  <a:close/>
                  <a:moveTo>
                    <a:pt x="2768" y="2834"/>
                  </a:moveTo>
                  <a:lnTo>
                    <a:pt x="2768" y="2898"/>
                  </a:lnTo>
                  <a:lnTo>
                    <a:pt x="2752" y="2898"/>
                  </a:lnTo>
                  <a:lnTo>
                    <a:pt x="2752" y="2834"/>
                  </a:lnTo>
                  <a:lnTo>
                    <a:pt x="2768" y="2834"/>
                  </a:lnTo>
                  <a:close/>
                  <a:moveTo>
                    <a:pt x="2768" y="2946"/>
                  </a:moveTo>
                  <a:lnTo>
                    <a:pt x="2768" y="3010"/>
                  </a:lnTo>
                  <a:lnTo>
                    <a:pt x="2752" y="3010"/>
                  </a:lnTo>
                  <a:lnTo>
                    <a:pt x="2752" y="2946"/>
                  </a:lnTo>
                  <a:lnTo>
                    <a:pt x="2768" y="2946"/>
                  </a:lnTo>
                  <a:close/>
                  <a:moveTo>
                    <a:pt x="2768" y="3058"/>
                  </a:moveTo>
                  <a:lnTo>
                    <a:pt x="2768" y="3122"/>
                  </a:lnTo>
                  <a:lnTo>
                    <a:pt x="2752" y="3122"/>
                  </a:lnTo>
                  <a:lnTo>
                    <a:pt x="2752" y="3058"/>
                  </a:lnTo>
                  <a:lnTo>
                    <a:pt x="2768" y="3058"/>
                  </a:lnTo>
                  <a:close/>
                  <a:moveTo>
                    <a:pt x="2768" y="3170"/>
                  </a:moveTo>
                  <a:lnTo>
                    <a:pt x="2768" y="3234"/>
                  </a:lnTo>
                  <a:lnTo>
                    <a:pt x="2752" y="3234"/>
                  </a:lnTo>
                  <a:lnTo>
                    <a:pt x="2752" y="3170"/>
                  </a:lnTo>
                  <a:lnTo>
                    <a:pt x="2768" y="3170"/>
                  </a:lnTo>
                  <a:close/>
                  <a:moveTo>
                    <a:pt x="2768" y="3282"/>
                  </a:moveTo>
                  <a:lnTo>
                    <a:pt x="2768" y="3346"/>
                  </a:lnTo>
                  <a:lnTo>
                    <a:pt x="2752" y="3346"/>
                  </a:lnTo>
                  <a:lnTo>
                    <a:pt x="2752" y="3282"/>
                  </a:lnTo>
                  <a:lnTo>
                    <a:pt x="2768" y="3282"/>
                  </a:lnTo>
                  <a:close/>
                  <a:moveTo>
                    <a:pt x="2768" y="3394"/>
                  </a:moveTo>
                  <a:lnTo>
                    <a:pt x="2768" y="3458"/>
                  </a:lnTo>
                  <a:lnTo>
                    <a:pt x="2752" y="3458"/>
                  </a:lnTo>
                  <a:lnTo>
                    <a:pt x="2752" y="3394"/>
                  </a:lnTo>
                  <a:lnTo>
                    <a:pt x="2768" y="3394"/>
                  </a:lnTo>
                  <a:close/>
                  <a:moveTo>
                    <a:pt x="2768" y="3506"/>
                  </a:moveTo>
                  <a:lnTo>
                    <a:pt x="2768" y="3571"/>
                  </a:lnTo>
                  <a:lnTo>
                    <a:pt x="2752" y="3571"/>
                  </a:lnTo>
                  <a:lnTo>
                    <a:pt x="2752" y="3506"/>
                  </a:lnTo>
                  <a:lnTo>
                    <a:pt x="2768" y="3506"/>
                  </a:lnTo>
                  <a:close/>
                  <a:moveTo>
                    <a:pt x="2768" y="3619"/>
                  </a:moveTo>
                  <a:lnTo>
                    <a:pt x="2768" y="3683"/>
                  </a:lnTo>
                  <a:lnTo>
                    <a:pt x="2752" y="3683"/>
                  </a:lnTo>
                  <a:lnTo>
                    <a:pt x="2752" y="3619"/>
                  </a:lnTo>
                  <a:lnTo>
                    <a:pt x="2768" y="3619"/>
                  </a:lnTo>
                  <a:close/>
                  <a:moveTo>
                    <a:pt x="2768" y="3731"/>
                  </a:moveTo>
                  <a:lnTo>
                    <a:pt x="2768" y="3736"/>
                  </a:lnTo>
                  <a:cubicBezTo>
                    <a:pt x="2768" y="3741"/>
                    <a:pt x="2765" y="3744"/>
                    <a:pt x="2760" y="3744"/>
                  </a:cubicBezTo>
                  <a:lnTo>
                    <a:pt x="2702" y="3744"/>
                  </a:lnTo>
                  <a:lnTo>
                    <a:pt x="2702" y="3728"/>
                  </a:lnTo>
                  <a:lnTo>
                    <a:pt x="2760" y="3728"/>
                  </a:lnTo>
                  <a:lnTo>
                    <a:pt x="2752" y="3736"/>
                  </a:lnTo>
                  <a:lnTo>
                    <a:pt x="2752" y="3731"/>
                  </a:lnTo>
                  <a:lnTo>
                    <a:pt x="2768" y="3731"/>
                  </a:lnTo>
                  <a:close/>
                  <a:moveTo>
                    <a:pt x="2654" y="3744"/>
                  </a:moveTo>
                  <a:lnTo>
                    <a:pt x="2590" y="3744"/>
                  </a:lnTo>
                  <a:lnTo>
                    <a:pt x="2590" y="3728"/>
                  </a:lnTo>
                  <a:lnTo>
                    <a:pt x="2654" y="3728"/>
                  </a:lnTo>
                  <a:lnTo>
                    <a:pt x="2654" y="3744"/>
                  </a:lnTo>
                  <a:close/>
                  <a:moveTo>
                    <a:pt x="2542" y="3744"/>
                  </a:moveTo>
                  <a:lnTo>
                    <a:pt x="2478" y="3744"/>
                  </a:lnTo>
                  <a:lnTo>
                    <a:pt x="2478" y="3728"/>
                  </a:lnTo>
                  <a:lnTo>
                    <a:pt x="2542" y="3728"/>
                  </a:lnTo>
                  <a:lnTo>
                    <a:pt x="2542" y="3744"/>
                  </a:lnTo>
                  <a:close/>
                  <a:moveTo>
                    <a:pt x="2430" y="3744"/>
                  </a:moveTo>
                  <a:lnTo>
                    <a:pt x="2366" y="3744"/>
                  </a:lnTo>
                  <a:lnTo>
                    <a:pt x="2366" y="3728"/>
                  </a:lnTo>
                  <a:lnTo>
                    <a:pt x="2430" y="3728"/>
                  </a:lnTo>
                  <a:lnTo>
                    <a:pt x="2430" y="3744"/>
                  </a:lnTo>
                  <a:close/>
                  <a:moveTo>
                    <a:pt x="2318" y="3744"/>
                  </a:moveTo>
                  <a:lnTo>
                    <a:pt x="2254" y="3744"/>
                  </a:lnTo>
                  <a:lnTo>
                    <a:pt x="2254" y="3728"/>
                  </a:lnTo>
                  <a:lnTo>
                    <a:pt x="2318" y="3728"/>
                  </a:lnTo>
                  <a:lnTo>
                    <a:pt x="2318" y="3744"/>
                  </a:lnTo>
                  <a:close/>
                  <a:moveTo>
                    <a:pt x="2206" y="3744"/>
                  </a:moveTo>
                  <a:lnTo>
                    <a:pt x="2142" y="3744"/>
                  </a:lnTo>
                  <a:lnTo>
                    <a:pt x="2142" y="3728"/>
                  </a:lnTo>
                  <a:lnTo>
                    <a:pt x="2206" y="3728"/>
                  </a:lnTo>
                  <a:lnTo>
                    <a:pt x="2206" y="3744"/>
                  </a:lnTo>
                  <a:close/>
                  <a:moveTo>
                    <a:pt x="2094" y="3744"/>
                  </a:moveTo>
                  <a:lnTo>
                    <a:pt x="2030" y="3744"/>
                  </a:lnTo>
                  <a:lnTo>
                    <a:pt x="2030" y="3728"/>
                  </a:lnTo>
                  <a:lnTo>
                    <a:pt x="2094" y="3728"/>
                  </a:lnTo>
                  <a:lnTo>
                    <a:pt x="2094" y="3744"/>
                  </a:lnTo>
                  <a:close/>
                  <a:moveTo>
                    <a:pt x="1981" y="3744"/>
                  </a:moveTo>
                  <a:lnTo>
                    <a:pt x="1917" y="3744"/>
                  </a:lnTo>
                  <a:lnTo>
                    <a:pt x="1917" y="3728"/>
                  </a:lnTo>
                  <a:lnTo>
                    <a:pt x="1981" y="3728"/>
                  </a:lnTo>
                  <a:lnTo>
                    <a:pt x="1981" y="3744"/>
                  </a:lnTo>
                  <a:close/>
                  <a:moveTo>
                    <a:pt x="1869" y="3744"/>
                  </a:moveTo>
                  <a:lnTo>
                    <a:pt x="1805" y="3744"/>
                  </a:lnTo>
                  <a:lnTo>
                    <a:pt x="1805" y="3728"/>
                  </a:lnTo>
                  <a:lnTo>
                    <a:pt x="1869" y="3728"/>
                  </a:lnTo>
                  <a:lnTo>
                    <a:pt x="1869" y="3744"/>
                  </a:lnTo>
                  <a:close/>
                  <a:moveTo>
                    <a:pt x="1757" y="3744"/>
                  </a:moveTo>
                  <a:lnTo>
                    <a:pt x="1693" y="3744"/>
                  </a:lnTo>
                  <a:lnTo>
                    <a:pt x="1693" y="3728"/>
                  </a:lnTo>
                  <a:lnTo>
                    <a:pt x="1757" y="3728"/>
                  </a:lnTo>
                  <a:lnTo>
                    <a:pt x="1757" y="3744"/>
                  </a:lnTo>
                  <a:close/>
                  <a:moveTo>
                    <a:pt x="1645" y="3744"/>
                  </a:moveTo>
                  <a:lnTo>
                    <a:pt x="1581" y="3744"/>
                  </a:lnTo>
                  <a:lnTo>
                    <a:pt x="1581" y="3728"/>
                  </a:lnTo>
                  <a:lnTo>
                    <a:pt x="1645" y="3728"/>
                  </a:lnTo>
                  <a:lnTo>
                    <a:pt x="1645" y="3744"/>
                  </a:lnTo>
                  <a:close/>
                  <a:moveTo>
                    <a:pt x="1533" y="3744"/>
                  </a:moveTo>
                  <a:lnTo>
                    <a:pt x="1469" y="3744"/>
                  </a:lnTo>
                  <a:lnTo>
                    <a:pt x="1469" y="3728"/>
                  </a:lnTo>
                  <a:lnTo>
                    <a:pt x="1533" y="3728"/>
                  </a:lnTo>
                  <a:lnTo>
                    <a:pt x="1533" y="3744"/>
                  </a:lnTo>
                  <a:close/>
                  <a:moveTo>
                    <a:pt x="1421" y="3744"/>
                  </a:moveTo>
                  <a:lnTo>
                    <a:pt x="1357" y="3744"/>
                  </a:lnTo>
                  <a:lnTo>
                    <a:pt x="1357" y="3728"/>
                  </a:lnTo>
                  <a:lnTo>
                    <a:pt x="1421" y="3728"/>
                  </a:lnTo>
                  <a:lnTo>
                    <a:pt x="1421" y="3744"/>
                  </a:lnTo>
                  <a:close/>
                  <a:moveTo>
                    <a:pt x="1309" y="3744"/>
                  </a:moveTo>
                  <a:lnTo>
                    <a:pt x="1245" y="3744"/>
                  </a:lnTo>
                  <a:lnTo>
                    <a:pt x="1245" y="3728"/>
                  </a:lnTo>
                  <a:lnTo>
                    <a:pt x="1309" y="3728"/>
                  </a:lnTo>
                  <a:lnTo>
                    <a:pt x="1309" y="3744"/>
                  </a:lnTo>
                  <a:close/>
                  <a:moveTo>
                    <a:pt x="1197" y="3744"/>
                  </a:moveTo>
                  <a:lnTo>
                    <a:pt x="1133" y="3744"/>
                  </a:lnTo>
                  <a:lnTo>
                    <a:pt x="1133" y="3728"/>
                  </a:lnTo>
                  <a:lnTo>
                    <a:pt x="1197" y="3728"/>
                  </a:lnTo>
                  <a:lnTo>
                    <a:pt x="1197" y="3744"/>
                  </a:lnTo>
                  <a:close/>
                  <a:moveTo>
                    <a:pt x="1085" y="3744"/>
                  </a:moveTo>
                  <a:lnTo>
                    <a:pt x="1021" y="3744"/>
                  </a:lnTo>
                  <a:lnTo>
                    <a:pt x="1021" y="3728"/>
                  </a:lnTo>
                  <a:lnTo>
                    <a:pt x="1085" y="3728"/>
                  </a:lnTo>
                  <a:lnTo>
                    <a:pt x="1085" y="3744"/>
                  </a:lnTo>
                  <a:close/>
                  <a:moveTo>
                    <a:pt x="972" y="3744"/>
                  </a:moveTo>
                  <a:lnTo>
                    <a:pt x="908" y="3744"/>
                  </a:lnTo>
                  <a:lnTo>
                    <a:pt x="908" y="3728"/>
                  </a:lnTo>
                  <a:lnTo>
                    <a:pt x="972" y="3728"/>
                  </a:lnTo>
                  <a:lnTo>
                    <a:pt x="972" y="3744"/>
                  </a:lnTo>
                  <a:close/>
                  <a:moveTo>
                    <a:pt x="860" y="3744"/>
                  </a:moveTo>
                  <a:lnTo>
                    <a:pt x="796" y="3744"/>
                  </a:lnTo>
                  <a:lnTo>
                    <a:pt x="796" y="3728"/>
                  </a:lnTo>
                  <a:lnTo>
                    <a:pt x="860" y="3728"/>
                  </a:lnTo>
                  <a:lnTo>
                    <a:pt x="860" y="3744"/>
                  </a:lnTo>
                  <a:close/>
                  <a:moveTo>
                    <a:pt x="748" y="3744"/>
                  </a:moveTo>
                  <a:lnTo>
                    <a:pt x="684" y="3744"/>
                  </a:lnTo>
                  <a:lnTo>
                    <a:pt x="684" y="3728"/>
                  </a:lnTo>
                  <a:lnTo>
                    <a:pt x="748" y="3728"/>
                  </a:lnTo>
                  <a:lnTo>
                    <a:pt x="748" y="3744"/>
                  </a:lnTo>
                  <a:close/>
                  <a:moveTo>
                    <a:pt x="636" y="3744"/>
                  </a:moveTo>
                  <a:lnTo>
                    <a:pt x="572" y="3744"/>
                  </a:lnTo>
                  <a:lnTo>
                    <a:pt x="572" y="3728"/>
                  </a:lnTo>
                  <a:lnTo>
                    <a:pt x="636" y="3728"/>
                  </a:lnTo>
                  <a:lnTo>
                    <a:pt x="636" y="3744"/>
                  </a:lnTo>
                  <a:close/>
                  <a:moveTo>
                    <a:pt x="524" y="3744"/>
                  </a:moveTo>
                  <a:lnTo>
                    <a:pt x="460" y="3744"/>
                  </a:lnTo>
                  <a:lnTo>
                    <a:pt x="460" y="3728"/>
                  </a:lnTo>
                  <a:lnTo>
                    <a:pt x="524" y="3728"/>
                  </a:lnTo>
                  <a:lnTo>
                    <a:pt x="524" y="3744"/>
                  </a:lnTo>
                  <a:close/>
                  <a:moveTo>
                    <a:pt x="412" y="3744"/>
                  </a:moveTo>
                  <a:lnTo>
                    <a:pt x="348" y="3744"/>
                  </a:lnTo>
                  <a:lnTo>
                    <a:pt x="348" y="3728"/>
                  </a:lnTo>
                  <a:lnTo>
                    <a:pt x="412" y="3728"/>
                  </a:lnTo>
                  <a:lnTo>
                    <a:pt x="412" y="3744"/>
                  </a:lnTo>
                  <a:close/>
                  <a:moveTo>
                    <a:pt x="300" y="3744"/>
                  </a:moveTo>
                  <a:lnTo>
                    <a:pt x="236" y="3744"/>
                  </a:lnTo>
                  <a:lnTo>
                    <a:pt x="236" y="3728"/>
                  </a:lnTo>
                  <a:lnTo>
                    <a:pt x="300" y="3728"/>
                  </a:lnTo>
                  <a:lnTo>
                    <a:pt x="300" y="3744"/>
                  </a:lnTo>
                  <a:close/>
                  <a:moveTo>
                    <a:pt x="188" y="3744"/>
                  </a:moveTo>
                  <a:lnTo>
                    <a:pt x="124" y="3744"/>
                  </a:lnTo>
                  <a:lnTo>
                    <a:pt x="124" y="3728"/>
                  </a:lnTo>
                  <a:lnTo>
                    <a:pt x="188" y="3728"/>
                  </a:lnTo>
                  <a:lnTo>
                    <a:pt x="188" y="3744"/>
                  </a:lnTo>
                  <a:close/>
                  <a:moveTo>
                    <a:pt x="76" y="3744"/>
                  </a:moveTo>
                  <a:lnTo>
                    <a:pt x="11" y="3744"/>
                  </a:lnTo>
                  <a:lnTo>
                    <a:pt x="11" y="3728"/>
                  </a:lnTo>
                  <a:lnTo>
                    <a:pt x="76" y="3728"/>
                  </a:lnTo>
                  <a:lnTo>
                    <a:pt x="76" y="3744"/>
                  </a:lnTo>
                  <a:close/>
                </a:path>
              </a:pathLst>
            </a:custGeom>
            <a:solidFill>
              <a:srgbClr val="0070C0"/>
            </a:solidFill>
            <a:ln w="0" cap="flat">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50"/>
            <p:cNvSpPr>
              <a:spLocks/>
            </p:cNvSpPr>
            <p:nvPr/>
          </p:nvSpPr>
          <p:spPr bwMode="auto">
            <a:xfrm>
              <a:off x="4511" y="2072"/>
              <a:ext cx="787" cy="383"/>
            </a:xfrm>
            <a:custGeom>
              <a:avLst/>
              <a:gdLst>
                <a:gd name="T0" fmla="*/ 0 w 1904"/>
                <a:gd name="T1" fmla="*/ 155 h 928"/>
                <a:gd name="T2" fmla="*/ 155 w 1904"/>
                <a:gd name="T3" fmla="*/ 0 h 928"/>
                <a:gd name="T4" fmla="*/ 155 w 1904"/>
                <a:gd name="T5" fmla="*/ 0 h 928"/>
                <a:gd name="T6" fmla="*/ 155 w 1904"/>
                <a:gd name="T7" fmla="*/ 0 h 928"/>
                <a:gd name="T8" fmla="*/ 1750 w 1904"/>
                <a:gd name="T9" fmla="*/ 0 h 928"/>
                <a:gd name="T10" fmla="*/ 1750 w 1904"/>
                <a:gd name="T11" fmla="*/ 0 h 928"/>
                <a:gd name="T12" fmla="*/ 1904 w 1904"/>
                <a:gd name="T13" fmla="*/ 155 h 928"/>
                <a:gd name="T14" fmla="*/ 1904 w 1904"/>
                <a:gd name="T15" fmla="*/ 155 h 928"/>
                <a:gd name="T16" fmla="*/ 1904 w 1904"/>
                <a:gd name="T17" fmla="*/ 155 h 928"/>
                <a:gd name="T18" fmla="*/ 1904 w 1904"/>
                <a:gd name="T19" fmla="*/ 774 h 928"/>
                <a:gd name="T20" fmla="*/ 1904 w 1904"/>
                <a:gd name="T21" fmla="*/ 774 h 928"/>
                <a:gd name="T22" fmla="*/ 1750 w 1904"/>
                <a:gd name="T23" fmla="*/ 928 h 928"/>
                <a:gd name="T24" fmla="*/ 1750 w 1904"/>
                <a:gd name="T25" fmla="*/ 928 h 928"/>
                <a:gd name="T26" fmla="*/ 1750 w 1904"/>
                <a:gd name="T27" fmla="*/ 928 h 928"/>
                <a:gd name="T28" fmla="*/ 155 w 1904"/>
                <a:gd name="T29" fmla="*/ 928 h 928"/>
                <a:gd name="T30" fmla="*/ 155 w 1904"/>
                <a:gd name="T31" fmla="*/ 928 h 928"/>
                <a:gd name="T32" fmla="*/ 0 w 1904"/>
                <a:gd name="T33" fmla="*/ 774 h 928"/>
                <a:gd name="T34" fmla="*/ 0 w 1904"/>
                <a:gd name="T35" fmla="*/ 774 h 928"/>
                <a:gd name="T36" fmla="*/ 0 w 1904"/>
                <a:gd name="T37" fmla="*/ 155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04" h="928">
                  <a:moveTo>
                    <a:pt x="0" y="155"/>
                  </a:moveTo>
                  <a:cubicBezTo>
                    <a:pt x="0" y="70"/>
                    <a:pt x="70" y="0"/>
                    <a:pt x="155" y="0"/>
                  </a:cubicBezTo>
                  <a:cubicBezTo>
                    <a:pt x="155" y="0"/>
                    <a:pt x="155" y="0"/>
                    <a:pt x="155" y="0"/>
                  </a:cubicBezTo>
                  <a:lnTo>
                    <a:pt x="155" y="0"/>
                  </a:lnTo>
                  <a:lnTo>
                    <a:pt x="1750" y="0"/>
                  </a:lnTo>
                  <a:lnTo>
                    <a:pt x="1750" y="0"/>
                  </a:lnTo>
                  <a:cubicBezTo>
                    <a:pt x="1835" y="0"/>
                    <a:pt x="1904" y="70"/>
                    <a:pt x="1904" y="155"/>
                  </a:cubicBezTo>
                  <a:cubicBezTo>
                    <a:pt x="1904" y="155"/>
                    <a:pt x="1904" y="155"/>
                    <a:pt x="1904" y="155"/>
                  </a:cubicBezTo>
                  <a:lnTo>
                    <a:pt x="1904" y="155"/>
                  </a:lnTo>
                  <a:lnTo>
                    <a:pt x="1904" y="774"/>
                  </a:lnTo>
                  <a:lnTo>
                    <a:pt x="1904" y="774"/>
                  </a:lnTo>
                  <a:cubicBezTo>
                    <a:pt x="1904" y="859"/>
                    <a:pt x="1835" y="928"/>
                    <a:pt x="1750" y="928"/>
                  </a:cubicBezTo>
                  <a:cubicBezTo>
                    <a:pt x="1750" y="928"/>
                    <a:pt x="1750" y="928"/>
                    <a:pt x="1750" y="928"/>
                  </a:cubicBezTo>
                  <a:lnTo>
                    <a:pt x="1750" y="928"/>
                  </a:lnTo>
                  <a:lnTo>
                    <a:pt x="155" y="928"/>
                  </a:lnTo>
                  <a:lnTo>
                    <a:pt x="155" y="928"/>
                  </a:lnTo>
                  <a:cubicBezTo>
                    <a:pt x="70" y="928"/>
                    <a:pt x="0" y="859"/>
                    <a:pt x="0" y="774"/>
                  </a:cubicBezTo>
                  <a:cubicBezTo>
                    <a:pt x="0" y="774"/>
                    <a:pt x="0" y="774"/>
                    <a:pt x="0" y="774"/>
                  </a:cubicBezTo>
                  <a:lnTo>
                    <a:pt x="0" y="155"/>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51"/>
            <p:cNvSpPr>
              <a:spLocks noEditPoints="1"/>
            </p:cNvSpPr>
            <p:nvPr/>
          </p:nvSpPr>
          <p:spPr bwMode="auto">
            <a:xfrm>
              <a:off x="4508" y="2068"/>
              <a:ext cx="793" cy="390"/>
            </a:xfrm>
            <a:custGeom>
              <a:avLst/>
              <a:gdLst>
                <a:gd name="T0" fmla="*/ 3 w 1920"/>
                <a:gd name="T1" fmla="*/ 132 h 944"/>
                <a:gd name="T2" fmla="*/ 13 w 1920"/>
                <a:gd name="T3" fmla="*/ 101 h 944"/>
                <a:gd name="T4" fmla="*/ 48 w 1920"/>
                <a:gd name="T5" fmla="*/ 50 h 944"/>
                <a:gd name="T6" fmla="*/ 99 w 1920"/>
                <a:gd name="T7" fmla="*/ 14 h 944"/>
                <a:gd name="T8" fmla="*/ 130 w 1920"/>
                <a:gd name="T9" fmla="*/ 4 h 944"/>
                <a:gd name="T10" fmla="*/ 163 w 1920"/>
                <a:gd name="T11" fmla="*/ 0 h 944"/>
                <a:gd name="T12" fmla="*/ 1790 w 1920"/>
                <a:gd name="T13" fmla="*/ 3 h 944"/>
                <a:gd name="T14" fmla="*/ 1821 w 1920"/>
                <a:gd name="T15" fmla="*/ 13 h 944"/>
                <a:gd name="T16" fmla="*/ 1872 w 1920"/>
                <a:gd name="T17" fmla="*/ 48 h 944"/>
                <a:gd name="T18" fmla="*/ 1907 w 1920"/>
                <a:gd name="T19" fmla="*/ 99 h 944"/>
                <a:gd name="T20" fmla="*/ 1917 w 1920"/>
                <a:gd name="T21" fmla="*/ 130 h 944"/>
                <a:gd name="T22" fmla="*/ 1920 w 1920"/>
                <a:gd name="T23" fmla="*/ 163 h 944"/>
                <a:gd name="T24" fmla="*/ 1917 w 1920"/>
                <a:gd name="T25" fmla="*/ 814 h 944"/>
                <a:gd name="T26" fmla="*/ 1908 w 1920"/>
                <a:gd name="T27" fmla="*/ 845 h 944"/>
                <a:gd name="T28" fmla="*/ 1874 w 1920"/>
                <a:gd name="T29" fmla="*/ 896 h 944"/>
                <a:gd name="T30" fmla="*/ 1823 w 1920"/>
                <a:gd name="T31" fmla="*/ 931 h 944"/>
                <a:gd name="T32" fmla="*/ 1792 w 1920"/>
                <a:gd name="T33" fmla="*/ 941 h 944"/>
                <a:gd name="T34" fmla="*/ 1759 w 1920"/>
                <a:gd name="T35" fmla="*/ 944 h 944"/>
                <a:gd name="T36" fmla="*/ 132 w 1920"/>
                <a:gd name="T37" fmla="*/ 941 h 944"/>
                <a:gd name="T38" fmla="*/ 101 w 1920"/>
                <a:gd name="T39" fmla="*/ 932 h 944"/>
                <a:gd name="T40" fmla="*/ 50 w 1920"/>
                <a:gd name="T41" fmla="*/ 898 h 944"/>
                <a:gd name="T42" fmla="*/ 14 w 1920"/>
                <a:gd name="T43" fmla="*/ 847 h 944"/>
                <a:gd name="T44" fmla="*/ 4 w 1920"/>
                <a:gd name="T45" fmla="*/ 816 h 944"/>
                <a:gd name="T46" fmla="*/ 0 w 1920"/>
                <a:gd name="T47" fmla="*/ 783 h 944"/>
                <a:gd name="T48" fmla="*/ 16 w 1920"/>
                <a:gd name="T49" fmla="*/ 782 h 944"/>
                <a:gd name="T50" fmla="*/ 19 w 1920"/>
                <a:gd name="T51" fmla="*/ 811 h 944"/>
                <a:gd name="T52" fmla="*/ 27 w 1920"/>
                <a:gd name="T53" fmla="*/ 838 h 944"/>
                <a:gd name="T54" fmla="*/ 59 w 1920"/>
                <a:gd name="T55" fmla="*/ 885 h 944"/>
                <a:gd name="T56" fmla="*/ 106 w 1920"/>
                <a:gd name="T57" fmla="*/ 917 h 944"/>
                <a:gd name="T58" fmla="*/ 133 w 1920"/>
                <a:gd name="T59" fmla="*/ 925 h 944"/>
                <a:gd name="T60" fmla="*/ 1758 w 1920"/>
                <a:gd name="T61" fmla="*/ 928 h 944"/>
                <a:gd name="T62" fmla="*/ 1787 w 1920"/>
                <a:gd name="T63" fmla="*/ 926 h 944"/>
                <a:gd name="T64" fmla="*/ 1814 w 1920"/>
                <a:gd name="T65" fmla="*/ 918 h 944"/>
                <a:gd name="T66" fmla="*/ 1861 w 1920"/>
                <a:gd name="T67" fmla="*/ 887 h 944"/>
                <a:gd name="T68" fmla="*/ 1893 w 1920"/>
                <a:gd name="T69" fmla="*/ 840 h 944"/>
                <a:gd name="T70" fmla="*/ 1901 w 1920"/>
                <a:gd name="T71" fmla="*/ 813 h 944"/>
                <a:gd name="T72" fmla="*/ 1904 w 1920"/>
                <a:gd name="T73" fmla="*/ 164 h 944"/>
                <a:gd name="T74" fmla="*/ 1902 w 1920"/>
                <a:gd name="T75" fmla="*/ 135 h 944"/>
                <a:gd name="T76" fmla="*/ 1894 w 1920"/>
                <a:gd name="T77" fmla="*/ 108 h 944"/>
                <a:gd name="T78" fmla="*/ 1863 w 1920"/>
                <a:gd name="T79" fmla="*/ 61 h 944"/>
                <a:gd name="T80" fmla="*/ 1816 w 1920"/>
                <a:gd name="T81" fmla="*/ 28 h 944"/>
                <a:gd name="T82" fmla="*/ 1789 w 1920"/>
                <a:gd name="T83" fmla="*/ 19 h 944"/>
                <a:gd name="T84" fmla="*/ 164 w 1920"/>
                <a:gd name="T85" fmla="*/ 16 h 944"/>
                <a:gd name="T86" fmla="*/ 135 w 1920"/>
                <a:gd name="T87" fmla="*/ 19 h 944"/>
                <a:gd name="T88" fmla="*/ 108 w 1920"/>
                <a:gd name="T89" fmla="*/ 27 h 944"/>
                <a:gd name="T90" fmla="*/ 61 w 1920"/>
                <a:gd name="T91" fmla="*/ 59 h 944"/>
                <a:gd name="T92" fmla="*/ 28 w 1920"/>
                <a:gd name="T93" fmla="*/ 106 h 944"/>
                <a:gd name="T94" fmla="*/ 19 w 1920"/>
                <a:gd name="T95" fmla="*/ 133 h 944"/>
                <a:gd name="T96" fmla="*/ 16 w 1920"/>
                <a:gd name="T97" fmla="*/ 782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0" h="944">
                  <a:moveTo>
                    <a:pt x="0" y="163"/>
                  </a:moveTo>
                  <a:lnTo>
                    <a:pt x="3" y="132"/>
                  </a:lnTo>
                  <a:cubicBezTo>
                    <a:pt x="4" y="131"/>
                    <a:pt x="4" y="131"/>
                    <a:pt x="4" y="130"/>
                  </a:cubicBezTo>
                  <a:lnTo>
                    <a:pt x="13" y="101"/>
                  </a:lnTo>
                  <a:cubicBezTo>
                    <a:pt x="13" y="100"/>
                    <a:pt x="13" y="100"/>
                    <a:pt x="14" y="99"/>
                  </a:cubicBezTo>
                  <a:lnTo>
                    <a:pt x="48" y="50"/>
                  </a:lnTo>
                  <a:cubicBezTo>
                    <a:pt x="48" y="49"/>
                    <a:pt x="49" y="48"/>
                    <a:pt x="50" y="48"/>
                  </a:cubicBezTo>
                  <a:lnTo>
                    <a:pt x="99" y="14"/>
                  </a:lnTo>
                  <a:cubicBezTo>
                    <a:pt x="100" y="13"/>
                    <a:pt x="100" y="13"/>
                    <a:pt x="101" y="13"/>
                  </a:cubicBezTo>
                  <a:lnTo>
                    <a:pt x="130" y="4"/>
                  </a:lnTo>
                  <a:cubicBezTo>
                    <a:pt x="131" y="4"/>
                    <a:pt x="131" y="4"/>
                    <a:pt x="132" y="3"/>
                  </a:cubicBezTo>
                  <a:lnTo>
                    <a:pt x="163" y="0"/>
                  </a:lnTo>
                  <a:lnTo>
                    <a:pt x="1758" y="0"/>
                  </a:lnTo>
                  <a:lnTo>
                    <a:pt x="1790" y="3"/>
                  </a:lnTo>
                  <a:cubicBezTo>
                    <a:pt x="1791" y="4"/>
                    <a:pt x="1791" y="4"/>
                    <a:pt x="1792" y="4"/>
                  </a:cubicBezTo>
                  <a:lnTo>
                    <a:pt x="1821" y="13"/>
                  </a:lnTo>
                  <a:cubicBezTo>
                    <a:pt x="1822" y="13"/>
                    <a:pt x="1822" y="13"/>
                    <a:pt x="1823" y="14"/>
                  </a:cubicBezTo>
                  <a:lnTo>
                    <a:pt x="1872" y="48"/>
                  </a:lnTo>
                  <a:cubicBezTo>
                    <a:pt x="1873" y="48"/>
                    <a:pt x="1874" y="49"/>
                    <a:pt x="1874" y="50"/>
                  </a:cubicBezTo>
                  <a:lnTo>
                    <a:pt x="1907" y="99"/>
                  </a:lnTo>
                  <a:cubicBezTo>
                    <a:pt x="1908" y="100"/>
                    <a:pt x="1908" y="100"/>
                    <a:pt x="1908" y="101"/>
                  </a:cubicBezTo>
                  <a:lnTo>
                    <a:pt x="1917" y="130"/>
                  </a:lnTo>
                  <a:cubicBezTo>
                    <a:pt x="1917" y="131"/>
                    <a:pt x="1917" y="131"/>
                    <a:pt x="1917" y="132"/>
                  </a:cubicBezTo>
                  <a:lnTo>
                    <a:pt x="1920" y="163"/>
                  </a:lnTo>
                  <a:lnTo>
                    <a:pt x="1920" y="782"/>
                  </a:lnTo>
                  <a:lnTo>
                    <a:pt x="1917" y="814"/>
                  </a:lnTo>
                  <a:cubicBezTo>
                    <a:pt x="1917" y="815"/>
                    <a:pt x="1917" y="815"/>
                    <a:pt x="1917" y="816"/>
                  </a:cubicBezTo>
                  <a:lnTo>
                    <a:pt x="1908" y="845"/>
                  </a:lnTo>
                  <a:cubicBezTo>
                    <a:pt x="1908" y="846"/>
                    <a:pt x="1908" y="846"/>
                    <a:pt x="1907" y="847"/>
                  </a:cubicBezTo>
                  <a:lnTo>
                    <a:pt x="1874" y="896"/>
                  </a:lnTo>
                  <a:cubicBezTo>
                    <a:pt x="1874" y="897"/>
                    <a:pt x="1873" y="898"/>
                    <a:pt x="1872" y="898"/>
                  </a:cubicBezTo>
                  <a:lnTo>
                    <a:pt x="1823" y="931"/>
                  </a:lnTo>
                  <a:cubicBezTo>
                    <a:pt x="1822" y="932"/>
                    <a:pt x="1822" y="932"/>
                    <a:pt x="1821" y="932"/>
                  </a:cubicBezTo>
                  <a:lnTo>
                    <a:pt x="1792" y="941"/>
                  </a:lnTo>
                  <a:cubicBezTo>
                    <a:pt x="1791" y="941"/>
                    <a:pt x="1791" y="941"/>
                    <a:pt x="1790" y="941"/>
                  </a:cubicBezTo>
                  <a:lnTo>
                    <a:pt x="1759" y="944"/>
                  </a:lnTo>
                  <a:lnTo>
                    <a:pt x="163" y="944"/>
                  </a:lnTo>
                  <a:lnTo>
                    <a:pt x="132" y="941"/>
                  </a:lnTo>
                  <a:cubicBezTo>
                    <a:pt x="131" y="941"/>
                    <a:pt x="131" y="941"/>
                    <a:pt x="130" y="941"/>
                  </a:cubicBezTo>
                  <a:lnTo>
                    <a:pt x="101" y="932"/>
                  </a:lnTo>
                  <a:cubicBezTo>
                    <a:pt x="100" y="932"/>
                    <a:pt x="100" y="932"/>
                    <a:pt x="99" y="931"/>
                  </a:cubicBezTo>
                  <a:lnTo>
                    <a:pt x="50" y="898"/>
                  </a:lnTo>
                  <a:cubicBezTo>
                    <a:pt x="49" y="898"/>
                    <a:pt x="48" y="897"/>
                    <a:pt x="48" y="896"/>
                  </a:cubicBezTo>
                  <a:lnTo>
                    <a:pt x="14" y="847"/>
                  </a:lnTo>
                  <a:cubicBezTo>
                    <a:pt x="13" y="846"/>
                    <a:pt x="13" y="846"/>
                    <a:pt x="13" y="845"/>
                  </a:cubicBezTo>
                  <a:lnTo>
                    <a:pt x="4" y="816"/>
                  </a:lnTo>
                  <a:cubicBezTo>
                    <a:pt x="4" y="815"/>
                    <a:pt x="4" y="815"/>
                    <a:pt x="3" y="814"/>
                  </a:cubicBezTo>
                  <a:lnTo>
                    <a:pt x="0" y="783"/>
                  </a:lnTo>
                  <a:lnTo>
                    <a:pt x="0" y="163"/>
                  </a:lnTo>
                  <a:close/>
                  <a:moveTo>
                    <a:pt x="16" y="782"/>
                  </a:moveTo>
                  <a:lnTo>
                    <a:pt x="19" y="813"/>
                  </a:lnTo>
                  <a:lnTo>
                    <a:pt x="19" y="811"/>
                  </a:lnTo>
                  <a:lnTo>
                    <a:pt x="28" y="840"/>
                  </a:lnTo>
                  <a:lnTo>
                    <a:pt x="27" y="838"/>
                  </a:lnTo>
                  <a:lnTo>
                    <a:pt x="61" y="887"/>
                  </a:lnTo>
                  <a:lnTo>
                    <a:pt x="59" y="885"/>
                  </a:lnTo>
                  <a:lnTo>
                    <a:pt x="108" y="918"/>
                  </a:lnTo>
                  <a:lnTo>
                    <a:pt x="106" y="917"/>
                  </a:lnTo>
                  <a:lnTo>
                    <a:pt x="135" y="926"/>
                  </a:lnTo>
                  <a:lnTo>
                    <a:pt x="133" y="925"/>
                  </a:lnTo>
                  <a:lnTo>
                    <a:pt x="163" y="928"/>
                  </a:lnTo>
                  <a:lnTo>
                    <a:pt x="1758" y="928"/>
                  </a:lnTo>
                  <a:lnTo>
                    <a:pt x="1789" y="925"/>
                  </a:lnTo>
                  <a:lnTo>
                    <a:pt x="1787" y="926"/>
                  </a:lnTo>
                  <a:lnTo>
                    <a:pt x="1816" y="917"/>
                  </a:lnTo>
                  <a:lnTo>
                    <a:pt x="1814" y="918"/>
                  </a:lnTo>
                  <a:lnTo>
                    <a:pt x="1863" y="885"/>
                  </a:lnTo>
                  <a:lnTo>
                    <a:pt x="1861" y="887"/>
                  </a:lnTo>
                  <a:lnTo>
                    <a:pt x="1894" y="838"/>
                  </a:lnTo>
                  <a:lnTo>
                    <a:pt x="1893" y="840"/>
                  </a:lnTo>
                  <a:lnTo>
                    <a:pt x="1902" y="811"/>
                  </a:lnTo>
                  <a:lnTo>
                    <a:pt x="1901" y="813"/>
                  </a:lnTo>
                  <a:lnTo>
                    <a:pt x="1904" y="782"/>
                  </a:lnTo>
                  <a:lnTo>
                    <a:pt x="1904" y="164"/>
                  </a:lnTo>
                  <a:lnTo>
                    <a:pt x="1901" y="133"/>
                  </a:lnTo>
                  <a:lnTo>
                    <a:pt x="1902" y="135"/>
                  </a:lnTo>
                  <a:lnTo>
                    <a:pt x="1893" y="106"/>
                  </a:lnTo>
                  <a:lnTo>
                    <a:pt x="1894" y="108"/>
                  </a:lnTo>
                  <a:lnTo>
                    <a:pt x="1861" y="59"/>
                  </a:lnTo>
                  <a:lnTo>
                    <a:pt x="1863" y="61"/>
                  </a:lnTo>
                  <a:lnTo>
                    <a:pt x="1814" y="27"/>
                  </a:lnTo>
                  <a:lnTo>
                    <a:pt x="1816" y="28"/>
                  </a:lnTo>
                  <a:lnTo>
                    <a:pt x="1787" y="19"/>
                  </a:lnTo>
                  <a:lnTo>
                    <a:pt x="1789" y="19"/>
                  </a:lnTo>
                  <a:lnTo>
                    <a:pt x="1758" y="16"/>
                  </a:lnTo>
                  <a:lnTo>
                    <a:pt x="164" y="16"/>
                  </a:lnTo>
                  <a:lnTo>
                    <a:pt x="133" y="19"/>
                  </a:lnTo>
                  <a:lnTo>
                    <a:pt x="135" y="19"/>
                  </a:lnTo>
                  <a:lnTo>
                    <a:pt x="106" y="28"/>
                  </a:lnTo>
                  <a:lnTo>
                    <a:pt x="108" y="27"/>
                  </a:lnTo>
                  <a:lnTo>
                    <a:pt x="59" y="61"/>
                  </a:lnTo>
                  <a:lnTo>
                    <a:pt x="61" y="59"/>
                  </a:lnTo>
                  <a:lnTo>
                    <a:pt x="27" y="108"/>
                  </a:lnTo>
                  <a:lnTo>
                    <a:pt x="28" y="106"/>
                  </a:lnTo>
                  <a:lnTo>
                    <a:pt x="19" y="135"/>
                  </a:lnTo>
                  <a:lnTo>
                    <a:pt x="19" y="133"/>
                  </a:lnTo>
                  <a:lnTo>
                    <a:pt x="16" y="163"/>
                  </a:lnTo>
                  <a:lnTo>
                    <a:pt x="16" y="782"/>
                  </a:lnTo>
                  <a:close/>
                </a:path>
              </a:pathLst>
            </a:custGeom>
            <a:solidFill>
              <a:srgbClr val="95B3D7"/>
            </a:solidFill>
            <a:ln w="0" cap="flat">
              <a:solidFill>
                <a:srgbClr val="95B3D7"/>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3" name="Freeform 54"/>
            <p:cNvSpPr>
              <a:spLocks noEditPoints="1"/>
            </p:cNvSpPr>
            <p:nvPr/>
          </p:nvSpPr>
          <p:spPr bwMode="auto">
            <a:xfrm>
              <a:off x="4867" y="2455"/>
              <a:ext cx="69" cy="320"/>
            </a:xfrm>
            <a:custGeom>
              <a:avLst/>
              <a:gdLst>
                <a:gd name="T0" fmla="*/ 94 w 168"/>
                <a:gd name="T1" fmla="*/ 0 h 777"/>
                <a:gd name="T2" fmla="*/ 92 w 168"/>
                <a:gd name="T3" fmla="*/ 761 h 777"/>
                <a:gd name="T4" fmla="*/ 76 w 168"/>
                <a:gd name="T5" fmla="*/ 761 h 777"/>
                <a:gd name="T6" fmla="*/ 78 w 168"/>
                <a:gd name="T7" fmla="*/ 0 h 777"/>
                <a:gd name="T8" fmla="*/ 94 w 168"/>
                <a:gd name="T9" fmla="*/ 0 h 777"/>
                <a:gd name="T10" fmla="*/ 166 w 168"/>
                <a:gd name="T11" fmla="*/ 637 h 777"/>
                <a:gd name="T12" fmla="*/ 83 w 168"/>
                <a:gd name="T13" fmla="*/ 777 h 777"/>
                <a:gd name="T14" fmla="*/ 2 w 168"/>
                <a:gd name="T15" fmla="*/ 636 h 777"/>
                <a:gd name="T16" fmla="*/ 5 w 168"/>
                <a:gd name="T17" fmla="*/ 625 h 777"/>
                <a:gd name="T18" fmla="*/ 16 w 168"/>
                <a:gd name="T19" fmla="*/ 628 h 777"/>
                <a:gd name="T20" fmla="*/ 90 w 168"/>
                <a:gd name="T21" fmla="*/ 757 h 777"/>
                <a:gd name="T22" fmla="*/ 77 w 168"/>
                <a:gd name="T23" fmla="*/ 757 h 777"/>
                <a:gd name="T24" fmla="*/ 152 w 168"/>
                <a:gd name="T25" fmla="*/ 629 h 777"/>
                <a:gd name="T26" fmla="*/ 163 w 168"/>
                <a:gd name="T27" fmla="*/ 626 h 777"/>
                <a:gd name="T28" fmla="*/ 166 w 168"/>
                <a:gd name="T29" fmla="*/ 63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8" h="777">
                  <a:moveTo>
                    <a:pt x="94" y="0"/>
                  </a:moveTo>
                  <a:lnTo>
                    <a:pt x="92" y="761"/>
                  </a:lnTo>
                  <a:lnTo>
                    <a:pt x="76" y="761"/>
                  </a:lnTo>
                  <a:lnTo>
                    <a:pt x="78" y="0"/>
                  </a:lnTo>
                  <a:lnTo>
                    <a:pt x="94" y="0"/>
                  </a:lnTo>
                  <a:close/>
                  <a:moveTo>
                    <a:pt x="166" y="637"/>
                  </a:moveTo>
                  <a:lnTo>
                    <a:pt x="83" y="777"/>
                  </a:lnTo>
                  <a:lnTo>
                    <a:pt x="2" y="636"/>
                  </a:lnTo>
                  <a:cubicBezTo>
                    <a:pt x="0" y="632"/>
                    <a:pt x="1" y="628"/>
                    <a:pt x="5" y="625"/>
                  </a:cubicBezTo>
                  <a:cubicBezTo>
                    <a:pt x="9" y="623"/>
                    <a:pt x="14" y="624"/>
                    <a:pt x="16" y="628"/>
                  </a:cubicBezTo>
                  <a:lnTo>
                    <a:pt x="90" y="757"/>
                  </a:lnTo>
                  <a:lnTo>
                    <a:pt x="77" y="757"/>
                  </a:lnTo>
                  <a:lnTo>
                    <a:pt x="152" y="629"/>
                  </a:lnTo>
                  <a:cubicBezTo>
                    <a:pt x="154" y="625"/>
                    <a:pt x="159" y="624"/>
                    <a:pt x="163" y="626"/>
                  </a:cubicBezTo>
                  <a:cubicBezTo>
                    <a:pt x="167" y="628"/>
                    <a:pt x="168" y="633"/>
                    <a:pt x="166" y="637"/>
                  </a:cubicBez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55"/>
            <p:cNvSpPr>
              <a:spLocks noEditPoints="1"/>
            </p:cNvSpPr>
            <p:nvPr/>
          </p:nvSpPr>
          <p:spPr bwMode="auto">
            <a:xfrm>
              <a:off x="1603" y="1565"/>
              <a:ext cx="1081" cy="1411"/>
            </a:xfrm>
            <a:custGeom>
              <a:avLst/>
              <a:gdLst>
                <a:gd name="T0" fmla="*/ 0 w 2617"/>
                <a:gd name="T1" fmla="*/ 3401 h 3417"/>
                <a:gd name="T2" fmla="*/ 1308 w 2617"/>
                <a:gd name="T3" fmla="*/ 3401 h 3417"/>
                <a:gd name="T4" fmla="*/ 1300 w 2617"/>
                <a:gd name="T5" fmla="*/ 3409 h 3417"/>
                <a:gd name="T6" fmla="*/ 1300 w 2617"/>
                <a:gd name="T7" fmla="*/ 83 h 3417"/>
                <a:gd name="T8" fmla="*/ 1308 w 2617"/>
                <a:gd name="T9" fmla="*/ 75 h 3417"/>
                <a:gd name="T10" fmla="*/ 2601 w 2617"/>
                <a:gd name="T11" fmla="*/ 75 h 3417"/>
                <a:gd name="T12" fmla="*/ 2601 w 2617"/>
                <a:gd name="T13" fmla="*/ 91 h 3417"/>
                <a:gd name="T14" fmla="*/ 1308 w 2617"/>
                <a:gd name="T15" fmla="*/ 91 h 3417"/>
                <a:gd name="T16" fmla="*/ 1316 w 2617"/>
                <a:gd name="T17" fmla="*/ 83 h 3417"/>
                <a:gd name="T18" fmla="*/ 1316 w 2617"/>
                <a:gd name="T19" fmla="*/ 3409 h 3417"/>
                <a:gd name="T20" fmla="*/ 1308 w 2617"/>
                <a:gd name="T21" fmla="*/ 3417 h 3417"/>
                <a:gd name="T22" fmla="*/ 0 w 2617"/>
                <a:gd name="T23" fmla="*/ 3417 h 3417"/>
                <a:gd name="T24" fmla="*/ 0 w 2617"/>
                <a:gd name="T25" fmla="*/ 3401 h 3417"/>
                <a:gd name="T26" fmla="*/ 2477 w 2617"/>
                <a:gd name="T27" fmla="*/ 2 h 3417"/>
                <a:gd name="T28" fmla="*/ 2617 w 2617"/>
                <a:gd name="T29" fmla="*/ 83 h 3417"/>
                <a:gd name="T30" fmla="*/ 2477 w 2617"/>
                <a:gd name="T31" fmla="*/ 165 h 3417"/>
                <a:gd name="T32" fmla="*/ 2466 w 2617"/>
                <a:gd name="T33" fmla="*/ 162 h 3417"/>
                <a:gd name="T34" fmla="*/ 2468 w 2617"/>
                <a:gd name="T35" fmla="*/ 151 h 3417"/>
                <a:gd name="T36" fmla="*/ 2597 w 2617"/>
                <a:gd name="T37" fmla="*/ 77 h 3417"/>
                <a:gd name="T38" fmla="*/ 2597 w 2617"/>
                <a:gd name="T39" fmla="*/ 90 h 3417"/>
                <a:gd name="T40" fmla="*/ 2468 w 2617"/>
                <a:gd name="T41" fmla="*/ 16 h 3417"/>
                <a:gd name="T42" fmla="*/ 2466 w 2617"/>
                <a:gd name="T43" fmla="*/ 5 h 3417"/>
                <a:gd name="T44" fmla="*/ 2477 w 2617"/>
                <a:gd name="T45" fmla="*/ 2 h 3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17" h="3417">
                  <a:moveTo>
                    <a:pt x="0" y="3401"/>
                  </a:moveTo>
                  <a:lnTo>
                    <a:pt x="1308" y="3401"/>
                  </a:lnTo>
                  <a:lnTo>
                    <a:pt x="1300" y="3409"/>
                  </a:lnTo>
                  <a:lnTo>
                    <a:pt x="1300" y="83"/>
                  </a:lnTo>
                  <a:cubicBezTo>
                    <a:pt x="1300" y="79"/>
                    <a:pt x="1304" y="75"/>
                    <a:pt x="1308" y="75"/>
                  </a:cubicBezTo>
                  <a:lnTo>
                    <a:pt x="2601" y="75"/>
                  </a:lnTo>
                  <a:lnTo>
                    <a:pt x="2601" y="91"/>
                  </a:lnTo>
                  <a:lnTo>
                    <a:pt x="1308" y="91"/>
                  </a:lnTo>
                  <a:lnTo>
                    <a:pt x="1316" y="83"/>
                  </a:lnTo>
                  <a:lnTo>
                    <a:pt x="1316" y="3409"/>
                  </a:lnTo>
                  <a:cubicBezTo>
                    <a:pt x="1316" y="3413"/>
                    <a:pt x="1313" y="3417"/>
                    <a:pt x="1308" y="3417"/>
                  </a:cubicBezTo>
                  <a:lnTo>
                    <a:pt x="0" y="3417"/>
                  </a:lnTo>
                  <a:lnTo>
                    <a:pt x="0" y="3401"/>
                  </a:lnTo>
                  <a:close/>
                  <a:moveTo>
                    <a:pt x="2477" y="2"/>
                  </a:moveTo>
                  <a:lnTo>
                    <a:pt x="2617" y="83"/>
                  </a:lnTo>
                  <a:lnTo>
                    <a:pt x="2477" y="165"/>
                  </a:lnTo>
                  <a:cubicBezTo>
                    <a:pt x="2473" y="167"/>
                    <a:pt x="2468" y="166"/>
                    <a:pt x="2466" y="162"/>
                  </a:cubicBezTo>
                  <a:cubicBezTo>
                    <a:pt x="2463" y="158"/>
                    <a:pt x="2465" y="154"/>
                    <a:pt x="2468" y="151"/>
                  </a:cubicBezTo>
                  <a:lnTo>
                    <a:pt x="2597" y="77"/>
                  </a:lnTo>
                  <a:lnTo>
                    <a:pt x="2597" y="90"/>
                  </a:lnTo>
                  <a:lnTo>
                    <a:pt x="2468" y="16"/>
                  </a:lnTo>
                  <a:cubicBezTo>
                    <a:pt x="2465" y="13"/>
                    <a:pt x="2463" y="9"/>
                    <a:pt x="2466" y="5"/>
                  </a:cubicBezTo>
                  <a:cubicBezTo>
                    <a:pt x="2468" y="1"/>
                    <a:pt x="2473" y="0"/>
                    <a:pt x="2477" y="2"/>
                  </a:cubicBez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56"/>
            <p:cNvSpPr>
              <a:spLocks noEditPoints="1"/>
            </p:cNvSpPr>
            <p:nvPr/>
          </p:nvSpPr>
          <p:spPr bwMode="auto">
            <a:xfrm>
              <a:off x="3473" y="2234"/>
              <a:ext cx="1037" cy="733"/>
            </a:xfrm>
            <a:custGeom>
              <a:avLst/>
              <a:gdLst>
                <a:gd name="T0" fmla="*/ 0 w 2510"/>
                <a:gd name="T1" fmla="*/ 1907 h 1923"/>
                <a:gd name="T2" fmla="*/ 1255 w 2510"/>
                <a:gd name="T3" fmla="*/ 1907 h 1923"/>
                <a:gd name="T4" fmla="*/ 1247 w 2510"/>
                <a:gd name="T5" fmla="*/ 1915 h 1923"/>
                <a:gd name="T6" fmla="*/ 1247 w 2510"/>
                <a:gd name="T7" fmla="*/ 83 h 1923"/>
                <a:gd name="T8" fmla="*/ 1255 w 2510"/>
                <a:gd name="T9" fmla="*/ 75 h 1923"/>
                <a:gd name="T10" fmla="*/ 2494 w 2510"/>
                <a:gd name="T11" fmla="*/ 75 h 1923"/>
                <a:gd name="T12" fmla="*/ 2494 w 2510"/>
                <a:gd name="T13" fmla="*/ 91 h 1923"/>
                <a:gd name="T14" fmla="*/ 1255 w 2510"/>
                <a:gd name="T15" fmla="*/ 91 h 1923"/>
                <a:gd name="T16" fmla="*/ 1263 w 2510"/>
                <a:gd name="T17" fmla="*/ 83 h 1923"/>
                <a:gd name="T18" fmla="*/ 1263 w 2510"/>
                <a:gd name="T19" fmla="*/ 1915 h 1923"/>
                <a:gd name="T20" fmla="*/ 1255 w 2510"/>
                <a:gd name="T21" fmla="*/ 1923 h 1923"/>
                <a:gd name="T22" fmla="*/ 0 w 2510"/>
                <a:gd name="T23" fmla="*/ 1923 h 1923"/>
                <a:gd name="T24" fmla="*/ 0 w 2510"/>
                <a:gd name="T25" fmla="*/ 1907 h 1923"/>
                <a:gd name="T26" fmla="*/ 2370 w 2510"/>
                <a:gd name="T27" fmla="*/ 2 h 1923"/>
                <a:gd name="T28" fmla="*/ 2510 w 2510"/>
                <a:gd name="T29" fmla="*/ 83 h 1923"/>
                <a:gd name="T30" fmla="*/ 2370 w 2510"/>
                <a:gd name="T31" fmla="*/ 165 h 1923"/>
                <a:gd name="T32" fmla="*/ 2359 w 2510"/>
                <a:gd name="T33" fmla="*/ 162 h 1923"/>
                <a:gd name="T34" fmla="*/ 2362 w 2510"/>
                <a:gd name="T35" fmla="*/ 151 h 1923"/>
                <a:gd name="T36" fmla="*/ 2490 w 2510"/>
                <a:gd name="T37" fmla="*/ 77 h 1923"/>
                <a:gd name="T38" fmla="*/ 2490 w 2510"/>
                <a:gd name="T39" fmla="*/ 90 h 1923"/>
                <a:gd name="T40" fmla="*/ 2362 w 2510"/>
                <a:gd name="T41" fmla="*/ 16 h 1923"/>
                <a:gd name="T42" fmla="*/ 2359 w 2510"/>
                <a:gd name="T43" fmla="*/ 5 h 1923"/>
                <a:gd name="T44" fmla="*/ 2370 w 2510"/>
                <a:gd name="T45" fmla="*/ 2 h 19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10" h="1923">
                  <a:moveTo>
                    <a:pt x="0" y="1907"/>
                  </a:moveTo>
                  <a:lnTo>
                    <a:pt x="1255" y="1907"/>
                  </a:lnTo>
                  <a:lnTo>
                    <a:pt x="1247" y="1915"/>
                  </a:lnTo>
                  <a:lnTo>
                    <a:pt x="1247" y="83"/>
                  </a:lnTo>
                  <a:cubicBezTo>
                    <a:pt x="1247" y="79"/>
                    <a:pt x="1251" y="75"/>
                    <a:pt x="1255" y="75"/>
                  </a:cubicBezTo>
                  <a:lnTo>
                    <a:pt x="2494" y="75"/>
                  </a:lnTo>
                  <a:lnTo>
                    <a:pt x="2494" y="91"/>
                  </a:lnTo>
                  <a:lnTo>
                    <a:pt x="1255" y="91"/>
                  </a:lnTo>
                  <a:lnTo>
                    <a:pt x="1263" y="83"/>
                  </a:lnTo>
                  <a:lnTo>
                    <a:pt x="1263" y="1915"/>
                  </a:lnTo>
                  <a:cubicBezTo>
                    <a:pt x="1263" y="1920"/>
                    <a:pt x="1260" y="1923"/>
                    <a:pt x="1255" y="1923"/>
                  </a:cubicBezTo>
                  <a:lnTo>
                    <a:pt x="0" y="1923"/>
                  </a:lnTo>
                  <a:lnTo>
                    <a:pt x="0" y="1907"/>
                  </a:lnTo>
                  <a:close/>
                  <a:moveTo>
                    <a:pt x="2370" y="2"/>
                  </a:moveTo>
                  <a:lnTo>
                    <a:pt x="2510" y="83"/>
                  </a:lnTo>
                  <a:lnTo>
                    <a:pt x="2370" y="165"/>
                  </a:lnTo>
                  <a:cubicBezTo>
                    <a:pt x="2366" y="167"/>
                    <a:pt x="2361" y="166"/>
                    <a:pt x="2359" y="162"/>
                  </a:cubicBezTo>
                  <a:cubicBezTo>
                    <a:pt x="2357" y="158"/>
                    <a:pt x="2358" y="154"/>
                    <a:pt x="2362" y="151"/>
                  </a:cubicBezTo>
                  <a:lnTo>
                    <a:pt x="2490" y="77"/>
                  </a:lnTo>
                  <a:lnTo>
                    <a:pt x="2490" y="90"/>
                  </a:lnTo>
                  <a:lnTo>
                    <a:pt x="2362" y="16"/>
                  </a:lnTo>
                  <a:cubicBezTo>
                    <a:pt x="2358" y="13"/>
                    <a:pt x="2357" y="9"/>
                    <a:pt x="2359" y="5"/>
                  </a:cubicBezTo>
                  <a:cubicBezTo>
                    <a:pt x="2361" y="1"/>
                    <a:pt x="2366" y="0"/>
                    <a:pt x="2370" y="2"/>
                  </a:cubicBez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2" name="Rectangle 19"/>
            <p:cNvSpPr>
              <a:spLocks noChangeArrowheads="1"/>
            </p:cNvSpPr>
            <p:nvPr/>
          </p:nvSpPr>
          <p:spPr bwMode="auto">
            <a:xfrm>
              <a:off x="772" y="2153"/>
              <a:ext cx="89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dirty="0" smtClean="0">
                  <a:ln>
                    <a:noFill/>
                  </a:ln>
                  <a:solidFill>
                    <a:srgbClr val="C00000"/>
                  </a:solidFill>
                  <a:effectLst/>
                  <a:latin typeface="Arial Unicode MS" panose="020B0604020202020204" pitchFamily="34" charset="-122"/>
                  <a:ea typeface="微软雅黑" panose="020B0503020204020204" pitchFamily="34" charset="-122"/>
                </a:rPr>
                <a:t>优先级划分</a:t>
              </a:r>
              <a:r>
                <a:rPr kumimoji="0" lang="en-US" altLang="zh-CN" b="0" i="0" u="none" strike="noStrike" cap="none" normalizeH="0" dirty="0" smtClean="0">
                  <a:ln>
                    <a:noFill/>
                  </a:ln>
                  <a:solidFill>
                    <a:schemeClr val="tx1"/>
                  </a:solidFill>
                  <a:effectLst/>
                  <a:latin typeface="Arial Unicode MS" panose="020B0604020202020204" pitchFamily="34" charset="-122"/>
                  <a:ea typeface="微软雅黑" panose="020B0503020204020204" pitchFamily="34" charset="-122"/>
                </a:rPr>
                <a:t/>
              </a:r>
              <a:br>
                <a:rPr kumimoji="0" lang="en-US" altLang="zh-CN" b="0" i="0" u="none" strike="noStrike" cap="none" normalizeH="0" dirty="0" smtClean="0">
                  <a:ln>
                    <a:noFill/>
                  </a:ln>
                  <a:solidFill>
                    <a:schemeClr val="tx1"/>
                  </a:solidFill>
                  <a:effectLst/>
                  <a:latin typeface="Arial Unicode MS" panose="020B0604020202020204" pitchFamily="34" charset="-122"/>
                  <a:ea typeface="微软雅黑" panose="020B0503020204020204" pitchFamily="34" charset="-122"/>
                </a:rPr>
              </a:br>
              <a:r>
                <a:rPr kumimoji="0" lang="zh-CN" altLang="en-US" b="0" i="0" u="none" strike="noStrike" cap="none" normalizeH="0" dirty="0" smtClean="0">
                  <a:ln>
                    <a:noFill/>
                  </a:ln>
                  <a:solidFill>
                    <a:srgbClr val="C00000"/>
                  </a:solidFill>
                  <a:effectLst/>
                  <a:latin typeface="Arial Unicode MS" panose="020B0604020202020204" pitchFamily="34" charset="-122"/>
                  <a:ea typeface="微软雅黑" panose="020B0503020204020204" pitchFamily="34" charset="-122"/>
                </a:rPr>
                <a:t>故事规模估算</a:t>
              </a:r>
              <a:endParaRPr kumimoji="0" lang="zh-CN" altLang="zh-CN" b="0" i="0" u="none" strike="noStrike" cap="none" normalizeH="0" dirty="0" smtClean="0">
                <a:ln>
                  <a:noFill/>
                </a:ln>
                <a:solidFill>
                  <a:srgbClr val="C00000"/>
                </a:solidFill>
                <a:effectLst/>
                <a:latin typeface="Arial Unicode MS" panose="020B0604020202020204" pitchFamily="34" charset="-122"/>
                <a:ea typeface="微软雅黑" panose="020B0503020204020204" pitchFamily="34" charset="-122"/>
              </a:endParaRPr>
            </a:p>
          </p:txBody>
        </p:sp>
        <p:sp>
          <p:nvSpPr>
            <p:cNvPr id="63" name="Rectangle 19"/>
            <p:cNvSpPr>
              <a:spLocks noChangeArrowheads="1"/>
            </p:cNvSpPr>
            <p:nvPr/>
          </p:nvSpPr>
          <p:spPr bwMode="auto">
            <a:xfrm>
              <a:off x="772" y="2818"/>
              <a:ext cx="89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dirty="0" smtClean="0">
                  <a:ln>
                    <a:noFill/>
                  </a:ln>
                  <a:solidFill>
                    <a:schemeClr val="tx1"/>
                  </a:solidFill>
                  <a:effectLst/>
                  <a:latin typeface="Arial Unicode MS" panose="020B0604020202020204" pitchFamily="34" charset="-122"/>
                  <a:ea typeface="微软雅黑" panose="020B0503020204020204" pitchFamily="34" charset="-122"/>
                </a:rPr>
                <a:t>故事</a:t>
              </a:r>
              <a:r>
                <a:rPr kumimoji="0" lang="en-US" altLang="zh-CN" b="0" i="0" u="none" strike="noStrike" cap="none" normalizeH="0" dirty="0" smtClean="0">
                  <a:ln>
                    <a:noFill/>
                  </a:ln>
                  <a:solidFill>
                    <a:schemeClr val="tx1"/>
                  </a:solidFill>
                  <a:effectLst/>
                  <a:latin typeface="Arial Unicode MS" panose="020B0604020202020204" pitchFamily="34" charset="-122"/>
                  <a:ea typeface="微软雅黑" panose="020B0503020204020204" pitchFamily="34" charset="-122"/>
                </a:rPr>
                <a:t/>
              </a:r>
              <a:br>
                <a:rPr kumimoji="0" lang="en-US" altLang="zh-CN" b="0" i="0" u="none" strike="noStrike" cap="none" normalizeH="0" dirty="0" smtClean="0">
                  <a:ln>
                    <a:noFill/>
                  </a:ln>
                  <a:solidFill>
                    <a:schemeClr val="tx1"/>
                  </a:solidFill>
                  <a:effectLst/>
                  <a:latin typeface="Arial Unicode MS" panose="020B0604020202020204" pitchFamily="34" charset="-122"/>
                  <a:ea typeface="微软雅黑" panose="020B0503020204020204" pitchFamily="34" charset="-122"/>
                </a:rPr>
              </a:br>
              <a:r>
                <a:rPr kumimoji="0" lang="zh-CN" altLang="en-US" b="0" i="0" u="none" strike="noStrike" cap="none" normalizeH="0" dirty="0" smtClean="0">
                  <a:ln>
                    <a:noFill/>
                  </a:ln>
                  <a:solidFill>
                    <a:schemeClr val="tx1"/>
                  </a:solidFill>
                  <a:effectLst/>
                  <a:latin typeface="Arial Unicode MS" panose="020B0604020202020204" pitchFamily="34" charset="-122"/>
                  <a:ea typeface="微软雅黑" panose="020B0503020204020204" pitchFamily="34" charset="-122"/>
                </a:rPr>
                <a:t>分解和合并</a:t>
              </a:r>
              <a:endParaRPr kumimoji="0" lang="zh-CN" altLang="zh-CN" b="0" i="0" u="none" strike="noStrike" cap="none" normalizeH="0" dirty="0" smtClean="0">
                <a:ln>
                  <a:noFill/>
                </a:ln>
                <a:solidFill>
                  <a:schemeClr val="tx1"/>
                </a:solidFill>
                <a:effectLst/>
                <a:latin typeface="Arial Unicode MS" panose="020B0604020202020204" pitchFamily="34" charset="-122"/>
                <a:ea typeface="微软雅黑" panose="020B0503020204020204" pitchFamily="34" charset="-122"/>
              </a:endParaRPr>
            </a:p>
          </p:txBody>
        </p:sp>
        <p:sp>
          <p:nvSpPr>
            <p:cNvPr id="64" name="Rectangle 19"/>
            <p:cNvSpPr>
              <a:spLocks noChangeArrowheads="1"/>
            </p:cNvSpPr>
            <p:nvPr/>
          </p:nvSpPr>
          <p:spPr bwMode="auto">
            <a:xfrm>
              <a:off x="2634" y="1459"/>
              <a:ext cx="89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dirty="0" smtClean="0">
                  <a:ln>
                    <a:noFill/>
                  </a:ln>
                  <a:solidFill>
                    <a:srgbClr val="C00000"/>
                  </a:solidFill>
                  <a:effectLst/>
                  <a:latin typeface="Arial Unicode MS" panose="020B0604020202020204" pitchFamily="34" charset="-122"/>
                  <a:ea typeface="微软雅黑" panose="020B0503020204020204" pitchFamily="34" charset="-122"/>
                </a:rPr>
                <a:t>确定发布目标</a:t>
              </a:r>
              <a:r>
                <a:rPr kumimoji="0" lang="en-US" altLang="zh-CN" b="0" i="0" u="none" strike="noStrike" cap="none" normalizeH="0" dirty="0" smtClean="0">
                  <a:ln>
                    <a:noFill/>
                  </a:ln>
                  <a:solidFill>
                    <a:srgbClr val="C00000"/>
                  </a:solidFill>
                  <a:effectLst/>
                  <a:latin typeface="Arial Unicode MS" panose="020B0604020202020204" pitchFamily="34" charset="-122"/>
                  <a:ea typeface="微软雅黑" panose="020B0503020204020204" pitchFamily="34" charset="-122"/>
                </a:rPr>
                <a:t/>
              </a:r>
              <a:br>
                <a:rPr kumimoji="0" lang="en-US" altLang="zh-CN" b="0" i="0" u="none" strike="noStrike" cap="none" normalizeH="0" dirty="0" smtClean="0">
                  <a:ln>
                    <a:noFill/>
                  </a:ln>
                  <a:solidFill>
                    <a:srgbClr val="C00000"/>
                  </a:solidFill>
                  <a:effectLst/>
                  <a:latin typeface="Arial Unicode MS" panose="020B0604020202020204" pitchFamily="34" charset="-122"/>
                  <a:ea typeface="微软雅黑" panose="020B0503020204020204" pitchFamily="34" charset="-122"/>
                </a:rPr>
              </a:br>
              <a:r>
                <a:rPr kumimoji="0" lang="zh-CN" altLang="en-US" b="0" i="0" u="none" strike="noStrike" cap="none" normalizeH="0" dirty="0" smtClean="0">
                  <a:ln>
                    <a:noFill/>
                  </a:ln>
                  <a:solidFill>
                    <a:srgbClr val="C00000"/>
                  </a:solidFill>
                  <a:effectLst/>
                  <a:latin typeface="Arial Unicode MS" panose="020B0604020202020204" pitchFamily="34" charset="-122"/>
                  <a:ea typeface="微软雅黑" panose="020B0503020204020204" pitchFamily="34" charset="-122"/>
                </a:rPr>
                <a:t>和里程碑</a:t>
              </a:r>
              <a:endParaRPr kumimoji="0" lang="zh-CN" altLang="zh-CN" b="0" i="0" u="none" strike="noStrike" cap="none" normalizeH="0" dirty="0" smtClean="0">
                <a:ln>
                  <a:noFill/>
                </a:ln>
                <a:solidFill>
                  <a:srgbClr val="C00000"/>
                </a:solidFill>
                <a:effectLst/>
                <a:latin typeface="Arial Unicode MS" panose="020B0604020202020204" pitchFamily="34" charset="-122"/>
                <a:ea typeface="微软雅黑" panose="020B0503020204020204" pitchFamily="34" charset="-122"/>
              </a:endParaRPr>
            </a:p>
          </p:txBody>
        </p:sp>
        <p:sp>
          <p:nvSpPr>
            <p:cNvPr id="65" name="Rectangle 19"/>
            <p:cNvSpPr>
              <a:spLocks noChangeArrowheads="1"/>
            </p:cNvSpPr>
            <p:nvPr/>
          </p:nvSpPr>
          <p:spPr bwMode="auto">
            <a:xfrm>
              <a:off x="2629" y="2142"/>
              <a:ext cx="89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dirty="0" smtClean="0">
                  <a:ln>
                    <a:noFill/>
                  </a:ln>
                  <a:solidFill>
                    <a:srgbClr val="C00000"/>
                  </a:solidFill>
                  <a:effectLst/>
                  <a:latin typeface="Arial Unicode MS" panose="020B0604020202020204" pitchFamily="34" charset="-122"/>
                  <a:ea typeface="微软雅黑" panose="020B0503020204020204" pitchFamily="34" charset="-122"/>
                </a:rPr>
                <a:t>评估</a:t>
              </a:r>
              <a:r>
                <a:rPr kumimoji="0" lang="en-US" altLang="zh-CN" b="0" i="0" u="none" strike="noStrike" cap="none" normalizeH="0" dirty="0" smtClean="0">
                  <a:ln>
                    <a:noFill/>
                  </a:ln>
                  <a:solidFill>
                    <a:srgbClr val="C00000"/>
                  </a:solidFill>
                  <a:effectLst/>
                  <a:latin typeface="Arial Unicode MS" panose="020B0604020202020204" pitchFamily="34" charset="-122"/>
                  <a:ea typeface="微软雅黑" panose="020B0503020204020204" pitchFamily="34" charset="-122"/>
                </a:rPr>
                <a:t/>
              </a:r>
              <a:br>
                <a:rPr kumimoji="0" lang="en-US" altLang="zh-CN" b="0" i="0" u="none" strike="noStrike" cap="none" normalizeH="0" dirty="0" smtClean="0">
                  <a:ln>
                    <a:noFill/>
                  </a:ln>
                  <a:solidFill>
                    <a:srgbClr val="C00000"/>
                  </a:solidFill>
                  <a:effectLst/>
                  <a:latin typeface="Arial Unicode MS" panose="020B0604020202020204" pitchFamily="34" charset="-122"/>
                  <a:ea typeface="微软雅黑" panose="020B0503020204020204" pitchFamily="34" charset="-122"/>
                </a:rPr>
              </a:br>
              <a:r>
                <a:rPr kumimoji="0" lang="zh-CN" altLang="en-US" b="0" i="0" u="none" strike="noStrike" cap="none" normalizeH="0" dirty="0" smtClean="0">
                  <a:ln>
                    <a:noFill/>
                  </a:ln>
                  <a:solidFill>
                    <a:srgbClr val="C00000"/>
                  </a:solidFill>
                  <a:effectLst/>
                  <a:latin typeface="Arial Unicode MS" panose="020B0604020202020204" pitchFamily="34" charset="-122"/>
                  <a:ea typeface="微软雅黑" panose="020B0503020204020204" pitchFamily="34" charset="-122"/>
                </a:rPr>
                <a:t>团队开发速度</a:t>
              </a:r>
              <a:endParaRPr kumimoji="0" lang="zh-CN" altLang="zh-CN" b="0" i="0" u="none" strike="noStrike" cap="none" normalizeH="0" dirty="0" smtClean="0">
                <a:ln>
                  <a:noFill/>
                </a:ln>
                <a:solidFill>
                  <a:srgbClr val="C00000"/>
                </a:solidFill>
                <a:effectLst/>
                <a:latin typeface="Arial Unicode MS" panose="020B0604020202020204" pitchFamily="34" charset="-122"/>
                <a:ea typeface="微软雅黑" panose="020B0503020204020204" pitchFamily="34" charset="-122"/>
              </a:endParaRPr>
            </a:p>
          </p:txBody>
        </p:sp>
        <p:sp>
          <p:nvSpPr>
            <p:cNvPr id="66" name="Rectangle 19"/>
            <p:cNvSpPr>
              <a:spLocks noChangeArrowheads="1"/>
            </p:cNvSpPr>
            <p:nvPr/>
          </p:nvSpPr>
          <p:spPr bwMode="auto">
            <a:xfrm>
              <a:off x="2640" y="2807"/>
              <a:ext cx="89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dirty="0" smtClean="0">
                  <a:ln>
                    <a:noFill/>
                  </a:ln>
                  <a:solidFill>
                    <a:schemeClr val="tx1"/>
                  </a:solidFill>
                  <a:effectLst/>
                  <a:latin typeface="Arial Unicode MS" panose="020B0604020202020204" pitchFamily="34" charset="-122"/>
                  <a:ea typeface="微软雅黑" panose="020B0503020204020204" pitchFamily="34" charset="-122"/>
                </a:rPr>
                <a:t>确定近期发布</a:t>
              </a:r>
              <a:r>
                <a:rPr kumimoji="0" lang="en-US" altLang="zh-CN" b="0" i="0" u="none" strike="noStrike" cap="none" normalizeH="0" dirty="0" smtClean="0">
                  <a:ln>
                    <a:noFill/>
                  </a:ln>
                  <a:solidFill>
                    <a:schemeClr val="tx1"/>
                  </a:solidFill>
                  <a:effectLst/>
                  <a:latin typeface="Arial Unicode MS" panose="020B0604020202020204" pitchFamily="34" charset="-122"/>
                  <a:ea typeface="微软雅黑" panose="020B0503020204020204" pitchFamily="34" charset="-122"/>
                </a:rPr>
                <a:t/>
              </a:r>
              <a:br>
                <a:rPr kumimoji="0" lang="en-US" altLang="zh-CN" b="0" i="0" u="none" strike="noStrike" cap="none" normalizeH="0" dirty="0" smtClean="0">
                  <a:ln>
                    <a:noFill/>
                  </a:ln>
                  <a:solidFill>
                    <a:schemeClr val="tx1"/>
                  </a:solidFill>
                  <a:effectLst/>
                  <a:latin typeface="Arial Unicode MS" panose="020B0604020202020204" pitchFamily="34" charset="-122"/>
                  <a:ea typeface="微软雅黑" panose="020B0503020204020204" pitchFamily="34" charset="-122"/>
                </a:rPr>
              </a:br>
              <a:r>
                <a:rPr kumimoji="0" lang="zh-CN" altLang="en-US" b="0" i="0" u="none" strike="noStrike" cap="none" normalizeH="0" dirty="0" smtClean="0">
                  <a:ln>
                    <a:noFill/>
                  </a:ln>
                  <a:solidFill>
                    <a:schemeClr val="tx1"/>
                  </a:solidFill>
                  <a:effectLst/>
                  <a:latin typeface="Arial Unicode MS" panose="020B0604020202020204" pitchFamily="34" charset="-122"/>
                  <a:ea typeface="微软雅黑" panose="020B0503020204020204" pitchFamily="34" charset="-122"/>
                </a:rPr>
                <a:t>所含用户故事</a:t>
              </a:r>
              <a:endParaRPr kumimoji="0" lang="zh-CN" altLang="zh-CN" b="0" i="0" u="none" strike="noStrike" cap="none" normalizeH="0" dirty="0" smtClean="0">
                <a:ln>
                  <a:noFill/>
                </a:ln>
                <a:solidFill>
                  <a:schemeClr val="tx1"/>
                </a:solidFill>
                <a:effectLst/>
                <a:latin typeface="Arial Unicode MS" panose="020B0604020202020204" pitchFamily="34" charset="-122"/>
                <a:ea typeface="微软雅黑" panose="020B0503020204020204" pitchFamily="34" charset="-122"/>
              </a:endParaRPr>
            </a:p>
          </p:txBody>
        </p:sp>
        <p:sp>
          <p:nvSpPr>
            <p:cNvPr id="67" name="Rectangle 19"/>
            <p:cNvSpPr>
              <a:spLocks noChangeArrowheads="1"/>
            </p:cNvSpPr>
            <p:nvPr/>
          </p:nvSpPr>
          <p:spPr bwMode="auto">
            <a:xfrm>
              <a:off x="4466" y="2115"/>
              <a:ext cx="89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dirty="0" smtClean="0">
                  <a:ln>
                    <a:noFill/>
                  </a:ln>
                  <a:solidFill>
                    <a:schemeClr val="tx1"/>
                  </a:solidFill>
                  <a:effectLst/>
                  <a:latin typeface="Arial Unicode MS" panose="020B0604020202020204" pitchFamily="34" charset="-122"/>
                  <a:ea typeface="微软雅黑" panose="020B0503020204020204" pitchFamily="34" charset="-122"/>
                </a:rPr>
                <a:t>计划调整</a:t>
              </a:r>
              <a:r>
                <a:rPr kumimoji="0" lang="en-US" altLang="zh-CN" b="0" i="0" u="none" strike="noStrike" cap="none" normalizeH="0" dirty="0" smtClean="0">
                  <a:ln>
                    <a:noFill/>
                  </a:ln>
                  <a:solidFill>
                    <a:schemeClr val="tx1"/>
                  </a:solidFill>
                  <a:effectLst/>
                  <a:latin typeface="Arial Unicode MS" panose="020B0604020202020204" pitchFamily="34" charset="-122"/>
                  <a:ea typeface="微软雅黑" panose="020B0503020204020204" pitchFamily="34" charset="-122"/>
                </a:rPr>
                <a:t/>
              </a:r>
              <a:br>
                <a:rPr kumimoji="0" lang="en-US" altLang="zh-CN" b="0" i="0" u="none" strike="noStrike" cap="none" normalizeH="0" dirty="0" smtClean="0">
                  <a:ln>
                    <a:noFill/>
                  </a:ln>
                  <a:solidFill>
                    <a:schemeClr val="tx1"/>
                  </a:solidFill>
                  <a:effectLst/>
                  <a:latin typeface="Arial Unicode MS" panose="020B0604020202020204" pitchFamily="34" charset="-122"/>
                  <a:ea typeface="微软雅黑" panose="020B0503020204020204" pitchFamily="34" charset="-122"/>
                </a:rPr>
              </a:br>
              <a:r>
                <a:rPr kumimoji="0" lang="en-US" altLang="zh-CN" sz="1600" b="0" i="0" u="none" strike="noStrike" cap="none" normalizeH="0" dirty="0" smtClean="0">
                  <a:ln>
                    <a:noFill/>
                  </a:ln>
                  <a:solidFill>
                    <a:schemeClr val="tx1"/>
                  </a:solidFill>
                  <a:effectLst/>
                  <a:latin typeface="Arial Unicode MS" panose="020B0604020202020204" pitchFamily="34" charset="-122"/>
                  <a:ea typeface="微软雅黑" panose="020B0503020204020204" pitchFamily="34" charset="-122"/>
                </a:rPr>
                <a:t>(</a:t>
              </a:r>
              <a:r>
                <a:rPr kumimoji="0" lang="zh-CN" altLang="en-US" sz="1600" b="0" i="0" u="none" strike="noStrike" cap="none" normalizeH="0" dirty="0" smtClean="0">
                  <a:ln>
                    <a:noFill/>
                  </a:ln>
                  <a:solidFill>
                    <a:schemeClr val="tx1"/>
                  </a:solidFill>
                  <a:effectLst/>
                  <a:latin typeface="Arial Unicode MS" panose="020B0604020202020204" pitchFamily="34" charset="-122"/>
                  <a:ea typeface="微软雅黑" panose="020B0503020204020204" pitchFamily="34" charset="-122"/>
                </a:rPr>
                <a:t>业务及开发人</a:t>
              </a:r>
              <a:r>
                <a:rPr kumimoji="0" lang="en-US" altLang="zh-CN" sz="1600" b="0" i="0" u="none" strike="noStrike" cap="none" normalizeH="0" dirty="0" smtClean="0">
                  <a:ln>
                    <a:noFill/>
                  </a:ln>
                  <a:solidFill>
                    <a:schemeClr val="tx1"/>
                  </a:solidFill>
                  <a:effectLst/>
                  <a:latin typeface="Arial Unicode MS" panose="020B0604020202020204" pitchFamily="34" charset="-122"/>
                  <a:ea typeface="微软雅黑" panose="020B0503020204020204" pitchFamily="34" charset="-122"/>
                </a:rPr>
                <a:t>)</a:t>
              </a:r>
              <a:endParaRPr kumimoji="0" lang="zh-CN" altLang="zh-CN" b="0" i="0" u="none" strike="noStrike" cap="none" normalizeH="0" dirty="0" smtClean="0">
                <a:ln>
                  <a:noFill/>
                </a:ln>
                <a:solidFill>
                  <a:schemeClr val="tx1"/>
                </a:solidFill>
                <a:effectLst/>
                <a:latin typeface="Arial Unicode MS" panose="020B0604020202020204" pitchFamily="34" charset="-122"/>
                <a:ea typeface="微软雅黑" panose="020B0503020204020204" pitchFamily="34" charset="-122"/>
              </a:endParaRPr>
            </a:p>
          </p:txBody>
        </p:sp>
        <p:sp>
          <p:nvSpPr>
            <p:cNvPr id="68" name="Rectangle 15"/>
            <p:cNvSpPr>
              <a:spLocks noChangeArrowheads="1"/>
            </p:cNvSpPr>
            <p:nvPr/>
          </p:nvSpPr>
          <p:spPr bwMode="auto">
            <a:xfrm>
              <a:off x="2740" y="3371"/>
              <a:ext cx="688"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7030A0"/>
                  </a:solidFill>
                  <a:effectLst/>
                  <a:latin typeface="黑体" panose="02010609060101010101" pitchFamily="49" charset="-122"/>
                  <a:ea typeface="黑体" panose="02010609060101010101" pitchFamily="49" charset="-122"/>
                </a:rPr>
                <a:t>承诺</a:t>
              </a:r>
              <a:r>
                <a:rPr kumimoji="0" lang="zh-CN" altLang="zh-CN" sz="2400" b="1" i="0" u="none" strike="noStrike" cap="none" normalizeH="0" baseline="0" dirty="0" smtClean="0">
                  <a:ln>
                    <a:noFill/>
                  </a:ln>
                  <a:solidFill>
                    <a:srgbClr val="7030A0"/>
                  </a:solidFill>
                  <a:effectLst/>
                  <a:latin typeface="黑体" panose="02010609060101010101" pitchFamily="49" charset="-122"/>
                  <a:ea typeface="黑体" panose="02010609060101010101" pitchFamily="49" charset="-122"/>
                </a:rPr>
                <a:t>阶段</a:t>
              </a:r>
              <a:endParaRPr kumimoji="0" lang="zh-CN" altLang="zh-CN" sz="3600" b="0" i="0" u="none" strike="noStrike" cap="none" normalizeH="0" baseline="0" dirty="0" smtClean="0">
                <a:ln>
                  <a:noFill/>
                </a:ln>
                <a:solidFill>
                  <a:srgbClr val="7030A0"/>
                </a:solidFill>
                <a:effectLst/>
                <a:latin typeface="黑体" panose="02010609060101010101" pitchFamily="49" charset="-122"/>
                <a:ea typeface="黑体" panose="02010609060101010101" pitchFamily="49" charset="-122"/>
              </a:endParaRPr>
            </a:p>
          </p:txBody>
        </p:sp>
        <p:sp>
          <p:nvSpPr>
            <p:cNvPr id="69" name="Rectangle 15"/>
            <p:cNvSpPr>
              <a:spLocks noChangeArrowheads="1"/>
            </p:cNvSpPr>
            <p:nvPr/>
          </p:nvSpPr>
          <p:spPr bwMode="auto">
            <a:xfrm>
              <a:off x="4416" y="3371"/>
              <a:ext cx="1032"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7030A0"/>
                  </a:solidFill>
                  <a:effectLst/>
                  <a:latin typeface="黑体" panose="02010609060101010101" pitchFamily="49" charset="-122"/>
                  <a:ea typeface="黑体" panose="02010609060101010101" pitchFamily="49" charset="-122"/>
                </a:rPr>
                <a:t>适应调整</a:t>
              </a:r>
              <a:r>
                <a:rPr kumimoji="0" lang="zh-CN" altLang="zh-CN" sz="2400" b="1" i="0" u="none" strike="noStrike" cap="none" normalizeH="0" baseline="0" dirty="0" smtClean="0">
                  <a:ln>
                    <a:noFill/>
                  </a:ln>
                  <a:solidFill>
                    <a:srgbClr val="7030A0"/>
                  </a:solidFill>
                  <a:effectLst/>
                  <a:latin typeface="黑体" panose="02010609060101010101" pitchFamily="49" charset="-122"/>
                  <a:ea typeface="黑体" panose="02010609060101010101" pitchFamily="49" charset="-122"/>
                </a:rPr>
                <a:t>阶段</a:t>
              </a:r>
              <a:endParaRPr kumimoji="0" lang="zh-CN" altLang="zh-CN" sz="3600" b="0" i="0" u="none" strike="noStrike" cap="none" normalizeH="0" baseline="0" dirty="0" smtClean="0">
                <a:ln>
                  <a:noFill/>
                </a:ln>
                <a:solidFill>
                  <a:srgbClr val="7030A0"/>
                </a:solidFill>
                <a:effectLst/>
                <a:latin typeface="黑体" panose="02010609060101010101" pitchFamily="49" charset="-122"/>
                <a:ea typeface="黑体" panose="02010609060101010101" pitchFamily="49" charset="-122"/>
              </a:endParaRPr>
            </a:p>
          </p:txBody>
        </p:sp>
        <p:sp>
          <p:nvSpPr>
            <p:cNvPr id="70" name="Rectangle 19"/>
            <p:cNvSpPr>
              <a:spLocks noChangeArrowheads="1"/>
            </p:cNvSpPr>
            <p:nvPr/>
          </p:nvSpPr>
          <p:spPr bwMode="auto">
            <a:xfrm>
              <a:off x="4466" y="2925"/>
              <a:ext cx="89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dirty="0" smtClean="0">
                  <a:ln>
                    <a:noFill/>
                  </a:ln>
                  <a:solidFill>
                    <a:schemeClr val="tx1"/>
                  </a:solidFill>
                  <a:effectLst/>
                  <a:latin typeface="Arial Unicode MS" panose="020B0604020202020204" pitchFamily="34" charset="-122"/>
                  <a:ea typeface="微软雅黑" panose="020B0503020204020204" pitchFamily="34" charset="-122"/>
                </a:rPr>
                <a:t>完成发布计划</a:t>
              </a:r>
              <a:endParaRPr kumimoji="0" lang="zh-CN" altLang="zh-CN" b="0" i="0" u="none" strike="noStrike" cap="none" normalizeH="0" dirty="0" smtClean="0">
                <a:ln>
                  <a:noFill/>
                </a:ln>
                <a:solidFill>
                  <a:schemeClr val="tx1"/>
                </a:solidFill>
                <a:effectLst/>
                <a:latin typeface="Arial Unicode MS" panose="020B0604020202020204" pitchFamily="34" charset="-122"/>
                <a:ea typeface="微软雅黑" panose="020B0503020204020204" pitchFamily="34" charset="-122"/>
              </a:endParaRPr>
            </a:p>
          </p:txBody>
        </p:sp>
      </p:grpSp>
      <p:sp>
        <p:nvSpPr>
          <p:cNvPr id="56" name="圆角矩形 9"/>
          <p:cNvSpPr>
            <a:spLocks noChangeArrowheads="1"/>
          </p:cNvSpPr>
          <p:nvPr/>
        </p:nvSpPr>
        <p:spPr bwMode="auto">
          <a:xfrm>
            <a:off x="5583480" y="988090"/>
            <a:ext cx="3139340" cy="515080"/>
          </a:xfrm>
          <a:prstGeom prst="roundRect">
            <a:avLst>
              <a:gd name="adj" fmla="val 16667"/>
            </a:avLst>
          </a:prstGeom>
          <a:noFill/>
          <a:ln w="22225" algn="ctr">
            <a:solidFill>
              <a:srgbClr val="7030A0"/>
            </a:solidFill>
            <a:round/>
            <a:headEnd/>
            <a:tailEnd/>
          </a:ln>
          <a:extLst>
            <a:ext uri="{909E8E84-426E-40DD-AFC4-6F175D3DCCD1}">
              <a14:hiddenFill xmlns:a14="http://schemas.microsoft.com/office/drawing/2010/main">
                <a:solidFill>
                  <a:srgbClr val="FFFFFF"/>
                </a:solidFill>
              </a14:hiddenFill>
            </a:ext>
          </a:extLst>
        </p:spPr>
        <p:txBody>
          <a:bodyPr/>
          <a:lstStyle/>
          <a:p>
            <a:r>
              <a:rPr lang="en-US" altLang="zh-CN" sz="2000" dirty="0" smtClean="0">
                <a:solidFill>
                  <a:srgbClr val="C00000"/>
                </a:solidFill>
                <a:latin typeface="微软雅黑" panose="020B0503020204020204" pitchFamily="34" charset="-122"/>
                <a:ea typeface="微软雅黑" panose="020B0503020204020204" pitchFamily="34" charset="-122"/>
              </a:rPr>
              <a:t>Q4</a:t>
            </a:r>
            <a:r>
              <a:rPr lang="zh-CN" altLang="en-US" sz="2000" dirty="0" smtClean="0">
                <a:solidFill>
                  <a:srgbClr val="C00000"/>
                </a:solidFill>
                <a:latin typeface="微软雅黑" panose="020B0503020204020204" pitchFamily="34" charset="-122"/>
                <a:ea typeface="微软雅黑" panose="020B0503020204020204" pitchFamily="34" charset="-122"/>
              </a:rPr>
              <a:t>：</a:t>
            </a:r>
            <a:r>
              <a:rPr lang="zh-CN" altLang="en-US" sz="2000" dirty="0">
                <a:solidFill>
                  <a:srgbClr val="C00000"/>
                </a:solidFill>
                <a:latin typeface="微软雅黑" panose="020B0503020204020204" pitchFamily="34" charset="-122"/>
                <a:ea typeface="微软雅黑" panose="020B0503020204020204" pitchFamily="34" charset="-122"/>
              </a:rPr>
              <a:t>如</a:t>
            </a:r>
            <a:r>
              <a:rPr lang="zh-CN" altLang="en-US" sz="2000" dirty="0" smtClean="0">
                <a:solidFill>
                  <a:srgbClr val="C00000"/>
                </a:solidFill>
                <a:latin typeface="微软雅黑" panose="020B0503020204020204" pitchFamily="34" charset="-122"/>
                <a:ea typeface="微软雅黑" panose="020B0503020204020204" pitchFamily="34" charset="-122"/>
              </a:rPr>
              <a:t>何确定里程碑？</a:t>
            </a:r>
            <a:endParaRPr lang="en-US" altLang="zh-CN" sz="2000"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21482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randombar(horizontal)">
                                      <p:cBhvr>
                                        <p:cTn id="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b="1" dirty="0" smtClean="0"/>
              <a:t>项目管理过程</a:t>
            </a:r>
            <a:r>
              <a:rPr lang="zh-CN" altLang="en-US" dirty="0" smtClean="0"/>
              <a:t>中的位置和任务</a:t>
            </a:r>
            <a:endParaRPr lang="en-US" altLang="zh-CN" dirty="0" smtClean="0"/>
          </a:p>
        </p:txBody>
      </p:sp>
      <p:sp>
        <p:nvSpPr>
          <p:cNvPr id="8195" name="TextBox 289"/>
          <p:cNvSpPr txBox="1">
            <a:spLocks noChangeArrowheads="1"/>
          </p:cNvSpPr>
          <p:nvPr/>
        </p:nvSpPr>
        <p:spPr bwMode="auto">
          <a:xfrm>
            <a:off x="7251700" y="5588000"/>
            <a:ext cx="17303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en-US" altLang="zh-CN" sz="1200" i="1">
                <a:latin typeface="Franklin Gothic Heavy" pitchFamily="34" charset="0"/>
              </a:rPr>
              <a:t>Copy Right @ DJ Ning</a:t>
            </a:r>
            <a:endParaRPr lang="zh-CN" altLang="en-US" sz="1200" i="1">
              <a:latin typeface="Franklin Gothic Heavy" pitchFamily="34" charset="0"/>
            </a:endParaRPr>
          </a:p>
        </p:txBody>
      </p:sp>
      <p:grpSp>
        <p:nvGrpSpPr>
          <p:cNvPr id="8196" name="组合 474"/>
          <p:cNvGrpSpPr>
            <a:grpSpLocks/>
          </p:cNvGrpSpPr>
          <p:nvPr/>
        </p:nvGrpSpPr>
        <p:grpSpPr bwMode="auto">
          <a:xfrm>
            <a:off x="7453313" y="4606925"/>
            <a:ext cx="1441450" cy="769938"/>
            <a:chOff x="5533238" y="5374185"/>
            <a:chExt cx="1442654" cy="769949"/>
          </a:xfrm>
        </p:grpSpPr>
        <p:grpSp>
          <p:nvGrpSpPr>
            <p:cNvPr id="3" name="组合 227"/>
            <p:cNvGrpSpPr/>
            <p:nvPr/>
          </p:nvGrpSpPr>
          <p:grpSpPr>
            <a:xfrm>
              <a:off x="5661566" y="5374185"/>
              <a:ext cx="1314326" cy="579945"/>
              <a:chOff x="-162182" y="5583111"/>
              <a:chExt cx="1314326" cy="579945"/>
            </a:xfrm>
            <a:solidFill>
              <a:srgbClr val="FFFFCC"/>
            </a:solidFill>
          </p:grpSpPr>
          <p:sp>
            <p:nvSpPr>
              <p:cNvPr id="197" name="AutoShape 325"/>
              <p:cNvSpPr>
                <a:spLocks noChangeArrowheads="1"/>
              </p:cNvSpPr>
              <p:nvPr/>
            </p:nvSpPr>
            <p:spPr bwMode="auto">
              <a:xfrm>
                <a:off x="0" y="5583111"/>
                <a:ext cx="1152144"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spcBef>
                    <a:spcPct val="25000"/>
                  </a:spcBef>
                  <a:buClr>
                    <a:schemeClr val="accent2"/>
                  </a:buClr>
                  <a:buFont typeface="Wingdings" pitchFamily="2" charset="2"/>
                  <a:buNone/>
                  <a:defRPr/>
                </a:pPr>
                <a:r>
                  <a:rPr lang="zh-CN" altLang="en-US" sz="1200" dirty="0">
                    <a:solidFill>
                      <a:srgbClr val="C00000"/>
                    </a:solidFill>
                  </a:rPr>
                  <a:t>安装包</a:t>
                </a:r>
              </a:p>
            </p:txBody>
          </p:sp>
          <p:sp>
            <p:nvSpPr>
              <p:cNvPr id="200" name="AutoShape 325"/>
              <p:cNvSpPr>
                <a:spLocks noChangeArrowheads="1"/>
              </p:cNvSpPr>
              <p:nvPr/>
            </p:nvSpPr>
            <p:spPr bwMode="auto">
              <a:xfrm>
                <a:off x="-162182" y="5796471"/>
                <a:ext cx="1188000"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spcBef>
                    <a:spcPct val="25000"/>
                  </a:spcBef>
                  <a:buClr>
                    <a:schemeClr val="accent2"/>
                  </a:buClr>
                  <a:buFont typeface="Wingdings" pitchFamily="2" charset="2"/>
                  <a:buNone/>
                  <a:defRPr/>
                </a:pPr>
                <a:r>
                  <a:rPr lang="zh-CN" altLang="en-US" sz="1200" dirty="0">
                    <a:solidFill>
                      <a:srgbClr val="C00000"/>
                    </a:solidFill>
                  </a:rPr>
                  <a:t>培训资料</a:t>
                </a:r>
              </a:p>
            </p:txBody>
          </p:sp>
        </p:grpSp>
        <p:sp>
          <p:nvSpPr>
            <p:cNvPr id="196" name="AutoShape 325"/>
            <p:cNvSpPr>
              <a:spLocks noChangeArrowheads="1"/>
            </p:cNvSpPr>
            <p:nvPr/>
          </p:nvSpPr>
          <p:spPr bwMode="auto">
            <a:xfrm>
              <a:off x="5533238" y="5777416"/>
              <a:ext cx="1188442" cy="366718"/>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solidFill>
                    <a:srgbClr val="C00000"/>
                  </a:solidFill>
                  <a:ea typeface="宋体" panose="02010600030101010101" pitchFamily="2" charset="-122"/>
                </a:rPr>
                <a:t>运维手册</a:t>
              </a:r>
            </a:p>
          </p:txBody>
        </p:sp>
      </p:grpSp>
      <p:grpSp>
        <p:nvGrpSpPr>
          <p:cNvPr id="8197" name="组合 217"/>
          <p:cNvGrpSpPr>
            <a:grpSpLocks/>
          </p:cNvGrpSpPr>
          <p:nvPr/>
        </p:nvGrpSpPr>
        <p:grpSpPr bwMode="auto">
          <a:xfrm>
            <a:off x="512763" y="4606925"/>
            <a:ext cx="1204912" cy="719138"/>
            <a:chOff x="438912" y="4345941"/>
            <a:chExt cx="1205992" cy="719645"/>
          </a:xfrm>
        </p:grpSpPr>
        <p:sp>
          <p:nvSpPr>
            <p:cNvPr id="177" name="AutoShape 325"/>
            <p:cNvSpPr>
              <a:spLocks noChangeArrowheads="1"/>
            </p:cNvSpPr>
            <p:nvPr/>
          </p:nvSpPr>
          <p:spPr bwMode="auto">
            <a:xfrm>
              <a:off x="987090" y="4345941"/>
              <a:ext cx="657814" cy="366972"/>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solidFill>
                    <a:srgbClr val="C00000"/>
                  </a:solidFill>
                  <a:ea typeface="宋体" panose="02010600030101010101" pitchFamily="2" charset="-122"/>
                </a:rPr>
                <a:t>项建书</a:t>
              </a:r>
            </a:p>
          </p:txBody>
        </p:sp>
        <p:sp>
          <p:nvSpPr>
            <p:cNvPr id="178" name="AutoShape 325"/>
            <p:cNvSpPr>
              <a:spLocks noChangeArrowheads="1"/>
            </p:cNvSpPr>
            <p:nvPr/>
          </p:nvSpPr>
          <p:spPr bwMode="auto">
            <a:xfrm>
              <a:off x="578737" y="4509569"/>
              <a:ext cx="859607" cy="366971"/>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solidFill>
                    <a:srgbClr val="C00000"/>
                  </a:solidFill>
                  <a:ea typeface="宋体" panose="02010600030101010101" pitchFamily="2" charset="-122"/>
                </a:rPr>
                <a:t>客户需求</a:t>
              </a:r>
            </a:p>
          </p:txBody>
        </p:sp>
        <p:sp>
          <p:nvSpPr>
            <p:cNvPr id="217" name="AutoShape 325"/>
            <p:cNvSpPr>
              <a:spLocks noChangeArrowheads="1"/>
            </p:cNvSpPr>
            <p:nvPr/>
          </p:nvSpPr>
          <p:spPr bwMode="auto">
            <a:xfrm>
              <a:off x="438912" y="4698614"/>
              <a:ext cx="859607" cy="366972"/>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solidFill>
                    <a:srgbClr val="C00000"/>
                  </a:solidFill>
                  <a:ea typeface="宋体" panose="02010600030101010101" pitchFamily="2" charset="-122"/>
                </a:rPr>
                <a:t>项目 计划</a:t>
              </a:r>
            </a:p>
          </p:txBody>
        </p:sp>
      </p:grpSp>
      <p:grpSp>
        <p:nvGrpSpPr>
          <p:cNvPr id="8198" name="组合 228"/>
          <p:cNvGrpSpPr>
            <a:grpSpLocks/>
          </p:cNvGrpSpPr>
          <p:nvPr/>
        </p:nvGrpSpPr>
        <p:grpSpPr bwMode="auto">
          <a:xfrm>
            <a:off x="3170238" y="4606925"/>
            <a:ext cx="1965325" cy="1196975"/>
            <a:chOff x="3096769" y="4346131"/>
            <a:chExt cx="1965451" cy="1196784"/>
          </a:xfrm>
        </p:grpSpPr>
        <p:sp>
          <p:nvSpPr>
            <p:cNvPr id="209" name="AutoShape 325"/>
            <p:cNvSpPr>
              <a:spLocks noChangeArrowheads="1"/>
            </p:cNvSpPr>
            <p:nvPr/>
          </p:nvSpPr>
          <p:spPr bwMode="auto">
            <a:xfrm>
              <a:off x="4074732" y="4346131"/>
              <a:ext cx="987488" cy="366654"/>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solidFill>
                    <a:srgbClr val="C00000"/>
                  </a:solidFill>
                  <a:ea typeface="宋体" panose="02010600030101010101" pitchFamily="2" charset="-122"/>
                </a:rPr>
                <a:t>架构文档</a:t>
              </a:r>
            </a:p>
          </p:txBody>
        </p:sp>
        <p:grpSp>
          <p:nvGrpSpPr>
            <p:cNvPr id="6" name="组合 227"/>
            <p:cNvGrpSpPr/>
            <p:nvPr/>
          </p:nvGrpSpPr>
          <p:grpSpPr bwMode="auto">
            <a:xfrm>
              <a:off x="3595243" y="4559570"/>
              <a:ext cx="1331869" cy="580019"/>
              <a:chOff x="-129032" y="5583111"/>
              <a:chExt cx="1331984" cy="579945"/>
            </a:xfrm>
            <a:solidFill>
              <a:srgbClr val="FFFFCC"/>
            </a:solidFill>
          </p:grpSpPr>
          <p:sp>
            <p:nvSpPr>
              <p:cNvPr id="212" name="AutoShape 325"/>
              <p:cNvSpPr>
                <a:spLocks noChangeArrowheads="1"/>
              </p:cNvSpPr>
              <p:nvPr/>
            </p:nvSpPr>
            <p:spPr bwMode="auto">
              <a:xfrm>
                <a:off x="50808" y="5583111"/>
                <a:ext cx="1152144"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spcBef>
                    <a:spcPct val="25000"/>
                  </a:spcBef>
                  <a:buClr>
                    <a:schemeClr val="accent2"/>
                  </a:buClr>
                  <a:buFont typeface="Wingdings" pitchFamily="2" charset="2"/>
                  <a:buNone/>
                  <a:defRPr/>
                </a:pPr>
                <a:r>
                  <a:rPr lang="zh-CN" altLang="en-US" sz="1200" dirty="0">
                    <a:solidFill>
                      <a:srgbClr val="C00000"/>
                    </a:solidFill>
                  </a:rPr>
                  <a:t>迭代计划</a:t>
                </a:r>
              </a:p>
            </p:txBody>
          </p:sp>
          <p:sp>
            <p:nvSpPr>
              <p:cNvPr id="216" name="AutoShape 325"/>
              <p:cNvSpPr>
                <a:spLocks noChangeArrowheads="1"/>
              </p:cNvSpPr>
              <p:nvPr/>
            </p:nvSpPr>
            <p:spPr bwMode="auto">
              <a:xfrm>
                <a:off x="-129032" y="5796471"/>
                <a:ext cx="1188000"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spcBef>
                    <a:spcPct val="25000"/>
                  </a:spcBef>
                  <a:buClr>
                    <a:schemeClr val="accent2"/>
                  </a:buClr>
                  <a:buFont typeface="Wingdings" pitchFamily="2" charset="2"/>
                  <a:buNone/>
                  <a:defRPr/>
                </a:pPr>
                <a:r>
                  <a:rPr lang="zh-CN" altLang="en-US" sz="1200" dirty="0">
                    <a:solidFill>
                      <a:srgbClr val="C00000"/>
                    </a:solidFill>
                  </a:rPr>
                  <a:t>更新的产品订单</a:t>
                </a:r>
              </a:p>
            </p:txBody>
          </p:sp>
        </p:grpSp>
        <p:sp>
          <p:nvSpPr>
            <p:cNvPr id="219" name="AutoShape 325"/>
            <p:cNvSpPr>
              <a:spLocks noChangeArrowheads="1"/>
            </p:cNvSpPr>
            <p:nvPr/>
          </p:nvSpPr>
          <p:spPr bwMode="auto">
            <a:xfrm>
              <a:off x="3357136" y="4977855"/>
              <a:ext cx="1257381" cy="366654"/>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solidFill>
                    <a:srgbClr val="C00000"/>
                  </a:solidFill>
                  <a:ea typeface="宋体" panose="02010600030101010101" pitchFamily="2" charset="-122"/>
                </a:rPr>
                <a:t>风险和问题列表</a:t>
              </a:r>
            </a:p>
          </p:txBody>
        </p:sp>
        <p:sp>
          <p:nvSpPr>
            <p:cNvPr id="211" name="AutoShape 325"/>
            <p:cNvSpPr>
              <a:spLocks noChangeArrowheads="1"/>
            </p:cNvSpPr>
            <p:nvPr/>
          </p:nvSpPr>
          <p:spPr bwMode="auto">
            <a:xfrm>
              <a:off x="3096769" y="5176262"/>
              <a:ext cx="1336761" cy="366653"/>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solidFill>
                    <a:srgbClr val="C00000"/>
                  </a:solidFill>
                  <a:ea typeface="宋体" panose="02010600030101010101" pitchFamily="2" charset="-122"/>
                </a:rPr>
                <a:t>功能增量或发布版</a:t>
              </a:r>
            </a:p>
          </p:txBody>
        </p:sp>
      </p:grpSp>
      <p:grpSp>
        <p:nvGrpSpPr>
          <p:cNvPr id="8199" name="组合 234"/>
          <p:cNvGrpSpPr>
            <a:grpSpLocks/>
          </p:cNvGrpSpPr>
          <p:nvPr/>
        </p:nvGrpSpPr>
        <p:grpSpPr bwMode="auto">
          <a:xfrm>
            <a:off x="5400675" y="4606925"/>
            <a:ext cx="1846263" cy="1154113"/>
            <a:chOff x="5327903" y="4346130"/>
            <a:chExt cx="1845690" cy="1154113"/>
          </a:xfrm>
        </p:grpSpPr>
        <p:grpSp>
          <p:nvGrpSpPr>
            <p:cNvPr id="8300" name="组合 434"/>
            <p:cNvGrpSpPr>
              <a:grpSpLocks/>
            </p:cNvGrpSpPr>
            <p:nvPr/>
          </p:nvGrpSpPr>
          <p:grpSpPr bwMode="auto">
            <a:xfrm>
              <a:off x="5757543" y="4346130"/>
              <a:ext cx="1416050" cy="768922"/>
              <a:chOff x="5610100" y="5361485"/>
              <a:chExt cx="1416592" cy="769546"/>
            </a:xfrm>
          </p:grpSpPr>
          <p:grpSp>
            <p:nvGrpSpPr>
              <p:cNvPr id="9" name="组合 227"/>
              <p:cNvGrpSpPr/>
              <p:nvPr/>
            </p:nvGrpSpPr>
            <p:grpSpPr>
              <a:xfrm>
                <a:off x="5750466" y="5361485"/>
                <a:ext cx="1276226" cy="567245"/>
                <a:chOff x="-124082" y="5583111"/>
                <a:chExt cx="1276226" cy="567245"/>
              </a:xfrm>
              <a:solidFill>
                <a:srgbClr val="FFFFCC"/>
              </a:solidFill>
            </p:grpSpPr>
            <p:sp>
              <p:nvSpPr>
                <p:cNvPr id="205" name="AutoShape 325"/>
                <p:cNvSpPr>
                  <a:spLocks noChangeArrowheads="1"/>
                </p:cNvSpPr>
                <p:nvPr/>
              </p:nvSpPr>
              <p:spPr bwMode="auto">
                <a:xfrm>
                  <a:off x="0" y="5583111"/>
                  <a:ext cx="1152144"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spcBef>
                      <a:spcPct val="25000"/>
                    </a:spcBef>
                    <a:buClr>
                      <a:schemeClr val="accent2"/>
                    </a:buClr>
                    <a:buFont typeface="Wingdings" pitchFamily="2" charset="2"/>
                    <a:buNone/>
                    <a:defRPr/>
                  </a:pPr>
                  <a:r>
                    <a:rPr lang="zh-CN" altLang="en-US" sz="1200" dirty="0">
                      <a:solidFill>
                        <a:srgbClr val="C00000"/>
                      </a:solidFill>
                    </a:rPr>
                    <a:t>监控报告</a:t>
                  </a:r>
                </a:p>
              </p:txBody>
            </p:sp>
            <p:sp>
              <p:nvSpPr>
                <p:cNvPr id="207" name="AutoShape 325"/>
                <p:cNvSpPr>
                  <a:spLocks noChangeArrowheads="1"/>
                </p:cNvSpPr>
                <p:nvPr/>
              </p:nvSpPr>
              <p:spPr bwMode="auto">
                <a:xfrm>
                  <a:off x="-124082" y="5783771"/>
                  <a:ext cx="1188000"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spcBef>
                      <a:spcPct val="25000"/>
                    </a:spcBef>
                    <a:buClr>
                      <a:schemeClr val="accent2"/>
                    </a:buClr>
                    <a:buFont typeface="Wingdings" pitchFamily="2" charset="2"/>
                    <a:buNone/>
                    <a:defRPr/>
                  </a:pPr>
                  <a:r>
                    <a:rPr lang="zh-CN" altLang="en-US" sz="1200" dirty="0">
                      <a:solidFill>
                        <a:srgbClr val="C00000"/>
                      </a:solidFill>
                    </a:rPr>
                    <a:t>新功能增量</a:t>
                  </a:r>
                </a:p>
              </p:txBody>
            </p:sp>
          </p:grpSp>
          <p:sp>
            <p:nvSpPr>
              <p:cNvPr id="203" name="AutoShape 325"/>
              <p:cNvSpPr>
                <a:spLocks noChangeArrowheads="1"/>
              </p:cNvSpPr>
              <p:nvPr/>
            </p:nvSpPr>
            <p:spPr bwMode="auto">
              <a:xfrm>
                <a:off x="5610540" y="5763449"/>
                <a:ext cx="1187536" cy="367010"/>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solidFill>
                      <a:srgbClr val="C00000"/>
                    </a:solidFill>
                    <a:ea typeface="宋体" panose="02010600030101010101" pitchFamily="2" charset="-122"/>
                  </a:rPr>
                  <a:t>更新的产品订单</a:t>
                </a:r>
              </a:p>
            </p:txBody>
          </p:sp>
        </p:grpSp>
        <p:sp>
          <p:nvSpPr>
            <p:cNvPr id="220" name="AutoShape 325"/>
            <p:cNvSpPr>
              <a:spLocks noChangeArrowheads="1"/>
            </p:cNvSpPr>
            <p:nvPr/>
          </p:nvSpPr>
          <p:spPr bwMode="auto">
            <a:xfrm>
              <a:off x="5521518" y="4935093"/>
              <a:ext cx="1256910" cy="366712"/>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solidFill>
                    <a:srgbClr val="C00000"/>
                  </a:solidFill>
                  <a:ea typeface="宋体" panose="02010600030101010101" pitchFamily="2" charset="-122"/>
                </a:rPr>
                <a:t>风险和问题列表</a:t>
              </a:r>
            </a:p>
          </p:txBody>
        </p:sp>
        <p:sp>
          <p:nvSpPr>
            <p:cNvPr id="221" name="AutoShape 325"/>
            <p:cNvSpPr>
              <a:spLocks noChangeArrowheads="1"/>
            </p:cNvSpPr>
            <p:nvPr/>
          </p:nvSpPr>
          <p:spPr bwMode="auto">
            <a:xfrm>
              <a:off x="5327903" y="5133530"/>
              <a:ext cx="1269606" cy="366713"/>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solidFill>
                    <a:srgbClr val="C00000"/>
                  </a:solidFill>
                  <a:ea typeface="宋体" panose="02010600030101010101" pitchFamily="2" charset="-122"/>
                </a:rPr>
                <a:t>功能增量发布版</a:t>
              </a:r>
            </a:p>
          </p:txBody>
        </p:sp>
      </p:grpSp>
      <p:grpSp>
        <p:nvGrpSpPr>
          <p:cNvPr id="8200" name="组合 227"/>
          <p:cNvGrpSpPr>
            <a:grpSpLocks/>
          </p:cNvGrpSpPr>
          <p:nvPr/>
        </p:nvGrpSpPr>
        <p:grpSpPr bwMode="auto">
          <a:xfrm>
            <a:off x="1352550" y="4606925"/>
            <a:ext cx="1870075" cy="1150938"/>
            <a:chOff x="1279144" y="4345941"/>
            <a:chExt cx="1870456" cy="1151445"/>
          </a:xfrm>
        </p:grpSpPr>
        <p:grpSp>
          <p:nvGrpSpPr>
            <p:cNvPr id="11" name="组合 227"/>
            <p:cNvGrpSpPr/>
            <p:nvPr/>
          </p:nvGrpSpPr>
          <p:grpSpPr>
            <a:xfrm>
              <a:off x="1997456" y="4345941"/>
              <a:ext cx="1152144" cy="579945"/>
              <a:chOff x="0" y="5583111"/>
              <a:chExt cx="1152144" cy="579945"/>
            </a:xfrm>
            <a:solidFill>
              <a:srgbClr val="FFFFCC"/>
            </a:solidFill>
          </p:grpSpPr>
          <p:sp>
            <p:nvSpPr>
              <p:cNvPr id="184" name="AutoShape 325"/>
              <p:cNvSpPr>
                <a:spLocks noChangeArrowheads="1"/>
              </p:cNvSpPr>
              <p:nvPr/>
            </p:nvSpPr>
            <p:spPr bwMode="auto">
              <a:xfrm>
                <a:off x="0" y="5583111"/>
                <a:ext cx="1152144"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spcBef>
                    <a:spcPct val="25000"/>
                  </a:spcBef>
                  <a:buClr>
                    <a:schemeClr val="accent2"/>
                  </a:buClr>
                  <a:buFont typeface="Wingdings" pitchFamily="2" charset="2"/>
                  <a:buNone/>
                  <a:defRPr/>
                </a:pPr>
                <a:r>
                  <a:rPr lang="zh-CN" altLang="en-US" sz="1200" dirty="0">
                    <a:solidFill>
                      <a:srgbClr val="C00000"/>
                    </a:solidFill>
                  </a:rPr>
                  <a:t>已批准的项建书</a:t>
                </a:r>
              </a:p>
            </p:txBody>
          </p:sp>
          <p:sp>
            <p:nvSpPr>
              <p:cNvPr id="186" name="AutoShape 325"/>
              <p:cNvSpPr>
                <a:spLocks noChangeArrowheads="1"/>
              </p:cNvSpPr>
              <p:nvPr/>
            </p:nvSpPr>
            <p:spPr bwMode="auto">
              <a:xfrm>
                <a:off x="36068" y="5796471"/>
                <a:ext cx="987552"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spcBef>
                    <a:spcPct val="25000"/>
                  </a:spcBef>
                  <a:buClr>
                    <a:schemeClr val="accent2"/>
                  </a:buClr>
                  <a:buFont typeface="Wingdings" pitchFamily="2" charset="2"/>
                  <a:buNone/>
                  <a:defRPr/>
                </a:pPr>
                <a:r>
                  <a:rPr lang="zh-CN" altLang="en-US" sz="1200" dirty="0">
                    <a:solidFill>
                      <a:srgbClr val="C00000"/>
                    </a:solidFill>
                  </a:rPr>
                  <a:t>产品订单</a:t>
                </a:r>
              </a:p>
            </p:txBody>
          </p:sp>
        </p:grpSp>
        <p:sp>
          <p:nvSpPr>
            <p:cNvPr id="182" name="AutoShape 325"/>
            <p:cNvSpPr>
              <a:spLocks noChangeArrowheads="1"/>
            </p:cNvSpPr>
            <p:nvPr/>
          </p:nvSpPr>
          <p:spPr bwMode="auto">
            <a:xfrm>
              <a:off x="1904746" y="4722345"/>
              <a:ext cx="987626" cy="366874"/>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solidFill>
                    <a:srgbClr val="C00000"/>
                  </a:solidFill>
                  <a:ea typeface="宋体" panose="02010600030101010101" pitchFamily="2" charset="-122"/>
                </a:rPr>
                <a:t>发布计划</a:t>
              </a:r>
            </a:p>
          </p:txBody>
        </p:sp>
        <p:sp>
          <p:nvSpPr>
            <p:cNvPr id="223" name="AutoShape 325"/>
            <p:cNvSpPr>
              <a:spLocks noChangeArrowheads="1"/>
            </p:cNvSpPr>
            <p:nvPr/>
          </p:nvSpPr>
          <p:spPr bwMode="auto">
            <a:xfrm>
              <a:off x="1633229" y="4925634"/>
              <a:ext cx="1100361" cy="366874"/>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solidFill>
                    <a:srgbClr val="C00000"/>
                  </a:solidFill>
                  <a:ea typeface="宋体" panose="02010600030101010101" pitchFamily="2" charset="-122"/>
                </a:rPr>
                <a:t>高层架构文档</a:t>
              </a:r>
            </a:p>
          </p:txBody>
        </p:sp>
        <p:sp>
          <p:nvSpPr>
            <p:cNvPr id="183" name="AutoShape 325"/>
            <p:cNvSpPr>
              <a:spLocks noChangeArrowheads="1"/>
            </p:cNvSpPr>
            <p:nvPr/>
          </p:nvSpPr>
          <p:spPr bwMode="auto">
            <a:xfrm>
              <a:off x="1279144" y="5130511"/>
              <a:ext cx="1257556" cy="366875"/>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solidFill>
                    <a:srgbClr val="C00000"/>
                  </a:solidFill>
                  <a:ea typeface="宋体" panose="02010600030101010101" pitchFamily="2" charset="-122"/>
                </a:rPr>
                <a:t>风险和问题列表</a:t>
              </a:r>
            </a:p>
          </p:txBody>
        </p:sp>
      </p:grpSp>
      <p:grpSp>
        <p:nvGrpSpPr>
          <p:cNvPr id="8201" name="组合 90"/>
          <p:cNvGrpSpPr>
            <a:grpSpLocks/>
          </p:cNvGrpSpPr>
          <p:nvPr/>
        </p:nvGrpSpPr>
        <p:grpSpPr bwMode="auto">
          <a:xfrm>
            <a:off x="0" y="1190625"/>
            <a:ext cx="8924925" cy="2806700"/>
            <a:chOff x="1" y="1190624"/>
            <a:chExt cx="8924924" cy="2806700"/>
          </a:xfrm>
        </p:grpSpPr>
        <p:sp>
          <p:nvSpPr>
            <p:cNvPr id="206" name="剪去同侧角的矩形 205"/>
            <p:cNvSpPr/>
            <p:nvPr/>
          </p:nvSpPr>
          <p:spPr bwMode="auto">
            <a:xfrm rot="16200000">
              <a:off x="3053147" y="-1862522"/>
              <a:ext cx="2714689" cy="8820981"/>
            </a:xfrm>
            <a:prstGeom prst="snip2SameRect">
              <a:avLst>
                <a:gd name="adj1" fmla="val 5680"/>
                <a:gd name="adj2" fmla="val 0"/>
              </a:avLst>
            </a:prstGeom>
            <a:solidFill>
              <a:schemeClr val="accent3"/>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0"/>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300"/>
                <a:t>                            </a:t>
              </a:r>
            </a:p>
          </p:txBody>
        </p:sp>
        <p:sp>
          <p:nvSpPr>
            <p:cNvPr id="166" name="剪去同侧角的矩形 165"/>
            <p:cNvSpPr/>
            <p:nvPr/>
          </p:nvSpPr>
          <p:spPr bwMode="auto">
            <a:xfrm rot="16200000">
              <a:off x="3091205" y="-1824532"/>
              <a:ext cx="2714689" cy="8820981"/>
            </a:xfrm>
            <a:prstGeom prst="snip2SameRect">
              <a:avLst>
                <a:gd name="adj1" fmla="val 5680"/>
                <a:gd name="adj2" fmla="val 0"/>
              </a:avLst>
            </a:prstGeom>
            <a:solidFill>
              <a:schemeClr val="accent3"/>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0"/>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300"/>
                <a:t>                            </a:t>
              </a:r>
            </a:p>
          </p:txBody>
        </p:sp>
        <p:sp>
          <p:nvSpPr>
            <p:cNvPr id="167" name="剪去同侧角的矩形 166"/>
            <p:cNvSpPr/>
            <p:nvPr/>
          </p:nvSpPr>
          <p:spPr bwMode="auto">
            <a:xfrm rot="16200000">
              <a:off x="3120446" y="-1798552"/>
              <a:ext cx="2714689" cy="8820981"/>
            </a:xfrm>
            <a:prstGeom prst="snip2SameRect">
              <a:avLst>
                <a:gd name="adj1" fmla="val 5680"/>
                <a:gd name="adj2" fmla="val 0"/>
              </a:avLst>
            </a:prstGeom>
            <a:solidFill>
              <a:schemeClr val="accent3"/>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0"/>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300"/>
                <a:t>                            </a:t>
              </a:r>
            </a:p>
          </p:txBody>
        </p:sp>
        <p:sp>
          <p:nvSpPr>
            <p:cNvPr id="168" name="剪去同侧角的矩形 167"/>
            <p:cNvSpPr/>
            <p:nvPr/>
          </p:nvSpPr>
          <p:spPr bwMode="auto">
            <a:xfrm rot="16200000">
              <a:off x="3157091" y="-1770510"/>
              <a:ext cx="2714687" cy="8820981"/>
            </a:xfrm>
            <a:prstGeom prst="snip2SameRect">
              <a:avLst>
                <a:gd name="adj1" fmla="val 5680"/>
                <a:gd name="adj2" fmla="val 0"/>
              </a:avLst>
            </a:prstGeom>
            <a:solidFill>
              <a:schemeClr val="accent3"/>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0"/>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300"/>
                <a:t>                            </a:t>
              </a:r>
            </a:p>
          </p:txBody>
        </p:sp>
      </p:grpSp>
      <p:grpSp>
        <p:nvGrpSpPr>
          <p:cNvPr id="8202" name="组合 435"/>
          <p:cNvGrpSpPr>
            <a:grpSpLocks/>
          </p:cNvGrpSpPr>
          <p:nvPr/>
        </p:nvGrpSpPr>
        <p:grpSpPr bwMode="auto">
          <a:xfrm>
            <a:off x="546100" y="4087813"/>
            <a:ext cx="8316913" cy="358775"/>
            <a:chOff x="487152" y="4813599"/>
            <a:chExt cx="7982927" cy="356680"/>
          </a:xfrm>
        </p:grpSpPr>
        <p:grpSp>
          <p:nvGrpSpPr>
            <p:cNvPr id="8274" name="组合 271"/>
            <p:cNvGrpSpPr>
              <a:grpSpLocks/>
            </p:cNvGrpSpPr>
            <p:nvPr/>
          </p:nvGrpSpPr>
          <p:grpSpPr bwMode="auto">
            <a:xfrm>
              <a:off x="487152" y="4813599"/>
              <a:ext cx="7982927" cy="351138"/>
              <a:chOff x="773190" y="5536483"/>
              <a:chExt cx="7639675" cy="351138"/>
            </a:xfrm>
          </p:grpSpPr>
          <p:sp>
            <p:nvSpPr>
              <p:cNvPr id="117" name="矩形 116"/>
              <p:cNvSpPr/>
              <p:nvPr/>
            </p:nvSpPr>
            <p:spPr bwMode="auto">
              <a:xfrm>
                <a:off x="773190" y="5536483"/>
                <a:ext cx="1835914" cy="184653"/>
              </a:xfrm>
              <a:prstGeom prst="rect">
                <a:avLst/>
              </a:prstGeom>
              <a:solidFill>
                <a:schemeClr val="tx2">
                  <a:lumMod val="20000"/>
                  <a:lumOff val="80000"/>
                </a:schemeClr>
              </a:solidFill>
              <a:ln w="12700" cap="flat" cmpd="sng" algn="ctr">
                <a:solidFill>
                  <a:schemeClr val="tx1"/>
                </a:solidFill>
                <a:prstDash val="solid"/>
                <a:round/>
                <a:headEnd type="none" w="med" len="med"/>
                <a:tailEnd type="none" w="med" len="med"/>
              </a:ln>
              <a:effectLst/>
            </p:spPr>
            <p:txBody>
              <a:bodyPr wrap="none" tIns="36000" b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300"/>
                  <a:t>先启</a:t>
                </a:r>
              </a:p>
            </p:txBody>
          </p:sp>
          <p:sp>
            <p:nvSpPr>
              <p:cNvPr id="118" name="矩形 117"/>
              <p:cNvSpPr/>
              <p:nvPr/>
            </p:nvSpPr>
            <p:spPr bwMode="auto">
              <a:xfrm>
                <a:off x="2610562" y="5536483"/>
                <a:ext cx="1834455" cy="184653"/>
              </a:xfrm>
              <a:prstGeom prst="rect">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wrap="none" tIns="36000" b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300"/>
                  <a:t>精化</a:t>
                </a:r>
              </a:p>
            </p:txBody>
          </p:sp>
          <p:sp>
            <p:nvSpPr>
              <p:cNvPr id="119" name="矩形 118"/>
              <p:cNvSpPr/>
              <p:nvPr/>
            </p:nvSpPr>
            <p:spPr bwMode="auto">
              <a:xfrm>
                <a:off x="4445017" y="5536483"/>
                <a:ext cx="2069231" cy="184653"/>
              </a:xfrm>
              <a:prstGeom prst="rect">
                <a:avLst/>
              </a:prstGeom>
              <a:solidFill>
                <a:schemeClr val="accent1">
                  <a:lumMod val="60000"/>
                  <a:lumOff val="40000"/>
                </a:schemeClr>
              </a:solidFill>
              <a:ln w="12700" cap="flat" cmpd="sng" algn="ctr">
                <a:solidFill>
                  <a:schemeClr val="tx1"/>
                </a:solidFill>
                <a:prstDash val="solid"/>
                <a:round/>
                <a:headEnd type="none" w="med" len="med"/>
                <a:tailEnd type="none" w="med" len="med"/>
              </a:ln>
              <a:effectLst/>
            </p:spPr>
            <p:txBody>
              <a:bodyPr wrap="none" tIns="36000" b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300"/>
                  <a:t>构造</a:t>
                </a:r>
              </a:p>
            </p:txBody>
          </p:sp>
          <p:sp>
            <p:nvSpPr>
              <p:cNvPr id="8279" name="矩形 120"/>
              <p:cNvSpPr>
                <a:spLocks noChangeArrowheads="1"/>
              </p:cNvSpPr>
              <p:nvPr/>
            </p:nvSpPr>
            <p:spPr bwMode="auto">
              <a:xfrm>
                <a:off x="6517353" y="5536483"/>
                <a:ext cx="1835913" cy="185351"/>
              </a:xfrm>
              <a:prstGeom prst="rect">
                <a:avLst/>
              </a:prstGeom>
              <a:solidFill>
                <a:schemeClr val="accent1"/>
              </a:solidFill>
              <a:ln w="12700" algn="ctr">
                <a:solidFill>
                  <a:schemeClr val="tx1"/>
                </a:solidFill>
                <a:round/>
                <a:headEnd/>
                <a:tailEnd/>
              </a:ln>
            </p:spPr>
            <p:txBody>
              <a:bodyPr wrap="none" tIns="36000" b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300"/>
                  <a:t>移交</a:t>
                </a:r>
              </a:p>
            </p:txBody>
          </p:sp>
          <p:sp>
            <p:nvSpPr>
              <p:cNvPr id="8280" name="等腰三角形 121"/>
              <p:cNvSpPr>
                <a:spLocks noChangeArrowheads="1"/>
              </p:cNvSpPr>
              <p:nvPr/>
            </p:nvSpPr>
            <p:spPr bwMode="auto">
              <a:xfrm>
                <a:off x="2547004" y="5714627"/>
                <a:ext cx="126033" cy="172994"/>
              </a:xfrm>
              <a:prstGeom prst="triangle">
                <a:avLst>
                  <a:gd name="adj" fmla="val 50000"/>
                </a:avLst>
              </a:prstGeom>
              <a:solidFill>
                <a:srgbClr val="C00000"/>
              </a:solidFill>
              <a:ln w="12700" algn="ctr">
                <a:solidFill>
                  <a:schemeClr val="tx1"/>
                </a:solidFill>
                <a:round/>
                <a:headEnd/>
                <a:tailEnd/>
              </a:ln>
            </p:spPr>
            <p:txBody>
              <a:bodyPr wrap="none" tIns="36000" b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endParaRPr lang="zh-CN" altLang="en-US" sz="1300"/>
              </a:p>
            </p:txBody>
          </p:sp>
          <p:sp>
            <p:nvSpPr>
              <p:cNvPr id="8281" name="等腰三角形 122"/>
              <p:cNvSpPr>
                <a:spLocks noChangeArrowheads="1"/>
              </p:cNvSpPr>
              <p:nvPr/>
            </p:nvSpPr>
            <p:spPr bwMode="auto">
              <a:xfrm>
                <a:off x="4383021" y="5714627"/>
                <a:ext cx="126033" cy="172994"/>
              </a:xfrm>
              <a:prstGeom prst="triangle">
                <a:avLst>
                  <a:gd name="adj" fmla="val 50000"/>
                </a:avLst>
              </a:prstGeom>
              <a:solidFill>
                <a:srgbClr val="C00000"/>
              </a:solidFill>
              <a:ln w="12700" algn="ctr">
                <a:solidFill>
                  <a:schemeClr val="tx1"/>
                </a:solidFill>
                <a:round/>
                <a:headEnd/>
                <a:tailEnd/>
              </a:ln>
            </p:spPr>
            <p:txBody>
              <a:bodyPr wrap="none" tIns="36000" b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endParaRPr lang="zh-CN" altLang="en-US" sz="1300"/>
              </a:p>
            </p:txBody>
          </p:sp>
          <p:sp>
            <p:nvSpPr>
              <p:cNvPr id="8282" name="等腰三角形 123"/>
              <p:cNvSpPr>
                <a:spLocks noChangeArrowheads="1"/>
              </p:cNvSpPr>
              <p:nvPr/>
            </p:nvSpPr>
            <p:spPr bwMode="auto">
              <a:xfrm>
                <a:off x="6422931" y="5714627"/>
                <a:ext cx="126033" cy="172994"/>
              </a:xfrm>
              <a:prstGeom prst="triangle">
                <a:avLst>
                  <a:gd name="adj" fmla="val 50000"/>
                </a:avLst>
              </a:prstGeom>
              <a:solidFill>
                <a:srgbClr val="C00000"/>
              </a:solidFill>
              <a:ln w="12700" algn="ctr">
                <a:solidFill>
                  <a:schemeClr val="tx1"/>
                </a:solidFill>
                <a:round/>
                <a:headEnd/>
                <a:tailEnd/>
              </a:ln>
            </p:spPr>
            <p:txBody>
              <a:bodyPr wrap="none" tIns="36000" b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endParaRPr lang="zh-CN" altLang="en-US" sz="1300"/>
              </a:p>
            </p:txBody>
          </p:sp>
          <p:sp>
            <p:nvSpPr>
              <p:cNvPr id="8283" name="等腰三角形 124"/>
              <p:cNvSpPr>
                <a:spLocks noChangeArrowheads="1"/>
              </p:cNvSpPr>
              <p:nvPr/>
            </p:nvSpPr>
            <p:spPr bwMode="auto">
              <a:xfrm>
                <a:off x="8286832" y="5714627"/>
                <a:ext cx="126033" cy="172994"/>
              </a:xfrm>
              <a:prstGeom prst="triangle">
                <a:avLst>
                  <a:gd name="adj" fmla="val 50000"/>
                </a:avLst>
              </a:prstGeom>
              <a:solidFill>
                <a:srgbClr val="C00000"/>
              </a:solidFill>
              <a:ln w="12700" algn="ctr">
                <a:solidFill>
                  <a:schemeClr val="tx1"/>
                </a:solidFill>
                <a:round/>
                <a:headEnd/>
                <a:tailEnd/>
              </a:ln>
            </p:spPr>
            <p:txBody>
              <a:bodyPr wrap="none" tIns="36000" b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endParaRPr lang="zh-CN" altLang="en-US" sz="1300"/>
              </a:p>
            </p:txBody>
          </p:sp>
        </p:grpSp>
        <p:sp>
          <p:nvSpPr>
            <p:cNvPr id="8275" name="等腰三角形 430"/>
            <p:cNvSpPr>
              <a:spLocks noChangeArrowheads="1"/>
            </p:cNvSpPr>
            <p:nvPr/>
          </p:nvSpPr>
          <p:spPr bwMode="auto">
            <a:xfrm>
              <a:off x="1172264" y="4997285"/>
              <a:ext cx="131696" cy="172994"/>
            </a:xfrm>
            <a:prstGeom prst="triangle">
              <a:avLst>
                <a:gd name="adj" fmla="val 50000"/>
              </a:avLst>
            </a:prstGeom>
            <a:solidFill>
              <a:srgbClr val="C00000"/>
            </a:solidFill>
            <a:ln w="12700" algn="ctr">
              <a:solidFill>
                <a:schemeClr val="tx1"/>
              </a:solidFill>
              <a:round/>
              <a:headEnd/>
              <a:tailEnd/>
            </a:ln>
          </p:spPr>
          <p:txBody>
            <a:bodyPr wrap="none" tIns="36000" b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endParaRPr lang="zh-CN" altLang="en-US" sz="1300"/>
            </a:p>
          </p:txBody>
        </p:sp>
      </p:grpSp>
      <p:cxnSp>
        <p:nvCxnSpPr>
          <p:cNvPr id="8203" name="直接连接符 253"/>
          <p:cNvCxnSpPr>
            <a:cxnSpLocks noChangeShapeType="1"/>
            <a:stCxn id="8272" idx="1"/>
            <a:endCxn id="118" idx="1"/>
          </p:cNvCxnSpPr>
          <p:nvPr/>
        </p:nvCxnSpPr>
        <p:spPr bwMode="auto">
          <a:xfrm rot="10800000" flipH="1" flipV="1">
            <a:off x="2536825" y="1471613"/>
            <a:ext cx="9525" cy="2709862"/>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8204" name="直接连接符 254"/>
          <p:cNvCxnSpPr>
            <a:cxnSpLocks noChangeShapeType="1"/>
            <a:stCxn id="8273" idx="1"/>
            <a:endCxn id="119" idx="3"/>
          </p:cNvCxnSpPr>
          <p:nvPr/>
        </p:nvCxnSpPr>
        <p:spPr bwMode="auto">
          <a:xfrm rot="10800000" flipH="1" flipV="1">
            <a:off x="6788150" y="1471613"/>
            <a:ext cx="7938" cy="2709862"/>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nvGrpSpPr>
          <p:cNvPr id="8205" name="组合 89"/>
          <p:cNvGrpSpPr>
            <a:grpSpLocks/>
          </p:cNvGrpSpPr>
          <p:nvPr/>
        </p:nvGrpSpPr>
        <p:grpSpPr bwMode="auto">
          <a:xfrm>
            <a:off x="522288" y="1377950"/>
            <a:ext cx="8280400" cy="2314575"/>
            <a:chOff x="522288" y="1377950"/>
            <a:chExt cx="8280400" cy="2314575"/>
          </a:xfrm>
        </p:grpSpPr>
        <p:grpSp>
          <p:nvGrpSpPr>
            <p:cNvPr id="8226" name="组合 404"/>
            <p:cNvGrpSpPr>
              <a:grpSpLocks/>
            </p:cNvGrpSpPr>
            <p:nvPr/>
          </p:nvGrpSpPr>
          <p:grpSpPr bwMode="auto">
            <a:xfrm>
              <a:off x="522288" y="1377950"/>
              <a:ext cx="8280400" cy="185709"/>
              <a:chOff x="535432" y="1126041"/>
              <a:chExt cx="7885434" cy="185351"/>
            </a:xfrm>
          </p:grpSpPr>
          <p:sp>
            <p:nvSpPr>
              <p:cNvPr id="8271" name="矩形 273"/>
              <p:cNvSpPr>
                <a:spLocks noChangeArrowheads="1"/>
              </p:cNvSpPr>
              <p:nvPr/>
            </p:nvSpPr>
            <p:spPr bwMode="auto">
              <a:xfrm>
                <a:off x="535432" y="1126041"/>
                <a:ext cx="1918400" cy="185351"/>
              </a:xfrm>
              <a:prstGeom prst="rect">
                <a:avLst/>
              </a:prstGeom>
              <a:solidFill>
                <a:srgbClr val="66FF99"/>
              </a:solidFill>
              <a:ln w="12700" algn="ctr">
                <a:solidFill>
                  <a:schemeClr val="tx1"/>
                </a:solidFill>
                <a:round/>
                <a:headEnd/>
                <a:tailEnd/>
              </a:ln>
            </p:spPr>
            <p:txBody>
              <a:bodyPr wrap="none" tIns="36000" b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300"/>
                  <a:t>项目启动</a:t>
                </a:r>
              </a:p>
            </p:txBody>
          </p:sp>
          <p:sp>
            <p:nvSpPr>
              <p:cNvPr id="8272" name="矩形 274"/>
              <p:cNvSpPr>
                <a:spLocks noChangeArrowheads="1"/>
              </p:cNvSpPr>
              <p:nvPr/>
            </p:nvSpPr>
            <p:spPr bwMode="auto">
              <a:xfrm>
                <a:off x="2454405" y="1126041"/>
                <a:ext cx="4050000" cy="185351"/>
              </a:xfrm>
              <a:prstGeom prst="rect">
                <a:avLst/>
              </a:prstGeom>
              <a:solidFill>
                <a:srgbClr val="92D050"/>
              </a:solidFill>
              <a:ln w="12700" algn="ctr">
                <a:solidFill>
                  <a:schemeClr val="tx1"/>
                </a:solidFill>
                <a:round/>
                <a:headEnd/>
                <a:tailEnd/>
              </a:ln>
            </p:spPr>
            <p:txBody>
              <a:bodyPr wrap="none" tIns="36000" b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300"/>
                  <a:t>项目实施</a:t>
                </a:r>
              </a:p>
            </p:txBody>
          </p:sp>
          <p:sp>
            <p:nvSpPr>
              <p:cNvPr id="8273" name="矩形 276"/>
              <p:cNvSpPr>
                <a:spLocks noChangeArrowheads="1"/>
              </p:cNvSpPr>
              <p:nvPr/>
            </p:nvSpPr>
            <p:spPr bwMode="auto">
              <a:xfrm>
                <a:off x="6502466" y="1126041"/>
                <a:ext cx="1918400" cy="185351"/>
              </a:xfrm>
              <a:prstGeom prst="rect">
                <a:avLst/>
              </a:prstGeom>
              <a:solidFill>
                <a:srgbClr val="00B050"/>
              </a:solidFill>
              <a:ln w="12700" algn="ctr">
                <a:solidFill>
                  <a:schemeClr val="tx1"/>
                </a:solidFill>
                <a:round/>
                <a:headEnd/>
                <a:tailEnd/>
              </a:ln>
            </p:spPr>
            <p:txBody>
              <a:bodyPr wrap="none" tIns="36000" b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300"/>
                  <a:t>项目收尾</a:t>
                </a:r>
              </a:p>
            </p:txBody>
          </p:sp>
        </p:grpSp>
        <p:grpSp>
          <p:nvGrpSpPr>
            <p:cNvPr id="8227" name="组合 88"/>
            <p:cNvGrpSpPr>
              <a:grpSpLocks/>
            </p:cNvGrpSpPr>
            <p:nvPr/>
          </p:nvGrpSpPr>
          <p:grpSpPr bwMode="auto">
            <a:xfrm>
              <a:off x="1816672" y="2148789"/>
              <a:ext cx="6945773" cy="1543736"/>
              <a:chOff x="1816672" y="2148789"/>
              <a:chExt cx="6945773" cy="1543736"/>
            </a:xfrm>
          </p:grpSpPr>
          <p:grpSp>
            <p:nvGrpSpPr>
              <p:cNvPr id="8228" name="组合 201"/>
              <p:cNvGrpSpPr>
                <a:grpSpLocks/>
              </p:cNvGrpSpPr>
              <p:nvPr/>
            </p:nvGrpSpPr>
            <p:grpSpPr bwMode="auto">
              <a:xfrm>
                <a:off x="2139179" y="2912895"/>
                <a:ext cx="1200641" cy="779630"/>
                <a:chOff x="2180791" y="5143499"/>
                <a:chExt cx="1200583" cy="779749"/>
              </a:xfrm>
            </p:grpSpPr>
            <p:sp>
              <p:nvSpPr>
                <p:cNvPr id="185" name="剪去同侧角的矩形 184"/>
                <p:cNvSpPr/>
                <p:nvPr/>
              </p:nvSpPr>
              <p:spPr bwMode="auto">
                <a:xfrm>
                  <a:off x="2180791" y="5143499"/>
                  <a:ext cx="1200583" cy="779749"/>
                </a:xfrm>
                <a:prstGeom prst="snip2SameRect">
                  <a:avLst>
                    <a:gd name="adj1" fmla="val 0"/>
                    <a:gd name="adj2" fmla="val 0"/>
                  </a:avLst>
                </a:prstGeom>
                <a:solidFill>
                  <a:srgbClr val="FFFF99"/>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72000"/>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r>
                    <a:rPr lang="zh-CN" altLang="en-US" sz="1300"/>
                    <a:t>规划迭代</a:t>
                  </a:r>
                </a:p>
              </p:txBody>
            </p:sp>
            <p:sp>
              <p:nvSpPr>
                <p:cNvPr id="188" name="矩形 187"/>
                <p:cNvSpPr/>
                <p:nvPr/>
              </p:nvSpPr>
              <p:spPr bwMode="auto">
                <a:xfrm>
                  <a:off x="2315447" y="5520647"/>
                  <a:ext cx="936625" cy="28816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b="1" dirty="0">
                      <a:solidFill>
                        <a:srgbClr val="7030A0"/>
                      </a:solidFill>
                    </a:rPr>
                    <a:t>迭代规划会议</a:t>
                  </a:r>
                </a:p>
              </p:txBody>
            </p:sp>
          </p:grpSp>
          <p:grpSp>
            <p:nvGrpSpPr>
              <p:cNvPr id="8229" name="组合 200"/>
              <p:cNvGrpSpPr>
                <a:grpSpLocks/>
              </p:cNvGrpSpPr>
              <p:nvPr/>
            </p:nvGrpSpPr>
            <p:grpSpPr bwMode="auto">
              <a:xfrm>
                <a:off x="3674902" y="2912895"/>
                <a:ext cx="2016097" cy="779630"/>
                <a:chOff x="3733367" y="5153023"/>
                <a:chExt cx="2016000" cy="779749"/>
              </a:xfrm>
            </p:grpSpPr>
            <p:sp>
              <p:nvSpPr>
                <p:cNvPr id="191" name="剪去同侧角的矩形 190"/>
                <p:cNvSpPr/>
                <p:nvPr/>
              </p:nvSpPr>
              <p:spPr bwMode="auto">
                <a:xfrm>
                  <a:off x="3733367" y="5153023"/>
                  <a:ext cx="2016000" cy="779749"/>
                </a:xfrm>
                <a:prstGeom prst="snip2SameRect">
                  <a:avLst>
                    <a:gd name="adj1" fmla="val 0"/>
                    <a:gd name="adj2" fmla="val 0"/>
                  </a:avLst>
                </a:prstGeom>
                <a:solidFill>
                  <a:srgbClr val="FFFF99"/>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72000"/>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r>
                    <a:rPr lang="zh-CN" altLang="en-US" sz="1300"/>
                    <a:t>管理迭代</a:t>
                  </a:r>
                </a:p>
              </p:txBody>
            </p:sp>
            <p:sp>
              <p:nvSpPr>
                <p:cNvPr id="192" name="矩形 191"/>
                <p:cNvSpPr/>
                <p:nvPr/>
              </p:nvSpPr>
              <p:spPr bwMode="auto">
                <a:xfrm>
                  <a:off x="3784588" y="5530171"/>
                  <a:ext cx="936000" cy="270554"/>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t>迭代执行</a:t>
                  </a:r>
                </a:p>
              </p:txBody>
            </p:sp>
            <p:sp>
              <p:nvSpPr>
                <p:cNvPr id="198" name="矩形 197"/>
                <p:cNvSpPr/>
                <p:nvPr/>
              </p:nvSpPr>
              <p:spPr bwMode="auto">
                <a:xfrm>
                  <a:off x="4765663" y="5511121"/>
                  <a:ext cx="936000" cy="270554"/>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t>迭代监控</a:t>
                  </a:r>
                </a:p>
              </p:txBody>
            </p:sp>
          </p:grpSp>
          <p:grpSp>
            <p:nvGrpSpPr>
              <p:cNvPr id="8230" name="组合 199"/>
              <p:cNvGrpSpPr>
                <a:grpSpLocks/>
              </p:cNvGrpSpPr>
              <p:nvPr/>
            </p:nvGrpSpPr>
            <p:grpSpPr bwMode="auto">
              <a:xfrm>
                <a:off x="6026082" y="2576695"/>
                <a:ext cx="1200641" cy="1115830"/>
                <a:chOff x="6133666" y="5153023"/>
                <a:chExt cx="1200583" cy="1116000"/>
              </a:xfrm>
            </p:grpSpPr>
            <p:sp>
              <p:nvSpPr>
                <p:cNvPr id="194" name="剪去同侧角的矩形 193"/>
                <p:cNvSpPr/>
                <p:nvPr/>
              </p:nvSpPr>
              <p:spPr bwMode="auto">
                <a:xfrm>
                  <a:off x="6133666" y="5153023"/>
                  <a:ext cx="1200583" cy="1116000"/>
                </a:xfrm>
                <a:prstGeom prst="snip2SameRect">
                  <a:avLst>
                    <a:gd name="adj1" fmla="val 0"/>
                    <a:gd name="adj2" fmla="val 0"/>
                  </a:avLst>
                </a:prstGeom>
                <a:solidFill>
                  <a:srgbClr val="FFFF99"/>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72000"/>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r>
                    <a:rPr lang="zh-CN" altLang="en-US" sz="1300"/>
                    <a:t>评估结果</a:t>
                  </a:r>
                </a:p>
              </p:txBody>
            </p:sp>
            <p:sp>
              <p:nvSpPr>
                <p:cNvPr id="195" name="矩形 194"/>
                <p:cNvSpPr/>
                <p:nvPr/>
              </p:nvSpPr>
              <p:spPr bwMode="auto">
                <a:xfrm>
                  <a:off x="6268322" y="5530172"/>
                  <a:ext cx="936625" cy="28816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t>复审会议</a:t>
                  </a:r>
                </a:p>
              </p:txBody>
            </p:sp>
            <p:sp>
              <p:nvSpPr>
                <p:cNvPr id="199" name="矩形 198"/>
                <p:cNvSpPr/>
                <p:nvPr/>
              </p:nvSpPr>
              <p:spPr bwMode="auto">
                <a:xfrm>
                  <a:off x="6277847" y="5882597"/>
                  <a:ext cx="936625" cy="28816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t>回顾会议</a:t>
                  </a:r>
                </a:p>
              </p:txBody>
            </p:sp>
          </p:grpSp>
          <p:grpSp>
            <p:nvGrpSpPr>
              <p:cNvPr id="8231" name="组合 211"/>
              <p:cNvGrpSpPr>
                <a:grpSpLocks/>
              </p:cNvGrpSpPr>
              <p:nvPr/>
            </p:nvGrpSpPr>
            <p:grpSpPr bwMode="auto">
              <a:xfrm>
                <a:off x="7561804" y="2576695"/>
                <a:ext cx="1200641" cy="1115830"/>
                <a:chOff x="6133666" y="5153023"/>
                <a:chExt cx="1200583" cy="1116000"/>
              </a:xfrm>
            </p:grpSpPr>
            <p:sp>
              <p:nvSpPr>
                <p:cNvPr id="213" name="剪去同侧角的矩形 212"/>
                <p:cNvSpPr/>
                <p:nvPr/>
              </p:nvSpPr>
              <p:spPr bwMode="auto">
                <a:xfrm>
                  <a:off x="6133666" y="5153023"/>
                  <a:ext cx="1200583" cy="1116000"/>
                </a:xfrm>
                <a:prstGeom prst="snip2SameRect">
                  <a:avLst>
                    <a:gd name="adj1" fmla="val 0"/>
                    <a:gd name="adj2" fmla="val 0"/>
                  </a:avLst>
                </a:prstGeom>
                <a:solidFill>
                  <a:srgbClr val="FFFF99"/>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72000"/>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r>
                    <a:rPr lang="zh-CN" altLang="en-US" sz="1300"/>
                    <a:t>项目收尾</a:t>
                  </a:r>
                </a:p>
              </p:txBody>
            </p:sp>
            <p:sp>
              <p:nvSpPr>
                <p:cNvPr id="214" name="矩形 213"/>
                <p:cNvSpPr/>
                <p:nvPr/>
              </p:nvSpPr>
              <p:spPr bwMode="auto">
                <a:xfrm>
                  <a:off x="6268322" y="5530172"/>
                  <a:ext cx="936625" cy="28816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t>发布管理</a:t>
                  </a:r>
                </a:p>
              </p:txBody>
            </p:sp>
            <p:sp>
              <p:nvSpPr>
                <p:cNvPr id="215" name="矩形 214"/>
                <p:cNvSpPr/>
                <p:nvPr/>
              </p:nvSpPr>
              <p:spPr bwMode="auto">
                <a:xfrm>
                  <a:off x="6277847" y="5882597"/>
                  <a:ext cx="936625" cy="28816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t>项目验收</a:t>
                  </a:r>
                </a:p>
              </p:txBody>
            </p:sp>
          </p:grpSp>
          <p:cxnSp>
            <p:nvCxnSpPr>
              <p:cNvPr id="8232" name="直接箭头连接符 171"/>
              <p:cNvCxnSpPr>
                <a:cxnSpLocks noChangeShapeType="1"/>
              </p:cNvCxnSpPr>
              <p:nvPr/>
            </p:nvCxnSpPr>
            <p:spPr bwMode="auto">
              <a:xfrm>
                <a:off x="1816672" y="3287928"/>
                <a:ext cx="324016" cy="2593"/>
              </a:xfrm>
              <a:prstGeom prst="straightConnector1">
                <a:avLst/>
              </a:prstGeom>
              <a:noFill/>
              <a:ln w="25400"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8233" name="直接箭头连接符 173"/>
              <p:cNvCxnSpPr>
                <a:cxnSpLocks noChangeShapeType="1"/>
              </p:cNvCxnSpPr>
              <p:nvPr/>
            </p:nvCxnSpPr>
            <p:spPr bwMode="auto">
              <a:xfrm>
                <a:off x="3346841" y="3287928"/>
                <a:ext cx="324016" cy="2593"/>
              </a:xfrm>
              <a:prstGeom prst="straightConnector1">
                <a:avLst/>
              </a:prstGeom>
              <a:noFill/>
              <a:ln w="25400"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8234" name="直接箭头连接符 174"/>
              <p:cNvCxnSpPr>
                <a:cxnSpLocks noChangeShapeType="1"/>
              </p:cNvCxnSpPr>
              <p:nvPr/>
            </p:nvCxnSpPr>
            <p:spPr bwMode="auto">
              <a:xfrm>
                <a:off x="5700011" y="3287928"/>
                <a:ext cx="324016" cy="2593"/>
              </a:xfrm>
              <a:prstGeom prst="straightConnector1">
                <a:avLst/>
              </a:prstGeom>
              <a:noFill/>
              <a:ln w="25400"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8235" name="直接箭头连接符 175"/>
              <p:cNvCxnSpPr>
                <a:cxnSpLocks noChangeShapeType="1"/>
              </p:cNvCxnSpPr>
              <p:nvPr/>
            </p:nvCxnSpPr>
            <p:spPr bwMode="auto">
              <a:xfrm>
                <a:off x="7224085" y="3287928"/>
                <a:ext cx="324016" cy="2593"/>
              </a:xfrm>
              <a:prstGeom prst="straightConnector1">
                <a:avLst/>
              </a:prstGeom>
              <a:noFill/>
              <a:ln w="25400"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8236" name="肘形连接符 188"/>
              <p:cNvCxnSpPr>
                <a:cxnSpLocks noChangeShapeType="1"/>
              </p:cNvCxnSpPr>
              <p:nvPr/>
            </p:nvCxnSpPr>
            <p:spPr bwMode="auto">
              <a:xfrm flipH="1" flipV="1">
                <a:off x="2739500" y="2912895"/>
                <a:ext cx="4487223" cy="221715"/>
              </a:xfrm>
              <a:prstGeom prst="bentConnector4">
                <a:avLst>
                  <a:gd name="adj1" fmla="val -5097"/>
                  <a:gd name="adj2" fmla="val 316236"/>
                </a:avLst>
              </a:prstGeom>
              <a:noFill/>
              <a:ln w="25400" algn="ctr">
                <a:solidFill>
                  <a:schemeClr val="tx1"/>
                </a:solidFill>
                <a:round/>
                <a:headEnd/>
                <a:tailEnd type="triangle" w="lg" len="lg"/>
              </a:ln>
              <a:extLst>
                <a:ext uri="{909E8E84-426E-40DD-AFC4-6F175D3DCCD1}">
                  <a14:hiddenFill xmlns:a14="http://schemas.microsoft.com/office/drawing/2010/main">
                    <a:noFill/>
                  </a14:hiddenFill>
                </a:ext>
              </a:extLst>
            </p:spPr>
          </p:cxnSp>
          <p:sp>
            <p:nvSpPr>
              <p:cNvPr id="8237" name="矩形 281"/>
              <p:cNvSpPr>
                <a:spLocks noChangeArrowheads="1"/>
              </p:cNvSpPr>
              <p:nvPr/>
            </p:nvSpPr>
            <p:spPr bwMode="auto">
              <a:xfrm>
                <a:off x="4495218" y="2148789"/>
                <a:ext cx="846571" cy="272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300"/>
                  <a:t>迭代</a:t>
                </a:r>
                <a:r>
                  <a:rPr lang="en-US" altLang="zh-CN" sz="1300"/>
                  <a:t>1</a:t>
                </a:r>
                <a:r>
                  <a:rPr lang="zh-CN" altLang="en-US" sz="1300"/>
                  <a:t>～</a:t>
                </a:r>
                <a:r>
                  <a:rPr lang="en-US" altLang="zh-CN" sz="1300"/>
                  <a:t>n</a:t>
                </a:r>
                <a:endParaRPr lang="zh-CN" altLang="en-US" sz="1300"/>
              </a:p>
            </p:txBody>
          </p:sp>
        </p:grpSp>
      </p:grpSp>
      <p:sp>
        <p:nvSpPr>
          <p:cNvPr id="8206" name="TextBox 262"/>
          <p:cNvSpPr txBox="1">
            <a:spLocks noChangeArrowheads="1"/>
          </p:cNvSpPr>
          <p:nvPr/>
        </p:nvSpPr>
        <p:spPr bwMode="auto">
          <a:xfrm>
            <a:off x="25400" y="1527175"/>
            <a:ext cx="458788" cy="239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r>
              <a:rPr lang="zh-CN" altLang="en-US"/>
              <a:t>项目管理过程</a:t>
            </a:r>
          </a:p>
        </p:txBody>
      </p:sp>
      <p:grpSp>
        <p:nvGrpSpPr>
          <p:cNvPr id="8207" name="组合 87"/>
          <p:cNvGrpSpPr>
            <a:grpSpLocks/>
          </p:cNvGrpSpPr>
          <p:nvPr/>
        </p:nvGrpSpPr>
        <p:grpSpPr bwMode="auto">
          <a:xfrm>
            <a:off x="603250" y="1722438"/>
            <a:ext cx="1200150" cy="1970087"/>
            <a:chOff x="603456" y="1722453"/>
            <a:chExt cx="1200641" cy="1970072"/>
          </a:xfrm>
        </p:grpSpPr>
        <p:sp>
          <p:nvSpPr>
            <p:cNvPr id="181" name="剪去同侧角的矩形 180"/>
            <p:cNvSpPr/>
            <p:nvPr/>
          </p:nvSpPr>
          <p:spPr bwMode="auto">
            <a:xfrm>
              <a:off x="603456" y="1722453"/>
              <a:ext cx="1200641" cy="1970072"/>
            </a:xfrm>
            <a:prstGeom prst="snip2SameRect">
              <a:avLst>
                <a:gd name="adj1" fmla="val 0"/>
                <a:gd name="adj2" fmla="val 0"/>
              </a:avLst>
            </a:prstGeom>
            <a:solidFill>
              <a:srgbClr val="FFFF99"/>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72000"/>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r>
                <a:rPr lang="zh-CN" altLang="en-US" sz="1300"/>
                <a:t>项目启动</a:t>
              </a:r>
            </a:p>
          </p:txBody>
        </p:sp>
        <p:sp>
          <p:nvSpPr>
            <p:cNvPr id="400" name="矩形 399"/>
            <p:cNvSpPr/>
            <p:nvPr/>
          </p:nvSpPr>
          <p:spPr bwMode="auto">
            <a:xfrm>
              <a:off x="738119" y="2087064"/>
              <a:ext cx="936670" cy="25200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b="1" dirty="0">
                  <a:solidFill>
                    <a:srgbClr val="7030A0"/>
                  </a:solidFill>
                </a:rPr>
                <a:t>干系人分析</a:t>
              </a:r>
            </a:p>
          </p:txBody>
        </p:sp>
        <p:sp>
          <p:nvSpPr>
            <p:cNvPr id="401" name="矩形 400"/>
            <p:cNvSpPr/>
            <p:nvPr/>
          </p:nvSpPr>
          <p:spPr bwMode="auto">
            <a:xfrm>
              <a:off x="738119" y="2387794"/>
              <a:ext cx="936670" cy="25200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b="1" dirty="0">
                  <a:solidFill>
                    <a:srgbClr val="7030A0"/>
                  </a:solidFill>
                </a:rPr>
                <a:t>开发项建书</a:t>
              </a:r>
            </a:p>
          </p:txBody>
        </p:sp>
        <p:sp>
          <p:nvSpPr>
            <p:cNvPr id="402" name="矩形 401"/>
            <p:cNvSpPr/>
            <p:nvPr/>
          </p:nvSpPr>
          <p:spPr bwMode="auto">
            <a:xfrm>
              <a:off x="738119" y="3289986"/>
              <a:ext cx="936670" cy="25200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b="1" dirty="0">
                  <a:solidFill>
                    <a:srgbClr val="7030A0"/>
                  </a:solidFill>
                </a:rPr>
                <a:t>组建项目团队</a:t>
              </a:r>
            </a:p>
          </p:txBody>
        </p:sp>
        <p:sp>
          <p:nvSpPr>
            <p:cNvPr id="403" name="矩形 402"/>
            <p:cNvSpPr/>
            <p:nvPr/>
          </p:nvSpPr>
          <p:spPr bwMode="auto">
            <a:xfrm>
              <a:off x="738119" y="2688524"/>
              <a:ext cx="936670" cy="25200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b="1" dirty="0">
                  <a:solidFill>
                    <a:srgbClr val="7030A0"/>
                  </a:solidFill>
                </a:rPr>
                <a:t>项目规划</a:t>
              </a:r>
            </a:p>
          </p:txBody>
        </p:sp>
        <p:sp>
          <p:nvSpPr>
            <p:cNvPr id="87" name="矩形 86"/>
            <p:cNvSpPr/>
            <p:nvPr/>
          </p:nvSpPr>
          <p:spPr bwMode="auto">
            <a:xfrm>
              <a:off x="738119" y="2989254"/>
              <a:ext cx="936670" cy="25200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b="1" dirty="0">
                  <a:solidFill>
                    <a:srgbClr val="7030A0"/>
                  </a:solidFill>
                </a:rPr>
                <a:t>准备项目环境</a:t>
              </a:r>
            </a:p>
          </p:txBody>
        </p:sp>
      </p:grpSp>
      <p:sp>
        <p:nvSpPr>
          <p:cNvPr id="2" name="灯片编号占位符 1"/>
          <p:cNvSpPr>
            <a:spLocks noGrp="1"/>
          </p:cNvSpPr>
          <p:nvPr>
            <p:ph type="sldNum" sz="quarter" idx="10"/>
          </p:nvPr>
        </p:nvSpPr>
        <p:spPr/>
        <p:txBody>
          <a:bodyPr/>
          <a:lstStyle/>
          <a:p>
            <a:fld id="{9231B233-6F93-4D7F-B7DA-1F27CAA8E8C0}" type="slidenum">
              <a:rPr lang="en-US" altLang="en-US" smtClean="0"/>
              <a:pPr/>
              <a:t>6</a:t>
            </a:fld>
            <a:endParaRPr lang="en-US" altLang="en-US"/>
          </a:p>
        </p:txBody>
      </p:sp>
      <p:sp>
        <p:nvSpPr>
          <p:cNvPr id="89" name="Rectangle 4"/>
          <p:cNvSpPr>
            <a:spLocks noChangeArrowheads="1"/>
          </p:cNvSpPr>
          <p:nvPr/>
        </p:nvSpPr>
        <p:spPr bwMode="auto">
          <a:xfrm>
            <a:off x="405880" y="1001925"/>
            <a:ext cx="2119622" cy="5265736"/>
          </a:xfrm>
          <a:prstGeom prst="rect">
            <a:avLst/>
          </a:prstGeom>
          <a:solidFill>
            <a:schemeClr val="accent1">
              <a:lumMod val="40000"/>
              <a:lumOff val="60000"/>
              <a:alpha val="40000"/>
            </a:schemeClr>
          </a:solidFill>
          <a:ln w="22225">
            <a:noFill/>
            <a:prstDash val="solid"/>
            <a:miter lim="800000"/>
            <a:headEnd/>
            <a:tailEnd/>
          </a:ln>
          <a:ex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3988" y="560388"/>
            <a:ext cx="8847137" cy="480131"/>
          </a:xfrm>
        </p:spPr>
        <p:txBody>
          <a:bodyPr/>
          <a:lstStyle/>
          <a:p>
            <a:r>
              <a:rPr lang="en-US" altLang="zh-CN" dirty="0"/>
              <a:t>Q1</a:t>
            </a:r>
            <a:r>
              <a:rPr lang="zh-CN" altLang="en-US" dirty="0"/>
              <a:t>：如何划分优先级</a:t>
            </a:r>
            <a:r>
              <a:rPr lang="zh-CN" altLang="en-US" dirty="0" smtClean="0"/>
              <a:t>？</a:t>
            </a:r>
            <a:endParaRPr lang="zh-CN" altLang="en-US" dirty="0"/>
          </a:p>
        </p:txBody>
      </p:sp>
      <p:sp>
        <p:nvSpPr>
          <p:cNvPr id="3" name="灯片编号占位符 2"/>
          <p:cNvSpPr>
            <a:spLocks noGrp="1"/>
          </p:cNvSpPr>
          <p:nvPr>
            <p:ph type="sldNum" sz="quarter" idx="10"/>
          </p:nvPr>
        </p:nvSpPr>
        <p:spPr/>
        <p:txBody>
          <a:bodyPr/>
          <a:lstStyle/>
          <a:p>
            <a:fld id="{51C954A1-9FE7-4ABB-8851-D5362BFC037D}" type="slidenum">
              <a:rPr lang="en-US" altLang="en-US" smtClean="0"/>
              <a:pPr/>
              <a:t>60</a:t>
            </a:fld>
            <a:endParaRPr lang="en-US" altLang="en-US"/>
          </a:p>
        </p:txBody>
      </p:sp>
      <p:sp>
        <p:nvSpPr>
          <p:cNvPr id="4" name="内容占位符 3"/>
          <p:cNvSpPr>
            <a:spLocks noGrp="1"/>
          </p:cNvSpPr>
          <p:nvPr>
            <p:ph sz="quarter" idx="11"/>
          </p:nvPr>
        </p:nvSpPr>
        <p:spPr>
          <a:xfrm>
            <a:off x="153987" y="1142814"/>
            <a:ext cx="8847137" cy="4517758"/>
          </a:xfrm>
        </p:spPr>
        <p:txBody>
          <a:bodyPr/>
          <a:lstStyle/>
          <a:p>
            <a:r>
              <a:rPr lang="zh-CN" altLang="en-US" dirty="0"/>
              <a:t>一般采用</a:t>
            </a:r>
            <a:r>
              <a:rPr lang="zh-CN" altLang="en-US" dirty="0">
                <a:solidFill>
                  <a:srgbClr val="C00000"/>
                </a:solidFill>
              </a:rPr>
              <a:t>业务驱动</a:t>
            </a:r>
            <a:r>
              <a:rPr lang="zh-CN" altLang="en-US" dirty="0"/>
              <a:t>和</a:t>
            </a:r>
            <a:r>
              <a:rPr lang="zh-CN" altLang="en-US" dirty="0">
                <a:solidFill>
                  <a:srgbClr val="C00000"/>
                </a:solidFill>
              </a:rPr>
              <a:t>风险驱动</a:t>
            </a:r>
            <a:r>
              <a:rPr lang="zh-CN" altLang="en-US" dirty="0"/>
              <a:t>的方</a:t>
            </a:r>
            <a:r>
              <a:rPr lang="zh-CN" altLang="en-US" dirty="0" smtClean="0"/>
              <a:t>法</a:t>
            </a:r>
            <a:endParaRPr lang="en-US" altLang="zh-CN" dirty="0" smtClean="0"/>
          </a:p>
          <a:p>
            <a:pPr lvl="1"/>
            <a:r>
              <a:rPr lang="zh-CN" altLang="en-US" dirty="0" smtClean="0"/>
              <a:t>业务（价值）驱动</a:t>
            </a:r>
            <a:r>
              <a:rPr lang="en-US" altLang="zh-CN" dirty="0"/>
              <a:t>(core approach)</a:t>
            </a:r>
          </a:p>
          <a:p>
            <a:pPr lvl="2"/>
            <a:r>
              <a:rPr lang="zh-CN" altLang="en-US" dirty="0" smtClean="0"/>
              <a:t>从</a:t>
            </a:r>
            <a:r>
              <a:rPr lang="zh-CN" altLang="en-US" b="1" dirty="0"/>
              <a:t>业务价</a:t>
            </a:r>
            <a:r>
              <a:rPr lang="zh-CN" altLang="en-US" b="1" dirty="0" smtClean="0"/>
              <a:t>值</a:t>
            </a:r>
            <a:r>
              <a:rPr lang="zh-CN" altLang="en-US" dirty="0" smtClean="0"/>
              <a:t>、</a:t>
            </a:r>
            <a:r>
              <a:rPr lang="zh-CN" altLang="en-US" b="1" dirty="0"/>
              <a:t>紧迫程度</a:t>
            </a:r>
            <a:r>
              <a:rPr lang="zh-CN" altLang="en-US" dirty="0"/>
              <a:t>等角</a:t>
            </a:r>
            <a:r>
              <a:rPr lang="zh-CN" altLang="en-US" dirty="0" smtClean="0"/>
              <a:t>度考</a:t>
            </a:r>
            <a:r>
              <a:rPr lang="zh-CN" altLang="en-US" dirty="0"/>
              <a:t>虑用户故事的优先</a:t>
            </a:r>
            <a:r>
              <a:rPr lang="zh-CN" altLang="en-US" dirty="0" smtClean="0"/>
              <a:t>级</a:t>
            </a:r>
            <a:endParaRPr lang="en-US" altLang="zh-CN" dirty="0" smtClean="0"/>
          </a:p>
          <a:p>
            <a:pPr lvl="2"/>
            <a:r>
              <a:rPr lang="zh-CN" altLang="en-US" dirty="0" smtClean="0"/>
              <a:t>将高</a:t>
            </a:r>
            <a:r>
              <a:rPr lang="zh-CN" altLang="en-US" dirty="0"/>
              <a:t>层需求按照</a:t>
            </a:r>
            <a:r>
              <a:rPr lang="zh-CN" altLang="en-US" dirty="0">
                <a:solidFill>
                  <a:srgbClr val="C00000"/>
                </a:solidFill>
              </a:rPr>
              <a:t>业务价值优先级</a:t>
            </a:r>
            <a:r>
              <a:rPr lang="zh-CN" altLang="en-US" dirty="0"/>
              <a:t>在迭代中进行分配</a:t>
            </a:r>
          </a:p>
          <a:p>
            <a:pPr lvl="1"/>
            <a:r>
              <a:rPr lang="zh-CN" altLang="en-US" dirty="0" smtClean="0"/>
              <a:t>风</a:t>
            </a:r>
            <a:r>
              <a:rPr lang="zh-CN" altLang="en-US" dirty="0"/>
              <a:t>险驱</a:t>
            </a:r>
            <a:r>
              <a:rPr lang="zh-CN" altLang="en-US" dirty="0" smtClean="0"/>
              <a:t>动</a:t>
            </a:r>
            <a:r>
              <a:rPr lang="en-US" altLang="zh-CN" dirty="0"/>
              <a:t>(disciplined approach)</a:t>
            </a:r>
            <a:endParaRPr lang="en-US" altLang="zh-CN" dirty="0" smtClean="0"/>
          </a:p>
          <a:p>
            <a:pPr lvl="2"/>
            <a:r>
              <a:rPr lang="zh-CN" altLang="en-US" dirty="0" smtClean="0"/>
              <a:t>从</a:t>
            </a:r>
            <a:r>
              <a:rPr lang="zh-CN" altLang="en-US" b="1" dirty="0"/>
              <a:t>需求的完整性</a:t>
            </a:r>
            <a:r>
              <a:rPr lang="zh-CN" altLang="en-US" dirty="0"/>
              <a:t>（对需求的了解程度）、</a:t>
            </a:r>
            <a:r>
              <a:rPr lang="zh-CN" altLang="en-US" b="1" dirty="0"/>
              <a:t>确定性</a:t>
            </a:r>
            <a:r>
              <a:rPr lang="zh-CN" altLang="en-US" dirty="0"/>
              <a:t>（易变程度）和</a:t>
            </a:r>
            <a:r>
              <a:rPr lang="zh-CN" altLang="en-US" b="1" dirty="0"/>
              <a:t>复杂度</a:t>
            </a:r>
            <a:r>
              <a:rPr lang="zh-CN" altLang="en-US" dirty="0"/>
              <a:t>（实现难度）的角度评估每个需求的风</a:t>
            </a:r>
            <a:r>
              <a:rPr lang="zh-CN" altLang="en-US" dirty="0" smtClean="0"/>
              <a:t>险</a:t>
            </a:r>
            <a:endParaRPr lang="en-US" altLang="zh-CN" dirty="0" smtClean="0"/>
          </a:p>
          <a:p>
            <a:pPr lvl="2"/>
            <a:r>
              <a:rPr lang="zh-CN" altLang="en-US" dirty="0"/>
              <a:t>将</a:t>
            </a:r>
            <a:r>
              <a:rPr lang="zh-CN" altLang="en-US" dirty="0">
                <a:solidFill>
                  <a:srgbClr val="C00000"/>
                </a:solidFill>
              </a:rPr>
              <a:t>高风险</a:t>
            </a:r>
            <a:r>
              <a:rPr lang="zh-CN" altLang="en-US" dirty="0"/>
              <a:t>的条</a:t>
            </a:r>
            <a:r>
              <a:rPr lang="zh-CN" altLang="en-US" dirty="0" smtClean="0"/>
              <a:t>目</a:t>
            </a:r>
            <a:r>
              <a:rPr lang="en-US" altLang="zh-CN" dirty="0" smtClean="0"/>
              <a:t>——</a:t>
            </a:r>
            <a:r>
              <a:rPr lang="zh-CN" altLang="en-US" dirty="0" smtClean="0"/>
              <a:t>特</a:t>
            </a:r>
            <a:r>
              <a:rPr lang="zh-CN" altLang="en-US" dirty="0"/>
              <a:t>别是</a:t>
            </a:r>
            <a:r>
              <a:rPr lang="zh-CN" altLang="en-US" dirty="0">
                <a:solidFill>
                  <a:srgbClr val="C00000"/>
                </a:solidFill>
              </a:rPr>
              <a:t>对架构影响大的</a:t>
            </a:r>
            <a:r>
              <a:rPr lang="zh-CN" altLang="en-US" dirty="0"/>
              <a:t>需</a:t>
            </a:r>
            <a:r>
              <a:rPr lang="zh-CN" altLang="en-US" dirty="0" smtClean="0"/>
              <a:t>求</a:t>
            </a:r>
            <a:r>
              <a:rPr lang="en-US" altLang="zh-CN" dirty="0" smtClean="0"/>
              <a:t>——</a:t>
            </a:r>
            <a:r>
              <a:rPr lang="zh-CN" altLang="en-US" dirty="0" smtClean="0"/>
              <a:t>分</a:t>
            </a:r>
            <a:r>
              <a:rPr lang="zh-CN" altLang="en-US" dirty="0"/>
              <a:t>配到早期的迭代</a:t>
            </a:r>
            <a:r>
              <a:rPr lang="zh-CN" altLang="en-US" dirty="0" smtClean="0"/>
              <a:t>中；将</a:t>
            </a:r>
            <a:r>
              <a:rPr lang="zh-CN" altLang="en-US" dirty="0"/>
              <a:t>剩下的按照业务价值优先</a:t>
            </a:r>
            <a:r>
              <a:rPr lang="zh-CN" altLang="en-US" dirty="0" smtClean="0"/>
              <a:t>级分</a:t>
            </a:r>
            <a:r>
              <a:rPr lang="zh-CN" altLang="en-US" dirty="0"/>
              <a:t>配</a:t>
            </a:r>
          </a:p>
          <a:p>
            <a:pPr lvl="2"/>
            <a:endParaRPr lang="zh-CN" altLang="en-US" dirty="0"/>
          </a:p>
        </p:txBody>
      </p:sp>
    </p:spTree>
    <p:extLst>
      <p:ext uri="{BB962C8B-B14F-4D97-AF65-F5344CB8AC3E}">
        <p14:creationId xmlns:p14="http://schemas.microsoft.com/office/powerpoint/2010/main" val="286555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arn(inVertical)">
                                      <p:cBhvr>
                                        <p:cTn id="10" dur="500"/>
                                        <p:tgtEl>
                                          <p:spTgt spid="4">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arn(inVertical)">
                                      <p:cBhvr>
                                        <p:cTn id="13" dur="500"/>
                                        <p:tgtEl>
                                          <p:spTgt spid="4">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barn(inVertical)">
                                      <p:cBhvr>
                                        <p:cTn id="16" dur="500"/>
                                        <p:tgtEl>
                                          <p:spTgt spid="4">
                                            <p:txEl>
                                              <p:pRg st="3" end="3"/>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barn(inVertical)">
                                      <p:cBhvr>
                                        <p:cTn id="19" dur="500"/>
                                        <p:tgtEl>
                                          <p:spTgt spid="4">
                                            <p:txEl>
                                              <p:pRg st="4" end="4"/>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arn(inVertical)">
                                      <p:cBhvr>
                                        <p:cTn id="22" dur="500"/>
                                        <p:tgtEl>
                                          <p:spTgt spid="4">
                                            <p:txEl>
                                              <p:pRg st="5" end="5"/>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barn(inVertical)">
                                      <p:cBhvr>
                                        <p:cTn id="25"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descr="Work Items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8600" y="2790825"/>
            <a:ext cx="5480050" cy="378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fld id="{51C954A1-9FE7-4ABB-8851-D5362BFC037D}" type="slidenum">
              <a:rPr lang="en-US" altLang="en-US" smtClean="0"/>
              <a:pPr/>
              <a:t>61</a:t>
            </a:fld>
            <a:endParaRPr lang="en-US" altLang="en-US"/>
          </a:p>
        </p:txBody>
      </p:sp>
      <p:sp>
        <p:nvSpPr>
          <p:cNvPr id="69636" name="Rectangle 4"/>
          <p:cNvSpPr>
            <a:spLocks noGrp="1" noChangeArrowheads="1"/>
          </p:cNvSpPr>
          <p:nvPr>
            <p:ph sz="quarter" idx="11"/>
          </p:nvPr>
        </p:nvSpPr>
        <p:spPr>
          <a:xfrm>
            <a:off x="153988" y="748145"/>
            <a:ext cx="8847137" cy="2042680"/>
          </a:xfrm>
        </p:spPr>
        <p:txBody>
          <a:bodyPr/>
          <a:lstStyle/>
          <a:p>
            <a:r>
              <a:rPr lang="zh-CN" altLang="en-US" dirty="0" smtClean="0"/>
              <a:t>谁来划分优先级？</a:t>
            </a:r>
            <a:endParaRPr lang="en-US" altLang="zh-CN" dirty="0" smtClean="0"/>
          </a:p>
          <a:p>
            <a:pPr lvl="1"/>
            <a:r>
              <a:rPr lang="zh-CN" altLang="en-US" dirty="0" smtClean="0"/>
              <a:t>由</a:t>
            </a:r>
            <a:r>
              <a:rPr lang="en-US" altLang="zh-CN" b="1" dirty="0" smtClean="0">
                <a:solidFill>
                  <a:srgbClr val="C00000"/>
                </a:solidFill>
              </a:rPr>
              <a:t>Product Owner</a:t>
            </a:r>
            <a:r>
              <a:rPr lang="zh-CN" altLang="en-US" dirty="0" smtClean="0"/>
              <a:t>执行，根据所有涉众的需求来进行判断，而不仅仅只是最终用户</a:t>
            </a:r>
            <a:endParaRPr lang="en-US" altLang="zh-CN" dirty="0" smtClean="0"/>
          </a:p>
          <a:p>
            <a:pPr lvl="1"/>
            <a:r>
              <a:rPr lang="zh-CN" altLang="en-US" dirty="0" smtClean="0"/>
              <a:t>团队成员可以建议优先级，但是需要解释原因或考虑</a:t>
            </a:r>
            <a:endParaRPr lang="en-US" altLang="zh-CN" dirty="0" smtClean="0"/>
          </a:p>
        </p:txBody>
      </p:sp>
    </p:spTree>
    <p:extLst>
      <p:ext uri="{BB962C8B-B14F-4D97-AF65-F5344CB8AC3E}">
        <p14:creationId xmlns:p14="http://schemas.microsoft.com/office/powerpoint/2010/main" val="164807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9636">
                                            <p:txEl>
                                              <p:pRg st="1" end="1"/>
                                            </p:txEl>
                                          </p:spTgt>
                                        </p:tgtEl>
                                        <p:attrNameLst>
                                          <p:attrName>style.visibility</p:attrName>
                                        </p:attrNameLst>
                                      </p:cBhvr>
                                      <p:to>
                                        <p:strVal val="visible"/>
                                      </p:to>
                                    </p:set>
                                    <p:animEffect transition="in" filter="wipe(down)">
                                      <p:cBhvr>
                                        <p:cTn id="7" dur="500"/>
                                        <p:tgtEl>
                                          <p:spTgt spid="69636">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9636">
                                            <p:txEl>
                                              <p:pRg st="2" end="2"/>
                                            </p:txEl>
                                          </p:spTgt>
                                        </p:tgtEl>
                                        <p:attrNameLst>
                                          <p:attrName>style.visibility</p:attrName>
                                        </p:attrNameLst>
                                      </p:cBhvr>
                                      <p:to>
                                        <p:strVal val="visible"/>
                                      </p:to>
                                    </p:set>
                                    <p:animEffect transition="in" filter="wipe(down)">
                                      <p:cBhvr>
                                        <p:cTn id="10" dur="500"/>
                                        <p:tgtEl>
                                          <p:spTgt spid="6963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zh-CN" altLang="en-US" smtClean="0"/>
              <a:t>练习：划分用户故事优先级</a:t>
            </a:r>
            <a:endParaRPr lang="en-US" altLang="zh-CN" smtClean="0"/>
          </a:p>
        </p:txBody>
      </p:sp>
      <p:sp>
        <p:nvSpPr>
          <p:cNvPr id="71683" name="Rectangle 3"/>
          <p:cNvSpPr>
            <a:spLocks noGrp="1" noChangeArrowheads="1"/>
          </p:cNvSpPr>
          <p:nvPr>
            <p:ph sz="quarter" idx="11"/>
          </p:nvPr>
        </p:nvSpPr>
        <p:spPr/>
        <p:txBody>
          <a:bodyPr/>
          <a:lstStyle/>
          <a:p>
            <a:r>
              <a:rPr lang="zh-CN" altLang="en-US" dirty="0" smtClean="0"/>
              <a:t>目前是针对用户故事，划分优先级</a:t>
            </a:r>
            <a:endParaRPr lang="en-US" altLang="zh-CN" dirty="0" smtClean="0"/>
          </a:p>
          <a:p>
            <a:r>
              <a:rPr lang="zh-CN" altLang="en-US" dirty="0" smtClean="0"/>
              <a:t>步骤：</a:t>
            </a:r>
            <a:endParaRPr lang="en-US" altLang="zh-CN" dirty="0" smtClean="0"/>
          </a:p>
          <a:p>
            <a:pPr lvl="1"/>
            <a:r>
              <a:rPr lang="zh-CN" altLang="en-US" dirty="0" smtClean="0"/>
              <a:t>团队集合在一起</a:t>
            </a:r>
            <a:endParaRPr lang="en-US" altLang="zh-CN" dirty="0" smtClean="0"/>
          </a:p>
          <a:p>
            <a:pPr lvl="1"/>
            <a:r>
              <a:rPr lang="zh-CN" altLang="en-US" dirty="0" smtClean="0"/>
              <a:t>任务：</a:t>
            </a:r>
            <a:endParaRPr lang="en-US" altLang="zh-CN" dirty="0" smtClean="0"/>
          </a:p>
          <a:p>
            <a:pPr lvl="2"/>
            <a:r>
              <a:rPr lang="zh-CN" altLang="en-US" dirty="0" smtClean="0"/>
              <a:t>选择优先级级别（比如，</a:t>
            </a:r>
            <a:r>
              <a:rPr lang="en-US" altLang="zh-CN" dirty="0" smtClean="0"/>
              <a:t>1</a:t>
            </a:r>
            <a:r>
              <a:rPr lang="zh-CN" altLang="en-US" dirty="0" smtClean="0"/>
              <a:t>到</a:t>
            </a:r>
            <a:r>
              <a:rPr lang="en-US" altLang="zh-CN" dirty="0" smtClean="0"/>
              <a:t>10</a:t>
            </a:r>
            <a:r>
              <a:rPr lang="zh-CN" altLang="en-US" dirty="0" smtClean="0"/>
              <a:t>）</a:t>
            </a:r>
            <a:endParaRPr lang="en-US" altLang="zh-CN" dirty="0" smtClean="0"/>
          </a:p>
          <a:p>
            <a:pPr lvl="2"/>
            <a:r>
              <a:rPr lang="en-US" altLang="zh-CN" dirty="0" smtClean="0"/>
              <a:t>product owner</a:t>
            </a:r>
            <a:r>
              <a:rPr lang="zh-CN" altLang="en-US" dirty="0" smtClean="0"/>
              <a:t>确定每个用户故事的业务优先级</a:t>
            </a:r>
            <a:endParaRPr lang="en-US" altLang="zh-CN" dirty="0" smtClean="0"/>
          </a:p>
          <a:p>
            <a:pPr lvl="2"/>
            <a:r>
              <a:rPr lang="zh-CN" altLang="en-US" dirty="0" smtClean="0"/>
              <a:t>团队其它成员：确定高风险的需求，并和</a:t>
            </a:r>
            <a:r>
              <a:rPr lang="en-US" altLang="zh-CN" dirty="0" smtClean="0"/>
              <a:t>product owner</a:t>
            </a:r>
            <a:r>
              <a:rPr lang="zh-CN" altLang="en-US" dirty="0" smtClean="0"/>
              <a:t>一起讨论</a:t>
            </a:r>
          </a:p>
          <a:p>
            <a:r>
              <a:rPr lang="zh-CN" altLang="en-US" dirty="0" smtClean="0"/>
              <a:t>重点：</a:t>
            </a:r>
            <a:endParaRPr lang="en-US" altLang="zh-CN" dirty="0" smtClean="0"/>
          </a:p>
          <a:p>
            <a:pPr lvl="1"/>
            <a:r>
              <a:rPr lang="zh-CN" altLang="en-US" dirty="0" smtClean="0"/>
              <a:t>划分用户故事优先级</a:t>
            </a:r>
            <a:endParaRPr lang="en-US" altLang="zh-CN" dirty="0" smtClean="0"/>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62</a:t>
            </a:fld>
            <a:endParaRPr lang="en-US" altLang="en-US"/>
          </a:p>
        </p:txBody>
      </p:sp>
    </p:spTree>
    <p:extLst>
      <p:ext uri="{BB962C8B-B14F-4D97-AF65-F5344CB8AC3E}">
        <p14:creationId xmlns:p14="http://schemas.microsoft.com/office/powerpoint/2010/main" val="288666364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altLang="en-US" dirty="0"/>
              <a:t>进行</a:t>
            </a:r>
            <a:r>
              <a:rPr lang="zh-CN" altLang="en-US" dirty="0" smtClean="0"/>
              <a:t>发布计划时应考虑的问题</a:t>
            </a:r>
            <a:endParaRPr lang="en-US" altLang="zh-CN" dirty="0" smtClean="0"/>
          </a:p>
        </p:txBody>
      </p:sp>
      <p:sp>
        <p:nvSpPr>
          <p:cNvPr id="75779" name="Rectangle 3"/>
          <p:cNvSpPr>
            <a:spLocks noGrp="1" noChangeArrowheads="1"/>
          </p:cNvSpPr>
          <p:nvPr>
            <p:ph sz="quarter" idx="11"/>
          </p:nvPr>
        </p:nvSpPr>
        <p:spPr/>
        <p:txBody>
          <a:bodyPr>
            <a:normAutofit/>
          </a:bodyPr>
          <a:lstStyle/>
          <a:p>
            <a:r>
              <a:rPr lang="zh-CN" altLang="en-US" dirty="0" smtClean="0"/>
              <a:t>是否有</a:t>
            </a:r>
            <a:r>
              <a:rPr lang="zh-CN" altLang="en-US" b="1" dirty="0" smtClean="0"/>
              <a:t>硬性结束日期</a:t>
            </a:r>
            <a:r>
              <a:rPr lang="zh-CN" altLang="en-US" dirty="0" smtClean="0"/>
              <a:t>？</a:t>
            </a:r>
            <a:endParaRPr lang="en-US" altLang="zh-CN" dirty="0" smtClean="0"/>
          </a:p>
          <a:p>
            <a:r>
              <a:rPr lang="zh-CN" altLang="en-US" dirty="0" smtClean="0"/>
              <a:t>是否</a:t>
            </a:r>
            <a:r>
              <a:rPr lang="zh-CN" altLang="en-US" b="1" dirty="0" smtClean="0"/>
              <a:t>依赖于其它系统</a:t>
            </a:r>
            <a:r>
              <a:rPr lang="zh-CN" altLang="en-US" dirty="0" smtClean="0"/>
              <a:t>？</a:t>
            </a:r>
            <a:endParaRPr lang="en-US" altLang="zh-CN" dirty="0" smtClean="0"/>
          </a:p>
          <a:p>
            <a:r>
              <a:rPr lang="zh-CN" altLang="en-US" dirty="0" smtClean="0"/>
              <a:t>在某些时间点是否有</a:t>
            </a:r>
            <a:r>
              <a:rPr lang="zh-CN" altLang="en-US" b="1" dirty="0" smtClean="0"/>
              <a:t>其它系统依赖于本系统</a:t>
            </a:r>
            <a:r>
              <a:rPr lang="zh-CN" altLang="en-US" dirty="0" smtClean="0"/>
              <a:t>？</a:t>
            </a:r>
            <a:endParaRPr lang="en-US" altLang="zh-CN" dirty="0" smtClean="0"/>
          </a:p>
          <a:p>
            <a:r>
              <a:rPr lang="zh-CN" altLang="en-US" dirty="0" smtClean="0"/>
              <a:t>是否</a:t>
            </a:r>
            <a:r>
              <a:rPr lang="zh-CN" altLang="en-US" b="1" dirty="0" smtClean="0"/>
              <a:t>依赖于外部因素</a:t>
            </a:r>
            <a:r>
              <a:rPr lang="zh-CN" altLang="en-US" dirty="0" smtClean="0"/>
              <a:t>，比如人员、硬件、软件等？</a:t>
            </a:r>
            <a:endParaRPr lang="en-US" altLang="zh-CN" dirty="0" smtClean="0"/>
          </a:p>
          <a:p>
            <a:r>
              <a:rPr lang="zh-CN" altLang="en-US" dirty="0" smtClean="0"/>
              <a:t>是否有</a:t>
            </a:r>
            <a:r>
              <a:rPr lang="zh-CN" altLang="en-US" b="1" dirty="0" smtClean="0"/>
              <a:t>里程碑和检查点的评审</a:t>
            </a:r>
            <a:r>
              <a:rPr lang="zh-CN" altLang="en-US" dirty="0" smtClean="0"/>
              <a:t>？</a:t>
            </a:r>
            <a:endParaRPr lang="en-US" altLang="zh-CN" dirty="0" smtClean="0"/>
          </a:p>
          <a:p>
            <a:r>
              <a:rPr lang="zh-CN" altLang="en-US" dirty="0" smtClean="0"/>
              <a:t>其他产品发布问题：</a:t>
            </a:r>
            <a:endParaRPr lang="en-US" altLang="zh-CN" dirty="0" smtClean="0"/>
          </a:p>
          <a:p>
            <a:pPr lvl="1"/>
            <a:r>
              <a:rPr lang="zh-CN" altLang="en-US" dirty="0" smtClean="0"/>
              <a:t>是否有特别针对的</a:t>
            </a:r>
            <a:r>
              <a:rPr lang="zh-CN" altLang="en-US" b="1" dirty="0" smtClean="0"/>
              <a:t>发布窗口</a:t>
            </a:r>
            <a:r>
              <a:rPr lang="zh-CN" altLang="en-US" dirty="0" smtClean="0"/>
              <a:t>？</a:t>
            </a:r>
            <a:endParaRPr lang="en-US" altLang="zh-CN" dirty="0" smtClean="0"/>
          </a:p>
          <a:p>
            <a:pPr lvl="1"/>
            <a:r>
              <a:rPr lang="zh-CN" altLang="en-US" dirty="0" smtClean="0"/>
              <a:t>是否有需要避免的</a:t>
            </a:r>
            <a:r>
              <a:rPr lang="zh-CN" altLang="en-US" b="1" dirty="0" smtClean="0"/>
              <a:t>禁止发布的日期</a:t>
            </a:r>
            <a:r>
              <a:rPr lang="zh-CN" altLang="en-US" dirty="0" smtClean="0"/>
              <a:t>？</a:t>
            </a:r>
            <a:endParaRPr lang="en-US" altLang="zh-CN" dirty="0" smtClean="0"/>
          </a:p>
          <a:p>
            <a:pPr lvl="1"/>
            <a:r>
              <a:rPr lang="zh-CN" altLang="en-US" dirty="0" smtClean="0"/>
              <a:t>需要什么样的</a:t>
            </a:r>
            <a:r>
              <a:rPr lang="zh-CN" altLang="en-US" b="1" dirty="0" smtClean="0"/>
              <a:t>培训</a:t>
            </a:r>
            <a:r>
              <a:rPr lang="zh-CN" altLang="en-US" dirty="0" smtClean="0"/>
              <a:t>？</a:t>
            </a:r>
            <a:endParaRPr lang="en-US" altLang="zh-CN" dirty="0" smtClean="0"/>
          </a:p>
          <a:p>
            <a:pPr lvl="1"/>
            <a:r>
              <a:rPr lang="zh-CN" altLang="en-US" dirty="0" smtClean="0"/>
              <a:t>是否有</a:t>
            </a:r>
            <a:r>
              <a:rPr lang="zh-CN" altLang="en-US" b="1" dirty="0" smtClean="0"/>
              <a:t>本地化或者国际化</a:t>
            </a:r>
            <a:r>
              <a:rPr lang="zh-CN" altLang="en-US" dirty="0" smtClean="0"/>
              <a:t>的问题？</a:t>
            </a:r>
            <a:endParaRPr lang="en-US" altLang="zh-CN" dirty="0" smtClean="0"/>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63</a:t>
            </a:fld>
            <a:endParaRPr lang="en-US" alt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3"/>
          <p:cNvSpPr>
            <a:spLocks noGrp="1" noChangeArrowheads="1"/>
          </p:cNvSpPr>
          <p:nvPr>
            <p:ph type="title"/>
          </p:nvPr>
        </p:nvSpPr>
        <p:spPr/>
        <p:txBody>
          <a:bodyPr/>
          <a:lstStyle/>
          <a:p>
            <a:r>
              <a:rPr lang="zh-CN" altLang="en-US" smtClean="0"/>
              <a:t>初始估算</a:t>
            </a:r>
            <a:endParaRPr lang="en-US" altLang="zh-CN" smtClean="0"/>
          </a:p>
        </p:txBody>
      </p:sp>
      <p:sp>
        <p:nvSpPr>
          <p:cNvPr id="76803" name="Rectangle 14"/>
          <p:cNvSpPr>
            <a:spLocks noGrp="1" noChangeArrowheads="1"/>
          </p:cNvSpPr>
          <p:nvPr>
            <p:ph sz="quarter" idx="11"/>
          </p:nvPr>
        </p:nvSpPr>
        <p:spPr>
          <a:xfrm>
            <a:off x="153988" y="1142813"/>
            <a:ext cx="8174037" cy="5204199"/>
          </a:xfrm>
        </p:spPr>
        <p:txBody>
          <a:bodyPr>
            <a:normAutofit/>
          </a:bodyPr>
          <a:lstStyle/>
          <a:p>
            <a:r>
              <a:rPr lang="zh-CN" altLang="en-US" dirty="0" smtClean="0"/>
              <a:t>整个团队一起估算，由</a:t>
            </a:r>
            <a:r>
              <a:rPr lang="en-US" altLang="zh-CN" dirty="0" smtClean="0">
                <a:solidFill>
                  <a:schemeClr val="tx1"/>
                </a:solidFill>
              </a:rPr>
              <a:t>Team Leader</a:t>
            </a:r>
            <a:r>
              <a:rPr lang="zh-CN" altLang="en-US" dirty="0" smtClean="0"/>
              <a:t>来负责</a:t>
            </a:r>
          </a:p>
          <a:p>
            <a:r>
              <a:rPr lang="zh-CN" altLang="en-US" dirty="0" smtClean="0"/>
              <a:t>基于初始需求和架构</a:t>
            </a:r>
            <a:endParaRPr lang="en-US" altLang="zh-CN" dirty="0" smtClean="0"/>
          </a:p>
          <a:p>
            <a:r>
              <a:rPr lang="zh-CN" altLang="en-US" dirty="0" smtClean="0"/>
              <a:t>早期</a:t>
            </a:r>
            <a:endParaRPr lang="en-US" altLang="zh-CN" dirty="0" smtClean="0"/>
          </a:p>
          <a:p>
            <a:pPr lvl="1"/>
            <a:r>
              <a:rPr lang="zh-CN" altLang="en-US" dirty="0" smtClean="0"/>
              <a:t>给每条需求估算相对大小的点</a:t>
            </a:r>
            <a:endParaRPr lang="en-US" altLang="zh-CN" dirty="0" smtClean="0"/>
          </a:p>
          <a:p>
            <a:r>
              <a:rPr lang="zh-CN" altLang="en-US" dirty="0" smtClean="0"/>
              <a:t>随着项目进行：</a:t>
            </a:r>
            <a:endParaRPr lang="en-US" altLang="zh-CN" dirty="0" smtClean="0"/>
          </a:p>
          <a:p>
            <a:pPr lvl="1"/>
            <a:r>
              <a:rPr lang="zh-CN" altLang="en-US" dirty="0" smtClean="0"/>
              <a:t>需求会发生变化，所以整体的估算也会发生变化</a:t>
            </a:r>
            <a:endParaRPr lang="en-US" altLang="zh-CN" dirty="0" smtClean="0"/>
          </a:p>
          <a:p>
            <a:pPr lvl="1"/>
            <a:r>
              <a:rPr lang="zh-CN" altLang="en-US" dirty="0" smtClean="0"/>
              <a:t>经过</a:t>
            </a:r>
            <a:r>
              <a:rPr lang="en-US" altLang="zh-CN" dirty="0" smtClean="0"/>
              <a:t>3~6</a:t>
            </a:r>
            <a:r>
              <a:rPr lang="zh-CN" altLang="en-US" dirty="0" smtClean="0"/>
              <a:t>个迭代后，估算应该足够好了</a:t>
            </a:r>
            <a:endParaRPr lang="en-US" altLang="zh-CN" dirty="0" smtClean="0"/>
          </a:p>
          <a:p>
            <a:r>
              <a:rPr lang="zh-CN" altLang="en-US" dirty="0" smtClean="0"/>
              <a:t>结果：</a:t>
            </a:r>
            <a:endParaRPr lang="en-US" altLang="zh-CN" dirty="0" smtClean="0"/>
          </a:p>
          <a:p>
            <a:pPr lvl="1"/>
            <a:r>
              <a:rPr lang="zh-CN" altLang="en-US" dirty="0" smtClean="0"/>
              <a:t>估算是一种可能性的分布，而非具体的数值</a:t>
            </a:r>
            <a:endParaRPr lang="en-US" altLang="zh-CN" dirty="0" smtClean="0"/>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64</a:t>
            </a:fld>
            <a:endParaRPr lang="en-US" altLang="en-US"/>
          </a:p>
        </p:txBody>
      </p:sp>
      <p:sp>
        <p:nvSpPr>
          <p:cNvPr id="5" name="圆角矩形 9"/>
          <p:cNvSpPr>
            <a:spLocks noChangeArrowheads="1"/>
          </p:cNvSpPr>
          <p:nvPr/>
        </p:nvSpPr>
        <p:spPr bwMode="auto">
          <a:xfrm>
            <a:off x="5861785" y="2689412"/>
            <a:ext cx="3139340" cy="470647"/>
          </a:xfrm>
          <a:prstGeom prst="roundRect">
            <a:avLst>
              <a:gd name="adj" fmla="val 16667"/>
            </a:avLst>
          </a:prstGeom>
          <a:noFill/>
          <a:ln w="22225" algn="ctr">
            <a:solidFill>
              <a:srgbClr val="7030A0"/>
            </a:solidFill>
            <a:round/>
            <a:headEnd/>
            <a:tailEnd/>
          </a:ln>
          <a:extLst>
            <a:ext uri="{909E8E84-426E-40DD-AFC4-6F175D3DCCD1}">
              <a14:hiddenFill xmlns:a14="http://schemas.microsoft.com/office/drawing/2010/main">
                <a:solidFill>
                  <a:srgbClr val="FFFFFF"/>
                </a:solidFill>
              </a14:hiddenFill>
            </a:ext>
          </a:extLst>
        </p:spPr>
        <p:txBody>
          <a:bodyPr/>
          <a:lstStyle/>
          <a:p>
            <a:r>
              <a:rPr lang="en-US" altLang="zh-CN" sz="2000" dirty="0" smtClean="0">
                <a:solidFill>
                  <a:srgbClr val="C00000"/>
                </a:solidFill>
                <a:latin typeface="微软雅黑" panose="020B0503020204020204" pitchFamily="34" charset="-122"/>
                <a:ea typeface="微软雅黑" panose="020B0503020204020204" pitchFamily="34" charset="-122"/>
              </a:rPr>
              <a:t>Q</a:t>
            </a:r>
            <a:r>
              <a:rPr lang="zh-CN" altLang="en-US" sz="2000" dirty="0" smtClean="0">
                <a:solidFill>
                  <a:srgbClr val="C00000"/>
                </a:solidFill>
                <a:latin typeface="微软雅黑" panose="020B0503020204020204" pitchFamily="34" charset="-122"/>
                <a:ea typeface="微软雅黑" panose="020B0503020204020204" pitchFamily="34" charset="-122"/>
              </a:rPr>
              <a:t>：如何估算需求规模？</a:t>
            </a:r>
            <a:endParaRPr lang="en-US" altLang="zh-CN" sz="2000" dirty="0" smtClean="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4"/>
          <p:cNvSpPr>
            <a:spLocks noGrp="1" noChangeArrowheads="1"/>
          </p:cNvSpPr>
          <p:nvPr>
            <p:ph type="title"/>
          </p:nvPr>
        </p:nvSpPr>
        <p:spPr>
          <a:xfrm>
            <a:off x="153988" y="560388"/>
            <a:ext cx="8847137" cy="480131"/>
          </a:xfrm>
        </p:spPr>
        <p:txBody>
          <a:bodyPr/>
          <a:lstStyle/>
          <a:p>
            <a:r>
              <a:rPr lang="en-US" altLang="zh-CN" dirty="0" smtClean="0"/>
              <a:t>Q2</a:t>
            </a:r>
            <a:r>
              <a:rPr lang="zh-CN" altLang="en-US" dirty="0"/>
              <a:t>：如何估算需求规模</a:t>
            </a:r>
            <a:r>
              <a:rPr lang="zh-CN" altLang="en-US" dirty="0" smtClean="0"/>
              <a:t>？</a:t>
            </a:r>
            <a:endParaRPr lang="en-US" altLang="zh-CN" dirty="0" smtClean="0"/>
          </a:p>
        </p:txBody>
      </p:sp>
      <p:sp>
        <p:nvSpPr>
          <p:cNvPr id="77827" name="Rectangle 5"/>
          <p:cNvSpPr>
            <a:spLocks noGrp="1" noChangeArrowheads="1"/>
          </p:cNvSpPr>
          <p:nvPr>
            <p:ph sz="quarter" idx="11"/>
          </p:nvPr>
        </p:nvSpPr>
        <p:spPr/>
        <p:txBody>
          <a:bodyPr>
            <a:normAutofit/>
          </a:bodyPr>
          <a:lstStyle/>
          <a:p>
            <a:r>
              <a:rPr lang="zh-CN" altLang="en-US" dirty="0" smtClean="0">
                <a:solidFill>
                  <a:srgbClr val="C00000"/>
                </a:solidFill>
              </a:rPr>
              <a:t>方法</a:t>
            </a:r>
            <a:r>
              <a:rPr lang="en-US" altLang="zh-CN" dirty="0" smtClean="0">
                <a:solidFill>
                  <a:srgbClr val="C00000"/>
                </a:solidFill>
              </a:rPr>
              <a:t>1</a:t>
            </a:r>
            <a:r>
              <a:rPr lang="zh-CN" altLang="en-US" dirty="0" smtClean="0">
                <a:solidFill>
                  <a:srgbClr val="C00000"/>
                </a:solidFill>
              </a:rPr>
              <a:t>：故事点</a:t>
            </a:r>
            <a:endParaRPr lang="en-US" altLang="zh-CN" dirty="0" smtClean="0">
              <a:solidFill>
                <a:srgbClr val="C00000"/>
              </a:solidFill>
            </a:endParaRPr>
          </a:p>
          <a:p>
            <a:pPr lvl="1"/>
            <a:r>
              <a:rPr lang="zh-CN" altLang="en-US" b="1" dirty="0" smtClean="0">
                <a:solidFill>
                  <a:srgbClr val="C00000"/>
                </a:solidFill>
              </a:rPr>
              <a:t>故事点</a:t>
            </a:r>
            <a:r>
              <a:rPr lang="zh-CN" altLang="en-US" dirty="0" smtClean="0"/>
              <a:t>来自于极限编程（</a:t>
            </a:r>
            <a:r>
              <a:rPr lang="en-US" altLang="zh-CN" dirty="0" smtClean="0"/>
              <a:t>Extreme Programming</a:t>
            </a:r>
            <a:r>
              <a:rPr lang="zh-CN" altLang="en-US" dirty="0" smtClean="0"/>
              <a:t>，</a:t>
            </a:r>
            <a:r>
              <a:rPr lang="en-US" altLang="zh-CN" dirty="0" smtClean="0"/>
              <a:t>XP</a:t>
            </a:r>
            <a:r>
              <a:rPr lang="zh-CN" altLang="en-US" dirty="0" smtClean="0"/>
              <a:t>），</a:t>
            </a:r>
            <a:r>
              <a:rPr lang="zh-CN" altLang="en-US" dirty="0" smtClean="0">
                <a:solidFill>
                  <a:srgbClr val="C00000"/>
                </a:solidFill>
              </a:rPr>
              <a:t>是代表复杂程度的单位，用来度量工作量</a:t>
            </a:r>
            <a:endParaRPr lang="en-US" altLang="zh-CN" dirty="0" smtClean="0">
              <a:solidFill>
                <a:srgbClr val="C00000"/>
              </a:solidFill>
            </a:endParaRPr>
          </a:p>
          <a:p>
            <a:pPr lvl="1"/>
            <a:r>
              <a:rPr lang="zh-CN" altLang="en-US" dirty="0" smtClean="0"/>
              <a:t>和每个团队的主观想法紧密相关</a:t>
            </a:r>
            <a:endParaRPr lang="en-US" altLang="zh-CN" dirty="0" smtClean="0"/>
          </a:p>
          <a:p>
            <a:pPr lvl="1"/>
            <a:r>
              <a:rPr lang="zh-CN" altLang="en-US" dirty="0" smtClean="0"/>
              <a:t>整个团队定义标准，共同给每个用户故事估算一个大小：</a:t>
            </a:r>
            <a:endParaRPr lang="en-US" altLang="zh-CN" dirty="0" smtClean="0"/>
          </a:p>
          <a:p>
            <a:pPr lvl="2"/>
            <a:r>
              <a:rPr lang="zh-CN" altLang="en-US" dirty="0" smtClean="0"/>
              <a:t>策略一：容易</a:t>
            </a:r>
            <a:r>
              <a:rPr lang="en-US" altLang="zh-CN" dirty="0" smtClean="0"/>
              <a:t> = 1</a:t>
            </a:r>
            <a:r>
              <a:rPr lang="zh-CN" altLang="en-US" dirty="0" smtClean="0"/>
              <a:t>，中等 </a:t>
            </a:r>
            <a:r>
              <a:rPr lang="en-US" altLang="zh-CN" dirty="0" smtClean="0"/>
              <a:t>= 3</a:t>
            </a:r>
            <a:r>
              <a:rPr lang="zh-CN" altLang="en-US" dirty="0" smtClean="0"/>
              <a:t>，困难</a:t>
            </a:r>
            <a:r>
              <a:rPr lang="en-US" altLang="zh-CN" dirty="0" smtClean="0"/>
              <a:t> = 5</a:t>
            </a:r>
          </a:p>
          <a:p>
            <a:pPr lvl="2"/>
            <a:r>
              <a:rPr lang="zh-CN" altLang="en-US" dirty="0" smtClean="0"/>
              <a:t>策略二：</a:t>
            </a:r>
            <a:r>
              <a:rPr lang="en-US" altLang="zh-CN" dirty="0" smtClean="0"/>
              <a:t>Fibonacci</a:t>
            </a:r>
            <a:r>
              <a:rPr lang="zh-CN" altLang="en-US" dirty="0" smtClean="0"/>
              <a:t>序列</a:t>
            </a:r>
            <a:r>
              <a:rPr lang="en-US" altLang="zh-CN" dirty="0" smtClean="0"/>
              <a:t> 1</a:t>
            </a:r>
            <a:r>
              <a:rPr lang="zh-CN" altLang="en-US" dirty="0" smtClean="0"/>
              <a:t>，</a:t>
            </a:r>
            <a:r>
              <a:rPr lang="en-US" altLang="zh-CN" dirty="0" smtClean="0"/>
              <a:t>2</a:t>
            </a:r>
            <a:r>
              <a:rPr lang="zh-CN" altLang="en-US" dirty="0" smtClean="0"/>
              <a:t>，</a:t>
            </a:r>
            <a:r>
              <a:rPr lang="en-US" altLang="zh-CN" dirty="0" smtClean="0"/>
              <a:t>3</a:t>
            </a:r>
            <a:r>
              <a:rPr lang="zh-CN" altLang="en-US" dirty="0" smtClean="0"/>
              <a:t>，</a:t>
            </a:r>
            <a:r>
              <a:rPr lang="en-US" altLang="zh-CN" dirty="0" smtClean="0"/>
              <a:t>5</a:t>
            </a:r>
            <a:r>
              <a:rPr lang="zh-CN" altLang="en-US" dirty="0" smtClean="0"/>
              <a:t>，</a:t>
            </a:r>
            <a:r>
              <a:rPr lang="en-US" altLang="zh-CN" dirty="0" smtClean="0"/>
              <a:t>8</a:t>
            </a:r>
            <a:r>
              <a:rPr lang="zh-CN" altLang="en-US" dirty="0" smtClean="0"/>
              <a:t>，</a:t>
            </a:r>
            <a:r>
              <a:rPr lang="en-US" altLang="zh-CN" dirty="0" smtClean="0"/>
              <a:t>13</a:t>
            </a:r>
            <a:r>
              <a:rPr lang="zh-CN" altLang="en-US" dirty="0" smtClean="0"/>
              <a:t>，</a:t>
            </a:r>
            <a:r>
              <a:rPr lang="en-US" altLang="zh-CN" dirty="0" smtClean="0"/>
              <a:t>21</a:t>
            </a:r>
            <a:r>
              <a:rPr lang="zh-CN" altLang="en-US" dirty="0" smtClean="0"/>
              <a:t>，</a:t>
            </a:r>
            <a:r>
              <a:rPr lang="en-US" altLang="zh-CN" dirty="0" smtClean="0"/>
              <a:t>~</a:t>
            </a:r>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65</a:t>
            </a:fld>
            <a:endParaRPr lang="en-US" alt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51C954A1-9FE7-4ABB-8851-D5362BFC037D}" type="slidenum">
              <a:rPr lang="en-US" altLang="en-US" smtClean="0"/>
              <a:pPr/>
              <a:t>66</a:t>
            </a:fld>
            <a:endParaRPr lang="en-US" altLang="en-US"/>
          </a:p>
        </p:txBody>
      </p:sp>
      <p:sp>
        <p:nvSpPr>
          <p:cNvPr id="4" name="内容占位符 3"/>
          <p:cNvSpPr>
            <a:spLocks noGrp="1"/>
          </p:cNvSpPr>
          <p:nvPr>
            <p:ph sz="quarter" idx="11"/>
          </p:nvPr>
        </p:nvSpPr>
        <p:spPr/>
        <p:txBody>
          <a:bodyPr/>
          <a:lstStyle/>
          <a:p>
            <a:r>
              <a:rPr lang="zh-CN" altLang="en-US" dirty="0" smtClean="0"/>
              <a:t>方法</a:t>
            </a:r>
            <a:r>
              <a:rPr lang="en-US" altLang="zh-CN" dirty="0" smtClean="0"/>
              <a:t>2</a:t>
            </a:r>
            <a:r>
              <a:rPr lang="zh-CN" altLang="en-US" dirty="0" smtClean="0"/>
              <a:t>：理想日</a:t>
            </a:r>
            <a:endParaRPr lang="en-US" altLang="zh-CN" dirty="0" smtClean="0"/>
          </a:p>
          <a:p>
            <a:pPr lvl="1"/>
            <a:r>
              <a:rPr lang="zh-CN" altLang="en-US" dirty="0" smtClean="0"/>
              <a:t>是一</a:t>
            </a:r>
            <a:r>
              <a:rPr lang="zh-CN" altLang="en-US" dirty="0"/>
              <a:t>个绝对度量单</a:t>
            </a:r>
            <a:r>
              <a:rPr lang="zh-CN" altLang="en-US" dirty="0" smtClean="0"/>
              <a:t>位</a:t>
            </a:r>
            <a:endParaRPr lang="en-US" altLang="zh-CN" dirty="0" smtClean="0"/>
          </a:p>
          <a:p>
            <a:pPr lvl="1"/>
            <a:r>
              <a:rPr lang="zh-CN" altLang="en-US" dirty="0" smtClean="0">
                <a:solidFill>
                  <a:srgbClr val="C00000"/>
                </a:solidFill>
              </a:rPr>
              <a:t>理</a:t>
            </a:r>
            <a:r>
              <a:rPr lang="zh-CN" altLang="en-US" dirty="0">
                <a:solidFill>
                  <a:srgbClr val="C00000"/>
                </a:solidFill>
              </a:rPr>
              <a:t>想时</a:t>
            </a:r>
            <a:r>
              <a:rPr lang="zh-CN" altLang="en-US" dirty="0" smtClean="0">
                <a:solidFill>
                  <a:srgbClr val="C00000"/>
                </a:solidFill>
              </a:rPr>
              <a:t>间</a:t>
            </a:r>
            <a:endParaRPr lang="en-US" altLang="zh-CN" dirty="0" smtClean="0">
              <a:solidFill>
                <a:srgbClr val="C00000"/>
              </a:solidFill>
            </a:endParaRPr>
          </a:p>
          <a:p>
            <a:pPr lvl="2"/>
            <a:r>
              <a:rPr lang="zh-CN" altLang="en-US" dirty="0" smtClean="0"/>
              <a:t>某</a:t>
            </a:r>
            <a:r>
              <a:rPr lang="zh-CN" altLang="en-US" dirty="0"/>
              <a:t>件事在剔除所有外围活动以后所需的时</a:t>
            </a:r>
            <a:r>
              <a:rPr lang="zh-CN" altLang="en-US" dirty="0" smtClean="0"/>
              <a:t>间</a:t>
            </a:r>
            <a:endParaRPr lang="en-US" altLang="zh-CN" dirty="0" smtClean="0"/>
          </a:p>
          <a:p>
            <a:pPr lvl="2"/>
            <a:r>
              <a:rPr lang="zh-CN" altLang="en-US" dirty="0" smtClean="0"/>
              <a:t>一</a:t>
            </a:r>
            <a:r>
              <a:rPr lang="zh-CN" altLang="en-US" dirty="0"/>
              <a:t>般为一天有效工作时间的</a:t>
            </a:r>
            <a:r>
              <a:rPr lang="en-US" altLang="zh-CN" dirty="0">
                <a:solidFill>
                  <a:srgbClr val="C00000"/>
                </a:solidFill>
              </a:rPr>
              <a:t>60%</a:t>
            </a:r>
            <a:r>
              <a:rPr lang="zh-CN" altLang="en-US" dirty="0">
                <a:solidFill>
                  <a:srgbClr val="C00000"/>
                </a:solidFill>
              </a:rPr>
              <a:t>～</a:t>
            </a:r>
            <a:r>
              <a:rPr lang="en-US" altLang="zh-CN" dirty="0">
                <a:solidFill>
                  <a:srgbClr val="C00000"/>
                </a:solidFill>
              </a:rPr>
              <a:t>80%</a:t>
            </a:r>
            <a:r>
              <a:rPr lang="zh-CN" altLang="en-US" dirty="0"/>
              <a:t>比较合理，但绝不会是全部</a:t>
            </a:r>
          </a:p>
        </p:txBody>
      </p:sp>
    </p:spTree>
    <p:extLst>
      <p:ext uri="{BB962C8B-B14F-4D97-AF65-F5344CB8AC3E}">
        <p14:creationId xmlns:p14="http://schemas.microsoft.com/office/powerpoint/2010/main" val="101934141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zh-CN" altLang="en-US" smtClean="0"/>
              <a:t>练习：估算用户故事</a:t>
            </a:r>
            <a:endParaRPr lang="en-US" altLang="zh-CN" smtClean="0"/>
          </a:p>
        </p:txBody>
      </p:sp>
      <p:sp>
        <p:nvSpPr>
          <p:cNvPr id="78851" name="Rectangle 3"/>
          <p:cNvSpPr>
            <a:spLocks noGrp="1" noChangeArrowheads="1"/>
          </p:cNvSpPr>
          <p:nvPr>
            <p:ph sz="quarter" idx="11"/>
          </p:nvPr>
        </p:nvSpPr>
        <p:spPr/>
        <p:txBody>
          <a:bodyPr>
            <a:normAutofit lnSpcReduction="10000"/>
          </a:bodyPr>
          <a:lstStyle/>
          <a:p>
            <a:r>
              <a:rPr lang="zh-CN" altLang="en-US" dirty="0" smtClean="0"/>
              <a:t>通过计划扑克的方式，为每个用户故事估算大小</a:t>
            </a:r>
            <a:endParaRPr lang="en-US" altLang="zh-CN" dirty="0" smtClean="0"/>
          </a:p>
          <a:p>
            <a:r>
              <a:rPr lang="zh-CN" altLang="en-US" dirty="0" smtClean="0"/>
              <a:t>步骤：</a:t>
            </a:r>
            <a:endParaRPr lang="en-US" altLang="zh-CN" dirty="0" smtClean="0"/>
          </a:p>
          <a:p>
            <a:pPr lvl="1"/>
            <a:r>
              <a:rPr lang="zh-CN" altLang="en-US" dirty="0" smtClean="0"/>
              <a:t>团队集合在一起</a:t>
            </a:r>
          </a:p>
          <a:p>
            <a:pPr lvl="1"/>
            <a:r>
              <a:rPr lang="zh-CN" altLang="en-US" dirty="0" smtClean="0"/>
              <a:t>任务：</a:t>
            </a:r>
            <a:endParaRPr lang="en-US" altLang="zh-CN" dirty="0" smtClean="0"/>
          </a:p>
          <a:p>
            <a:pPr lvl="2"/>
            <a:r>
              <a:rPr lang="zh-CN" altLang="en-US" dirty="0" smtClean="0"/>
              <a:t>选择点数范围（比如，</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a:t>
            </a:r>
            <a:r>
              <a:rPr lang="en-US" altLang="zh-CN" dirty="0" smtClean="0"/>
              <a:t>5</a:t>
            </a:r>
            <a:r>
              <a:rPr lang="zh-CN" altLang="en-US" dirty="0" smtClean="0"/>
              <a:t>，</a:t>
            </a:r>
            <a:r>
              <a:rPr lang="en-US" altLang="zh-CN" dirty="0" smtClean="0"/>
              <a:t>8</a:t>
            </a:r>
            <a:r>
              <a:rPr lang="zh-CN" altLang="en-US" dirty="0" smtClean="0"/>
              <a:t>，</a:t>
            </a:r>
            <a:r>
              <a:rPr lang="en-US" altLang="zh-CN" dirty="0" smtClean="0"/>
              <a:t>13</a:t>
            </a:r>
            <a:r>
              <a:rPr lang="zh-CN" altLang="en-US" dirty="0" smtClean="0"/>
              <a:t>，</a:t>
            </a:r>
            <a:r>
              <a:rPr lang="en-US" altLang="zh-CN" dirty="0" smtClean="0"/>
              <a:t>…</a:t>
            </a:r>
            <a:r>
              <a:rPr lang="zh-CN" altLang="en-US" dirty="0" smtClean="0"/>
              <a:t>）</a:t>
            </a:r>
          </a:p>
          <a:p>
            <a:pPr lvl="2"/>
            <a:r>
              <a:rPr lang="zh-CN" altLang="en-US" dirty="0" smtClean="0"/>
              <a:t>选择</a:t>
            </a:r>
            <a:r>
              <a:rPr lang="en-US" altLang="zh-CN" dirty="0" smtClean="0"/>
              <a:t>1</a:t>
            </a:r>
            <a:r>
              <a:rPr lang="zh-CN" altLang="en-US" dirty="0" smtClean="0"/>
              <a:t>个“中等”规模的用户故事，给它一个中等估算值（比如，</a:t>
            </a:r>
            <a:r>
              <a:rPr lang="en-US" altLang="zh-CN" dirty="0" smtClean="0"/>
              <a:t>5</a:t>
            </a:r>
            <a:r>
              <a:rPr lang="zh-CN" altLang="en-US" dirty="0" smtClean="0"/>
              <a:t>个点）</a:t>
            </a:r>
            <a:endParaRPr lang="en-US" altLang="zh-CN" dirty="0" smtClean="0"/>
          </a:p>
          <a:p>
            <a:pPr lvl="2"/>
            <a:r>
              <a:rPr lang="zh-CN" altLang="en-US" dirty="0" smtClean="0"/>
              <a:t>对于其它的用户故事，给出一个相对于第</a:t>
            </a:r>
            <a:r>
              <a:rPr lang="en-US" altLang="zh-CN" dirty="0" smtClean="0"/>
              <a:t>1</a:t>
            </a:r>
            <a:r>
              <a:rPr lang="zh-CN" altLang="en-US" dirty="0" smtClean="0"/>
              <a:t>个用户故事的估算值 </a:t>
            </a:r>
            <a:r>
              <a:rPr lang="en-US" altLang="zh-CN" dirty="0" smtClean="0"/>
              <a:t>– </a:t>
            </a:r>
            <a:r>
              <a:rPr lang="zh-CN" altLang="en-US" dirty="0" smtClean="0"/>
              <a:t>整个团队做这个估算，由</a:t>
            </a:r>
            <a:r>
              <a:rPr lang="en-US" altLang="zh-CN" dirty="0" smtClean="0"/>
              <a:t>team leader</a:t>
            </a:r>
            <a:r>
              <a:rPr lang="zh-CN" altLang="en-US" dirty="0" smtClean="0"/>
              <a:t>来协调</a:t>
            </a:r>
          </a:p>
          <a:p>
            <a:pPr lvl="2"/>
            <a:r>
              <a:rPr lang="zh-CN" altLang="en-US" dirty="0" smtClean="0"/>
              <a:t>当被问到的时候，</a:t>
            </a:r>
            <a:r>
              <a:rPr lang="en-US" altLang="zh-CN" dirty="0" smtClean="0"/>
              <a:t>product owner</a:t>
            </a:r>
            <a:r>
              <a:rPr lang="zh-CN" altLang="en-US" dirty="0" smtClean="0"/>
              <a:t>应该提供用户故事相关的信息</a:t>
            </a:r>
            <a:endParaRPr lang="en-US" altLang="zh-CN" dirty="0" smtClean="0"/>
          </a:p>
          <a:p>
            <a:pPr lvl="2"/>
            <a:r>
              <a:rPr lang="zh-CN" altLang="en-US" dirty="0" smtClean="0"/>
              <a:t>将估算大小写到卡片上</a:t>
            </a:r>
            <a:endParaRPr lang="en-US" altLang="zh-CN" dirty="0" smtClean="0"/>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67</a:t>
            </a:fld>
            <a:endParaRPr lang="en-US" alt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zh-CN" altLang="en-US" dirty="0" smtClean="0"/>
              <a:t>初始进度计划</a:t>
            </a:r>
            <a:endParaRPr lang="en-US" altLang="zh-CN" dirty="0" smtClean="0"/>
          </a:p>
        </p:txBody>
      </p:sp>
      <p:sp>
        <p:nvSpPr>
          <p:cNvPr id="79875" name="Rectangle 3"/>
          <p:cNvSpPr>
            <a:spLocks noGrp="1" noChangeArrowheads="1"/>
          </p:cNvSpPr>
          <p:nvPr>
            <p:ph sz="quarter" idx="11"/>
          </p:nvPr>
        </p:nvSpPr>
        <p:spPr>
          <a:xfrm>
            <a:off x="153987" y="1142813"/>
            <a:ext cx="8847137" cy="4746999"/>
          </a:xfrm>
        </p:spPr>
        <p:txBody>
          <a:bodyPr>
            <a:normAutofit fontScale="92500"/>
          </a:bodyPr>
          <a:lstStyle/>
          <a:p>
            <a:r>
              <a:rPr lang="zh-CN" altLang="en-US" dirty="0" smtClean="0"/>
              <a:t>整个团队一起执行</a:t>
            </a:r>
            <a:endParaRPr lang="en-US" altLang="zh-CN" dirty="0" smtClean="0"/>
          </a:p>
          <a:p>
            <a:r>
              <a:rPr lang="zh-CN" altLang="en-US" dirty="0"/>
              <a:t>基于初始需求和架构</a:t>
            </a:r>
          </a:p>
          <a:p>
            <a:r>
              <a:rPr lang="zh-CN" altLang="en-US" dirty="0" smtClean="0"/>
              <a:t>早期：</a:t>
            </a:r>
            <a:endParaRPr lang="en-US" altLang="zh-CN" dirty="0" smtClean="0"/>
          </a:p>
          <a:p>
            <a:pPr lvl="1"/>
            <a:r>
              <a:rPr lang="zh-CN" altLang="en-US" dirty="0" smtClean="0"/>
              <a:t>选择</a:t>
            </a:r>
            <a:r>
              <a:rPr lang="zh-CN" altLang="en-US" dirty="0" smtClean="0">
                <a:solidFill>
                  <a:srgbClr val="C00000"/>
                </a:solidFill>
              </a:rPr>
              <a:t>迭代长度</a:t>
            </a:r>
            <a:r>
              <a:rPr lang="zh-CN" altLang="en-US" dirty="0" smtClean="0"/>
              <a:t>（比如，</a:t>
            </a:r>
            <a:r>
              <a:rPr lang="en-US" altLang="zh-CN" dirty="0" smtClean="0"/>
              <a:t>2</a:t>
            </a:r>
            <a:r>
              <a:rPr lang="zh-CN" altLang="en-US" dirty="0" smtClean="0"/>
              <a:t>周，</a:t>
            </a:r>
            <a:r>
              <a:rPr lang="en-US" altLang="zh-CN" dirty="0" smtClean="0"/>
              <a:t>4</a:t>
            </a:r>
            <a:r>
              <a:rPr lang="zh-CN" altLang="en-US" dirty="0" smtClean="0"/>
              <a:t>周等）</a:t>
            </a:r>
            <a:endParaRPr lang="en-US" altLang="zh-CN" dirty="0" smtClean="0"/>
          </a:p>
          <a:p>
            <a:pPr lvl="1"/>
            <a:r>
              <a:rPr lang="zh-CN" altLang="en-US" dirty="0" smtClean="0"/>
              <a:t>估计</a:t>
            </a:r>
            <a:r>
              <a:rPr lang="zh-CN" altLang="en-US" dirty="0" smtClean="0">
                <a:solidFill>
                  <a:srgbClr val="C00000"/>
                </a:solidFill>
              </a:rPr>
              <a:t>生产率</a:t>
            </a:r>
            <a:r>
              <a:rPr lang="zh-CN" altLang="en-US" dirty="0" smtClean="0"/>
              <a:t>，即每个迭代可以交付的点数</a:t>
            </a:r>
            <a:endParaRPr lang="en-US" altLang="zh-CN" dirty="0" smtClean="0"/>
          </a:p>
          <a:p>
            <a:pPr lvl="1"/>
            <a:r>
              <a:rPr lang="zh-CN" altLang="en-US" dirty="0" smtClean="0">
                <a:solidFill>
                  <a:srgbClr val="C00000"/>
                </a:solidFill>
              </a:rPr>
              <a:t>迭代次数</a:t>
            </a:r>
            <a:r>
              <a:rPr lang="en-US" altLang="zh-CN" dirty="0" smtClean="0"/>
              <a:t>=</a:t>
            </a:r>
            <a:r>
              <a:rPr lang="zh-CN" altLang="en-US" dirty="0" smtClean="0"/>
              <a:t>总点数</a:t>
            </a:r>
            <a:r>
              <a:rPr lang="en-US" altLang="zh-CN" dirty="0" smtClean="0"/>
              <a:t>/</a:t>
            </a:r>
            <a:r>
              <a:rPr lang="zh-CN" altLang="en-US" dirty="0" smtClean="0"/>
              <a:t>生</a:t>
            </a:r>
            <a:r>
              <a:rPr lang="zh-CN" altLang="en-US" dirty="0"/>
              <a:t>产</a:t>
            </a:r>
            <a:r>
              <a:rPr lang="zh-CN" altLang="en-US" dirty="0" smtClean="0"/>
              <a:t>率</a:t>
            </a:r>
            <a:endParaRPr lang="en-US" altLang="zh-CN" dirty="0" smtClean="0"/>
          </a:p>
          <a:p>
            <a:r>
              <a:rPr lang="zh-CN" altLang="en-US" dirty="0" smtClean="0"/>
              <a:t>随着项目进行：</a:t>
            </a:r>
            <a:endParaRPr lang="en-US" altLang="zh-CN" dirty="0" smtClean="0"/>
          </a:p>
          <a:p>
            <a:pPr lvl="1"/>
            <a:r>
              <a:rPr lang="zh-CN" altLang="en-US" dirty="0" smtClean="0"/>
              <a:t>经过</a:t>
            </a:r>
            <a:r>
              <a:rPr lang="en-US" altLang="zh-CN" dirty="0" smtClean="0"/>
              <a:t>3~6</a:t>
            </a:r>
            <a:r>
              <a:rPr lang="zh-CN" altLang="en-US" dirty="0" smtClean="0"/>
              <a:t>个迭代之后，项目的时间计划应该足够好了</a:t>
            </a:r>
            <a:endParaRPr lang="en-US" altLang="zh-CN" dirty="0" smtClean="0"/>
          </a:p>
          <a:p>
            <a:pPr lvl="1"/>
            <a:r>
              <a:rPr lang="zh-CN" altLang="en-US" dirty="0" smtClean="0"/>
              <a:t>基于实际的状况，完成日期的范围会逐渐的改进</a:t>
            </a:r>
            <a:endParaRPr lang="en-US" altLang="zh-CN" dirty="0" smtClean="0"/>
          </a:p>
          <a:p>
            <a:r>
              <a:rPr lang="zh-CN" altLang="en-US" dirty="0" smtClean="0"/>
              <a:t>结果：完成日期并不是一个时间点，而是</a:t>
            </a:r>
            <a:r>
              <a:rPr lang="zh-CN" altLang="en-US" dirty="0" smtClean="0">
                <a:solidFill>
                  <a:srgbClr val="C00000"/>
                </a:solidFill>
              </a:rPr>
              <a:t>一种可能的分布</a:t>
            </a:r>
            <a:endParaRPr lang="en-US" altLang="zh-CN" dirty="0" smtClean="0">
              <a:solidFill>
                <a:srgbClr val="C00000"/>
              </a:solidFill>
            </a:endParaRPr>
          </a:p>
        </p:txBody>
      </p:sp>
      <p:grpSp>
        <p:nvGrpSpPr>
          <p:cNvPr id="79876" name="Group 4"/>
          <p:cNvGrpSpPr>
            <a:grpSpLocks/>
          </p:cNvGrpSpPr>
          <p:nvPr/>
        </p:nvGrpSpPr>
        <p:grpSpPr bwMode="auto">
          <a:xfrm>
            <a:off x="544513" y="5686425"/>
            <a:ext cx="7824787" cy="993775"/>
            <a:chOff x="418" y="1014"/>
            <a:chExt cx="4929" cy="626"/>
          </a:xfrm>
        </p:grpSpPr>
        <p:sp>
          <p:nvSpPr>
            <p:cNvPr id="79877" name="Line 5"/>
            <p:cNvSpPr>
              <a:spLocks noChangeShapeType="1"/>
            </p:cNvSpPr>
            <p:nvPr/>
          </p:nvSpPr>
          <p:spPr bwMode="auto">
            <a:xfrm>
              <a:off x="507" y="1327"/>
              <a:ext cx="0" cy="75"/>
            </a:xfrm>
            <a:prstGeom prst="line">
              <a:avLst/>
            </a:prstGeom>
            <a:noFill/>
            <a:ln w="9525">
              <a:solidFill>
                <a:srgbClr val="006699"/>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9878" name="Line 6"/>
            <p:cNvSpPr>
              <a:spLocks noChangeShapeType="1"/>
            </p:cNvSpPr>
            <p:nvPr/>
          </p:nvSpPr>
          <p:spPr bwMode="auto">
            <a:xfrm>
              <a:off x="2140" y="1327"/>
              <a:ext cx="0" cy="75"/>
            </a:xfrm>
            <a:prstGeom prst="line">
              <a:avLst/>
            </a:prstGeom>
            <a:noFill/>
            <a:ln w="9525">
              <a:solidFill>
                <a:srgbClr val="006699"/>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9879" name="Line 7"/>
            <p:cNvSpPr>
              <a:spLocks noChangeShapeType="1"/>
            </p:cNvSpPr>
            <p:nvPr/>
          </p:nvSpPr>
          <p:spPr bwMode="auto">
            <a:xfrm>
              <a:off x="3793" y="1338"/>
              <a:ext cx="0" cy="75"/>
            </a:xfrm>
            <a:prstGeom prst="line">
              <a:avLst/>
            </a:prstGeom>
            <a:noFill/>
            <a:ln w="9525">
              <a:solidFill>
                <a:srgbClr val="006699"/>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9880" name="Text Box 8"/>
            <p:cNvSpPr txBox="1">
              <a:spLocks noChangeArrowheads="1"/>
            </p:cNvSpPr>
            <p:nvPr/>
          </p:nvSpPr>
          <p:spPr bwMode="auto">
            <a:xfrm>
              <a:off x="418" y="1435"/>
              <a:ext cx="19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85000"/>
                </a:lnSpc>
                <a:buFontTx/>
                <a:buNone/>
              </a:pPr>
              <a:r>
                <a:rPr lang="en-US" altLang="zh-CN"/>
                <a:t>0</a:t>
              </a:r>
            </a:p>
          </p:txBody>
        </p:sp>
        <p:sp>
          <p:nvSpPr>
            <p:cNvPr id="79881" name="Text Box 9"/>
            <p:cNvSpPr txBox="1">
              <a:spLocks noChangeArrowheads="1"/>
            </p:cNvSpPr>
            <p:nvPr/>
          </p:nvSpPr>
          <p:spPr bwMode="auto">
            <a:xfrm>
              <a:off x="2035" y="1435"/>
              <a:ext cx="19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85000"/>
                </a:lnSpc>
                <a:buFontTx/>
                <a:buNone/>
              </a:pPr>
              <a:r>
                <a:rPr lang="en-US" altLang="zh-CN"/>
                <a:t>6</a:t>
              </a:r>
            </a:p>
          </p:txBody>
        </p:sp>
        <p:sp>
          <p:nvSpPr>
            <p:cNvPr id="79882" name="Text Box 10"/>
            <p:cNvSpPr txBox="1">
              <a:spLocks noChangeArrowheads="1"/>
            </p:cNvSpPr>
            <p:nvPr/>
          </p:nvSpPr>
          <p:spPr bwMode="auto">
            <a:xfrm>
              <a:off x="3655" y="1435"/>
              <a:ext cx="27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85000"/>
                </a:lnSpc>
                <a:buFontTx/>
                <a:buNone/>
              </a:pPr>
              <a:r>
                <a:rPr lang="en-US" altLang="zh-CN"/>
                <a:t>12</a:t>
              </a:r>
            </a:p>
          </p:txBody>
        </p:sp>
        <p:sp>
          <p:nvSpPr>
            <p:cNvPr id="79883" name="Freeform 11"/>
            <p:cNvSpPr>
              <a:spLocks/>
            </p:cNvSpPr>
            <p:nvPr/>
          </p:nvSpPr>
          <p:spPr bwMode="auto">
            <a:xfrm>
              <a:off x="3421" y="1018"/>
              <a:ext cx="1228" cy="303"/>
            </a:xfrm>
            <a:custGeom>
              <a:avLst/>
              <a:gdLst>
                <a:gd name="T0" fmla="*/ 946 w 413"/>
                <a:gd name="T1" fmla="*/ 356 h 291"/>
                <a:gd name="T2" fmla="*/ 3051 w 413"/>
                <a:gd name="T3" fmla="*/ 354 h 291"/>
                <a:gd name="T4" fmla="*/ 4835 w 413"/>
                <a:gd name="T5" fmla="*/ 347 h 291"/>
                <a:gd name="T6" fmla="*/ 6967 w 413"/>
                <a:gd name="T7" fmla="*/ 315 h 291"/>
                <a:gd name="T8" fmla="*/ 8831 w 413"/>
                <a:gd name="T9" fmla="*/ 257 h 291"/>
                <a:gd name="T10" fmla="*/ 10698 w 413"/>
                <a:gd name="T11" fmla="*/ 187 h 291"/>
                <a:gd name="T12" fmla="*/ 12827 w 413"/>
                <a:gd name="T13" fmla="*/ 118 h 291"/>
                <a:gd name="T14" fmla="*/ 14614 w 413"/>
                <a:gd name="T15" fmla="*/ 62 h 291"/>
                <a:gd name="T16" fmla="*/ 16719 w 413"/>
                <a:gd name="T17" fmla="*/ 26 h 291"/>
                <a:gd name="T18" fmla="*/ 18610 w 413"/>
                <a:gd name="T19" fmla="*/ 4 h 291"/>
                <a:gd name="T20" fmla="*/ 20715 w 413"/>
                <a:gd name="T21" fmla="*/ 0 h 291"/>
                <a:gd name="T22" fmla="*/ 22499 w 413"/>
                <a:gd name="T23" fmla="*/ 7 h 291"/>
                <a:gd name="T24" fmla="*/ 24393 w 413"/>
                <a:gd name="T25" fmla="*/ 25 h 291"/>
                <a:gd name="T26" fmla="*/ 26496 w 413"/>
                <a:gd name="T27" fmla="*/ 47 h 291"/>
                <a:gd name="T28" fmla="*/ 28363 w 413"/>
                <a:gd name="T29" fmla="*/ 71 h 291"/>
                <a:gd name="T30" fmla="*/ 30492 w 413"/>
                <a:gd name="T31" fmla="*/ 97 h 291"/>
                <a:gd name="T32" fmla="*/ 32279 w 413"/>
                <a:gd name="T33" fmla="*/ 122 h 291"/>
                <a:gd name="T34" fmla="*/ 34381 w 413"/>
                <a:gd name="T35" fmla="*/ 148 h 291"/>
                <a:gd name="T36" fmla="*/ 36275 w 413"/>
                <a:gd name="T37" fmla="*/ 172 h 291"/>
                <a:gd name="T38" fmla="*/ 38139 w 413"/>
                <a:gd name="T39" fmla="*/ 192 h 291"/>
                <a:gd name="T40" fmla="*/ 40164 w 413"/>
                <a:gd name="T41" fmla="*/ 211 h 291"/>
                <a:gd name="T42" fmla="*/ 42055 w 413"/>
                <a:gd name="T43" fmla="*/ 230 h 291"/>
                <a:gd name="T44" fmla="*/ 44160 w 413"/>
                <a:gd name="T45" fmla="*/ 246 h 291"/>
                <a:gd name="T46" fmla="*/ 46025 w 413"/>
                <a:gd name="T47" fmla="*/ 259 h 291"/>
                <a:gd name="T48" fmla="*/ 48076 w 413"/>
                <a:gd name="T49" fmla="*/ 272 h 291"/>
                <a:gd name="T50" fmla="*/ 49944 w 413"/>
                <a:gd name="T51" fmla="*/ 283 h 291"/>
                <a:gd name="T52" fmla="*/ 51817 w 413"/>
                <a:gd name="T53" fmla="*/ 293 h 291"/>
                <a:gd name="T54" fmla="*/ 53940 w 413"/>
                <a:gd name="T55" fmla="*/ 301 h 291"/>
                <a:gd name="T56" fmla="*/ 55804 w 413"/>
                <a:gd name="T57" fmla="*/ 308 h 291"/>
                <a:gd name="T58" fmla="*/ 57829 w 413"/>
                <a:gd name="T59" fmla="*/ 315 h 291"/>
                <a:gd name="T60" fmla="*/ 59720 w 413"/>
                <a:gd name="T61" fmla="*/ 320 h 291"/>
                <a:gd name="T62" fmla="*/ 61593 w 413"/>
                <a:gd name="T63" fmla="*/ 324 h 291"/>
                <a:gd name="T64" fmla="*/ 63689 w 413"/>
                <a:gd name="T65" fmla="*/ 328 h 291"/>
                <a:gd name="T66" fmla="*/ 65512 w 413"/>
                <a:gd name="T67" fmla="*/ 332 h 291"/>
                <a:gd name="T68" fmla="*/ 67605 w 413"/>
                <a:gd name="T69" fmla="*/ 335 h 291"/>
                <a:gd name="T70" fmla="*/ 69482 w 413"/>
                <a:gd name="T71" fmla="*/ 337 h 291"/>
                <a:gd name="T72" fmla="*/ 71602 w 413"/>
                <a:gd name="T73" fmla="*/ 339 h 291"/>
                <a:gd name="T74" fmla="*/ 73478 w 413"/>
                <a:gd name="T75" fmla="*/ 344 h 291"/>
                <a:gd name="T76" fmla="*/ 75262 w 413"/>
                <a:gd name="T77" fmla="*/ 345 h 291"/>
                <a:gd name="T78" fmla="*/ 77394 w 413"/>
                <a:gd name="T79" fmla="*/ 346 h 291"/>
                <a:gd name="T80" fmla="*/ 79258 w 413"/>
                <a:gd name="T81" fmla="*/ 347 h 291"/>
                <a:gd name="T82" fmla="*/ 81363 w 413"/>
                <a:gd name="T83" fmla="*/ 348 h 291"/>
                <a:gd name="T84" fmla="*/ 83174 w 413"/>
                <a:gd name="T85" fmla="*/ 349 h 291"/>
                <a:gd name="T86" fmla="*/ 85279 w 413"/>
                <a:gd name="T87" fmla="*/ 350 h 291"/>
                <a:gd name="T88" fmla="*/ 87143 w 413"/>
                <a:gd name="T89" fmla="*/ 350 h 291"/>
                <a:gd name="T90" fmla="*/ 89037 w 413"/>
                <a:gd name="T91" fmla="*/ 351 h 291"/>
                <a:gd name="T92" fmla="*/ 91140 w 413"/>
                <a:gd name="T93" fmla="*/ 351 h 291"/>
                <a:gd name="T94" fmla="*/ 92927 w 413"/>
                <a:gd name="T95" fmla="*/ 352 h 291"/>
                <a:gd name="T96" fmla="*/ 95058 w 413"/>
                <a:gd name="T97" fmla="*/ 352 h 29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13"/>
                <a:gd name="T148" fmla="*/ 0 h 291"/>
                <a:gd name="T149" fmla="*/ 413 w 413"/>
                <a:gd name="T150" fmla="*/ 291 h 29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13" h="291">
                  <a:moveTo>
                    <a:pt x="0" y="291"/>
                  </a:moveTo>
                  <a:lnTo>
                    <a:pt x="4" y="291"/>
                  </a:lnTo>
                  <a:lnTo>
                    <a:pt x="9" y="291"/>
                  </a:lnTo>
                  <a:lnTo>
                    <a:pt x="13" y="290"/>
                  </a:lnTo>
                  <a:lnTo>
                    <a:pt x="17" y="288"/>
                  </a:lnTo>
                  <a:lnTo>
                    <a:pt x="21" y="283"/>
                  </a:lnTo>
                  <a:lnTo>
                    <a:pt x="25" y="273"/>
                  </a:lnTo>
                  <a:lnTo>
                    <a:pt x="30" y="257"/>
                  </a:lnTo>
                  <a:lnTo>
                    <a:pt x="34" y="236"/>
                  </a:lnTo>
                  <a:lnTo>
                    <a:pt x="38" y="210"/>
                  </a:lnTo>
                  <a:lnTo>
                    <a:pt x="42" y="182"/>
                  </a:lnTo>
                  <a:lnTo>
                    <a:pt x="46" y="153"/>
                  </a:lnTo>
                  <a:lnTo>
                    <a:pt x="51" y="124"/>
                  </a:lnTo>
                  <a:lnTo>
                    <a:pt x="55" y="97"/>
                  </a:lnTo>
                  <a:lnTo>
                    <a:pt x="59" y="73"/>
                  </a:lnTo>
                  <a:lnTo>
                    <a:pt x="63" y="52"/>
                  </a:lnTo>
                  <a:lnTo>
                    <a:pt x="68" y="34"/>
                  </a:lnTo>
                  <a:lnTo>
                    <a:pt x="72" y="21"/>
                  </a:lnTo>
                  <a:lnTo>
                    <a:pt x="76" y="11"/>
                  </a:lnTo>
                  <a:lnTo>
                    <a:pt x="80" y="4"/>
                  </a:lnTo>
                  <a:lnTo>
                    <a:pt x="84" y="1"/>
                  </a:lnTo>
                  <a:lnTo>
                    <a:pt x="89" y="0"/>
                  </a:lnTo>
                  <a:lnTo>
                    <a:pt x="93" y="2"/>
                  </a:lnTo>
                  <a:lnTo>
                    <a:pt x="97" y="7"/>
                  </a:lnTo>
                  <a:lnTo>
                    <a:pt x="101" y="12"/>
                  </a:lnTo>
                  <a:lnTo>
                    <a:pt x="105" y="20"/>
                  </a:lnTo>
                  <a:lnTo>
                    <a:pt x="110" y="28"/>
                  </a:lnTo>
                  <a:lnTo>
                    <a:pt x="114" y="37"/>
                  </a:lnTo>
                  <a:lnTo>
                    <a:pt x="118" y="47"/>
                  </a:lnTo>
                  <a:lnTo>
                    <a:pt x="122" y="58"/>
                  </a:lnTo>
                  <a:lnTo>
                    <a:pt x="126" y="68"/>
                  </a:lnTo>
                  <a:lnTo>
                    <a:pt x="131" y="79"/>
                  </a:lnTo>
                  <a:lnTo>
                    <a:pt x="135" y="90"/>
                  </a:lnTo>
                  <a:lnTo>
                    <a:pt x="139" y="100"/>
                  </a:lnTo>
                  <a:lnTo>
                    <a:pt x="143" y="111"/>
                  </a:lnTo>
                  <a:lnTo>
                    <a:pt x="148" y="121"/>
                  </a:lnTo>
                  <a:lnTo>
                    <a:pt x="152" y="130"/>
                  </a:lnTo>
                  <a:lnTo>
                    <a:pt x="156" y="140"/>
                  </a:lnTo>
                  <a:lnTo>
                    <a:pt x="160" y="149"/>
                  </a:lnTo>
                  <a:lnTo>
                    <a:pt x="164" y="157"/>
                  </a:lnTo>
                  <a:lnTo>
                    <a:pt x="169" y="166"/>
                  </a:lnTo>
                  <a:lnTo>
                    <a:pt x="173" y="173"/>
                  </a:lnTo>
                  <a:lnTo>
                    <a:pt x="177" y="181"/>
                  </a:lnTo>
                  <a:lnTo>
                    <a:pt x="181" y="188"/>
                  </a:lnTo>
                  <a:lnTo>
                    <a:pt x="185" y="195"/>
                  </a:lnTo>
                  <a:lnTo>
                    <a:pt x="190" y="201"/>
                  </a:lnTo>
                  <a:lnTo>
                    <a:pt x="194" y="207"/>
                  </a:lnTo>
                  <a:lnTo>
                    <a:pt x="198" y="212"/>
                  </a:lnTo>
                  <a:lnTo>
                    <a:pt x="202" y="217"/>
                  </a:lnTo>
                  <a:lnTo>
                    <a:pt x="207" y="222"/>
                  </a:lnTo>
                  <a:lnTo>
                    <a:pt x="211" y="227"/>
                  </a:lnTo>
                  <a:lnTo>
                    <a:pt x="215" y="231"/>
                  </a:lnTo>
                  <a:lnTo>
                    <a:pt x="219" y="235"/>
                  </a:lnTo>
                  <a:lnTo>
                    <a:pt x="223" y="239"/>
                  </a:lnTo>
                  <a:lnTo>
                    <a:pt x="228" y="242"/>
                  </a:lnTo>
                  <a:lnTo>
                    <a:pt x="232" y="246"/>
                  </a:lnTo>
                  <a:lnTo>
                    <a:pt x="236" y="249"/>
                  </a:lnTo>
                  <a:lnTo>
                    <a:pt x="240" y="252"/>
                  </a:lnTo>
                  <a:lnTo>
                    <a:pt x="244" y="254"/>
                  </a:lnTo>
                  <a:lnTo>
                    <a:pt x="249" y="257"/>
                  </a:lnTo>
                  <a:lnTo>
                    <a:pt x="253" y="259"/>
                  </a:lnTo>
                  <a:lnTo>
                    <a:pt x="257" y="261"/>
                  </a:lnTo>
                  <a:lnTo>
                    <a:pt x="261" y="263"/>
                  </a:lnTo>
                  <a:lnTo>
                    <a:pt x="265" y="265"/>
                  </a:lnTo>
                  <a:lnTo>
                    <a:pt x="270" y="267"/>
                  </a:lnTo>
                  <a:lnTo>
                    <a:pt x="274" y="268"/>
                  </a:lnTo>
                  <a:lnTo>
                    <a:pt x="278" y="270"/>
                  </a:lnTo>
                  <a:lnTo>
                    <a:pt x="282" y="271"/>
                  </a:lnTo>
                  <a:lnTo>
                    <a:pt x="287" y="273"/>
                  </a:lnTo>
                  <a:lnTo>
                    <a:pt x="291" y="274"/>
                  </a:lnTo>
                  <a:lnTo>
                    <a:pt x="295" y="275"/>
                  </a:lnTo>
                  <a:lnTo>
                    <a:pt x="299" y="276"/>
                  </a:lnTo>
                  <a:lnTo>
                    <a:pt x="303" y="277"/>
                  </a:lnTo>
                  <a:lnTo>
                    <a:pt x="308" y="278"/>
                  </a:lnTo>
                  <a:lnTo>
                    <a:pt x="312" y="279"/>
                  </a:lnTo>
                  <a:lnTo>
                    <a:pt x="316" y="280"/>
                  </a:lnTo>
                  <a:lnTo>
                    <a:pt x="320" y="280"/>
                  </a:lnTo>
                  <a:lnTo>
                    <a:pt x="324" y="281"/>
                  </a:lnTo>
                  <a:lnTo>
                    <a:pt x="329" y="282"/>
                  </a:lnTo>
                  <a:lnTo>
                    <a:pt x="333" y="282"/>
                  </a:lnTo>
                  <a:lnTo>
                    <a:pt x="337" y="283"/>
                  </a:lnTo>
                  <a:lnTo>
                    <a:pt x="341" y="283"/>
                  </a:lnTo>
                  <a:lnTo>
                    <a:pt x="346" y="284"/>
                  </a:lnTo>
                  <a:lnTo>
                    <a:pt x="350" y="284"/>
                  </a:lnTo>
                  <a:lnTo>
                    <a:pt x="354" y="285"/>
                  </a:lnTo>
                  <a:lnTo>
                    <a:pt x="358" y="285"/>
                  </a:lnTo>
                  <a:lnTo>
                    <a:pt x="362" y="285"/>
                  </a:lnTo>
                  <a:lnTo>
                    <a:pt x="367" y="286"/>
                  </a:lnTo>
                  <a:lnTo>
                    <a:pt x="371" y="286"/>
                  </a:lnTo>
                  <a:lnTo>
                    <a:pt x="375" y="286"/>
                  </a:lnTo>
                  <a:lnTo>
                    <a:pt x="379" y="287"/>
                  </a:lnTo>
                  <a:lnTo>
                    <a:pt x="383" y="287"/>
                  </a:lnTo>
                  <a:lnTo>
                    <a:pt x="388" y="287"/>
                  </a:lnTo>
                  <a:lnTo>
                    <a:pt x="392" y="287"/>
                  </a:lnTo>
                  <a:lnTo>
                    <a:pt x="396" y="288"/>
                  </a:lnTo>
                  <a:lnTo>
                    <a:pt x="400" y="288"/>
                  </a:lnTo>
                  <a:lnTo>
                    <a:pt x="404" y="288"/>
                  </a:lnTo>
                  <a:lnTo>
                    <a:pt x="409" y="288"/>
                  </a:lnTo>
                  <a:lnTo>
                    <a:pt x="413" y="288"/>
                  </a:lnTo>
                </a:path>
              </a:pathLst>
            </a:custGeom>
            <a:gradFill rotWithShape="1">
              <a:gsLst>
                <a:gs pos="0">
                  <a:srgbClr val="2DB6B3"/>
                </a:gs>
                <a:gs pos="100000">
                  <a:srgbClr val="ABE2E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884" name="Freeform 12"/>
            <p:cNvSpPr>
              <a:spLocks/>
            </p:cNvSpPr>
            <p:nvPr/>
          </p:nvSpPr>
          <p:spPr bwMode="auto">
            <a:xfrm>
              <a:off x="3421" y="1014"/>
              <a:ext cx="1228" cy="304"/>
            </a:xfrm>
            <a:custGeom>
              <a:avLst/>
              <a:gdLst>
                <a:gd name="T0" fmla="*/ 946 w 413"/>
                <a:gd name="T1" fmla="*/ 363 h 291"/>
                <a:gd name="T2" fmla="*/ 3051 w 413"/>
                <a:gd name="T3" fmla="*/ 361 h 291"/>
                <a:gd name="T4" fmla="*/ 4835 w 413"/>
                <a:gd name="T5" fmla="*/ 352 h 291"/>
                <a:gd name="T6" fmla="*/ 6967 w 413"/>
                <a:gd name="T7" fmla="*/ 320 h 291"/>
                <a:gd name="T8" fmla="*/ 8831 w 413"/>
                <a:gd name="T9" fmla="*/ 261 h 291"/>
                <a:gd name="T10" fmla="*/ 10698 w 413"/>
                <a:gd name="T11" fmla="*/ 190 h 291"/>
                <a:gd name="T12" fmla="*/ 12827 w 413"/>
                <a:gd name="T13" fmla="*/ 121 h 291"/>
                <a:gd name="T14" fmla="*/ 14614 w 413"/>
                <a:gd name="T15" fmla="*/ 65 h 291"/>
                <a:gd name="T16" fmla="*/ 16719 w 413"/>
                <a:gd name="T17" fmla="*/ 26 h 291"/>
                <a:gd name="T18" fmla="*/ 18610 w 413"/>
                <a:gd name="T19" fmla="*/ 4 h 291"/>
                <a:gd name="T20" fmla="*/ 20715 w 413"/>
                <a:gd name="T21" fmla="*/ 0 h 291"/>
                <a:gd name="T22" fmla="*/ 22499 w 413"/>
                <a:gd name="T23" fmla="*/ 7 h 291"/>
                <a:gd name="T24" fmla="*/ 24393 w 413"/>
                <a:gd name="T25" fmla="*/ 25 h 291"/>
                <a:gd name="T26" fmla="*/ 26496 w 413"/>
                <a:gd name="T27" fmla="*/ 47 h 291"/>
                <a:gd name="T28" fmla="*/ 28363 w 413"/>
                <a:gd name="T29" fmla="*/ 73 h 291"/>
                <a:gd name="T30" fmla="*/ 30492 w 413"/>
                <a:gd name="T31" fmla="*/ 99 h 291"/>
                <a:gd name="T32" fmla="*/ 32279 w 413"/>
                <a:gd name="T33" fmla="*/ 124 h 291"/>
                <a:gd name="T34" fmla="*/ 34381 w 413"/>
                <a:gd name="T35" fmla="*/ 150 h 291"/>
                <a:gd name="T36" fmla="*/ 36275 w 413"/>
                <a:gd name="T37" fmla="*/ 174 h 291"/>
                <a:gd name="T38" fmla="*/ 38139 w 413"/>
                <a:gd name="T39" fmla="*/ 195 h 291"/>
                <a:gd name="T40" fmla="*/ 40164 w 413"/>
                <a:gd name="T41" fmla="*/ 215 h 291"/>
                <a:gd name="T42" fmla="*/ 42055 w 413"/>
                <a:gd name="T43" fmla="*/ 234 h 291"/>
                <a:gd name="T44" fmla="*/ 44160 w 413"/>
                <a:gd name="T45" fmla="*/ 250 h 291"/>
                <a:gd name="T46" fmla="*/ 46025 w 413"/>
                <a:gd name="T47" fmla="*/ 263 h 291"/>
                <a:gd name="T48" fmla="*/ 48076 w 413"/>
                <a:gd name="T49" fmla="*/ 276 h 291"/>
                <a:gd name="T50" fmla="*/ 49944 w 413"/>
                <a:gd name="T51" fmla="*/ 287 h 291"/>
                <a:gd name="T52" fmla="*/ 51817 w 413"/>
                <a:gd name="T53" fmla="*/ 298 h 291"/>
                <a:gd name="T54" fmla="*/ 53940 w 413"/>
                <a:gd name="T55" fmla="*/ 306 h 291"/>
                <a:gd name="T56" fmla="*/ 55804 w 413"/>
                <a:gd name="T57" fmla="*/ 313 h 291"/>
                <a:gd name="T58" fmla="*/ 57829 w 413"/>
                <a:gd name="T59" fmla="*/ 320 h 291"/>
                <a:gd name="T60" fmla="*/ 59720 w 413"/>
                <a:gd name="T61" fmla="*/ 325 h 291"/>
                <a:gd name="T62" fmla="*/ 61593 w 413"/>
                <a:gd name="T63" fmla="*/ 329 h 291"/>
                <a:gd name="T64" fmla="*/ 63689 w 413"/>
                <a:gd name="T65" fmla="*/ 334 h 291"/>
                <a:gd name="T66" fmla="*/ 65512 w 413"/>
                <a:gd name="T67" fmla="*/ 337 h 291"/>
                <a:gd name="T68" fmla="*/ 67605 w 413"/>
                <a:gd name="T69" fmla="*/ 341 h 291"/>
                <a:gd name="T70" fmla="*/ 69482 w 413"/>
                <a:gd name="T71" fmla="*/ 343 h 291"/>
                <a:gd name="T72" fmla="*/ 71602 w 413"/>
                <a:gd name="T73" fmla="*/ 346 h 291"/>
                <a:gd name="T74" fmla="*/ 73478 w 413"/>
                <a:gd name="T75" fmla="*/ 349 h 291"/>
                <a:gd name="T76" fmla="*/ 75262 w 413"/>
                <a:gd name="T77" fmla="*/ 350 h 291"/>
                <a:gd name="T78" fmla="*/ 77394 w 413"/>
                <a:gd name="T79" fmla="*/ 351 h 291"/>
                <a:gd name="T80" fmla="*/ 79258 w 413"/>
                <a:gd name="T81" fmla="*/ 352 h 291"/>
                <a:gd name="T82" fmla="*/ 81363 w 413"/>
                <a:gd name="T83" fmla="*/ 353 h 291"/>
                <a:gd name="T84" fmla="*/ 83174 w 413"/>
                <a:gd name="T85" fmla="*/ 355 h 291"/>
                <a:gd name="T86" fmla="*/ 85279 w 413"/>
                <a:gd name="T87" fmla="*/ 356 h 291"/>
                <a:gd name="T88" fmla="*/ 87143 w 413"/>
                <a:gd name="T89" fmla="*/ 356 h 291"/>
                <a:gd name="T90" fmla="*/ 89037 w 413"/>
                <a:gd name="T91" fmla="*/ 357 h 291"/>
                <a:gd name="T92" fmla="*/ 91140 w 413"/>
                <a:gd name="T93" fmla="*/ 357 h 291"/>
                <a:gd name="T94" fmla="*/ 92927 w 413"/>
                <a:gd name="T95" fmla="*/ 358 h 291"/>
                <a:gd name="T96" fmla="*/ 95058 w 413"/>
                <a:gd name="T97" fmla="*/ 358 h 29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13"/>
                <a:gd name="T148" fmla="*/ 0 h 291"/>
                <a:gd name="T149" fmla="*/ 413 w 413"/>
                <a:gd name="T150" fmla="*/ 291 h 29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13" h="291">
                  <a:moveTo>
                    <a:pt x="0" y="291"/>
                  </a:moveTo>
                  <a:lnTo>
                    <a:pt x="4" y="291"/>
                  </a:lnTo>
                  <a:lnTo>
                    <a:pt x="9" y="291"/>
                  </a:lnTo>
                  <a:lnTo>
                    <a:pt x="13" y="290"/>
                  </a:lnTo>
                  <a:lnTo>
                    <a:pt x="17" y="288"/>
                  </a:lnTo>
                  <a:lnTo>
                    <a:pt x="21" y="283"/>
                  </a:lnTo>
                  <a:lnTo>
                    <a:pt x="25" y="273"/>
                  </a:lnTo>
                  <a:lnTo>
                    <a:pt x="30" y="257"/>
                  </a:lnTo>
                  <a:lnTo>
                    <a:pt x="34" y="236"/>
                  </a:lnTo>
                  <a:lnTo>
                    <a:pt x="38" y="210"/>
                  </a:lnTo>
                  <a:lnTo>
                    <a:pt x="42" y="182"/>
                  </a:lnTo>
                  <a:lnTo>
                    <a:pt x="46" y="153"/>
                  </a:lnTo>
                  <a:lnTo>
                    <a:pt x="51" y="124"/>
                  </a:lnTo>
                  <a:lnTo>
                    <a:pt x="55" y="97"/>
                  </a:lnTo>
                  <a:lnTo>
                    <a:pt x="59" y="73"/>
                  </a:lnTo>
                  <a:lnTo>
                    <a:pt x="63" y="52"/>
                  </a:lnTo>
                  <a:lnTo>
                    <a:pt x="68" y="34"/>
                  </a:lnTo>
                  <a:lnTo>
                    <a:pt x="72" y="21"/>
                  </a:lnTo>
                  <a:lnTo>
                    <a:pt x="76" y="11"/>
                  </a:lnTo>
                  <a:lnTo>
                    <a:pt x="80" y="4"/>
                  </a:lnTo>
                  <a:lnTo>
                    <a:pt x="84" y="1"/>
                  </a:lnTo>
                  <a:lnTo>
                    <a:pt x="89" y="0"/>
                  </a:lnTo>
                  <a:lnTo>
                    <a:pt x="93" y="2"/>
                  </a:lnTo>
                  <a:lnTo>
                    <a:pt x="97" y="7"/>
                  </a:lnTo>
                  <a:lnTo>
                    <a:pt x="101" y="12"/>
                  </a:lnTo>
                  <a:lnTo>
                    <a:pt x="105" y="20"/>
                  </a:lnTo>
                  <a:lnTo>
                    <a:pt x="110" y="28"/>
                  </a:lnTo>
                  <a:lnTo>
                    <a:pt x="114" y="37"/>
                  </a:lnTo>
                  <a:lnTo>
                    <a:pt x="118" y="47"/>
                  </a:lnTo>
                  <a:lnTo>
                    <a:pt x="122" y="58"/>
                  </a:lnTo>
                  <a:lnTo>
                    <a:pt x="126" y="68"/>
                  </a:lnTo>
                  <a:lnTo>
                    <a:pt x="131" y="79"/>
                  </a:lnTo>
                  <a:lnTo>
                    <a:pt x="135" y="90"/>
                  </a:lnTo>
                  <a:lnTo>
                    <a:pt x="139" y="100"/>
                  </a:lnTo>
                  <a:lnTo>
                    <a:pt x="143" y="111"/>
                  </a:lnTo>
                  <a:lnTo>
                    <a:pt x="148" y="121"/>
                  </a:lnTo>
                  <a:lnTo>
                    <a:pt x="152" y="130"/>
                  </a:lnTo>
                  <a:lnTo>
                    <a:pt x="156" y="140"/>
                  </a:lnTo>
                  <a:lnTo>
                    <a:pt x="160" y="149"/>
                  </a:lnTo>
                  <a:lnTo>
                    <a:pt x="164" y="157"/>
                  </a:lnTo>
                  <a:lnTo>
                    <a:pt x="169" y="166"/>
                  </a:lnTo>
                  <a:lnTo>
                    <a:pt x="173" y="173"/>
                  </a:lnTo>
                  <a:lnTo>
                    <a:pt x="177" y="181"/>
                  </a:lnTo>
                  <a:lnTo>
                    <a:pt x="181" y="188"/>
                  </a:lnTo>
                  <a:lnTo>
                    <a:pt x="185" y="195"/>
                  </a:lnTo>
                  <a:lnTo>
                    <a:pt x="190" y="201"/>
                  </a:lnTo>
                  <a:lnTo>
                    <a:pt x="194" y="207"/>
                  </a:lnTo>
                  <a:lnTo>
                    <a:pt x="198" y="212"/>
                  </a:lnTo>
                  <a:lnTo>
                    <a:pt x="202" y="217"/>
                  </a:lnTo>
                  <a:lnTo>
                    <a:pt x="207" y="222"/>
                  </a:lnTo>
                  <a:lnTo>
                    <a:pt x="211" y="227"/>
                  </a:lnTo>
                  <a:lnTo>
                    <a:pt x="215" y="231"/>
                  </a:lnTo>
                  <a:lnTo>
                    <a:pt x="219" y="235"/>
                  </a:lnTo>
                  <a:lnTo>
                    <a:pt x="223" y="239"/>
                  </a:lnTo>
                  <a:lnTo>
                    <a:pt x="228" y="242"/>
                  </a:lnTo>
                  <a:lnTo>
                    <a:pt x="232" y="246"/>
                  </a:lnTo>
                  <a:lnTo>
                    <a:pt x="236" y="249"/>
                  </a:lnTo>
                  <a:lnTo>
                    <a:pt x="240" y="252"/>
                  </a:lnTo>
                  <a:lnTo>
                    <a:pt x="244" y="254"/>
                  </a:lnTo>
                  <a:lnTo>
                    <a:pt x="249" y="257"/>
                  </a:lnTo>
                  <a:lnTo>
                    <a:pt x="253" y="259"/>
                  </a:lnTo>
                  <a:lnTo>
                    <a:pt x="257" y="261"/>
                  </a:lnTo>
                  <a:lnTo>
                    <a:pt x="261" y="263"/>
                  </a:lnTo>
                  <a:lnTo>
                    <a:pt x="265" y="265"/>
                  </a:lnTo>
                  <a:lnTo>
                    <a:pt x="270" y="267"/>
                  </a:lnTo>
                  <a:lnTo>
                    <a:pt x="274" y="268"/>
                  </a:lnTo>
                  <a:lnTo>
                    <a:pt x="278" y="270"/>
                  </a:lnTo>
                  <a:lnTo>
                    <a:pt x="282" y="271"/>
                  </a:lnTo>
                  <a:lnTo>
                    <a:pt x="287" y="273"/>
                  </a:lnTo>
                  <a:lnTo>
                    <a:pt x="291" y="274"/>
                  </a:lnTo>
                  <a:lnTo>
                    <a:pt x="295" y="275"/>
                  </a:lnTo>
                  <a:lnTo>
                    <a:pt x="299" y="276"/>
                  </a:lnTo>
                  <a:lnTo>
                    <a:pt x="303" y="277"/>
                  </a:lnTo>
                  <a:lnTo>
                    <a:pt x="308" y="278"/>
                  </a:lnTo>
                  <a:lnTo>
                    <a:pt x="312" y="279"/>
                  </a:lnTo>
                  <a:lnTo>
                    <a:pt x="316" y="280"/>
                  </a:lnTo>
                  <a:lnTo>
                    <a:pt x="320" y="280"/>
                  </a:lnTo>
                  <a:lnTo>
                    <a:pt x="324" y="281"/>
                  </a:lnTo>
                  <a:lnTo>
                    <a:pt x="329" y="282"/>
                  </a:lnTo>
                  <a:lnTo>
                    <a:pt x="333" y="282"/>
                  </a:lnTo>
                  <a:lnTo>
                    <a:pt x="337" y="283"/>
                  </a:lnTo>
                  <a:lnTo>
                    <a:pt x="341" y="283"/>
                  </a:lnTo>
                  <a:lnTo>
                    <a:pt x="346" y="284"/>
                  </a:lnTo>
                  <a:lnTo>
                    <a:pt x="350" y="284"/>
                  </a:lnTo>
                  <a:lnTo>
                    <a:pt x="354" y="285"/>
                  </a:lnTo>
                  <a:lnTo>
                    <a:pt x="358" y="285"/>
                  </a:lnTo>
                  <a:lnTo>
                    <a:pt x="362" y="285"/>
                  </a:lnTo>
                  <a:lnTo>
                    <a:pt x="367" y="286"/>
                  </a:lnTo>
                  <a:lnTo>
                    <a:pt x="371" y="286"/>
                  </a:lnTo>
                  <a:lnTo>
                    <a:pt x="375" y="286"/>
                  </a:lnTo>
                  <a:lnTo>
                    <a:pt x="379" y="287"/>
                  </a:lnTo>
                  <a:lnTo>
                    <a:pt x="383" y="287"/>
                  </a:lnTo>
                  <a:lnTo>
                    <a:pt x="388" y="287"/>
                  </a:lnTo>
                  <a:lnTo>
                    <a:pt x="392" y="287"/>
                  </a:lnTo>
                  <a:lnTo>
                    <a:pt x="396" y="288"/>
                  </a:lnTo>
                  <a:lnTo>
                    <a:pt x="400" y="288"/>
                  </a:lnTo>
                  <a:lnTo>
                    <a:pt x="404" y="288"/>
                  </a:lnTo>
                  <a:lnTo>
                    <a:pt x="409" y="288"/>
                  </a:lnTo>
                  <a:lnTo>
                    <a:pt x="413" y="288"/>
                  </a:lnTo>
                </a:path>
              </a:pathLst>
            </a:custGeom>
            <a:noFill/>
            <a:ln w="9525">
              <a:solidFill>
                <a:srgbClr val="00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885" name="Line 13"/>
            <p:cNvSpPr>
              <a:spLocks noChangeShapeType="1"/>
            </p:cNvSpPr>
            <p:nvPr/>
          </p:nvSpPr>
          <p:spPr bwMode="auto">
            <a:xfrm>
              <a:off x="507" y="1327"/>
              <a:ext cx="4840" cy="0"/>
            </a:xfrm>
            <a:prstGeom prst="line">
              <a:avLst/>
            </a:prstGeom>
            <a:noFill/>
            <a:ln w="9525">
              <a:solidFill>
                <a:srgbClr val="006699"/>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2" name="灯片编号占位符 1"/>
          <p:cNvSpPr>
            <a:spLocks noGrp="1"/>
          </p:cNvSpPr>
          <p:nvPr>
            <p:ph type="sldNum" sz="quarter" idx="10"/>
          </p:nvPr>
        </p:nvSpPr>
        <p:spPr/>
        <p:txBody>
          <a:bodyPr/>
          <a:lstStyle/>
          <a:p>
            <a:fld id="{51C954A1-9FE7-4ABB-8851-D5362BFC037D}" type="slidenum">
              <a:rPr lang="en-US" altLang="en-US" smtClean="0"/>
              <a:pPr/>
              <a:t>68</a:t>
            </a:fld>
            <a:endParaRPr lang="en-US" altLang="en-US"/>
          </a:p>
        </p:txBody>
      </p:sp>
      <p:sp>
        <p:nvSpPr>
          <p:cNvPr id="15" name="圆角矩形 9"/>
          <p:cNvSpPr>
            <a:spLocks noChangeArrowheads="1"/>
          </p:cNvSpPr>
          <p:nvPr/>
        </p:nvSpPr>
        <p:spPr bwMode="auto">
          <a:xfrm>
            <a:off x="5148775" y="1848247"/>
            <a:ext cx="3852349" cy="470647"/>
          </a:xfrm>
          <a:prstGeom prst="roundRect">
            <a:avLst>
              <a:gd name="adj" fmla="val 16667"/>
            </a:avLst>
          </a:prstGeom>
          <a:noFill/>
          <a:ln w="22225" algn="ctr">
            <a:solidFill>
              <a:srgbClr val="7030A0"/>
            </a:solidFill>
            <a:round/>
            <a:headEnd/>
            <a:tailEnd/>
          </a:ln>
          <a:extLst>
            <a:ext uri="{909E8E84-426E-40DD-AFC4-6F175D3DCCD1}">
              <a14:hiddenFill xmlns:a14="http://schemas.microsoft.com/office/drawing/2010/main">
                <a:solidFill>
                  <a:srgbClr val="FFFFFF"/>
                </a:solidFill>
              </a14:hiddenFill>
            </a:ext>
          </a:extLst>
        </p:spPr>
        <p:txBody>
          <a:bodyPr/>
          <a:lstStyle/>
          <a:p>
            <a:r>
              <a:rPr lang="en-US" altLang="zh-CN" sz="2000" dirty="0" smtClean="0">
                <a:solidFill>
                  <a:srgbClr val="C00000"/>
                </a:solidFill>
                <a:latin typeface="微软雅黑" panose="020B0503020204020204" pitchFamily="34" charset="-122"/>
                <a:ea typeface="微软雅黑" panose="020B0503020204020204" pitchFamily="34" charset="-122"/>
              </a:rPr>
              <a:t>Q</a:t>
            </a:r>
            <a:r>
              <a:rPr lang="zh-CN" altLang="en-US" sz="2000" dirty="0" smtClean="0">
                <a:solidFill>
                  <a:srgbClr val="C00000"/>
                </a:solidFill>
                <a:latin typeface="微软雅黑" panose="020B0503020204020204" pitchFamily="34" charset="-122"/>
                <a:ea typeface="微软雅黑" panose="020B0503020204020204" pitchFamily="34" charset="-122"/>
              </a:rPr>
              <a:t>：如何估算进度？（团队速度）</a:t>
            </a:r>
            <a:endParaRPr lang="en-US" altLang="zh-CN" sz="2000" dirty="0" smtClean="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Q3</a:t>
            </a:r>
            <a:r>
              <a:rPr lang="zh-CN" altLang="en-US" dirty="0"/>
              <a:t>：如何估算团队速度？</a:t>
            </a:r>
          </a:p>
        </p:txBody>
      </p:sp>
      <p:sp>
        <p:nvSpPr>
          <p:cNvPr id="3" name="灯片编号占位符 2"/>
          <p:cNvSpPr>
            <a:spLocks noGrp="1"/>
          </p:cNvSpPr>
          <p:nvPr>
            <p:ph type="sldNum" sz="quarter" idx="10"/>
          </p:nvPr>
        </p:nvSpPr>
        <p:spPr/>
        <p:txBody>
          <a:bodyPr/>
          <a:lstStyle/>
          <a:p>
            <a:fld id="{51C954A1-9FE7-4ABB-8851-D5362BFC037D}" type="slidenum">
              <a:rPr lang="en-US" altLang="en-US" smtClean="0"/>
              <a:pPr/>
              <a:t>69</a:t>
            </a:fld>
            <a:endParaRPr lang="en-US" altLang="en-US"/>
          </a:p>
        </p:txBody>
      </p:sp>
      <p:sp>
        <p:nvSpPr>
          <p:cNvPr id="4" name="内容占位符 3"/>
          <p:cNvSpPr>
            <a:spLocks noGrp="1"/>
          </p:cNvSpPr>
          <p:nvPr>
            <p:ph sz="quarter" idx="11"/>
          </p:nvPr>
        </p:nvSpPr>
        <p:spPr>
          <a:xfrm>
            <a:off x="153987" y="1142814"/>
            <a:ext cx="8847137" cy="4504952"/>
          </a:xfrm>
        </p:spPr>
        <p:txBody>
          <a:bodyPr>
            <a:normAutofit/>
          </a:bodyPr>
          <a:lstStyle/>
          <a:p>
            <a:r>
              <a:rPr lang="zh-CN" altLang="en-US" dirty="0">
                <a:solidFill>
                  <a:srgbClr val="C00000"/>
                </a:solidFill>
              </a:rPr>
              <a:t>类比</a:t>
            </a:r>
            <a:r>
              <a:rPr lang="zh-CN" altLang="en-US" dirty="0" smtClean="0">
                <a:solidFill>
                  <a:srgbClr val="C00000"/>
                </a:solidFill>
              </a:rPr>
              <a:t>法</a:t>
            </a:r>
            <a:endParaRPr lang="en-US" altLang="zh-CN" dirty="0" smtClean="0">
              <a:solidFill>
                <a:srgbClr val="C00000"/>
              </a:solidFill>
            </a:endParaRPr>
          </a:p>
          <a:p>
            <a:pPr lvl="1"/>
            <a:r>
              <a:rPr lang="zh-CN" altLang="en-US" dirty="0" smtClean="0"/>
              <a:t>使</a:t>
            </a:r>
            <a:r>
              <a:rPr lang="zh-CN" altLang="en-US" dirty="0"/>
              <a:t>用</a:t>
            </a:r>
            <a:r>
              <a:rPr lang="zh-CN" altLang="en-US" b="1" dirty="0"/>
              <a:t>历史</a:t>
            </a:r>
            <a:r>
              <a:rPr lang="zh-CN" altLang="en-US" b="1" dirty="0" smtClean="0"/>
              <a:t>值</a:t>
            </a:r>
            <a:r>
              <a:rPr lang="zh-CN" altLang="en-US" dirty="0" smtClean="0"/>
              <a:t>作</a:t>
            </a:r>
            <a:r>
              <a:rPr lang="zh-CN" altLang="en-US" dirty="0"/>
              <a:t>为参考基准，再结合新项目的复杂度、不确定性等因素，进行估计。</a:t>
            </a:r>
          </a:p>
          <a:p>
            <a:r>
              <a:rPr lang="zh-CN" altLang="en-US" dirty="0">
                <a:solidFill>
                  <a:srgbClr val="C00000"/>
                </a:solidFill>
              </a:rPr>
              <a:t>实验</a:t>
            </a:r>
            <a:r>
              <a:rPr lang="zh-CN" altLang="en-US" dirty="0" smtClean="0">
                <a:solidFill>
                  <a:srgbClr val="C00000"/>
                </a:solidFill>
              </a:rPr>
              <a:t>法</a:t>
            </a:r>
            <a:endParaRPr lang="en-US" altLang="zh-CN" dirty="0" smtClean="0">
              <a:solidFill>
                <a:srgbClr val="C00000"/>
              </a:solidFill>
            </a:endParaRPr>
          </a:p>
          <a:p>
            <a:pPr lvl="1"/>
            <a:r>
              <a:rPr lang="zh-CN" altLang="en-US" dirty="0" smtClean="0"/>
              <a:t>即</a:t>
            </a:r>
            <a:r>
              <a:rPr lang="zh-CN" altLang="en-US" dirty="0"/>
              <a:t>尝试进行一次迭代，根据得出的</a:t>
            </a:r>
            <a:r>
              <a:rPr lang="zh-CN" altLang="en-US" b="1" dirty="0"/>
              <a:t>实际速度值</a:t>
            </a:r>
            <a:r>
              <a:rPr lang="zh-CN" altLang="en-US" dirty="0"/>
              <a:t>，作为未来估算的基础</a:t>
            </a:r>
            <a:r>
              <a:rPr lang="zh-CN" altLang="en-US" dirty="0" smtClean="0"/>
              <a:t>。</a:t>
            </a:r>
            <a:endParaRPr lang="en-US" altLang="zh-CN" dirty="0" smtClean="0"/>
          </a:p>
          <a:p>
            <a:pPr lvl="1"/>
            <a:r>
              <a:rPr lang="zh-CN" altLang="en-US" dirty="0" smtClean="0"/>
              <a:t>“</a:t>
            </a:r>
            <a:r>
              <a:rPr lang="zh-CN" altLang="en-US" b="1" dirty="0"/>
              <a:t>根据昨天的天气进行天气预报</a:t>
            </a:r>
            <a:r>
              <a:rPr lang="zh-CN" altLang="en-US" dirty="0"/>
              <a:t>”。</a:t>
            </a:r>
          </a:p>
          <a:p>
            <a:r>
              <a:rPr lang="zh-CN" altLang="en-US" dirty="0" smtClean="0">
                <a:solidFill>
                  <a:srgbClr val="C00000"/>
                </a:solidFill>
              </a:rPr>
              <a:t>人工预测</a:t>
            </a:r>
            <a:endParaRPr lang="en-US" altLang="zh-CN" dirty="0" smtClean="0">
              <a:solidFill>
                <a:srgbClr val="C00000"/>
              </a:solidFill>
            </a:endParaRPr>
          </a:p>
          <a:p>
            <a:pPr lvl="1"/>
            <a:r>
              <a:rPr lang="zh-CN" altLang="en-US" dirty="0" smtClean="0"/>
              <a:t>由</a:t>
            </a:r>
            <a:r>
              <a:rPr lang="zh-CN" altLang="en-US" dirty="0"/>
              <a:t>最熟悉该任</a:t>
            </a:r>
            <a:r>
              <a:rPr lang="zh-CN" altLang="en-US" dirty="0" smtClean="0"/>
              <a:t>务的人预</a:t>
            </a:r>
            <a:r>
              <a:rPr lang="zh-CN" altLang="en-US" dirty="0"/>
              <a:t>测。</a:t>
            </a:r>
          </a:p>
          <a:p>
            <a:endParaRPr lang="zh-CN" altLang="en-US" dirty="0"/>
          </a:p>
        </p:txBody>
      </p:sp>
    </p:spTree>
    <p:extLst>
      <p:ext uri="{BB962C8B-B14F-4D97-AF65-F5344CB8AC3E}">
        <p14:creationId xmlns:p14="http://schemas.microsoft.com/office/powerpoint/2010/main" val="4179828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5" dur="500"/>
                                        <p:tgtEl>
                                          <p:spTgt spid="4">
                                            <p:txEl>
                                              <p:pRg st="2" end="2"/>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8" dur="500"/>
                                        <p:tgtEl>
                                          <p:spTgt spid="4">
                                            <p:txEl>
                                              <p:pRg st="3" end="3"/>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1" dur="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6" dur="500"/>
                                        <p:tgtEl>
                                          <p:spTgt spid="4">
                                            <p:txEl>
                                              <p:pRg st="5" end="5"/>
                                            </p:txEl>
                                          </p:spTgt>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dirty="0" smtClean="0"/>
              <a:t>1. </a:t>
            </a:r>
            <a:r>
              <a:rPr lang="zh-CN" altLang="en-US" dirty="0" smtClean="0"/>
              <a:t>项目启动需要多长时间</a:t>
            </a:r>
            <a:r>
              <a:rPr lang="en-US" altLang="zh-CN" dirty="0" smtClean="0"/>
              <a:t>?</a:t>
            </a:r>
          </a:p>
        </p:txBody>
      </p:sp>
      <p:sp>
        <p:nvSpPr>
          <p:cNvPr id="12291" name="Rectangle 3"/>
          <p:cNvSpPr>
            <a:spLocks noGrp="1" noChangeArrowheads="1"/>
          </p:cNvSpPr>
          <p:nvPr>
            <p:ph sz="quarter" idx="11"/>
          </p:nvPr>
        </p:nvSpPr>
        <p:spPr>
          <a:xfrm>
            <a:off x="153987" y="1142814"/>
            <a:ext cx="8847137" cy="3574330"/>
          </a:xfrm>
        </p:spPr>
        <p:txBody>
          <a:bodyPr/>
          <a:lstStyle/>
          <a:p>
            <a:r>
              <a:rPr lang="zh-CN" altLang="en-US" dirty="0" smtClean="0"/>
              <a:t>时间长短取决于</a:t>
            </a:r>
            <a:endParaRPr lang="en-US" altLang="zh-CN" dirty="0" smtClean="0"/>
          </a:p>
          <a:p>
            <a:pPr lvl="1"/>
            <a:r>
              <a:rPr lang="zh-CN" altLang="en-US" dirty="0" smtClean="0">
                <a:solidFill>
                  <a:srgbClr val="C00000"/>
                </a:solidFill>
              </a:rPr>
              <a:t>位置 </a:t>
            </a:r>
            <a:r>
              <a:rPr lang="en-US" altLang="zh-CN" dirty="0" smtClean="0"/>
              <a:t>– </a:t>
            </a:r>
            <a:r>
              <a:rPr lang="zh-CN" altLang="en-US" dirty="0" smtClean="0"/>
              <a:t>是否能够很容易的将关键人员集合在一起</a:t>
            </a:r>
            <a:r>
              <a:rPr lang="zh-CN" altLang="en-US" dirty="0"/>
              <a:t>？</a:t>
            </a:r>
            <a:endParaRPr lang="en-US" altLang="zh-CN" dirty="0" smtClean="0"/>
          </a:p>
          <a:p>
            <a:pPr lvl="1"/>
            <a:r>
              <a:rPr lang="zh-CN" altLang="en-US" dirty="0" smtClean="0">
                <a:solidFill>
                  <a:srgbClr val="C00000"/>
                </a:solidFill>
              </a:rPr>
              <a:t>文化</a:t>
            </a:r>
            <a:r>
              <a:rPr lang="en-US" altLang="zh-CN" dirty="0" smtClean="0">
                <a:solidFill>
                  <a:srgbClr val="C00000"/>
                </a:solidFill>
              </a:rPr>
              <a:t> </a:t>
            </a:r>
            <a:r>
              <a:rPr lang="en-US" altLang="zh-CN" dirty="0" smtClean="0"/>
              <a:t>– </a:t>
            </a:r>
            <a:r>
              <a:rPr lang="zh-CN" altLang="en-US" dirty="0" smtClean="0"/>
              <a:t>人员参与的灵活度如何？</a:t>
            </a:r>
            <a:endParaRPr lang="en-US" altLang="zh-CN" dirty="0" smtClean="0"/>
          </a:p>
          <a:p>
            <a:pPr lvl="1"/>
            <a:r>
              <a:rPr lang="zh-CN" altLang="en-US" dirty="0" smtClean="0">
                <a:solidFill>
                  <a:srgbClr val="C00000"/>
                </a:solidFill>
              </a:rPr>
              <a:t>范围</a:t>
            </a:r>
            <a:r>
              <a:rPr lang="en-US" altLang="zh-CN" dirty="0" smtClean="0">
                <a:solidFill>
                  <a:srgbClr val="C00000"/>
                </a:solidFill>
              </a:rPr>
              <a:t> </a:t>
            </a:r>
            <a:r>
              <a:rPr lang="en-US" altLang="zh-CN" dirty="0" smtClean="0"/>
              <a:t>– </a:t>
            </a:r>
            <a:r>
              <a:rPr lang="zh-CN" altLang="en-US" dirty="0" smtClean="0"/>
              <a:t>小团队 </a:t>
            </a:r>
            <a:r>
              <a:rPr lang="en-US" altLang="zh-CN" dirty="0" smtClean="0"/>
              <a:t>vs </a:t>
            </a:r>
            <a:r>
              <a:rPr lang="zh-CN" altLang="en-US" dirty="0" smtClean="0"/>
              <a:t>大团队</a:t>
            </a:r>
            <a:endParaRPr lang="en-US" altLang="zh-CN" dirty="0" smtClean="0"/>
          </a:p>
          <a:p>
            <a:r>
              <a:rPr lang="zh-CN" altLang="en-US" dirty="0" smtClean="0"/>
              <a:t>经验之谈</a:t>
            </a:r>
            <a:endParaRPr lang="en-US" altLang="zh-CN" dirty="0" smtClean="0"/>
          </a:p>
          <a:p>
            <a:pPr lvl="1"/>
            <a:r>
              <a:rPr lang="zh-CN" altLang="en-US" dirty="0" smtClean="0">
                <a:solidFill>
                  <a:srgbClr val="C00000"/>
                </a:solidFill>
              </a:rPr>
              <a:t>时间短一些比长一些好</a:t>
            </a:r>
            <a:endParaRPr lang="en-US" altLang="zh-CN" dirty="0" smtClean="0">
              <a:solidFill>
                <a:srgbClr val="C00000"/>
              </a:solidFill>
            </a:endParaRPr>
          </a:p>
          <a:p>
            <a:pPr lvl="1"/>
            <a:r>
              <a:rPr lang="zh-CN" altLang="en-US" dirty="0" smtClean="0"/>
              <a:t>目标是</a:t>
            </a:r>
            <a:r>
              <a:rPr lang="zh-CN" altLang="en-US" dirty="0" smtClean="0">
                <a:solidFill>
                  <a:srgbClr val="C00000"/>
                </a:solidFill>
              </a:rPr>
              <a:t>确保项目方向正确</a:t>
            </a:r>
            <a:r>
              <a:rPr lang="zh-CN" altLang="en-US" dirty="0" smtClean="0"/>
              <a:t>，而不是产生详细的文档</a:t>
            </a:r>
            <a:endParaRPr lang="en-US" altLang="zh-CN" dirty="0" smtClean="0"/>
          </a:p>
        </p:txBody>
      </p:sp>
      <p:sp>
        <p:nvSpPr>
          <p:cNvPr id="9" name="圆角矩形 9"/>
          <p:cNvSpPr>
            <a:spLocks noChangeArrowheads="1"/>
          </p:cNvSpPr>
          <p:nvPr/>
        </p:nvSpPr>
        <p:spPr bwMode="auto">
          <a:xfrm>
            <a:off x="298276" y="4717144"/>
            <a:ext cx="5968053" cy="566057"/>
          </a:xfrm>
          <a:prstGeom prst="roundRect">
            <a:avLst>
              <a:gd name="adj" fmla="val 16667"/>
            </a:avLst>
          </a:prstGeom>
          <a:noFill/>
          <a:ln w="25400" algn="ctr">
            <a:solidFill>
              <a:srgbClr val="002060"/>
            </a:solidFill>
            <a:round/>
            <a:headEnd/>
            <a:tailEnd/>
          </a:ln>
          <a:extLst>
            <a:ext uri="{909E8E84-426E-40DD-AFC4-6F175D3DCCD1}">
              <a14:hiddenFill xmlns:a14="http://schemas.microsoft.com/office/drawing/2010/main">
                <a:solidFill>
                  <a:srgbClr val="FFFFFF"/>
                </a:solidFill>
              </a14:hiddenFill>
            </a:ext>
          </a:extLst>
        </p:spPr>
        <p:txBody>
          <a:bodyPr/>
          <a:lstStyle/>
          <a:p>
            <a:r>
              <a:rPr lang="zh-CN" altLang="en-US" sz="2400" dirty="0" smtClean="0">
                <a:solidFill>
                  <a:srgbClr val="7030A0"/>
                </a:solidFill>
                <a:latin typeface="微软雅黑" panose="020B0503020204020204" pitchFamily="34" charset="-122"/>
                <a:ea typeface="微软雅黑" panose="020B0503020204020204" pitchFamily="34" charset="-122"/>
              </a:rPr>
              <a:t>项目启动过程也是可以迭代的（</a:t>
            </a:r>
            <a:r>
              <a:rPr lang="zh-CN" altLang="en-US" sz="2400" dirty="0" smtClean="0">
                <a:solidFill>
                  <a:srgbClr val="C00000"/>
                </a:solidFill>
                <a:latin typeface="微软雅黑" panose="020B0503020204020204" pitchFamily="34" charset="-122"/>
                <a:ea typeface="微软雅黑" panose="020B0503020204020204" pitchFamily="34" charset="-122"/>
              </a:rPr>
              <a:t>渐进明细</a:t>
            </a:r>
            <a:r>
              <a:rPr lang="zh-CN" altLang="en-US" sz="2400" dirty="0" smtClean="0">
                <a:solidFill>
                  <a:srgbClr val="7030A0"/>
                </a:solidFill>
                <a:latin typeface="微软雅黑" panose="020B0503020204020204" pitchFamily="34" charset="-122"/>
                <a:ea typeface="微软雅黑" panose="020B0503020204020204" pitchFamily="34" charset="-122"/>
              </a:rPr>
              <a:t>）</a:t>
            </a:r>
            <a:endParaRPr lang="en-US" altLang="zh-CN" sz="2400" dirty="0" smtClean="0">
              <a:solidFill>
                <a:srgbClr val="7030A0"/>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lstStyle/>
          <a:p>
            <a:r>
              <a:rPr lang="zh-CN" altLang="en-US" dirty="0" smtClean="0"/>
              <a:t>进度的统计方法</a:t>
            </a:r>
            <a:r>
              <a:rPr lang="en-US" altLang="zh-CN" dirty="0" smtClean="0"/>
              <a:t>——</a:t>
            </a:r>
            <a:r>
              <a:rPr lang="zh-CN" altLang="en-US" dirty="0" smtClean="0"/>
              <a:t>燃尽图</a:t>
            </a:r>
            <a:endParaRPr lang="en-US" altLang="zh-CN" dirty="0" smtClean="0"/>
          </a:p>
        </p:txBody>
      </p:sp>
      <p:sp>
        <p:nvSpPr>
          <p:cNvPr id="80900" name="Rectangle 3"/>
          <p:cNvSpPr>
            <a:spLocks noGrp="1" noChangeArrowheads="1"/>
          </p:cNvSpPr>
          <p:nvPr>
            <p:ph sz="quarter" idx="11"/>
          </p:nvPr>
        </p:nvSpPr>
        <p:spPr>
          <a:xfrm>
            <a:off x="153987" y="1142813"/>
            <a:ext cx="8847137" cy="2601873"/>
          </a:xfrm>
        </p:spPr>
        <p:txBody>
          <a:bodyPr/>
          <a:lstStyle/>
          <a:p>
            <a:r>
              <a:rPr lang="en-US" altLang="zh-CN" dirty="0" err="1" smtClean="0"/>
              <a:t>Burndown</a:t>
            </a:r>
            <a:r>
              <a:rPr lang="en-US" altLang="zh-CN" dirty="0" smtClean="0"/>
              <a:t> chart</a:t>
            </a:r>
            <a:r>
              <a:rPr lang="zh-CN" altLang="en-US" dirty="0" smtClean="0"/>
              <a:t>是通过可量化的方式图形显示事物从计划到结束的过程</a:t>
            </a:r>
            <a:endParaRPr lang="en-US" altLang="zh-CN" dirty="0" smtClean="0"/>
          </a:p>
          <a:p>
            <a:pPr lvl="1"/>
            <a:r>
              <a:rPr lang="en-US" altLang="zh-CN" dirty="0" smtClean="0">
                <a:solidFill>
                  <a:srgbClr val="C00000"/>
                </a:solidFill>
              </a:rPr>
              <a:t>Iteration </a:t>
            </a:r>
            <a:r>
              <a:rPr lang="en-US" altLang="zh-CN" dirty="0" err="1" smtClean="0">
                <a:solidFill>
                  <a:srgbClr val="C00000"/>
                </a:solidFill>
              </a:rPr>
              <a:t>Burndown</a:t>
            </a:r>
            <a:r>
              <a:rPr lang="en-US" altLang="zh-CN" dirty="0" smtClean="0">
                <a:solidFill>
                  <a:srgbClr val="C00000"/>
                </a:solidFill>
              </a:rPr>
              <a:t>	</a:t>
            </a:r>
            <a:r>
              <a:rPr lang="en-US" altLang="zh-CN" dirty="0" smtClean="0"/>
              <a:t>– </a:t>
            </a:r>
            <a:r>
              <a:rPr lang="zh-CN" altLang="en-US" dirty="0" smtClean="0"/>
              <a:t>在迭代中剩余未完成的工作量</a:t>
            </a:r>
            <a:endParaRPr lang="en-US" altLang="zh-CN" dirty="0" smtClean="0"/>
          </a:p>
          <a:p>
            <a:pPr lvl="1"/>
            <a:r>
              <a:rPr lang="en-US" altLang="zh-CN" dirty="0" smtClean="0">
                <a:solidFill>
                  <a:srgbClr val="C00000"/>
                </a:solidFill>
              </a:rPr>
              <a:t>Release </a:t>
            </a:r>
            <a:r>
              <a:rPr lang="en-US" altLang="zh-CN" dirty="0" err="1" smtClean="0">
                <a:solidFill>
                  <a:srgbClr val="C00000"/>
                </a:solidFill>
              </a:rPr>
              <a:t>Burndown</a:t>
            </a:r>
            <a:r>
              <a:rPr lang="en-US" altLang="zh-CN" dirty="0" smtClean="0">
                <a:solidFill>
                  <a:srgbClr val="C00000"/>
                </a:solidFill>
              </a:rPr>
              <a:t> 	</a:t>
            </a:r>
            <a:r>
              <a:rPr lang="en-US" altLang="zh-CN" dirty="0" smtClean="0"/>
              <a:t>– </a:t>
            </a:r>
            <a:r>
              <a:rPr lang="zh-CN" altLang="en-US" dirty="0" smtClean="0"/>
              <a:t>在发布中剩余未完成的功能</a:t>
            </a:r>
            <a:endParaRPr lang="en-US" altLang="zh-CN" dirty="0" smtClean="0"/>
          </a:p>
          <a:p>
            <a:pPr lvl="1"/>
            <a:r>
              <a:rPr lang="en-US" altLang="zh-CN" dirty="0" smtClean="0">
                <a:solidFill>
                  <a:srgbClr val="C00000"/>
                </a:solidFill>
              </a:rPr>
              <a:t>Product </a:t>
            </a:r>
            <a:r>
              <a:rPr lang="en-US" altLang="zh-CN" dirty="0" err="1" smtClean="0">
                <a:solidFill>
                  <a:srgbClr val="C00000"/>
                </a:solidFill>
              </a:rPr>
              <a:t>Burndown</a:t>
            </a:r>
            <a:r>
              <a:rPr lang="en-US" altLang="zh-CN" dirty="0" smtClean="0">
                <a:solidFill>
                  <a:srgbClr val="C00000"/>
                </a:solidFill>
              </a:rPr>
              <a:t>	</a:t>
            </a:r>
            <a:r>
              <a:rPr lang="en-US" altLang="zh-CN" dirty="0" smtClean="0"/>
              <a:t>– </a:t>
            </a:r>
            <a:r>
              <a:rPr lang="zh-CN" altLang="en-US" dirty="0" smtClean="0"/>
              <a:t>多个发布中剩余未完成的功能</a:t>
            </a:r>
            <a:endParaRPr lang="en-US" altLang="zh-CN" dirty="0" smtClean="0"/>
          </a:p>
          <a:p>
            <a:endParaRPr lang="zh-CN" altLang="en-US" dirty="0" smtClean="0"/>
          </a:p>
        </p:txBody>
      </p:sp>
      <p:pic>
        <p:nvPicPr>
          <p:cNvPr id="80901" name="Picture 4" descr="release burndow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55" y="3485399"/>
            <a:ext cx="4419654" cy="2929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fld id="{51C954A1-9FE7-4ABB-8851-D5362BFC037D}" type="slidenum">
              <a:rPr lang="en-US" altLang="en-US" smtClean="0"/>
              <a:pPr/>
              <a:t>70</a:t>
            </a:fld>
            <a:endParaRPr lang="en-US" altLang="en-US"/>
          </a:p>
        </p:txBody>
      </p:sp>
      <p:pic>
        <p:nvPicPr>
          <p:cNvPr id="80898" name="Picture 7" descr="Release burndown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754" y="3471807"/>
            <a:ext cx="5128233" cy="2933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2" name="Picture 6" descr="Product burndow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7885" y="3471807"/>
            <a:ext cx="6646115" cy="304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0901"/>
                                        </p:tgtEl>
                                        <p:attrNameLst>
                                          <p:attrName>style.visibility</p:attrName>
                                        </p:attrNameLst>
                                      </p:cBhvr>
                                      <p:to>
                                        <p:strVal val="visible"/>
                                      </p:to>
                                    </p:set>
                                    <p:animEffect transition="in" filter="circle(in)">
                                      <p:cBhvr>
                                        <p:cTn id="7" dur="2000"/>
                                        <p:tgtEl>
                                          <p:spTgt spid="8090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0898"/>
                                        </p:tgtEl>
                                        <p:attrNameLst>
                                          <p:attrName>style.visibility</p:attrName>
                                        </p:attrNameLst>
                                      </p:cBhvr>
                                      <p:to>
                                        <p:strVal val="visible"/>
                                      </p:to>
                                    </p:set>
                                    <p:animEffect transition="in" filter="barn(inVertical)">
                                      <p:cBhvr>
                                        <p:cTn id="12" dur="500"/>
                                        <p:tgtEl>
                                          <p:spTgt spid="8089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0902"/>
                                        </p:tgtEl>
                                        <p:attrNameLst>
                                          <p:attrName>style.visibility</p:attrName>
                                        </p:attrNameLst>
                                      </p:cBhvr>
                                      <p:to>
                                        <p:strVal val="visible"/>
                                      </p:to>
                                    </p:set>
                                    <p:animEffect transition="in" filter="wipe(down)">
                                      <p:cBhvr>
                                        <p:cTn id="17" dur="500"/>
                                        <p:tgtEl>
                                          <p:spTgt spid="80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3988" y="560388"/>
            <a:ext cx="8847137" cy="480131"/>
          </a:xfrm>
        </p:spPr>
        <p:txBody>
          <a:bodyPr/>
          <a:lstStyle/>
          <a:p>
            <a:r>
              <a:rPr lang="en-US" altLang="zh-CN" dirty="0"/>
              <a:t>Q4: </a:t>
            </a:r>
            <a:r>
              <a:rPr lang="zh-CN" altLang="en-US" dirty="0"/>
              <a:t>如何确定里程碑</a:t>
            </a:r>
            <a:r>
              <a:rPr lang="zh-CN" altLang="en-US" dirty="0" smtClean="0"/>
              <a:t>？</a:t>
            </a:r>
            <a:endParaRPr lang="zh-CN" altLang="en-US" dirty="0"/>
          </a:p>
        </p:txBody>
      </p:sp>
      <p:sp>
        <p:nvSpPr>
          <p:cNvPr id="3" name="灯片编号占位符 2"/>
          <p:cNvSpPr>
            <a:spLocks noGrp="1"/>
          </p:cNvSpPr>
          <p:nvPr>
            <p:ph type="sldNum" sz="quarter" idx="10"/>
          </p:nvPr>
        </p:nvSpPr>
        <p:spPr/>
        <p:txBody>
          <a:bodyPr/>
          <a:lstStyle/>
          <a:p>
            <a:fld id="{51C954A1-9FE7-4ABB-8851-D5362BFC037D}" type="slidenum">
              <a:rPr lang="en-US" altLang="en-US" smtClean="0"/>
              <a:pPr/>
              <a:t>71</a:t>
            </a:fld>
            <a:endParaRPr lang="en-US" altLang="en-US"/>
          </a:p>
        </p:txBody>
      </p:sp>
      <p:sp>
        <p:nvSpPr>
          <p:cNvPr id="4" name="内容占位符 3"/>
          <p:cNvSpPr>
            <a:spLocks noGrp="1"/>
          </p:cNvSpPr>
          <p:nvPr>
            <p:ph sz="quarter" idx="11"/>
          </p:nvPr>
        </p:nvSpPr>
        <p:spPr/>
        <p:txBody>
          <a:bodyPr/>
          <a:lstStyle/>
          <a:p>
            <a:r>
              <a:rPr lang="zh-CN" altLang="en-US" dirty="0" smtClean="0"/>
              <a:t>通</a:t>
            </a:r>
            <a:r>
              <a:rPr lang="zh-CN" altLang="en-US" dirty="0"/>
              <a:t>常是一些硬性条件</a:t>
            </a:r>
          </a:p>
          <a:p>
            <a:pPr lvl="1"/>
            <a:r>
              <a:rPr lang="zh-CN" altLang="en-US" dirty="0"/>
              <a:t>客户的刚性指标</a:t>
            </a:r>
          </a:p>
          <a:p>
            <a:pPr lvl="1"/>
            <a:r>
              <a:rPr lang="zh-CN" altLang="en-US" dirty="0"/>
              <a:t>项目的约束条</a:t>
            </a:r>
            <a:r>
              <a:rPr lang="zh-CN" altLang="en-US" dirty="0" smtClean="0"/>
              <a:t>件</a:t>
            </a:r>
            <a:endParaRPr lang="en-US" altLang="zh-CN" dirty="0" smtClean="0"/>
          </a:p>
          <a:p>
            <a:pPr lvl="1"/>
            <a:r>
              <a:rPr lang="zh-CN" altLang="en-US" dirty="0"/>
              <a:t>检</a:t>
            </a:r>
            <a:r>
              <a:rPr lang="zh-CN" altLang="en-US" dirty="0" smtClean="0"/>
              <a:t>查和评审点</a:t>
            </a:r>
            <a:endParaRPr lang="en-US" altLang="zh-CN" dirty="0" smtClean="0"/>
          </a:p>
          <a:p>
            <a:r>
              <a:rPr lang="zh-CN" altLang="en-US" dirty="0"/>
              <a:t>团</a:t>
            </a:r>
            <a:r>
              <a:rPr lang="zh-CN" altLang="en-US" dirty="0" smtClean="0"/>
              <a:t>队的规约</a:t>
            </a:r>
            <a:endParaRPr lang="zh-CN" altLang="en-US" dirty="0"/>
          </a:p>
          <a:p>
            <a:endParaRPr lang="zh-CN" altLang="en-US" dirty="0"/>
          </a:p>
        </p:txBody>
      </p:sp>
    </p:spTree>
    <p:extLst>
      <p:ext uri="{BB962C8B-B14F-4D97-AF65-F5344CB8AC3E}">
        <p14:creationId xmlns:p14="http://schemas.microsoft.com/office/powerpoint/2010/main" val="299757456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2"/>
          <p:cNvSpPr>
            <a:spLocks noChangeArrowheads="1"/>
          </p:cNvSpPr>
          <p:nvPr/>
        </p:nvSpPr>
        <p:spPr bwMode="auto">
          <a:xfrm>
            <a:off x="153987" y="3526412"/>
            <a:ext cx="5265737" cy="471487"/>
          </a:xfrm>
          <a:prstGeom prst="roundRect">
            <a:avLst>
              <a:gd name="adj" fmla="val 16667"/>
            </a:avLst>
          </a:prstGeom>
          <a:gradFill rotWithShape="1">
            <a:gsLst>
              <a:gs pos="0">
                <a:schemeClr val="folHlink">
                  <a:alpha val="46001"/>
                </a:schemeClr>
              </a:gs>
              <a:gs pos="100000">
                <a:schemeClr val="folHlink">
                  <a:gamma/>
                  <a:shade val="46275"/>
                  <a:invGamma/>
                  <a:alpha val="0"/>
                </a:schemeClr>
              </a:gs>
            </a:gsLst>
            <a:lin ang="0" scaled="1"/>
          </a:gradFill>
          <a:ln w="19050" algn="ctr">
            <a:noFill/>
            <a:round/>
            <a:headEnd/>
            <a:tailEnd/>
          </a:ln>
          <a:effectLst/>
        </p:spPr>
        <p:txBody>
          <a:bodyPr wrap="none" lIns="107950" tIns="53975" rIns="107950" bIns="53975" anchor="ctr"/>
          <a:lstStyle/>
          <a:p>
            <a:pPr algn="ctr">
              <a:defRPr/>
            </a:pPr>
            <a:endParaRPr lang="zh-CN" altLang="en-US" sz="900">
              <a:latin typeface="Times New Roman" pitchFamily="18" charset="0"/>
            </a:endParaRPr>
          </a:p>
        </p:txBody>
      </p:sp>
      <p:sp>
        <p:nvSpPr>
          <p:cNvPr id="7171" name="Rectangle 2"/>
          <p:cNvSpPr>
            <a:spLocks noGrp="1" noChangeArrowheads="1"/>
          </p:cNvSpPr>
          <p:nvPr>
            <p:ph type="title"/>
          </p:nvPr>
        </p:nvSpPr>
        <p:spPr/>
        <p:txBody>
          <a:bodyPr/>
          <a:lstStyle/>
          <a:p>
            <a:r>
              <a:rPr lang="zh-CN" altLang="en-US" smtClean="0"/>
              <a:t>本章内容</a:t>
            </a:r>
            <a:endParaRPr lang="zh-CN" altLang="en-US" dirty="0" smtClean="0"/>
          </a:p>
        </p:txBody>
      </p:sp>
      <p:sp>
        <p:nvSpPr>
          <p:cNvPr id="7172" name="Rectangle 3"/>
          <p:cNvSpPr>
            <a:spLocks noGrp="1" noChangeArrowheads="1"/>
          </p:cNvSpPr>
          <p:nvPr>
            <p:ph sz="quarter" idx="11"/>
          </p:nvPr>
        </p:nvSpPr>
        <p:spPr>
          <a:xfrm>
            <a:off x="153987" y="1142813"/>
            <a:ext cx="8847137" cy="5417644"/>
          </a:xfrm>
        </p:spPr>
        <p:txBody>
          <a:bodyPr>
            <a:normAutofit/>
          </a:bodyPr>
          <a:lstStyle/>
          <a:p>
            <a:r>
              <a:rPr lang="zh-CN" altLang="zh-CN" dirty="0" smtClean="0"/>
              <a:t>第</a:t>
            </a:r>
            <a:r>
              <a:rPr lang="en-US" altLang="zh-CN" dirty="0" smtClean="0"/>
              <a:t>4</a:t>
            </a:r>
            <a:r>
              <a:rPr lang="zh-CN" altLang="zh-CN" dirty="0" smtClean="0"/>
              <a:t>章 启动项目</a:t>
            </a:r>
            <a:endParaRPr lang="en-US" altLang="zh-CN" dirty="0" smtClean="0"/>
          </a:p>
          <a:p>
            <a:pPr lvl="1"/>
            <a:r>
              <a:rPr lang="zh-CN" altLang="en-US" dirty="0"/>
              <a:t>序：项目启动过程</a:t>
            </a:r>
            <a:r>
              <a:rPr lang="zh-CN" altLang="en-US" dirty="0" smtClean="0"/>
              <a:t>的主要任务</a:t>
            </a:r>
            <a:endParaRPr lang="en-US" altLang="zh-CN" dirty="0" smtClean="0"/>
          </a:p>
          <a:p>
            <a:pPr lvl="1"/>
            <a:r>
              <a:rPr lang="en-US" altLang="zh-CN" dirty="0" smtClean="0"/>
              <a:t>4.1 </a:t>
            </a:r>
            <a:r>
              <a:rPr lang="zh-CN" altLang="zh-CN" dirty="0" smtClean="0"/>
              <a:t>关键干系人分析</a:t>
            </a:r>
            <a:endParaRPr lang="en-US" altLang="zh-CN" dirty="0" smtClean="0"/>
          </a:p>
          <a:p>
            <a:pPr lvl="1"/>
            <a:r>
              <a:rPr lang="en-US" altLang="zh-CN" dirty="0" smtClean="0"/>
              <a:t>4.2 </a:t>
            </a:r>
            <a:r>
              <a:rPr lang="zh-CN" altLang="zh-CN" dirty="0" smtClean="0"/>
              <a:t>开发项目建议书</a:t>
            </a:r>
            <a:endParaRPr lang="en-US" altLang="zh-CN" dirty="0" smtClean="0"/>
          </a:p>
          <a:p>
            <a:pPr lvl="1"/>
            <a:r>
              <a:rPr lang="en-US" altLang="zh-CN" dirty="0" smtClean="0"/>
              <a:t>4.3 </a:t>
            </a:r>
            <a:r>
              <a:rPr lang="zh-CN" altLang="zh-CN" dirty="0" smtClean="0"/>
              <a:t>项目总体规划</a:t>
            </a:r>
            <a:endParaRPr lang="en-US" altLang="zh-CN" dirty="0" smtClean="0"/>
          </a:p>
          <a:p>
            <a:pPr lvl="1"/>
            <a:r>
              <a:rPr lang="en-US" altLang="zh-CN" dirty="0" smtClean="0"/>
              <a:t>4.4 </a:t>
            </a:r>
            <a:r>
              <a:rPr lang="zh-CN" altLang="en-US" dirty="0" smtClean="0"/>
              <a:t>组建团队</a:t>
            </a:r>
            <a:endParaRPr lang="zh-CN" altLang="zh-CN" dirty="0" smtClean="0"/>
          </a:p>
          <a:p>
            <a:pPr lvl="1"/>
            <a:r>
              <a:rPr lang="en-US" altLang="zh-CN" dirty="0" smtClean="0"/>
              <a:t>4.5 </a:t>
            </a:r>
            <a:r>
              <a:rPr lang="zh-CN" altLang="zh-CN" dirty="0" smtClean="0"/>
              <a:t>传统项目启动过程</a:t>
            </a:r>
          </a:p>
          <a:p>
            <a:pPr lvl="1"/>
            <a:r>
              <a:rPr lang="zh-CN" altLang="zh-CN" dirty="0" smtClean="0"/>
              <a:t>小结</a:t>
            </a:r>
          </a:p>
          <a:p>
            <a:pPr lvl="1"/>
            <a:r>
              <a:rPr lang="zh-CN" altLang="en-US" dirty="0" smtClean="0"/>
              <a:t>思考</a:t>
            </a:r>
            <a:endParaRPr lang="zh-CN" altLang="zh-CN" dirty="0" smtClean="0"/>
          </a:p>
        </p:txBody>
      </p:sp>
      <p:pic>
        <p:nvPicPr>
          <p:cNvPr id="7175" name="Picture 7" descr="MCj043961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5625" y="4084638"/>
            <a:ext cx="2047875"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fld id="{51C954A1-9FE7-4ABB-8851-D5362BFC037D}" type="slidenum">
              <a:rPr lang="en-US" altLang="en-US" smtClean="0"/>
              <a:pPr/>
              <a:t>72</a:t>
            </a:fld>
            <a:endParaRPr lang="en-US" altLang="en-US"/>
          </a:p>
        </p:txBody>
      </p:sp>
    </p:spTree>
    <p:extLst>
      <p:ext uri="{BB962C8B-B14F-4D97-AF65-F5344CB8AC3E}">
        <p14:creationId xmlns:p14="http://schemas.microsoft.com/office/powerpoint/2010/main" val="2428497279"/>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zh-CN" dirty="0" smtClean="0"/>
              <a:t>1. </a:t>
            </a:r>
            <a:r>
              <a:rPr lang="zh-CN" altLang="en-US" dirty="0" smtClean="0"/>
              <a:t>项目团队功能水平发展阶段</a:t>
            </a:r>
            <a:endParaRPr lang="en-US" altLang="zh-CN" dirty="0" smtClean="0"/>
          </a:p>
        </p:txBody>
      </p:sp>
      <p:grpSp>
        <p:nvGrpSpPr>
          <p:cNvPr id="82950" name="Group 6"/>
          <p:cNvGrpSpPr>
            <a:grpSpLocks/>
          </p:cNvGrpSpPr>
          <p:nvPr/>
        </p:nvGrpSpPr>
        <p:grpSpPr bwMode="auto">
          <a:xfrm>
            <a:off x="395288" y="1287463"/>
            <a:ext cx="8461375" cy="4597400"/>
            <a:chOff x="303" y="995"/>
            <a:chExt cx="5330" cy="2896"/>
          </a:xfrm>
        </p:grpSpPr>
        <p:sp>
          <p:nvSpPr>
            <p:cNvPr id="82952" name="AutoShape 7"/>
            <p:cNvSpPr>
              <a:spLocks noChangeAspect="1" noChangeArrowheads="1" noTextEdit="1"/>
            </p:cNvSpPr>
            <p:nvPr/>
          </p:nvSpPr>
          <p:spPr bwMode="auto">
            <a:xfrm>
              <a:off x="303" y="995"/>
              <a:ext cx="5330" cy="2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953" name="Rectangle 8"/>
            <p:cNvSpPr>
              <a:spLocks noChangeArrowheads="1"/>
            </p:cNvSpPr>
            <p:nvPr/>
          </p:nvSpPr>
          <p:spPr bwMode="auto">
            <a:xfrm>
              <a:off x="307" y="999"/>
              <a:ext cx="5314" cy="2882"/>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sp>
          <p:nvSpPr>
            <p:cNvPr id="82954" name="Rectangle 9"/>
            <p:cNvSpPr>
              <a:spLocks noChangeArrowheads="1"/>
            </p:cNvSpPr>
            <p:nvPr/>
          </p:nvSpPr>
          <p:spPr bwMode="auto">
            <a:xfrm>
              <a:off x="307" y="999"/>
              <a:ext cx="5314" cy="288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sp>
          <p:nvSpPr>
            <p:cNvPr id="82955" name="Rectangle 10"/>
            <p:cNvSpPr>
              <a:spLocks noChangeArrowheads="1"/>
            </p:cNvSpPr>
            <p:nvPr/>
          </p:nvSpPr>
          <p:spPr bwMode="auto">
            <a:xfrm>
              <a:off x="431" y="1076"/>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286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600">
                  <a:solidFill>
                    <a:srgbClr val="000000"/>
                  </a:solidFill>
                  <a:latin typeface="Times New Roman" panose="02020603050405020304" pitchFamily="18" charset="0"/>
                </a:rPr>
                <a:t> </a:t>
              </a:r>
              <a:endParaRPr lang="zh-CN" altLang="en-US"/>
            </a:p>
          </p:txBody>
        </p:sp>
        <p:sp>
          <p:nvSpPr>
            <p:cNvPr id="82956" name="Line 11"/>
            <p:cNvSpPr>
              <a:spLocks noChangeShapeType="1"/>
            </p:cNvSpPr>
            <p:nvPr/>
          </p:nvSpPr>
          <p:spPr bwMode="auto">
            <a:xfrm flipV="1">
              <a:off x="2002" y="1703"/>
              <a:ext cx="1" cy="1818"/>
            </a:xfrm>
            <a:prstGeom prst="line">
              <a:avLst/>
            </a:prstGeom>
            <a:noFill/>
            <a:ln w="158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57" name="Rectangle 12"/>
            <p:cNvSpPr>
              <a:spLocks noChangeArrowheads="1"/>
            </p:cNvSpPr>
            <p:nvPr/>
          </p:nvSpPr>
          <p:spPr bwMode="auto">
            <a:xfrm>
              <a:off x="1348" y="1444"/>
              <a:ext cx="427" cy="259"/>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sp>
          <p:nvSpPr>
            <p:cNvPr id="82958" name="Freeform 13"/>
            <p:cNvSpPr>
              <a:spLocks noEditPoints="1"/>
            </p:cNvSpPr>
            <p:nvPr/>
          </p:nvSpPr>
          <p:spPr bwMode="auto">
            <a:xfrm>
              <a:off x="1344" y="1438"/>
              <a:ext cx="435" cy="270"/>
            </a:xfrm>
            <a:custGeom>
              <a:avLst/>
              <a:gdLst>
                <a:gd name="T0" fmla="*/ 0 w 871"/>
                <a:gd name="T1" fmla="*/ 1 h 538"/>
                <a:gd name="T2" fmla="*/ 0 w 871"/>
                <a:gd name="T3" fmla="*/ 1 h 538"/>
                <a:gd name="T4" fmla="*/ 0 w 871"/>
                <a:gd name="T5" fmla="*/ 0 h 538"/>
                <a:gd name="T6" fmla="*/ 0 w 871"/>
                <a:gd name="T7" fmla="*/ 1 h 538"/>
                <a:gd name="T8" fmla="*/ 0 w 871"/>
                <a:gd name="T9" fmla="*/ 1 h 538"/>
                <a:gd name="T10" fmla="*/ 0 w 871"/>
                <a:gd name="T11" fmla="*/ 1 h 538"/>
                <a:gd name="T12" fmla="*/ 0 w 871"/>
                <a:gd name="T13" fmla="*/ 1 h 538"/>
                <a:gd name="T14" fmla="*/ 0 w 871"/>
                <a:gd name="T15" fmla="*/ 1 h 538"/>
                <a:gd name="T16" fmla="*/ 0 w 871"/>
                <a:gd name="T17" fmla="*/ 1 h 538"/>
                <a:gd name="T18" fmla="*/ 0 w 871"/>
                <a:gd name="T19" fmla="*/ 1 h 538"/>
                <a:gd name="T20" fmla="*/ 0 w 871"/>
                <a:gd name="T21" fmla="*/ 1 h 538"/>
                <a:gd name="T22" fmla="*/ 0 w 871"/>
                <a:gd name="T23" fmla="*/ 1 h 538"/>
                <a:gd name="T24" fmla="*/ 0 w 871"/>
                <a:gd name="T25" fmla="*/ 1 h 538"/>
                <a:gd name="T26" fmla="*/ 0 w 871"/>
                <a:gd name="T27" fmla="*/ 0 h 538"/>
                <a:gd name="T28" fmla="*/ 0 w 871"/>
                <a:gd name="T29" fmla="*/ 1 h 538"/>
                <a:gd name="T30" fmla="*/ 0 w 871"/>
                <a:gd name="T31" fmla="*/ 1 h 538"/>
                <a:gd name="T32" fmla="*/ 0 w 871"/>
                <a:gd name="T33" fmla="*/ 1 h 538"/>
                <a:gd name="T34" fmla="*/ 0 w 871"/>
                <a:gd name="T35" fmla="*/ 1 h 538"/>
                <a:gd name="T36" fmla="*/ 0 w 871"/>
                <a:gd name="T37" fmla="*/ 1 h 538"/>
                <a:gd name="T38" fmla="*/ 0 w 871"/>
                <a:gd name="T39" fmla="*/ 1 h 538"/>
                <a:gd name="T40" fmla="*/ 0 w 871"/>
                <a:gd name="T41" fmla="*/ 1 h 538"/>
                <a:gd name="T42" fmla="*/ 0 w 871"/>
                <a:gd name="T43" fmla="*/ 1 h 538"/>
                <a:gd name="T44" fmla="*/ 0 w 871"/>
                <a:gd name="T45" fmla="*/ 1 h 538"/>
                <a:gd name="T46" fmla="*/ 0 w 871"/>
                <a:gd name="T47" fmla="*/ 1 h 538"/>
                <a:gd name="T48" fmla="*/ 0 w 871"/>
                <a:gd name="T49" fmla="*/ 1 h 538"/>
                <a:gd name="T50" fmla="*/ 0 w 871"/>
                <a:gd name="T51" fmla="*/ 1 h 538"/>
                <a:gd name="T52" fmla="*/ 0 w 871"/>
                <a:gd name="T53" fmla="*/ 1 h 538"/>
                <a:gd name="T54" fmla="*/ 0 w 871"/>
                <a:gd name="T55" fmla="*/ 1 h 538"/>
                <a:gd name="T56" fmla="*/ 0 w 871"/>
                <a:gd name="T57" fmla="*/ 1 h 538"/>
                <a:gd name="T58" fmla="*/ 0 w 871"/>
                <a:gd name="T59" fmla="*/ 1 h 538"/>
                <a:gd name="T60" fmla="*/ 0 w 871"/>
                <a:gd name="T61" fmla="*/ 1 h 538"/>
                <a:gd name="T62" fmla="*/ 0 w 871"/>
                <a:gd name="T63" fmla="*/ 1 h 538"/>
                <a:gd name="T64" fmla="*/ 0 w 871"/>
                <a:gd name="T65" fmla="*/ 1 h 538"/>
                <a:gd name="T66" fmla="*/ 0 w 871"/>
                <a:gd name="T67" fmla="*/ 1 h 538"/>
                <a:gd name="T68" fmla="*/ 0 w 871"/>
                <a:gd name="T69" fmla="*/ 1 h 538"/>
                <a:gd name="T70" fmla="*/ 0 w 871"/>
                <a:gd name="T71" fmla="*/ 1 h 538"/>
                <a:gd name="T72" fmla="*/ 0 w 871"/>
                <a:gd name="T73" fmla="*/ 1 h 538"/>
                <a:gd name="T74" fmla="*/ 0 w 871"/>
                <a:gd name="T75" fmla="*/ 1 h 538"/>
                <a:gd name="T76" fmla="*/ 0 w 871"/>
                <a:gd name="T77" fmla="*/ 1 h 538"/>
                <a:gd name="T78" fmla="*/ 0 w 871"/>
                <a:gd name="T79" fmla="*/ 1 h 538"/>
                <a:gd name="T80" fmla="*/ 0 w 871"/>
                <a:gd name="T81" fmla="*/ 1 h 538"/>
                <a:gd name="T82" fmla="*/ 0 w 871"/>
                <a:gd name="T83" fmla="*/ 1 h 538"/>
                <a:gd name="T84" fmla="*/ 0 w 871"/>
                <a:gd name="T85" fmla="*/ 1 h 538"/>
                <a:gd name="T86" fmla="*/ 0 w 871"/>
                <a:gd name="T87" fmla="*/ 1 h 538"/>
                <a:gd name="T88" fmla="*/ 0 w 871"/>
                <a:gd name="T89" fmla="*/ 1 h 538"/>
                <a:gd name="T90" fmla="*/ 0 w 871"/>
                <a:gd name="T91" fmla="*/ 1 h 538"/>
                <a:gd name="T92" fmla="*/ 0 w 871"/>
                <a:gd name="T93" fmla="*/ 1 h 538"/>
                <a:gd name="T94" fmla="*/ 0 w 871"/>
                <a:gd name="T95" fmla="*/ 1 h 538"/>
                <a:gd name="T96" fmla="*/ 0 w 871"/>
                <a:gd name="T97" fmla="*/ 1 h 538"/>
                <a:gd name="T98" fmla="*/ 0 w 871"/>
                <a:gd name="T99" fmla="*/ 1 h 538"/>
                <a:gd name="T100" fmla="*/ 0 w 871"/>
                <a:gd name="T101" fmla="*/ 1 h 538"/>
                <a:gd name="T102" fmla="*/ 0 w 871"/>
                <a:gd name="T103" fmla="*/ 1 h 538"/>
                <a:gd name="T104" fmla="*/ 0 w 871"/>
                <a:gd name="T105" fmla="*/ 1 h 538"/>
                <a:gd name="T106" fmla="*/ 0 w 871"/>
                <a:gd name="T107" fmla="*/ 1 h 538"/>
                <a:gd name="T108" fmla="*/ 0 w 871"/>
                <a:gd name="T109" fmla="*/ 1 h 538"/>
                <a:gd name="T110" fmla="*/ 0 w 871"/>
                <a:gd name="T111" fmla="*/ 1 h 538"/>
                <a:gd name="T112" fmla="*/ 0 w 871"/>
                <a:gd name="T113" fmla="*/ 1 h 538"/>
                <a:gd name="T114" fmla="*/ 0 w 871"/>
                <a:gd name="T115" fmla="*/ 1 h 538"/>
                <a:gd name="T116" fmla="*/ 0 w 871"/>
                <a:gd name="T117" fmla="*/ 1 h 538"/>
                <a:gd name="T118" fmla="*/ 0 w 871"/>
                <a:gd name="T119" fmla="*/ 1 h 538"/>
                <a:gd name="T120" fmla="*/ 0 w 871"/>
                <a:gd name="T121" fmla="*/ 1 h 538"/>
                <a:gd name="T122" fmla="*/ 0 w 871"/>
                <a:gd name="T123" fmla="*/ 1 h 5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71"/>
                <a:gd name="T187" fmla="*/ 0 h 538"/>
                <a:gd name="T188" fmla="*/ 871 w 871"/>
                <a:gd name="T189" fmla="*/ 538 h 53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71" h="538">
                  <a:moveTo>
                    <a:pt x="843" y="19"/>
                  </a:moveTo>
                  <a:lnTo>
                    <a:pt x="843" y="19"/>
                  </a:lnTo>
                  <a:lnTo>
                    <a:pt x="842" y="19"/>
                  </a:lnTo>
                  <a:lnTo>
                    <a:pt x="840" y="18"/>
                  </a:lnTo>
                  <a:lnTo>
                    <a:pt x="837" y="16"/>
                  </a:lnTo>
                  <a:lnTo>
                    <a:pt x="834" y="13"/>
                  </a:lnTo>
                  <a:lnTo>
                    <a:pt x="834" y="12"/>
                  </a:lnTo>
                  <a:lnTo>
                    <a:pt x="834" y="10"/>
                  </a:lnTo>
                  <a:lnTo>
                    <a:pt x="834" y="7"/>
                  </a:lnTo>
                  <a:lnTo>
                    <a:pt x="834" y="6"/>
                  </a:lnTo>
                  <a:lnTo>
                    <a:pt x="837" y="3"/>
                  </a:lnTo>
                  <a:lnTo>
                    <a:pt x="840" y="1"/>
                  </a:lnTo>
                  <a:lnTo>
                    <a:pt x="842" y="1"/>
                  </a:lnTo>
                  <a:lnTo>
                    <a:pt x="843" y="0"/>
                  </a:lnTo>
                  <a:lnTo>
                    <a:pt x="845" y="1"/>
                  </a:lnTo>
                  <a:lnTo>
                    <a:pt x="847" y="1"/>
                  </a:lnTo>
                  <a:lnTo>
                    <a:pt x="850" y="3"/>
                  </a:lnTo>
                  <a:lnTo>
                    <a:pt x="852" y="6"/>
                  </a:lnTo>
                  <a:lnTo>
                    <a:pt x="852" y="7"/>
                  </a:lnTo>
                  <a:lnTo>
                    <a:pt x="852" y="10"/>
                  </a:lnTo>
                  <a:lnTo>
                    <a:pt x="852" y="12"/>
                  </a:lnTo>
                  <a:lnTo>
                    <a:pt x="852" y="13"/>
                  </a:lnTo>
                  <a:lnTo>
                    <a:pt x="850" y="16"/>
                  </a:lnTo>
                  <a:lnTo>
                    <a:pt x="847" y="18"/>
                  </a:lnTo>
                  <a:lnTo>
                    <a:pt x="845" y="19"/>
                  </a:lnTo>
                  <a:lnTo>
                    <a:pt x="843" y="19"/>
                  </a:lnTo>
                  <a:close/>
                  <a:moveTo>
                    <a:pt x="806" y="19"/>
                  </a:moveTo>
                  <a:lnTo>
                    <a:pt x="806" y="19"/>
                  </a:lnTo>
                  <a:lnTo>
                    <a:pt x="805" y="19"/>
                  </a:lnTo>
                  <a:lnTo>
                    <a:pt x="803" y="18"/>
                  </a:lnTo>
                  <a:lnTo>
                    <a:pt x="800" y="16"/>
                  </a:lnTo>
                  <a:lnTo>
                    <a:pt x="797" y="13"/>
                  </a:lnTo>
                  <a:lnTo>
                    <a:pt x="797" y="12"/>
                  </a:lnTo>
                  <a:lnTo>
                    <a:pt x="797" y="10"/>
                  </a:lnTo>
                  <a:lnTo>
                    <a:pt x="797" y="7"/>
                  </a:lnTo>
                  <a:lnTo>
                    <a:pt x="797" y="6"/>
                  </a:lnTo>
                  <a:lnTo>
                    <a:pt x="800" y="3"/>
                  </a:lnTo>
                  <a:lnTo>
                    <a:pt x="803" y="1"/>
                  </a:lnTo>
                  <a:lnTo>
                    <a:pt x="805" y="1"/>
                  </a:lnTo>
                  <a:lnTo>
                    <a:pt x="806" y="0"/>
                  </a:lnTo>
                  <a:lnTo>
                    <a:pt x="808" y="1"/>
                  </a:lnTo>
                  <a:lnTo>
                    <a:pt x="811" y="1"/>
                  </a:lnTo>
                  <a:lnTo>
                    <a:pt x="814" y="3"/>
                  </a:lnTo>
                  <a:lnTo>
                    <a:pt x="815" y="6"/>
                  </a:lnTo>
                  <a:lnTo>
                    <a:pt x="815" y="7"/>
                  </a:lnTo>
                  <a:lnTo>
                    <a:pt x="815" y="10"/>
                  </a:lnTo>
                  <a:lnTo>
                    <a:pt x="815" y="12"/>
                  </a:lnTo>
                  <a:lnTo>
                    <a:pt x="815" y="13"/>
                  </a:lnTo>
                  <a:lnTo>
                    <a:pt x="814" y="16"/>
                  </a:lnTo>
                  <a:lnTo>
                    <a:pt x="811" y="18"/>
                  </a:lnTo>
                  <a:lnTo>
                    <a:pt x="808" y="19"/>
                  </a:lnTo>
                  <a:lnTo>
                    <a:pt x="806" y="19"/>
                  </a:lnTo>
                  <a:close/>
                  <a:moveTo>
                    <a:pt x="769" y="19"/>
                  </a:moveTo>
                  <a:lnTo>
                    <a:pt x="769" y="19"/>
                  </a:lnTo>
                  <a:lnTo>
                    <a:pt x="768" y="19"/>
                  </a:lnTo>
                  <a:lnTo>
                    <a:pt x="766" y="18"/>
                  </a:lnTo>
                  <a:lnTo>
                    <a:pt x="763" y="16"/>
                  </a:lnTo>
                  <a:lnTo>
                    <a:pt x="760" y="13"/>
                  </a:lnTo>
                  <a:lnTo>
                    <a:pt x="760" y="12"/>
                  </a:lnTo>
                  <a:lnTo>
                    <a:pt x="760" y="10"/>
                  </a:lnTo>
                  <a:lnTo>
                    <a:pt x="760" y="7"/>
                  </a:lnTo>
                  <a:lnTo>
                    <a:pt x="760" y="6"/>
                  </a:lnTo>
                  <a:lnTo>
                    <a:pt x="763" y="3"/>
                  </a:lnTo>
                  <a:lnTo>
                    <a:pt x="766" y="1"/>
                  </a:lnTo>
                  <a:lnTo>
                    <a:pt x="768" y="1"/>
                  </a:lnTo>
                  <a:lnTo>
                    <a:pt x="769" y="0"/>
                  </a:lnTo>
                  <a:lnTo>
                    <a:pt x="771" y="1"/>
                  </a:lnTo>
                  <a:lnTo>
                    <a:pt x="774" y="1"/>
                  </a:lnTo>
                  <a:lnTo>
                    <a:pt x="777" y="3"/>
                  </a:lnTo>
                  <a:lnTo>
                    <a:pt x="778" y="6"/>
                  </a:lnTo>
                  <a:lnTo>
                    <a:pt x="778" y="7"/>
                  </a:lnTo>
                  <a:lnTo>
                    <a:pt x="778" y="10"/>
                  </a:lnTo>
                  <a:lnTo>
                    <a:pt x="778" y="12"/>
                  </a:lnTo>
                  <a:lnTo>
                    <a:pt x="778" y="13"/>
                  </a:lnTo>
                  <a:lnTo>
                    <a:pt x="777" y="16"/>
                  </a:lnTo>
                  <a:lnTo>
                    <a:pt x="774" y="18"/>
                  </a:lnTo>
                  <a:lnTo>
                    <a:pt x="771" y="19"/>
                  </a:lnTo>
                  <a:lnTo>
                    <a:pt x="769" y="19"/>
                  </a:lnTo>
                  <a:close/>
                  <a:moveTo>
                    <a:pt x="732" y="19"/>
                  </a:moveTo>
                  <a:lnTo>
                    <a:pt x="732" y="19"/>
                  </a:lnTo>
                  <a:lnTo>
                    <a:pt x="731" y="19"/>
                  </a:lnTo>
                  <a:lnTo>
                    <a:pt x="729" y="18"/>
                  </a:lnTo>
                  <a:lnTo>
                    <a:pt x="726" y="16"/>
                  </a:lnTo>
                  <a:lnTo>
                    <a:pt x="723" y="13"/>
                  </a:lnTo>
                  <a:lnTo>
                    <a:pt x="723" y="12"/>
                  </a:lnTo>
                  <a:lnTo>
                    <a:pt x="723" y="10"/>
                  </a:lnTo>
                  <a:lnTo>
                    <a:pt x="723" y="7"/>
                  </a:lnTo>
                  <a:lnTo>
                    <a:pt x="723" y="6"/>
                  </a:lnTo>
                  <a:lnTo>
                    <a:pt x="726" y="3"/>
                  </a:lnTo>
                  <a:lnTo>
                    <a:pt x="729" y="1"/>
                  </a:lnTo>
                  <a:lnTo>
                    <a:pt x="731" y="1"/>
                  </a:lnTo>
                  <a:lnTo>
                    <a:pt x="732" y="0"/>
                  </a:lnTo>
                  <a:lnTo>
                    <a:pt x="734" y="1"/>
                  </a:lnTo>
                  <a:lnTo>
                    <a:pt x="737" y="1"/>
                  </a:lnTo>
                  <a:lnTo>
                    <a:pt x="740" y="3"/>
                  </a:lnTo>
                  <a:lnTo>
                    <a:pt x="741" y="6"/>
                  </a:lnTo>
                  <a:lnTo>
                    <a:pt x="741" y="7"/>
                  </a:lnTo>
                  <a:lnTo>
                    <a:pt x="741" y="10"/>
                  </a:lnTo>
                  <a:lnTo>
                    <a:pt x="741" y="12"/>
                  </a:lnTo>
                  <a:lnTo>
                    <a:pt x="741" y="13"/>
                  </a:lnTo>
                  <a:lnTo>
                    <a:pt x="740" y="16"/>
                  </a:lnTo>
                  <a:lnTo>
                    <a:pt x="737" y="18"/>
                  </a:lnTo>
                  <a:lnTo>
                    <a:pt x="734" y="19"/>
                  </a:lnTo>
                  <a:lnTo>
                    <a:pt x="732" y="19"/>
                  </a:lnTo>
                  <a:close/>
                  <a:moveTo>
                    <a:pt x="695" y="19"/>
                  </a:moveTo>
                  <a:lnTo>
                    <a:pt x="695" y="19"/>
                  </a:lnTo>
                  <a:lnTo>
                    <a:pt x="694" y="19"/>
                  </a:lnTo>
                  <a:lnTo>
                    <a:pt x="692" y="18"/>
                  </a:lnTo>
                  <a:lnTo>
                    <a:pt x="690" y="16"/>
                  </a:lnTo>
                  <a:lnTo>
                    <a:pt x="687" y="13"/>
                  </a:lnTo>
                  <a:lnTo>
                    <a:pt x="687" y="12"/>
                  </a:lnTo>
                  <a:lnTo>
                    <a:pt x="687" y="10"/>
                  </a:lnTo>
                  <a:lnTo>
                    <a:pt x="687" y="7"/>
                  </a:lnTo>
                  <a:lnTo>
                    <a:pt x="687" y="6"/>
                  </a:lnTo>
                  <a:lnTo>
                    <a:pt x="690" y="3"/>
                  </a:lnTo>
                  <a:lnTo>
                    <a:pt x="692" y="1"/>
                  </a:lnTo>
                  <a:lnTo>
                    <a:pt x="694" y="1"/>
                  </a:lnTo>
                  <a:lnTo>
                    <a:pt x="695" y="0"/>
                  </a:lnTo>
                  <a:lnTo>
                    <a:pt x="697" y="1"/>
                  </a:lnTo>
                  <a:lnTo>
                    <a:pt x="700" y="1"/>
                  </a:lnTo>
                  <a:lnTo>
                    <a:pt x="703" y="3"/>
                  </a:lnTo>
                  <a:lnTo>
                    <a:pt x="704" y="6"/>
                  </a:lnTo>
                  <a:lnTo>
                    <a:pt x="704" y="7"/>
                  </a:lnTo>
                  <a:lnTo>
                    <a:pt x="704" y="10"/>
                  </a:lnTo>
                  <a:lnTo>
                    <a:pt x="704" y="12"/>
                  </a:lnTo>
                  <a:lnTo>
                    <a:pt x="704" y="13"/>
                  </a:lnTo>
                  <a:lnTo>
                    <a:pt x="703" y="16"/>
                  </a:lnTo>
                  <a:lnTo>
                    <a:pt x="700" y="18"/>
                  </a:lnTo>
                  <a:lnTo>
                    <a:pt x="697" y="19"/>
                  </a:lnTo>
                  <a:lnTo>
                    <a:pt x="695" y="19"/>
                  </a:lnTo>
                  <a:close/>
                  <a:moveTo>
                    <a:pt x="659" y="19"/>
                  </a:moveTo>
                  <a:lnTo>
                    <a:pt x="659" y="19"/>
                  </a:lnTo>
                  <a:lnTo>
                    <a:pt x="657" y="19"/>
                  </a:lnTo>
                  <a:lnTo>
                    <a:pt x="656" y="18"/>
                  </a:lnTo>
                  <a:lnTo>
                    <a:pt x="653" y="16"/>
                  </a:lnTo>
                  <a:lnTo>
                    <a:pt x="650" y="13"/>
                  </a:lnTo>
                  <a:lnTo>
                    <a:pt x="650" y="12"/>
                  </a:lnTo>
                  <a:lnTo>
                    <a:pt x="650" y="10"/>
                  </a:lnTo>
                  <a:lnTo>
                    <a:pt x="650" y="7"/>
                  </a:lnTo>
                  <a:lnTo>
                    <a:pt x="650" y="6"/>
                  </a:lnTo>
                  <a:lnTo>
                    <a:pt x="653" y="3"/>
                  </a:lnTo>
                  <a:lnTo>
                    <a:pt x="656" y="1"/>
                  </a:lnTo>
                  <a:lnTo>
                    <a:pt x="657" y="1"/>
                  </a:lnTo>
                  <a:lnTo>
                    <a:pt x="659" y="0"/>
                  </a:lnTo>
                  <a:lnTo>
                    <a:pt x="660" y="1"/>
                  </a:lnTo>
                  <a:lnTo>
                    <a:pt x="663" y="1"/>
                  </a:lnTo>
                  <a:lnTo>
                    <a:pt x="666" y="3"/>
                  </a:lnTo>
                  <a:lnTo>
                    <a:pt x="667" y="6"/>
                  </a:lnTo>
                  <a:lnTo>
                    <a:pt x="667" y="7"/>
                  </a:lnTo>
                  <a:lnTo>
                    <a:pt x="667" y="10"/>
                  </a:lnTo>
                  <a:lnTo>
                    <a:pt x="667" y="12"/>
                  </a:lnTo>
                  <a:lnTo>
                    <a:pt x="667" y="13"/>
                  </a:lnTo>
                  <a:lnTo>
                    <a:pt x="666" y="16"/>
                  </a:lnTo>
                  <a:lnTo>
                    <a:pt x="663" y="18"/>
                  </a:lnTo>
                  <a:lnTo>
                    <a:pt x="660" y="19"/>
                  </a:lnTo>
                  <a:lnTo>
                    <a:pt x="659" y="19"/>
                  </a:lnTo>
                  <a:close/>
                  <a:moveTo>
                    <a:pt x="622" y="19"/>
                  </a:moveTo>
                  <a:lnTo>
                    <a:pt x="622" y="19"/>
                  </a:lnTo>
                  <a:lnTo>
                    <a:pt x="620" y="19"/>
                  </a:lnTo>
                  <a:lnTo>
                    <a:pt x="619" y="18"/>
                  </a:lnTo>
                  <a:lnTo>
                    <a:pt x="616" y="16"/>
                  </a:lnTo>
                  <a:lnTo>
                    <a:pt x="613" y="13"/>
                  </a:lnTo>
                  <a:lnTo>
                    <a:pt x="613" y="12"/>
                  </a:lnTo>
                  <a:lnTo>
                    <a:pt x="613" y="10"/>
                  </a:lnTo>
                  <a:lnTo>
                    <a:pt x="613" y="7"/>
                  </a:lnTo>
                  <a:lnTo>
                    <a:pt x="613" y="6"/>
                  </a:lnTo>
                  <a:lnTo>
                    <a:pt x="616" y="3"/>
                  </a:lnTo>
                  <a:lnTo>
                    <a:pt x="619" y="1"/>
                  </a:lnTo>
                  <a:lnTo>
                    <a:pt x="620" y="1"/>
                  </a:lnTo>
                  <a:lnTo>
                    <a:pt x="622" y="0"/>
                  </a:lnTo>
                  <a:lnTo>
                    <a:pt x="623" y="1"/>
                  </a:lnTo>
                  <a:lnTo>
                    <a:pt x="626" y="1"/>
                  </a:lnTo>
                  <a:lnTo>
                    <a:pt x="629" y="3"/>
                  </a:lnTo>
                  <a:lnTo>
                    <a:pt x="630" y="6"/>
                  </a:lnTo>
                  <a:lnTo>
                    <a:pt x="630" y="7"/>
                  </a:lnTo>
                  <a:lnTo>
                    <a:pt x="630" y="10"/>
                  </a:lnTo>
                  <a:lnTo>
                    <a:pt x="630" y="12"/>
                  </a:lnTo>
                  <a:lnTo>
                    <a:pt x="630" y="13"/>
                  </a:lnTo>
                  <a:lnTo>
                    <a:pt x="629" y="16"/>
                  </a:lnTo>
                  <a:lnTo>
                    <a:pt x="626" y="18"/>
                  </a:lnTo>
                  <a:lnTo>
                    <a:pt x="623" y="19"/>
                  </a:lnTo>
                  <a:lnTo>
                    <a:pt x="622" y="19"/>
                  </a:lnTo>
                  <a:close/>
                  <a:moveTo>
                    <a:pt x="585" y="19"/>
                  </a:moveTo>
                  <a:lnTo>
                    <a:pt x="585" y="19"/>
                  </a:lnTo>
                  <a:lnTo>
                    <a:pt x="583" y="19"/>
                  </a:lnTo>
                  <a:lnTo>
                    <a:pt x="582" y="18"/>
                  </a:lnTo>
                  <a:lnTo>
                    <a:pt x="579" y="16"/>
                  </a:lnTo>
                  <a:lnTo>
                    <a:pt x="576" y="13"/>
                  </a:lnTo>
                  <a:lnTo>
                    <a:pt x="576" y="12"/>
                  </a:lnTo>
                  <a:lnTo>
                    <a:pt x="576" y="10"/>
                  </a:lnTo>
                  <a:lnTo>
                    <a:pt x="576" y="7"/>
                  </a:lnTo>
                  <a:lnTo>
                    <a:pt x="576" y="6"/>
                  </a:lnTo>
                  <a:lnTo>
                    <a:pt x="579" y="3"/>
                  </a:lnTo>
                  <a:lnTo>
                    <a:pt x="582" y="1"/>
                  </a:lnTo>
                  <a:lnTo>
                    <a:pt x="583" y="1"/>
                  </a:lnTo>
                  <a:lnTo>
                    <a:pt x="585" y="0"/>
                  </a:lnTo>
                  <a:lnTo>
                    <a:pt x="586" y="1"/>
                  </a:lnTo>
                  <a:lnTo>
                    <a:pt x="589" y="1"/>
                  </a:lnTo>
                  <a:lnTo>
                    <a:pt x="592" y="3"/>
                  </a:lnTo>
                  <a:lnTo>
                    <a:pt x="594" y="6"/>
                  </a:lnTo>
                  <a:lnTo>
                    <a:pt x="594" y="7"/>
                  </a:lnTo>
                  <a:lnTo>
                    <a:pt x="594" y="10"/>
                  </a:lnTo>
                  <a:lnTo>
                    <a:pt x="594" y="12"/>
                  </a:lnTo>
                  <a:lnTo>
                    <a:pt x="594" y="13"/>
                  </a:lnTo>
                  <a:lnTo>
                    <a:pt x="592" y="16"/>
                  </a:lnTo>
                  <a:lnTo>
                    <a:pt x="589" y="18"/>
                  </a:lnTo>
                  <a:lnTo>
                    <a:pt x="586" y="19"/>
                  </a:lnTo>
                  <a:lnTo>
                    <a:pt x="585" y="19"/>
                  </a:lnTo>
                  <a:close/>
                  <a:moveTo>
                    <a:pt x="548" y="19"/>
                  </a:moveTo>
                  <a:lnTo>
                    <a:pt x="548" y="19"/>
                  </a:lnTo>
                  <a:lnTo>
                    <a:pt x="546" y="19"/>
                  </a:lnTo>
                  <a:lnTo>
                    <a:pt x="545" y="18"/>
                  </a:lnTo>
                  <a:lnTo>
                    <a:pt x="542" y="16"/>
                  </a:lnTo>
                  <a:lnTo>
                    <a:pt x="539" y="13"/>
                  </a:lnTo>
                  <a:lnTo>
                    <a:pt x="539" y="12"/>
                  </a:lnTo>
                  <a:lnTo>
                    <a:pt x="539" y="10"/>
                  </a:lnTo>
                  <a:lnTo>
                    <a:pt x="539" y="7"/>
                  </a:lnTo>
                  <a:lnTo>
                    <a:pt x="539" y="6"/>
                  </a:lnTo>
                  <a:lnTo>
                    <a:pt x="542" y="3"/>
                  </a:lnTo>
                  <a:lnTo>
                    <a:pt x="545" y="1"/>
                  </a:lnTo>
                  <a:lnTo>
                    <a:pt x="546" y="1"/>
                  </a:lnTo>
                  <a:lnTo>
                    <a:pt x="548" y="0"/>
                  </a:lnTo>
                  <a:lnTo>
                    <a:pt x="549" y="1"/>
                  </a:lnTo>
                  <a:lnTo>
                    <a:pt x="552" y="1"/>
                  </a:lnTo>
                  <a:lnTo>
                    <a:pt x="555" y="3"/>
                  </a:lnTo>
                  <a:lnTo>
                    <a:pt x="557" y="6"/>
                  </a:lnTo>
                  <a:lnTo>
                    <a:pt x="557" y="7"/>
                  </a:lnTo>
                  <a:lnTo>
                    <a:pt x="557" y="10"/>
                  </a:lnTo>
                  <a:lnTo>
                    <a:pt x="557" y="12"/>
                  </a:lnTo>
                  <a:lnTo>
                    <a:pt x="557" y="13"/>
                  </a:lnTo>
                  <a:lnTo>
                    <a:pt x="555" y="16"/>
                  </a:lnTo>
                  <a:lnTo>
                    <a:pt x="552" y="18"/>
                  </a:lnTo>
                  <a:lnTo>
                    <a:pt x="549" y="19"/>
                  </a:lnTo>
                  <a:lnTo>
                    <a:pt x="548" y="19"/>
                  </a:lnTo>
                  <a:close/>
                  <a:moveTo>
                    <a:pt x="511" y="19"/>
                  </a:moveTo>
                  <a:lnTo>
                    <a:pt x="511" y="19"/>
                  </a:lnTo>
                  <a:lnTo>
                    <a:pt x="509" y="19"/>
                  </a:lnTo>
                  <a:lnTo>
                    <a:pt x="508" y="18"/>
                  </a:lnTo>
                  <a:lnTo>
                    <a:pt x="505" y="16"/>
                  </a:lnTo>
                  <a:lnTo>
                    <a:pt x="502" y="13"/>
                  </a:lnTo>
                  <a:lnTo>
                    <a:pt x="502" y="12"/>
                  </a:lnTo>
                  <a:lnTo>
                    <a:pt x="502" y="10"/>
                  </a:lnTo>
                  <a:lnTo>
                    <a:pt x="502" y="7"/>
                  </a:lnTo>
                  <a:lnTo>
                    <a:pt x="502" y="6"/>
                  </a:lnTo>
                  <a:lnTo>
                    <a:pt x="505" y="3"/>
                  </a:lnTo>
                  <a:lnTo>
                    <a:pt x="508" y="1"/>
                  </a:lnTo>
                  <a:lnTo>
                    <a:pt x="509" y="1"/>
                  </a:lnTo>
                  <a:lnTo>
                    <a:pt x="511" y="0"/>
                  </a:lnTo>
                  <a:lnTo>
                    <a:pt x="512" y="1"/>
                  </a:lnTo>
                  <a:lnTo>
                    <a:pt x="515" y="1"/>
                  </a:lnTo>
                  <a:lnTo>
                    <a:pt x="518" y="3"/>
                  </a:lnTo>
                  <a:lnTo>
                    <a:pt x="520" y="6"/>
                  </a:lnTo>
                  <a:lnTo>
                    <a:pt x="520" y="7"/>
                  </a:lnTo>
                  <a:lnTo>
                    <a:pt x="520" y="10"/>
                  </a:lnTo>
                  <a:lnTo>
                    <a:pt x="520" y="12"/>
                  </a:lnTo>
                  <a:lnTo>
                    <a:pt x="520" y="13"/>
                  </a:lnTo>
                  <a:lnTo>
                    <a:pt x="518" y="16"/>
                  </a:lnTo>
                  <a:lnTo>
                    <a:pt x="515" y="18"/>
                  </a:lnTo>
                  <a:lnTo>
                    <a:pt x="512" y="19"/>
                  </a:lnTo>
                  <a:lnTo>
                    <a:pt x="511" y="19"/>
                  </a:lnTo>
                  <a:close/>
                  <a:moveTo>
                    <a:pt x="474" y="19"/>
                  </a:moveTo>
                  <a:lnTo>
                    <a:pt x="474" y="19"/>
                  </a:lnTo>
                  <a:lnTo>
                    <a:pt x="473" y="19"/>
                  </a:lnTo>
                  <a:lnTo>
                    <a:pt x="471" y="18"/>
                  </a:lnTo>
                  <a:lnTo>
                    <a:pt x="468" y="16"/>
                  </a:lnTo>
                  <a:lnTo>
                    <a:pt x="465" y="13"/>
                  </a:lnTo>
                  <a:lnTo>
                    <a:pt x="465" y="12"/>
                  </a:lnTo>
                  <a:lnTo>
                    <a:pt x="465" y="10"/>
                  </a:lnTo>
                  <a:lnTo>
                    <a:pt x="465" y="7"/>
                  </a:lnTo>
                  <a:lnTo>
                    <a:pt x="465" y="6"/>
                  </a:lnTo>
                  <a:lnTo>
                    <a:pt x="468" y="3"/>
                  </a:lnTo>
                  <a:lnTo>
                    <a:pt x="471" y="1"/>
                  </a:lnTo>
                  <a:lnTo>
                    <a:pt x="473" y="1"/>
                  </a:lnTo>
                  <a:lnTo>
                    <a:pt x="474" y="0"/>
                  </a:lnTo>
                  <a:lnTo>
                    <a:pt x="476" y="1"/>
                  </a:lnTo>
                  <a:lnTo>
                    <a:pt x="478" y="1"/>
                  </a:lnTo>
                  <a:lnTo>
                    <a:pt x="481" y="3"/>
                  </a:lnTo>
                  <a:lnTo>
                    <a:pt x="483" y="6"/>
                  </a:lnTo>
                  <a:lnTo>
                    <a:pt x="483" y="7"/>
                  </a:lnTo>
                  <a:lnTo>
                    <a:pt x="483" y="10"/>
                  </a:lnTo>
                  <a:lnTo>
                    <a:pt x="483" y="12"/>
                  </a:lnTo>
                  <a:lnTo>
                    <a:pt x="483" y="13"/>
                  </a:lnTo>
                  <a:lnTo>
                    <a:pt x="481" y="16"/>
                  </a:lnTo>
                  <a:lnTo>
                    <a:pt x="478" y="18"/>
                  </a:lnTo>
                  <a:lnTo>
                    <a:pt x="476" y="19"/>
                  </a:lnTo>
                  <a:lnTo>
                    <a:pt x="474" y="19"/>
                  </a:lnTo>
                  <a:close/>
                  <a:moveTo>
                    <a:pt x="437" y="19"/>
                  </a:moveTo>
                  <a:lnTo>
                    <a:pt x="437" y="19"/>
                  </a:lnTo>
                  <a:lnTo>
                    <a:pt x="436" y="19"/>
                  </a:lnTo>
                  <a:lnTo>
                    <a:pt x="434" y="18"/>
                  </a:lnTo>
                  <a:lnTo>
                    <a:pt x="431" y="16"/>
                  </a:lnTo>
                  <a:lnTo>
                    <a:pt x="428" y="13"/>
                  </a:lnTo>
                  <a:lnTo>
                    <a:pt x="428" y="12"/>
                  </a:lnTo>
                  <a:lnTo>
                    <a:pt x="428" y="10"/>
                  </a:lnTo>
                  <a:lnTo>
                    <a:pt x="428" y="7"/>
                  </a:lnTo>
                  <a:lnTo>
                    <a:pt x="428" y="6"/>
                  </a:lnTo>
                  <a:lnTo>
                    <a:pt x="431" y="3"/>
                  </a:lnTo>
                  <a:lnTo>
                    <a:pt x="434" y="1"/>
                  </a:lnTo>
                  <a:lnTo>
                    <a:pt x="436" y="1"/>
                  </a:lnTo>
                  <a:lnTo>
                    <a:pt x="437" y="0"/>
                  </a:lnTo>
                  <a:lnTo>
                    <a:pt x="439" y="1"/>
                  </a:lnTo>
                  <a:lnTo>
                    <a:pt x="442" y="1"/>
                  </a:lnTo>
                  <a:lnTo>
                    <a:pt x="445" y="3"/>
                  </a:lnTo>
                  <a:lnTo>
                    <a:pt x="446" y="6"/>
                  </a:lnTo>
                  <a:lnTo>
                    <a:pt x="446" y="7"/>
                  </a:lnTo>
                  <a:lnTo>
                    <a:pt x="446" y="10"/>
                  </a:lnTo>
                  <a:lnTo>
                    <a:pt x="446" y="12"/>
                  </a:lnTo>
                  <a:lnTo>
                    <a:pt x="446" y="13"/>
                  </a:lnTo>
                  <a:lnTo>
                    <a:pt x="445" y="16"/>
                  </a:lnTo>
                  <a:lnTo>
                    <a:pt x="442" y="18"/>
                  </a:lnTo>
                  <a:lnTo>
                    <a:pt x="439" y="19"/>
                  </a:lnTo>
                  <a:lnTo>
                    <a:pt x="437" y="19"/>
                  </a:lnTo>
                  <a:close/>
                  <a:moveTo>
                    <a:pt x="400" y="19"/>
                  </a:moveTo>
                  <a:lnTo>
                    <a:pt x="400" y="19"/>
                  </a:lnTo>
                  <a:lnTo>
                    <a:pt x="399" y="19"/>
                  </a:lnTo>
                  <a:lnTo>
                    <a:pt x="397" y="18"/>
                  </a:lnTo>
                  <a:lnTo>
                    <a:pt x="394" y="16"/>
                  </a:lnTo>
                  <a:lnTo>
                    <a:pt x="391" y="13"/>
                  </a:lnTo>
                  <a:lnTo>
                    <a:pt x="391" y="12"/>
                  </a:lnTo>
                  <a:lnTo>
                    <a:pt x="391" y="10"/>
                  </a:lnTo>
                  <a:lnTo>
                    <a:pt x="391" y="7"/>
                  </a:lnTo>
                  <a:lnTo>
                    <a:pt x="391" y="6"/>
                  </a:lnTo>
                  <a:lnTo>
                    <a:pt x="394" y="3"/>
                  </a:lnTo>
                  <a:lnTo>
                    <a:pt x="397" y="1"/>
                  </a:lnTo>
                  <a:lnTo>
                    <a:pt x="399" y="1"/>
                  </a:lnTo>
                  <a:lnTo>
                    <a:pt x="400" y="0"/>
                  </a:lnTo>
                  <a:lnTo>
                    <a:pt x="402" y="1"/>
                  </a:lnTo>
                  <a:lnTo>
                    <a:pt x="405" y="1"/>
                  </a:lnTo>
                  <a:lnTo>
                    <a:pt x="408" y="3"/>
                  </a:lnTo>
                  <a:lnTo>
                    <a:pt x="409" y="6"/>
                  </a:lnTo>
                  <a:lnTo>
                    <a:pt x="409" y="7"/>
                  </a:lnTo>
                  <a:lnTo>
                    <a:pt x="409" y="10"/>
                  </a:lnTo>
                  <a:lnTo>
                    <a:pt x="409" y="12"/>
                  </a:lnTo>
                  <a:lnTo>
                    <a:pt x="409" y="13"/>
                  </a:lnTo>
                  <a:lnTo>
                    <a:pt x="408" y="16"/>
                  </a:lnTo>
                  <a:lnTo>
                    <a:pt x="405" y="18"/>
                  </a:lnTo>
                  <a:lnTo>
                    <a:pt x="402" y="19"/>
                  </a:lnTo>
                  <a:lnTo>
                    <a:pt x="400" y="19"/>
                  </a:lnTo>
                  <a:close/>
                  <a:moveTo>
                    <a:pt x="363" y="19"/>
                  </a:moveTo>
                  <a:lnTo>
                    <a:pt x="363" y="19"/>
                  </a:lnTo>
                  <a:lnTo>
                    <a:pt x="362" y="19"/>
                  </a:lnTo>
                  <a:lnTo>
                    <a:pt x="360" y="18"/>
                  </a:lnTo>
                  <a:lnTo>
                    <a:pt x="357" y="16"/>
                  </a:lnTo>
                  <a:lnTo>
                    <a:pt x="354" y="13"/>
                  </a:lnTo>
                  <a:lnTo>
                    <a:pt x="354" y="12"/>
                  </a:lnTo>
                  <a:lnTo>
                    <a:pt x="354" y="10"/>
                  </a:lnTo>
                  <a:lnTo>
                    <a:pt x="354" y="7"/>
                  </a:lnTo>
                  <a:lnTo>
                    <a:pt x="354" y="6"/>
                  </a:lnTo>
                  <a:lnTo>
                    <a:pt x="357" y="3"/>
                  </a:lnTo>
                  <a:lnTo>
                    <a:pt x="360" y="1"/>
                  </a:lnTo>
                  <a:lnTo>
                    <a:pt x="362" y="1"/>
                  </a:lnTo>
                  <a:lnTo>
                    <a:pt x="363" y="0"/>
                  </a:lnTo>
                  <a:lnTo>
                    <a:pt x="365" y="1"/>
                  </a:lnTo>
                  <a:lnTo>
                    <a:pt x="368" y="1"/>
                  </a:lnTo>
                  <a:lnTo>
                    <a:pt x="371" y="3"/>
                  </a:lnTo>
                  <a:lnTo>
                    <a:pt x="372" y="6"/>
                  </a:lnTo>
                  <a:lnTo>
                    <a:pt x="372" y="7"/>
                  </a:lnTo>
                  <a:lnTo>
                    <a:pt x="372" y="10"/>
                  </a:lnTo>
                  <a:lnTo>
                    <a:pt x="372" y="12"/>
                  </a:lnTo>
                  <a:lnTo>
                    <a:pt x="372" y="13"/>
                  </a:lnTo>
                  <a:lnTo>
                    <a:pt x="371" y="16"/>
                  </a:lnTo>
                  <a:lnTo>
                    <a:pt x="368" y="18"/>
                  </a:lnTo>
                  <a:lnTo>
                    <a:pt x="365" y="19"/>
                  </a:lnTo>
                  <a:lnTo>
                    <a:pt x="363" y="19"/>
                  </a:lnTo>
                  <a:close/>
                  <a:moveTo>
                    <a:pt x="326" y="19"/>
                  </a:moveTo>
                  <a:lnTo>
                    <a:pt x="326" y="19"/>
                  </a:lnTo>
                  <a:lnTo>
                    <a:pt x="325" y="19"/>
                  </a:lnTo>
                  <a:lnTo>
                    <a:pt x="323" y="18"/>
                  </a:lnTo>
                  <a:lnTo>
                    <a:pt x="321" y="16"/>
                  </a:lnTo>
                  <a:lnTo>
                    <a:pt x="318" y="13"/>
                  </a:lnTo>
                  <a:lnTo>
                    <a:pt x="318" y="12"/>
                  </a:lnTo>
                  <a:lnTo>
                    <a:pt x="318" y="10"/>
                  </a:lnTo>
                  <a:lnTo>
                    <a:pt x="318" y="7"/>
                  </a:lnTo>
                  <a:lnTo>
                    <a:pt x="318" y="6"/>
                  </a:lnTo>
                  <a:lnTo>
                    <a:pt x="321" y="3"/>
                  </a:lnTo>
                  <a:lnTo>
                    <a:pt x="323" y="1"/>
                  </a:lnTo>
                  <a:lnTo>
                    <a:pt x="325" y="1"/>
                  </a:lnTo>
                  <a:lnTo>
                    <a:pt x="326" y="0"/>
                  </a:lnTo>
                  <a:lnTo>
                    <a:pt x="328" y="1"/>
                  </a:lnTo>
                  <a:lnTo>
                    <a:pt x="329" y="1"/>
                  </a:lnTo>
                  <a:lnTo>
                    <a:pt x="332" y="3"/>
                  </a:lnTo>
                  <a:lnTo>
                    <a:pt x="335" y="6"/>
                  </a:lnTo>
                  <a:lnTo>
                    <a:pt x="335" y="7"/>
                  </a:lnTo>
                  <a:lnTo>
                    <a:pt x="335" y="10"/>
                  </a:lnTo>
                  <a:lnTo>
                    <a:pt x="335" y="12"/>
                  </a:lnTo>
                  <a:lnTo>
                    <a:pt x="335" y="13"/>
                  </a:lnTo>
                  <a:lnTo>
                    <a:pt x="332" y="16"/>
                  </a:lnTo>
                  <a:lnTo>
                    <a:pt x="329" y="18"/>
                  </a:lnTo>
                  <a:lnTo>
                    <a:pt x="328" y="19"/>
                  </a:lnTo>
                  <a:lnTo>
                    <a:pt x="326" y="19"/>
                  </a:lnTo>
                  <a:close/>
                  <a:moveTo>
                    <a:pt x="290" y="19"/>
                  </a:moveTo>
                  <a:lnTo>
                    <a:pt x="290" y="19"/>
                  </a:lnTo>
                  <a:lnTo>
                    <a:pt x="288" y="19"/>
                  </a:lnTo>
                  <a:lnTo>
                    <a:pt x="287" y="18"/>
                  </a:lnTo>
                  <a:lnTo>
                    <a:pt x="284" y="16"/>
                  </a:lnTo>
                  <a:lnTo>
                    <a:pt x="281" y="13"/>
                  </a:lnTo>
                  <a:lnTo>
                    <a:pt x="281" y="12"/>
                  </a:lnTo>
                  <a:lnTo>
                    <a:pt x="281" y="10"/>
                  </a:lnTo>
                  <a:lnTo>
                    <a:pt x="281" y="7"/>
                  </a:lnTo>
                  <a:lnTo>
                    <a:pt x="281" y="6"/>
                  </a:lnTo>
                  <a:lnTo>
                    <a:pt x="284" y="3"/>
                  </a:lnTo>
                  <a:lnTo>
                    <a:pt x="287" y="1"/>
                  </a:lnTo>
                  <a:lnTo>
                    <a:pt x="288" y="1"/>
                  </a:lnTo>
                  <a:lnTo>
                    <a:pt x="290" y="0"/>
                  </a:lnTo>
                  <a:lnTo>
                    <a:pt x="291" y="1"/>
                  </a:lnTo>
                  <a:lnTo>
                    <a:pt x="292" y="1"/>
                  </a:lnTo>
                  <a:lnTo>
                    <a:pt x="295" y="3"/>
                  </a:lnTo>
                  <a:lnTo>
                    <a:pt x="298" y="6"/>
                  </a:lnTo>
                  <a:lnTo>
                    <a:pt x="298" y="7"/>
                  </a:lnTo>
                  <a:lnTo>
                    <a:pt x="298" y="10"/>
                  </a:lnTo>
                  <a:lnTo>
                    <a:pt x="298" y="12"/>
                  </a:lnTo>
                  <a:lnTo>
                    <a:pt x="298" y="13"/>
                  </a:lnTo>
                  <a:lnTo>
                    <a:pt x="295" y="16"/>
                  </a:lnTo>
                  <a:lnTo>
                    <a:pt x="292" y="18"/>
                  </a:lnTo>
                  <a:lnTo>
                    <a:pt x="291" y="19"/>
                  </a:lnTo>
                  <a:lnTo>
                    <a:pt x="290" y="19"/>
                  </a:lnTo>
                  <a:close/>
                  <a:moveTo>
                    <a:pt x="253" y="19"/>
                  </a:moveTo>
                  <a:lnTo>
                    <a:pt x="253" y="19"/>
                  </a:lnTo>
                  <a:lnTo>
                    <a:pt x="251" y="19"/>
                  </a:lnTo>
                  <a:lnTo>
                    <a:pt x="250" y="18"/>
                  </a:lnTo>
                  <a:lnTo>
                    <a:pt x="247" y="16"/>
                  </a:lnTo>
                  <a:lnTo>
                    <a:pt x="244" y="13"/>
                  </a:lnTo>
                  <a:lnTo>
                    <a:pt x="244" y="12"/>
                  </a:lnTo>
                  <a:lnTo>
                    <a:pt x="244" y="10"/>
                  </a:lnTo>
                  <a:lnTo>
                    <a:pt x="244" y="7"/>
                  </a:lnTo>
                  <a:lnTo>
                    <a:pt x="244" y="6"/>
                  </a:lnTo>
                  <a:lnTo>
                    <a:pt x="247" y="3"/>
                  </a:lnTo>
                  <a:lnTo>
                    <a:pt x="250" y="1"/>
                  </a:lnTo>
                  <a:lnTo>
                    <a:pt x="251" y="1"/>
                  </a:lnTo>
                  <a:lnTo>
                    <a:pt x="253" y="0"/>
                  </a:lnTo>
                  <a:lnTo>
                    <a:pt x="254" y="1"/>
                  </a:lnTo>
                  <a:lnTo>
                    <a:pt x="256" y="1"/>
                  </a:lnTo>
                  <a:lnTo>
                    <a:pt x="259" y="3"/>
                  </a:lnTo>
                  <a:lnTo>
                    <a:pt x="261" y="6"/>
                  </a:lnTo>
                  <a:lnTo>
                    <a:pt x="261" y="7"/>
                  </a:lnTo>
                  <a:lnTo>
                    <a:pt x="261" y="10"/>
                  </a:lnTo>
                  <a:lnTo>
                    <a:pt x="261" y="12"/>
                  </a:lnTo>
                  <a:lnTo>
                    <a:pt x="261" y="13"/>
                  </a:lnTo>
                  <a:lnTo>
                    <a:pt x="259" y="16"/>
                  </a:lnTo>
                  <a:lnTo>
                    <a:pt x="256" y="18"/>
                  </a:lnTo>
                  <a:lnTo>
                    <a:pt x="254" y="19"/>
                  </a:lnTo>
                  <a:lnTo>
                    <a:pt x="253" y="19"/>
                  </a:lnTo>
                  <a:close/>
                  <a:moveTo>
                    <a:pt x="216" y="19"/>
                  </a:moveTo>
                  <a:lnTo>
                    <a:pt x="216" y="19"/>
                  </a:lnTo>
                  <a:lnTo>
                    <a:pt x="214" y="19"/>
                  </a:lnTo>
                  <a:lnTo>
                    <a:pt x="213" y="18"/>
                  </a:lnTo>
                  <a:lnTo>
                    <a:pt x="210" y="16"/>
                  </a:lnTo>
                  <a:lnTo>
                    <a:pt x="207" y="13"/>
                  </a:lnTo>
                  <a:lnTo>
                    <a:pt x="207" y="12"/>
                  </a:lnTo>
                  <a:lnTo>
                    <a:pt x="207" y="10"/>
                  </a:lnTo>
                  <a:lnTo>
                    <a:pt x="207" y="7"/>
                  </a:lnTo>
                  <a:lnTo>
                    <a:pt x="207" y="6"/>
                  </a:lnTo>
                  <a:lnTo>
                    <a:pt x="210" y="3"/>
                  </a:lnTo>
                  <a:lnTo>
                    <a:pt x="213" y="1"/>
                  </a:lnTo>
                  <a:lnTo>
                    <a:pt x="214" y="1"/>
                  </a:lnTo>
                  <a:lnTo>
                    <a:pt x="216" y="0"/>
                  </a:lnTo>
                  <a:lnTo>
                    <a:pt x="217" y="1"/>
                  </a:lnTo>
                  <a:lnTo>
                    <a:pt x="219" y="1"/>
                  </a:lnTo>
                  <a:lnTo>
                    <a:pt x="222" y="3"/>
                  </a:lnTo>
                  <a:lnTo>
                    <a:pt x="225" y="6"/>
                  </a:lnTo>
                  <a:lnTo>
                    <a:pt x="225" y="7"/>
                  </a:lnTo>
                  <a:lnTo>
                    <a:pt x="225" y="10"/>
                  </a:lnTo>
                  <a:lnTo>
                    <a:pt x="225" y="12"/>
                  </a:lnTo>
                  <a:lnTo>
                    <a:pt x="225" y="13"/>
                  </a:lnTo>
                  <a:lnTo>
                    <a:pt x="222" y="16"/>
                  </a:lnTo>
                  <a:lnTo>
                    <a:pt x="219" y="18"/>
                  </a:lnTo>
                  <a:lnTo>
                    <a:pt x="217" y="19"/>
                  </a:lnTo>
                  <a:lnTo>
                    <a:pt x="216" y="19"/>
                  </a:lnTo>
                  <a:close/>
                  <a:moveTo>
                    <a:pt x="179" y="19"/>
                  </a:moveTo>
                  <a:lnTo>
                    <a:pt x="179" y="19"/>
                  </a:lnTo>
                  <a:lnTo>
                    <a:pt x="177" y="19"/>
                  </a:lnTo>
                  <a:lnTo>
                    <a:pt x="176" y="18"/>
                  </a:lnTo>
                  <a:lnTo>
                    <a:pt x="173" y="16"/>
                  </a:lnTo>
                  <a:lnTo>
                    <a:pt x="170" y="13"/>
                  </a:lnTo>
                  <a:lnTo>
                    <a:pt x="170" y="12"/>
                  </a:lnTo>
                  <a:lnTo>
                    <a:pt x="170" y="10"/>
                  </a:lnTo>
                  <a:lnTo>
                    <a:pt x="170" y="7"/>
                  </a:lnTo>
                  <a:lnTo>
                    <a:pt x="170" y="6"/>
                  </a:lnTo>
                  <a:lnTo>
                    <a:pt x="173" y="3"/>
                  </a:lnTo>
                  <a:lnTo>
                    <a:pt x="176" y="1"/>
                  </a:lnTo>
                  <a:lnTo>
                    <a:pt x="177" y="1"/>
                  </a:lnTo>
                  <a:lnTo>
                    <a:pt x="179" y="0"/>
                  </a:lnTo>
                  <a:lnTo>
                    <a:pt x="180" y="1"/>
                  </a:lnTo>
                  <a:lnTo>
                    <a:pt x="182" y="1"/>
                  </a:lnTo>
                  <a:lnTo>
                    <a:pt x="185" y="3"/>
                  </a:lnTo>
                  <a:lnTo>
                    <a:pt x="188" y="6"/>
                  </a:lnTo>
                  <a:lnTo>
                    <a:pt x="188" y="7"/>
                  </a:lnTo>
                  <a:lnTo>
                    <a:pt x="188" y="10"/>
                  </a:lnTo>
                  <a:lnTo>
                    <a:pt x="188" y="12"/>
                  </a:lnTo>
                  <a:lnTo>
                    <a:pt x="188" y="13"/>
                  </a:lnTo>
                  <a:lnTo>
                    <a:pt x="185" y="16"/>
                  </a:lnTo>
                  <a:lnTo>
                    <a:pt x="182" y="18"/>
                  </a:lnTo>
                  <a:lnTo>
                    <a:pt x="180" y="19"/>
                  </a:lnTo>
                  <a:lnTo>
                    <a:pt x="179" y="19"/>
                  </a:lnTo>
                  <a:close/>
                  <a:moveTo>
                    <a:pt x="142" y="19"/>
                  </a:moveTo>
                  <a:lnTo>
                    <a:pt x="142" y="19"/>
                  </a:lnTo>
                  <a:lnTo>
                    <a:pt x="140" y="19"/>
                  </a:lnTo>
                  <a:lnTo>
                    <a:pt x="139" y="18"/>
                  </a:lnTo>
                  <a:lnTo>
                    <a:pt x="136" y="16"/>
                  </a:lnTo>
                  <a:lnTo>
                    <a:pt x="133" y="13"/>
                  </a:lnTo>
                  <a:lnTo>
                    <a:pt x="133" y="12"/>
                  </a:lnTo>
                  <a:lnTo>
                    <a:pt x="133" y="10"/>
                  </a:lnTo>
                  <a:lnTo>
                    <a:pt x="133" y="7"/>
                  </a:lnTo>
                  <a:lnTo>
                    <a:pt x="133" y="6"/>
                  </a:lnTo>
                  <a:lnTo>
                    <a:pt x="136" y="3"/>
                  </a:lnTo>
                  <a:lnTo>
                    <a:pt x="139" y="1"/>
                  </a:lnTo>
                  <a:lnTo>
                    <a:pt x="140" y="1"/>
                  </a:lnTo>
                  <a:lnTo>
                    <a:pt x="142" y="0"/>
                  </a:lnTo>
                  <a:lnTo>
                    <a:pt x="143" y="1"/>
                  </a:lnTo>
                  <a:lnTo>
                    <a:pt x="145" y="1"/>
                  </a:lnTo>
                  <a:lnTo>
                    <a:pt x="148" y="3"/>
                  </a:lnTo>
                  <a:lnTo>
                    <a:pt x="151" y="6"/>
                  </a:lnTo>
                  <a:lnTo>
                    <a:pt x="151" y="7"/>
                  </a:lnTo>
                  <a:lnTo>
                    <a:pt x="151" y="10"/>
                  </a:lnTo>
                  <a:lnTo>
                    <a:pt x="151" y="12"/>
                  </a:lnTo>
                  <a:lnTo>
                    <a:pt x="151" y="13"/>
                  </a:lnTo>
                  <a:lnTo>
                    <a:pt x="148" y="16"/>
                  </a:lnTo>
                  <a:lnTo>
                    <a:pt x="145" y="18"/>
                  </a:lnTo>
                  <a:lnTo>
                    <a:pt x="143" y="19"/>
                  </a:lnTo>
                  <a:lnTo>
                    <a:pt x="142" y="19"/>
                  </a:lnTo>
                  <a:close/>
                  <a:moveTo>
                    <a:pt x="105" y="19"/>
                  </a:moveTo>
                  <a:lnTo>
                    <a:pt x="105" y="19"/>
                  </a:lnTo>
                  <a:lnTo>
                    <a:pt x="104" y="19"/>
                  </a:lnTo>
                  <a:lnTo>
                    <a:pt x="102" y="18"/>
                  </a:lnTo>
                  <a:lnTo>
                    <a:pt x="99" y="16"/>
                  </a:lnTo>
                  <a:lnTo>
                    <a:pt x="96" y="13"/>
                  </a:lnTo>
                  <a:lnTo>
                    <a:pt x="96" y="12"/>
                  </a:lnTo>
                  <a:lnTo>
                    <a:pt x="96" y="10"/>
                  </a:lnTo>
                  <a:lnTo>
                    <a:pt x="96" y="7"/>
                  </a:lnTo>
                  <a:lnTo>
                    <a:pt x="96" y="6"/>
                  </a:lnTo>
                  <a:lnTo>
                    <a:pt x="99" y="3"/>
                  </a:lnTo>
                  <a:lnTo>
                    <a:pt x="102" y="1"/>
                  </a:lnTo>
                  <a:lnTo>
                    <a:pt x="104" y="1"/>
                  </a:lnTo>
                  <a:lnTo>
                    <a:pt x="105" y="0"/>
                  </a:lnTo>
                  <a:lnTo>
                    <a:pt x="106" y="1"/>
                  </a:lnTo>
                  <a:lnTo>
                    <a:pt x="108" y="1"/>
                  </a:lnTo>
                  <a:lnTo>
                    <a:pt x="111" y="3"/>
                  </a:lnTo>
                  <a:lnTo>
                    <a:pt x="114" y="6"/>
                  </a:lnTo>
                  <a:lnTo>
                    <a:pt x="114" y="7"/>
                  </a:lnTo>
                  <a:lnTo>
                    <a:pt x="114" y="10"/>
                  </a:lnTo>
                  <a:lnTo>
                    <a:pt x="114" y="12"/>
                  </a:lnTo>
                  <a:lnTo>
                    <a:pt x="114" y="13"/>
                  </a:lnTo>
                  <a:lnTo>
                    <a:pt x="111" y="16"/>
                  </a:lnTo>
                  <a:lnTo>
                    <a:pt x="108" y="18"/>
                  </a:lnTo>
                  <a:lnTo>
                    <a:pt x="106" y="19"/>
                  </a:lnTo>
                  <a:lnTo>
                    <a:pt x="105" y="19"/>
                  </a:lnTo>
                  <a:close/>
                  <a:moveTo>
                    <a:pt x="68" y="19"/>
                  </a:moveTo>
                  <a:lnTo>
                    <a:pt x="68" y="19"/>
                  </a:lnTo>
                  <a:lnTo>
                    <a:pt x="67" y="19"/>
                  </a:lnTo>
                  <a:lnTo>
                    <a:pt x="65" y="18"/>
                  </a:lnTo>
                  <a:lnTo>
                    <a:pt x="62" y="16"/>
                  </a:lnTo>
                  <a:lnTo>
                    <a:pt x="59" y="13"/>
                  </a:lnTo>
                  <a:lnTo>
                    <a:pt x="59" y="12"/>
                  </a:lnTo>
                  <a:lnTo>
                    <a:pt x="59" y="10"/>
                  </a:lnTo>
                  <a:lnTo>
                    <a:pt x="59" y="7"/>
                  </a:lnTo>
                  <a:lnTo>
                    <a:pt x="59" y="6"/>
                  </a:lnTo>
                  <a:lnTo>
                    <a:pt x="62" y="3"/>
                  </a:lnTo>
                  <a:lnTo>
                    <a:pt x="65" y="1"/>
                  </a:lnTo>
                  <a:lnTo>
                    <a:pt x="67" y="1"/>
                  </a:lnTo>
                  <a:lnTo>
                    <a:pt x="68" y="0"/>
                  </a:lnTo>
                  <a:lnTo>
                    <a:pt x="70" y="1"/>
                  </a:lnTo>
                  <a:lnTo>
                    <a:pt x="71" y="1"/>
                  </a:lnTo>
                  <a:lnTo>
                    <a:pt x="74" y="3"/>
                  </a:lnTo>
                  <a:lnTo>
                    <a:pt x="77" y="6"/>
                  </a:lnTo>
                  <a:lnTo>
                    <a:pt x="77" y="7"/>
                  </a:lnTo>
                  <a:lnTo>
                    <a:pt x="77" y="10"/>
                  </a:lnTo>
                  <a:lnTo>
                    <a:pt x="77" y="12"/>
                  </a:lnTo>
                  <a:lnTo>
                    <a:pt x="77" y="13"/>
                  </a:lnTo>
                  <a:lnTo>
                    <a:pt x="74" y="16"/>
                  </a:lnTo>
                  <a:lnTo>
                    <a:pt x="71" y="18"/>
                  </a:lnTo>
                  <a:lnTo>
                    <a:pt x="70" y="19"/>
                  </a:lnTo>
                  <a:lnTo>
                    <a:pt x="68" y="19"/>
                  </a:lnTo>
                  <a:close/>
                  <a:moveTo>
                    <a:pt x="31" y="19"/>
                  </a:moveTo>
                  <a:lnTo>
                    <a:pt x="31" y="19"/>
                  </a:lnTo>
                  <a:lnTo>
                    <a:pt x="30" y="19"/>
                  </a:lnTo>
                  <a:lnTo>
                    <a:pt x="28" y="18"/>
                  </a:lnTo>
                  <a:lnTo>
                    <a:pt x="25" y="16"/>
                  </a:lnTo>
                  <a:lnTo>
                    <a:pt x="22" y="13"/>
                  </a:lnTo>
                  <a:lnTo>
                    <a:pt x="22" y="12"/>
                  </a:lnTo>
                  <a:lnTo>
                    <a:pt x="22" y="10"/>
                  </a:lnTo>
                  <a:lnTo>
                    <a:pt x="22" y="7"/>
                  </a:lnTo>
                  <a:lnTo>
                    <a:pt x="22" y="6"/>
                  </a:lnTo>
                  <a:lnTo>
                    <a:pt x="25" y="3"/>
                  </a:lnTo>
                  <a:lnTo>
                    <a:pt x="28" y="1"/>
                  </a:lnTo>
                  <a:lnTo>
                    <a:pt x="30" y="1"/>
                  </a:lnTo>
                  <a:lnTo>
                    <a:pt x="31" y="0"/>
                  </a:lnTo>
                  <a:lnTo>
                    <a:pt x="33" y="1"/>
                  </a:lnTo>
                  <a:lnTo>
                    <a:pt x="34" y="1"/>
                  </a:lnTo>
                  <a:lnTo>
                    <a:pt x="37" y="3"/>
                  </a:lnTo>
                  <a:lnTo>
                    <a:pt x="40" y="6"/>
                  </a:lnTo>
                  <a:lnTo>
                    <a:pt x="40" y="7"/>
                  </a:lnTo>
                  <a:lnTo>
                    <a:pt x="40" y="10"/>
                  </a:lnTo>
                  <a:lnTo>
                    <a:pt x="40" y="12"/>
                  </a:lnTo>
                  <a:lnTo>
                    <a:pt x="40" y="13"/>
                  </a:lnTo>
                  <a:lnTo>
                    <a:pt x="37" y="16"/>
                  </a:lnTo>
                  <a:lnTo>
                    <a:pt x="34" y="18"/>
                  </a:lnTo>
                  <a:lnTo>
                    <a:pt x="33" y="19"/>
                  </a:lnTo>
                  <a:lnTo>
                    <a:pt x="31" y="19"/>
                  </a:lnTo>
                  <a:close/>
                  <a:moveTo>
                    <a:pt x="18" y="25"/>
                  </a:moveTo>
                  <a:lnTo>
                    <a:pt x="18" y="25"/>
                  </a:lnTo>
                  <a:lnTo>
                    <a:pt x="18" y="26"/>
                  </a:lnTo>
                  <a:lnTo>
                    <a:pt x="18" y="28"/>
                  </a:lnTo>
                  <a:lnTo>
                    <a:pt x="16" y="31"/>
                  </a:lnTo>
                  <a:lnTo>
                    <a:pt x="14" y="34"/>
                  </a:lnTo>
                  <a:lnTo>
                    <a:pt x="11" y="34"/>
                  </a:lnTo>
                  <a:lnTo>
                    <a:pt x="9" y="34"/>
                  </a:lnTo>
                  <a:lnTo>
                    <a:pt x="8" y="34"/>
                  </a:lnTo>
                  <a:lnTo>
                    <a:pt x="6" y="34"/>
                  </a:lnTo>
                  <a:lnTo>
                    <a:pt x="3" y="31"/>
                  </a:lnTo>
                  <a:lnTo>
                    <a:pt x="0" y="28"/>
                  </a:lnTo>
                  <a:lnTo>
                    <a:pt x="0" y="26"/>
                  </a:lnTo>
                  <a:lnTo>
                    <a:pt x="0" y="25"/>
                  </a:lnTo>
                  <a:lnTo>
                    <a:pt x="0" y="23"/>
                  </a:lnTo>
                  <a:lnTo>
                    <a:pt x="0" y="22"/>
                  </a:lnTo>
                  <a:lnTo>
                    <a:pt x="3" y="19"/>
                  </a:lnTo>
                  <a:lnTo>
                    <a:pt x="6" y="16"/>
                  </a:lnTo>
                  <a:lnTo>
                    <a:pt x="8" y="16"/>
                  </a:lnTo>
                  <a:lnTo>
                    <a:pt x="9" y="16"/>
                  </a:lnTo>
                  <a:lnTo>
                    <a:pt x="11" y="16"/>
                  </a:lnTo>
                  <a:lnTo>
                    <a:pt x="14" y="16"/>
                  </a:lnTo>
                  <a:lnTo>
                    <a:pt x="16" y="19"/>
                  </a:lnTo>
                  <a:lnTo>
                    <a:pt x="18" y="22"/>
                  </a:lnTo>
                  <a:lnTo>
                    <a:pt x="18" y="23"/>
                  </a:lnTo>
                  <a:lnTo>
                    <a:pt x="18" y="25"/>
                  </a:lnTo>
                  <a:close/>
                  <a:moveTo>
                    <a:pt x="18" y="62"/>
                  </a:moveTo>
                  <a:lnTo>
                    <a:pt x="18" y="62"/>
                  </a:lnTo>
                  <a:lnTo>
                    <a:pt x="18" y="63"/>
                  </a:lnTo>
                  <a:lnTo>
                    <a:pt x="18" y="65"/>
                  </a:lnTo>
                  <a:lnTo>
                    <a:pt x="16" y="68"/>
                  </a:lnTo>
                  <a:lnTo>
                    <a:pt x="14" y="71"/>
                  </a:lnTo>
                  <a:lnTo>
                    <a:pt x="11" y="71"/>
                  </a:lnTo>
                  <a:lnTo>
                    <a:pt x="9" y="71"/>
                  </a:lnTo>
                  <a:lnTo>
                    <a:pt x="8" y="71"/>
                  </a:lnTo>
                  <a:lnTo>
                    <a:pt x="6" y="71"/>
                  </a:lnTo>
                  <a:lnTo>
                    <a:pt x="3" y="68"/>
                  </a:lnTo>
                  <a:lnTo>
                    <a:pt x="0" y="65"/>
                  </a:lnTo>
                  <a:lnTo>
                    <a:pt x="0" y="63"/>
                  </a:lnTo>
                  <a:lnTo>
                    <a:pt x="0" y="62"/>
                  </a:lnTo>
                  <a:lnTo>
                    <a:pt x="0" y="60"/>
                  </a:lnTo>
                  <a:lnTo>
                    <a:pt x="0" y="59"/>
                  </a:lnTo>
                  <a:lnTo>
                    <a:pt x="3" y="56"/>
                  </a:lnTo>
                  <a:lnTo>
                    <a:pt x="6" y="53"/>
                  </a:lnTo>
                  <a:lnTo>
                    <a:pt x="8" y="53"/>
                  </a:lnTo>
                  <a:lnTo>
                    <a:pt x="9" y="53"/>
                  </a:lnTo>
                  <a:lnTo>
                    <a:pt x="11" y="53"/>
                  </a:lnTo>
                  <a:lnTo>
                    <a:pt x="14" y="53"/>
                  </a:lnTo>
                  <a:lnTo>
                    <a:pt x="16" y="56"/>
                  </a:lnTo>
                  <a:lnTo>
                    <a:pt x="18" y="59"/>
                  </a:lnTo>
                  <a:lnTo>
                    <a:pt x="18" y="60"/>
                  </a:lnTo>
                  <a:lnTo>
                    <a:pt x="18" y="62"/>
                  </a:lnTo>
                  <a:close/>
                  <a:moveTo>
                    <a:pt x="18" y="99"/>
                  </a:moveTo>
                  <a:lnTo>
                    <a:pt x="18" y="99"/>
                  </a:lnTo>
                  <a:lnTo>
                    <a:pt x="18" y="100"/>
                  </a:lnTo>
                  <a:lnTo>
                    <a:pt x="18" y="102"/>
                  </a:lnTo>
                  <a:lnTo>
                    <a:pt x="16" y="105"/>
                  </a:lnTo>
                  <a:lnTo>
                    <a:pt x="14" y="108"/>
                  </a:lnTo>
                  <a:lnTo>
                    <a:pt x="11" y="108"/>
                  </a:lnTo>
                  <a:lnTo>
                    <a:pt x="9" y="108"/>
                  </a:lnTo>
                  <a:lnTo>
                    <a:pt x="8" y="108"/>
                  </a:lnTo>
                  <a:lnTo>
                    <a:pt x="6" y="108"/>
                  </a:lnTo>
                  <a:lnTo>
                    <a:pt x="3" y="105"/>
                  </a:lnTo>
                  <a:lnTo>
                    <a:pt x="0" y="102"/>
                  </a:lnTo>
                  <a:lnTo>
                    <a:pt x="0" y="100"/>
                  </a:lnTo>
                  <a:lnTo>
                    <a:pt x="0" y="99"/>
                  </a:lnTo>
                  <a:lnTo>
                    <a:pt x="0" y="97"/>
                  </a:lnTo>
                  <a:lnTo>
                    <a:pt x="0" y="96"/>
                  </a:lnTo>
                  <a:lnTo>
                    <a:pt x="3" y="93"/>
                  </a:lnTo>
                  <a:lnTo>
                    <a:pt x="6" y="90"/>
                  </a:lnTo>
                  <a:lnTo>
                    <a:pt x="8" y="90"/>
                  </a:lnTo>
                  <a:lnTo>
                    <a:pt x="9" y="90"/>
                  </a:lnTo>
                  <a:lnTo>
                    <a:pt x="11" y="90"/>
                  </a:lnTo>
                  <a:lnTo>
                    <a:pt x="14" y="90"/>
                  </a:lnTo>
                  <a:lnTo>
                    <a:pt x="16" y="93"/>
                  </a:lnTo>
                  <a:lnTo>
                    <a:pt x="18" y="96"/>
                  </a:lnTo>
                  <a:lnTo>
                    <a:pt x="18" y="97"/>
                  </a:lnTo>
                  <a:lnTo>
                    <a:pt x="18" y="99"/>
                  </a:lnTo>
                  <a:close/>
                  <a:moveTo>
                    <a:pt x="18" y="136"/>
                  </a:moveTo>
                  <a:lnTo>
                    <a:pt x="18" y="136"/>
                  </a:lnTo>
                  <a:lnTo>
                    <a:pt x="18" y="137"/>
                  </a:lnTo>
                  <a:lnTo>
                    <a:pt x="18" y="140"/>
                  </a:lnTo>
                  <a:lnTo>
                    <a:pt x="16" y="143"/>
                  </a:lnTo>
                  <a:lnTo>
                    <a:pt x="14" y="144"/>
                  </a:lnTo>
                  <a:lnTo>
                    <a:pt x="11" y="144"/>
                  </a:lnTo>
                  <a:lnTo>
                    <a:pt x="9" y="144"/>
                  </a:lnTo>
                  <a:lnTo>
                    <a:pt x="8" y="144"/>
                  </a:lnTo>
                  <a:lnTo>
                    <a:pt x="6" y="144"/>
                  </a:lnTo>
                  <a:lnTo>
                    <a:pt x="3" y="143"/>
                  </a:lnTo>
                  <a:lnTo>
                    <a:pt x="0" y="140"/>
                  </a:lnTo>
                  <a:lnTo>
                    <a:pt x="0" y="137"/>
                  </a:lnTo>
                  <a:lnTo>
                    <a:pt x="0" y="136"/>
                  </a:lnTo>
                  <a:lnTo>
                    <a:pt x="0" y="134"/>
                  </a:lnTo>
                  <a:lnTo>
                    <a:pt x="0" y="133"/>
                  </a:lnTo>
                  <a:lnTo>
                    <a:pt x="3" y="130"/>
                  </a:lnTo>
                  <a:lnTo>
                    <a:pt x="6" y="127"/>
                  </a:lnTo>
                  <a:lnTo>
                    <a:pt x="8" y="127"/>
                  </a:lnTo>
                  <a:lnTo>
                    <a:pt x="9" y="127"/>
                  </a:lnTo>
                  <a:lnTo>
                    <a:pt x="11" y="127"/>
                  </a:lnTo>
                  <a:lnTo>
                    <a:pt x="14" y="127"/>
                  </a:lnTo>
                  <a:lnTo>
                    <a:pt x="16" y="130"/>
                  </a:lnTo>
                  <a:lnTo>
                    <a:pt x="18" y="133"/>
                  </a:lnTo>
                  <a:lnTo>
                    <a:pt x="18" y="134"/>
                  </a:lnTo>
                  <a:lnTo>
                    <a:pt x="18" y="136"/>
                  </a:lnTo>
                  <a:close/>
                  <a:moveTo>
                    <a:pt x="18" y="173"/>
                  </a:moveTo>
                  <a:lnTo>
                    <a:pt x="18" y="173"/>
                  </a:lnTo>
                  <a:lnTo>
                    <a:pt x="18" y="174"/>
                  </a:lnTo>
                  <a:lnTo>
                    <a:pt x="18" y="177"/>
                  </a:lnTo>
                  <a:lnTo>
                    <a:pt x="16" y="180"/>
                  </a:lnTo>
                  <a:lnTo>
                    <a:pt x="14" y="181"/>
                  </a:lnTo>
                  <a:lnTo>
                    <a:pt x="11" y="181"/>
                  </a:lnTo>
                  <a:lnTo>
                    <a:pt x="9" y="181"/>
                  </a:lnTo>
                  <a:lnTo>
                    <a:pt x="8" y="181"/>
                  </a:lnTo>
                  <a:lnTo>
                    <a:pt x="6" y="181"/>
                  </a:lnTo>
                  <a:lnTo>
                    <a:pt x="3" y="180"/>
                  </a:lnTo>
                  <a:lnTo>
                    <a:pt x="0" y="177"/>
                  </a:lnTo>
                  <a:lnTo>
                    <a:pt x="0" y="174"/>
                  </a:lnTo>
                  <a:lnTo>
                    <a:pt x="0" y="173"/>
                  </a:lnTo>
                  <a:lnTo>
                    <a:pt x="0" y="171"/>
                  </a:lnTo>
                  <a:lnTo>
                    <a:pt x="0" y="170"/>
                  </a:lnTo>
                  <a:lnTo>
                    <a:pt x="3" y="167"/>
                  </a:lnTo>
                  <a:lnTo>
                    <a:pt x="6" y="164"/>
                  </a:lnTo>
                  <a:lnTo>
                    <a:pt x="8" y="164"/>
                  </a:lnTo>
                  <a:lnTo>
                    <a:pt x="9" y="164"/>
                  </a:lnTo>
                  <a:lnTo>
                    <a:pt x="11" y="164"/>
                  </a:lnTo>
                  <a:lnTo>
                    <a:pt x="14" y="164"/>
                  </a:lnTo>
                  <a:lnTo>
                    <a:pt x="16" y="167"/>
                  </a:lnTo>
                  <a:lnTo>
                    <a:pt x="18" y="170"/>
                  </a:lnTo>
                  <a:lnTo>
                    <a:pt x="18" y="171"/>
                  </a:lnTo>
                  <a:lnTo>
                    <a:pt x="18" y="173"/>
                  </a:lnTo>
                  <a:close/>
                  <a:moveTo>
                    <a:pt x="18" y="209"/>
                  </a:moveTo>
                  <a:lnTo>
                    <a:pt x="18" y="209"/>
                  </a:lnTo>
                  <a:lnTo>
                    <a:pt x="18" y="211"/>
                  </a:lnTo>
                  <a:lnTo>
                    <a:pt x="18" y="214"/>
                  </a:lnTo>
                  <a:lnTo>
                    <a:pt x="16" y="217"/>
                  </a:lnTo>
                  <a:lnTo>
                    <a:pt x="14" y="218"/>
                  </a:lnTo>
                  <a:lnTo>
                    <a:pt x="11" y="218"/>
                  </a:lnTo>
                  <a:lnTo>
                    <a:pt x="9" y="218"/>
                  </a:lnTo>
                  <a:lnTo>
                    <a:pt x="8" y="218"/>
                  </a:lnTo>
                  <a:lnTo>
                    <a:pt x="6" y="218"/>
                  </a:lnTo>
                  <a:lnTo>
                    <a:pt x="3" y="217"/>
                  </a:lnTo>
                  <a:lnTo>
                    <a:pt x="0" y="214"/>
                  </a:lnTo>
                  <a:lnTo>
                    <a:pt x="0" y="211"/>
                  </a:lnTo>
                  <a:lnTo>
                    <a:pt x="0" y="209"/>
                  </a:lnTo>
                  <a:lnTo>
                    <a:pt x="0" y="208"/>
                  </a:lnTo>
                  <a:lnTo>
                    <a:pt x="0" y="206"/>
                  </a:lnTo>
                  <a:lnTo>
                    <a:pt x="3" y="204"/>
                  </a:lnTo>
                  <a:lnTo>
                    <a:pt x="6" y="201"/>
                  </a:lnTo>
                  <a:lnTo>
                    <a:pt x="8" y="201"/>
                  </a:lnTo>
                  <a:lnTo>
                    <a:pt x="9" y="201"/>
                  </a:lnTo>
                  <a:lnTo>
                    <a:pt x="11" y="201"/>
                  </a:lnTo>
                  <a:lnTo>
                    <a:pt x="14" y="201"/>
                  </a:lnTo>
                  <a:lnTo>
                    <a:pt x="16" y="204"/>
                  </a:lnTo>
                  <a:lnTo>
                    <a:pt x="18" y="206"/>
                  </a:lnTo>
                  <a:lnTo>
                    <a:pt x="18" y="208"/>
                  </a:lnTo>
                  <a:lnTo>
                    <a:pt x="18" y="209"/>
                  </a:lnTo>
                  <a:close/>
                  <a:moveTo>
                    <a:pt x="18" y="246"/>
                  </a:moveTo>
                  <a:lnTo>
                    <a:pt x="18" y="246"/>
                  </a:lnTo>
                  <a:lnTo>
                    <a:pt x="18" y="248"/>
                  </a:lnTo>
                  <a:lnTo>
                    <a:pt x="18" y="251"/>
                  </a:lnTo>
                  <a:lnTo>
                    <a:pt x="16" y="254"/>
                  </a:lnTo>
                  <a:lnTo>
                    <a:pt x="14" y="255"/>
                  </a:lnTo>
                  <a:lnTo>
                    <a:pt x="11" y="255"/>
                  </a:lnTo>
                  <a:lnTo>
                    <a:pt x="9" y="255"/>
                  </a:lnTo>
                  <a:lnTo>
                    <a:pt x="8" y="255"/>
                  </a:lnTo>
                  <a:lnTo>
                    <a:pt x="6" y="255"/>
                  </a:lnTo>
                  <a:lnTo>
                    <a:pt x="3" y="254"/>
                  </a:lnTo>
                  <a:lnTo>
                    <a:pt x="0" y="251"/>
                  </a:lnTo>
                  <a:lnTo>
                    <a:pt x="0" y="248"/>
                  </a:lnTo>
                  <a:lnTo>
                    <a:pt x="0" y="246"/>
                  </a:lnTo>
                  <a:lnTo>
                    <a:pt x="0" y="245"/>
                  </a:lnTo>
                  <a:lnTo>
                    <a:pt x="0" y="243"/>
                  </a:lnTo>
                  <a:lnTo>
                    <a:pt x="3" y="240"/>
                  </a:lnTo>
                  <a:lnTo>
                    <a:pt x="6" y="237"/>
                  </a:lnTo>
                  <a:lnTo>
                    <a:pt x="8" y="237"/>
                  </a:lnTo>
                  <a:lnTo>
                    <a:pt x="9" y="237"/>
                  </a:lnTo>
                  <a:lnTo>
                    <a:pt x="11" y="237"/>
                  </a:lnTo>
                  <a:lnTo>
                    <a:pt x="14" y="237"/>
                  </a:lnTo>
                  <a:lnTo>
                    <a:pt x="16" y="240"/>
                  </a:lnTo>
                  <a:lnTo>
                    <a:pt x="18" y="243"/>
                  </a:lnTo>
                  <a:lnTo>
                    <a:pt x="18" y="245"/>
                  </a:lnTo>
                  <a:lnTo>
                    <a:pt x="18" y="246"/>
                  </a:lnTo>
                  <a:close/>
                  <a:moveTo>
                    <a:pt x="18" y="283"/>
                  </a:moveTo>
                  <a:lnTo>
                    <a:pt x="18" y="283"/>
                  </a:lnTo>
                  <a:lnTo>
                    <a:pt x="18" y="285"/>
                  </a:lnTo>
                  <a:lnTo>
                    <a:pt x="18" y="288"/>
                  </a:lnTo>
                  <a:lnTo>
                    <a:pt x="16" y="291"/>
                  </a:lnTo>
                  <a:lnTo>
                    <a:pt x="14" y="292"/>
                  </a:lnTo>
                  <a:lnTo>
                    <a:pt x="11" y="292"/>
                  </a:lnTo>
                  <a:lnTo>
                    <a:pt x="9" y="292"/>
                  </a:lnTo>
                  <a:lnTo>
                    <a:pt x="8" y="292"/>
                  </a:lnTo>
                  <a:lnTo>
                    <a:pt x="6" y="292"/>
                  </a:lnTo>
                  <a:lnTo>
                    <a:pt x="3" y="291"/>
                  </a:lnTo>
                  <a:lnTo>
                    <a:pt x="0" y="288"/>
                  </a:lnTo>
                  <a:lnTo>
                    <a:pt x="0" y="285"/>
                  </a:lnTo>
                  <a:lnTo>
                    <a:pt x="0" y="283"/>
                  </a:lnTo>
                  <a:lnTo>
                    <a:pt x="0" y="282"/>
                  </a:lnTo>
                  <a:lnTo>
                    <a:pt x="0" y="280"/>
                  </a:lnTo>
                  <a:lnTo>
                    <a:pt x="3" y="277"/>
                  </a:lnTo>
                  <a:lnTo>
                    <a:pt x="6" y="274"/>
                  </a:lnTo>
                  <a:lnTo>
                    <a:pt x="8" y="274"/>
                  </a:lnTo>
                  <a:lnTo>
                    <a:pt x="9" y="274"/>
                  </a:lnTo>
                  <a:lnTo>
                    <a:pt x="11" y="274"/>
                  </a:lnTo>
                  <a:lnTo>
                    <a:pt x="14" y="274"/>
                  </a:lnTo>
                  <a:lnTo>
                    <a:pt x="16" y="277"/>
                  </a:lnTo>
                  <a:lnTo>
                    <a:pt x="18" y="280"/>
                  </a:lnTo>
                  <a:lnTo>
                    <a:pt x="18" y="282"/>
                  </a:lnTo>
                  <a:lnTo>
                    <a:pt x="18" y="283"/>
                  </a:lnTo>
                  <a:close/>
                  <a:moveTo>
                    <a:pt x="18" y="320"/>
                  </a:moveTo>
                  <a:lnTo>
                    <a:pt x="18" y="320"/>
                  </a:lnTo>
                  <a:lnTo>
                    <a:pt x="18" y="322"/>
                  </a:lnTo>
                  <a:lnTo>
                    <a:pt x="18" y="325"/>
                  </a:lnTo>
                  <a:lnTo>
                    <a:pt x="16" y="327"/>
                  </a:lnTo>
                  <a:lnTo>
                    <a:pt x="14" y="329"/>
                  </a:lnTo>
                  <a:lnTo>
                    <a:pt x="11" y="329"/>
                  </a:lnTo>
                  <a:lnTo>
                    <a:pt x="9" y="329"/>
                  </a:lnTo>
                  <a:lnTo>
                    <a:pt x="8" y="329"/>
                  </a:lnTo>
                  <a:lnTo>
                    <a:pt x="6" y="329"/>
                  </a:lnTo>
                  <a:lnTo>
                    <a:pt x="3" y="327"/>
                  </a:lnTo>
                  <a:lnTo>
                    <a:pt x="0" y="325"/>
                  </a:lnTo>
                  <a:lnTo>
                    <a:pt x="0" y="322"/>
                  </a:lnTo>
                  <a:lnTo>
                    <a:pt x="0" y="320"/>
                  </a:lnTo>
                  <a:lnTo>
                    <a:pt x="0" y="319"/>
                  </a:lnTo>
                  <a:lnTo>
                    <a:pt x="0" y="317"/>
                  </a:lnTo>
                  <a:lnTo>
                    <a:pt x="3" y="314"/>
                  </a:lnTo>
                  <a:lnTo>
                    <a:pt x="6" y="311"/>
                  </a:lnTo>
                  <a:lnTo>
                    <a:pt x="8" y="311"/>
                  </a:lnTo>
                  <a:lnTo>
                    <a:pt x="9" y="311"/>
                  </a:lnTo>
                  <a:lnTo>
                    <a:pt x="11" y="311"/>
                  </a:lnTo>
                  <a:lnTo>
                    <a:pt x="14" y="311"/>
                  </a:lnTo>
                  <a:lnTo>
                    <a:pt x="16" y="314"/>
                  </a:lnTo>
                  <a:lnTo>
                    <a:pt x="18" y="317"/>
                  </a:lnTo>
                  <a:lnTo>
                    <a:pt x="18" y="319"/>
                  </a:lnTo>
                  <a:lnTo>
                    <a:pt x="18" y="320"/>
                  </a:lnTo>
                  <a:close/>
                  <a:moveTo>
                    <a:pt x="18" y="357"/>
                  </a:moveTo>
                  <a:lnTo>
                    <a:pt x="18" y="357"/>
                  </a:lnTo>
                  <a:lnTo>
                    <a:pt x="18" y="358"/>
                  </a:lnTo>
                  <a:lnTo>
                    <a:pt x="18" y="361"/>
                  </a:lnTo>
                  <a:lnTo>
                    <a:pt x="16" y="364"/>
                  </a:lnTo>
                  <a:lnTo>
                    <a:pt x="14" y="366"/>
                  </a:lnTo>
                  <a:lnTo>
                    <a:pt x="11" y="366"/>
                  </a:lnTo>
                  <a:lnTo>
                    <a:pt x="9" y="366"/>
                  </a:lnTo>
                  <a:lnTo>
                    <a:pt x="8" y="366"/>
                  </a:lnTo>
                  <a:lnTo>
                    <a:pt x="6" y="366"/>
                  </a:lnTo>
                  <a:lnTo>
                    <a:pt x="3" y="364"/>
                  </a:lnTo>
                  <a:lnTo>
                    <a:pt x="0" y="361"/>
                  </a:lnTo>
                  <a:lnTo>
                    <a:pt x="0" y="358"/>
                  </a:lnTo>
                  <a:lnTo>
                    <a:pt x="0" y="357"/>
                  </a:lnTo>
                  <a:lnTo>
                    <a:pt x="0" y="356"/>
                  </a:lnTo>
                  <a:lnTo>
                    <a:pt x="0" y="354"/>
                  </a:lnTo>
                  <a:lnTo>
                    <a:pt x="3" y="351"/>
                  </a:lnTo>
                  <a:lnTo>
                    <a:pt x="6" y="348"/>
                  </a:lnTo>
                  <a:lnTo>
                    <a:pt x="8" y="348"/>
                  </a:lnTo>
                  <a:lnTo>
                    <a:pt x="9" y="348"/>
                  </a:lnTo>
                  <a:lnTo>
                    <a:pt x="11" y="348"/>
                  </a:lnTo>
                  <a:lnTo>
                    <a:pt x="14" y="348"/>
                  </a:lnTo>
                  <a:lnTo>
                    <a:pt x="16" y="351"/>
                  </a:lnTo>
                  <a:lnTo>
                    <a:pt x="18" y="354"/>
                  </a:lnTo>
                  <a:lnTo>
                    <a:pt x="18" y="356"/>
                  </a:lnTo>
                  <a:lnTo>
                    <a:pt x="18" y="357"/>
                  </a:lnTo>
                  <a:close/>
                  <a:moveTo>
                    <a:pt x="18" y="394"/>
                  </a:moveTo>
                  <a:lnTo>
                    <a:pt x="18" y="394"/>
                  </a:lnTo>
                  <a:lnTo>
                    <a:pt x="18" y="395"/>
                  </a:lnTo>
                  <a:lnTo>
                    <a:pt x="18" y="398"/>
                  </a:lnTo>
                  <a:lnTo>
                    <a:pt x="16" y="401"/>
                  </a:lnTo>
                  <a:lnTo>
                    <a:pt x="14" y="403"/>
                  </a:lnTo>
                  <a:lnTo>
                    <a:pt x="11" y="403"/>
                  </a:lnTo>
                  <a:lnTo>
                    <a:pt x="9" y="403"/>
                  </a:lnTo>
                  <a:lnTo>
                    <a:pt x="8" y="403"/>
                  </a:lnTo>
                  <a:lnTo>
                    <a:pt x="6" y="403"/>
                  </a:lnTo>
                  <a:lnTo>
                    <a:pt x="3" y="401"/>
                  </a:lnTo>
                  <a:lnTo>
                    <a:pt x="0" y="398"/>
                  </a:lnTo>
                  <a:lnTo>
                    <a:pt x="0" y="395"/>
                  </a:lnTo>
                  <a:lnTo>
                    <a:pt x="0" y="394"/>
                  </a:lnTo>
                  <a:lnTo>
                    <a:pt x="0" y="392"/>
                  </a:lnTo>
                  <a:lnTo>
                    <a:pt x="0" y="391"/>
                  </a:lnTo>
                  <a:lnTo>
                    <a:pt x="3" y="388"/>
                  </a:lnTo>
                  <a:lnTo>
                    <a:pt x="6" y="385"/>
                  </a:lnTo>
                  <a:lnTo>
                    <a:pt x="8" y="385"/>
                  </a:lnTo>
                  <a:lnTo>
                    <a:pt x="9" y="385"/>
                  </a:lnTo>
                  <a:lnTo>
                    <a:pt x="11" y="385"/>
                  </a:lnTo>
                  <a:lnTo>
                    <a:pt x="14" y="385"/>
                  </a:lnTo>
                  <a:lnTo>
                    <a:pt x="16" y="388"/>
                  </a:lnTo>
                  <a:lnTo>
                    <a:pt x="18" y="391"/>
                  </a:lnTo>
                  <a:lnTo>
                    <a:pt x="18" y="392"/>
                  </a:lnTo>
                  <a:lnTo>
                    <a:pt x="18" y="394"/>
                  </a:lnTo>
                  <a:close/>
                  <a:moveTo>
                    <a:pt x="18" y="431"/>
                  </a:moveTo>
                  <a:lnTo>
                    <a:pt x="18" y="431"/>
                  </a:lnTo>
                  <a:lnTo>
                    <a:pt x="18" y="432"/>
                  </a:lnTo>
                  <a:lnTo>
                    <a:pt x="18" y="435"/>
                  </a:lnTo>
                  <a:lnTo>
                    <a:pt x="16" y="438"/>
                  </a:lnTo>
                  <a:lnTo>
                    <a:pt x="14" y="440"/>
                  </a:lnTo>
                  <a:lnTo>
                    <a:pt x="11" y="440"/>
                  </a:lnTo>
                  <a:lnTo>
                    <a:pt x="9" y="440"/>
                  </a:lnTo>
                  <a:lnTo>
                    <a:pt x="8" y="440"/>
                  </a:lnTo>
                  <a:lnTo>
                    <a:pt x="6" y="440"/>
                  </a:lnTo>
                  <a:lnTo>
                    <a:pt x="3" y="438"/>
                  </a:lnTo>
                  <a:lnTo>
                    <a:pt x="0" y="435"/>
                  </a:lnTo>
                  <a:lnTo>
                    <a:pt x="0" y="432"/>
                  </a:lnTo>
                  <a:lnTo>
                    <a:pt x="0" y="431"/>
                  </a:lnTo>
                  <a:lnTo>
                    <a:pt x="0" y="429"/>
                  </a:lnTo>
                  <a:lnTo>
                    <a:pt x="0" y="428"/>
                  </a:lnTo>
                  <a:lnTo>
                    <a:pt x="3" y="425"/>
                  </a:lnTo>
                  <a:lnTo>
                    <a:pt x="6" y="422"/>
                  </a:lnTo>
                  <a:lnTo>
                    <a:pt x="8" y="422"/>
                  </a:lnTo>
                  <a:lnTo>
                    <a:pt x="9" y="422"/>
                  </a:lnTo>
                  <a:lnTo>
                    <a:pt x="11" y="422"/>
                  </a:lnTo>
                  <a:lnTo>
                    <a:pt x="14" y="422"/>
                  </a:lnTo>
                  <a:lnTo>
                    <a:pt x="16" y="425"/>
                  </a:lnTo>
                  <a:lnTo>
                    <a:pt x="18" y="428"/>
                  </a:lnTo>
                  <a:lnTo>
                    <a:pt x="18" y="429"/>
                  </a:lnTo>
                  <a:lnTo>
                    <a:pt x="18" y="431"/>
                  </a:lnTo>
                  <a:close/>
                  <a:moveTo>
                    <a:pt x="18" y="468"/>
                  </a:moveTo>
                  <a:lnTo>
                    <a:pt x="18" y="468"/>
                  </a:lnTo>
                  <a:lnTo>
                    <a:pt x="18" y="469"/>
                  </a:lnTo>
                  <a:lnTo>
                    <a:pt x="18" y="472"/>
                  </a:lnTo>
                  <a:lnTo>
                    <a:pt x="16" y="475"/>
                  </a:lnTo>
                  <a:lnTo>
                    <a:pt x="14" y="477"/>
                  </a:lnTo>
                  <a:lnTo>
                    <a:pt x="11" y="477"/>
                  </a:lnTo>
                  <a:lnTo>
                    <a:pt x="9" y="477"/>
                  </a:lnTo>
                  <a:lnTo>
                    <a:pt x="8" y="477"/>
                  </a:lnTo>
                  <a:lnTo>
                    <a:pt x="6" y="477"/>
                  </a:lnTo>
                  <a:lnTo>
                    <a:pt x="3" y="475"/>
                  </a:lnTo>
                  <a:lnTo>
                    <a:pt x="0" y="472"/>
                  </a:lnTo>
                  <a:lnTo>
                    <a:pt x="0" y="469"/>
                  </a:lnTo>
                  <a:lnTo>
                    <a:pt x="0" y="468"/>
                  </a:lnTo>
                  <a:lnTo>
                    <a:pt x="0" y="466"/>
                  </a:lnTo>
                  <a:lnTo>
                    <a:pt x="0" y="465"/>
                  </a:lnTo>
                  <a:lnTo>
                    <a:pt x="3" y="462"/>
                  </a:lnTo>
                  <a:lnTo>
                    <a:pt x="6" y="459"/>
                  </a:lnTo>
                  <a:lnTo>
                    <a:pt x="8" y="459"/>
                  </a:lnTo>
                  <a:lnTo>
                    <a:pt x="9" y="459"/>
                  </a:lnTo>
                  <a:lnTo>
                    <a:pt x="11" y="459"/>
                  </a:lnTo>
                  <a:lnTo>
                    <a:pt x="14" y="459"/>
                  </a:lnTo>
                  <a:lnTo>
                    <a:pt x="16" y="462"/>
                  </a:lnTo>
                  <a:lnTo>
                    <a:pt x="18" y="465"/>
                  </a:lnTo>
                  <a:lnTo>
                    <a:pt x="18" y="466"/>
                  </a:lnTo>
                  <a:lnTo>
                    <a:pt x="18" y="468"/>
                  </a:lnTo>
                  <a:close/>
                  <a:moveTo>
                    <a:pt x="18" y="505"/>
                  </a:moveTo>
                  <a:lnTo>
                    <a:pt x="18" y="505"/>
                  </a:lnTo>
                  <a:lnTo>
                    <a:pt x="18" y="506"/>
                  </a:lnTo>
                  <a:lnTo>
                    <a:pt x="18" y="509"/>
                  </a:lnTo>
                  <a:lnTo>
                    <a:pt x="16" y="512"/>
                  </a:lnTo>
                  <a:lnTo>
                    <a:pt x="14" y="513"/>
                  </a:lnTo>
                  <a:lnTo>
                    <a:pt x="11" y="513"/>
                  </a:lnTo>
                  <a:lnTo>
                    <a:pt x="9" y="513"/>
                  </a:lnTo>
                  <a:lnTo>
                    <a:pt x="8" y="513"/>
                  </a:lnTo>
                  <a:lnTo>
                    <a:pt x="6" y="513"/>
                  </a:lnTo>
                  <a:lnTo>
                    <a:pt x="3" y="512"/>
                  </a:lnTo>
                  <a:lnTo>
                    <a:pt x="0" y="509"/>
                  </a:lnTo>
                  <a:lnTo>
                    <a:pt x="0" y="506"/>
                  </a:lnTo>
                  <a:lnTo>
                    <a:pt x="0" y="505"/>
                  </a:lnTo>
                  <a:lnTo>
                    <a:pt x="0" y="503"/>
                  </a:lnTo>
                  <a:lnTo>
                    <a:pt x="0" y="502"/>
                  </a:lnTo>
                  <a:lnTo>
                    <a:pt x="3" y="499"/>
                  </a:lnTo>
                  <a:lnTo>
                    <a:pt x="6" y="496"/>
                  </a:lnTo>
                  <a:lnTo>
                    <a:pt x="8" y="496"/>
                  </a:lnTo>
                  <a:lnTo>
                    <a:pt x="9" y="496"/>
                  </a:lnTo>
                  <a:lnTo>
                    <a:pt x="11" y="496"/>
                  </a:lnTo>
                  <a:lnTo>
                    <a:pt x="14" y="496"/>
                  </a:lnTo>
                  <a:lnTo>
                    <a:pt x="16" y="499"/>
                  </a:lnTo>
                  <a:lnTo>
                    <a:pt x="18" y="502"/>
                  </a:lnTo>
                  <a:lnTo>
                    <a:pt x="18" y="503"/>
                  </a:lnTo>
                  <a:lnTo>
                    <a:pt x="18" y="505"/>
                  </a:lnTo>
                  <a:close/>
                  <a:moveTo>
                    <a:pt x="22" y="519"/>
                  </a:moveTo>
                  <a:lnTo>
                    <a:pt x="22" y="519"/>
                  </a:lnTo>
                  <a:lnTo>
                    <a:pt x="24" y="519"/>
                  </a:lnTo>
                  <a:lnTo>
                    <a:pt x="25" y="521"/>
                  </a:lnTo>
                  <a:lnTo>
                    <a:pt x="28" y="522"/>
                  </a:lnTo>
                  <a:lnTo>
                    <a:pt x="31" y="525"/>
                  </a:lnTo>
                  <a:lnTo>
                    <a:pt x="31" y="527"/>
                  </a:lnTo>
                  <a:lnTo>
                    <a:pt x="31" y="528"/>
                  </a:lnTo>
                  <a:lnTo>
                    <a:pt x="31" y="531"/>
                  </a:lnTo>
                  <a:lnTo>
                    <a:pt x="31" y="533"/>
                  </a:lnTo>
                  <a:lnTo>
                    <a:pt x="28" y="536"/>
                  </a:lnTo>
                  <a:lnTo>
                    <a:pt x="25" y="537"/>
                  </a:lnTo>
                  <a:lnTo>
                    <a:pt x="24" y="538"/>
                  </a:lnTo>
                  <a:lnTo>
                    <a:pt x="22" y="538"/>
                  </a:lnTo>
                  <a:lnTo>
                    <a:pt x="21" y="538"/>
                  </a:lnTo>
                  <a:lnTo>
                    <a:pt x="19" y="537"/>
                  </a:lnTo>
                  <a:lnTo>
                    <a:pt x="16" y="536"/>
                  </a:lnTo>
                  <a:lnTo>
                    <a:pt x="14" y="533"/>
                  </a:lnTo>
                  <a:lnTo>
                    <a:pt x="14" y="531"/>
                  </a:lnTo>
                  <a:lnTo>
                    <a:pt x="14" y="528"/>
                  </a:lnTo>
                  <a:lnTo>
                    <a:pt x="14" y="527"/>
                  </a:lnTo>
                  <a:lnTo>
                    <a:pt x="14" y="525"/>
                  </a:lnTo>
                  <a:lnTo>
                    <a:pt x="16" y="522"/>
                  </a:lnTo>
                  <a:lnTo>
                    <a:pt x="19" y="521"/>
                  </a:lnTo>
                  <a:lnTo>
                    <a:pt x="21" y="519"/>
                  </a:lnTo>
                  <a:lnTo>
                    <a:pt x="22" y="519"/>
                  </a:lnTo>
                  <a:close/>
                  <a:moveTo>
                    <a:pt x="59" y="519"/>
                  </a:moveTo>
                  <a:lnTo>
                    <a:pt x="59" y="519"/>
                  </a:lnTo>
                  <a:lnTo>
                    <a:pt x="61" y="519"/>
                  </a:lnTo>
                  <a:lnTo>
                    <a:pt x="62" y="521"/>
                  </a:lnTo>
                  <a:lnTo>
                    <a:pt x="65" y="522"/>
                  </a:lnTo>
                  <a:lnTo>
                    <a:pt x="68" y="525"/>
                  </a:lnTo>
                  <a:lnTo>
                    <a:pt x="68" y="527"/>
                  </a:lnTo>
                  <a:lnTo>
                    <a:pt x="68" y="528"/>
                  </a:lnTo>
                  <a:lnTo>
                    <a:pt x="68" y="531"/>
                  </a:lnTo>
                  <a:lnTo>
                    <a:pt x="68" y="533"/>
                  </a:lnTo>
                  <a:lnTo>
                    <a:pt x="65" y="536"/>
                  </a:lnTo>
                  <a:lnTo>
                    <a:pt x="62" y="537"/>
                  </a:lnTo>
                  <a:lnTo>
                    <a:pt x="61" y="538"/>
                  </a:lnTo>
                  <a:lnTo>
                    <a:pt x="59" y="538"/>
                  </a:lnTo>
                  <a:lnTo>
                    <a:pt x="58" y="538"/>
                  </a:lnTo>
                  <a:lnTo>
                    <a:pt x="56" y="537"/>
                  </a:lnTo>
                  <a:lnTo>
                    <a:pt x="53" y="536"/>
                  </a:lnTo>
                  <a:lnTo>
                    <a:pt x="50" y="533"/>
                  </a:lnTo>
                  <a:lnTo>
                    <a:pt x="50" y="531"/>
                  </a:lnTo>
                  <a:lnTo>
                    <a:pt x="50" y="528"/>
                  </a:lnTo>
                  <a:lnTo>
                    <a:pt x="50" y="527"/>
                  </a:lnTo>
                  <a:lnTo>
                    <a:pt x="50" y="525"/>
                  </a:lnTo>
                  <a:lnTo>
                    <a:pt x="53" y="522"/>
                  </a:lnTo>
                  <a:lnTo>
                    <a:pt x="56" y="521"/>
                  </a:lnTo>
                  <a:lnTo>
                    <a:pt x="58" y="519"/>
                  </a:lnTo>
                  <a:lnTo>
                    <a:pt x="59" y="519"/>
                  </a:lnTo>
                  <a:close/>
                  <a:moveTo>
                    <a:pt x="96" y="519"/>
                  </a:moveTo>
                  <a:lnTo>
                    <a:pt x="96" y="519"/>
                  </a:lnTo>
                  <a:lnTo>
                    <a:pt x="98" y="519"/>
                  </a:lnTo>
                  <a:lnTo>
                    <a:pt x="99" y="521"/>
                  </a:lnTo>
                  <a:lnTo>
                    <a:pt x="102" y="522"/>
                  </a:lnTo>
                  <a:lnTo>
                    <a:pt x="105" y="525"/>
                  </a:lnTo>
                  <a:lnTo>
                    <a:pt x="105" y="527"/>
                  </a:lnTo>
                  <a:lnTo>
                    <a:pt x="105" y="528"/>
                  </a:lnTo>
                  <a:lnTo>
                    <a:pt x="105" y="531"/>
                  </a:lnTo>
                  <a:lnTo>
                    <a:pt x="105" y="533"/>
                  </a:lnTo>
                  <a:lnTo>
                    <a:pt x="102" y="536"/>
                  </a:lnTo>
                  <a:lnTo>
                    <a:pt x="99" y="537"/>
                  </a:lnTo>
                  <a:lnTo>
                    <a:pt x="98" y="538"/>
                  </a:lnTo>
                  <a:lnTo>
                    <a:pt x="96" y="538"/>
                  </a:lnTo>
                  <a:lnTo>
                    <a:pt x="95" y="538"/>
                  </a:lnTo>
                  <a:lnTo>
                    <a:pt x="93" y="537"/>
                  </a:lnTo>
                  <a:lnTo>
                    <a:pt x="90" y="536"/>
                  </a:lnTo>
                  <a:lnTo>
                    <a:pt x="87" y="533"/>
                  </a:lnTo>
                  <a:lnTo>
                    <a:pt x="87" y="531"/>
                  </a:lnTo>
                  <a:lnTo>
                    <a:pt x="87" y="528"/>
                  </a:lnTo>
                  <a:lnTo>
                    <a:pt x="87" y="527"/>
                  </a:lnTo>
                  <a:lnTo>
                    <a:pt x="87" y="525"/>
                  </a:lnTo>
                  <a:lnTo>
                    <a:pt x="90" y="522"/>
                  </a:lnTo>
                  <a:lnTo>
                    <a:pt x="93" y="521"/>
                  </a:lnTo>
                  <a:lnTo>
                    <a:pt x="95" y="519"/>
                  </a:lnTo>
                  <a:lnTo>
                    <a:pt x="96" y="519"/>
                  </a:lnTo>
                  <a:close/>
                  <a:moveTo>
                    <a:pt x="133" y="519"/>
                  </a:moveTo>
                  <a:lnTo>
                    <a:pt x="133" y="519"/>
                  </a:lnTo>
                  <a:lnTo>
                    <a:pt x="135" y="519"/>
                  </a:lnTo>
                  <a:lnTo>
                    <a:pt x="137" y="521"/>
                  </a:lnTo>
                  <a:lnTo>
                    <a:pt x="140" y="522"/>
                  </a:lnTo>
                  <a:lnTo>
                    <a:pt x="142" y="525"/>
                  </a:lnTo>
                  <a:lnTo>
                    <a:pt x="142" y="527"/>
                  </a:lnTo>
                  <a:lnTo>
                    <a:pt x="142" y="528"/>
                  </a:lnTo>
                  <a:lnTo>
                    <a:pt x="142" y="531"/>
                  </a:lnTo>
                  <a:lnTo>
                    <a:pt x="142" y="533"/>
                  </a:lnTo>
                  <a:lnTo>
                    <a:pt x="140" y="536"/>
                  </a:lnTo>
                  <a:lnTo>
                    <a:pt x="137" y="537"/>
                  </a:lnTo>
                  <a:lnTo>
                    <a:pt x="135" y="538"/>
                  </a:lnTo>
                  <a:lnTo>
                    <a:pt x="133" y="538"/>
                  </a:lnTo>
                  <a:lnTo>
                    <a:pt x="132" y="538"/>
                  </a:lnTo>
                  <a:lnTo>
                    <a:pt x="130" y="537"/>
                  </a:lnTo>
                  <a:lnTo>
                    <a:pt x="127" y="536"/>
                  </a:lnTo>
                  <a:lnTo>
                    <a:pt x="124" y="533"/>
                  </a:lnTo>
                  <a:lnTo>
                    <a:pt x="124" y="531"/>
                  </a:lnTo>
                  <a:lnTo>
                    <a:pt x="124" y="528"/>
                  </a:lnTo>
                  <a:lnTo>
                    <a:pt x="124" y="527"/>
                  </a:lnTo>
                  <a:lnTo>
                    <a:pt x="124" y="525"/>
                  </a:lnTo>
                  <a:lnTo>
                    <a:pt x="127" y="522"/>
                  </a:lnTo>
                  <a:lnTo>
                    <a:pt x="130" y="521"/>
                  </a:lnTo>
                  <a:lnTo>
                    <a:pt x="132" y="519"/>
                  </a:lnTo>
                  <a:lnTo>
                    <a:pt x="133" y="519"/>
                  </a:lnTo>
                  <a:close/>
                  <a:moveTo>
                    <a:pt x="170" y="519"/>
                  </a:moveTo>
                  <a:lnTo>
                    <a:pt x="170" y="519"/>
                  </a:lnTo>
                  <a:lnTo>
                    <a:pt x="171" y="519"/>
                  </a:lnTo>
                  <a:lnTo>
                    <a:pt x="174" y="521"/>
                  </a:lnTo>
                  <a:lnTo>
                    <a:pt x="177" y="522"/>
                  </a:lnTo>
                  <a:lnTo>
                    <a:pt x="179" y="525"/>
                  </a:lnTo>
                  <a:lnTo>
                    <a:pt x="179" y="527"/>
                  </a:lnTo>
                  <a:lnTo>
                    <a:pt x="179" y="528"/>
                  </a:lnTo>
                  <a:lnTo>
                    <a:pt x="179" y="531"/>
                  </a:lnTo>
                  <a:lnTo>
                    <a:pt x="179" y="533"/>
                  </a:lnTo>
                  <a:lnTo>
                    <a:pt x="177" y="536"/>
                  </a:lnTo>
                  <a:lnTo>
                    <a:pt x="174" y="537"/>
                  </a:lnTo>
                  <a:lnTo>
                    <a:pt x="171" y="538"/>
                  </a:lnTo>
                  <a:lnTo>
                    <a:pt x="170" y="538"/>
                  </a:lnTo>
                  <a:lnTo>
                    <a:pt x="168" y="538"/>
                  </a:lnTo>
                  <a:lnTo>
                    <a:pt x="167" y="537"/>
                  </a:lnTo>
                  <a:lnTo>
                    <a:pt x="164" y="536"/>
                  </a:lnTo>
                  <a:lnTo>
                    <a:pt x="161" y="533"/>
                  </a:lnTo>
                  <a:lnTo>
                    <a:pt x="161" y="531"/>
                  </a:lnTo>
                  <a:lnTo>
                    <a:pt x="161" y="528"/>
                  </a:lnTo>
                  <a:lnTo>
                    <a:pt x="161" y="527"/>
                  </a:lnTo>
                  <a:lnTo>
                    <a:pt x="161" y="525"/>
                  </a:lnTo>
                  <a:lnTo>
                    <a:pt x="164" y="522"/>
                  </a:lnTo>
                  <a:lnTo>
                    <a:pt x="167" y="521"/>
                  </a:lnTo>
                  <a:lnTo>
                    <a:pt x="168" y="519"/>
                  </a:lnTo>
                  <a:lnTo>
                    <a:pt x="170" y="519"/>
                  </a:lnTo>
                  <a:close/>
                  <a:moveTo>
                    <a:pt x="207" y="519"/>
                  </a:moveTo>
                  <a:lnTo>
                    <a:pt x="207" y="519"/>
                  </a:lnTo>
                  <a:lnTo>
                    <a:pt x="208" y="519"/>
                  </a:lnTo>
                  <a:lnTo>
                    <a:pt x="211" y="521"/>
                  </a:lnTo>
                  <a:lnTo>
                    <a:pt x="214" y="522"/>
                  </a:lnTo>
                  <a:lnTo>
                    <a:pt x="216" y="525"/>
                  </a:lnTo>
                  <a:lnTo>
                    <a:pt x="216" y="527"/>
                  </a:lnTo>
                  <a:lnTo>
                    <a:pt x="216" y="528"/>
                  </a:lnTo>
                  <a:lnTo>
                    <a:pt x="216" y="531"/>
                  </a:lnTo>
                  <a:lnTo>
                    <a:pt x="216" y="533"/>
                  </a:lnTo>
                  <a:lnTo>
                    <a:pt x="214" y="536"/>
                  </a:lnTo>
                  <a:lnTo>
                    <a:pt x="211" y="537"/>
                  </a:lnTo>
                  <a:lnTo>
                    <a:pt x="208" y="538"/>
                  </a:lnTo>
                  <a:lnTo>
                    <a:pt x="207" y="538"/>
                  </a:lnTo>
                  <a:lnTo>
                    <a:pt x="205" y="538"/>
                  </a:lnTo>
                  <a:lnTo>
                    <a:pt x="204" y="537"/>
                  </a:lnTo>
                  <a:lnTo>
                    <a:pt x="201" y="536"/>
                  </a:lnTo>
                  <a:lnTo>
                    <a:pt x="198" y="533"/>
                  </a:lnTo>
                  <a:lnTo>
                    <a:pt x="198" y="531"/>
                  </a:lnTo>
                  <a:lnTo>
                    <a:pt x="198" y="528"/>
                  </a:lnTo>
                  <a:lnTo>
                    <a:pt x="198" y="527"/>
                  </a:lnTo>
                  <a:lnTo>
                    <a:pt x="198" y="525"/>
                  </a:lnTo>
                  <a:lnTo>
                    <a:pt x="201" y="522"/>
                  </a:lnTo>
                  <a:lnTo>
                    <a:pt x="204" y="521"/>
                  </a:lnTo>
                  <a:lnTo>
                    <a:pt x="205" y="519"/>
                  </a:lnTo>
                  <a:lnTo>
                    <a:pt x="207" y="519"/>
                  </a:lnTo>
                  <a:close/>
                  <a:moveTo>
                    <a:pt x="244" y="519"/>
                  </a:moveTo>
                  <a:lnTo>
                    <a:pt x="244" y="519"/>
                  </a:lnTo>
                  <a:lnTo>
                    <a:pt x="245" y="519"/>
                  </a:lnTo>
                  <a:lnTo>
                    <a:pt x="248" y="521"/>
                  </a:lnTo>
                  <a:lnTo>
                    <a:pt x="251" y="522"/>
                  </a:lnTo>
                  <a:lnTo>
                    <a:pt x="253" y="525"/>
                  </a:lnTo>
                  <a:lnTo>
                    <a:pt x="253" y="527"/>
                  </a:lnTo>
                  <a:lnTo>
                    <a:pt x="253" y="528"/>
                  </a:lnTo>
                  <a:lnTo>
                    <a:pt x="253" y="531"/>
                  </a:lnTo>
                  <a:lnTo>
                    <a:pt x="253" y="533"/>
                  </a:lnTo>
                  <a:lnTo>
                    <a:pt x="251" y="536"/>
                  </a:lnTo>
                  <a:lnTo>
                    <a:pt x="248" y="537"/>
                  </a:lnTo>
                  <a:lnTo>
                    <a:pt x="245" y="538"/>
                  </a:lnTo>
                  <a:lnTo>
                    <a:pt x="244" y="538"/>
                  </a:lnTo>
                  <a:lnTo>
                    <a:pt x="242" y="538"/>
                  </a:lnTo>
                  <a:lnTo>
                    <a:pt x="241" y="537"/>
                  </a:lnTo>
                  <a:lnTo>
                    <a:pt x="238" y="536"/>
                  </a:lnTo>
                  <a:lnTo>
                    <a:pt x="235" y="533"/>
                  </a:lnTo>
                  <a:lnTo>
                    <a:pt x="235" y="531"/>
                  </a:lnTo>
                  <a:lnTo>
                    <a:pt x="235" y="528"/>
                  </a:lnTo>
                  <a:lnTo>
                    <a:pt x="235" y="527"/>
                  </a:lnTo>
                  <a:lnTo>
                    <a:pt x="235" y="525"/>
                  </a:lnTo>
                  <a:lnTo>
                    <a:pt x="238" y="522"/>
                  </a:lnTo>
                  <a:lnTo>
                    <a:pt x="241" y="521"/>
                  </a:lnTo>
                  <a:lnTo>
                    <a:pt x="242" y="519"/>
                  </a:lnTo>
                  <a:lnTo>
                    <a:pt x="244" y="519"/>
                  </a:lnTo>
                  <a:close/>
                  <a:moveTo>
                    <a:pt x="281" y="519"/>
                  </a:moveTo>
                  <a:lnTo>
                    <a:pt x="281" y="519"/>
                  </a:lnTo>
                  <a:lnTo>
                    <a:pt x="282" y="519"/>
                  </a:lnTo>
                  <a:lnTo>
                    <a:pt x="285" y="521"/>
                  </a:lnTo>
                  <a:lnTo>
                    <a:pt x="288" y="522"/>
                  </a:lnTo>
                  <a:lnTo>
                    <a:pt x="290" y="525"/>
                  </a:lnTo>
                  <a:lnTo>
                    <a:pt x="290" y="527"/>
                  </a:lnTo>
                  <a:lnTo>
                    <a:pt x="290" y="528"/>
                  </a:lnTo>
                  <a:lnTo>
                    <a:pt x="290" y="531"/>
                  </a:lnTo>
                  <a:lnTo>
                    <a:pt x="290" y="533"/>
                  </a:lnTo>
                  <a:lnTo>
                    <a:pt x="288" y="536"/>
                  </a:lnTo>
                  <a:lnTo>
                    <a:pt x="285" y="537"/>
                  </a:lnTo>
                  <a:lnTo>
                    <a:pt x="282" y="538"/>
                  </a:lnTo>
                  <a:lnTo>
                    <a:pt x="281" y="538"/>
                  </a:lnTo>
                  <a:lnTo>
                    <a:pt x="279" y="538"/>
                  </a:lnTo>
                  <a:lnTo>
                    <a:pt x="278" y="537"/>
                  </a:lnTo>
                  <a:lnTo>
                    <a:pt x="275" y="536"/>
                  </a:lnTo>
                  <a:lnTo>
                    <a:pt x="272" y="533"/>
                  </a:lnTo>
                  <a:lnTo>
                    <a:pt x="272" y="531"/>
                  </a:lnTo>
                  <a:lnTo>
                    <a:pt x="272" y="528"/>
                  </a:lnTo>
                  <a:lnTo>
                    <a:pt x="272" y="527"/>
                  </a:lnTo>
                  <a:lnTo>
                    <a:pt x="272" y="525"/>
                  </a:lnTo>
                  <a:lnTo>
                    <a:pt x="275" y="522"/>
                  </a:lnTo>
                  <a:lnTo>
                    <a:pt x="278" y="521"/>
                  </a:lnTo>
                  <a:lnTo>
                    <a:pt x="279" y="519"/>
                  </a:lnTo>
                  <a:lnTo>
                    <a:pt x="281" y="519"/>
                  </a:lnTo>
                  <a:close/>
                  <a:moveTo>
                    <a:pt x="318" y="519"/>
                  </a:moveTo>
                  <a:lnTo>
                    <a:pt x="318" y="519"/>
                  </a:lnTo>
                  <a:lnTo>
                    <a:pt x="319" y="519"/>
                  </a:lnTo>
                  <a:lnTo>
                    <a:pt x="322" y="521"/>
                  </a:lnTo>
                  <a:lnTo>
                    <a:pt x="325" y="522"/>
                  </a:lnTo>
                  <a:lnTo>
                    <a:pt x="326" y="525"/>
                  </a:lnTo>
                  <a:lnTo>
                    <a:pt x="326" y="527"/>
                  </a:lnTo>
                  <a:lnTo>
                    <a:pt x="326" y="528"/>
                  </a:lnTo>
                  <a:lnTo>
                    <a:pt x="326" y="531"/>
                  </a:lnTo>
                  <a:lnTo>
                    <a:pt x="326" y="533"/>
                  </a:lnTo>
                  <a:lnTo>
                    <a:pt x="325" y="536"/>
                  </a:lnTo>
                  <a:lnTo>
                    <a:pt x="322" y="537"/>
                  </a:lnTo>
                  <a:lnTo>
                    <a:pt x="319" y="538"/>
                  </a:lnTo>
                  <a:lnTo>
                    <a:pt x="318" y="538"/>
                  </a:lnTo>
                  <a:lnTo>
                    <a:pt x="316" y="538"/>
                  </a:lnTo>
                  <a:lnTo>
                    <a:pt x="315" y="537"/>
                  </a:lnTo>
                  <a:lnTo>
                    <a:pt x="312" y="536"/>
                  </a:lnTo>
                  <a:lnTo>
                    <a:pt x="309" y="533"/>
                  </a:lnTo>
                  <a:lnTo>
                    <a:pt x="309" y="531"/>
                  </a:lnTo>
                  <a:lnTo>
                    <a:pt x="309" y="528"/>
                  </a:lnTo>
                  <a:lnTo>
                    <a:pt x="309" y="527"/>
                  </a:lnTo>
                  <a:lnTo>
                    <a:pt x="309" y="525"/>
                  </a:lnTo>
                  <a:lnTo>
                    <a:pt x="312" y="522"/>
                  </a:lnTo>
                  <a:lnTo>
                    <a:pt x="315" y="521"/>
                  </a:lnTo>
                  <a:lnTo>
                    <a:pt x="316" y="519"/>
                  </a:lnTo>
                  <a:lnTo>
                    <a:pt x="318" y="519"/>
                  </a:lnTo>
                  <a:close/>
                  <a:moveTo>
                    <a:pt x="354" y="519"/>
                  </a:moveTo>
                  <a:lnTo>
                    <a:pt x="354" y="519"/>
                  </a:lnTo>
                  <a:lnTo>
                    <a:pt x="356" y="519"/>
                  </a:lnTo>
                  <a:lnTo>
                    <a:pt x="359" y="521"/>
                  </a:lnTo>
                  <a:lnTo>
                    <a:pt x="362" y="522"/>
                  </a:lnTo>
                  <a:lnTo>
                    <a:pt x="363" y="525"/>
                  </a:lnTo>
                  <a:lnTo>
                    <a:pt x="363" y="527"/>
                  </a:lnTo>
                  <a:lnTo>
                    <a:pt x="363" y="528"/>
                  </a:lnTo>
                  <a:lnTo>
                    <a:pt x="363" y="531"/>
                  </a:lnTo>
                  <a:lnTo>
                    <a:pt x="363" y="533"/>
                  </a:lnTo>
                  <a:lnTo>
                    <a:pt x="362" y="536"/>
                  </a:lnTo>
                  <a:lnTo>
                    <a:pt x="359" y="537"/>
                  </a:lnTo>
                  <a:lnTo>
                    <a:pt x="356" y="538"/>
                  </a:lnTo>
                  <a:lnTo>
                    <a:pt x="354" y="538"/>
                  </a:lnTo>
                  <a:lnTo>
                    <a:pt x="353" y="538"/>
                  </a:lnTo>
                  <a:lnTo>
                    <a:pt x="352" y="537"/>
                  </a:lnTo>
                  <a:lnTo>
                    <a:pt x="349" y="536"/>
                  </a:lnTo>
                  <a:lnTo>
                    <a:pt x="346" y="533"/>
                  </a:lnTo>
                  <a:lnTo>
                    <a:pt x="346" y="531"/>
                  </a:lnTo>
                  <a:lnTo>
                    <a:pt x="346" y="528"/>
                  </a:lnTo>
                  <a:lnTo>
                    <a:pt x="346" y="527"/>
                  </a:lnTo>
                  <a:lnTo>
                    <a:pt x="346" y="525"/>
                  </a:lnTo>
                  <a:lnTo>
                    <a:pt x="349" y="522"/>
                  </a:lnTo>
                  <a:lnTo>
                    <a:pt x="352" y="521"/>
                  </a:lnTo>
                  <a:lnTo>
                    <a:pt x="353" y="519"/>
                  </a:lnTo>
                  <a:lnTo>
                    <a:pt x="354" y="519"/>
                  </a:lnTo>
                  <a:close/>
                  <a:moveTo>
                    <a:pt x="391" y="519"/>
                  </a:moveTo>
                  <a:lnTo>
                    <a:pt x="391" y="519"/>
                  </a:lnTo>
                  <a:lnTo>
                    <a:pt x="393" y="519"/>
                  </a:lnTo>
                  <a:lnTo>
                    <a:pt x="396" y="521"/>
                  </a:lnTo>
                  <a:lnTo>
                    <a:pt x="399" y="522"/>
                  </a:lnTo>
                  <a:lnTo>
                    <a:pt x="400" y="525"/>
                  </a:lnTo>
                  <a:lnTo>
                    <a:pt x="400" y="527"/>
                  </a:lnTo>
                  <a:lnTo>
                    <a:pt x="400" y="528"/>
                  </a:lnTo>
                  <a:lnTo>
                    <a:pt x="400" y="531"/>
                  </a:lnTo>
                  <a:lnTo>
                    <a:pt x="400" y="533"/>
                  </a:lnTo>
                  <a:lnTo>
                    <a:pt x="399" y="536"/>
                  </a:lnTo>
                  <a:lnTo>
                    <a:pt x="396" y="537"/>
                  </a:lnTo>
                  <a:lnTo>
                    <a:pt x="393" y="538"/>
                  </a:lnTo>
                  <a:lnTo>
                    <a:pt x="391" y="538"/>
                  </a:lnTo>
                  <a:lnTo>
                    <a:pt x="390" y="538"/>
                  </a:lnTo>
                  <a:lnTo>
                    <a:pt x="388" y="537"/>
                  </a:lnTo>
                  <a:lnTo>
                    <a:pt x="385" y="536"/>
                  </a:lnTo>
                  <a:lnTo>
                    <a:pt x="383" y="533"/>
                  </a:lnTo>
                  <a:lnTo>
                    <a:pt x="383" y="531"/>
                  </a:lnTo>
                  <a:lnTo>
                    <a:pt x="383" y="528"/>
                  </a:lnTo>
                  <a:lnTo>
                    <a:pt x="383" y="527"/>
                  </a:lnTo>
                  <a:lnTo>
                    <a:pt x="383" y="525"/>
                  </a:lnTo>
                  <a:lnTo>
                    <a:pt x="385" y="522"/>
                  </a:lnTo>
                  <a:lnTo>
                    <a:pt x="388" y="521"/>
                  </a:lnTo>
                  <a:lnTo>
                    <a:pt x="390" y="519"/>
                  </a:lnTo>
                  <a:lnTo>
                    <a:pt x="391" y="519"/>
                  </a:lnTo>
                  <a:close/>
                  <a:moveTo>
                    <a:pt x="428" y="519"/>
                  </a:moveTo>
                  <a:lnTo>
                    <a:pt x="428" y="519"/>
                  </a:lnTo>
                  <a:lnTo>
                    <a:pt x="430" y="519"/>
                  </a:lnTo>
                  <a:lnTo>
                    <a:pt x="433" y="521"/>
                  </a:lnTo>
                  <a:lnTo>
                    <a:pt x="436" y="522"/>
                  </a:lnTo>
                  <a:lnTo>
                    <a:pt x="437" y="525"/>
                  </a:lnTo>
                  <a:lnTo>
                    <a:pt x="437" y="527"/>
                  </a:lnTo>
                  <a:lnTo>
                    <a:pt x="437" y="528"/>
                  </a:lnTo>
                  <a:lnTo>
                    <a:pt x="437" y="531"/>
                  </a:lnTo>
                  <a:lnTo>
                    <a:pt x="437" y="533"/>
                  </a:lnTo>
                  <a:lnTo>
                    <a:pt x="436" y="536"/>
                  </a:lnTo>
                  <a:lnTo>
                    <a:pt x="433" y="537"/>
                  </a:lnTo>
                  <a:lnTo>
                    <a:pt x="430" y="538"/>
                  </a:lnTo>
                  <a:lnTo>
                    <a:pt x="428" y="538"/>
                  </a:lnTo>
                  <a:lnTo>
                    <a:pt x="427" y="538"/>
                  </a:lnTo>
                  <a:lnTo>
                    <a:pt x="425" y="537"/>
                  </a:lnTo>
                  <a:lnTo>
                    <a:pt x="422" y="536"/>
                  </a:lnTo>
                  <a:lnTo>
                    <a:pt x="419" y="533"/>
                  </a:lnTo>
                  <a:lnTo>
                    <a:pt x="419" y="531"/>
                  </a:lnTo>
                  <a:lnTo>
                    <a:pt x="419" y="528"/>
                  </a:lnTo>
                  <a:lnTo>
                    <a:pt x="419" y="527"/>
                  </a:lnTo>
                  <a:lnTo>
                    <a:pt x="419" y="525"/>
                  </a:lnTo>
                  <a:lnTo>
                    <a:pt x="422" y="522"/>
                  </a:lnTo>
                  <a:lnTo>
                    <a:pt x="425" y="521"/>
                  </a:lnTo>
                  <a:lnTo>
                    <a:pt x="427" y="519"/>
                  </a:lnTo>
                  <a:lnTo>
                    <a:pt x="428" y="519"/>
                  </a:lnTo>
                  <a:close/>
                  <a:moveTo>
                    <a:pt x="465" y="519"/>
                  </a:moveTo>
                  <a:lnTo>
                    <a:pt x="465" y="519"/>
                  </a:lnTo>
                  <a:lnTo>
                    <a:pt x="467" y="519"/>
                  </a:lnTo>
                  <a:lnTo>
                    <a:pt x="470" y="521"/>
                  </a:lnTo>
                  <a:lnTo>
                    <a:pt x="473" y="522"/>
                  </a:lnTo>
                  <a:lnTo>
                    <a:pt x="474" y="525"/>
                  </a:lnTo>
                  <a:lnTo>
                    <a:pt x="474" y="527"/>
                  </a:lnTo>
                  <a:lnTo>
                    <a:pt x="474" y="528"/>
                  </a:lnTo>
                  <a:lnTo>
                    <a:pt x="474" y="531"/>
                  </a:lnTo>
                  <a:lnTo>
                    <a:pt x="474" y="533"/>
                  </a:lnTo>
                  <a:lnTo>
                    <a:pt x="473" y="536"/>
                  </a:lnTo>
                  <a:lnTo>
                    <a:pt x="470" y="537"/>
                  </a:lnTo>
                  <a:lnTo>
                    <a:pt x="467" y="538"/>
                  </a:lnTo>
                  <a:lnTo>
                    <a:pt x="465" y="538"/>
                  </a:lnTo>
                  <a:lnTo>
                    <a:pt x="464" y="538"/>
                  </a:lnTo>
                  <a:lnTo>
                    <a:pt x="462" y="537"/>
                  </a:lnTo>
                  <a:lnTo>
                    <a:pt x="459" y="536"/>
                  </a:lnTo>
                  <a:lnTo>
                    <a:pt x="456" y="533"/>
                  </a:lnTo>
                  <a:lnTo>
                    <a:pt x="456" y="531"/>
                  </a:lnTo>
                  <a:lnTo>
                    <a:pt x="456" y="528"/>
                  </a:lnTo>
                  <a:lnTo>
                    <a:pt x="456" y="527"/>
                  </a:lnTo>
                  <a:lnTo>
                    <a:pt x="456" y="525"/>
                  </a:lnTo>
                  <a:lnTo>
                    <a:pt x="459" y="522"/>
                  </a:lnTo>
                  <a:lnTo>
                    <a:pt x="462" y="521"/>
                  </a:lnTo>
                  <a:lnTo>
                    <a:pt x="464" y="519"/>
                  </a:lnTo>
                  <a:lnTo>
                    <a:pt x="465" y="519"/>
                  </a:lnTo>
                  <a:close/>
                  <a:moveTo>
                    <a:pt x="502" y="519"/>
                  </a:moveTo>
                  <a:lnTo>
                    <a:pt x="502" y="519"/>
                  </a:lnTo>
                  <a:lnTo>
                    <a:pt x="504" y="519"/>
                  </a:lnTo>
                  <a:lnTo>
                    <a:pt x="507" y="521"/>
                  </a:lnTo>
                  <a:lnTo>
                    <a:pt x="509" y="522"/>
                  </a:lnTo>
                  <a:lnTo>
                    <a:pt x="511" y="525"/>
                  </a:lnTo>
                  <a:lnTo>
                    <a:pt x="511" y="527"/>
                  </a:lnTo>
                  <a:lnTo>
                    <a:pt x="511" y="528"/>
                  </a:lnTo>
                  <a:lnTo>
                    <a:pt x="511" y="531"/>
                  </a:lnTo>
                  <a:lnTo>
                    <a:pt x="511" y="533"/>
                  </a:lnTo>
                  <a:lnTo>
                    <a:pt x="509" y="536"/>
                  </a:lnTo>
                  <a:lnTo>
                    <a:pt x="507" y="537"/>
                  </a:lnTo>
                  <a:lnTo>
                    <a:pt x="504" y="538"/>
                  </a:lnTo>
                  <a:lnTo>
                    <a:pt x="502" y="538"/>
                  </a:lnTo>
                  <a:lnTo>
                    <a:pt x="501" y="538"/>
                  </a:lnTo>
                  <a:lnTo>
                    <a:pt x="499" y="537"/>
                  </a:lnTo>
                  <a:lnTo>
                    <a:pt x="496" y="536"/>
                  </a:lnTo>
                  <a:lnTo>
                    <a:pt x="493" y="533"/>
                  </a:lnTo>
                  <a:lnTo>
                    <a:pt x="493" y="531"/>
                  </a:lnTo>
                  <a:lnTo>
                    <a:pt x="493" y="528"/>
                  </a:lnTo>
                  <a:lnTo>
                    <a:pt x="493" y="527"/>
                  </a:lnTo>
                  <a:lnTo>
                    <a:pt x="493" y="525"/>
                  </a:lnTo>
                  <a:lnTo>
                    <a:pt x="496" y="522"/>
                  </a:lnTo>
                  <a:lnTo>
                    <a:pt x="499" y="521"/>
                  </a:lnTo>
                  <a:lnTo>
                    <a:pt x="501" y="519"/>
                  </a:lnTo>
                  <a:lnTo>
                    <a:pt x="502" y="519"/>
                  </a:lnTo>
                  <a:close/>
                  <a:moveTo>
                    <a:pt x="539" y="519"/>
                  </a:moveTo>
                  <a:lnTo>
                    <a:pt x="539" y="519"/>
                  </a:lnTo>
                  <a:lnTo>
                    <a:pt x="540" y="519"/>
                  </a:lnTo>
                  <a:lnTo>
                    <a:pt x="543" y="521"/>
                  </a:lnTo>
                  <a:lnTo>
                    <a:pt x="546" y="522"/>
                  </a:lnTo>
                  <a:lnTo>
                    <a:pt x="548" y="525"/>
                  </a:lnTo>
                  <a:lnTo>
                    <a:pt x="548" y="527"/>
                  </a:lnTo>
                  <a:lnTo>
                    <a:pt x="548" y="528"/>
                  </a:lnTo>
                  <a:lnTo>
                    <a:pt x="548" y="531"/>
                  </a:lnTo>
                  <a:lnTo>
                    <a:pt x="548" y="533"/>
                  </a:lnTo>
                  <a:lnTo>
                    <a:pt x="546" y="536"/>
                  </a:lnTo>
                  <a:lnTo>
                    <a:pt x="543" y="537"/>
                  </a:lnTo>
                  <a:lnTo>
                    <a:pt x="540" y="538"/>
                  </a:lnTo>
                  <a:lnTo>
                    <a:pt x="539" y="538"/>
                  </a:lnTo>
                  <a:lnTo>
                    <a:pt x="538" y="538"/>
                  </a:lnTo>
                  <a:lnTo>
                    <a:pt x="536" y="537"/>
                  </a:lnTo>
                  <a:lnTo>
                    <a:pt x="533" y="536"/>
                  </a:lnTo>
                  <a:lnTo>
                    <a:pt x="530" y="533"/>
                  </a:lnTo>
                  <a:lnTo>
                    <a:pt x="530" y="531"/>
                  </a:lnTo>
                  <a:lnTo>
                    <a:pt x="530" y="528"/>
                  </a:lnTo>
                  <a:lnTo>
                    <a:pt x="530" y="527"/>
                  </a:lnTo>
                  <a:lnTo>
                    <a:pt x="530" y="525"/>
                  </a:lnTo>
                  <a:lnTo>
                    <a:pt x="533" y="522"/>
                  </a:lnTo>
                  <a:lnTo>
                    <a:pt x="536" y="521"/>
                  </a:lnTo>
                  <a:lnTo>
                    <a:pt x="538" y="519"/>
                  </a:lnTo>
                  <a:lnTo>
                    <a:pt x="539" y="519"/>
                  </a:lnTo>
                  <a:close/>
                  <a:moveTo>
                    <a:pt x="576" y="519"/>
                  </a:moveTo>
                  <a:lnTo>
                    <a:pt x="576" y="519"/>
                  </a:lnTo>
                  <a:lnTo>
                    <a:pt x="577" y="519"/>
                  </a:lnTo>
                  <a:lnTo>
                    <a:pt x="580" y="521"/>
                  </a:lnTo>
                  <a:lnTo>
                    <a:pt x="583" y="522"/>
                  </a:lnTo>
                  <a:lnTo>
                    <a:pt x="585" y="525"/>
                  </a:lnTo>
                  <a:lnTo>
                    <a:pt x="585" y="527"/>
                  </a:lnTo>
                  <a:lnTo>
                    <a:pt x="585" y="528"/>
                  </a:lnTo>
                  <a:lnTo>
                    <a:pt x="585" y="531"/>
                  </a:lnTo>
                  <a:lnTo>
                    <a:pt x="585" y="533"/>
                  </a:lnTo>
                  <a:lnTo>
                    <a:pt x="583" y="536"/>
                  </a:lnTo>
                  <a:lnTo>
                    <a:pt x="580" y="537"/>
                  </a:lnTo>
                  <a:lnTo>
                    <a:pt x="577" y="538"/>
                  </a:lnTo>
                  <a:lnTo>
                    <a:pt x="576" y="538"/>
                  </a:lnTo>
                  <a:lnTo>
                    <a:pt x="574" y="538"/>
                  </a:lnTo>
                  <a:lnTo>
                    <a:pt x="573" y="537"/>
                  </a:lnTo>
                  <a:lnTo>
                    <a:pt x="570" y="536"/>
                  </a:lnTo>
                  <a:lnTo>
                    <a:pt x="567" y="533"/>
                  </a:lnTo>
                  <a:lnTo>
                    <a:pt x="567" y="531"/>
                  </a:lnTo>
                  <a:lnTo>
                    <a:pt x="567" y="528"/>
                  </a:lnTo>
                  <a:lnTo>
                    <a:pt x="567" y="527"/>
                  </a:lnTo>
                  <a:lnTo>
                    <a:pt x="567" y="525"/>
                  </a:lnTo>
                  <a:lnTo>
                    <a:pt x="570" y="522"/>
                  </a:lnTo>
                  <a:lnTo>
                    <a:pt x="573" y="521"/>
                  </a:lnTo>
                  <a:lnTo>
                    <a:pt x="574" y="519"/>
                  </a:lnTo>
                  <a:lnTo>
                    <a:pt x="576" y="519"/>
                  </a:lnTo>
                  <a:close/>
                  <a:moveTo>
                    <a:pt x="613" y="519"/>
                  </a:moveTo>
                  <a:lnTo>
                    <a:pt x="613" y="519"/>
                  </a:lnTo>
                  <a:lnTo>
                    <a:pt x="614" y="519"/>
                  </a:lnTo>
                  <a:lnTo>
                    <a:pt x="617" y="521"/>
                  </a:lnTo>
                  <a:lnTo>
                    <a:pt x="620" y="522"/>
                  </a:lnTo>
                  <a:lnTo>
                    <a:pt x="622" y="525"/>
                  </a:lnTo>
                  <a:lnTo>
                    <a:pt x="622" y="527"/>
                  </a:lnTo>
                  <a:lnTo>
                    <a:pt x="622" y="528"/>
                  </a:lnTo>
                  <a:lnTo>
                    <a:pt x="622" y="531"/>
                  </a:lnTo>
                  <a:lnTo>
                    <a:pt x="622" y="533"/>
                  </a:lnTo>
                  <a:lnTo>
                    <a:pt x="620" y="536"/>
                  </a:lnTo>
                  <a:lnTo>
                    <a:pt x="617" y="537"/>
                  </a:lnTo>
                  <a:lnTo>
                    <a:pt x="614" y="538"/>
                  </a:lnTo>
                  <a:lnTo>
                    <a:pt x="613" y="538"/>
                  </a:lnTo>
                  <a:lnTo>
                    <a:pt x="611" y="538"/>
                  </a:lnTo>
                  <a:lnTo>
                    <a:pt x="610" y="537"/>
                  </a:lnTo>
                  <a:lnTo>
                    <a:pt x="607" y="536"/>
                  </a:lnTo>
                  <a:lnTo>
                    <a:pt x="604" y="533"/>
                  </a:lnTo>
                  <a:lnTo>
                    <a:pt x="604" y="531"/>
                  </a:lnTo>
                  <a:lnTo>
                    <a:pt x="604" y="528"/>
                  </a:lnTo>
                  <a:lnTo>
                    <a:pt x="604" y="527"/>
                  </a:lnTo>
                  <a:lnTo>
                    <a:pt x="604" y="525"/>
                  </a:lnTo>
                  <a:lnTo>
                    <a:pt x="607" y="522"/>
                  </a:lnTo>
                  <a:lnTo>
                    <a:pt x="610" y="521"/>
                  </a:lnTo>
                  <a:lnTo>
                    <a:pt x="611" y="519"/>
                  </a:lnTo>
                  <a:lnTo>
                    <a:pt x="613" y="519"/>
                  </a:lnTo>
                  <a:close/>
                  <a:moveTo>
                    <a:pt x="650" y="519"/>
                  </a:moveTo>
                  <a:lnTo>
                    <a:pt x="650" y="519"/>
                  </a:lnTo>
                  <a:lnTo>
                    <a:pt x="653" y="519"/>
                  </a:lnTo>
                  <a:lnTo>
                    <a:pt x="654" y="521"/>
                  </a:lnTo>
                  <a:lnTo>
                    <a:pt x="657" y="522"/>
                  </a:lnTo>
                  <a:lnTo>
                    <a:pt x="659" y="525"/>
                  </a:lnTo>
                  <a:lnTo>
                    <a:pt x="659" y="527"/>
                  </a:lnTo>
                  <a:lnTo>
                    <a:pt x="659" y="528"/>
                  </a:lnTo>
                  <a:lnTo>
                    <a:pt x="659" y="531"/>
                  </a:lnTo>
                  <a:lnTo>
                    <a:pt x="659" y="533"/>
                  </a:lnTo>
                  <a:lnTo>
                    <a:pt x="657" y="536"/>
                  </a:lnTo>
                  <a:lnTo>
                    <a:pt x="654" y="537"/>
                  </a:lnTo>
                  <a:lnTo>
                    <a:pt x="653" y="538"/>
                  </a:lnTo>
                  <a:lnTo>
                    <a:pt x="650" y="538"/>
                  </a:lnTo>
                  <a:lnTo>
                    <a:pt x="648" y="538"/>
                  </a:lnTo>
                  <a:lnTo>
                    <a:pt x="647" y="537"/>
                  </a:lnTo>
                  <a:lnTo>
                    <a:pt x="644" y="536"/>
                  </a:lnTo>
                  <a:lnTo>
                    <a:pt x="641" y="533"/>
                  </a:lnTo>
                  <a:lnTo>
                    <a:pt x="641" y="531"/>
                  </a:lnTo>
                  <a:lnTo>
                    <a:pt x="641" y="528"/>
                  </a:lnTo>
                  <a:lnTo>
                    <a:pt x="641" y="527"/>
                  </a:lnTo>
                  <a:lnTo>
                    <a:pt x="641" y="525"/>
                  </a:lnTo>
                  <a:lnTo>
                    <a:pt x="644" y="522"/>
                  </a:lnTo>
                  <a:lnTo>
                    <a:pt x="647" y="521"/>
                  </a:lnTo>
                  <a:lnTo>
                    <a:pt x="648" y="519"/>
                  </a:lnTo>
                  <a:lnTo>
                    <a:pt x="650" y="519"/>
                  </a:lnTo>
                  <a:close/>
                  <a:moveTo>
                    <a:pt x="687" y="519"/>
                  </a:moveTo>
                  <a:lnTo>
                    <a:pt x="687" y="519"/>
                  </a:lnTo>
                  <a:lnTo>
                    <a:pt x="690" y="519"/>
                  </a:lnTo>
                  <a:lnTo>
                    <a:pt x="691" y="521"/>
                  </a:lnTo>
                  <a:lnTo>
                    <a:pt x="694" y="522"/>
                  </a:lnTo>
                  <a:lnTo>
                    <a:pt x="695" y="525"/>
                  </a:lnTo>
                  <a:lnTo>
                    <a:pt x="695" y="527"/>
                  </a:lnTo>
                  <a:lnTo>
                    <a:pt x="697" y="528"/>
                  </a:lnTo>
                  <a:lnTo>
                    <a:pt x="695" y="531"/>
                  </a:lnTo>
                  <a:lnTo>
                    <a:pt x="695" y="533"/>
                  </a:lnTo>
                  <a:lnTo>
                    <a:pt x="694" y="536"/>
                  </a:lnTo>
                  <a:lnTo>
                    <a:pt x="691" y="537"/>
                  </a:lnTo>
                  <a:lnTo>
                    <a:pt x="690" y="538"/>
                  </a:lnTo>
                  <a:lnTo>
                    <a:pt x="687" y="538"/>
                  </a:lnTo>
                  <a:lnTo>
                    <a:pt x="685" y="538"/>
                  </a:lnTo>
                  <a:lnTo>
                    <a:pt x="684" y="537"/>
                  </a:lnTo>
                  <a:lnTo>
                    <a:pt x="681" y="536"/>
                  </a:lnTo>
                  <a:lnTo>
                    <a:pt x="678" y="533"/>
                  </a:lnTo>
                  <a:lnTo>
                    <a:pt x="678" y="531"/>
                  </a:lnTo>
                  <a:lnTo>
                    <a:pt x="678" y="528"/>
                  </a:lnTo>
                  <a:lnTo>
                    <a:pt x="678" y="527"/>
                  </a:lnTo>
                  <a:lnTo>
                    <a:pt x="678" y="525"/>
                  </a:lnTo>
                  <a:lnTo>
                    <a:pt x="681" y="522"/>
                  </a:lnTo>
                  <a:lnTo>
                    <a:pt x="684" y="521"/>
                  </a:lnTo>
                  <a:lnTo>
                    <a:pt x="685" y="519"/>
                  </a:lnTo>
                  <a:lnTo>
                    <a:pt x="687" y="519"/>
                  </a:lnTo>
                  <a:close/>
                  <a:moveTo>
                    <a:pt x="723" y="519"/>
                  </a:moveTo>
                  <a:lnTo>
                    <a:pt x="723" y="519"/>
                  </a:lnTo>
                  <a:lnTo>
                    <a:pt x="726" y="519"/>
                  </a:lnTo>
                  <a:lnTo>
                    <a:pt x="728" y="521"/>
                  </a:lnTo>
                  <a:lnTo>
                    <a:pt x="731" y="522"/>
                  </a:lnTo>
                  <a:lnTo>
                    <a:pt x="732" y="525"/>
                  </a:lnTo>
                  <a:lnTo>
                    <a:pt x="732" y="527"/>
                  </a:lnTo>
                  <a:lnTo>
                    <a:pt x="734" y="528"/>
                  </a:lnTo>
                  <a:lnTo>
                    <a:pt x="732" y="531"/>
                  </a:lnTo>
                  <a:lnTo>
                    <a:pt x="732" y="533"/>
                  </a:lnTo>
                  <a:lnTo>
                    <a:pt x="731" y="536"/>
                  </a:lnTo>
                  <a:lnTo>
                    <a:pt x="728" y="537"/>
                  </a:lnTo>
                  <a:lnTo>
                    <a:pt x="726" y="538"/>
                  </a:lnTo>
                  <a:lnTo>
                    <a:pt x="723" y="538"/>
                  </a:lnTo>
                  <a:lnTo>
                    <a:pt x="722" y="538"/>
                  </a:lnTo>
                  <a:lnTo>
                    <a:pt x="721" y="537"/>
                  </a:lnTo>
                  <a:lnTo>
                    <a:pt x="718" y="536"/>
                  </a:lnTo>
                  <a:lnTo>
                    <a:pt x="716" y="533"/>
                  </a:lnTo>
                  <a:lnTo>
                    <a:pt x="715" y="531"/>
                  </a:lnTo>
                  <a:lnTo>
                    <a:pt x="715" y="528"/>
                  </a:lnTo>
                  <a:lnTo>
                    <a:pt x="715" y="527"/>
                  </a:lnTo>
                  <a:lnTo>
                    <a:pt x="716" y="525"/>
                  </a:lnTo>
                  <a:lnTo>
                    <a:pt x="718" y="522"/>
                  </a:lnTo>
                  <a:lnTo>
                    <a:pt x="721" y="521"/>
                  </a:lnTo>
                  <a:lnTo>
                    <a:pt x="722" y="519"/>
                  </a:lnTo>
                  <a:lnTo>
                    <a:pt x="723" y="519"/>
                  </a:lnTo>
                  <a:close/>
                  <a:moveTo>
                    <a:pt x="760" y="519"/>
                  </a:moveTo>
                  <a:lnTo>
                    <a:pt x="760" y="519"/>
                  </a:lnTo>
                  <a:lnTo>
                    <a:pt x="763" y="519"/>
                  </a:lnTo>
                  <a:lnTo>
                    <a:pt x="765" y="521"/>
                  </a:lnTo>
                  <a:lnTo>
                    <a:pt x="768" y="522"/>
                  </a:lnTo>
                  <a:lnTo>
                    <a:pt x="769" y="525"/>
                  </a:lnTo>
                  <a:lnTo>
                    <a:pt x="769" y="527"/>
                  </a:lnTo>
                  <a:lnTo>
                    <a:pt x="771" y="528"/>
                  </a:lnTo>
                  <a:lnTo>
                    <a:pt x="769" y="531"/>
                  </a:lnTo>
                  <a:lnTo>
                    <a:pt x="769" y="533"/>
                  </a:lnTo>
                  <a:lnTo>
                    <a:pt x="768" y="536"/>
                  </a:lnTo>
                  <a:lnTo>
                    <a:pt x="765" y="537"/>
                  </a:lnTo>
                  <a:lnTo>
                    <a:pt x="763" y="538"/>
                  </a:lnTo>
                  <a:lnTo>
                    <a:pt x="760" y="538"/>
                  </a:lnTo>
                  <a:lnTo>
                    <a:pt x="759" y="538"/>
                  </a:lnTo>
                  <a:lnTo>
                    <a:pt x="757" y="537"/>
                  </a:lnTo>
                  <a:lnTo>
                    <a:pt x="754" y="536"/>
                  </a:lnTo>
                  <a:lnTo>
                    <a:pt x="753" y="533"/>
                  </a:lnTo>
                  <a:lnTo>
                    <a:pt x="752" y="531"/>
                  </a:lnTo>
                  <a:lnTo>
                    <a:pt x="752" y="528"/>
                  </a:lnTo>
                  <a:lnTo>
                    <a:pt x="752" y="527"/>
                  </a:lnTo>
                  <a:lnTo>
                    <a:pt x="753" y="525"/>
                  </a:lnTo>
                  <a:lnTo>
                    <a:pt x="754" y="522"/>
                  </a:lnTo>
                  <a:lnTo>
                    <a:pt x="757" y="521"/>
                  </a:lnTo>
                  <a:lnTo>
                    <a:pt x="759" y="519"/>
                  </a:lnTo>
                  <a:lnTo>
                    <a:pt x="760" y="519"/>
                  </a:lnTo>
                  <a:close/>
                  <a:moveTo>
                    <a:pt x="797" y="519"/>
                  </a:moveTo>
                  <a:lnTo>
                    <a:pt x="797" y="519"/>
                  </a:lnTo>
                  <a:lnTo>
                    <a:pt x="800" y="519"/>
                  </a:lnTo>
                  <a:lnTo>
                    <a:pt x="802" y="521"/>
                  </a:lnTo>
                  <a:lnTo>
                    <a:pt x="805" y="522"/>
                  </a:lnTo>
                  <a:lnTo>
                    <a:pt x="806" y="525"/>
                  </a:lnTo>
                  <a:lnTo>
                    <a:pt x="806" y="527"/>
                  </a:lnTo>
                  <a:lnTo>
                    <a:pt x="808" y="528"/>
                  </a:lnTo>
                  <a:lnTo>
                    <a:pt x="806" y="531"/>
                  </a:lnTo>
                  <a:lnTo>
                    <a:pt x="806" y="533"/>
                  </a:lnTo>
                  <a:lnTo>
                    <a:pt x="805" y="536"/>
                  </a:lnTo>
                  <a:lnTo>
                    <a:pt x="802" y="537"/>
                  </a:lnTo>
                  <a:lnTo>
                    <a:pt x="800" y="538"/>
                  </a:lnTo>
                  <a:lnTo>
                    <a:pt x="797" y="538"/>
                  </a:lnTo>
                  <a:lnTo>
                    <a:pt x="796" y="538"/>
                  </a:lnTo>
                  <a:lnTo>
                    <a:pt x="794" y="537"/>
                  </a:lnTo>
                  <a:lnTo>
                    <a:pt x="791" y="536"/>
                  </a:lnTo>
                  <a:lnTo>
                    <a:pt x="790" y="533"/>
                  </a:lnTo>
                  <a:lnTo>
                    <a:pt x="788" y="531"/>
                  </a:lnTo>
                  <a:lnTo>
                    <a:pt x="788" y="528"/>
                  </a:lnTo>
                  <a:lnTo>
                    <a:pt x="788" y="527"/>
                  </a:lnTo>
                  <a:lnTo>
                    <a:pt x="790" y="525"/>
                  </a:lnTo>
                  <a:lnTo>
                    <a:pt x="791" y="522"/>
                  </a:lnTo>
                  <a:lnTo>
                    <a:pt x="794" y="521"/>
                  </a:lnTo>
                  <a:lnTo>
                    <a:pt x="796" y="519"/>
                  </a:lnTo>
                  <a:lnTo>
                    <a:pt x="797" y="519"/>
                  </a:lnTo>
                  <a:close/>
                  <a:moveTo>
                    <a:pt x="834" y="519"/>
                  </a:moveTo>
                  <a:lnTo>
                    <a:pt x="834" y="519"/>
                  </a:lnTo>
                  <a:lnTo>
                    <a:pt x="837" y="519"/>
                  </a:lnTo>
                  <a:lnTo>
                    <a:pt x="839" y="521"/>
                  </a:lnTo>
                  <a:lnTo>
                    <a:pt x="842" y="522"/>
                  </a:lnTo>
                  <a:lnTo>
                    <a:pt x="843" y="525"/>
                  </a:lnTo>
                  <a:lnTo>
                    <a:pt x="843" y="527"/>
                  </a:lnTo>
                  <a:lnTo>
                    <a:pt x="845" y="528"/>
                  </a:lnTo>
                  <a:lnTo>
                    <a:pt x="843" y="531"/>
                  </a:lnTo>
                  <a:lnTo>
                    <a:pt x="843" y="533"/>
                  </a:lnTo>
                  <a:lnTo>
                    <a:pt x="842" y="536"/>
                  </a:lnTo>
                  <a:lnTo>
                    <a:pt x="839" y="537"/>
                  </a:lnTo>
                  <a:lnTo>
                    <a:pt x="837" y="538"/>
                  </a:lnTo>
                  <a:lnTo>
                    <a:pt x="834" y="538"/>
                  </a:lnTo>
                  <a:lnTo>
                    <a:pt x="833" y="538"/>
                  </a:lnTo>
                  <a:lnTo>
                    <a:pt x="831" y="537"/>
                  </a:lnTo>
                  <a:lnTo>
                    <a:pt x="828" y="536"/>
                  </a:lnTo>
                  <a:lnTo>
                    <a:pt x="827" y="533"/>
                  </a:lnTo>
                  <a:lnTo>
                    <a:pt x="825" y="531"/>
                  </a:lnTo>
                  <a:lnTo>
                    <a:pt x="825" y="528"/>
                  </a:lnTo>
                  <a:lnTo>
                    <a:pt x="825" y="527"/>
                  </a:lnTo>
                  <a:lnTo>
                    <a:pt x="827" y="525"/>
                  </a:lnTo>
                  <a:lnTo>
                    <a:pt x="828" y="522"/>
                  </a:lnTo>
                  <a:lnTo>
                    <a:pt x="831" y="521"/>
                  </a:lnTo>
                  <a:lnTo>
                    <a:pt x="833" y="519"/>
                  </a:lnTo>
                  <a:lnTo>
                    <a:pt x="834" y="519"/>
                  </a:lnTo>
                  <a:close/>
                  <a:moveTo>
                    <a:pt x="852" y="519"/>
                  </a:moveTo>
                  <a:lnTo>
                    <a:pt x="852" y="519"/>
                  </a:lnTo>
                  <a:lnTo>
                    <a:pt x="853" y="518"/>
                  </a:lnTo>
                  <a:lnTo>
                    <a:pt x="853" y="515"/>
                  </a:lnTo>
                  <a:lnTo>
                    <a:pt x="855" y="512"/>
                  </a:lnTo>
                  <a:lnTo>
                    <a:pt x="858" y="510"/>
                  </a:lnTo>
                  <a:lnTo>
                    <a:pt x="859" y="510"/>
                  </a:lnTo>
                  <a:lnTo>
                    <a:pt x="862" y="510"/>
                  </a:lnTo>
                  <a:lnTo>
                    <a:pt x="864" y="510"/>
                  </a:lnTo>
                  <a:lnTo>
                    <a:pt x="865" y="510"/>
                  </a:lnTo>
                  <a:lnTo>
                    <a:pt x="868" y="512"/>
                  </a:lnTo>
                  <a:lnTo>
                    <a:pt x="870" y="515"/>
                  </a:lnTo>
                  <a:lnTo>
                    <a:pt x="871" y="518"/>
                  </a:lnTo>
                  <a:lnTo>
                    <a:pt x="871" y="519"/>
                  </a:lnTo>
                  <a:lnTo>
                    <a:pt x="871" y="521"/>
                  </a:lnTo>
                  <a:lnTo>
                    <a:pt x="870" y="522"/>
                  </a:lnTo>
                  <a:lnTo>
                    <a:pt x="868" y="525"/>
                  </a:lnTo>
                  <a:lnTo>
                    <a:pt x="865" y="528"/>
                  </a:lnTo>
                  <a:lnTo>
                    <a:pt x="864" y="528"/>
                  </a:lnTo>
                  <a:lnTo>
                    <a:pt x="862" y="528"/>
                  </a:lnTo>
                  <a:lnTo>
                    <a:pt x="859" y="528"/>
                  </a:lnTo>
                  <a:lnTo>
                    <a:pt x="858" y="528"/>
                  </a:lnTo>
                  <a:lnTo>
                    <a:pt x="855" y="525"/>
                  </a:lnTo>
                  <a:lnTo>
                    <a:pt x="853" y="522"/>
                  </a:lnTo>
                  <a:lnTo>
                    <a:pt x="853" y="521"/>
                  </a:lnTo>
                  <a:lnTo>
                    <a:pt x="852" y="519"/>
                  </a:lnTo>
                  <a:close/>
                  <a:moveTo>
                    <a:pt x="852" y="482"/>
                  </a:moveTo>
                  <a:lnTo>
                    <a:pt x="852" y="482"/>
                  </a:lnTo>
                  <a:lnTo>
                    <a:pt x="853" y="481"/>
                  </a:lnTo>
                  <a:lnTo>
                    <a:pt x="853" y="478"/>
                  </a:lnTo>
                  <a:lnTo>
                    <a:pt x="855" y="475"/>
                  </a:lnTo>
                  <a:lnTo>
                    <a:pt x="858" y="474"/>
                  </a:lnTo>
                  <a:lnTo>
                    <a:pt x="859" y="474"/>
                  </a:lnTo>
                  <a:lnTo>
                    <a:pt x="862" y="474"/>
                  </a:lnTo>
                  <a:lnTo>
                    <a:pt x="864" y="474"/>
                  </a:lnTo>
                  <a:lnTo>
                    <a:pt x="865" y="474"/>
                  </a:lnTo>
                  <a:lnTo>
                    <a:pt x="868" y="475"/>
                  </a:lnTo>
                  <a:lnTo>
                    <a:pt x="870" y="478"/>
                  </a:lnTo>
                  <a:lnTo>
                    <a:pt x="871" y="481"/>
                  </a:lnTo>
                  <a:lnTo>
                    <a:pt x="871" y="482"/>
                  </a:lnTo>
                  <a:lnTo>
                    <a:pt x="871" y="484"/>
                  </a:lnTo>
                  <a:lnTo>
                    <a:pt x="870" y="485"/>
                  </a:lnTo>
                  <a:lnTo>
                    <a:pt x="868" y="488"/>
                  </a:lnTo>
                  <a:lnTo>
                    <a:pt x="865" y="491"/>
                  </a:lnTo>
                  <a:lnTo>
                    <a:pt x="864" y="491"/>
                  </a:lnTo>
                  <a:lnTo>
                    <a:pt x="862" y="491"/>
                  </a:lnTo>
                  <a:lnTo>
                    <a:pt x="859" y="491"/>
                  </a:lnTo>
                  <a:lnTo>
                    <a:pt x="858" y="491"/>
                  </a:lnTo>
                  <a:lnTo>
                    <a:pt x="855" y="488"/>
                  </a:lnTo>
                  <a:lnTo>
                    <a:pt x="853" y="485"/>
                  </a:lnTo>
                  <a:lnTo>
                    <a:pt x="853" y="484"/>
                  </a:lnTo>
                  <a:lnTo>
                    <a:pt x="852" y="482"/>
                  </a:lnTo>
                  <a:close/>
                  <a:moveTo>
                    <a:pt x="852" y="446"/>
                  </a:moveTo>
                  <a:lnTo>
                    <a:pt x="852" y="446"/>
                  </a:lnTo>
                  <a:lnTo>
                    <a:pt x="853" y="444"/>
                  </a:lnTo>
                  <a:lnTo>
                    <a:pt x="853" y="441"/>
                  </a:lnTo>
                  <a:lnTo>
                    <a:pt x="855" y="438"/>
                  </a:lnTo>
                  <a:lnTo>
                    <a:pt x="858" y="437"/>
                  </a:lnTo>
                  <a:lnTo>
                    <a:pt x="859" y="437"/>
                  </a:lnTo>
                  <a:lnTo>
                    <a:pt x="862" y="437"/>
                  </a:lnTo>
                  <a:lnTo>
                    <a:pt x="864" y="437"/>
                  </a:lnTo>
                  <a:lnTo>
                    <a:pt x="865" y="437"/>
                  </a:lnTo>
                  <a:lnTo>
                    <a:pt x="868" y="438"/>
                  </a:lnTo>
                  <a:lnTo>
                    <a:pt x="870" y="441"/>
                  </a:lnTo>
                  <a:lnTo>
                    <a:pt x="871" y="444"/>
                  </a:lnTo>
                  <a:lnTo>
                    <a:pt x="871" y="446"/>
                  </a:lnTo>
                  <a:lnTo>
                    <a:pt x="871" y="447"/>
                  </a:lnTo>
                  <a:lnTo>
                    <a:pt x="870" y="448"/>
                  </a:lnTo>
                  <a:lnTo>
                    <a:pt x="868" y="451"/>
                  </a:lnTo>
                  <a:lnTo>
                    <a:pt x="865" y="454"/>
                  </a:lnTo>
                  <a:lnTo>
                    <a:pt x="864" y="454"/>
                  </a:lnTo>
                  <a:lnTo>
                    <a:pt x="862" y="454"/>
                  </a:lnTo>
                  <a:lnTo>
                    <a:pt x="859" y="454"/>
                  </a:lnTo>
                  <a:lnTo>
                    <a:pt x="858" y="454"/>
                  </a:lnTo>
                  <a:lnTo>
                    <a:pt x="855" y="451"/>
                  </a:lnTo>
                  <a:lnTo>
                    <a:pt x="853" y="448"/>
                  </a:lnTo>
                  <a:lnTo>
                    <a:pt x="853" y="447"/>
                  </a:lnTo>
                  <a:lnTo>
                    <a:pt x="852" y="446"/>
                  </a:lnTo>
                  <a:close/>
                  <a:moveTo>
                    <a:pt x="852" y="409"/>
                  </a:moveTo>
                  <a:lnTo>
                    <a:pt x="852" y="409"/>
                  </a:lnTo>
                  <a:lnTo>
                    <a:pt x="853" y="406"/>
                  </a:lnTo>
                  <a:lnTo>
                    <a:pt x="853" y="404"/>
                  </a:lnTo>
                  <a:lnTo>
                    <a:pt x="855" y="401"/>
                  </a:lnTo>
                  <a:lnTo>
                    <a:pt x="858" y="400"/>
                  </a:lnTo>
                  <a:lnTo>
                    <a:pt x="859" y="400"/>
                  </a:lnTo>
                  <a:lnTo>
                    <a:pt x="862" y="400"/>
                  </a:lnTo>
                  <a:lnTo>
                    <a:pt x="864" y="400"/>
                  </a:lnTo>
                  <a:lnTo>
                    <a:pt x="865" y="400"/>
                  </a:lnTo>
                  <a:lnTo>
                    <a:pt x="868" y="401"/>
                  </a:lnTo>
                  <a:lnTo>
                    <a:pt x="870" y="404"/>
                  </a:lnTo>
                  <a:lnTo>
                    <a:pt x="871" y="406"/>
                  </a:lnTo>
                  <a:lnTo>
                    <a:pt x="871" y="409"/>
                  </a:lnTo>
                  <a:lnTo>
                    <a:pt x="871" y="410"/>
                  </a:lnTo>
                  <a:lnTo>
                    <a:pt x="870" y="412"/>
                  </a:lnTo>
                  <a:lnTo>
                    <a:pt x="868" y="415"/>
                  </a:lnTo>
                  <a:lnTo>
                    <a:pt x="865" y="417"/>
                  </a:lnTo>
                  <a:lnTo>
                    <a:pt x="864" y="417"/>
                  </a:lnTo>
                  <a:lnTo>
                    <a:pt x="862" y="417"/>
                  </a:lnTo>
                  <a:lnTo>
                    <a:pt x="859" y="417"/>
                  </a:lnTo>
                  <a:lnTo>
                    <a:pt x="858" y="417"/>
                  </a:lnTo>
                  <a:lnTo>
                    <a:pt x="855" y="415"/>
                  </a:lnTo>
                  <a:lnTo>
                    <a:pt x="853" y="412"/>
                  </a:lnTo>
                  <a:lnTo>
                    <a:pt x="853" y="410"/>
                  </a:lnTo>
                  <a:lnTo>
                    <a:pt x="852" y="409"/>
                  </a:lnTo>
                  <a:close/>
                  <a:moveTo>
                    <a:pt x="852" y="372"/>
                  </a:moveTo>
                  <a:lnTo>
                    <a:pt x="852" y="372"/>
                  </a:lnTo>
                  <a:lnTo>
                    <a:pt x="853" y="369"/>
                  </a:lnTo>
                  <a:lnTo>
                    <a:pt x="853" y="367"/>
                  </a:lnTo>
                  <a:lnTo>
                    <a:pt x="855" y="364"/>
                  </a:lnTo>
                  <a:lnTo>
                    <a:pt x="858" y="363"/>
                  </a:lnTo>
                  <a:lnTo>
                    <a:pt x="859" y="363"/>
                  </a:lnTo>
                  <a:lnTo>
                    <a:pt x="862" y="361"/>
                  </a:lnTo>
                  <a:lnTo>
                    <a:pt x="864" y="363"/>
                  </a:lnTo>
                  <a:lnTo>
                    <a:pt x="865" y="363"/>
                  </a:lnTo>
                  <a:lnTo>
                    <a:pt x="868" y="364"/>
                  </a:lnTo>
                  <a:lnTo>
                    <a:pt x="870" y="367"/>
                  </a:lnTo>
                  <a:lnTo>
                    <a:pt x="871" y="369"/>
                  </a:lnTo>
                  <a:lnTo>
                    <a:pt x="871" y="372"/>
                  </a:lnTo>
                  <a:lnTo>
                    <a:pt x="871" y="373"/>
                  </a:lnTo>
                  <a:lnTo>
                    <a:pt x="870" y="375"/>
                  </a:lnTo>
                  <a:lnTo>
                    <a:pt x="868" y="378"/>
                  </a:lnTo>
                  <a:lnTo>
                    <a:pt x="865" y="381"/>
                  </a:lnTo>
                  <a:lnTo>
                    <a:pt x="864" y="381"/>
                  </a:lnTo>
                  <a:lnTo>
                    <a:pt x="862" y="381"/>
                  </a:lnTo>
                  <a:lnTo>
                    <a:pt x="859" y="381"/>
                  </a:lnTo>
                  <a:lnTo>
                    <a:pt x="858" y="381"/>
                  </a:lnTo>
                  <a:lnTo>
                    <a:pt x="855" y="378"/>
                  </a:lnTo>
                  <a:lnTo>
                    <a:pt x="853" y="375"/>
                  </a:lnTo>
                  <a:lnTo>
                    <a:pt x="853" y="373"/>
                  </a:lnTo>
                  <a:lnTo>
                    <a:pt x="852" y="372"/>
                  </a:lnTo>
                  <a:close/>
                  <a:moveTo>
                    <a:pt x="852" y="335"/>
                  </a:moveTo>
                  <a:lnTo>
                    <a:pt x="852" y="335"/>
                  </a:lnTo>
                  <a:lnTo>
                    <a:pt x="853" y="332"/>
                  </a:lnTo>
                  <a:lnTo>
                    <a:pt x="853" y="330"/>
                  </a:lnTo>
                  <a:lnTo>
                    <a:pt x="855" y="327"/>
                  </a:lnTo>
                  <a:lnTo>
                    <a:pt x="858" y="326"/>
                  </a:lnTo>
                  <a:lnTo>
                    <a:pt x="859" y="326"/>
                  </a:lnTo>
                  <a:lnTo>
                    <a:pt x="862" y="325"/>
                  </a:lnTo>
                  <a:lnTo>
                    <a:pt x="864" y="326"/>
                  </a:lnTo>
                  <a:lnTo>
                    <a:pt x="865" y="326"/>
                  </a:lnTo>
                  <a:lnTo>
                    <a:pt x="868" y="327"/>
                  </a:lnTo>
                  <a:lnTo>
                    <a:pt x="870" y="330"/>
                  </a:lnTo>
                  <a:lnTo>
                    <a:pt x="871" y="332"/>
                  </a:lnTo>
                  <a:lnTo>
                    <a:pt x="871" y="335"/>
                  </a:lnTo>
                  <a:lnTo>
                    <a:pt x="871" y="336"/>
                  </a:lnTo>
                  <a:lnTo>
                    <a:pt x="870" y="338"/>
                  </a:lnTo>
                  <a:lnTo>
                    <a:pt x="868" y="341"/>
                  </a:lnTo>
                  <a:lnTo>
                    <a:pt x="865" y="342"/>
                  </a:lnTo>
                  <a:lnTo>
                    <a:pt x="864" y="344"/>
                  </a:lnTo>
                  <a:lnTo>
                    <a:pt x="862" y="344"/>
                  </a:lnTo>
                  <a:lnTo>
                    <a:pt x="859" y="344"/>
                  </a:lnTo>
                  <a:lnTo>
                    <a:pt x="858" y="342"/>
                  </a:lnTo>
                  <a:lnTo>
                    <a:pt x="855" y="341"/>
                  </a:lnTo>
                  <a:lnTo>
                    <a:pt x="853" y="338"/>
                  </a:lnTo>
                  <a:lnTo>
                    <a:pt x="853" y="336"/>
                  </a:lnTo>
                  <a:lnTo>
                    <a:pt x="852" y="335"/>
                  </a:lnTo>
                  <a:close/>
                  <a:moveTo>
                    <a:pt x="852" y="298"/>
                  </a:moveTo>
                  <a:lnTo>
                    <a:pt x="852" y="298"/>
                  </a:lnTo>
                  <a:lnTo>
                    <a:pt x="853" y="295"/>
                  </a:lnTo>
                  <a:lnTo>
                    <a:pt x="853" y="294"/>
                  </a:lnTo>
                  <a:lnTo>
                    <a:pt x="855" y="291"/>
                  </a:lnTo>
                  <a:lnTo>
                    <a:pt x="858" y="289"/>
                  </a:lnTo>
                  <a:lnTo>
                    <a:pt x="859" y="289"/>
                  </a:lnTo>
                  <a:lnTo>
                    <a:pt x="862" y="288"/>
                  </a:lnTo>
                  <a:lnTo>
                    <a:pt x="864" y="289"/>
                  </a:lnTo>
                  <a:lnTo>
                    <a:pt x="865" y="289"/>
                  </a:lnTo>
                  <a:lnTo>
                    <a:pt x="868" y="291"/>
                  </a:lnTo>
                  <a:lnTo>
                    <a:pt x="870" y="294"/>
                  </a:lnTo>
                  <a:lnTo>
                    <a:pt x="871" y="295"/>
                  </a:lnTo>
                  <a:lnTo>
                    <a:pt x="871" y="298"/>
                  </a:lnTo>
                  <a:lnTo>
                    <a:pt x="871" y="299"/>
                  </a:lnTo>
                  <a:lnTo>
                    <a:pt x="870" y="301"/>
                  </a:lnTo>
                  <a:lnTo>
                    <a:pt x="868" y="304"/>
                  </a:lnTo>
                  <a:lnTo>
                    <a:pt x="865" y="305"/>
                  </a:lnTo>
                  <a:lnTo>
                    <a:pt x="864" y="307"/>
                  </a:lnTo>
                  <a:lnTo>
                    <a:pt x="862" y="307"/>
                  </a:lnTo>
                  <a:lnTo>
                    <a:pt x="859" y="307"/>
                  </a:lnTo>
                  <a:lnTo>
                    <a:pt x="858" y="305"/>
                  </a:lnTo>
                  <a:lnTo>
                    <a:pt x="855" y="304"/>
                  </a:lnTo>
                  <a:lnTo>
                    <a:pt x="853" y="301"/>
                  </a:lnTo>
                  <a:lnTo>
                    <a:pt x="853" y="299"/>
                  </a:lnTo>
                  <a:lnTo>
                    <a:pt x="852" y="298"/>
                  </a:lnTo>
                  <a:close/>
                  <a:moveTo>
                    <a:pt x="852" y="261"/>
                  </a:moveTo>
                  <a:lnTo>
                    <a:pt x="852" y="261"/>
                  </a:lnTo>
                  <a:lnTo>
                    <a:pt x="853" y="258"/>
                  </a:lnTo>
                  <a:lnTo>
                    <a:pt x="853" y="257"/>
                  </a:lnTo>
                  <a:lnTo>
                    <a:pt x="855" y="254"/>
                  </a:lnTo>
                  <a:lnTo>
                    <a:pt x="858" y="252"/>
                  </a:lnTo>
                  <a:lnTo>
                    <a:pt x="859" y="252"/>
                  </a:lnTo>
                  <a:lnTo>
                    <a:pt x="862" y="251"/>
                  </a:lnTo>
                  <a:lnTo>
                    <a:pt x="864" y="252"/>
                  </a:lnTo>
                  <a:lnTo>
                    <a:pt x="865" y="252"/>
                  </a:lnTo>
                  <a:lnTo>
                    <a:pt x="868" y="254"/>
                  </a:lnTo>
                  <a:lnTo>
                    <a:pt x="870" y="257"/>
                  </a:lnTo>
                  <a:lnTo>
                    <a:pt x="871" y="258"/>
                  </a:lnTo>
                  <a:lnTo>
                    <a:pt x="871" y="261"/>
                  </a:lnTo>
                  <a:lnTo>
                    <a:pt x="871" y="263"/>
                  </a:lnTo>
                  <a:lnTo>
                    <a:pt x="870" y="264"/>
                  </a:lnTo>
                  <a:lnTo>
                    <a:pt x="868" y="267"/>
                  </a:lnTo>
                  <a:lnTo>
                    <a:pt x="865" y="268"/>
                  </a:lnTo>
                  <a:lnTo>
                    <a:pt x="864" y="270"/>
                  </a:lnTo>
                  <a:lnTo>
                    <a:pt x="862" y="270"/>
                  </a:lnTo>
                  <a:lnTo>
                    <a:pt x="859" y="270"/>
                  </a:lnTo>
                  <a:lnTo>
                    <a:pt x="858" y="268"/>
                  </a:lnTo>
                  <a:lnTo>
                    <a:pt x="855" y="267"/>
                  </a:lnTo>
                  <a:lnTo>
                    <a:pt x="853" y="264"/>
                  </a:lnTo>
                  <a:lnTo>
                    <a:pt x="853" y="263"/>
                  </a:lnTo>
                  <a:lnTo>
                    <a:pt x="852" y="261"/>
                  </a:lnTo>
                  <a:close/>
                  <a:moveTo>
                    <a:pt x="852" y="224"/>
                  </a:moveTo>
                  <a:lnTo>
                    <a:pt x="852" y="224"/>
                  </a:lnTo>
                  <a:lnTo>
                    <a:pt x="853" y="221"/>
                  </a:lnTo>
                  <a:lnTo>
                    <a:pt x="853" y="220"/>
                  </a:lnTo>
                  <a:lnTo>
                    <a:pt x="855" y="217"/>
                  </a:lnTo>
                  <a:lnTo>
                    <a:pt x="858" y="215"/>
                  </a:lnTo>
                  <a:lnTo>
                    <a:pt x="859" y="215"/>
                  </a:lnTo>
                  <a:lnTo>
                    <a:pt x="862" y="214"/>
                  </a:lnTo>
                  <a:lnTo>
                    <a:pt x="864" y="215"/>
                  </a:lnTo>
                  <a:lnTo>
                    <a:pt x="865" y="215"/>
                  </a:lnTo>
                  <a:lnTo>
                    <a:pt x="868" y="217"/>
                  </a:lnTo>
                  <a:lnTo>
                    <a:pt x="870" y="220"/>
                  </a:lnTo>
                  <a:lnTo>
                    <a:pt x="871" y="221"/>
                  </a:lnTo>
                  <a:lnTo>
                    <a:pt x="871" y="224"/>
                  </a:lnTo>
                  <a:lnTo>
                    <a:pt x="871" y="226"/>
                  </a:lnTo>
                  <a:lnTo>
                    <a:pt x="870" y="227"/>
                  </a:lnTo>
                  <a:lnTo>
                    <a:pt x="868" y="230"/>
                  </a:lnTo>
                  <a:lnTo>
                    <a:pt x="865" y="232"/>
                  </a:lnTo>
                  <a:lnTo>
                    <a:pt x="864" y="233"/>
                  </a:lnTo>
                  <a:lnTo>
                    <a:pt x="862" y="233"/>
                  </a:lnTo>
                  <a:lnTo>
                    <a:pt x="859" y="233"/>
                  </a:lnTo>
                  <a:lnTo>
                    <a:pt x="858" y="232"/>
                  </a:lnTo>
                  <a:lnTo>
                    <a:pt x="855" y="230"/>
                  </a:lnTo>
                  <a:lnTo>
                    <a:pt x="853" y="227"/>
                  </a:lnTo>
                  <a:lnTo>
                    <a:pt x="853" y="226"/>
                  </a:lnTo>
                  <a:lnTo>
                    <a:pt x="852" y="224"/>
                  </a:lnTo>
                  <a:close/>
                  <a:moveTo>
                    <a:pt x="852" y="187"/>
                  </a:moveTo>
                  <a:lnTo>
                    <a:pt x="852" y="187"/>
                  </a:lnTo>
                  <a:lnTo>
                    <a:pt x="853" y="184"/>
                  </a:lnTo>
                  <a:lnTo>
                    <a:pt x="853" y="183"/>
                  </a:lnTo>
                  <a:lnTo>
                    <a:pt x="855" y="180"/>
                  </a:lnTo>
                  <a:lnTo>
                    <a:pt x="858" y="178"/>
                  </a:lnTo>
                  <a:lnTo>
                    <a:pt x="859" y="178"/>
                  </a:lnTo>
                  <a:lnTo>
                    <a:pt x="862" y="177"/>
                  </a:lnTo>
                  <a:lnTo>
                    <a:pt x="864" y="178"/>
                  </a:lnTo>
                  <a:lnTo>
                    <a:pt x="865" y="178"/>
                  </a:lnTo>
                  <a:lnTo>
                    <a:pt x="868" y="180"/>
                  </a:lnTo>
                  <a:lnTo>
                    <a:pt x="870" y="183"/>
                  </a:lnTo>
                  <a:lnTo>
                    <a:pt x="871" y="184"/>
                  </a:lnTo>
                  <a:lnTo>
                    <a:pt x="871" y="187"/>
                  </a:lnTo>
                  <a:lnTo>
                    <a:pt x="871" y="189"/>
                  </a:lnTo>
                  <a:lnTo>
                    <a:pt x="870" y="190"/>
                  </a:lnTo>
                  <a:lnTo>
                    <a:pt x="868" y="193"/>
                  </a:lnTo>
                  <a:lnTo>
                    <a:pt x="865" y="195"/>
                  </a:lnTo>
                  <a:lnTo>
                    <a:pt x="864" y="196"/>
                  </a:lnTo>
                  <a:lnTo>
                    <a:pt x="862" y="196"/>
                  </a:lnTo>
                  <a:lnTo>
                    <a:pt x="859" y="196"/>
                  </a:lnTo>
                  <a:lnTo>
                    <a:pt x="858" y="195"/>
                  </a:lnTo>
                  <a:lnTo>
                    <a:pt x="855" y="193"/>
                  </a:lnTo>
                  <a:lnTo>
                    <a:pt x="853" y="190"/>
                  </a:lnTo>
                  <a:lnTo>
                    <a:pt x="853" y="189"/>
                  </a:lnTo>
                  <a:lnTo>
                    <a:pt x="852" y="187"/>
                  </a:lnTo>
                  <a:close/>
                  <a:moveTo>
                    <a:pt x="852" y="150"/>
                  </a:moveTo>
                  <a:lnTo>
                    <a:pt x="852" y="150"/>
                  </a:lnTo>
                  <a:lnTo>
                    <a:pt x="853" y="147"/>
                  </a:lnTo>
                  <a:lnTo>
                    <a:pt x="853" y="146"/>
                  </a:lnTo>
                  <a:lnTo>
                    <a:pt x="855" y="143"/>
                  </a:lnTo>
                  <a:lnTo>
                    <a:pt x="858" y="142"/>
                  </a:lnTo>
                  <a:lnTo>
                    <a:pt x="859" y="142"/>
                  </a:lnTo>
                  <a:lnTo>
                    <a:pt x="862" y="140"/>
                  </a:lnTo>
                  <a:lnTo>
                    <a:pt x="864" y="142"/>
                  </a:lnTo>
                  <a:lnTo>
                    <a:pt x="865" y="142"/>
                  </a:lnTo>
                  <a:lnTo>
                    <a:pt x="868" y="143"/>
                  </a:lnTo>
                  <a:lnTo>
                    <a:pt x="870" y="146"/>
                  </a:lnTo>
                  <a:lnTo>
                    <a:pt x="871" y="147"/>
                  </a:lnTo>
                  <a:lnTo>
                    <a:pt x="871" y="150"/>
                  </a:lnTo>
                  <a:lnTo>
                    <a:pt x="871" y="152"/>
                  </a:lnTo>
                  <a:lnTo>
                    <a:pt x="870" y="153"/>
                  </a:lnTo>
                  <a:lnTo>
                    <a:pt x="868" y="156"/>
                  </a:lnTo>
                  <a:lnTo>
                    <a:pt x="865" y="158"/>
                  </a:lnTo>
                  <a:lnTo>
                    <a:pt x="864" y="159"/>
                  </a:lnTo>
                  <a:lnTo>
                    <a:pt x="862" y="159"/>
                  </a:lnTo>
                  <a:lnTo>
                    <a:pt x="859" y="159"/>
                  </a:lnTo>
                  <a:lnTo>
                    <a:pt x="858" y="158"/>
                  </a:lnTo>
                  <a:lnTo>
                    <a:pt x="855" y="156"/>
                  </a:lnTo>
                  <a:lnTo>
                    <a:pt x="853" y="153"/>
                  </a:lnTo>
                  <a:lnTo>
                    <a:pt x="853" y="152"/>
                  </a:lnTo>
                  <a:lnTo>
                    <a:pt x="852" y="150"/>
                  </a:lnTo>
                  <a:close/>
                  <a:moveTo>
                    <a:pt x="852" y="114"/>
                  </a:moveTo>
                  <a:lnTo>
                    <a:pt x="852" y="114"/>
                  </a:lnTo>
                  <a:lnTo>
                    <a:pt x="853" y="111"/>
                  </a:lnTo>
                  <a:lnTo>
                    <a:pt x="853" y="109"/>
                  </a:lnTo>
                  <a:lnTo>
                    <a:pt x="855" y="106"/>
                  </a:lnTo>
                  <a:lnTo>
                    <a:pt x="858" y="105"/>
                  </a:lnTo>
                  <a:lnTo>
                    <a:pt x="859" y="105"/>
                  </a:lnTo>
                  <a:lnTo>
                    <a:pt x="862" y="103"/>
                  </a:lnTo>
                  <a:lnTo>
                    <a:pt x="864" y="105"/>
                  </a:lnTo>
                  <a:lnTo>
                    <a:pt x="865" y="105"/>
                  </a:lnTo>
                  <a:lnTo>
                    <a:pt x="868" y="106"/>
                  </a:lnTo>
                  <a:lnTo>
                    <a:pt x="870" y="109"/>
                  </a:lnTo>
                  <a:lnTo>
                    <a:pt x="871" y="111"/>
                  </a:lnTo>
                  <a:lnTo>
                    <a:pt x="871" y="114"/>
                  </a:lnTo>
                  <a:lnTo>
                    <a:pt x="871" y="115"/>
                  </a:lnTo>
                  <a:lnTo>
                    <a:pt x="870" y="116"/>
                  </a:lnTo>
                  <a:lnTo>
                    <a:pt x="868" y="119"/>
                  </a:lnTo>
                  <a:lnTo>
                    <a:pt x="865" y="121"/>
                  </a:lnTo>
                  <a:lnTo>
                    <a:pt x="864" y="122"/>
                  </a:lnTo>
                  <a:lnTo>
                    <a:pt x="862" y="122"/>
                  </a:lnTo>
                  <a:lnTo>
                    <a:pt x="859" y="122"/>
                  </a:lnTo>
                  <a:lnTo>
                    <a:pt x="858" y="121"/>
                  </a:lnTo>
                  <a:lnTo>
                    <a:pt x="855" y="119"/>
                  </a:lnTo>
                  <a:lnTo>
                    <a:pt x="853" y="116"/>
                  </a:lnTo>
                  <a:lnTo>
                    <a:pt x="853" y="115"/>
                  </a:lnTo>
                  <a:lnTo>
                    <a:pt x="852" y="114"/>
                  </a:lnTo>
                  <a:close/>
                  <a:moveTo>
                    <a:pt x="852" y="77"/>
                  </a:moveTo>
                  <a:lnTo>
                    <a:pt x="852" y="77"/>
                  </a:lnTo>
                  <a:lnTo>
                    <a:pt x="853" y="74"/>
                  </a:lnTo>
                  <a:lnTo>
                    <a:pt x="853" y="72"/>
                  </a:lnTo>
                  <a:lnTo>
                    <a:pt x="855" y="69"/>
                  </a:lnTo>
                  <a:lnTo>
                    <a:pt x="858" y="68"/>
                  </a:lnTo>
                  <a:lnTo>
                    <a:pt x="859" y="68"/>
                  </a:lnTo>
                  <a:lnTo>
                    <a:pt x="862" y="66"/>
                  </a:lnTo>
                  <a:lnTo>
                    <a:pt x="864" y="68"/>
                  </a:lnTo>
                  <a:lnTo>
                    <a:pt x="865" y="68"/>
                  </a:lnTo>
                  <a:lnTo>
                    <a:pt x="868" y="69"/>
                  </a:lnTo>
                  <a:lnTo>
                    <a:pt x="870" y="72"/>
                  </a:lnTo>
                  <a:lnTo>
                    <a:pt x="871" y="74"/>
                  </a:lnTo>
                  <a:lnTo>
                    <a:pt x="871" y="77"/>
                  </a:lnTo>
                  <a:lnTo>
                    <a:pt x="871" y="78"/>
                  </a:lnTo>
                  <a:lnTo>
                    <a:pt x="870" y="80"/>
                  </a:lnTo>
                  <a:lnTo>
                    <a:pt x="868" y="83"/>
                  </a:lnTo>
                  <a:lnTo>
                    <a:pt x="865" y="84"/>
                  </a:lnTo>
                  <a:lnTo>
                    <a:pt x="864" y="85"/>
                  </a:lnTo>
                  <a:lnTo>
                    <a:pt x="862" y="85"/>
                  </a:lnTo>
                  <a:lnTo>
                    <a:pt x="859" y="85"/>
                  </a:lnTo>
                  <a:lnTo>
                    <a:pt x="858" y="84"/>
                  </a:lnTo>
                  <a:lnTo>
                    <a:pt x="855" y="83"/>
                  </a:lnTo>
                  <a:lnTo>
                    <a:pt x="853" y="80"/>
                  </a:lnTo>
                  <a:lnTo>
                    <a:pt x="853" y="78"/>
                  </a:lnTo>
                  <a:lnTo>
                    <a:pt x="852" y="77"/>
                  </a:lnTo>
                  <a:close/>
                  <a:moveTo>
                    <a:pt x="852" y="40"/>
                  </a:moveTo>
                  <a:lnTo>
                    <a:pt x="852" y="40"/>
                  </a:lnTo>
                  <a:lnTo>
                    <a:pt x="853" y="37"/>
                  </a:lnTo>
                  <a:lnTo>
                    <a:pt x="853" y="35"/>
                  </a:lnTo>
                  <a:lnTo>
                    <a:pt x="855" y="32"/>
                  </a:lnTo>
                  <a:lnTo>
                    <a:pt x="858" y="31"/>
                  </a:lnTo>
                  <a:lnTo>
                    <a:pt x="859" y="31"/>
                  </a:lnTo>
                  <a:lnTo>
                    <a:pt x="862" y="29"/>
                  </a:lnTo>
                  <a:lnTo>
                    <a:pt x="864" y="31"/>
                  </a:lnTo>
                  <a:lnTo>
                    <a:pt x="865" y="31"/>
                  </a:lnTo>
                  <a:lnTo>
                    <a:pt x="868" y="32"/>
                  </a:lnTo>
                  <a:lnTo>
                    <a:pt x="870" y="35"/>
                  </a:lnTo>
                  <a:lnTo>
                    <a:pt x="871" y="37"/>
                  </a:lnTo>
                  <a:lnTo>
                    <a:pt x="871" y="40"/>
                  </a:lnTo>
                  <a:lnTo>
                    <a:pt x="871" y="41"/>
                  </a:lnTo>
                  <a:lnTo>
                    <a:pt x="870" y="43"/>
                  </a:lnTo>
                  <a:lnTo>
                    <a:pt x="868" y="46"/>
                  </a:lnTo>
                  <a:lnTo>
                    <a:pt x="865" y="47"/>
                  </a:lnTo>
                  <a:lnTo>
                    <a:pt x="864" y="49"/>
                  </a:lnTo>
                  <a:lnTo>
                    <a:pt x="862" y="49"/>
                  </a:lnTo>
                  <a:lnTo>
                    <a:pt x="859" y="49"/>
                  </a:lnTo>
                  <a:lnTo>
                    <a:pt x="858" y="47"/>
                  </a:lnTo>
                  <a:lnTo>
                    <a:pt x="855" y="46"/>
                  </a:lnTo>
                  <a:lnTo>
                    <a:pt x="853" y="43"/>
                  </a:lnTo>
                  <a:lnTo>
                    <a:pt x="853" y="41"/>
                  </a:lnTo>
                  <a:lnTo>
                    <a:pt x="852" y="40"/>
                  </a:lnTo>
                  <a:close/>
                </a:path>
              </a:pathLst>
            </a:custGeom>
            <a:solidFill>
              <a:srgbClr val="FFFFFF"/>
            </a:solidFill>
            <a:ln w="1588">
              <a:solidFill>
                <a:srgbClr val="FFFFFF"/>
              </a:solidFill>
              <a:round/>
              <a:headEnd/>
              <a:tailEnd/>
            </a:ln>
          </p:spPr>
          <p:txBody>
            <a:bodyPr/>
            <a:lstStyle/>
            <a:p>
              <a:endParaRPr lang="zh-CN" altLang="en-US" sz="2000"/>
            </a:p>
          </p:txBody>
        </p:sp>
        <p:sp>
          <p:nvSpPr>
            <p:cNvPr id="82959" name="Rectangle 14"/>
            <p:cNvSpPr>
              <a:spLocks noChangeArrowheads="1"/>
            </p:cNvSpPr>
            <p:nvPr/>
          </p:nvSpPr>
          <p:spPr bwMode="auto">
            <a:xfrm>
              <a:off x="859" y="1516"/>
              <a:ext cx="90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2000" dirty="0">
                  <a:solidFill>
                    <a:srgbClr val="000000"/>
                  </a:solidFill>
                  <a:latin typeface="Verdana" panose="020B0604030504040204" pitchFamily="34" charset="0"/>
                  <a:ea typeface="微软雅黑" panose="020B0503020204020204" pitchFamily="34" charset="-122"/>
                </a:rPr>
                <a:t>形成</a:t>
              </a:r>
              <a:endParaRPr lang="zh-CN" altLang="en-US" sz="2000" dirty="0">
                <a:latin typeface="Verdana" panose="020B0604030504040204" pitchFamily="34" charset="0"/>
                <a:ea typeface="微软雅黑" panose="020B0503020204020204" pitchFamily="34" charset="-122"/>
              </a:endParaRPr>
            </a:p>
          </p:txBody>
        </p:sp>
        <p:sp>
          <p:nvSpPr>
            <p:cNvPr id="82960" name="Rectangle 15"/>
            <p:cNvSpPr>
              <a:spLocks noChangeArrowheads="1"/>
            </p:cNvSpPr>
            <p:nvPr/>
          </p:nvSpPr>
          <p:spPr bwMode="auto">
            <a:xfrm>
              <a:off x="1687" y="1530"/>
              <a:ext cx="2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286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a:solidFill>
                    <a:srgbClr val="000000"/>
                  </a:solidFill>
                  <a:latin typeface="Times New Roman" panose="02020603050405020304" pitchFamily="18" charset="0"/>
                </a:rPr>
                <a:t> </a:t>
              </a:r>
              <a:endParaRPr lang="zh-CN" altLang="en-US"/>
            </a:p>
          </p:txBody>
        </p:sp>
        <p:sp>
          <p:nvSpPr>
            <p:cNvPr id="82961" name="Rectangle 16"/>
            <p:cNvSpPr>
              <a:spLocks noChangeArrowheads="1"/>
            </p:cNvSpPr>
            <p:nvPr/>
          </p:nvSpPr>
          <p:spPr bwMode="auto">
            <a:xfrm>
              <a:off x="2190" y="1444"/>
              <a:ext cx="426" cy="259"/>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sp>
          <p:nvSpPr>
            <p:cNvPr id="82962" name="Freeform 17"/>
            <p:cNvSpPr>
              <a:spLocks noEditPoints="1"/>
            </p:cNvSpPr>
            <p:nvPr/>
          </p:nvSpPr>
          <p:spPr bwMode="auto">
            <a:xfrm>
              <a:off x="2186" y="1439"/>
              <a:ext cx="434" cy="269"/>
            </a:xfrm>
            <a:custGeom>
              <a:avLst/>
              <a:gdLst>
                <a:gd name="T0" fmla="*/ 0 w 870"/>
                <a:gd name="T1" fmla="*/ 1 h 537"/>
                <a:gd name="T2" fmla="*/ 0 w 870"/>
                <a:gd name="T3" fmla="*/ 1 h 537"/>
                <a:gd name="T4" fmla="*/ 0 w 870"/>
                <a:gd name="T5" fmla="*/ 0 h 537"/>
                <a:gd name="T6" fmla="*/ 0 w 870"/>
                <a:gd name="T7" fmla="*/ 1 h 537"/>
                <a:gd name="T8" fmla="*/ 0 w 870"/>
                <a:gd name="T9" fmla="*/ 1 h 537"/>
                <a:gd name="T10" fmla="*/ 0 w 870"/>
                <a:gd name="T11" fmla="*/ 1 h 537"/>
                <a:gd name="T12" fmla="*/ 0 w 870"/>
                <a:gd name="T13" fmla="*/ 1 h 537"/>
                <a:gd name="T14" fmla="*/ 0 w 870"/>
                <a:gd name="T15" fmla="*/ 0 h 537"/>
                <a:gd name="T16" fmla="*/ 0 w 870"/>
                <a:gd name="T17" fmla="*/ 0 h 537"/>
                <a:gd name="T18" fmla="*/ 0 w 870"/>
                <a:gd name="T19" fmla="*/ 1 h 537"/>
                <a:gd name="T20" fmla="*/ 0 w 870"/>
                <a:gd name="T21" fmla="*/ 1 h 537"/>
                <a:gd name="T22" fmla="*/ 0 w 870"/>
                <a:gd name="T23" fmla="*/ 1 h 537"/>
                <a:gd name="T24" fmla="*/ 0 w 870"/>
                <a:gd name="T25" fmla="*/ 1 h 537"/>
                <a:gd name="T26" fmla="*/ 0 w 870"/>
                <a:gd name="T27" fmla="*/ 0 h 537"/>
                <a:gd name="T28" fmla="*/ 0 w 870"/>
                <a:gd name="T29" fmla="*/ 1 h 537"/>
                <a:gd name="T30" fmla="*/ 0 w 870"/>
                <a:gd name="T31" fmla="*/ 1 h 537"/>
                <a:gd name="T32" fmla="*/ 0 w 870"/>
                <a:gd name="T33" fmla="*/ 1 h 537"/>
                <a:gd name="T34" fmla="*/ 0 w 870"/>
                <a:gd name="T35" fmla="*/ 1 h 537"/>
                <a:gd name="T36" fmla="*/ 0 w 870"/>
                <a:gd name="T37" fmla="*/ 1 h 537"/>
                <a:gd name="T38" fmla="*/ 0 w 870"/>
                <a:gd name="T39" fmla="*/ 1 h 537"/>
                <a:gd name="T40" fmla="*/ 0 w 870"/>
                <a:gd name="T41" fmla="*/ 1 h 537"/>
                <a:gd name="T42" fmla="*/ 0 w 870"/>
                <a:gd name="T43" fmla="*/ 1 h 537"/>
                <a:gd name="T44" fmla="*/ 0 w 870"/>
                <a:gd name="T45" fmla="*/ 1 h 537"/>
                <a:gd name="T46" fmla="*/ 0 w 870"/>
                <a:gd name="T47" fmla="*/ 1 h 537"/>
                <a:gd name="T48" fmla="*/ 0 w 870"/>
                <a:gd name="T49" fmla="*/ 1 h 537"/>
                <a:gd name="T50" fmla="*/ 0 w 870"/>
                <a:gd name="T51" fmla="*/ 1 h 537"/>
                <a:gd name="T52" fmla="*/ 0 w 870"/>
                <a:gd name="T53" fmla="*/ 1 h 537"/>
                <a:gd name="T54" fmla="*/ 0 w 870"/>
                <a:gd name="T55" fmla="*/ 1 h 537"/>
                <a:gd name="T56" fmla="*/ 0 w 870"/>
                <a:gd name="T57" fmla="*/ 1 h 537"/>
                <a:gd name="T58" fmla="*/ 0 w 870"/>
                <a:gd name="T59" fmla="*/ 1 h 537"/>
                <a:gd name="T60" fmla="*/ 0 w 870"/>
                <a:gd name="T61" fmla="*/ 1 h 537"/>
                <a:gd name="T62" fmla="*/ 0 w 870"/>
                <a:gd name="T63" fmla="*/ 1 h 537"/>
                <a:gd name="T64" fmla="*/ 0 w 870"/>
                <a:gd name="T65" fmla="*/ 1 h 537"/>
                <a:gd name="T66" fmla="*/ 0 w 870"/>
                <a:gd name="T67" fmla="*/ 1 h 537"/>
                <a:gd name="T68" fmla="*/ 0 w 870"/>
                <a:gd name="T69" fmla="*/ 1 h 537"/>
                <a:gd name="T70" fmla="*/ 0 w 870"/>
                <a:gd name="T71" fmla="*/ 1 h 537"/>
                <a:gd name="T72" fmla="*/ 0 w 870"/>
                <a:gd name="T73" fmla="*/ 1 h 537"/>
                <a:gd name="T74" fmla="*/ 0 w 870"/>
                <a:gd name="T75" fmla="*/ 1 h 537"/>
                <a:gd name="T76" fmla="*/ 0 w 870"/>
                <a:gd name="T77" fmla="*/ 1 h 537"/>
                <a:gd name="T78" fmla="*/ 0 w 870"/>
                <a:gd name="T79" fmla="*/ 1 h 537"/>
                <a:gd name="T80" fmla="*/ 0 w 870"/>
                <a:gd name="T81" fmla="*/ 1 h 537"/>
                <a:gd name="T82" fmla="*/ 0 w 870"/>
                <a:gd name="T83" fmla="*/ 1 h 537"/>
                <a:gd name="T84" fmla="*/ 0 w 870"/>
                <a:gd name="T85" fmla="*/ 1 h 537"/>
                <a:gd name="T86" fmla="*/ 0 w 870"/>
                <a:gd name="T87" fmla="*/ 1 h 537"/>
                <a:gd name="T88" fmla="*/ 0 w 870"/>
                <a:gd name="T89" fmla="*/ 1 h 537"/>
                <a:gd name="T90" fmla="*/ 0 w 870"/>
                <a:gd name="T91" fmla="*/ 1 h 537"/>
                <a:gd name="T92" fmla="*/ 0 w 870"/>
                <a:gd name="T93" fmla="*/ 1 h 537"/>
                <a:gd name="T94" fmla="*/ 0 w 870"/>
                <a:gd name="T95" fmla="*/ 1 h 537"/>
                <a:gd name="T96" fmla="*/ 0 w 870"/>
                <a:gd name="T97" fmla="*/ 1 h 537"/>
                <a:gd name="T98" fmla="*/ 0 w 870"/>
                <a:gd name="T99" fmla="*/ 1 h 537"/>
                <a:gd name="T100" fmla="*/ 0 w 870"/>
                <a:gd name="T101" fmla="*/ 1 h 537"/>
                <a:gd name="T102" fmla="*/ 0 w 870"/>
                <a:gd name="T103" fmla="*/ 1 h 537"/>
                <a:gd name="T104" fmla="*/ 0 w 870"/>
                <a:gd name="T105" fmla="*/ 1 h 537"/>
                <a:gd name="T106" fmla="*/ 0 w 870"/>
                <a:gd name="T107" fmla="*/ 1 h 537"/>
                <a:gd name="T108" fmla="*/ 0 w 870"/>
                <a:gd name="T109" fmla="*/ 1 h 537"/>
                <a:gd name="T110" fmla="*/ 0 w 870"/>
                <a:gd name="T111" fmla="*/ 1 h 537"/>
                <a:gd name="T112" fmla="*/ 0 w 870"/>
                <a:gd name="T113" fmla="*/ 1 h 537"/>
                <a:gd name="T114" fmla="*/ 0 w 870"/>
                <a:gd name="T115" fmla="*/ 1 h 537"/>
                <a:gd name="T116" fmla="*/ 0 w 870"/>
                <a:gd name="T117" fmla="*/ 1 h 537"/>
                <a:gd name="T118" fmla="*/ 0 w 870"/>
                <a:gd name="T119" fmla="*/ 1 h 537"/>
                <a:gd name="T120" fmla="*/ 0 w 870"/>
                <a:gd name="T121" fmla="*/ 1 h 537"/>
                <a:gd name="T122" fmla="*/ 0 w 870"/>
                <a:gd name="T123" fmla="*/ 1 h 53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70"/>
                <a:gd name="T187" fmla="*/ 0 h 537"/>
                <a:gd name="T188" fmla="*/ 870 w 870"/>
                <a:gd name="T189" fmla="*/ 537 h 53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70" h="537">
                  <a:moveTo>
                    <a:pt x="842" y="18"/>
                  </a:moveTo>
                  <a:lnTo>
                    <a:pt x="842" y="18"/>
                  </a:lnTo>
                  <a:lnTo>
                    <a:pt x="840" y="18"/>
                  </a:lnTo>
                  <a:lnTo>
                    <a:pt x="839" y="18"/>
                  </a:lnTo>
                  <a:lnTo>
                    <a:pt x="836" y="15"/>
                  </a:lnTo>
                  <a:lnTo>
                    <a:pt x="834" y="12"/>
                  </a:lnTo>
                  <a:lnTo>
                    <a:pt x="833" y="11"/>
                  </a:lnTo>
                  <a:lnTo>
                    <a:pt x="833" y="9"/>
                  </a:lnTo>
                  <a:lnTo>
                    <a:pt x="833" y="6"/>
                  </a:lnTo>
                  <a:lnTo>
                    <a:pt x="834" y="5"/>
                  </a:lnTo>
                  <a:lnTo>
                    <a:pt x="836" y="2"/>
                  </a:lnTo>
                  <a:lnTo>
                    <a:pt x="839" y="0"/>
                  </a:lnTo>
                  <a:lnTo>
                    <a:pt x="840" y="0"/>
                  </a:lnTo>
                  <a:lnTo>
                    <a:pt x="842" y="0"/>
                  </a:lnTo>
                  <a:lnTo>
                    <a:pt x="845" y="0"/>
                  </a:lnTo>
                  <a:lnTo>
                    <a:pt x="846" y="0"/>
                  </a:lnTo>
                  <a:lnTo>
                    <a:pt x="849" y="2"/>
                  </a:lnTo>
                  <a:lnTo>
                    <a:pt x="851" y="5"/>
                  </a:lnTo>
                  <a:lnTo>
                    <a:pt x="851" y="6"/>
                  </a:lnTo>
                  <a:lnTo>
                    <a:pt x="852" y="9"/>
                  </a:lnTo>
                  <a:lnTo>
                    <a:pt x="851" y="11"/>
                  </a:lnTo>
                  <a:lnTo>
                    <a:pt x="851" y="12"/>
                  </a:lnTo>
                  <a:lnTo>
                    <a:pt x="849" y="15"/>
                  </a:lnTo>
                  <a:lnTo>
                    <a:pt x="846" y="18"/>
                  </a:lnTo>
                  <a:lnTo>
                    <a:pt x="845" y="18"/>
                  </a:lnTo>
                  <a:lnTo>
                    <a:pt x="842" y="18"/>
                  </a:lnTo>
                  <a:close/>
                  <a:moveTo>
                    <a:pt x="805" y="18"/>
                  </a:moveTo>
                  <a:lnTo>
                    <a:pt x="805" y="18"/>
                  </a:lnTo>
                  <a:lnTo>
                    <a:pt x="803" y="18"/>
                  </a:lnTo>
                  <a:lnTo>
                    <a:pt x="802" y="18"/>
                  </a:lnTo>
                  <a:lnTo>
                    <a:pt x="799" y="15"/>
                  </a:lnTo>
                  <a:lnTo>
                    <a:pt x="797" y="12"/>
                  </a:lnTo>
                  <a:lnTo>
                    <a:pt x="796" y="11"/>
                  </a:lnTo>
                  <a:lnTo>
                    <a:pt x="796" y="9"/>
                  </a:lnTo>
                  <a:lnTo>
                    <a:pt x="796" y="6"/>
                  </a:lnTo>
                  <a:lnTo>
                    <a:pt x="797" y="5"/>
                  </a:lnTo>
                  <a:lnTo>
                    <a:pt x="799" y="2"/>
                  </a:lnTo>
                  <a:lnTo>
                    <a:pt x="802" y="0"/>
                  </a:lnTo>
                  <a:lnTo>
                    <a:pt x="803" y="0"/>
                  </a:lnTo>
                  <a:lnTo>
                    <a:pt x="805" y="0"/>
                  </a:lnTo>
                  <a:lnTo>
                    <a:pt x="808" y="0"/>
                  </a:lnTo>
                  <a:lnTo>
                    <a:pt x="809" y="0"/>
                  </a:lnTo>
                  <a:lnTo>
                    <a:pt x="812" y="2"/>
                  </a:lnTo>
                  <a:lnTo>
                    <a:pt x="814" y="5"/>
                  </a:lnTo>
                  <a:lnTo>
                    <a:pt x="814" y="6"/>
                  </a:lnTo>
                  <a:lnTo>
                    <a:pt x="815" y="9"/>
                  </a:lnTo>
                  <a:lnTo>
                    <a:pt x="814" y="11"/>
                  </a:lnTo>
                  <a:lnTo>
                    <a:pt x="814" y="12"/>
                  </a:lnTo>
                  <a:lnTo>
                    <a:pt x="812" y="15"/>
                  </a:lnTo>
                  <a:lnTo>
                    <a:pt x="809" y="18"/>
                  </a:lnTo>
                  <a:lnTo>
                    <a:pt x="808" y="18"/>
                  </a:lnTo>
                  <a:lnTo>
                    <a:pt x="805" y="18"/>
                  </a:lnTo>
                  <a:close/>
                  <a:moveTo>
                    <a:pt x="768" y="18"/>
                  </a:moveTo>
                  <a:lnTo>
                    <a:pt x="768" y="18"/>
                  </a:lnTo>
                  <a:lnTo>
                    <a:pt x="766" y="18"/>
                  </a:lnTo>
                  <a:lnTo>
                    <a:pt x="765" y="18"/>
                  </a:lnTo>
                  <a:lnTo>
                    <a:pt x="762" y="15"/>
                  </a:lnTo>
                  <a:lnTo>
                    <a:pt x="759" y="12"/>
                  </a:lnTo>
                  <a:lnTo>
                    <a:pt x="759" y="11"/>
                  </a:lnTo>
                  <a:lnTo>
                    <a:pt x="759" y="9"/>
                  </a:lnTo>
                  <a:lnTo>
                    <a:pt x="759" y="6"/>
                  </a:lnTo>
                  <a:lnTo>
                    <a:pt x="759" y="5"/>
                  </a:lnTo>
                  <a:lnTo>
                    <a:pt x="762" y="2"/>
                  </a:lnTo>
                  <a:lnTo>
                    <a:pt x="765" y="0"/>
                  </a:lnTo>
                  <a:lnTo>
                    <a:pt x="766" y="0"/>
                  </a:lnTo>
                  <a:lnTo>
                    <a:pt x="768" y="0"/>
                  </a:lnTo>
                  <a:lnTo>
                    <a:pt x="771" y="0"/>
                  </a:lnTo>
                  <a:lnTo>
                    <a:pt x="772" y="0"/>
                  </a:lnTo>
                  <a:lnTo>
                    <a:pt x="775" y="2"/>
                  </a:lnTo>
                  <a:lnTo>
                    <a:pt x="777" y="5"/>
                  </a:lnTo>
                  <a:lnTo>
                    <a:pt x="777" y="6"/>
                  </a:lnTo>
                  <a:lnTo>
                    <a:pt x="778" y="9"/>
                  </a:lnTo>
                  <a:lnTo>
                    <a:pt x="777" y="11"/>
                  </a:lnTo>
                  <a:lnTo>
                    <a:pt x="777" y="12"/>
                  </a:lnTo>
                  <a:lnTo>
                    <a:pt x="775" y="15"/>
                  </a:lnTo>
                  <a:lnTo>
                    <a:pt x="772" y="18"/>
                  </a:lnTo>
                  <a:lnTo>
                    <a:pt x="771" y="18"/>
                  </a:lnTo>
                  <a:lnTo>
                    <a:pt x="768" y="18"/>
                  </a:lnTo>
                  <a:close/>
                  <a:moveTo>
                    <a:pt x="731" y="18"/>
                  </a:moveTo>
                  <a:lnTo>
                    <a:pt x="731" y="18"/>
                  </a:lnTo>
                  <a:lnTo>
                    <a:pt x="730" y="18"/>
                  </a:lnTo>
                  <a:lnTo>
                    <a:pt x="728" y="18"/>
                  </a:lnTo>
                  <a:lnTo>
                    <a:pt x="725" y="15"/>
                  </a:lnTo>
                  <a:lnTo>
                    <a:pt x="722" y="12"/>
                  </a:lnTo>
                  <a:lnTo>
                    <a:pt x="722" y="11"/>
                  </a:lnTo>
                  <a:lnTo>
                    <a:pt x="722" y="9"/>
                  </a:lnTo>
                  <a:lnTo>
                    <a:pt x="722" y="6"/>
                  </a:lnTo>
                  <a:lnTo>
                    <a:pt x="722" y="5"/>
                  </a:lnTo>
                  <a:lnTo>
                    <a:pt x="725" y="2"/>
                  </a:lnTo>
                  <a:lnTo>
                    <a:pt x="728" y="0"/>
                  </a:lnTo>
                  <a:lnTo>
                    <a:pt x="730" y="0"/>
                  </a:lnTo>
                  <a:lnTo>
                    <a:pt x="731" y="0"/>
                  </a:lnTo>
                  <a:lnTo>
                    <a:pt x="733" y="0"/>
                  </a:lnTo>
                  <a:lnTo>
                    <a:pt x="735" y="0"/>
                  </a:lnTo>
                  <a:lnTo>
                    <a:pt x="738" y="2"/>
                  </a:lnTo>
                  <a:lnTo>
                    <a:pt x="740" y="5"/>
                  </a:lnTo>
                  <a:lnTo>
                    <a:pt x="740" y="6"/>
                  </a:lnTo>
                  <a:lnTo>
                    <a:pt x="740" y="9"/>
                  </a:lnTo>
                  <a:lnTo>
                    <a:pt x="740" y="11"/>
                  </a:lnTo>
                  <a:lnTo>
                    <a:pt x="740" y="12"/>
                  </a:lnTo>
                  <a:lnTo>
                    <a:pt x="738" y="15"/>
                  </a:lnTo>
                  <a:lnTo>
                    <a:pt x="735" y="18"/>
                  </a:lnTo>
                  <a:lnTo>
                    <a:pt x="733" y="18"/>
                  </a:lnTo>
                  <a:lnTo>
                    <a:pt x="731" y="18"/>
                  </a:lnTo>
                  <a:close/>
                  <a:moveTo>
                    <a:pt x="694" y="18"/>
                  </a:moveTo>
                  <a:lnTo>
                    <a:pt x="694" y="18"/>
                  </a:lnTo>
                  <a:lnTo>
                    <a:pt x="693" y="18"/>
                  </a:lnTo>
                  <a:lnTo>
                    <a:pt x="691" y="18"/>
                  </a:lnTo>
                  <a:lnTo>
                    <a:pt x="688" y="15"/>
                  </a:lnTo>
                  <a:lnTo>
                    <a:pt x="685" y="12"/>
                  </a:lnTo>
                  <a:lnTo>
                    <a:pt x="685" y="11"/>
                  </a:lnTo>
                  <a:lnTo>
                    <a:pt x="685" y="9"/>
                  </a:lnTo>
                  <a:lnTo>
                    <a:pt x="685" y="6"/>
                  </a:lnTo>
                  <a:lnTo>
                    <a:pt x="685" y="5"/>
                  </a:lnTo>
                  <a:lnTo>
                    <a:pt x="688" y="2"/>
                  </a:lnTo>
                  <a:lnTo>
                    <a:pt x="691" y="0"/>
                  </a:lnTo>
                  <a:lnTo>
                    <a:pt x="693" y="0"/>
                  </a:lnTo>
                  <a:lnTo>
                    <a:pt x="694" y="0"/>
                  </a:lnTo>
                  <a:lnTo>
                    <a:pt x="696" y="0"/>
                  </a:lnTo>
                  <a:lnTo>
                    <a:pt x="699" y="0"/>
                  </a:lnTo>
                  <a:lnTo>
                    <a:pt x="702" y="2"/>
                  </a:lnTo>
                  <a:lnTo>
                    <a:pt x="703" y="5"/>
                  </a:lnTo>
                  <a:lnTo>
                    <a:pt x="703" y="6"/>
                  </a:lnTo>
                  <a:lnTo>
                    <a:pt x="703" y="9"/>
                  </a:lnTo>
                  <a:lnTo>
                    <a:pt x="703" y="11"/>
                  </a:lnTo>
                  <a:lnTo>
                    <a:pt x="703" y="12"/>
                  </a:lnTo>
                  <a:lnTo>
                    <a:pt x="702" y="15"/>
                  </a:lnTo>
                  <a:lnTo>
                    <a:pt x="699" y="18"/>
                  </a:lnTo>
                  <a:lnTo>
                    <a:pt x="696" y="18"/>
                  </a:lnTo>
                  <a:lnTo>
                    <a:pt x="694" y="18"/>
                  </a:lnTo>
                  <a:close/>
                  <a:moveTo>
                    <a:pt x="657" y="18"/>
                  </a:moveTo>
                  <a:lnTo>
                    <a:pt x="657" y="18"/>
                  </a:lnTo>
                  <a:lnTo>
                    <a:pt x="656" y="18"/>
                  </a:lnTo>
                  <a:lnTo>
                    <a:pt x="654" y="18"/>
                  </a:lnTo>
                  <a:lnTo>
                    <a:pt x="651" y="15"/>
                  </a:lnTo>
                  <a:lnTo>
                    <a:pt x="648" y="12"/>
                  </a:lnTo>
                  <a:lnTo>
                    <a:pt x="648" y="11"/>
                  </a:lnTo>
                  <a:lnTo>
                    <a:pt x="648" y="9"/>
                  </a:lnTo>
                  <a:lnTo>
                    <a:pt x="648" y="6"/>
                  </a:lnTo>
                  <a:lnTo>
                    <a:pt x="648" y="5"/>
                  </a:lnTo>
                  <a:lnTo>
                    <a:pt x="651" y="2"/>
                  </a:lnTo>
                  <a:lnTo>
                    <a:pt x="654" y="0"/>
                  </a:lnTo>
                  <a:lnTo>
                    <a:pt x="656" y="0"/>
                  </a:lnTo>
                  <a:lnTo>
                    <a:pt x="657" y="0"/>
                  </a:lnTo>
                  <a:lnTo>
                    <a:pt x="659" y="0"/>
                  </a:lnTo>
                  <a:lnTo>
                    <a:pt x="662" y="0"/>
                  </a:lnTo>
                  <a:lnTo>
                    <a:pt x="665" y="2"/>
                  </a:lnTo>
                  <a:lnTo>
                    <a:pt x="666" y="5"/>
                  </a:lnTo>
                  <a:lnTo>
                    <a:pt x="666" y="6"/>
                  </a:lnTo>
                  <a:lnTo>
                    <a:pt x="666" y="9"/>
                  </a:lnTo>
                  <a:lnTo>
                    <a:pt x="666" y="11"/>
                  </a:lnTo>
                  <a:lnTo>
                    <a:pt x="666" y="12"/>
                  </a:lnTo>
                  <a:lnTo>
                    <a:pt x="665" y="15"/>
                  </a:lnTo>
                  <a:lnTo>
                    <a:pt x="662" y="18"/>
                  </a:lnTo>
                  <a:lnTo>
                    <a:pt x="659" y="18"/>
                  </a:lnTo>
                  <a:lnTo>
                    <a:pt x="657" y="18"/>
                  </a:lnTo>
                  <a:close/>
                  <a:moveTo>
                    <a:pt x="620" y="18"/>
                  </a:moveTo>
                  <a:lnTo>
                    <a:pt x="620" y="18"/>
                  </a:lnTo>
                  <a:lnTo>
                    <a:pt x="619" y="18"/>
                  </a:lnTo>
                  <a:lnTo>
                    <a:pt x="617" y="18"/>
                  </a:lnTo>
                  <a:lnTo>
                    <a:pt x="614" y="15"/>
                  </a:lnTo>
                  <a:lnTo>
                    <a:pt x="611" y="12"/>
                  </a:lnTo>
                  <a:lnTo>
                    <a:pt x="611" y="11"/>
                  </a:lnTo>
                  <a:lnTo>
                    <a:pt x="611" y="9"/>
                  </a:lnTo>
                  <a:lnTo>
                    <a:pt x="611" y="6"/>
                  </a:lnTo>
                  <a:lnTo>
                    <a:pt x="611" y="5"/>
                  </a:lnTo>
                  <a:lnTo>
                    <a:pt x="614" y="2"/>
                  </a:lnTo>
                  <a:lnTo>
                    <a:pt x="617" y="0"/>
                  </a:lnTo>
                  <a:lnTo>
                    <a:pt x="619" y="0"/>
                  </a:lnTo>
                  <a:lnTo>
                    <a:pt x="620" y="0"/>
                  </a:lnTo>
                  <a:lnTo>
                    <a:pt x="622" y="0"/>
                  </a:lnTo>
                  <a:lnTo>
                    <a:pt x="625" y="0"/>
                  </a:lnTo>
                  <a:lnTo>
                    <a:pt x="628" y="2"/>
                  </a:lnTo>
                  <a:lnTo>
                    <a:pt x="629" y="5"/>
                  </a:lnTo>
                  <a:lnTo>
                    <a:pt x="629" y="6"/>
                  </a:lnTo>
                  <a:lnTo>
                    <a:pt x="629" y="9"/>
                  </a:lnTo>
                  <a:lnTo>
                    <a:pt x="629" y="11"/>
                  </a:lnTo>
                  <a:lnTo>
                    <a:pt x="629" y="12"/>
                  </a:lnTo>
                  <a:lnTo>
                    <a:pt x="628" y="15"/>
                  </a:lnTo>
                  <a:lnTo>
                    <a:pt x="625" y="18"/>
                  </a:lnTo>
                  <a:lnTo>
                    <a:pt x="622" y="18"/>
                  </a:lnTo>
                  <a:lnTo>
                    <a:pt x="620" y="18"/>
                  </a:lnTo>
                  <a:close/>
                  <a:moveTo>
                    <a:pt x="583" y="18"/>
                  </a:moveTo>
                  <a:lnTo>
                    <a:pt x="583" y="18"/>
                  </a:lnTo>
                  <a:lnTo>
                    <a:pt x="582" y="18"/>
                  </a:lnTo>
                  <a:lnTo>
                    <a:pt x="580" y="18"/>
                  </a:lnTo>
                  <a:lnTo>
                    <a:pt x="578" y="15"/>
                  </a:lnTo>
                  <a:lnTo>
                    <a:pt x="575" y="12"/>
                  </a:lnTo>
                  <a:lnTo>
                    <a:pt x="575" y="11"/>
                  </a:lnTo>
                  <a:lnTo>
                    <a:pt x="575" y="9"/>
                  </a:lnTo>
                  <a:lnTo>
                    <a:pt x="575" y="6"/>
                  </a:lnTo>
                  <a:lnTo>
                    <a:pt x="575" y="5"/>
                  </a:lnTo>
                  <a:lnTo>
                    <a:pt x="578" y="2"/>
                  </a:lnTo>
                  <a:lnTo>
                    <a:pt x="580" y="0"/>
                  </a:lnTo>
                  <a:lnTo>
                    <a:pt x="582" y="0"/>
                  </a:lnTo>
                  <a:lnTo>
                    <a:pt x="583" y="0"/>
                  </a:lnTo>
                  <a:lnTo>
                    <a:pt x="585" y="0"/>
                  </a:lnTo>
                  <a:lnTo>
                    <a:pt x="588" y="0"/>
                  </a:lnTo>
                  <a:lnTo>
                    <a:pt x="591" y="2"/>
                  </a:lnTo>
                  <a:lnTo>
                    <a:pt x="592" y="5"/>
                  </a:lnTo>
                  <a:lnTo>
                    <a:pt x="592" y="6"/>
                  </a:lnTo>
                  <a:lnTo>
                    <a:pt x="592" y="9"/>
                  </a:lnTo>
                  <a:lnTo>
                    <a:pt x="592" y="11"/>
                  </a:lnTo>
                  <a:lnTo>
                    <a:pt x="592" y="12"/>
                  </a:lnTo>
                  <a:lnTo>
                    <a:pt x="591" y="15"/>
                  </a:lnTo>
                  <a:lnTo>
                    <a:pt x="588" y="18"/>
                  </a:lnTo>
                  <a:lnTo>
                    <a:pt x="585" y="18"/>
                  </a:lnTo>
                  <a:lnTo>
                    <a:pt x="583" y="18"/>
                  </a:lnTo>
                  <a:close/>
                  <a:moveTo>
                    <a:pt x="547" y="18"/>
                  </a:moveTo>
                  <a:lnTo>
                    <a:pt x="547" y="18"/>
                  </a:lnTo>
                  <a:lnTo>
                    <a:pt x="545" y="18"/>
                  </a:lnTo>
                  <a:lnTo>
                    <a:pt x="544" y="18"/>
                  </a:lnTo>
                  <a:lnTo>
                    <a:pt x="541" y="15"/>
                  </a:lnTo>
                  <a:lnTo>
                    <a:pt x="538" y="12"/>
                  </a:lnTo>
                  <a:lnTo>
                    <a:pt x="538" y="11"/>
                  </a:lnTo>
                  <a:lnTo>
                    <a:pt x="538" y="9"/>
                  </a:lnTo>
                  <a:lnTo>
                    <a:pt x="538" y="6"/>
                  </a:lnTo>
                  <a:lnTo>
                    <a:pt x="538" y="5"/>
                  </a:lnTo>
                  <a:lnTo>
                    <a:pt x="541" y="2"/>
                  </a:lnTo>
                  <a:lnTo>
                    <a:pt x="544" y="0"/>
                  </a:lnTo>
                  <a:lnTo>
                    <a:pt x="545" y="0"/>
                  </a:lnTo>
                  <a:lnTo>
                    <a:pt x="547" y="0"/>
                  </a:lnTo>
                  <a:lnTo>
                    <a:pt x="548" y="0"/>
                  </a:lnTo>
                  <a:lnTo>
                    <a:pt x="551" y="0"/>
                  </a:lnTo>
                  <a:lnTo>
                    <a:pt x="554" y="2"/>
                  </a:lnTo>
                  <a:lnTo>
                    <a:pt x="555" y="5"/>
                  </a:lnTo>
                  <a:lnTo>
                    <a:pt x="555" y="6"/>
                  </a:lnTo>
                  <a:lnTo>
                    <a:pt x="555" y="9"/>
                  </a:lnTo>
                  <a:lnTo>
                    <a:pt x="555" y="11"/>
                  </a:lnTo>
                  <a:lnTo>
                    <a:pt x="555" y="12"/>
                  </a:lnTo>
                  <a:lnTo>
                    <a:pt x="554" y="15"/>
                  </a:lnTo>
                  <a:lnTo>
                    <a:pt x="551" y="18"/>
                  </a:lnTo>
                  <a:lnTo>
                    <a:pt x="548" y="18"/>
                  </a:lnTo>
                  <a:lnTo>
                    <a:pt x="547" y="18"/>
                  </a:lnTo>
                  <a:close/>
                  <a:moveTo>
                    <a:pt x="510" y="18"/>
                  </a:moveTo>
                  <a:lnTo>
                    <a:pt x="510" y="18"/>
                  </a:lnTo>
                  <a:lnTo>
                    <a:pt x="508" y="18"/>
                  </a:lnTo>
                  <a:lnTo>
                    <a:pt x="507" y="18"/>
                  </a:lnTo>
                  <a:lnTo>
                    <a:pt x="504" y="15"/>
                  </a:lnTo>
                  <a:lnTo>
                    <a:pt x="501" y="12"/>
                  </a:lnTo>
                  <a:lnTo>
                    <a:pt x="501" y="11"/>
                  </a:lnTo>
                  <a:lnTo>
                    <a:pt x="501" y="9"/>
                  </a:lnTo>
                  <a:lnTo>
                    <a:pt x="501" y="6"/>
                  </a:lnTo>
                  <a:lnTo>
                    <a:pt x="501" y="5"/>
                  </a:lnTo>
                  <a:lnTo>
                    <a:pt x="504" y="2"/>
                  </a:lnTo>
                  <a:lnTo>
                    <a:pt x="507" y="0"/>
                  </a:lnTo>
                  <a:lnTo>
                    <a:pt x="508" y="0"/>
                  </a:lnTo>
                  <a:lnTo>
                    <a:pt x="510" y="0"/>
                  </a:lnTo>
                  <a:lnTo>
                    <a:pt x="511" y="0"/>
                  </a:lnTo>
                  <a:lnTo>
                    <a:pt x="514" y="0"/>
                  </a:lnTo>
                  <a:lnTo>
                    <a:pt x="517" y="2"/>
                  </a:lnTo>
                  <a:lnTo>
                    <a:pt x="518" y="5"/>
                  </a:lnTo>
                  <a:lnTo>
                    <a:pt x="518" y="6"/>
                  </a:lnTo>
                  <a:lnTo>
                    <a:pt x="518" y="9"/>
                  </a:lnTo>
                  <a:lnTo>
                    <a:pt x="518" y="11"/>
                  </a:lnTo>
                  <a:lnTo>
                    <a:pt x="518" y="12"/>
                  </a:lnTo>
                  <a:lnTo>
                    <a:pt x="517" y="15"/>
                  </a:lnTo>
                  <a:lnTo>
                    <a:pt x="514" y="18"/>
                  </a:lnTo>
                  <a:lnTo>
                    <a:pt x="511" y="18"/>
                  </a:lnTo>
                  <a:lnTo>
                    <a:pt x="510" y="18"/>
                  </a:lnTo>
                  <a:close/>
                  <a:moveTo>
                    <a:pt x="473" y="18"/>
                  </a:moveTo>
                  <a:lnTo>
                    <a:pt x="473" y="18"/>
                  </a:lnTo>
                  <a:lnTo>
                    <a:pt x="471" y="18"/>
                  </a:lnTo>
                  <a:lnTo>
                    <a:pt x="470" y="18"/>
                  </a:lnTo>
                  <a:lnTo>
                    <a:pt x="467" y="15"/>
                  </a:lnTo>
                  <a:lnTo>
                    <a:pt x="464" y="12"/>
                  </a:lnTo>
                  <a:lnTo>
                    <a:pt x="464" y="11"/>
                  </a:lnTo>
                  <a:lnTo>
                    <a:pt x="464" y="9"/>
                  </a:lnTo>
                  <a:lnTo>
                    <a:pt x="464" y="6"/>
                  </a:lnTo>
                  <a:lnTo>
                    <a:pt x="464" y="5"/>
                  </a:lnTo>
                  <a:lnTo>
                    <a:pt x="467" y="2"/>
                  </a:lnTo>
                  <a:lnTo>
                    <a:pt x="470" y="0"/>
                  </a:lnTo>
                  <a:lnTo>
                    <a:pt x="471" y="0"/>
                  </a:lnTo>
                  <a:lnTo>
                    <a:pt x="473" y="0"/>
                  </a:lnTo>
                  <a:lnTo>
                    <a:pt x="474" y="0"/>
                  </a:lnTo>
                  <a:lnTo>
                    <a:pt x="477" y="0"/>
                  </a:lnTo>
                  <a:lnTo>
                    <a:pt x="480" y="2"/>
                  </a:lnTo>
                  <a:lnTo>
                    <a:pt x="482" y="5"/>
                  </a:lnTo>
                  <a:lnTo>
                    <a:pt x="482" y="6"/>
                  </a:lnTo>
                  <a:lnTo>
                    <a:pt x="482" y="9"/>
                  </a:lnTo>
                  <a:lnTo>
                    <a:pt x="482" y="11"/>
                  </a:lnTo>
                  <a:lnTo>
                    <a:pt x="482" y="12"/>
                  </a:lnTo>
                  <a:lnTo>
                    <a:pt x="480" y="15"/>
                  </a:lnTo>
                  <a:lnTo>
                    <a:pt x="477" y="18"/>
                  </a:lnTo>
                  <a:lnTo>
                    <a:pt x="474" y="18"/>
                  </a:lnTo>
                  <a:lnTo>
                    <a:pt x="473" y="18"/>
                  </a:lnTo>
                  <a:close/>
                  <a:moveTo>
                    <a:pt x="436" y="18"/>
                  </a:moveTo>
                  <a:lnTo>
                    <a:pt x="436" y="18"/>
                  </a:lnTo>
                  <a:lnTo>
                    <a:pt x="434" y="18"/>
                  </a:lnTo>
                  <a:lnTo>
                    <a:pt x="433" y="18"/>
                  </a:lnTo>
                  <a:lnTo>
                    <a:pt x="430" y="15"/>
                  </a:lnTo>
                  <a:lnTo>
                    <a:pt x="427" y="12"/>
                  </a:lnTo>
                  <a:lnTo>
                    <a:pt x="427" y="11"/>
                  </a:lnTo>
                  <a:lnTo>
                    <a:pt x="427" y="9"/>
                  </a:lnTo>
                  <a:lnTo>
                    <a:pt x="427" y="6"/>
                  </a:lnTo>
                  <a:lnTo>
                    <a:pt x="427" y="5"/>
                  </a:lnTo>
                  <a:lnTo>
                    <a:pt x="430" y="2"/>
                  </a:lnTo>
                  <a:lnTo>
                    <a:pt x="433" y="0"/>
                  </a:lnTo>
                  <a:lnTo>
                    <a:pt x="434" y="0"/>
                  </a:lnTo>
                  <a:lnTo>
                    <a:pt x="436" y="0"/>
                  </a:lnTo>
                  <a:lnTo>
                    <a:pt x="437" y="0"/>
                  </a:lnTo>
                  <a:lnTo>
                    <a:pt x="440" y="0"/>
                  </a:lnTo>
                  <a:lnTo>
                    <a:pt x="443" y="2"/>
                  </a:lnTo>
                  <a:lnTo>
                    <a:pt x="445" y="5"/>
                  </a:lnTo>
                  <a:lnTo>
                    <a:pt x="445" y="6"/>
                  </a:lnTo>
                  <a:lnTo>
                    <a:pt x="445" y="9"/>
                  </a:lnTo>
                  <a:lnTo>
                    <a:pt x="445" y="11"/>
                  </a:lnTo>
                  <a:lnTo>
                    <a:pt x="445" y="12"/>
                  </a:lnTo>
                  <a:lnTo>
                    <a:pt x="443" y="15"/>
                  </a:lnTo>
                  <a:lnTo>
                    <a:pt x="440" y="18"/>
                  </a:lnTo>
                  <a:lnTo>
                    <a:pt x="437" y="18"/>
                  </a:lnTo>
                  <a:lnTo>
                    <a:pt x="436" y="18"/>
                  </a:lnTo>
                  <a:close/>
                  <a:moveTo>
                    <a:pt x="399" y="18"/>
                  </a:moveTo>
                  <a:lnTo>
                    <a:pt x="399" y="18"/>
                  </a:lnTo>
                  <a:lnTo>
                    <a:pt x="397" y="18"/>
                  </a:lnTo>
                  <a:lnTo>
                    <a:pt x="396" y="18"/>
                  </a:lnTo>
                  <a:lnTo>
                    <a:pt x="393" y="15"/>
                  </a:lnTo>
                  <a:lnTo>
                    <a:pt x="390" y="12"/>
                  </a:lnTo>
                  <a:lnTo>
                    <a:pt x="390" y="11"/>
                  </a:lnTo>
                  <a:lnTo>
                    <a:pt x="390" y="9"/>
                  </a:lnTo>
                  <a:lnTo>
                    <a:pt x="390" y="6"/>
                  </a:lnTo>
                  <a:lnTo>
                    <a:pt x="390" y="5"/>
                  </a:lnTo>
                  <a:lnTo>
                    <a:pt x="393" y="2"/>
                  </a:lnTo>
                  <a:lnTo>
                    <a:pt x="396" y="0"/>
                  </a:lnTo>
                  <a:lnTo>
                    <a:pt x="397" y="0"/>
                  </a:lnTo>
                  <a:lnTo>
                    <a:pt x="399" y="0"/>
                  </a:lnTo>
                  <a:lnTo>
                    <a:pt x="400" y="0"/>
                  </a:lnTo>
                  <a:lnTo>
                    <a:pt x="403" y="0"/>
                  </a:lnTo>
                  <a:lnTo>
                    <a:pt x="406" y="2"/>
                  </a:lnTo>
                  <a:lnTo>
                    <a:pt x="408" y="5"/>
                  </a:lnTo>
                  <a:lnTo>
                    <a:pt x="408" y="6"/>
                  </a:lnTo>
                  <a:lnTo>
                    <a:pt x="408" y="9"/>
                  </a:lnTo>
                  <a:lnTo>
                    <a:pt x="408" y="11"/>
                  </a:lnTo>
                  <a:lnTo>
                    <a:pt x="408" y="12"/>
                  </a:lnTo>
                  <a:lnTo>
                    <a:pt x="406" y="15"/>
                  </a:lnTo>
                  <a:lnTo>
                    <a:pt x="403" y="18"/>
                  </a:lnTo>
                  <a:lnTo>
                    <a:pt x="400" y="18"/>
                  </a:lnTo>
                  <a:lnTo>
                    <a:pt x="399" y="18"/>
                  </a:lnTo>
                  <a:close/>
                  <a:moveTo>
                    <a:pt x="362" y="18"/>
                  </a:moveTo>
                  <a:lnTo>
                    <a:pt x="362" y="18"/>
                  </a:lnTo>
                  <a:lnTo>
                    <a:pt x="361" y="18"/>
                  </a:lnTo>
                  <a:lnTo>
                    <a:pt x="359" y="18"/>
                  </a:lnTo>
                  <a:lnTo>
                    <a:pt x="356" y="15"/>
                  </a:lnTo>
                  <a:lnTo>
                    <a:pt x="353" y="12"/>
                  </a:lnTo>
                  <a:lnTo>
                    <a:pt x="353" y="11"/>
                  </a:lnTo>
                  <a:lnTo>
                    <a:pt x="353" y="9"/>
                  </a:lnTo>
                  <a:lnTo>
                    <a:pt x="353" y="6"/>
                  </a:lnTo>
                  <a:lnTo>
                    <a:pt x="353" y="5"/>
                  </a:lnTo>
                  <a:lnTo>
                    <a:pt x="356" y="2"/>
                  </a:lnTo>
                  <a:lnTo>
                    <a:pt x="359" y="0"/>
                  </a:lnTo>
                  <a:lnTo>
                    <a:pt x="361" y="0"/>
                  </a:lnTo>
                  <a:lnTo>
                    <a:pt x="362" y="0"/>
                  </a:lnTo>
                  <a:lnTo>
                    <a:pt x="363" y="0"/>
                  </a:lnTo>
                  <a:lnTo>
                    <a:pt x="365" y="0"/>
                  </a:lnTo>
                  <a:lnTo>
                    <a:pt x="368" y="2"/>
                  </a:lnTo>
                  <a:lnTo>
                    <a:pt x="371" y="5"/>
                  </a:lnTo>
                  <a:lnTo>
                    <a:pt x="371" y="6"/>
                  </a:lnTo>
                  <a:lnTo>
                    <a:pt x="371" y="9"/>
                  </a:lnTo>
                  <a:lnTo>
                    <a:pt x="371" y="11"/>
                  </a:lnTo>
                  <a:lnTo>
                    <a:pt x="371" y="12"/>
                  </a:lnTo>
                  <a:lnTo>
                    <a:pt x="368" y="15"/>
                  </a:lnTo>
                  <a:lnTo>
                    <a:pt x="365" y="18"/>
                  </a:lnTo>
                  <a:lnTo>
                    <a:pt x="363" y="18"/>
                  </a:lnTo>
                  <a:lnTo>
                    <a:pt x="362" y="18"/>
                  </a:lnTo>
                  <a:close/>
                  <a:moveTo>
                    <a:pt x="325" y="18"/>
                  </a:moveTo>
                  <a:lnTo>
                    <a:pt x="325" y="18"/>
                  </a:lnTo>
                  <a:lnTo>
                    <a:pt x="324" y="18"/>
                  </a:lnTo>
                  <a:lnTo>
                    <a:pt x="322" y="18"/>
                  </a:lnTo>
                  <a:lnTo>
                    <a:pt x="319" y="15"/>
                  </a:lnTo>
                  <a:lnTo>
                    <a:pt x="316" y="12"/>
                  </a:lnTo>
                  <a:lnTo>
                    <a:pt x="316" y="11"/>
                  </a:lnTo>
                  <a:lnTo>
                    <a:pt x="316" y="9"/>
                  </a:lnTo>
                  <a:lnTo>
                    <a:pt x="316" y="6"/>
                  </a:lnTo>
                  <a:lnTo>
                    <a:pt x="316" y="5"/>
                  </a:lnTo>
                  <a:lnTo>
                    <a:pt x="319" y="2"/>
                  </a:lnTo>
                  <a:lnTo>
                    <a:pt x="322" y="0"/>
                  </a:lnTo>
                  <a:lnTo>
                    <a:pt x="324" y="0"/>
                  </a:lnTo>
                  <a:lnTo>
                    <a:pt x="325" y="0"/>
                  </a:lnTo>
                  <a:lnTo>
                    <a:pt x="327" y="0"/>
                  </a:lnTo>
                  <a:lnTo>
                    <a:pt x="328" y="0"/>
                  </a:lnTo>
                  <a:lnTo>
                    <a:pt x="331" y="2"/>
                  </a:lnTo>
                  <a:lnTo>
                    <a:pt x="334" y="5"/>
                  </a:lnTo>
                  <a:lnTo>
                    <a:pt x="334" y="6"/>
                  </a:lnTo>
                  <a:lnTo>
                    <a:pt x="334" y="9"/>
                  </a:lnTo>
                  <a:lnTo>
                    <a:pt x="334" y="11"/>
                  </a:lnTo>
                  <a:lnTo>
                    <a:pt x="334" y="12"/>
                  </a:lnTo>
                  <a:lnTo>
                    <a:pt x="331" y="15"/>
                  </a:lnTo>
                  <a:lnTo>
                    <a:pt x="328" y="18"/>
                  </a:lnTo>
                  <a:lnTo>
                    <a:pt x="327" y="18"/>
                  </a:lnTo>
                  <a:lnTo>
                    <a:pt x="325" y="18"/>
                  </a:lnTo>
                  <a:close/>
                  <a:moveTo>
                    <a:pt x="288" y="18"/>
                  </a:moveTo>
                  <a:lnTo>
                    <a:pt x="288" y="18"/>
                  </a:lnTo>
                  <a:lnTo>
                    <a:pt x="287" y="18"/>
                  </a:lnTo>
                  <a:lnTo>
                    <a:pt x="285" y="18"/>
                  </a:lnTo>
                  <a:lnTo>
                    <a:pt x="282" y="15"/>
                  </a:lnTo>
                  <a:lnTo>
                    <a:pt x="279" y="12"/>
                  </a:lnTo>
                  <a:lnTo>
                    <a:pt x="279" y="11"/>
                  </a:lnTo>
                  <a:lnTo>
                    <a:pt x="279" y="9"/>
                  </a:lnTo>
                  <a:lnTo>
                    <a:pt x="279" y="6"/>
                  </a:lnTo>
                  <a:lnTo>
                    <a:pt x="279" y="5"/>
                  </a:lnTo>
                  <a:lnTo>
                    <a:pt x="282" y="2"/>
                  </a:lnTo>
                  <a:lnTo>
                    <a:pt x="285" y="0"/>
                  </a:lnTo>
                  <a:lnTo>
                    <a:pt x="287" y="0"/>
                  </a:lnTo>
                  <a:lnTo>
                    <a:pt x="288" y="0"/>
                  </a:lnTo>
                  <a:lnTo>
                    <a:pt x="290" y="0"/>
                  </a:lnTo>
                  <a:lnTo>
                    <a:pt x="291" y="0"/>
                  </a:lnTo>
                  <a:lnTo>
                    <a:pt x="294" y="2"/>
                  </a:lnTo>
                  <a:lnTo>
                    <a:pt x="297" y="5"/>
                  </a:lnTo>
                  <a:lnTo>
                    <a:pt x="297" y="6"/>
                  </a:lnTo>
                  <a:lnTo>
                    <a:pt x="297" y="9"/>
                  </a:lnTo>
                  <a:lnTo>
                    <a:pt x="297" y="11"/>
                  </a:lnTo>
                  <a:lnTo>
                    <a:pt x="297" y="12"/>
                  </a:lnTo>
                  <a:lnTo>
                    <a:pt x="294" y="15"/>
                  </a:lnTo>
                  <a:lnTo>
                    <a:pt x="291" y="18"/>
                  </a:lnTo>
                  <a:lnTo>
                    <a:pt x="290" y="18"/>
                  </a:lnTo>
                  <a:lnTo>
                    <a:pt x="288" y="18"/>
                  </a:lnTo>
                  <a:close/>
                  <a:moveTo>
                    <a:pt x="251" y="18"/>
                  </a:moveTo>
                  <a:lnTo>
                    <a:pt x="251" y="18"/>
                  </a:lnTo>
                  <a:lnTo>
                    <a:pt x="250" y="18"/>
                  </a:lnTo>
                  <a:lnTo>
                    <a:pt x="248" y="18"/>
                  </a:lnTo>
                  <a:lnTo>
                    <a:pt x="245" y="15"/>
                  </a:lnTo>
                  <a:lnTo>
                    <a:pt x="242" y="12"/>
                  </a:lnTo>
                  <a:lnTo>
                    <a:pt x="242" y="11"/>
                  </a:lnTo>
                  <a:lnTo>
                    <a:pt x="242" y="9"/>
                  </a:lnTo>
                  <a:lnTo>
                    <a:pt x="242" y="6"/>
                  </a:lnTo>
                  <a:lnTo>
                    <a:pt x="242" y="5"/>
                  </a:lnTo>
                  <a:lnTo>
                    <a:pt x="245" y="2"/>
                  </a:lnTo>
                  <a:lnTo>
                    <a:pt x="248" y="0"/>
                  </a:lnTo>
                  <a:lnTo>
                    <a:pt x="250" y="0"/>
                  </a:lnTo>
                  <a:lnTo>
                    <a:pt x="251" y="0"/>
                  </a:lnTo>
                  <a:lnTo>
                    <a:pt x="253" y="0"/>
                  </a:lnTo>
                  <a:lnTo>
                    <a:pt x="254" y="0"/>
                  </a:lnTo>
                  <a:lnTo>
                    <a:pt x="257" y="2"/>
                  </a:lnTo>
                  <a:lnTo>
                    <a:pt x="260" y="5"/>
                  </a:lnTo>
                  <a:lnTo>
                    <a:pt x="260" y="6"/>
                  </a:lnTo>
                  <a:lnTo>
                    <a:pt x="260" y="9"/>
                  </a:lnTo>
                  <a:lnTo>
                    <a:pt x="260" y="11"/>
                  </a:lnTo>
                  <a:lnTo>
                    <a:pt x="260" y="12"/>
                  </a:lnTo>
                  <a:lnTo>
                    <a:pt x="257" y="15"/>
                  </a:lnTo>
                  <a:lnTo>
                    <a:pt x="254" y="18"/>
                  </a:lnTo>
                  <a:lnTo>
                    <a:pt x="253" y="18"/>
                  </a:lnTo>
                  <a:lnTo>
                    <a:pt x="251" y="18"/>
                  </a:lnTo>
                  <a:close/>
                  <a:moveTo>
                    <a:pt x="214" y="18"/>
                  </a:moveTo>
                  <a:lnTo>
                    <a:pt x="214" y="18"/>
                  </a:lnTo>
                  <a:lnTo>
                    <a:pt x="213" y="18"/>
                  </a:lnTo>
                  <a:lnTo>
                    <a:pt x="211" y="18"/>
                  </a:lnTo>
                  <a:lnTo>
                    <a:pt x="209" y="15"/>
                  </a:lnTo>
                  <a:lnTo>
                    <a:pt x="206" y="12"/>
                  </a:lnTo>
                  <a:lnTo>
                    <a:pt x="206" y="11"/>
                  </a:lnTo>
                  <a:lnTo>
                    <a:pt x="206" y="9"/>
                  </a:lnTo>
                  <a:lnTo>
                    <a:pt x="206" y="6"/>
                  </a:lnTo>
                  <a:lnTo>
                    <a:pt x="206" y="5"/>
                  </a:lnTo>
                  <a:lnTo>
                    <a:pt x="209" y="2"/>
                  </a:lnTo>
                  <a:lnTo>
                    <a:pt x="211" y="0"/>
                  </a:lnTo>
                  <a:lnTo>
                    <a:pt x="213" y="0"/>
                  </a:lnTo>
                  <a:lnTo>
                    <a:pt x="214" y="0"/>
                  </a:lnTo>
                  <a:lnTo>
                    <a:pt x="216" y="0"/>
                  </a:lnTo>
                  <a:lnTo>
                    <a:pt x="217" y="0"/>
                  </a:lnTo>
                  <a:lnTo>
                    <a:pt x="220" y="2"/>
                  </a:lnTo>
                  <a:lnTo>
                    <a:pt x="223" y="5"/>
                  </a:lnTo>
                  <a:lnTo>
                    <a:pt x="223" y="6"/>
                  </a:lnTo>
                  <a:lnTo>
                    <a:pt x="223" y="9"/>
                  </a:lnTo>
                  <a:lnTo>
                    <a:pt x="223" y="11"/>
                  </a:lnTo>
                  <a:lnTo>
                    <a:pt x="223" y="12"/>
                  </a:lnTo>
                  <a:lnTo>
                    <a:pt x="220" y="15"/>
                  </a:lnTo>
                  <a:lnTo>
                    <a:pt x="217" y="18"/>
                  </a:lnTo>
                  <a:lnTo>
                    <a:pt x="216" y="18"/>
                  </a:lnTo>
                  <a:lnTo>
                    <a:pt x="214" y="18"/>
                  </a:lnTo>
                  <a:close/>
                  <a:moveTo>
                    <a:pt x="178" y="18"/>
                  </a:moveTo>
                  <a:lnTo>
                    <a:pt x="178" y="18"/>
                  </a:lnTo>
                  <a:lnTo>
                    <a:pt x="176" y="18"/>
                  </a:lnTo>
                  <a:lnTo>
                    <a:pt x="175" y="18"/>
                  </a:lnTo>
                  <a:lnTo>
                    <a:pt x="172" y="15"/>
                  </a:lnTo>
                  <a:lnTo>
                    <a:pt x="169" y="12"/>
                  </a:lnTo>
                  <a:lnTo>
                    <a:pt x="169" y="11"/>
                  </a:lnTo>
                  <a:lnTo>
                    <a:pt x="169" y="9"/>
                  </a:lnTo>
                  <a:lnTo>
                    <a:pt x="169" y="6"/>
                  </a:lnTo>
                  <a:lnTo>
                    <a:pt x="169" y="5"/>
                  </a:lnTo>
                  <a:lnTo>
                    <a:pt x="172" y="2"/>
                  </a:lnTo>
                  <a:lnTo>
                    <a:pt x="175" y="0"/>
                  </a:lnTo>
                  <a:lnTo>
                    <a:pt x="176" y="0"/>
                  </a:lnTo>
                  <a:lnTo>
                    <a:pt x="178" y="0"/>
                  </a:lnTo>
                  <a:lnTo>
                    <a:pt x="179" y="0"/>
                  </a:lnTo>
                  <a:lnTo>
                    <a:pt x="180" y="0"/>
                  </a:lnTo>
                  <a:lnTo>
                    <a:pt x="183" y="2"/>
                  </a:lnTo>
                  <a:lnTo>
                    <a:pt x="186" y="5"/>
                  </a:lnTo>
                  <a:lnTo>
                    <a:pt x="186" y="6"/>
                  </a:lnTo>
                  <a:lnTo>
                    <a:pt x="186" y="9"/>
                  </a:lnTo>
                  <a:lnTo>
                    <a:pt x="186" y="11"/>
                  </a:lnTo>
                  <a:lnTo>
                    <a:pt x="186" y="12"/>
                  </a:lnTo>
                  <a:lnTo>
                    <a:pt x="183" y="15"/>
                  </a:lnTo>
                  <a:lnTo>
                    <a:pt x="180" y="18"/>
                  </a:lnTo>
                  <a:lnTo>
                    <a:pt x="179" y="18"/>
                  </a:lnTo>
                  <a:lnTo>
                    <a:pt x="178" y="18"/>
                  </a:lnTo>
                  <a:close/>
                  <a:moveTo>
                    <a:pt x="141" y="18"/>
                  </a:moveTo>
                  <a:lnTo>
                    <a:pt x="141" y="18"/>
                  </a:lnTo>
                  <a:lnTo>
                    <a:pt x="139" y="18"/>
                  </a:lnTo>
                  <a:lnTo>
                    <a:pt x="138" y="18"/>
                  </a:lnTo>
                  <a:lnTo>
                    <a:pt x="135" y="15"/>
                  </a:lnTo>
                  <a:lnTo>
                    <a:pt x="132" y="12"/>
                  </a:lnTo>
                  <a:lnTo>
                    <a:pt x="132" y="11"/>
                  </a:lnTo>
                  <a:lnTo>
                    <a:pt x="132" y="9"/>
                  </a:lnTo>
                  <a:lnTo>
                    <a:pt x="132" y="6"/>
                  </a:lnTo>
                  <a:lnTo>
                    <a:pt x="132" y="5"/>
                  </a:lnTo>
                  <a:lnTo>
                    <a:pt x="135" y="2"/>
                  </a:lnTo>
                  <a:lnTo>
                    <a:pt x="138" y="0"/>
                  </a:lnTo>
                  <a:lnTo>
                    <a:pt x="139" y="0"/>
                  </a:lnTo>
                  <a:lnTo>
                    <a:pt x="141" y="0"/>
                  </a:lnTo>
                  <a:lnTo>
                    <a:pt x="142" y="0"/>
                  </a:lnTo>
                  <a:lnTo>
                    <a:pt x="144" y="0"/>
                  </a:lnTo>
                  <a:lnTo>
                    <a:pt x="147" y="2"/>
                  </a:lnTo>
                  <a:lnTo>
                    <a:pt x="149" y="5"/>
                  </a:lnTo>
                  <a:lnTo>
                    <a:pt x="149" y="6"/>
                  </a:lnTo>
                  <a:lnTo>
                    <a:pt x="149" y="9"/>
                  </a:lnTo>
                  <a:lnTo>
                    <a:pt x="149" y="11"/>
                  </a:lnTo>
                  <a:lnTo>
                    <a:pt x="149" y="12"/>
                  </a:lnTo>
                  <a:lnTo>
                    <a:pt x="147" y="15"/>
                  </a:lnTo>
                  <a:lnTo>
                    <a:pt x="144" y="18"/>
                  </a:lnTo>
                  <a:lnTo>
                    <a:pt x="142" y="18"/>
                  </a:lnTo>
                  <a:lnTo>
                    <a:pt x="141" y="18"/>
                  </a:lnTo>
                  <a:close/>
                  <a:moveTo>
                    <a:pt x="104" y="18"/>
                  </a:moveTo>
                  <a:lnTo>
                    <a:pt x="104" y="18"/>
                  </a:lnTo>
                  <a:lnTo>
                    <a:pt x="102" y="18"/>
                  </a:lnTo>
                  <a:lnTo>
                    <a:pt x="101" y="18"/>
                  </a:lnTo>
                  <a:lnTo>
                    <a:pt x="98" y="15"/>
                  </a:lnTo>
                  <a:lnTo>
                    <a:pt x="95" y="12"/>
                  </a:lnTo>
                  <a:lnTo>
                    <a:pt x="95" y="11"/>
                  </a:lnTo>
                  <a:lnTo>
                    <a:pt x="95" y="9"/>
                  </a:lnTo>
                  <a:lnTo>
                    <a:pt x="95" y="6"/>
                  </a:lnTo>
                  <a:lnTo>
                    <a:pt x="95" y="5"/>
                  </a:lnTo>
                  <a:lnTo>
                    <a:pt x="98" y="2"/>
                  </a:lnTo>
                  <a:lnTo>
                    <a:pt x="101" y="0"/>
                  </a:lnTo>
                  <a:lnTo>
                    <a:pt x="102" y="0"/>
                  </a:lnTo>
                  <a:lnTo>
                    <a:pt x="104" y="0"/>
                  </a:lnTo>
                  <a:lnTo>
                    <a:pt x="105" y="0"/>
                  </a:lnTo>
                  <a:lnTo>
                    <a:pt x="107" y="0"/>
                  </a:lnTo>
                  <a:lnTo>
                    <a:pt x="110" y="2"/>
                  </a:lnTo>
                  <a:lnTo>
                    <a:pt x="113" y="5"/>
                  </a:lnTo>
                  <a:lnTo>
                    <a:pt x="113" y="6"/>
                  </a:lnTo>
                  <a:lnTo>
                    <a:pt x="113" y="9"/>
                  </a:lnTo>
                  <a:lnTo>
                    <a:pt x="113" y="11"/>
                  </a:lnTo>
                  <a:lnTo>
                    <a:pt x="113" y="12"/>
                  </a:lnTo>
                  <a:lnTo>
                    <a:pt x="110" y="15"/>
                  </a:lnTo>
                  <a:lnTo>
                    <a:pt x="107" y="18"/>
                  </a:lnTo>
                  <a:lnTo>
                    <a:pt x="105" y="18"/>
                  </a:lnTo>
                  <a:lnTo>
                    <a:pt x="104" y="18"/>
                  </a:lnTo>
                  <a:close/>
                  <a:moveTo>
                    <a:pt x="67" y="18"/>
                  </a:moveTo>
                  <a:lnTo>
                    <a:pt x="67" y="18"/>
                  </a:lnTo>
                  <a:lnTo>
                    <a:pt x="65" y="18"/>
                  </a:lnTo>
                  <a:lnTo>
                    <a:pt x="64" y="18"/>
                  </a:lnTo>
                  <a:lnTo>
                    <a:pt x="61" y="15"/>
                  </a:lnTo>
                  <a:lnTo>
                    <a:pt x="58" y="12"/>
                  </a:lnTo>
                  <a:lnTo>
                    <a:pt x="58" y="11"/>
                  </a:lnTo>
                  <a:lnTo>
                    <a:pt x="58" y="9"/>
                  </a:lnTo>
                  <a:lnTo>
                    <a:pt x="58" y="6"/>
                  </a:lnTo>
                  <a:lnTo>
                    <a:pt x="58" y="5"/>
                  </a:lnTo>
                  <a:lnTo>
                    <a:pt x="61" y="2"/>
                  </a:lnTo>
                  <a:lnTo>
                    <a:pt x="64" y="0"/>
                  </a:lnTo>
                  <a:lnTo>
                    <a:pt x="65" y="0"/>
                  </a:lnTo>
                  <a:lnTo>
                    <a:pt x="67" y="0"/>
                  </a:lnTo>
                  <a:lnTo>
                    <a:pt x="68" y="0"/>
                  </a:lnTo>
                  <a:lnTo>
                    <a:pt x="70" y="0"/>
                  </a:lnTo>
                  <a:lnTo>
                    <a:pt x="73" y="2"/>
                  </a:lnTo>
                  <a:lnTo>
                    <a:pt x="76" y="5"/>
                  </a:lnTo>
                  <a:lnTo>
                    <a:pt x="76" y="6"/>
                  </a:lnTo>
                  <a:lnTo>
                    <a:pt x="76" y="9"/>
                  </a:lnTo>
                  <a:lnTo>
                    <a:pt x="76" y="11"/>
                  </a:lnTo>
                  <a:lnTo>
                    <a:pt x="76" y="12"/>
                  </a:lnTo>
                  <a:lnTo>
                    <a:pt x="73" y="15"/>
                  </a:lnTo>
                  <a:lnTo>
                    <a:pt x="70" y="18"/>
                  </a:lnTo>
                  <a:lnTo>
                    <a:pt x="68" y="18"/>
                  </a:lnTo>
                  <a:lnTo>
                    <a:pt x="67" y="18"/>
                  </a:lnTo>
                  <a:close/>
                  <a:moveTo>
                    <a:pt x="30" y="18"/>
                  </a:moveTo>
                  <a:lnTo>
                    <a:pt x="30" y="18"/>
                  </a:lnTo>
                  <a:lnTo>
                    <a:pt x="28" y="18"/>
                  </a:lnTo>
                  <a:lnTo>
                    <a:pt x="25" y="18"/>
                  </a:lnTo>
                  <a:lnTo>
                    <a:pt x="24" y="15"/>
                  </a:lnTo>
                  <a:lnTo>
                    <a:pt x="21" y="12"/>
                  </a:lnTo>
                  <a:lnTo>
                    <a:pt x="21" y="11"/>
                  </a:lnTo>
                  <a:lnTo>
                    <a:pt x="21" y="9"/>
                  </a:lnTo>
                  <a:lnTo>
                    <a:pt x="21" y="6"/>
                  </a:lnTo>
                  <a:lnTo>
                    <a:pt x="21" y="5"/>
                  </a:lnTo>
                  <a:lnTo>
                    <a:pt x="24" y="2"/>
                  </a:lnTo>
                  <a:lnTo>
                    <a:pt x="25" y="0"/>
                  </a:lnTo>
                  <a:lnTo>
                    <a:pt x="28" y="0"/>
                  </a:lnTo>
                  <a:lnTo>
                    <a:pt x="30" y="0"/>
                  </a:lnTo>
                  <a:lnTo>
                    <a:pt x="31" y="0"/>
                  </a:lnTo>
                  <a:lnTo>
                    <a:pt x="33" y="0"/>
                  </a:lnTo>
                  <a:lnTo>
                    <a:pt x="36" y="2"/>
                  </a:lnTo>
                  <a:lnTo>
                    <a:pt x="39" y="5"/>
                  </a:lnTo>
                  <a:lnTo>
                    <a:pt x="39" y="6"/>
                  </a:lnTo>
                  <a:lnTo>
                    <a:pt x="39" y="9"/>
                  </a:lnTo>
                  <a:lnTo>
                    <a:pt x="39" y="11"/>
                  </a:lnTo>
                  <a:lnTo>
                    <a:pt x="39" y="12"/>
                  </a:lnTo>
                  <a:lnTo>
                    <a:pt x="36" y="15"/>
                  </a:lnTo>
                  <a:lnTo>
                    <a:pt x="33" y="18"/>
                  </a:lnTo>
                  <a:lnTo>
                    <a:pt x="31" y="18"/>
                  </a:lnTo>
                  <a:lnTo>
                    <a:pt x="30" y="18"/>
                  </a:lnTo>
                  <a:close/>
                  <a:moveTo>
                    <a:pt x="18" y="25"/>
                  </a:moveTo>
                  <a:lnTo>
                    <a:pt x="18" y="25"/>
                  </a:lnTo>
                  <a:lnTo>
                    <a:pt x="18" y="27"/>
                  </a:lnTo>
                  <a:lnTo>
                    <a:pt x="18" y="28"/>
                  </a:lnTo>
                  <a:lnTo>
                    <a:pt x="15" y="31"/>
                  </a:lnTo>
                  <a:lnTo>
                    <a:pt x="12" y="34"/>
                  </a:lnTo>
                  <a:lnTo>
                    <a:pt x="11" y="34"/>
                  </a:lnTo>
                  <a:lnTo>
                    <a:pt x="9" y="34"/>
                  </a:lnTo>
                  <a:lnTo>
                    <a:pt x="8" y="34"/>
                  </a:lnTo>
                  <a:lnTo>
                    <a:pt x="6" y="34"/>
                  </a:lnTo>
                  <a:lnTo>
                    <a:pt x="3" y="31"/>
                  </a:lnTo>
                  <a:lnTo>
                    <a:pt x="0" y="28"/>
                  </a:lnTo>
                  <a:lnTo>
                    <a:pt x="0" y="27"/>
                  </a:lnTo>
                  <a:lnTo>
                    <a:pt x="0" y="25"/>
                  </a:lnTo>
                  <a:lnTo>
                    <a:pt x="0" y="24"/>
                  </a:lnTo>
                  <a:lnTo>
                    <a:pt x="0" y="21"/>
                  </a:lnTo>
                  <a:lnTo>
                    <a:pt x="3" y="18"/>
                  </a:lnTo>
                  <a:lnTo>
                    <a:pt x="6" y="17"/>
                  </a:lnTo>
                  <a:lnTo>
                    <a:pt x="8" y="17"/>
                  </a:lnTo>
                  <a:lnTo>
                    <a:pt x="9" y="17"/>
                  </a:lnTo>
                  <a:lnTo>
                    <a:pt x="11" y="17"/>
                  </a:lnTo>
                  <a:lnTo>
                    <a:pt x="12" y="17"/>
                  </a:lnTo>
                  <a:lnTo>
                    <a:pt x="15" y="18"/>
                  </a:lnTo>
                  <a:lnTo>
                    <a:pt x="18" y="21"/>
                  </a:lnTo>
                  <a:lnTo>
                    <a:pt x="18" y="24"/>
                  </a:lnTo>
                  <a:lnTo>
                    <a:pt x="18" y="25"/>
                  </a:lnTo>
                  <a:close/>
                  <a:moveTo>
                    <a:pt x="18" y="62"/>
                  </a:moveTo>
                  <a:lnTo>
                    <a:pt x="18" y="62"/>
                  </a:lnTo>
                  <a:lnTo>
                    <a:pt x="18" y="64"/>
                  </a:lnTo>
                  <a:lnTo>
                    <a:pt x="18" y="65"/>
                  </a:lnTo>
                  <a:lnTo>
                    <a:pt x="15" y="68"/>
                  </a:lnTo>
                  <a:lnTo>
                    <a:pt x="12" y="71"/>
                  </a:lnTo>
                  <a:lnTo>
                    <a:pt x="11" y="71"/>
                  </a:lnTo>
                  <a:lnTo>
                    <a:pt x="9" y="71"/>
                  </a:lnTo>
                  <a:lnTo>
                    <a:pt x="8" y="71"/>
                  </a:lnTo>
                  <a:lnTo>
                    <a:pt x="6" y="71"/>
                  </a:lnTo>
                  <a:lnTo>
                    <a:pt x="3" y="68"/>
                  </a:lnTo>
                  <a:lnTo>
                    <a:pt x="0" y="65"/>
                  </a:lnTo>
                  <a:lnTo>
                    <a:pt x="0" y="64"/>
                  </a:lnTo>
                  <a:lnTo>
                    <a:pt x="0" y="62"/>
                  </a:lnTo>
                  <a:lnTo>
                    <a:pt x="0" y="61"/>
                  </a:lnTo>
                  <a:lnTo>
                    <a:pt x="0" y="58"/>
                  </a:lnTo>
                  <a:lnTo>
                    <a:pt x="3" y="55"/>
                  </a:lnTo>
                  <a:lnTo>
                    <a:pt x="6" y="53"/>
                  </a:lnTo>
                  <a:lnTo>
                    <a:pt x="8" y="53"/>
                  </a:lnTo>
                  <a:lnTo>
                    <a:pt x="9" y="53"/>
                  </a:lnTo>
                  <a:lnTo>
                    <a:pt x="11" y="53"/>
                  </a:lnTo>
                  <a:lnTo>
                    <a:pt x="12" y="53"/>
                  </a:lnTo>
                  <a:lnTo>
                    <a:pt x="15" y="55"/>
                  </a:lnTo>
                  <a:lnTo>
                    <a:pt x="18" y="58"/>
                  </a:lnTo>
                  <a:lnTo>
                    <a:pt x="18" y="61"/>
                  </a:lnTo>
                  <a:lnTo>
                    <a:pt x="18" y="62"/>
                  </a:lnTo>
                  <a:close/>
                  <a:moveTo>
                    <a:pt x="18" y="99"/>
                  </a:moveTo>
                  <a:lnTo>
                    <a:pt x="18" y="99"/>
                  </a:lnTo>
                  <a:lnTo>
                    <a:pt x="18" y="101"/>
                  </a:lnTo>
                  <a:lnTo>
                    <a:pt x="18" y="102"/>
                  </a:lnTo>
                  <a:lnTo>
                    <a:pt x="15" y="105"/>
                  </a:lnTo>
                  <a:lnTo>
                    <a:pt x="12" y="108"/>
                  </a:lnTo>
                  <a:lnTo>
                    <a:pt x="11" y="108"/>
                  </a:lnTo>
                  <a:lnTo>
                    <a:pt x="9" y="108"/>
                  </a:lnTo>
                  <a:lnTo>
                    <a:pt x="8" y="108"/>
                  </a:lnTo>
                  <a:lnTo>
                    <a:pt x="6" y="108"/>
                  </a:lnTo>
                  <a:lnTo>
                    <a:pt x="3" y="105"/>
                  </a:lnTo>
                  <a:lnTo>
                    <a:pt x="0" y="102"/>
                  </a:lnTo>
                  <a:lnTo>
                    <a:pt x="0" y="101"/>
                  </a:lnTo>
                  <a:lnTo>
                    <a:pt x="0" y="99"/>
                  </a:lnTo>
                  <a:lnTo>
                    <a:pt x="0" y="98"/>
                  </a:lnTo>
                  <a:lnTo>
                    <a:pt x="0" y="95"/>
                  </a:lnTo>
                  <a:lnTo>
                    <a:pt x="3" y="92"/>
                  </a:lnTo>
                  <a:lnTo>
                    <a:pt x="6" y="90"/>
                  </a:lnTo>
                  <a:lnTo>
                    <a:pt x="8" y="90"/>
                  </a:lnTo>
                  <a:lnTo>
                    <a:pt x="9" y="90"/>
                  </a:lnTo>
                  <a:lnTo>
                    <a:pt x="11" y="90"/>
                  </a:lnTo>
                  <a:lnTo>
                    <a:pt x="12" y="90"/>
                  </a:lnTo>
                  <a:lnTo>
                    <a:pt x="15" y="92"/>
                  </a:lnTo>
                  <a:lnTo>
                    <a:pt x="18" y="95"/>
                  </a:lnTo>
                  <a:lnTo>
                    <a:pt x="18" y="98"/>
                  </a:lnTo>
                  <a:lnTo>
                    <a:pt x="18" y="99"/>
                  </a:lnTo>
                  <a:close/>
                  <a:moveTo>
                    <a:pt x="18" y="136"/>
                  </a:moveTo>
                  <a:lnTo>
                    <a:pt x="18" y="136"/>
                  </a:lnTo>
                  <a:lnTo>
                    <a:pt x="18" y="138"/>
                  </a:lnTo>
                  <a:lnTo>
                    <a:pt x="18" y="139"/>
                  </a:lnTo>
                  <a:lnTo>
                    <a:pt x="15" y="142"/>
                  </a:lnTo>
                  <a:lnTo>
                    <a:pt x="12" y="145"/>
                  </a:lnTo>
                  <a:lnTo>
                    <a:pt x="11" y="145"/>
                  </a:lnTo>
                  <a:lnTo>
                    <a:pt x="9" y="145"/>
                  </a:lnTo>
                  <a:lnTo>
                    <a:pt x="8" y="145"/>
                  </a:lnTo>
                  <a:lnTo>
                    <a:pt x="6" y="145"/>
                  </a:lnTo>
                  <a:lnTo>
                    <a:pt x="3" y="142"/>
                  </a:lnTo>
                  <a:lnTo>
                    <a:pt x="0" y="139"/>
                  </a:lnTo>
                  <a:lnTo>
                    <a:pt x="0" y="138"/>
                  </a:lnTo>
                  <a:lnTo>
                    <a:pt x="0" y="136"/>
                  </a:lnTo>
                  <a:lnTo>
                    <a:pt x="0" y="135"/>
                  </a:lnTo>
                  <a:lnTo>
                    <a:pt x="0" y="132"/>
                  </a:lnTo>
                  <a:lnTo>
                    <a:pt x="3" y="129"/>
                  </a:lnTo>
                  <a:lnTo>
                    <a:pt x="6" y="127"/>
                  </a:lnTo>
                  <a:lnTo>
                    <a:pt x="8" y="127"/>
                  </a:lnTo>
                  <a:lnTo>
                    <a:pt x="9" y="127"/>
                  </a:lnTo>
                  <a:lnTo>
                    <a:pt x="11" y="127"/>
                  </a:lnTo>
                  <a:lnTo>
                    <a:pt x="12" y="127"/>
                  </a:lnTo>
                  <a:lnTo>
                    <a:pt x="15" y="129"/>
                  </a:lnTo>
                  <a:lnTo>
                    <a:pt x="18" y="132"/>
                  </a:lnTo>
                  <a:lnTo>
                    <a:pt x="18" y="135"/>
                  </a:lnTo>
                  <a:lnTo>
                    <a:pt x="18" y="136"/>
                  </a:lnTo>
                  <a:close/>
                  <a:moveTo>
                    <a:pt x="18" y="173"/>
                  </a:moveTo>
                  <a:lnTo>
                    <a:pt x="18" y="173"/>
                  </a:lnTo>
                  <a:lnTo>
                    <a:pt x="18" y="174"/>
                  </a:lnTo>
                  <a:lnTo>
                    <a:pt x="18" y="176"/>
                  </a:lnTo>
                  <a:lnTo>
                    <a:pt x="15" y="179"/>
                  </a:lnTo>
                  <a:lnTo>
                    <a:pt x="12" y="182"/>
                  </a:lnTo>
                  <a:lnTo>
                    <a:pt x="11" y="182"/>
                  </a:lnTo>
                  <a:lnTo>
                    <a:pt x="9" y="182"/>
                  </a:lnTo>
                  <a:lnTo>
                    <a:pt x="8" y="182"/>
                  </a:lnTo>
                  <a:lnTo>
                    <a:pt x="6" y="182"/>
                  </a:lnTo>
                  <a:lnTo>
                    <a:pt x="3" y="179"/>
                  </a:lnTo>
                  <a:lnTo>
                    <a:pt x="0" y="176"/>
                  </a:lnTo>
                  <a:lnTo>
                    <a:pt x="0" y="174"/>
                  </a:lnTo>
                  <a:lnTo>
                    <a:pt x="0" y="173"/>
                  </a:lnTo>
                  <a:lnTo>
                    <a:pt x="0" y="172"/>
                  </a:lnTo>
                  <a:lnTo>
                    <a:pt x="0" y="169"/>
                  </a:lnTo>
                  <a:lnTo>
                    <a:pt x="3" y="167"/>
                  </a:lnTo>
                  <a:lnTo>
                    <a:pt x="6" y="164"/>
                  </a:lnTo>
                  <a:lnTo>
                    <a:pt x="8" y="164"/>
                  </a:lnTo>
                  <a:lnTo>
                    <a:pt x="9" y="164"/>
                  </a:lnTo>
                  <a:lnTo>
                    <a:pt x="11" y="164"/>
                  </a:lnTo>
                  <a:lnTo>
                    <a:pt x="12" y="164"/>
                  </a:lnTo>
                  <a:lnTo>
                    <a:pt x="15" y="167"/>
                  </a:lnTo>
                  <a:lnTo>
                    <a:pt x="18" y="169"/>
                  </a:lnTo>
                  <a:lnTo>
                    <a:pt x="18" y="172"/>
                  </a:lnTo>
                  <a:lnTo>
                    <a:pt x="18" y="173"/>
                  </a:lnTo>
                  <a:close/>
                  <a:moveTo>
                    <a:pt x="18" y="210"/>
                  </a:moveTo>
                  <a:lnTo>
                    <a:pt x="18" y="210"/>
                  </a:lnTo>
                  <a:lnTo>
                    <a:pt x="18" y="211"/>
                  </a:lnTo>
                  <a:lnTo>
                    <a:pt x="18" y="213"/>
                  </a:lnTo>
                  <a:lnTo>
                    <a:pt x="15" y="216"/>
                  </a:lnTo>
                  <a:lnTo>
                    <a:pt x="12" y="219"/>
                  </a:lnTo>
                  <a:lnTo>
                    <a:pt x="11" y="219"/>
                  </a:lnTo>
                  <a:lnTo>
                    <a:pt x="9" y="219"/>
                  </a:lnTo>
                  <a:lnTo>
                    <a:pt x="8" y="219"/>
                  </a:lnTo>
                  <a:lnTo>
                    <a:pt x="6" y="219"/>
                  </a:lnTo>
                  <a:lnTo>
                    <a:pt x="3" y="216"/>
                  </a:lnTo>
                  <a:lnTo>
                    <a:pt x="0" y="213"/>
                  </a:lnTo>
                  <a:lnTo>
                    <a:pt x="0" y="211"/>
                  </a:lnTo>
                  <a:lnTo>
                    <a:pt x="0" y="210"/>
                  </a:lnTo>
                  <a:lnTo>
                    <a:pt x="0" y="208"/>
                  </a:lnTo>
                  <a:lnTo>
                    <a:pt x="0" y="205"/>
                  </a:lnTo>
                  <a:lnTo>
                    <a:pt x="3" y="204"/>
                  </a:lnTo>
                  <a:lnTo>
                    <a:pt x="6" y="201"/>
                  </a:lnTo>
                  <a:lnTo>
                    <a:pt x="8" y="201"/>
                  </a:lnTo>
                  <a:lnTo>
                    <a:pt x="9" y="201"/>
                  </a:lnTo>
                  <a:lnTo>
                    <a:pt x="11" y="201"/>
                  </a:lnTo>
                  <a:lnTo>
                    <a:pt x="12" y="201"/>
                  </a:lnTo>
                  <a:lnTo>
                    <a:pt x="15" y="204"/>
                  </a:lnTo>
                  <a:lnTo>
                    <a:pt x="18" y="205"/>
                  </a:lnTo>
                  <a:lnTo>
                    <a:pt x="18" y="208"/>
                  </a:lnTo>
                  <a:lnTo>
                    <a:pt x="18" y="210"/>
                  </a:lnTo>
                  <a:close/>
                  <a:moveTo>
                    <a:pt x="18" y="247"/>
                  </a:moveTo>
                  <a:lnTo>
                    <a:pt x="18" y="247"/>
                  </a:lnTo>
                  <a:lnTo>
                    <a:pt x="18" y="248"/>
                  </a:lnTo>
                  <a:lnTo>
                    <a:pt x="18" y="250"/>
                  </a:lnTo>
                  <a:lnTo>
                    <a:pt x="15" y="253"/>
                  </a:lnTo>
                  <a:lnTo>
                    <a:pt x="12" y="256"/>
                  </a:lnTo>
                  <a:lnTo>
                    <a:pt x="11" y="256"/>
                  </a:lnTo>
                  <a:lnTo>
                    <a:pt x="9" y="256"/>
                  </a:lnTo>
                  <a:lnTo>
                    <a:pt x="8" y="256"/>
                  </a:lnTo>
                  <a:lnTo>
                    <a:pt x="6" y="256"/>
                  </a:lnTo>
                  <a:lnTo>
                    <a:pt x="3" y="253"/>
                  </a:lnTo>
                  <a:lnTo>
                    <a:pt x="0" y="250"/>
                  </a:lnTo>
                  <a:lnTo>
                    <a:pt x="0" y="248"/>
                  </a:lnTo>
                  <a:lnTo>
                    <a:pt x="0" y="247"/>
                  </a:lnTo>
                  <a:lnTo>
                    <a:pt x="0" y="245"/>
                  </a:lnTo>
                  <a:lnTo>
                    <a:pt x="0" y="242"/>
                  </a:lnTo>
                  <a:lnTo>
                    <a:pt x="3" y="241"/>
                  </a:lnTo>
                  <a:lnTo>
                    <a:pt x="6" y="238"/>
                  </a:lnTo>
                  <a:lnTo>
                    <a:pt x="8" y="238"/>
                  </a:lnTo>
                  <a:lnTo>
                    <a:pt x="9" y="238"/>
                  </a:lnTo>
                  <a:lnTo>
                    <a:pt x="11" y="238"/>
                  </a:lnTo>
                  <a:lnTo>
                    <a:pt x="12" y="238"/>
                  </a:lnTo>
                  <a:lnTo>
                    <a:pt x="15" y="241"/>
                  </a:lnTo>
                  <a:lnTo>
                    <a:pt x="18" y="242"/>
                  </a:lnTo>
                  <a:lnTo>
                    <a:pt x="18" y="245"/>
                  </a:lnTo>
                  <a:lnTo>
                    <a:pt x="18" y="247"/>
                  </a:lnTo>
                  <a:close/>
                  <a:moveTo>
                    <a:pt x="18" y="284"/>
                  </a:moveTo>
                  <a:lnTo>
                    <a:pt x="18" y="284"/>
                  </a:lnTo>
                  <a:lnTo>
                    <a:pt x="18" y="285"/>
                  </a:lnTo>
                  <a:lnTo>
                    <a:pt x="18" y="287"/>
                  </a:lnTo>
                  <a:lnTo>
                    <a:pt x="15" y="290"/>
                  </a:lnTo>
                  <a:lnTo>
                    <a:pt x="12" y="293"/>
                  </a:lnTo>
                  <a:lnTo>
                    <a:pt x="11" y="293"/>
                  </a:lnTo>
                  <a:lnTo>
                    <a:pt x="9" y="293"/>
                  </a:lnTo>
                  <a:lnTo>
                    <a:pt x="8" y="293"/>
                  </a:lnTo>
                  <a:lnTo>
                    <a:pt x="6" y="293"/>
                  </a:lnTo>
                  <a:lnTo>
                    <a:pt x="3" y="290"/>
                  </a:lnTo>
                  <a:lnTo>
                    <a:pt x="0" y="287"/>
                  </a:lnTo>
                  <a:lnTo>
                    <a:pt x="0" y="285"/>
                  </a:lnTo>
                  <a:lnTo>
                    <a:pt x="0" y="284"/>
                  </a:lnTo>
                  <a:lnTo>
                    <a:pt x="0" y="282"/>
                  </a:lnTo>
                  <a:lnTo>
                    <a:pt x="0" y="279"/>
                  </a:lnTo>
                  <a:lnTo>
                    <a:pt x="3" y="278"/>
                  </a:lnTo>
                  <a:lnTo>
                    <a:pt x="6" y="275"/>
                  </a:lnTo>
                  <a:lnTo>
                    <a:pt x="8" y="275"/>
                  </a:lnTo>
                  <a:lnTo>
                    <a:pt x="9" y="275"/>
                  </a:lnTo>
                  <a:lnTo>
                    <a:pt x="11" y="275"/>
                  </a:lnTo>
                  <a:lnTo>
                    <a:pt x="12" y="275"/>
                  </a:lnTo>
                  <a:lnTo>
                    <a:pt x="15" y="278"/>
                  </a:lnTo>
                  <a:lnTo>
                    <a:pt x="18" y="279"/>
                  </a:lnTo>
                  <a:lnTo>
                    <a:pt x="18" y="282"/>
                  </a:lnTo>
                  <a:lnTo>
                    <a:pt x="18" y="284"/>
                  </a:lnTo>
                  <a:close/>
                  <a:moveTo>
                    <a:pt x="18" y="321"/>
                  </a:moveTo>
                  <a:lnTo>
                    <a:pt x="18" y="321"/>
                  </a:lnTo>
                  <a:lnTo>
                    <a:pt x="18" y="322"/>
                  </a:lnTo>
                  <a:lnTo>
                    <a:pt x="18" y="324"/>
                  </a:lnTo>
                  <a:lnTo>
                    <a:pt x="15" y="326"/>
                  </a:lnTo>
                  <a:lnTo>
                    <a:pt x="12" y="329"/>
                  </a:lnTo>
                  <a:lnTo>
                    <a:pt x="11" y="329"/>
                  </a:lnTo>
                  <a:lnTo>
                    <a:pt x="9" y="329"/>
                  </a:lnTo>
                  <a:lnTo>
                    <a:pt x="8" y="329"/>
                  </a:lnTo>
                  <a:lnTo>
                    <a:pt x="6" y="329"/>
                  </a:lnTo>
                  <a:lnTo>
                    <a:pt x="3" y="326"/>
                  </a:lnTo>
                  <a:lnTo>
                    <a:pt x="0" y="324"/>
                  </a:lnTo>
                  <a:lnTo>
                    <a:pt x="0" y="322"/>
                  </a:lnTo>
                  <a:lnTo>
                    <a:pt x="0" y="321"/>
                  </a:lnTo>
                  <a:lnTo>
                    <a:pt x="0" y="319"/>
                  </a:lnTo>
                  <a:lnTo>
                    <a:pt x="0" y="318"/>
                  </a:lnTo>
                  <a:lnTo>
                    <a:pt x="3" y="315"/>
                  </a:lnTo>
                  <a:lnTo>
                    <a:pt x="6" y="312"/>
                  </a:lnTo>
                  <a:lnTo>
                    <a:pt x="8" y="312"/>
                  </a:lnTo>
                  <a:lnTo>
                    <a:pt x="9" y="312"/>
                  </a:lnTo>
                  <a:lnTo>
                    <a:pt x="11" y="312"/>
                  </a:lnTo>
                  <a:lnTo>
                    <a:pt x="12" y="312"/>
                  </a:lnTo>
                  <a:lnTo>
                    <a:pt x="15" y="315"/>
                  </a:lnTo>
                  <a:lnTo>
                    <a:pt x="18" y="318"/>
                  </a:lnTo>
                  <a:lnTo>
                    <a:pt x="18" y="319"/>
                  </a:lnTo>
                  <a:lnTo>
                    <a:pt x="18" y="321"/>
                  </a:lnTo>
                  <a:close/>
                  <a:moveTo>
                    <a:pt x="18" y="357"/>
                  </a:moveTo>
                  <a:lnTo>
                    <a:pt x="18" y="357"/>
                  </a:lnTo>
                  <a:lnTo>
                    <a:pt x="18" y="359"/>
                  </a:lnTo>
                  <a:lnTo>
                    <a:pt x="18" y="360"/>
                  </a:lnTo>
                  <a:lnTo>
                    <a:pt x="15" y="363"/>
                  </a:lnTo>
                  <a:lnTo>
                    <a:pt x="12" y="366"/>
                  </a:lnTo>
                  <a:lnTo>
                    <a:pt x="11" y="366"/>
                  </a:lnTo>
                  <a:lnTo>
                    <a:pt x="9" y="366"/>
                  </a:lnTo>
                  <a:lnTo>
                    <a:pt x="8" y="366"/>
                  </a:lnTo>
                  <a:lnTo>
                    <a:pt x="6" y="366"/>
                  </a:lnTo>
                  <a:lnTo>
                    <a:pt x="3" y="363"/>
                  </a:lnTo>
                  <a:lnTo>
                    <a:pt x="0" y="360"/>
                  </a:lnTo>
                  <a:lnTo>
                    <a:pt x="0" y="359"/>
                  </a:lnTo>
                  <a:lnTo>
                    <a:pt x="0" y="357"/>
                  </a:lnTo>
                  <a:lnTo>
                    <a:pt x="0" y="356"/>
                  </a:lnTo>
                  <a:lnTo>
                    <a:pt x="0" y="355"/>
                  </a:lnTo>
                  <a:lnTo>
                    <a:pt x="3" y="352"/>
                  </a:lnTo>
                  <a:lnTo>
                    <a:pt x="6" y="349"/>
                  </a:lnTo>
                  <a:lnTo>
                    <a:pt x="8" y="349"/>
                  </a:lnTo>
                  <a:lnTo>
                    <a:pt x="9" y="349"/>
                  </a:lnTo>
                  <a:lnTo>
                    <a:pt x="11" y="349"/>
                  </a:lnTo>
                  <a:lnTo>
                    <a:pt x="12" y="349"/>
                  </a:lnTo>
                  <a:lnTo>
                    <a:pt x="15" y="352"/>
                  </a:lnTo>
                  <a:lnTo>
                    <a:pt x="18" y="355"/>
                  </a:lnTo>
                  <a:lnTo>
                    <a:pt x="18" y="356"/>
                  </a:lnTo>
                  <a:lnTo>
                    <a:pt x="18" y="357"/>
                  </a:lnTo>
                  <a:close/>
                  <a:moveTo>
                    <a:pt x="18" y="394"/>
                  </a:moveTo>
                  <a:lnTo>
                    <a:pt x="18" y="394"/>
                  </a:lnTo>
                  <a:lnTo>
                    <a:pt x="18" y="396"/>
                  </a:lnTo>
                  <a:lnTo>
                    <a:pt x="18" y="397"/>
                  </a:lnTo>
                  <a:lnTo>
                    <a:pt x="15" y="400"/>
                  </a:lnTo>
                  <a:lnTo>
                    <a:pt x="12" y="403"/>
                  </a:lnTo>
                  <a:lnTo>
                    <a:pt x="11" y="403"/>
                  </a:lnTo>
                  <a:lnTo>
                    <a:pt x="9" y="403"/>
                  </a:lnTo>
                  <a:lnTo>
                    <a:pt x="8" y="403"/>
                  </a:lnTo>
                  <a:lnTo>
                    <a:pt x="6" y="403"/>
                  </a:lnTo>
                  <a:lnTo>
                    <a:pt x="3" y="400"/>
                  </a:lnTo>
                  <a:lnTo>
                    <a:pt x="0" y="397"/>
                  </a:lnTo>
                  <a:lnTo>
                    <a:pt x="0" y="396"/>
                  </a:lnTo>
                  <a:lnTo>
                    <a:pt x="0" y="394"/>
                  </a:lnTo>
                  <a:lnTo>
                    <a:pt x="0" y="393"/>
                  </a:lnTo>
                  <a:lnTo>
                    <a:pt x="0" y="391"/>
                  </a:lnTo>
                  <a:lnTo>
                    <a:pt x="3" y="388"/>
                  </a:lnTo>
                  <a:lnTo>
                    <a:pt x="6" y="386"/>
                  </a:lnTo>
                  <a:lnTo>
                    <a:pt x="8" y="386"/>
                  </a:lnTo>
                  <a:lnTo>
                    <a:pt x="9" y="386"/>
                  </a:lnTo>
                  <a:lnTo>
                    <a:pt x="11" y="386"/>
                  </a:lnTo>
                  <a:lnTo>
                    <a:pt x="12" y="386"/>
                  </a:lnTo>
                  <a:lnTo>
                    <a:pt x="15" y="388"/>
                  </a:lnTo>
                  <a:lnTo>
                    <a:pt x="18" y="391"/>
                  </a:lnTo>
                  <a:lnTo>
                    <a:pt x="18" y="393"/>
                  </a:lnTo>
                  <a:lnTo>
                    <a:pt x="18" y="394"/>
                  </a:lnTo>
                  <a:close/>
                  <a:moveTo>
                    <a:pt x="18" y="431"/>
                  </a:moveTo>
                  <a:lnTo>
                    <a:pt x="18" y="431"/>
                  </a:lnTo>
                  <a:lnTo>
                    <a:pt x="18" y="433"/>
                  </a:lnTo>
                  <a:lnTo>
                    <a:pt x="18" y="434"/>
                  </a:lnTo>
                  <a:lnTo>
                    <a:pt x="15" y="437"/>
                  </a:lnTo>
                  <a:lnTo>
                    <a:pt x="12" y="440"/>
                  </a:lnTo>
                  <a:lnTo>
                    <a:pt x="11" y="440"/>
                  </a:lnTo>
                  <a:lnTo>
                    <a:pt x="9" y="440"/>
                  </a:lnTo>
                  <a:lnTo>
                    <a:pt x="8" y="440"/>
                  </a:lnTo>
                  <a:lnTo>
                    <a:pt x="6" y="440"/>
                  </a:lnTo>
                  <a:lnTo>
                    <a:pt x="3" y="437"/>
                  </a:lnTo>
                  <a:lnTo>
                    <a:pt x="0" y="434"/>
                  </a:lnTo>
                  <a:lnTo>
                    <a:pt x="0" y="433"/>
                  </a:lnTo>
                  <a:lnTo>
                    <a:pt x="0" y="431"/>
                  </a:lnTo>
                  <a:lnTo>
                    <a:pt x="0" y="430"/>
                  </a:lnTo>
                  <a:lnTo>
                    <a:pt x="0" y="428"/>
                  </a:lnTo>
                  <a:lnTo>
                    <a:pt x="3" y="425"/>
                  </a:lnTo>
                  <a:lnTo>
                    <a:pt x="6" y="422"/>
                  </a:lnTo>
                  <a:lnTo>
                    <a:pt x="8" y="422"/>
                  </a:lnTo>
                  <a:lnTo>
                    <a:pt x="9" y="422"/>
                  </a:lnTo>
                  <a:lnTo>
                    <a:pt x="11" y="422"/>
                  </a:lnTo>
                  <a:lnTo>
                    <a:pt x="12" y="422"/>
                  </a:lnTo>
                  <a:lnTo>
                    <a:pt x="15" y="425"/>
                  </a:lnTo>
                  <a:lnTo>
                    <a:pt x="18" y="428"/>
                  </a:lnTo>
                  <a:lnTo>
                    <a:pt x="18" y="430"/>
                  </a:lnTo>
                  <a:lnTo>
                    <a:pt x="18" y="431"/>
                  </a:lnTo>
                  <a:close/>
                  <a:moveTo>
                    <a:pt x="18" y="468"/>
                  </a:moveTo>
                  <a:lnTo>
                    <a:pt x="18" y="468"/>
                  </a:lnTo>
                  <a:lnTo>
                    <a:pt x="18" y="470"/>
                  </a:lnTo>
                  <a:lnTo>
                    <a:pt x="18" y="471"/>
                  </a:lnTo>
                  <a:lnTo>
                    <a:pt x="15" y="474"/>
                  </a:lnTo>
                  <a:lnTo>
                    <a:pt x="12" y="477"/>
                  </a:lnTo>
                  <a:lnTo>
                    <a:pt x="11" y="477"/>
                  </a:lnTo>
                  <a:lnTo>
                    <a:pt x="9" y="477"/>
                  </a:lnTo>
                  <a:lnTo>
                    <a:pt x="8" y="477"/>
                  </a:lnTo>
                  <a:lnTo>
                    <a:pt x="6" y="477"/>
                  </a:lnTo>
                  <a:lnTo>
                    <a:pt x="3" y="474"/>
                  </a:lnTo>
                  <a:lnTo>
                    <a:pt x="0" y="471"/>
                  </a:lnTo>
                  <a:lnTo>
                    <a:pt x="0" y="470"/>
                  </a:lnTo>
                  <a:lnTo>
                    <a:pt x="0" y="468"/>
                  </a:lnTo>
                  <a:lnTo>
                    <a:pt x="0" y="467"/>
                  </a:lnTo>
                  <a:lnTo>
                    <a:pt x="0" y="465"/>
                  </a:lnTo>
                  <a:lnTo>
                    <a:pt x="3" y="462"/>
                  </a:lnTo>
                  <a:lnTo>
                    <a:pt x="6" y="459"/>
                  </a:lnTo>
                  <a:lnTo>
                    <a:pt x="8" y="459"/>
                  </a:lnTo>
                  <a:lnTo>
                    <a:pt x="9" y="459"/>
                  </a:lnTo>
                  <a:lnTo>
                    <a:pt x="11" y="459"/>
                  </a:lnTo>
                  <a:lnTo>
                    <a:pt x="12" y="459"/>
                  </a:lnTo>
                  <a:lnTo>
                    <a:pt x="15" y="462"/>
                  </a:lnTo>
                  <a:lnTo>
                    <a:pt x="18" y="465"/>
                  </a:lnTo>
                  <a:lnTo>
                    <a:pt x="18" y="467"/>
                  </a:lnTo>
                  <a:lnTo>
                    <a:pt x="18" y="468"/>
                  </a:lnTo>
                  <a:close/>
                  <a:moveTo>
                    <a:pt x="18" y="505"/>
                  </a:moveTo>
                  <a:lnTo>
                    <a:pt x="18" y="505"/>
                  </a:lnTo>
                  <a:lnTo>
                    <a:pt x="18" y="507"/>
                  </a:lnTo>
                  <a:lnTo>
                    <a:pt x="18" y="508"/>
                  </a:lnTo>
                  <a:lnTo>
                    <a:pt x="15" y="511"/>
                  </a:lnTo>
                  <a:lnTo>
                    <a:pt x="12" y="514"/>
                  </a:lnTo>
                  <a:lnTo>
                    <a:pt x="11" y="514"/>
                  </a:lnTo>
                  <a:lnTo>
                    <a:pt x="9" y="514"/>
                  </a:lnTo>
                  <a:lnTo>
                    <a:pt x="8" y="514"/>
                  </a:lnTo>
                  <a:lnTo>
                    <a:pt x="6" y="514"/>
                  </a:lnTo>
                  <a:lnTo>
                    <a:pt x="3" y="511"/>
                  </a:lnTo>
                  <a:lnTo>
                    <a:pt x="0" y="508"/>
                  </a:lnTo>
                  <a:lnTo>
                    <a:pt x="0" y="507"/>
                  </a:lnTo>
                  <a:lnTo>
                    <a:pt x="0" y="505"/>
                  </a:lnTo>
                  <a:lnTo>
                    <a:pt x="0" y="504"/>
                  </a:lnTo>
                  <a:lnTo>
                    <a:pt x="0" y="502"/>
                  </a:lnTo>
                  <a:lnTo>
                    <a:pt x="3" y="499"/>
                  </a:lnTo>
                  <a:lnTo>
                    <a:pt x="6" y="496"/>
                  </a:lnTo>
                  <a:lnTo>
                    <a:pt x="8" y="496"/>
                  </a:lnTo>
                  <a:lnTo>
                    <a:pt x="9" y="496"/>
                  </a:lnTo>
                  <a:lnTo>
                    <a:pt x="11" y="496"/>
                  </a:lnTo>
                  <a:lnTo>
                    <a:pt x="12" y="496"/>
                  </a:lnTo>
                  <a:lnTo>
                    <a:pt x="15" y="499"/>
                  </a:lnTo>
                  <a:lnTo>
                    <a:pt x="18" y="502"/>
                  </a:lnTo>
                  <a:lnTo>
                    <a:pt x="18" y="504"/>
                  </a:lnTo>
                  <a:lnTo>
                    <a:pt x="18" y="505"/>
                  </a:lnTo>
                  <a:close/>
                  <a:moveTo>
                    <a:pt x="24" y="518"/>
                  </a:moveTo>
                  <a:lnTo>
                    <a:pt x="24" y="518"/>
                  </a:lnTo>
                  <a:lnTo>
                    <a:pt x="25" y="518"/>
                  </a:lnTo>
                  <a:lnTo>
                    <a:pt x="27" y="520"/>
                  </a:lnTo>
                  <a:lnTo>
                    <a:pt x="30" y="521"/>
                  </a:lnTo>
                  <a:lnTo>
                    <a:pt x="33" y="524"/>
                  </a:lnTo>
                  <a:lnTo>
                    <a:pt x="33" y="526"/>
                  </a:lnTo>
                  <a:lnTo>
                    <a:pt x="33" y="527"/>
                  </a:lnTo>
                  <a:lnTo>
                    <a:pt x="33" y="530"/>
                  </a:lnTo>
                  <a:lnTo>
                    <a:pt x="33" y="532"/>
                  </a:lnTo>
                  <a:lnTo>
                    <a:pt x="30" y="535"/>
                  </a:lnTo>
                  <a:lnTo>
                    <a:pt x="27" y="536"/>
                  </a:lnTo>
                  <a:lnTo>
                    <a:pt x="25" y="537"/>
                  </a:lnTo>
                  <a:lnTo>
                    <a:pt x="24" y="537"/>
                  </a:lnTo>
                  <a:lnTo>
                    <a:pt x="21" y="537"/>
                  </a:lnTo>
                  <a:lnTo>
                    <a:pt x="20" y="536"/>
                  </a:lnTo>
                  <a:lnTo>
                    <a:pt x="17" y="535"/>
                  </a:lnTo>
                  <a:lnTo>
                    <a:pt x="15" y="532"/>
                  </a:lnTo>
                  <a:lnTo>
                    <a:pt x="15" y="530"/>
                  </a:lnTo>
                  <a:lnTo>
                    <a:pt x="15" y="527"/>
                  </a:lnTo>
                  <a:lnTo>
                    <a:pt x="15" y="526"/>
                  </a:lnTo>
                  <a:lnTo>
                    <a:pt x="15" y="524"/>
                  </a:lnTo>
                  <a:lnTo>
                    <a:pt x="17" y="521"/>
                  </a:lnTo>
                  <a:lnTo>
                    <a:pt x="20" y="520"/>
                  </a:lnTo>
                  <a:lnTo>
                    <a:pt x="21" y="518"/>
                  </a:lnTo>
                  <a:lnTo>
                    <a:pt x="24" y="518"/>
                  </a:lnTo>
                  <a:close/>
                  <a:moveTo>
                    <a:pt x="61" y="518"/>
                  </a:moveTo>
                  <a:lnTo>
                    <a:pt x="61" y="518"/>
                  </a:lnTo>
                  <a:lnTo>
                    <a:pt x="62" y="518"/>
                  </a:lnTo>
                  <a:lnTo>
                    <a:pt x="64" y="520"/>
                  </a:lnTo>
                  <a:lnTo>
                    <a:pt x="67" y="521"/>
                  </a:lnTo>
                  <a:lnTo>
                    <a:pt x="70" y="524"/>
                  </a:lnTo>
                  <a:lnTo>
                    <a:pt x="70" y="526"/>
                  </a:lnTo>
                  <a:lnTo>
                    <a:pt x="70" y="527"/>
                  </a:lnTo>
                  <a:lnTo>
                    <a:pt x="70" y="530"/>
                  </a:lnTo>
                  <a:lnTo>
                    <a:pt x="70" y="532"/>
                  </a:lnTo>
                  <a:lnTo>
                    <a:pt x="67" y="535"/>
                  </a:lnTo>
                  <a:lnTo>
                    <a:pt x="64" y="536"/>
                  </a:lnTo>
                  <a:lnTo>
                    <a:pt x="62" y="537"/>
                  </a:lnTo>
                  <a:lnTo>
                    <a:pt x="61" y="537"/>
                  </a:lnTo>
                  <a:lnTo>
                    <a:pt x="58" y="537"/>
                  </a:lnTo>
                  <a:lnTo>
                    <a:pt x="56" y="536"/>
                  </a:lnTo>
                  <a:lnTo>
                    <a:pt x="54" y="535"/>
                  </a:lnTo>
                  <a:lnTo>
                    <a:pt x="52" y="532"/>
                  </a:lnTo>
                  <a:lnTo>
                    <a:pt x="52" y="530"/>
                  </a:lnTo>
                  <a:lnTo>
                    <a:pt x="52" y="527"/>
                  </a:lnTo>
                  <a:lnTo>
                    <a:pt x="52" y="526"/>
                  </a:lnTo>
                  <a:lnTo>
                    <a:pt x="52" y="524"/>
                  </a:lnTo>
                  <a:lnTo>
                    <a:pt x="54" y="521"/>
                  </a:lnTo>
                  <a:lnTo>
                    <a:pt x="56" y="520"/>
                  </a:lnTo>
                  <a:lnTo>
                    <a:pt x="58" y="518"/>
                  </a:lnTo>
                  <a:lnTo>
                    <a:pt x="61" y="518"/>
                  </a:lnTo>
                  <a:close/>
                  <a:moveTo>
                    <a:pt x="98" y="518"/>
                  </a:moveTo>
                  <a:lnTo>
                    <a:pt x="98" y="518"/>
                  </a:lnTo>
                  <a:lnTo>
                    <a:pt x="99" y="518"/>
                  </a:lnTo>
                  <a:lnTo>
                    <a:pt x="101" y="520"/>
                  </a:lnTo>
                  <a:lnTo>
                    <a:pt x="104" y="521"/>
                  </a:lnTo>
                  <a:lnTo>
                    <a:pt x="107" y="524"/>
                  </a:lnTo>
                  <a:lnTo>
                    <a:pt x="107" y="526"/>
                  </a:lnTo>
                  <a:lnTo>
                    <a:pt x="107" y="527"/>
                  </a:lnTo>
                  <a:lnTo>
                    <a:pt x="107" y="530"/>
                  </a:lnTo>
                  <a:lnTo>
                    <a:pt x="107" y="532"/>
                  </a:lnTo>
                  <a:lnTo>
                    <a:pt x="104" y="535"/>
                  </a:lnTo>
                  <a:lnTo>
                    <a:pt x="101" y="536"/>
                  </a:lnTo>
                  <a:lnTo>
                    <a:pt x="99" y="537"/>
                  </a:lnTo>
                  <a:lnTo>
                    <a:pt x="98" y="537"/>
                  </a:lnTo>
                  <a:lnTo>
                    <a:pt x="95" y="537"/>
                  </a:lnTo>
                  <a:lnTo>
                    <a:pt x="93" y="536"/>
                  </a:lnTo>
                  <a:lnTo>
                    <a:pt x="90" y="535"/>
                  </a:lnTo>
                  <a:lnTo>
                    <a:pt x="89" y="532"/>
                  </a:lnTo>
                  <a:lnTo>
                    <a:pt x="89" y="530"/>
                  </a:lnTo>
                  <a:lnTo>
                    <a:pt x="89" y="527"/>
                  </a:lnTo>
                  <a:lnTo>
                    <a:pt x="89" y="526"/>
                  </a:lnTo>
                  <a:lnTo>
                    <a:pt x="89" y="524"/>
                  </a:lnTo>
                  <a:lnTo>
                    <a:pt x="90" y="521"/>
                  </a:lnTo>
                  <a:lnTo>
                    <a:pt x="93" y="520"/>
                  </a:lnTo>
                  <a:lnTo>
                    <a:pt x="95" y="518"/>
                  </a:lnTo>
                  <a:lnTo>
                    <a:pt x="98" y="518"/>
                  </a:lnTo>
                  <a:close/>
                  <a:moveTo>
                    <a:pt x="135" y="518"/>
                  </a:moveTo>
                  <a:lnTo>
                    <a:pt x="135" y="518"/>
                  </a:lnTo>
                  <a:lnTo>
                    <a:pt x="136" y="518"/>
                  </a:lnTo>
                  <a:lnTo>
                    <a:pt x="138" y="520"/>
                  </a:lnTo>
                  <a:lnTo>
                    <a:pt x="141" y="521"/>
                  </a:lnTo>
                  <a:lnTo>
                    <a:pt x="144" y="524"/>
                  </a:lnTo>
                  <a:lnTo>
                    <a:pt x="144" y="526"/>
                  </a:lnTo>
                  <a:lnTo>
                    <a:pt x="144" y="527"/>
                  </a:lnTo>
                  <a:lnTo>
                    <a:pt x="144" y="530"/>
                  </a:lnTo>
                  <a:lnTo>
                    <a:pt x="144" y="532"/>
                  </a:lnTo>
                  <a:lnTo>
                    <a:pt x="141" y="535"/>
                  </a:lnTo>
                  <a:lnTo>
                    <a:pt x="138" y="536"/>
                  </a:lnTo>
                  <a:lnTo>
                    <a:pt x="136" y="537"/>
                  </a:lnTo>
                  <a:lnTo>
                    <a:pt x="135" y="537"/>
                  </a:lnTo>
                  <a:lnTo>
                    <a:pt x="132" y="537"/>
                  </a:lnTo>
                  <a:lnTo>
                    <a:pt x="130" y="536"/>
                  </a:lnTo>
                  <a:lnTo>
                    <a:pt x="127" y="535"/>
                  </a:lnTo>
                  <a:lnTo>
                    <a:pt x="126" y="532"/>
                  </a:lnTo>
                  <a:lnTo>
                    <a:pt x="126" y="530"/>
                  </a:lnTo>
                  <a:lnTo>
                    <a:pt x="126" y="527"/>
                  </a:lnTo>
                  <a:lnTo>
                    <a:pt x="126" y="526"/>
                  </a:lnTo>
                  <a:lnTo>
                    <a:pt x="126" y="524"/>
                  </a:lnTo>
                  <a:lnTo>
                    <a:pt x="127" y="521"/>
                  </a:lnTo>
                  <a:lnTo>
                    <a:pt x="130" y="520"/>
                  </a:lnTo>
                  <a:lnTo>
                    <a:pt x="132" y="518"/>
                  </a:lnTo>
                  <a:lnTo>
                    <a:pt x="135" y="518"/>
                  </a:lnTo>
                  <a:close/>
                  <a:moveTo>
                    <a:pt x="172" y="518"/>
                  </a:moveTo>
                  <a:lnTo>
                    <a:pt x="172" y="518"/>
                  </a:lnTo>
                  <a:lnTo>
                    <a:pt x="173" y="518"/>
                  </a:lnTo>
                  <a:lnTo>
                    <a:pt x="175" y="520"/>
                  </a:lnTo>
                  <a:lnTo>
                    <a:pt x="178" y="521"/>
                  </a:lnTo>
                  <a:lnTo>
                    <a:pt x="180" y="524"/>
                  </a:lnTo>
                  <a:lnTo>
                    <a:pt x="180" y="526"/>
                  </a:lnTo>
                  <a:lnTo>
                    <a:pt x="180" y="527"/>
                  </a:lnTo>
                  <a:lnTo>
                    <a:pt x="180" y="530"/>
                  </a:lnTo>
                  <a:lnTo>
                    <a:pt x="180" y="532"/>
                  </a:lnTo>
                  <a:lnTo>
                    <a:pt x="178" y="535"/>
                  </a:lnTo>
                  <a:lnTo>
                    <a:pt x="175" y="536"/>
                  </a:lnTo>
                  <a:lnTo>
                    <a:pt x="173" y="537"/>
                  </a:lnTo>
                  <a:lnTo>
                    <a:pt x="172" y="537"/>
                  </a:lnTo>
                  <a:lnTo>
                    <a:pt x="169" y="537"/>
                  </a:lnTo>
                  <a:lnTo>
                    <a:pt x="167" y="536"/>
                  </a:lnTo>
                  <a:lnTo>
                    <a:pt x="164" y="535"/>
                  </a:lnTo>
                  <a:lnTo>
                    <a:pt x="163" y="532"/>
                  </a:lnTo>
                  <a:lnTo>
                    <a:pt x="163" y="530"/>
                  </a:lnTo>
                  <a:lnTo>
                    <a:pt x="163" y="527"/>
                  </a:lnTo>
                  <a:lnTo>
                    <a:pt x="163" y="526"/>
                  </a:lnTo>
                  <a:lnTo>
                    <a:pt x="163" y="524"/>
                  </a:lnTo>
                  <a:lnTo>
                    <a:pt x="164" y="521"/>
                  </a:lnTo>
                  <a:lnTo>
                    <a:pt x="167" y="520"/>
                  </a:lnTo>
                  <a:lnTo>
                    <a:pt x="169" y="518"/>
                  </a:lnTo>
                  <a:lnTo>
                    <a:pt x="172" y="518"/>
                  </a:lnTo>
                  <a:close/>
                  <a:moveTo>
                    <a:pt x="209" y="518"/>
                  </a:moveTo>
                  <a:lnTo>
                    <a:pt x="209" y="518"/>
                  </a:lnTo>
                  <a:lnTo>
                    <a:pt x="210" y="518"/>
                  </a:lnTo>
                  <a:lnTo>
                    <a:pt x="211" y="520"/>
                  </a:lnTo>
                  <a:lnTo>
                    <a:pt x="214" y="521"/>
                  </a:lnTo>
                  <a:lnTo>
                    <a:pt x="217" y="524"/>
                  </a:lnTo>
                  <a:lnTo>
                    <a:pt x="217" y="526"/>
                  </a:lnTo>
                  <a:lnTo>
                    <a:pt x="217" y="527"/>
                  </a:lnTo>
                  <a:lnTo>
                    <a:pt x="217" y="530"/>
                  </a:lnTo>
                  <a:lnTo>
                    <a:pt x="217" y="532"/>
                  </a:lnTo>
                  <a:lnTo>
                    <a:pt x="214" y="535"/>
                  </a:lnTo>
                  <a:lnTo>
                    <a:pt x="211" y="536"/>
                  </a:lnTo>
                  <a:lnTo>
                    <a:pt x="210" y="537"/>
                  </a:lnTo>
                  <a:lnTo>
                    <a:pt x="209" y="537"/>
                  </a:lnTo>
                  <a:lnTo>
                    <a:pt x="206" y="537"/>
                  </a:lnTo>
                  <a:lnTo>
                    <a:pt x="204" y="536"/>
                  </a:lnTo>
                  <a:lnTo>
                    <a:pt x="201" y="535"/>
                  </a:lnTo>
                  <a:lnTo>
                    <a:pt x="200" y="532"/>
                  </a:lnTo>
                  <a:lnTo>
                    <a:pt x="200" y="530"/>
                  </a:lnTo>
                  <a:lnTo>
                    <a:pt x="200" y="527"/>
                  </a:lnTo>
                  <a:lnTo>
                    <a:pt x="200" y="526"/>
                  </a:lnTo>
                  <a:lnTo>
                    <a:pt x="200" y="524"/>
                  </a:lnTo>
                  <a:lnTo>
                    <a:pt x="201" y="521"/>
                  </a:lnTo>
                  <a:lnTo>
                    <a:pt x="204" y="520"/>
                  </a:lnTo>
                  <a:lnTo>
                    <a:pt x="206" y="518"/>
                  </a:lnTo>
                  <a:lnTo>
                    <a:pt x="209" y="518"/>
                  </a:lnTo>
                  <a:close/>
                  <a:moveTo>
                    <a:pt x="245" y="518"/>
                  </a:moveTo>
                  <a:lnTo>
                    <a:pt x="245" y="518"/>
                  </a:lnTo>
                  <a:lnTo>
                    <a:pt x="247" y="518"/>
                  </a:lnTo>
                  <a:lnTo>
                    <a:pt x="248" y="520"/>
                  </a:lnTo>
                  <a:lnTo>
                    <a:pt x="251" y="521"/>
                  </a:lnTo>
                  <a:lnTo>
                    <a:pt x="254" y="524"/>
                  </a:lnTo>
                  <a:lnTo>
                    <a:pt x="254" y="526"/>
                  </a:lnTo>
                  <a:lnTo>
                    <a:pt x="254" y="527"/>
                  </a:lnTo>
                  <a:lnTo>
                    <a:pt x="254" y="530"/>
                  </a:lnTo>
                  <a:lnTo>
                    <a:pt x="254" y="532"/>
                  </a:lnTo>
                  <a:lnTo>
                    <a:pt x="251" y="535"/>
                  </a:lnTo>
                  <a:lnTo>
                    <a:pt x="248" y="536"/>
                  </a:lnTo>
                  <a:lnTo>
                    <a:pt x="247" y="537"/>
                  </a:lnTo>
                  <a:lnTo>
                    <a:pt x="245" y="537"/>
                  </a:lnTo>
                  <a:lnTo>
                    <a:pt x="242" y="537"/>
                  </a:lnTo>
                  <a:lnTo>
                    <a:pt x="241" y="536"/>
                  </a:lnTo>
                  <a:lnTo>
                    <a:pt x="238" y="535"/>
                  </a:lnTo>
                  <a:lnTo>
                    <a:pt x="237" y="532"/>
                  </a:lnTo>
                  <a:lnTo>
                    <a:pt x="237" y="530"/>
                  </a:lnTo>
                  <a:lnTo>
                    <a:pt x="237" y="527"/>
                  </a:lnTo>
                  <a:lnTo>
                    <a:pt x="237" y="526"/>
                  </a:lnTo>
                  <a:lnTo>
                    <a:pt x="237" y="524"/>
                  </a:lnTo>
                  <a:lnTo>
                    <a:pt x="238" y="521"/>
                  </a:lnTo>
                  <a:lnTo>
                    <a:pt x="241" y="520"/>
                  </a:lnTo>
                  <a:lnTo>
                    <a:pt x="242" y="518"/>
                  </a:lnTo>
                  <a:lnTo>
                    <a:pt x="245" y="518"/>
                  </a:lnTo>
                  <a:close/>
                  <a:moveTo>
                    <a:pt x="282" y="518"/>
                  </a:moveTo>
                  <a:lnTo>
                    <a:pt x="282" y="518"/>
                  </a:lnTo>
                  <a:lnTo>
                    <a:pt x="284" y="518"/>
                  </a:lnTo>
                  <a:lnTo>
                    <a:pt x="285" y="520"/>
                  </a:lnTo>
                  <a:lnTo>
                    <a:pt x="288" y="521"/>
                  </a:lnTo>
                  <a:lnTo>
                    <a:pt x="291" y="524"/>
                  </a:lnTo>
                  <a:lnTo>
                    <a:pt x="291" y="526"/>
                  </a:lnTo>
                  <a:lnTo>
                    <a:pt x="291" y="527"/>
                  </a:lnTo>
                  <a:lnTo>
                    <a:pt x="291" y="530"/>
                  </a:lnTo>
                  <a:lnTo>
                    <a:pt x="291" y="532"/>
                  </a:lnTo>
                  <a:lnTo>
                    <a:pt x="288" y="535"/>
                  </a:lnTo>
                  <a:lnTo>
                    <a:pt x="285" y="536"/>
                  </a:lnTo>
                  <a:lnTo>
                    <a:pt x="284" y="537"/>
                  </a:lnTo>
                  <a:lnTo>
                    <a:pt x="282" y="537"/>
                  </a:lnTo>
                  <a:lnTo>
                    <a:pt x="281" y="537"/>
                  </a:lnTo>
                  <a:lnTo>
                    <a:pt x="278" y="536"/>
                  </a:lnTo>
                  <a:lnTo>
                    <a:pt x="275" y="535"/>
                  </a:lnTo>
                  <a:lnTo>
                    <a:pt x="273" y="532"/>
                  </a:lnTo>
                  <a:lnTo>
                    <a:pt x="273" y="530"/>
                  </a:lnTo>
                  <a:lnTo>
                    <a:pt x="273" y="527"/>
                  </a:lnTo>
                  <a:lnTo>
                    <a:pt x="273" y="526"/>
                  </a:lnTo>
                  <a:lnTo>
                    <a:pt x="273" y="524"/>
                  </a:lnTo>
                  <a:lnTo>
                    <a:pt x="275" y="521"/>
                  </a:lnTo>
                  <a:lnTo>
                    <a:pt x="278" y="520"/>
                  </a:lnTo>
                  <a:lnTo>
                    <a:pt x="281" y="518"/>
                  </a:lnTo>
                  <a:lnTo>
                    <a:pt x="282" y="518"/>
                  </a:lnTo>
                  <a:close/>
                  <a:moveTo>
                    <a:pt x="319" y="518"/>
                  </a:moveTo>
                  <a:lnTo>
                    <a:pt x="319" y="518"/>
                  </a:lnTo>
                  <a:lnTo>
                    <a:pt x="321" y="518"/>
                  </a:lnTo>
                  <a:lnTo>
                    <a:pt x="322" y="520"/>
                  </a:lnTo>
                  <a:lnTo>
                    <a:pt x="325" y="521"/>
                  </a:lnTo>
                  <a:lnTo>
                    <a:pt x="328" y="524"/>
                  </a:lnTo>
                  <a:lnTo>
                    <a:pt x="328" y="526"/>
                  </a:lnTo>
                  <a:lnTo>
                    <a:pt x="328" y="527"/>
                  </a:lnTo>
                  <a:lnTo>
                    <a:pt x="328" y="530"/>
                  </a:lnTo>
                  <a:lnTo>
                    <a:pt x="328" y="532"/>
                  </a:lnTo>
                  <a:lnTo>
                    <a:pt x="325" y="535"/>
                  </a:lnTo>
                  <a:lnTo>
                    <a:pt x="322" y="536"/>
                  </a:lnTo>
                  <a:lnTo>
                    <a:pt x="321" y="537"/>
                  </a:lnTo>
                  <a:lnTo>
                    <a:pt x="319" y="537"/>
                  </a:lnTo>
                  <a:lnTo>
                    <a:pt x="318" y="537"/>
                  </a:lnTo>
                  <a:lnTo>
                    <a:pt x="315" y="536"/>
                  </a:lnTo>
                  <a:lnTo>
                    <a:pt x="312" y="535"/>
                  </a:lnTo>
                  <a:lnTo>
                    <a:pt x="310" y="532"/>
                  </a:lnTo>
                  <a:lnTo>
                    <a:pt x="310" y="530"/>
                  </a:lnTo>
                  <a:lnTo>
                    <a:pt x="310" y="527"/>
                  </a:lnTo>
                  <a:lnTo>
                    <a:pt x="310" y="526"/>
                  </a:lnTo>
                  <a:lnTo>
                    <a:pt x="310" y="524"/>
                  </a:lnTo>
                  <a:lnTo>
                    <a:pt x="312" y="521"/>
                  </a:lnTo>
                  <a:lnTo>
                    <a:pt x="315" y="520"/>
                  </a:lnTo>
                  <a:lnTo>
                    <a:pt x="318" y="518"/>
                  </a:lnTo>
                  <a:lnTo>
                    <a:pt x="319" y="518"/>
                  </a:lnTo>
                  <a:close/>
                  <a:moveTo>
                    <a:pt x="356" y="518"/>
                  </a:moveTo>
                  <a:lnTo>
                    <a:pt x="356" y="518"/>
                  </a:lnTo>
                  <a:lnTo>
                    <a:pt x="358" y="518"/>
                  </a:lnTo>
                  <a:lnTo>
                    <a:pt x="359" y="520"/>
                  </a:lnTo>
                  <a:lnTo>
                    <a:pt x="362" y="521"/>
                  </a:lnTo>
                  <a:lnTo>
                    <a:pt x="365" y="524"/>
                  </a:lnTo>
                  <a:lnTo>
                    <a:pt x="365" y="526"/>
                  </a:lnTo>
                  <a:lnTo>
                    <a:pt x="365" y="527"/>
                  </a:lnTo>
                  <a:lnTo>
                    <a:pt x="365" y="530"/>
                  </a:lnTo>
                  <a:lnTo>
                    <a:pt x="365" y="532"/>
                  </a:lnTo>
                  <a:lnTo>
                    <a:pt x="362" y="535"/>
                  </a:lnTo>
                  <a:lnTo>
                    <a:pt x="359" y="536"/>
                  </a:lnTo>
                  <a:lnTo>
                    <a:pt x="358" y="537"/>
                  </a:lnTo>
                  <a:lnTo>
                    <a:pt x="356" y="537"/>
                  </a:lnTo>
                  <a:lnTo>
                    <a:pt x="355" y="537"/>
                  </a:lnTo>
                  <a:lnTo>
                    <a:pt x="352" y="536"/>
                  </a:lnTo>
                  <a:lnTo>
                    <a:pt x="349" y="535"/>
                  </a:lnTo>
                  <a:lnTo>
                    <a:pt x="347" y="532"/>
                  </a:lnTo>
                  <a:lnTo>
                    <a:pt x="347" y="530"/>
                  </a:lnTo>
                  <a:lnTo>
                    <a:pt x="347" y="527"/>
                  </a:lnTo>
                  <a:lnTo>
                    <a:pt x="347" y="526"/>
                  </a:lnTo>
                  <a:lnTo>
                    <a:pt x="347" y="524"/>
                  </a:lnTo>
                  <a:lnTo>
                    <a:pt x="349" y="521"/>
                  </a:lnTo>
                  <a:lnTo>
                    <a:pt x="352" y="520"/>
                  </a:lnTo>
                  <a:lnTo>
                    <a:pt x="355" y="518"/>
                  </a:lnTo>
                  <a:lnTo>
                    <a:pt x="356" y="518"/>
                  </a:lnTo>
                  <a:close/>
                  <a:moveTo>
                    <a:pt x="393" y="518"/>
                  </a:moveTo>
                  <a:lnTo>
                    <a:pt x="393" y="518"/>
                  </a:lnTo>
                  <a:lnTo>
                    <a:pt x="394" y="518"/>
                  </a:lnTo>
                  <a:lnTo>
                    <a:pt x="396" y="520"/>
                  </a:lnTo>
                  <a:lnTo>
                    <a:pt x="399" y="521"/>
                  </a:lnTo>
                  <a:lnTo>
                    <a:pt x="402" y="524"/>
                  </a:lnTo>
                  <a:lnTo>
                    <a:pt x="402" y="526"/>
                  </a:lnTo>
                  <a:lnTo>
                    <a:pt x="402" y="527"/>
                  </a:lnTo>
                  <a:lnTo>
                    <a:pt x="402" y="530"/>
                  </a:lnTo>
                  <a:lnTo>
                    <a:pt x="402" y="532"/>
                  </a:lnTo>
                  <a:lnTo>
                    <a:pt x="399" y="535"/>
                  </a:lnTo>
                  <a:lnTo>
                    <a:pt x="396" y="536"/>
                  </a:lnTo>
                  <a:lnTo>
                    <a:pt x="394" y="537"/>
                  </a:lnTo>
                  <a:lnTo>
                    <a:pt x="393" y="537"/>
                  </a:lnTo>
                  <a:lnTo>
                    <a:pt x="392" y="537"/>
                  </a:lnTo>
                  <a:lnTo>
                    <a:pt x="389" y="536"/>
                  </a:lnTo>
                  <a:lnTo>
                    <a:pt x="386" y="535"/>
                  </a:lnTo>
                  <a:lnTo>
                    <a:pt x="384" y="532"/>
                  </a:lnTo>
                  <a:lnTo>
                    <a:pt x="384" y="530"/>
                  </a:lnTo>
                  <a:lnTo>
                    <a:pt x="384" y="527"/>
                  </a:lnTo>
                  <a:lnTo>
                    <a:pt x="384" y="526"/>
                  </a:lnTo>
                  <a:lnTo>
                    <a:pt x="384" y="524"/>
                  </a:lnTo>
                  <a:lnTo>
                    <a:pt x="386" y="521"/>
                  </a:lnTo>
                  <a:lnTo>
                    <a:pt x="389" y="520"/>
                  </a:lnTo>
                  <a:lnTo>
                    <a:pt x="392" y="518"/>
                  </a:lnTo>
                  <a:lnTo>
                    <a:pt x="393" y="518"/>
                  </a:lnTo>
                  <a:close/>
                  <a:moveTo>
                    <a:pt x="430" y="518"/>
                  </a:moveTo>
                  <a:lnTo>
                    <a:pt x="430" y="518"/>
                  </a:lnTo>
                  <a:lnTo>
                    <a:pt x="431" y="518"/>
                  </a:lnTo>
                  <a:lnTo>
                    <a:pt x="433" y="520"/>
                  </a:lnTo>
                  <a:lnTo>
                    <a:pt x="436" y="521"/>
                  </a:lnTo>
                  <a:lnTo>
                    <a:pt x="439" y="524"/>
                  </a:lnTo>
                  <a:lnTo>
                    <a:pt x="439" y="526"/>
                  </a:lnTo>
                  <a:lnTo>
                    <a:pt x="439" y="527"/>
                  </a:lnTo>
                  <a:lnTo>
                    <a:pt x="439" y="530"/>
                  </a:lnTo>
                  <a:lnTo>
                    <a:pt x="439" y="532"/>
                  </a:lnTo>
                  <a:lnTo>
                    <a:pt x="436" y="535"/>
                  </a:lnTo>
                  <a:lnTo>
                    <a:pt x="433" y="536"/>
                  </a:lnTo>
                  <a:lnTo>
                    <a:pt x="431" y="537"/>
                  </a:lnTo>
                  <a:lnTo>
                    <a:pt x="430" y="537"/>
                  </a:lnTo>
                  <a:lnTo>
                    <a:pt x="428" y="537"/>
                  </a:lnTo>
                  <a:lnTo>
                    <a:pt x="425" y="536"/>
                  </a:lnTo>
                  <a:lnTo>
                    <a:pt x="423" y="535"/>
                  </a:lnTo>
                  <a:lnTo>
                    <a:pt x="421" y="532"/>
                  </a:lnTo>
                  <a:lnTo>
                    <a:pt x="421" y="530"/>
                  </a:lnTo>
                  <a:lnTo>
                    <a:pt x="421" y="527"/>
                  </a:lnTo>
                  <a:lnTo>
                    <a:pt x="421" y="526"/>
                  </a:lnTo>
                  <a:lnTo>
                    <a:pt x="421" y="524"/>
                  </a:lnTo>
                  <a:lnTo>
                    <a:pt x="423" y="521"/>
                  </a:lnTo>
                  <a:lnTo>
                    <a:pt x="425" y="520"/>
                  </a:lnTo>
                  <a:lnTo>
                    <a:pt x="428" y="518"/>
                  </a:lnTo>
                  <a:lnTo>
                    <a:pt x="430" y="518"/>
                  </a:lnTo>
                  <a:close/>
                  <a:moveTo>
                    <a:pt x="467" y="518"/>
                  </a:moveTo>
                  <a:lnTo>
                    <a:pt x="467" y="518"/>
                  </a:lnTo>
                  <a:lnTo>
                    <a:pt x="468" y="518"/>
                  </a:lnTo>
                  <a:lnTo>
                    <a:pt x="470" y="520"/>
                  </a:lnTo>
                  <a:lnTo>
                    <a:pt x="473" y="521"/>
                  </a:lnTo>
                  <a:lnTo>
                    <a:pt x="476" y="524"/>
                  </a:lnTo>
                  <a:lnTo>
                    <a:pt x="476" y="526"/>
                  </a:lnTo>
                  <a:lnTo>
                    <a:pt x="476" y="527"/>
                  </a:lnTo>
                  <a:lnTo>
                    <a:pt x="476" y="530"/>
                  </a:lnTo>
                  <a:lnTo>
                    <a:pt x="476" y="532"/>
                  </a:lnTo>
                  <a:lnTo>
                    <a:pt x="473" y="535"/>
                  </a:lnTo>
                  <a:lnTo>
                    <a:pt x="470" y="536"/>
                  </a:lnTo>
                  <a:lnTo>
                    <a:pt x="468" y="537"/>
                  </a:lnTo>
                  <a:lnTo>
                    <a:pt x="467" y="537"/>
                  </a:lnTo>
                  <a:lnTo>
                    <a:pt x="465" y="537"/>
                  </a:lnTo>
                  <a:lnTo>
                    <a:pt x="462" y="536"/>
                  </a:lnTo>
                  <a:lnTo>
                    <a:pt x="459" y="535"/>
                  </a:lnTo>
                  <a:lnTo>
                    <a:pt x="458" y="532"/>
                  </a:lnTo>
                  <a:lnTo>
                    <a:pt x="458" y="530"/>
                  </a:lnTo>
                  <a:lnTo>
                    <a:pt x="458" y="527"/>
                  </a:lnTo>
                  <a:lnTo>
                    <a:pt x="458" y="526"/>
                  </a:lnTo>
                  <a:lnTo>
                    <a:pt x="458" y="524"/>
                  </a:lnTo>
                  <a:lnTo>
                    <a:pt x="459" y="521"/>
                  </a:lnTo>
                  <a:lnTo>
                    <a:pt x="462" y="520"/>
                  </a:lnTo>
                  <a:lnTo>
                    <a:pt x="465" y="518"/>
                  </a:lnTo>
                  <a:lnTo>
                    <a:pt x="467" y="518"/>
                  </a:lnTo>
                  <a:close/>
                  <a:moveTo>
                    <a:pt x="504" y="518"/>
                  </a:moveTo>
                  <a:lnTo>
                    <a:pt x="504" y="518"/>
                  </a:lnTo>
                  <a:lnTo>
                    <a:pt x="505" y="518"/>
                  </a:lnTo>
                  <a:lnTo>
                    <a:pt x="507" y="520"/>
                  </a:lnTo>
                  <a:lnTo>
                    <a:pt x="510" y="521"/>
                  </a:lnTo>
                  <a:lnTo>
                    <a:pt x="513" y="524"/>
                  </a:lnTo>
                  <a:lnTo>
                    <a:pt x="513" y="526"/>
                  </a:lnTo>
                  <a:lnTo>
                    <a:pt x="513" y="527"/>
                  </a:lnTo>
                  <a:lnTo>
                    <a:pt x="513" y="530"/>
                  </a:lnTo>
                  <a:lnTo>
                    <a:pt x="513" y="532"/>
                  </a:lnTo>
                  <a:lnTo>
                    <a:pt x="510" y="535"/>
                  </a:lnTo>
                  <a:lnTo>
                    <a:pt x="507" y="536"/>
                  </a:lnTo>
                  <a:lnTo>
                    <a:pt x="505" y="537"/>
                  </a:lnTo>
                  <a:lnTo>
                    <a:pt x="504" y="537"/>
                  </a:lnTo>
                  <a:lnTo>
                    <a:pt x="502" y="537"/>
                  </a:lnTo>
                  <a:lnTo>
                    <a:pt x="499" y="536"/>
                  </a:lnTo>
                  <a:lnTo>
                    <a:pt x="496" y="535"/>
                  </a:lnTo>
                  <a:lnTo>
                    <a:pt x="495" y="532"/>
                  </a:lnTo>
                  <a:lnTo>
                    <a:pt x="495" y="530"/>
                  </a:lnTo>
                  <a:lnTo>
                    <a:pt x="495" y="527"/>
                  </a:lnTo>
                  <a:lnTo>
                    <a:pt x="495" y="526"/>
                  </a:lnTo>
                  <a:lnTo>
                    <a:pt x="495" y="524"/>
                  </a:lnTo>
                  <a:lnTo>
                    <a:pt x="496" y="521"/>
                  </a:lnTo>
                  <a:lnTo>
                    <a:pt x="499" y="520"/>
                  </a:lnTo>
                  <a:lnTo>
                    <a:pt x="502" y="518"/>
                  </a:lnTo>
                  <a:lnTo>
                    <a:pt x="504" y="518"/>
                  </a:lnTo>
                  <a:close/>
                  <a:moveTo>
                    <a:pt x="541" y="518"/>
                  </a:moveTo>
                  <a:lnTo>
                    <a:pt x="541" y="518"/>
                  </a:lnTo>
                  <a:lnTo>
                    <a:pt x="542" y="518"/>
                  </a:lnTo>
                  <a:lnTo>
                    <a:pt x="544" y="520"/>
                  </a:lnTo>
                  <a:lnTo>
                    <a:pt x="547" y="521"/>
                  </a:lnTo>
                  <a:lnTo>
                    <a:pt x="549" y="524"/>
                  </a:lnTo>
                  <a:lnTo>
                    <a:pt x="549" y="526"/>
                  </a:lnTo>
                  <a:lnTo>
                    <a:pt x="549" y="527"/>
                  </a:lnTo>
                  <a:lnTo>
                    <a:pt x="549" y="530"/>
                  </a:lnTo>
                  <a:lnTo>
                    <a:pt x="549" y="532"/>
                  </a:lnTo>
                  <a:lnTo>
                    <a:pt x="547" y="535"/>
                  </a:lnTo>
                  <a:lnTo>
                    <a:pt x="544" y="536"/>
                  </a:lnTo>
                  <a:lnTo>
                    <a:pt x="542" y="537"/>
                  </a:lnTo>
                  <a:lnTo>
                    <a:pt x="541" y="537"/>
                  </a:lnTo>
                  <a:lnTo>
                    <a:pt x="539" y="537"/>
                  </a:lnTo>
                  <a:lnTo>
                    <a:pt x="536" y="536"/>
                  </a:lnTo>
                  <a:lnTo>
                    <a:pt x="533" y="535"/>
                  </a:lnTo>
                  <a:lnTo>
                    <a:pt x="532" y="532"/>
                  </a:lnTo>
                  <a:lnTo>
                    <a:pt x="532" y="530"/>
                  </a:lnTo>
                  <a:lnTo>
                    <a:pt x="532" y="527"/>
                  </a:lnTo>
                  <a:lnTo>
                    <a:pt x="532" y="526"/>
                  </a:lnTo>
                  <a:lnTo>
                    <a:pt x="532" y="524"/>
                  </a:lnTo>
                  <a:lnTo>
                    <a:pt x="533" y="521"/>
                  </a:lnTo>
                  <a:lnTo>
                    <a:pt x="536" y="520"/>
                  </a:lnTo>
                  <a:lnTo>
                    <a:pt x="539" y="518"/>
                  </a:lnTo>
                  <a:lnTo>
                    <a:pt x="541" y="518"/>
                  </a:lnTo>
                  <a:close/>
                  <a:moveTo>
                    <a:pt x="578" y="518"/>
                  </a:moveTo>
                  <a:lnTo>
                    <a:pt x="578" y="518"/>
                  </a:lnTo>
                  <a:lnTo>
                    <a:pt x="579" y="518"/>
                  </a:lnTo>
                  <a:lnTo>
                    <a:pt x="580" y="520"/>
                  </a:lnTo>
                  <a:lnTo>
                    <a:pt x="583" y="521"/>
                  </a:lnTo>
                  <a:lnTo>
                    <a:pt x="586" y="524"/>
                  </a:lnTo>
                  <a:lnTo>
                    <a:pt x="586" y="526"/>
                  </a:lnTo>
                  <a:lnTo>
                    <a:pt x="586" y="527"/>
                  </a:lnTo>
                  <a:lnTo>
                    <a:pt x="586" y="530"/>
                  </a:lnTo>
                  <a:lnTo>
                    <a:pt x="586" y="532"/>
                  </a:lnTo>
                  <a:lnTo>
                    <a:pt x="583" y="535"/>
                  </a:lnTo>
                  <a:lnTo>
                    <a:pt x="580" y="536"/>
                  </a:lnTo>
                  <a:lnTo>
                    <a:pt x="579" y="537"/>
                  </a:lnTo>
                  <a:lnTo>
                    <a:pt x="578" y="537"/>
                  </a:lnTo>
                  <a:lnTo>
                    <a:pt x="576" y="537"/>
                  </a:lnTo>
                  <a:lnTo>
                    <a:pt x="573" y="536"/>
                  </a:lnTo>
                  <a:lnTo>
                    <a:pt x="570" y="535"/>
                  </a:lnTo>
                  <a:lnTo>
                    <a:pt x="569" y="532"/>
                  </a:lnTo>
                  <a:lnTo>
                    <a:pt x="569" y="530"/>
                  </a:lnTo>
                  <a:lnTo>
                    <a:pt x="569" y="527"/>
                  </a:lnTo>
                  <a:lnTo>
                    <a:pt x="569" y="526"/>
                  </a:lnTo>
                  <a:lnTo>
                    <a:pt x="569" y="524"/>
                  </a:lnTo>
                  <a:lnTo>
                    <a:pt x="570" y="521"/>
                  </a:lnTo>
                  <a:lnTo>
                    <a:pt x="573" y="520"/>
                  </a:lnTo>
                  <a:lnTo>
                    <a:pt x="576" y="518"/>
                  </a:lnTo>
                  <a:lnTo>
                    <a:pt x="578" y="518"/>
                  </a:lnTo>
                  <a:close/>
                  <a:moveTo>
                    <a:pt x="614" y="518"/>
                  </a:moveTo>
                  <a:lnTo>
                    <a:pt x="614" y="518"/>
                  </a:lnTo>
                  <a:lnTo>
                    <a:pt x="616" y="518"/>
                  </a:lnTo>
                  <a:lnTo>
                    <a:pt x="617" y="520"/>
                  </a:lnTo>
                  <a:lnTo>
                    <a:pt x="620" y="521"/>
                  </a:lnTo>
                  <a:lnTo>
                    <a:pt x="623" y="524"/>
                  </a:lnTo>
                  <a:lnTo>
                    <a:pt x="623" y="526"/>
                  </a:lnTo>
                  <a:lnTo>
                    <a:pt x="623" y="527"/>
                  </a:lnTo>
                  <a:lnTo>
                    <a:pt x="623" y="530"/>
                  </a:lnTo>
                  <a:lnTo>
                    <a:pt x="623" y="532"/>
                  </a:lnTo>
                  <a:lnTo>
                    <a:pt x="620" y="535"/>
                  </a:lnTo>
                  <a:lnTo>
                    <a:pt x="617" y="536"/>
                  </a:lnTo>
                  <a:lnTo>
                    <a:pt x="616" y="537"/>
                  </a:lnTo>
                  <a:lnTo>
                    <a:pt x="614" y="537"/>
                  </a:lnTo>
                  <a:lnTo>
                    <a:pt x="613" y="537"/>
                  </a:lnTo>
                  <a:lnTo>
                    <a:pt x="610" y="536"/>
                  </a:lnTo>
                  <a:lnTo>
                    <a:pt x="607" y="535"/>
                  </a:lnTo>
                  <a:lnTo>
                    <a:pt x="606" y="532"/>
                  </a:lnTo>
                  <a:lnTo>
                    <a:pt x="606" y="530"/>
                  </a:lnTo>
                  <a:lnTo>
                    <a:pt x="606" y="527"/>
                  </a:lnTo>
                  <a:lnTo>
                    <a:pt x="606" y="526"/>
                  </a:lnTo>
                  <a:lnTo>
                    <a:pt x="606" y="524"/>
                  </a:lnTo>
                  <a:lnTo>
                    <a:pt x="607" y="521"/>
                  </a:lnTo>
                  <a:lnTo>
                    <a:pt x="610" y="520"/>
                  </a:lnTo>
                  <a:lnTo>
                    <a:pt x="613" y="518"/>
                  </a:lnTo>
                  <a:lnTo>
                    <a:pt x="614" y="518"/>
                  </a:lnTo>
                  <a:close/>
                  <a:moveTo>
                    <a:pt x="651" y="518"/>
                  </a:moveTo>
                  <a:lnTo>
                    <a:pt x="651" y="518"/>
                  </a:lnTo>
                  <a:lnTo>
                    <a:pt x="653" y="518"/>
                  </a:lnTo>
                  <a:lnTo>
                    <a:pt x="654" y="520"/>
                  </a:lnTo>
                  <a:lnTo>
                    <a:pt x="657" y="521"/>
                  </a:lnTo>
                  <a:lnTo>
                    <a:pt x="660" y="524"/>
                  </a:lnTo>
                  <a:lnTo>
                    <a:pt x="660" y="526"/>
                  </a:lnTo>
                  <a:lnTo>
                    <a:pt x="660" y="527"/>
                  </a:lnTo>
                  <a:lnTo>
                    <a:pt x="660" y="530"/>
                  </a:lnTo>
                  <a:lnTo>
                    <a:pt x="660" y="532"/>
                  </a:lnTo>
                  <a:lnTo>
                    <a:pt x="657" y="535"/>
                  </a:lnTo>
                  <a:lnTo>
                    <a:pt x="654" y="536"/>
                  </a:lnTo>
                  <a:lnTo>
                    <a:pt x="653" y="537"/>
                  </a:lnTo>
                  <a:lnTo>
                    <a:pt x="651" y="537"/>
                  </a:lnTo>
                  <a:lnTo>
                    <a:pt x="650" y="537"/>
                  </a:lnTo>
                  <a:lnTo>
                    <a:pt x="647" y="536"/>
                  </a:lnTo>
                  <a:lnTo>
                    <a:pt x="645" y="535"/>
                  </a:lnTo>
                  <a:lnTo>
                    <a:pt x="642" y="532"/>
                  </a:lnTo>
                  <a:lnTo>
                    <a:pt x="642" y="530"/>
                  </a:lnTo>
                  <a:lnTo>
                    <a:pt x="642" y="527"/>
                  </a:lnTo>
                  <a:lnTo>
                    <a:pt x="642" y="526"/>
                  </a:lnTo>
                  <a:lnTo>
                    <a:pt x="642" y="524"/>
                  </a:lnTo>
                  <a:lnTo>
                    <a:pt x="645" y="521"/>
                  </a:lnTo>
                  <a:lnTo>
                    <a:pt x="647" y="520"/>
                  </a:lnTo>
                  <a:lnTo>
                    <a:pt x="650" y="518"/>
                  </a:lnTo>
                  <a:lnTo>
                    <a:pt x="651" y="518"/>
                  </a:lnTo>
                  <a:close/>
                  <a:moveTo>
                    <a:pt x="688" y="518"/>
                  </a:moveTo>
                  <a:lnTo>
                    <a:pt x="688" y="518"/>
                  </a:lnTo>
                  <a:lnTo>
                    <a:pt x="690" y="518"/>
                  </a:lnTo>
                  <a:lnTo>
                    <a:pt x="691" y="520"/>
                  </a:lnTo>
                  <a:lnTo>
                    <a:pt x="694" y="521"/>
                  </a:lnTo>
                  <a:lnTo>
                    <a:pt x="697" y="524"/>
                  </a:lnTo>
                  <a:lnTo>
                    <a:pt x="697" y="526"/>
                  </a:lnTo>
                  <a:lnTo>
                    <a:pt x="697" y="527"/>
                  </a:lnTo>
                  <a:lnTo>
                    <a:pt x="697" y="530"/>
                  </a:lnTo>
                  <a:lnTo>
                    <a:pt x="697" y="532"/>
                  </a:lnTo>
                  <a:lnTo>
                    <a:pt x="694" y="535"/>
                  </a:lnTo>
                  <a:lnTo>
                    <a:pt x="691" y="536"/>
                  </a:lnTo>
                  <a:lnTo>
                    <a:pt x="690" y="537"/>
                  </a:lnTo>
                  <a:lnTo>
                    <a:pt x="688" y="537"/>
                  </a:lnTo>
                  <a:lnTo>
                    <a:pt x="687" y="537"/>
                  </a:lnTo>
                  <a:lnTo>
                    <a:pt x="684" y="536"/>
                  </a:lnTo>
                  <a:lnTo>
                    <a:pt x="682" y="535"/>
                  </a:lnTo>
                  <a:lnTo>
                    <a:pt x="679" y="532"/>
                  </a:lnTo>
                  <a:lnTo>
                    <a:pt x="679" y="530"/>
                  </a:lnTo>
                  <a:lnTo>
                    <a:pt x="679" y="527"/>
                  </a:lnTo>
                  <a:lnTo>
                    <a:pt x="679" y="526"/>
                  </a:lnTo>
                  <a:lnTo>
                    <a:pt x="679" y="524"/>
                  </a:lnTo>
                  <a:lnTo>
                    <a:pt x="682" y="521"/>
                  </a:lnTo>
                  <a:lnTo>
                    <a:pt x="684" y="520"/>
                  </a:lnTo>
                  <a:lnTo>
                    <a:pt x="687" y="518"/>
                  </a:lnTo>
                  <a:lnTo>
                    <a:pt x="688" y="518"/>
                  </a:lnTo>
                  <a:close/>
                  <a:moveTo>
                    <a:pt x="725" y="518"/>
                  </a:moveTo>
                  <a:lnTo>
                    <a:pt x="725" y="518"/>
                  </a:lnTo>
                  <a:lnTo>
                    <a:pt x="727" y="518"/>
                  </a:lnTo>
                  <a:lnTo>
                    <a:pt x="728" y="520"/>
                  </a:lnTo>
                  <a:lnTo>
                    <a:pt x="731" y="521"/>
                  </a:lnTo>
                  <a:lnTo>
                    <a:pt x="734" y="524"/>
                  </a:lnTo>
                  <a:lnTo>
                    <a:pt x="734" y="526"/>
                  </a:lnTo>
                  <a:lnTo>
                    <a:pt x="734" y="527"/>
                  </a:lnTo>
                  <a:lnTo>
                    <a:pt x="734" y="530"/>
                  </a:lnTo>
                  <a:lnTo>
                    <a:pt x="734" y="532"/>
                  </a:lnTo>
                  <a:lnTo>
                    <a:pt x="731" y="535"/>
                  </a:lnTo>
                  <a:lnTo>
                    <a:pt x="728" y="536"/>
                  </a:lnTo>
                  <a:lnTo>
                    <a:pt x="727" y="537"/>
                  </a:lnTo>
                  <a:lnTo>
                    <a:pt x="725" y="537"/>
                  </a:lnTo>
                  <a:lnTo>
                    <a:pt x="724" y="537"/>
                  </a:lnTo>
                  <a:lnTo>
                    <a:pt x="721" y="536"/>
                  </a:lnTo>
                  <a:lnTo>
                    <a:pt x="719" y="535"/>
                  </a:lnTo>
                  <a:lnTo>
                    <a:pt x="716" y="532"/>
                  </a:lnTo>
                  <a:lnTo>
                    <a:pt x="716" y="530"/>
                  </a:lnTo>
                  <a:lnTo>
                    <a:pt x="716" y="527"/>
                  </a:lnTo>
                  <a:lnTo>
                    <a:pt x="716" y="526"/>
                  </a:lnTo>
                  <a:lnTo>
                    <a:pt x="716" y="524"/>
                  </a:lnTo>
                  <a:lnTo>
                    <a:pt x="719" y="521"/>
                  </a:lnTo>
                  <a:lnTo>
                    <a:pt x="721" y="520"/>
                  </a:lnTo>
                  <a:lnTo>
                    <a:pt x="724" y="518"/>
                  </a:lnTo>
                  <a:lnTo>
                    <a:pt x="725" y="518"/>
                  </a:lnTo>
                  <a:close/>
                  <a:moveTo>
                    <a:pt x="762" y="518"/>
                  </a:moveTo>
                  <a:lnTo>
                    <a:pt x="762" y="518"/>
                  </a:lnTo>
                  <a:lnTo>
                    <a:pt x="764" y="518"/>
                  </a:lnTo>
                  <a:lnTo>
                    <a:pt x="765" y="520"/>
                  </a:lnTo>
                  <a:lnTo>
                    <a:pt x="768" y="521"/>
                  </a:lnTo>
                  <a:lnTo>
                    <a:pt x="771" y="524"/>
                  </a:lnTo>
                  <a:lnTo>
                    <a:pt x="771" y="526"/>
                  </a:lnTo>
                  <a:lnTo>
                    <a:pt x="771" y="527"/>
                  </a:lnTo>
                  <a:lnTo>
                    <a:pt x="771" y="530"/>
                  </a:lnTo>
                  <a:lnTo>
                    <a:pt x="771" y="532"/>
                  </a:lnTo>
                  <a:lnTo>
                    <a:pt x="768" y="535"/>
                  </a:lnTo>
                  <a:lnTo>
                    <a:pt x="765" y="536"/>
                  </a:lnTo>
                  <a:lnTo>
                    <a:pt x="764" y="537"/>
                  </a:lnTo>
                  <a:lnTo>
                    <a:pt x="762" y="537"/>
                  </a:lnTo>
                  <a:lnTo>
                    <a:pt x="761" y="537"/>
                  </a:lnTo>
                  <a:lnTo>
                    <a:pt x="759" y="536"/>
                  </a:lnTo>
                  <a:lnTo>
                    <a:pt x="756" y="535"/>
                  </a:lnTo>
                  <a:lnTo>
                    <a:pt x="753" y="532"/>
                  </a:lnTo>
                  <a:lnTo>
                    <a:pt x="753" y="530"/>
                  </a:lnTo>
                  <a:lnTo>
                    <a:pt x="753" y="527"/>
                  </a:lnTo>
                  <a:lnTo>
                    <a:pt x="753" y="526"/>
                  </a:lnTo>
                  <a:lnTo>
                    <a:pt x="753" y="524"/>
                  </a:lnTo>
                  <a:lnTo>
                    <a:pt x="756" y="521"/>
                  </a:lnTo>
                  <a:lnTo>
                    <a:pt x="759" y="520"/>
                  </a:lnTo>
                  <a:lnTo>
                    <a:pt x="761" y="518"/>
                  </a:lnTo>
                  <a:lnTo>
                    <a:pt x="762" y="518"/>
                  </a:lnTo>
                  <a:close/>
                  <a:moveTo>
                    <a:pt x="799" y="518"/>
                  </a:moveTo>
                  <a:lnTo>
                    <a:pt x="799" y="518"/>
                  </a:lnTo>
                  <a:lnTo>
                    <a:pt x="800" y="518"/>
                  </a:lnTo>
                  <a:lnTo>
                    <a:pt x="802" y="520"/>
                  </a:lnTo>
                  <a:lnTo>
                    <a:pt x="805" y="521"/>
                  </a:lnTo>
                  <a:lnTo>
                    <a:pt x="808" y="524"/>
                  </a:lnTo>
                  <a:lnTo>
                    <a:pt x="808" y="526"/>
                  </a:lnTo>
                  <a:lnTo>
                    <a:pt x="808" y="527"/>
                  </a:lnTo>
                  <a:lnTo>
                    <a:pt x="808" y="530"/>
                  </a:lnTo>
                  <a:lnTo>
                    <a:pt x="808" y="532"/>
                  </a:lnTo>
                  <a:lnTo>
                    <a:pt x="805" y="535"/>
                  </a:lnTo>
                  <a:lnTo>
                    <a:pt x="802" y="536"/>
                  </a:lnTo>
                  <a:lnTo>
                    <a:pt x="800" y="537"/>
                  </a:lnTo>
                  <a:lnTo>
                    <a:pt x="799" y="537"/>
                  </a:lnTo>
                  <a:lnTo>
                    <a:pt x="797" y="537"/>
                  </a:lnTo>
                  <a:lnTo>
                    <a:pt x="796" y="536"/>
                  </a:lnTo>
                  <a:lnTo>
                    <a:pt x="793" y="535"/>
                  </a:lnTo>
                  <a:lnTo>
                    <a:pt x="790" y="532"/>
                  </a:lnTo>
                  <a:lnTo>
                    <a:pt x="790" y="530"/>
                  </a:lnTo>
                  <a:lnTo>
                    <a:pt x="790" y="527"/>
                  </a:lnTo>
                  <a:lnTo>
                    <a:pt x="790" y="526"/>
                  </a:lnTo>
                  <a:lnTo>
                    <a:pt x="790" y="524"/>
                  </a:lnTo>
                  <a:lnTo>
                    <a:pt x="793" y="521"/>
                  </a:lnTo>
                  <a:lnTo>
                    <a:pt x="796" y="520"/>
                  </a:lnTo>
                  <a:lnTo>
                    <a:pt x="797" y="518"/>
                  </a:lnTo>
                  <a:lnTo>
                    <a:pt x="799" y="518"/>
                  </a:lnTo>
                  <a:close/>
                  <a:moveTo>
                    <a:pt x="836" y="518"/>
                  </a:moveTo>
                  <a:lnTo>
                    <a:pt x="836" y="518"/>
                  </a:lnTo>
                  <a:lnTo>
                    <a:pt x="837" y="518"/>
                  </a:lnTo>
                  <a:lnTo>
                    <a:pt x="839" y="520"/>
                  </a:lnTo>
                  <a:lnTo>
                    <a:pt x="842" y="521"/>
                  </a:lnTo>
                  <a:lnTo>
                    <a:pt x="845" y="524"/>
                  </a:lnTo>
                  <a:lnTo>
                    <a:pt x="845" y="526"/>
                  </a:lnTo>
                  <a:lnTo>
                    <a:pt x="845" y="527"/>
                  </a:lnTo>
                  <a:lnTo>
                    <a:pt x="845" y="530"/>
                  </a:lnTo>
                  <a:lnTo>
                    <a:pt x="845" y="532"/>
                  </a:lnTo>
                  <a:lnTo>
                    <a:pt x="842" y="535"/>
                  </a:lnTo>
                  <a:lnTo>
                    <a:pt x="839" y="536"/>
                  </a:lnTo>
                  <a:lnTo>
                    <a:pt x="837" y="537"/>
                  </a:lnTo>
                  <a:lnTo>
                    <a:pt x="836" y="537"/>
                  </a:lnTo>
                  <a:lnTo>
                    <a:pt x="834" y="537"/>
                  </a:lnTo>
                  <a:lnTo>
                    <a:pt x="833" y="536"/>
                  </a:lnTo>
                  <a:lnTo>
                    <a:pt x="830" y="535"/>
                  </a:lnTo>
                  <a:lnTo>
                    <a:pt x="827" y="532"/>
                  </a:lnTo>
                  <a:lnTo>
                    <a:pt x="827" y="530"/>
                  </a:lnTo>
                  <a:lnTo>
                    <a:pt x="827" y="527"/>
                  </a:lnTo>
                  <a:lnTo>
                    <a:pt x="827" y="526"/>
                  </a:lnTo>
                  <a:lnTo>
                    <a:pt x="827" y="524"/>
                  </a:lnTo>
                  <a:lnTo>
                    <a:pt x="830" y="521"/>
                  </a:lnTo>
                  <a:lnTo>
                    <a:pt x="833" y="520"/>
                  </a:lnTo>
                  <a:lnTo>
                    <a:pt x="834" y="518"/>
                  </a:lnTo>
                  <a:lnTo>
                    <a:pt x="836" y="518"/>
                  </a:lnTo>
                  <a:close/>
                  <a:moveTo>
                    <a:pt x="852" y="515"/>
                  </a:moveTo>
                  <a:lnTo>
                    <a:pt x="852" y="515"/>
                  </a:lnTo>
                  <a:lnTo>
                    <a:pt x="852" y="514"/>
                  </a:lnTo>
                  <a:lnTo>
                    <a:pt x="852" y="512"/>
                  </a:lnTo>
                  <a:lnTo>
                    <a:pt x="854" y="509"/>
                  </a:lnTo>
                  <a:lnTo>
                    <a:pt x="856" y="507"/>
                  </a:lnTo>
                  <a:lnTo>
                    <a:pt x="858" y="507"/>
                  </a:lnTo>
                  <a:lnTo>
                    <a:pt x="861" y="507"/>
                  </a:lnTo>
                  <a:lnTo>
                    <a:pt x="862" y="507"/>
                  </a:lnTo>
                  <a:lnTo>
                    <a:pt x="864" y="507"/>
                  </a:lnTo>
                  <a:lnTo>
                    <a:pt x="867" y="509"/>
                  </a:lnTo>
                  <a:lnTo>
                    <a:pt x="870" y="512"/>
                  </a:lnTo>
                  <a:lnTo>
                    <a:pt x="870" y="514"/>
                  </a:lnTo>
                  <a:lnTo>
                    <a:pt x="870" y="515"/>
                  </a:lnTo>
                  <a:lnTo>
                    <a:pt x="870" y="517"/>
                  </a:lnTo>
                  <a:lnTo>
                    <a:pt x="870" y="520"/>
                  </a:lnTo>
                  <a:lnTo>
                    <a:pt x="867" y="523"/>
                  </a:lnTo>
                  <a:lnTo>
                    <a:pt x="864" y="524"/>
                  </a:lnTo>
                  <a:lnTo>
                    <a:pt x="862" y="524"/>
                  </a:lnTo>
                  <a:lnTo>
                    <a:pt x="861" y="524"/>
                  </a:lnTo>
                  <a:lnTo>
                    <a:pt x="858" y="524"/>
                  </a:lnTo>
                  <a:lnTo>
                    <a:pt x="856" y="524"/>
                  </a:lnTo>
                  <a:lnTo>
                    <a:pt x="854" y="523"/>
                  </a:lnTo>
                  <a:lnTo>
                    <a:pt x="852" y="520"/>
                  </a:lnTo>
                  <a:lnTo>
                    <a:pt x="852" y="517"/>
                  </a:lnTo>
                  <a:lnTo>
                    <a:pt x="852" y="515"/>
                  </a:lnTo>
                  <a:close/>
                  <a:moveTo>
                    <a:pt x="852" y="478"/>
                  </a:moveTo>
                  <a:lnTo>
                    <a:pt x="852" y="478"/>
                  </a:lnTo>
                  <a:lnTo>
                    <a:pt x="852" y="477"/>
                  </a:lnTo>
                  <a:lnTo>
                    <a:pt x="852" y="476"/>
                  </a:lnTo>
                  <a:lnTo>
                    <a:pt x="854" y="473"/>
                  </a:lnTo>
                  <a:lnTo>
                    <a:pt x="856" y="470"/>
                  </a:lnTo>
                  <a:lnTo>
                    <a:pt x="858" y="470"/>
                  </a:lnTo>
                  <a:lnTo>
                    <a:pt x="861" y="470"/>
                  </a:lnTo>
                  <a:lnTo>
                    <a:pt x="862" y="470"/>
                  </a:lnTo>
                  <a:lnTo>
                    <a:pt x="864" y="470"/>
                  </a:lnTo>
                  <a:lnTo>
                    <a:pt x="867" y="473"/>
                  </a:lnTo>
                  <a:lnTo>
                    <a:pt x="870" y="476"/>
                  </a:lnTo>
                  <a:lnTo>
                    <a:pt x="870" y="477"/>
                  </a:lnTo>
                  <a:lnTo>
                    <a:pt x="870" y="478"/>
                  </a:lnTo>
                  <a:lnTo>
                    <a:pt x="870" y="480"/>
                  </a:lnTo>
                  <a:lnTo>
                    <a:pt x="870" y="483"/>
                  </a:lnTo>
                  <a:lnTo>
                    <a:pt x="867" y="486"/>
                  </a:lnTo>
                  <a:lnTo>
                    <a:pt x="864" y="487"/>
                  </a:lnTo>
                  <a:lnTo>
                    <a:pt x="862" y="487"/>
                  </a:lnTo>
                  <a:lnTo>
                    <a:pt x="861" y="487"/>
                  </a:lnTo>
                  <a:lnTo>
                    <a:pt x="858" y="487"/>
                  </a:lnTo>
                  <a:lnTo>
                    <a:pt x="856" y="487"/>
                  </a:lnTo>
                  <a:lnTo>
                    <a:pt x="854" y="486"/>
                  </a:lnTo>
                  <a:lnTo>
                    <a:pt x="852" y="483"/>
                  </a:lnTo>
                  <a:lnTo>
                    <a:pt x="852" y="480"/>
                  </a:lnTo>
                  <a:lnTo>
                    <a:pt x="852" y="478"/>
                  </a:lnTo>
                  <a:close/>
                  <a:moveTo>
                    <a:pt x="852" y="442"/>
                  </a:moveTo>
                  <a:lnTo>
                    <a:pt x="852" y="442"/>
                  </a:lnTo>
                  <a:lnTo>
                    <a:pt x="852" y="440"/>
                  </a:lnTo>
                  <a:lnTo>
                    <a:pt x="852" y="439"/>
                  </a:lnTo>
                  <a:lnTo>
                    <a:pt x="854" y="436"/>
                  </a:lnTo>
                  <a:lnTo>
                    <a:pt x="856" y="433"/>
                  </a:lnTo>
                  <a:lnTo>
                    <a:pt x="858" y="433"/>
                  </a:lnTo>
                  <a:lnTo>
                    <a:pt x="861" y="433"/>
                  </a:lnTo>
                  <a:lnTo>
                    <a:pt x="862" y="433"/>
                  </a:lnTo>
                  <a:lnTo>
                    <a:pt x="864" y="433"/>
                  </a:lnTo>
                  <a:lnTo>
                    <a:pt x="867" y="436"/>
                  </a:lnTo>
                  <a:lnTo>
                    <a:pt x="870" y="439"/>
                  </a:lnTo>
                  <a:lnTo>
                    <a:pt x="870" y="440"/>
                  </a:lnTo>
                  <a:lnTo>
                    <a:pt x="870" y="442"/>
                  </a:lnTo>
                  <a:lnTo>
                    <a:pt x="870" y="443"/>
                  </a:lnTo>
                  <a:lnTo>
                    <a:pt x="870" y="446"/>
                  </a:lnTo>
                  <a:lnTo>
                    <a:pt x="867" y="449"/>
                  </a:lnTo>
                  <a:lnTo>
                    <a:pt x="864" y="450"/>
                  </a:lnTo>
                  <a:lnTo>
                    <a:pt x="862" y="450"/>
                  </a:lnTo>
                  <a:lnTo>
                    <a:pt x="861" y="450"/>
                  </a:lnTo>
                  <a:lnTo>
                    <a:pt x="858" y="450"/>
                  </a:lnTo>
                  <a:lnTo>
                    <a:pt x="856" y="450"/>
                  </a:lnTo>
                  <a:lnTo>
                    <a:pt x="854" y="449"/>
                  </a:lnTo>
                  <a:lnTo>
                    <a:pt x="852" y="446"/>
                  </a:lnTo>
                  <a:lnTo>
                    <a:pt x="852" y="443"/>
                  </a:lnTo>
                  <a:lnTo>
                    <a:pt x="852" y="442"/>
                  </a:lnTo>
                  <a:close/>
                  <a:moveTo>
                    <a:pt x="852" y="405"/>
                  </a:moveTo>
                  <a:lnTo>
                    <a:pt x="852" y="405"/>
                  </a:lnTo>
                  <a:lnTo>
                    <a:pt x="852" y="403"/>
                  </a:lnTo>
                  <a:lnTo>
                    <a:pt x="852" y="402"/>
                  </a:lnTo>
                  <a:lnTo>
                    <a:pt x="854" y="399"/>
                  </a:lnTo>
                  <a:lnTo>
                    <a:pt x="856" y="396"/>
                  </a:lnTo>
                  <a:lnTo>
                    <a:pt x="858" y="396"/>
                  </a:lnTo>
                  <a:lnTo>
                    <a:pt x="861" y="396"/>
                  </a:lnTo>
                  <a:lnTo>
                    <a:pt x="862" y="396"/>
                  </a:lnTo>
                  <a:lnTo>
                    <a:pt x="864" y="396"/>
                  </a:lnTo>
                  <a:lnTo>
                    <a:pt x="867" y="399"/>
                  </a:lnTo>
                  <a:lnTo>
                    <a:pt x="870" y="402"/>
                  </a:lnTo>
                  <a:lnTo>
                    <a:pt x="870" y="403"/>
                  </a:lnTo>
                  <a:lnTo>
                    <a:pt x="870" y="405"/>
                  </a:lnTo>
                  <a:lnTo>
                    <a:pt x="870" y="406"/>
                  </a:lnTo>
                  <a:lnTo>
                    <a:pt x="870" y="409"/>
                  </a:lnTo>
                  <a:lnTo>
                    <a:pt x="867" y="412"/>
                  </a:lnTo>
                  <a:lnTo>
                    <a:pt x="864" y="414"/>
                  </a:lnTo>
                  <a:lnTo>
                    <a:pt x="862" y="414"/>
                  </a:lnTo>
                  <a:lnTo>
                    <a:pt x="861" y="414"/>
                  </a:lnTo>
                  <a:lnTo>
                    <a:pt x="858" y="414"/>
                  </a:lnTo>
                  <a:lnTo>
                    <a:pt x="856" y="414"/>
                  </a:lnTo>
                  <a:lnTo>
                    <a:pt x="854" y="412"/>
                  </a:lnTo>
                  <a:lnTo>
                    <a:pt x="852" y="409"/>
                  </a:lnTo>
                  <a:lnTo>
                    <a:pt x="852" y="406"/>
                  </a:lnTo>
                  <a:lnTo>
                    <a:pt x="852" y="405"/>
                  </a:lnTo>
                  <a:close/>
                  <a:moveTo>
                    <a:pt x="852" y="368"/>
                  </a:moveTo>
                  <a:lnTo>
                    <a:pt x="852" y="368"/>
                  </a:lnTo>
                  <a:lnTo>
                    <a:pt x="852" y="366"/>
                  </a:lnTo>
                  <a:lnTo>
                    <a:pt x="852" y="365"/>
                  </a:lnTo>
                  <a:lnTo>
                    <a:pt x="854" y="362"/>
                  </a:lnTo>
                  <a:lnTo>
                    <a:pt x="856" y="359"/>
                  </a:lnTo>
                  <a:lnTo>
                    <a:pt x="858" y="359"/>
                  </a:lnTo>
                  <a:lnTo>
                    <a:pt x="861" y="359"/>
                  </a:lnTo>
                  <a:lnTo>
                    <a:pt x="862" y="359"/>
                  </a:lnTo>
                  <a:lnTo>
                    <a:pt x="864" y="359"/>
                  </a:lnTo>
                  <a:lnTo>
                    <a:pt x="867" y="362"/>
                  </a:lnTo>
                  <a:lnTo>
                    <a:pt x="870" y="365"/>
                  </a:lnTo>
                  <a:lnTo>
                    <a:pt x="870" y="366"/>
                  </a:lnTo>
                  <a:lnTo>
                    <a:pt x="870" y="368"/>
                  </a:lnTo>
                  <a:lnTo>
                    <a:pt x="870" y="369"/>
                  </a:lnTo>
                  <a:lnTo>
                    <a:pt x="870" y="372"/>
                  </a:lnTo>
                  <a:lnTo>
                    <a:pt x="867" y="375"/>
                  </a:lnTo>
                  <a:lnTo>
                    <a:pt x="864" y="377"/>
                  </a:lnTo>
                  <a:lnTo>
                    <a:pt x="862" y="377"/>
                  </a:lnTo>
                  <a:lnTo>
                    <a:pt x="861" y="377"/>
                  </a:lnTo>
                  <a:lnTo>
                    <a:pt x="858" y="377"/>
                  </a:lnTo>
                  <a:lnTo>
                    <a:pt x="856" y="377"/>
                  </a:lnTo>
                  <a:lnTo>
                    <a:pt x="854" y="375"/>
                  </a:lnTo>
                  <a:lnTo>
                    <a:pt x="852" y="372"/>
                  </a:lnTo>
                  <a:lnTo>
                    <a:pt x="852" y="369"/>
                  </a:lnTo>
                  <a:lnTo>
                    <a:pt x="852" y="368"/>
                  </a:lnTo>
                  <a:close/>
                  <a:moveTo>
                    <a:pt x="852" y="331"/>
                  </a:moveTo>
                  <a:lnTo>
                    <a:pt x="852" y="331"/>
                  </a:lnTo>
                  <a:lnTo>
                    <a:pt x="852" y="329"/>
                  </a:lnTo>
                  <a:lnTo>
                    <a:pt x="852" y="328"/>
                  </a:lnTo>
                  <a:lnTo>
                    <a:pt x="854" y="325"/>
                  </a:lnTo>
                  <a:lnTo>
                    <a:pt x="856" y="322"/>
                  </a:lnTo>
                  <a:lnTo>
                    <a:pt x="858" y="322"/>
                  </a:lnTo>
                  <a:lnTo>
                    <a:pt x="861" y="322"/>
                  </a:lnTo>
                  <a:lnTo>
                    <a:pt x="862" y="322"/>
                  </a:lnTo>
                  <a:lnTo>
                    <a:pt x="864" y="322"/>
                  </a:lnTo>
                  <a:lnTo>
                    <a:pt x="867" y="325"/>
                  </a:lnTo>
                  <a:lnTo>
                    <a:pt x="870" y="328"/>
                  </a:lnTo>
                  <a:lnTo>
                    <a:pt x="870" y="329"/>
                  </a:lnTo>
                  <a:lnTo>
                    <a:pt x="870" y="331"/>
                  </a:lnTo>
                  <a:lnTo>
                    <a:pt x="870" y="332"/>
                  </a:lnTo>
                  <a:lnTo>
                    <a:pt x="870" y="335"/>
                  </a:lnTo>
                  <a:lnTo>
                    <a:pt x="867" y="338"/>
                  </a:lnTo>
                  <a:lnTo>
                    <a:pt x="864" y="340"/>
                  </a:lnTo>
                  <a:lnTo>
                    <a:pt x="862" y="340"/>
                  </a:lnTo>
                  <a:lnTo>
                    <a:pt x="861" y="340"/>
                  </a:lnTo>
                  <a:lnTo>
                    <a:pt x="858" y="340"/>
                  </a:lnTo>
                  <a:lnTo>
                    <a:pt x="856" y="340"/>
                  </a:lnTo>
                  <a:lnTo>
                    <a:pt x="854" y="338"/>
                  </a:lnTo>
                  <a:lnTo>
                    <a:pt x="852" y="335"/>
                  </a:lnTo>
                  <a:lnTo>
                    <a:pt x="852" y="332"/>
                  </a:lnTo>
                  <a:lnTo>
                    <a:pt x="852" y="331"/>
                  </a:lnTo>
                  <a:close/>
                  <a:moveTo>
                    <a:pt x="852" y="294"/>
                  </a:moveTo>
                  <a:lnTo>
                    <a:pt x="852" y="294"/>
                  </a:lnTo>
                  <a:lnTo>
                    <a:pt x="852" y="293"/>
                  </a:lnTo>
                  <a:lnTo>
                    <a:pt x="852" y="291"/>
                  </a:lnTo>
                  <a:lnTo>
                    <a:pt x="854" y="288"/>
                  </a:lnTo>
                  <a:lnTo>
                    <a:pt x="856" y="285"/>
                  </a:lnTo>
                  <a:lnTo>
                    <a:pt x="858" y="285"/>
                  </a:lnTo>
                  <a:lnTo>
                    <a:pt x="861" y="285"/>
                  </a:lnTo>
                  <a:lnTo>
                    <a:pt x="862" y="285"/>
                  </a:lnTo>
                  <a:lnTo>
                    <a:pt x="864" y="285"/>
                  </a:lnTo>
                  <a:lnTo>
                    <a:pt x="867" y="288"/>
                  </a:lnTo>
                  <a:lnTo>
                    <a:pt x="870" y="291"/>
                  </a:lnTo>
                  <a:lnTo>
                    <a:pt x="870" y="293"/>
                  </a:lnTo>
                  <a:lnTo>
                    <a:pt x="870" y="294"/>
                  </a:lnTo>
                  <a:lnTo>
                    <a:pt x="870" y="295"/>
                  </a:lnTo>
                  <a:lnTo>
                    <a:pt x="870" y="298"/>
                  </a:lnTo>
                  <a:lnTo>
                    <a:pt x="867" y="301"/>
                  </a:lnTo>
                  <a:lnTo>
                    <a:pt x="864" y="303"/>
                  </a:lnTo>
                  <a:lnTo>
                    <a:pt x="862" y="303"/>
                  </a:lnTo>
                  <a:lnTo>
                    <a:pt x="861" y="303"/>
                  </a:lnTo>
                  <a:lnTo>
                    <a:pt x="858" y="303"/>
                  </a:lnTo>
                  <a:lnTo>
                    <a:pt x="856" y="303"/>
                  </a:lnTo>
                  <a:lnTo>
                    <a:pt x="854" y="301"/>
                  </a:lnTo>
                  <a:lnTo>
                    <a:pt x="852" y="298"/>
                  </a:lnTo>
                  <a:lnTo>
                    <a:pt x="852" y="295"/>
                  </a:lnTo>
                  <a:lnTo>
                    <a:pt x="852" y="294"/>
                  </a:lnTo>
                  <a:close/>
                  <a:moveTo>
                    <a:pt x="852" y="257"/>
                  </a:moveTo>
                  <a:lnTo>
                    <a:pt x="852" y="257"/>
                  </a:lnTo>
                  <a:lnTo>
                    <a:pt x="852" y="256"/>
                  </a:lnTo>
                  <a:lnTo>
                    <a:pt x="852" y="254"/>
                  </a:lnTo>
                  <a:lnTo>
                    <a:pt x="854" y="251"/>
                  </a:lnTo>
                  <a:lnTo>
                    <a:pt x="856" y="248"/>
                  </a:lnTo>
                  <a:lnTo>
                    <a:pt x="858" y="248"/>
                  </a:lnTo>
                  <a:lnTo>
                    <a:pt x="861" y="248"/>
                  </a:lnTo>
                  <a:lnTo>
                    <a:pt x="862" y="248"/>
                  </a:lnTo>
                  <a:lnTo>
                    <a:pt x="864" y="248"/>
                  </a:lnTo>
                  <a:lnTo>
                    <a:pt x="867" y="251"/>
                  </a:lnTo>
                  <a:lnTo>
                    <a:pt x="870" y="254"/>
                  </a:lnTo>
                  <a:lnTo>
                    <a:pt x="870" y="256"/>
                  </a:lnTo>
                  <a:lnTo>
                    <a:pt x="870" y="257"/>
                  </a:lnTo>
                  <a:lnTo>
                    <a:pt x="870" y="259"/>
                  </a:lnTo>
                  <a:lnTo>
                    <a:pt x="870" y="260"/>
                  </a:lnTo>
                  <a:lnTo>
                    <a:pt x="867" y="263"/>
                  </a:lnTo>
                  <a:lnTo>
                    <a:pt x="864" y="266"/>
                  </a:lnTo>
                  <a:lnTo>
                    <a:pt x="862" y="266"/>
                  </a:lnTo>
                  <a:lnTo>
                    <a:pt x="861" y="266"/>
                  </a:lnTo>
                  <a:lnTo>
                    <a:pt x="858" y="266"/>
                  </a:lnTo>
                  <a:lnTo>
                    <a:pt x="856" y="266"/>
                  </a:lnTo>
                  <a:lnTo>
                    <a:pt x="854" y="263"/>
                  </a:lnTo>
                  <a:lnTo>
                    <a:pt x="852" y="260"/>
                  </a:lnTo>
                  <a:lnTo>
                    <a:pt x="852" y="259"/>
                  </a:lnTo>
                  <a:lnTo>
                    <a:pt x="852" y="257"/>
                  </a:lnTo>
                  <a:close/>
                  <a:moveTo>
                    <a:pt x="852" y="220"/>
                  </a:moveTo>
                  <a:lnTo>
                    <a:pt x="852" y="220"/>
                  </a:lnTo>
                  <a:lnTo>
                    <a:pt x="852" y="219"/>
                  </a:lnTo>
                  <a:lnTo>
                    <a:pt x="852" y="217"/>
                  </a:lnTo>
                  <a:lnTo>
                    <a:pt x="854" y="214"/>
                  </a:lnTo>
                  <a:lnTo>
                    <a:pt x="856" y="211"/>
                  </a:lnTo>
                  <a:lnTo>
                    <a:pt x="858" y="211"/>
                  </a:lnTo>
                  <a:lnTo>
                    <a:pt x="861" y="211"/>
                  </a:lnTo>
                  <a:lnTo>
                    <a:pt x="862" y="211"/>
                  </a:lnTo>
                  <a:lnTo>
                    <a:pt x="864" y="211"/>
                  </a:lnTo>
                  <a:lnTo>
                    <a:pt x="867" y="214"/>
                  </a:lnTo>
                  <a:lnTo>
                    <a:pt x="870" y="217"/>
                  </a:lnTo>
                  <a:lnTo>
                    <a:pt x="870" y="219"/>
                  </a:lnTo>
                  <a:lnTo>
                    <a:pt x="870" y="220"/>
                  </a:lnTo>
                  <a:lnTo>
                    <a:pt x="870" y="222"/>
                  </a:lnTo>
                  <a:lnTo>
                    <a:pt x="870" y="223"/>
                  </a:lnTo>
                  <a:lnTo>
                    <a:pt x="867" y="226"/>
                  </a:lnTo>
                  <a:lnTo>
                    <a:pt x="864" y="229"/>
                  </a:lnTo>
                  <a:lnTo>
                    <a:pt x="862" y="229"/>
                  </a:lnTo>
                  <a:lnTo>
                    <a:pt x="861" y="229"/>
                  </a:lnTo>
                  <a:lnTo>
                    <a:pt x="858" y="229"/>
                  </a:lnTo>
                  <a:lnTo>
                    <a:pt x="856" y="229"/>
                  </a:lnTo>
                  <a:lnTo>
                    <a:pt x="854" y="226"/>
                  </a:lnTo>
                  <a:lnTo>
                    <a:pt x="852" y="223"/>
                  </a:lnTo>
                  <a:lnTo>
                    <a:pt x="852" y="222"/>
                  </a:lnTo>
                  <a:lnTo>
                    <a:pt x="852" y="220"/>
                  </a:lnTo>
                  <a:close/>
                  <a:moveTo>
                    <a:pt x="852" y="183"/>
                  </a:moveTo>
                  <a:lnTo>
                    <a:pt x="852" y="183"/>
                  </a:lnTo>
                  <a:lnTo>
                    <a:pt x="852" y="182"/>
                  </a:lnTo>
                  <a:lnTo>
                    <a:pt x="852" y="180"/>
                  </a:lnTo>
                  <a:lnTo>
                    <a:pt x="854" y="177"/>
                  </a:lnTo>
                  <a:lnTo>
                    <a:pt x="856" y="174"/>
                  </a:lnTo>
                  <a:lnTo>
                    <a:pt x="858" y="174"/>
                  </a:lnTo>
                  <a:lnTo>
                    <a:pt x="861" y="174"/>
                  </a:lnTo>
                  <a:lnTo>
                    <a:pt x="862" y="174"/>
                  </a:lnTo>
                  <a:lnTo>
                    <a:pt x="864" y="174"/>
                  </a:lnTo>
                  <a:lnTo>
                    <a:pt x="867" y="177"/>
                  </a:lnTo>
                  <a:lnTo>
                    <a:pt x="870" y="180"/>
                  </a:lnTo>
                  <a:lnTo>
                    <a:pt x="870" y="182"/>
                  </a:lnTo>
                  <a:lnTo>
                    <a:pt x="870" y="183"/>
                  </a:lnTo>
                  <a:lnTo>
                    <a:pt x="870" y="185"/>
                  </a:lnTo>
                  <a:lnTo>
                    <a:pt x="870" y="186"/>
                  </a:lnTo>
                  <a:lnTo>
                    <a:pt x="867" y="189"/>
                  </a:lnTo>
                  <a:lnTo>
                    <a:pt x="864" y="192"/>
                  </a:lnTo>
                  <a:lnTo>
                    <a:pt x="862" y="192"/>
                  </a:lnTo>
                  <a:lnTo>
                    <a:pt x="861" y="192"/>
                  </a:lnTo>
                  <a:lnTo>
                    <a:pt x="858" y="192"/>
                  </a:lnTo>
                  <a:lnTo>
                    <a:pt x="856" y="192"/>
                  </a:lnTo>
                  <a:lnTo>
                    <a:pt x="854" y="189"/>
                  </a:lnTo>
                  <a:lnTo>
                    <a:pt x="852" y="186"/>
                  </a:lnTo>
                  <a:lnTo>
                    <a:pt x="852" y="185"/>
                  </a:lnTo>
                  <a:lnTo>
                    <a:pt x="852" y="183"/>
                  </a:lnTo>
                  <a:close/>
                  <a:moveTo>
                    <a:pt x="852" y="146"/>
                  </a:moveTo>
                  <a:lnTo>
                    <a:pt x="852" y="146"/>
                  </a:lnTo>
                  <a:lnTo>
                    <a:pt x="852" y="145"/>
                  </a:lnTo>
                  <a:lnTo>
                    <a:pt x="852" y="143"/>
                  </a:lnTo>
                  <a:lnTo>
                    <a:pt x="854" y="141"/>
                  </a:lnTo>
                  <a:lnTo>
                    <a:pt x="856" y="138"/>
                  </a:lnTo>
                  <a:lnTo>
                    <a:pt x="858" y="138"/>
                  </a:lnTo>
                  <a:lnTo>
                    <a:pt x="861" y="138"/>
                  </a:lnTo>
                  <a:lnTo>
                    <a:pt x="862" y="138"/>
                  </a:lnTo>
                  <a:lnTo>
                    <a:pt x="864" y="138"/>
                  </a:lnTo>
                  <a:lnTo>
                    <a:pt x="867" y="141"/>
                  </a:lnTo>
                  <a:lnTo>
                    <a:pt x="870" y="143"/>
                  </a:lnTo>
                  <a:lnTo>
                    <a:pt x="870" y="145"/>
                  </a:lnTo>
                  <a:lnTo>
                    <a:pt x="870" y="146"/>
                  </a:lnTo>
                  <a:lnTo>
                    <a:pt x="870" y="148"/>
                  </a:lnTo>
                  <a:lnTo>
                    <a:pt x="870" y="149"/>
                  </a:lnTo>
                  <a:lnTo>
                    <a:pt x="867" y="152"/>
                  </a:lnTo>
                  <a:lnTo>
                    <a:pt x="864" y="155"/>
                  </a:lnTo>
                  <a:lnTo>
                    <a:pt x="862" y="155"/>
                  </a:lnTo>
                  <a:lnTo>
                    <a:pt x="861" y="155"/>
                  </a:lnTo>
                  <a:lnTo>
                    <a:pt x="858" y="155"/>
                  </a:lnTo>
                  <a:lnTo>
                    <a:pt x="856" y="155"/>
                  </a:lnTo>
                  <a:lnTo>
                    <a:pt x="854" y="152"/>
                  </a:lnTo>
                  <a:lnTo>
                    <a:pt x="852" y="149"/>
                  </a:lnTo>
                  <a:lnTo>
                    <a:pt x="852" y="148"/>
                  </a:lnTo>
                  <a:lnTo>
                    <a:pt x="852" y="146"/>
                  </a:lnTo>
                  <a:close/>
                  <a:moveTo>
                    <a:pt x="852" y="110"/>
                  </a:moveTo>
                  <a:lnTo>
                    <a:pt x="852" y="110"/>
                  </a:lnTo>
                  <a:lnTo>
                    <a:pt x="852" y="108"/>
                  </a:lnTo>
                  <a:lnTo>
                    <a:pt x="852" y="107"/>
                  </a:lnTo>
                  <a:lnTo>
                    <a:pt x="854" y="104"/>
                  </a:lnTo>
                  <a:lnTo>
                    <a:pt x="856" y="101"/>
                  </a:lnTo>
                  <a:lnTo>
                    <a:pt x="858" y="101"/>
                  </a:lnTo>
                  <a:lnTo>
                    <a:pt x="861" y="101"/>
                  </a:lnTo>
                  <a:lnTo>
                    <a:pt x="862" y="101"/>
                  </a:lnTo>
                  <a:lnTo>
                    <a:pt x="864" y="101"/>
                  </a:lnTo>
                  <a:lnTo>
                    <a:pt x="867" y="104"/>
                  </a:lnTo>
                  <a:lnTo>
                    <a:pt x="870" y="107"/>
                  </a:lnTo>
                  <a:lnTo>
                    <a:pt x="870" y="108"/>
                  </a:lnTo>
                  <a:lnTo>
                    <a:pt x="870" y="110"/>
                  </a:lnTo>
                  <a:lnTo>
                    <a:pt x="870" y="111"/>
                  </a:lnTo>
                  <a:lnTo>
                    <a:pt x="870" y="113"/>
                  </a:lnTo>
                  <a:lnTo>
                    <a:pt x="867" y="115"/>
                  </a:lnTo>
                  <a:lnTo>
                    <a:pt x="864" y="118"/>
                  </a:lnTo>
                  <a:lnTo>
                    <a:pt x="862" y="118"/>
                  </a:lnTo>
                  <a:lnTo>
                    <a:pt x="861" y="118"/>
                  </a:lnTo>
                  <a:lnTo>
                    <a:pt x="858" y="118"/>
                  </a:lnTo>
                  <a:lnTo>
                    <a:pt x="856" y="118"/>
                  </a:lnTo>
                  <a:lnTo>
                    <a:pt x="854" y="115"/>
                  </a:lnTo>
                  <a:lnTo>
                    <a:pt x="852" y="113"/>
                  </a:lnTo>
                  <a:lnTo>
                    <a:pt x="852" y="111"/>
                  </a:lnTo>
                  <a:lnTo>
                    <a:pt x="852" y="110"/>
                  </a:lnTo>
                  <a:close/>
                  <a:moveTo>
                    <a:pt x="852" y="73"/>
                  </a:moveTo>
                  <a:lnTo>
                    <a:pt x="852" y="73"/>
                  </a:lnTo>
                  <a:lnTo>
                    <a:pt x="852" y="71"/>
                  </a:lnTo>
                  <a:lnTo>
                    <a:pt x="852" y="70"/>
                  </a:lnTo>
                  <a:lnTo>
                    <a:pt x="854" y="67"/>
                  </a:lnTo>
                  <a:lnTo>
                    <a:pt x="856" y="64"/>
                  </a:lnTo>
                  <a:lnTo>
                    <a:pt x="858" y="64"/>
                  </a:lnTo>
                  <a:lnTo>
                    <a:pt x="861" y="64"/>
                  </a:lnTo>
                  <a:lnTo>
                    <a:pt x="862" y="64"/>
                  </a:lnTo>
                  <a:lnTo>
                    <a:pt x="864" y="64"/>
                  </a:lnTo>
                  <a:lnTo>
                    <a:pt x="867" y="67"/>
                  </a:lnTo>
                  <a:lnTo>
                    <a:pt x="870" y="70"/>
                  </a:lnTo>
                  <a:lnTo>
                    <a:pt x="870" y="71"/>
                  </a:lnTo>
                  <a:lnTo>
                    <a:pt x="870" y="73"/>
                  </a:lnTo>
                  <a:lnTo>
                    <a:pt x="870" y="74"/>
                  </a:lnTo>
                  <a:lnTo>
                    <a:pt x="870" y="76"/>
                  </a:lnTo>
                  <a:lnTo>
                    <a:pt x="867" y="79"/>
                  </a:lnTo>
                  <a:lnTo>
                    <a:pt x="864" y="82"/>
                  </a:lnTo>
                  <a:lnTo>
                    <a:pt x="862" y="82"/>
                  </a:lnTo>
                  <a:lnTo>
                    <a:pt x="861" y="82"/>
                  </a:lnTo>
                  <a:lnTo>
                    <a:pt x="858" y="82"/>
                  </a:lnTo>
                  <a:lnTo>
                    <a:pt x="856" y="82"/>
                  </a:lnTo>
                  <a:lnTo>
                    <a:pt x="854" y="79"/>
                  </a:lnTo>
                  <a:lnTo>
                    <a:pt x="852" y="76"/>
                  </a:lnTo>
                  <a:lnTo>
                    <a:pt x="852" y="74"/>
                  </a:lnTo>
                  <a:lnTo>
                    <a:pt x="852" y="73"/>
                  </a:lnTo>
                  <a:close/>
                  <a:moveTo>
                    <a:pt x="852" y="36"/>
                  </a:moveTo>
                  <a:lnTo>
                    <a:pt x="852" y="36"/>
                  </a:lnTo>
                  <a:lnTo>
                    <a:pt x="852" y="34"/>
                  </a:lnTo>
                  <a:lnTo>
                    <a:pt x="852" y="33"/>
                  </a:lnTo>
                  <a:lnTo>
                    <a:pt x="854" y="30"/>
                  </a:lnTo>
                  <a:lnTo>
                    <a:pt x="856" y="27"/>
                  </a:lnTo>
                  <a:lnTo>
                    <a:pt x="858" y="27"/>
                  </a:lnTo>
                  <a:lnTo>
                    <a:pt x="861" y="27"/>
                  </a:lnTo>
                  <a:lnTo>
                    <a:pt x="862" y="27"/>
                  </a:lnTo>
                  <a:lnTo>
                    <a:pt x="864" y="27"/>
                  </a:lnTo>
                  <a:lnTo>
                    <a:pt x="867" y="30"/>
                  </a:lnTo>
                  <a:lnTo>
                    <a:pt x="870" y="33"/>
                  </a:lnTo>
                  <a:lnTo>
                    <a:pt x="870" y="34"/>
                  </a:lnTo>
                  <a:lnTo>
                    <a:pt x="870" y="36"/>
                  </a:lnTo>
                  <a:lnTo>
                    <a:pt x="870" y="37"/>
                  </a:lnTo>
                  <a:lnTo>
                    <a:pt x="870" y="39"/>
                  </a:lnTo>
                  <a:lnTo>
                    <a:pt x="867" y="42"/>
                  </a:lnTo>
                  <a:lnTo>
                    <a:pt x="864" y="45"/>
                  </a:lnTo>
                  <a:lnTo>
                    <a:pt x="862" y="45"/>
                  </a:lnTo>
                  <a:lnTo>
                    <a:pt x="861" y="45"/>
                  </a:lnTo>
                  <a:lnTo>
                    <a:pt x="858" y="45"/>
                  </a:lnTo>
                  <a:lnTo>
                    <a:pt x="856" y="45"/>
                  </a:lnTo>
                  <a:lnTo>
                    <a:pt x="854" y="42"/>
                  </a:lnTo>
                  <a:lnTo>
                    <a:pt x="852" y="39"/>
                  </a:lnTo>
                  <a:lnTo>
                    <a:pt x="852" y="37"/>
                  </a:lnTo>
                  <a:lnTo>
                    <a:pt x="852" y="36"/>
                  </a:lnTo>
                  <a:close/>
                </a:path>
              </a:pathLst>
            </a:custGeom>
            <a:solidFill>
              <a:srgbClr val="FFFFFF"/>
            </a:solidFill>
            <a:ln w="1588">
              <a:solidFill>
                <a:srgbClr val="FFFFFF"/>
              </a:solidFill>
              <a:round/>
              <a:headEnd/>
              <a:tailEnd/>
            </a:ln>
          </p:spPr>
          <p:txBody>
            <a:bodyPr/>
            <a:lstStyle/>
            <a:p>
              <a:endParaRPr lang="zh-CN" altLang="en-US" sz="2000"/>
            </a:p>
          </p:txBody>
        </p:sp>
        <p:sp>
          <p:nvSpPr>
            <p:cNvPr id="82963" name="Rectangle 18"/>
            <p:cNvSpPr>
              <a:spLocks noChangeArrowheads="1"/>
            </p:cNvSpPr>
            <p:nvPr/>
          </p:nvSpPr>
          <p:spPr bwMode="auto">
            <a:xfrm>
              <a:off x="1722" y="1507"/>
              <a:ext cx="90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2000" dirty="0">
                  <a:solidFill>
                    <a:srgbClr val="000000"/>
                  </a:solidFill>
                  <a:latin typeface="Verdana" panose="020B0604030504040204" pitchFamily="34" charset="0"/>
                  <a:ea typeface="微软雅黑" panose="020B0503020204020204" pitchFamily="34" charset="-122"/>
                </a:rPr>
                <a:t>震荡</a:t>
              </a:r>
              <a:endParaRPr lang="zh-CN" altLang="en-US" sz="2000" dirty="0">
                <a:latin typeface="Verdana" panose="020B0604030504040204" pitchFamily="34" charset="0"/>
                <a:ea typeface="微软雅黑" panose="020B0503020204020204" pitchFamily="34" charset="-122"/>
              </a:endParaRPr>
            </a:p>
          </p:txBody>
        </p:sp>
        <p:sp>
          <p:nvSpPr>
            <p:cNvPr id="82964" name="Rectangle 19"/>
            <p:cNvSpPr>
              <a:spLocks noChangeArrowheads="1"/>
            </p:cNvSpPr>
            <p:nvPr/>
          </p:nvSpPr>
          <p:spPr bwMode="auto">
            <a:xfrm>
              <a:off x="2529" y="1530"/>
              <a:ext cx="2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286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a:solidFill>
                    <a:srgbClr val="000000"/>
                  </a:solidFill>
                  <a:latin typeface="Times New Roman" panose="02020603050405020304" pitchFamily="18" charset="0"/>
                </a:rPr>
                <a:t> </a:t>
              </a:r>
              <a:endParaRPr lang="zh-CN" altLang="en-US"/>
            </a:p>
          </p:txBody>
        </p:sp>
        <p:sp>
          <p:nvSpPr>
            <p:cNvPr id="82965" name="Rectangle 20"/>
            <p:cNvSpPr>
              <a:spLocks noChangeArrowheads="1"/>
            </p:cNvSpPr>
            <p:nvPr/>
          </p:nvSpPr>
          <p:spPr bwMode="auto">
            <a:xfrm>
              <a:off x="3030" y="1444"/>
              <a:ext cx="425" cy="259"/>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p>
          </p:txBody>
        </p:sp>
        <p:sp>
          <p:nvSpPr>
            <p:cNvPr id="82966" name="Freeform 21"/>
            <p:cNvSpPr>
              <a:spLocks noEditPoints="1"/>
            </p:cNvSpPr>
            <p:nvPr/>
          </p:nvSpPr>
          <p:spPr bwMode="auto">
            <a:xfrm>
              <a:off x="3025" y="1439"/>
              <a:ext cx="435" cy="269"/>
            </a:xfrm>
            <a:custGeom>
              <a:avLst/>
              <a:gdLst>
                <a:gd name="T0" fmla="*/ 0 w 871"/>
                <a:gd name="T1" fmla="*/ 1 h 537"/>
                <a:gd name="T2" fmla="*/ 0 w 871"/>
                <a:gd name="T3" fmla="*/ 1 h 537"/>
                <a:gd name="T4" fmla="*/ 0 w 871"/>
                <a:gd name="T5" fmla="*/ 0 h 537"/>
                <a:gd name="T6" fmla="*/ 0 w 871"/>
                <a:gd name="T7" fmla="*/ 1 h 537"/>
                <a:gd name="T8" fmla="*/ 0 w 871"/>
                <a:gd name="T9" fmla="*/ 1 h 537"/>
                <a:gd name="T10" fmla="*/ 0 w 871"/>
                <a:gd name="T11" fmla="*/ 1 h 537"/>
                <a:gd name="T12" fmla="*/ 0 w 871"/>
                <a:gd name="T13" fmla="*/ 1 h 537"/>
                <a:gd name="T14" fmla="*/ 0 w 871"/>
                <a:gd name="T15" fmla="*/ 0 h 537"/>
                <a:gd name="T16" fmla="*/ 0 w 871"/>
                <a:gd name="T17" fmla="*/ 0 h 537"/>
                <a:gd name="T18" fmla="*/ 0 w 871"/>
                <a:gd name="T19" fmla="*/ 1 h 537"/>
                <a:gd name="T20" fmla="*/ 0 w 871"/>
                <a:gd name="T21" fmla="*/ 1 h 537"/>
                <a:gd name="T22" fmla="*/ 0 w 871"/>
                <a:gd name="T23" fmla="*/ 1 h 537"/>
                <a:gd name="T24" fmla="*/ 0 w 871"/>
                <a:gd name="T25" fmla="*/ 1 h 537"/>
                <a:gd name="T26" fmla="*/ 0 w 871"/>
                <a:gd name="T27" fmla="*/ 0 h 537"/>
                <a:gd name="T28" fmla="*/ 0 w 871"/>
                <a:gd name="T29" fmla="*/ 1 h 537"/>
                <a:gd name="T30" fmla="*/ 0 w 871"/>
                <a:gd name="T31" fmla="*/ 1 h 537"/>
                <a:gd name="T32" fmla="*/ 0 w 871"/>
                <a:gd name="T33" fmla="*/ 1 h 537"/>
                <a:gd name="T34" fmla="*/ 0 w 871"/>
                <a:gd name="T35" fmla="*/ 1 h 537"/>
                <a:gd name="T36" fmla="*/ 0 w 871"/>
                <a:gd name="T37" fmla="*/ 1 h 537"/>
                <a:gd name="T38" fmla="*/ 0 w 871"/>
                <a:gd name="T39" fmla="*/ 1 h 537"/>
                <a:gd name="T40" fmla="*/ 0 w 871"/>
                <a:gd name="T41" fmla="*/ 1 h 537"/>
                <a:gd name="T42" fmla="*/ 0 w 871"/>
                <a:gd name="T43" fmla="*/ 1 h 537"/>
                <a:gd name="T44" fmla="*/ 0 w 871"/>
                <a:gd name="T45" fmla="*/ 1 h 537"/>
                <a:gd name="T46" fmla="*/ 0 w 871"/>
                <a:gd name="T47" fmla="*/ 1 h 537"/>
                <a:gd name="T48" fmla="*/ 0 w 871"/>
                <a:gd name="T49" fmla="*/ 1 h 537"/>
                <a:gd name="T50" fmla="*/ 0 w 871"/>
                <a:gd name="T51" fmla="*/ 1 h 537"/>
                <a:gd name="T52" fmla="*/ 0 w 871"/>
                <a:gd name="T53" fmla="*/ 1 h 537"/>
                <a:gd name="T54" fmla="*/ 0 w 871"/>
                <a:gd name="T55" fmla="*/ 1 h 537"/>
                <a:gd name="T56" fmla="*/ 0 w 871"/>
                <a:gd name="T57" fmla="*/ 1 h 537"/>
                <a:gd name="T58" fmla="*/ 0 w 871"/>
                <a:gd name="T59" fmla="*/ 1 h 537"/>
                <a:gd name="T60" fmla="*/ 0 w 871"/>
                <a:gd name="T61" fmla="*/ 1 h 537"/>
                <a:gd name="T62" fmla="*/ 0 w 871"/>
                <a:gd name="T63" fmla="*/ 1 h 537"/>
                <a:gd name="T64" fmla="*/ 0 w 871"/>
                <a:gd name="T65" fmla="*/ 1 h 537"/>
                <a:gd name="T66" fmla="*/ 0 w 871"/>
                <a:gd name="T67" fmla="*/ 1 h 537"/>
                <a:gd name="T68" fmla="*/ 0 w 871"/>
                <a:gd name="T69" fmla="*/ 1 h 537"/>
                <a:gd name="T70" fmla="*/ 0 w 871"/>
                <a:gd name="T71" fmla="*/ 1 h 537"/>
                <a:gd name="T72" fmla="*/ 0 w 871"/>
                <a:gd name="T73" fmla="*/ 1 h 537"/>
                <a:gd name="T74" fmla="*/ 0 w 871"/>
                <a:gd name="T75" fmla="*/ 1 h 537"/>
                <a:gd name="T76" fmla="*/ 0 w 871"/>
                <a:gd name="T77" fmla="*/ 1 h 537"/>
                <a:gd name="T78" fmla="*/ 0 w 871"/>
                <a:gd name="T79" fmla="*/ 1 h 537"/>
                <a:gd name="T80" fmla="*/ 0 w 871"/>
                <a:gd name="T81" fmla="*/ 1 h 537"/>
                <a:gd name="T82" fmla="*/ 0 w 871"/>
                <a:gd name="T83" fmla="*/ 1 h 537"/>
                <a:gd name="T84" fmla="*/ 0 w 871"/>
                <a:gd name="T85" fmla="*/ 1 h 537"/>
                <a:gd name="T86" fmla="*/ 0 w 871"/>
                <a:gd name="T87" fmla="*/ 1 h 537"/>
                <a:gd name="T88" fmla="*/ 0 w 871"/>
                <a:gd name="T89" fmla="*/ 1 h 537"/>
                <a:gd name="T90" fmla="*/ 0 w 871"/>
                <a:gd name="T91" fmla="*/ 1 h 537"/>
                <a:gd name="T92" fmla="*/ 0 w 871"/>
                <a:gd name="T93" fmla="*/ 1 h 537"/>
                <a:gd name="T94" fmla="*/ 0 w 871"/>
                <a:gd name="T95" fmla="*/ 1 h 537"/>
                <a:gd name="T96" fmla="*/ 0 w 871"/>
                <a:gd name="T97" fmla="*/ 1 h 537"/>
                <a:gd name="T98" fmla="*/ 0 w 871"/>
                <a:gd name="T99" fmla="*/ 1 h 537"/>
                <a:gd name="T100" fmla="*/ 0 w 871"/>
                <a:gd name="T101" fmla="*/ 1 h 537"/>
                <a:gd name="T102" fmla="*/ 0 w 871"/>
                <a:gd name="T103" fmla="*/ 1 h 537"/>
                <a:gd name="T104" fmla="*/ 0 w 871"/>
                <a:gd name="T105" fmla="*/ 1 h 537"/>
                <a:gd name="T106" fmla="*/ 0 w 871"/>
                <a:gd name="T107" fmla="*/ 1 h 537"/>
                <a:gd name="T108" fmla="*/ 0 w 871"/>
                <a:gd name="T109" fmla="*/ 1 h 537"/>
                <a:gd name="T110" fmla="*/ 0 w 871"/>
                <a:gd name="T111" fmla="*/ 1 h 537"/>
                <a:gd name="T112" fmla="*/ 0 w 871"/>
                <a:gd name="T113" fmla="*/ 1 h 537"/>
                <a:gd name="T114" fmla="*/ 0 w 871"/>
                <a:gd name="T115" fmla="*/ 1 h 537"/>
                <a:gd name="T116" fmla="*/ 0 w 871"/>
                <a:gd name="T117" fmla="*/ 1 h 537"/>
                <a:gd name="T118" fmla="*/ 0 w 871"/>
                <a:gd name="T119" fmla="*/ 1 h 537"/>
                <a:gd name="T120" fmla="*/ 0 w 871"/>
                <a:gd name="T121" fmla="*/ 1 h 537"/>
                <a:gd name="T122" fmla="*/ 0 w 871"/>
                <a:gd name="T123" fmla="*/ 1 h 53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71"/>
                <a:gd name="T187" fmla="*/ 0 h 537"/>
                <a:gd name="T188" fmla="*/ 871 w 871"/>
                <a:gd name="T189" fmla="*/ 537 h 53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71" h="537">
                  <a:moveTo>
                    <a:pt x="842" y="18"/>
                  </a:moveTo>
                  <a:lnTo>
                    <a:pt x="842" y="18"/>
                  </a:lnTo>
                  <a:lnTo>
                    <a:pt x="840" y="18"/>
                  </a:lnTo>
                  <a:lnTo>
                    <a:pt x="838" y="18"/>
                  </a:lnTo>
                  <a:lnTo>
                    <a:pt x="835" y="15"/>
                  </a:lnTo>
                  <a:lnTo>
                    <a:pt x="834" y="12"/>
                  </a:lnTo>
                  <a:lnTo>
                    <a:pt x="834" y="11"/>
                  </a:lnTo>
                  <a:lnTo>
                    <a:pt x="834" y="9"/>
                  </a:lnTo>
                  <a:lnTo>
                    <a:pt x="834" y="6"/>
                  </a:lnTo>
                  <a:lnTo>
                    <a:pt x="834" y="5"/>
                  </a:lnTo>
                  <a:lnTo>
                    <a:pt x="835" y="2"/>
                  </a:lnTo>
                  <a:lnTo>
                    <a:pt x="838" y="0"/>
                  </a:lnTo>
                  <a:lnTo>
                    <a:pt x="840" y="0"/>
                  </a:lnTo>
                  <a:lnTo>
                    <a:pt x="842" y="0"/>
                  </a:lnTo>
                  <a:lnTo>
                    <a:pt x="844" y="0"/>
                  </a:lnTo>
                  <a:lnTo>
                    <a:pt x="845" y="0"/>
                  </a:lnTo>
                  <a:lnTo>
                    <a:pt x="848" y="2"/>
                  </a:lnTo>
                  <a:lnTo>
                    <a:pt x="851" y="5"/>
                  </a:lnTo>
                  <a:lnTo>
                    <a:pt x="851" y="6"/>
                  </a:lnTo>
                  <a:lnTo>
                    <a:pt x="851" y="9"/>
                  </a:lnTo>
                  <a:lnTo>
                    <a:pt x="851" y="11"/>
                  </a:lnTo>
                  <a:lnTo>
                    <a:pt x="851" y="12"/>
                  </a:lnTo>
                  <a:lnTo>
                    <a:pt x="848" y="15"/>
                  </a:lnTo>
                  <a:lnTo>
                    <a:pt x="845" y="18"/>
                  </a:lnTo>
                  <a:lnTo>
                    <a:pt x="844" y="18"/>
                  </a:lnTo>
                  <a:lnTo>
                    <a:pt x="842" y="18"/>
                  </a:lnTo>
                  <a:close/>
                  <a:moveTo>
                    <a:pt x="806" y="18"/>
                  </a:moveTo>
                  <a:lnTo>
                    <a:pt x="806" y="18"/>
                  </a:lnTo>
                  <a:lnTo>
                    <a:pt x="803" y="18"/>
                  </a:lnTo>
                  <a:lnTo>
                    <a:pt x="801" y="18"/>
                  </a:lnTo>
                  <a:lnTo>
                    <a:pt x="798" y="15"/>
                  </a:lnTo>
                  <a:lnTo>
                    <a:pt x="797" y="12"/>
                  </a:lnTo>
                  <a:lnTo>
                    <a:pt x="797" y="11"/>
                  </a:lnTo>
                  <a:lnTo>
                    <a:pt x="797" y="9"/>
                  </a:lnTo>
                  <a:lnTo>
                    <a:pt x="797" y="6"/>
                  </a:lnTo>
                  <a:lnTo>
                    <a:pt x="797" y="5"/>
                  </a:lnTo>
                  <a:lnTo>
                    <a:pt x="798" y="2"/>
                  </a:lnTo>
                  <a:lnTo>
                    <a:pt x="801" y="0"/>
                  </a:lnTo>
                  <a:lnTo>
                    <a:pt x="803" y="0"/>
                  </a:lnTo>
                  <a:lnTo>
                    <a:pt x="806" y="0"/>
                  </a:lnTo>
                  <a:lnTo>
                    <a:pt x="807" y="0"/>
                  </a:lnTo>
                  <a:lnTo>
                    <a:pt x="809" y="0"/>
                  </a:lnTo>
                  <a:lnTo>
                    <a:pt x="811" y="2"/>
                  </a:lnTo>
                  <a:lnTo>
                    <a:pt x="814" y="5"/>
                  </a:lnTo>
                  <a:lnTo>
                    <a:pt x="814" y="6"/>
                  </a:lnTo>
                  <a:lnTo>
                    <a:pt x="814" y="9"/>
                  </a:lnTo>
                  <a:lnTo>
                    <a:pt x="814" y="11"/>
                  </a:lnTo>
                  <a:lnTo>
                    <a:pt x="814" y="12"/>
                  </a:lnTo>
                  <a:lnTo>
                    <a:pt x="811" y="15"/>
                  </a:lnTo>
                  <a:lnTo>
                    <a:pt x="809" y="18"/>
                  </a:lnTo>
                  <a:lnTo>
                    <a:pt x="807" y="18"/>
                  </a:lnTo>
                  <a:lnTo>
                    <a:pt x="806" y="18"/>
                  </a:lnTo>
                  <a:close/>
                  <a:moveTo>
                    <a:pt x="769" y="18"/>
                  </a:moveTo>
                  <a:lnTo>
                    <a:pt x="769" y="18"/>
                  </a:lnTo>
                  <a:lnTo>
                    <a:pt x="766" y="18"/>
                  </a:lnTo>
                  <a:lnTo>
                    <a:pt x="764" y="18"/>
                  </a:lnTo>
                  <a:lnTo>
                    <a:pt x="761" y="15"/>
                  </a:lnTo>
                  <a:lnTo>
                    <a:pt x="760" y="12"/>
                  </a:lnTo>
                  <a:lnTo>
                    <a:pt x="760" y="11"/>
                  </a:lnTo>
                  <a:lnTo>
                    <a:pt x="760" y="9"/>
                  </a:lnTo>
                  <a:lnTo>
                    <a:pt x="760" y="6"/>
                  </a:lnTo>
                  <a:lnTo>
                    <a:pt x="760" y="5"/>
                  </a:lnTo>
                  <a:lnTo>
                    <a:pt x="761" y="2"/>
                  </a:lnTo>
                  <a:lnTo>
                    <a:pt x="764" y="0"/>
                  </a:lnTo>
                  <a:lnTo>
                    <a:pt x="766" y="0"/>
                  </a:lnTo>
                  <a:lnTo>
                    <a:pt x="769" y="0"/>
                  </a:lnTo>
                  <a:lnTo>
                    <a:pt x="770" y="0"/>
                  </a:lnTo>
                  <a:lnTo>
                    <a:pt x="772" y="0"/>
                  </a:lnTo>
                  <a:lnTo>
                    <a:pt x="775" y="2"/>
                  </a:lnTo>
                  <a:lnTo>
                    <a:pt x="778" y="5"/>
                  </a:lnTo>
                  <a:lnTo>
                    <a:pt x="778" y="6"/>
                  </a:lnTo>
                  <a:lnTo>
                    <a:pt x="778" y="9"/>
                  </a:lnTo>
                  <a:lnTo>
                    <a:pt x="778" y="11"/>
                  </a:lnTo>
                  <a:lnTo>
                    <a:pt x="778" y="12"/>
                  </a:lnTo>
                  <a:lnTo>
                    <a:pt x="775" y="15"/>
                  </a:lnTo>
                  <a:lnTo>
                    <a:pt x="772" y="18"/>
                  </a:lnTo>
                  <a:lnTo>
                    <a:pt x="770" y="18"/>
                  </a:lnTo>
                  <a:lnTo>
                    <a:pt x="769" y="18"/>
                  </a:lnTo>
                  <a:close/>
                  <a:moveTo>
                    <a:pt x="732" y="18"/>
                  </a:moveTo>
                  <a:lnTo>
                    <a:pt x="732" y="18"/>
                  </a:lnTo>
                  <a:lnTo>
                    <a:pt x="729" y="18"/>
                  </a:lnTo>
                  <a:lnTo>
                    <a:pt x="727" y="18"/>
                  </a:lnTo>
                  <a:lnTo>
                    <a:pt x="724" y="15"/>
                  </a:lnTo>
                  <a:lnTo>
                    <a:pt x="723" y="12"/>
                  </a:lnTo>
                  <a:lnTo>
                    <a:pt x="723" y="11"/>
                  </a:lnTo>
                  <a:lnTo>
                    <a:pt x="723" y="9"/>
                  </a:lnTo>
                  <a:lnTo>
                    <a:pt x="723" y="6"/>
                  </a:lnTo>
                  <a:lnTo>
                    <a:pt x="723" y="5"/>
                  </a:lnTo>
                  <a:lnTo>
                    <a:pt x="724" y="2"/>
                  </a:lnTo>
                  <a:lnTo>
                    <a:pt x="727" y="0"/>
                  </a:lnTo>
                  <a:lnTo>
                    <a:pt x="729" y="0"/>
                  </a:lnTo>
                  <a:lnTo>
                    <a:pt x="732" y="0"/>
                  </a:lnTo>
                  <a:lnTo>
                    <a:pt x="733" y="0"/>
                  </a:lnTo>
                  <a:lnTo>
                    <a:pt x="735" y="0"/>
                  </a:lnTo>
                  <a:lnTo>
                    <a:pt x="738" y="2"/>
                  </a:lnTo>
                  <a:lnTo>
                    <a:pt x="741" y="5"/>
                  </a:lnTo>
                  <a:lnTo>
                    <a:pt x="741" y="6"/>
                  </a:lnTo>
                  <a:lnTo>
                    <a:pt x="741" y="9"/>
                  </a:lnTo>
                  <a:lnTo>
                    <a:pt x="741" y="11"/>
                  </a:lnTo>
                  <a:lnTo>
                    <a:pt x="741" y="12"/>
                  </a:lnTo>
                  <a:lnTo>
                    <a:pt x="738" y="15"/>
                  </a:lnTo>
                  <a:lnTo>
                    <a:pt x="735" y="18"/>
                  </a:lnTo>
                  <a:lnTo>
                    <a:pt x="733" y="18"/>
                  </a:lnTo>
                  <a:lnTo>
                    <a:pt x="732" y="18"/>
                  </a:lnTo>
                  <a:close/>
                  <a:moveTo>
                    <a:pt x="695" y="18"/>
                  </a:moveTo>
                  <a:lnTo>
                    <a:pt x="695" y="18"/>
                  </a:lnTo>
                  <a:lnTo>
                    <a:pt x="692" y="18"/>
                  </a:lnTo>
                  <a:lnTo>
                    <a:pt x="690" y="18"/>
                  </a:lnTo>
                  <a:lnTo>
                    <a:pt x="687" y="15"/>
                  </a:lnTo>
                  <a:lnTo>
                    <a:pt x="686" y="12"/>
                  </a:lnTo>
                  <a:lnTo>
                    <a:pt x="686" y="11"/>
                  </a:lnTo>
                  <a:lnTo>
                    <a:pt x="686" y="9"/>
                  </a:lnTo>
                  <a:lnTo>
                    <a:pt x="686" y="6"/>
                  </a:lnTo>
                  <a:lnTo>
                    <a:pt x="686" y="5"/>
                  </a:lnTo>
                  <a:lnTo>
                    <a:pt x="687" y="2"/>
                  </a:lnTo>
                  <a:lnTo>
                    <a:pt x="690" y="0"/>
                  </a:lnTo>
                  <a:lnTo>
                    <a:pt x="692" y="0"/>
                  </a:lnTo>
                  <a:lnTo>
                    <a:pt x="695" y="0"/>
                  </a:lnTo>
                  <a:lnTo>
                    <a:pt x="696" y="0"/>
                  </a:lnTo>
                  <a:lnTo>
                    <a:pt x="698" y="0"/>
                  </a:lnTo>
                  <a:lnTo>
                    <a:pt x="701" y="2"/>
                  </a:lnTo>
                  <a:lnTo>
                    <a:pt x="704" y="5"/>
                  </a:lnTo>
                  <a:lnTo>
                    <a:pt x="704" y="6"/>
                  </a:lnTo>
                  <a:lnTo>
                    <a:pt x="704" y="9"/>
                  </a:lnTo>
                  <a:lnTo>
                    <a:pt x="704" y="11"/>
                  </a:lnTo>
                  <a:lnTo>
                    <a:pt x="704" y="12"/>
                  </a:lnTo>
                  <a:lnTo>
                    <a:pt x="701" y="15"/>
                  </a:lnTo>
                  <a:lnTo>
                    <a:pt x="698" y="18"/>
                  </a:lnTo>
                  <a:lnTo>
                    <a:pt x="696" y="18"/>
                  </a:lnTo>
                  <a:lnTo>
                    <a:pt x="695" y="18"/>
                  </a:lnTo>
                  <a:close/>
                  <a:moveTo>
                    <a:pt x="658" y="18"/>
                  </a:moveTo>
                  <a:lnTo>
                    <a:pt x="658" y="18"/>
                  </a:lnTo>
                  <a:lnTo>
                    <a:pt x="655" y="18"/>
                  </a:lnTo>
                  <a:lnTo>
                    <a:pt x="654" y="18"/>
                  </a:lnTo>
                  <a:lnTo>
                    <a:pt x="651" y="15"/>
                  </a:lnTo>
                  <a:lnTo>
                    <a:pt x="649" y="12"/>
                  </a:lnTo>
                  <a:lnTo>
                    <a:pt x="649" y="11"/>
                  </a:lnTo>
                  <a:lnTo>
                    <a:pt x="649" y="9"/>
                  </a:lnTo>
                  <a:lnTo>
                    <a:pt x="649" y="6"/>
                  </a:lnTo>
                  <a:lnTo>
                    <a:pt x="649" y="5"/>
                  </a:lnTo>
                  <a:lnTo>
                    <a:pt x="651" y="2"/>
                  </a:lnTo>
                  <a:lnTo>
                    <a:pt x="654" y="0"/>
                  </a:lnTo>
                  <a:lnTo>
                    <a:pt x="655" y="0"/>
                  </a:lnTo>
                  <a:lnTo>
                    <a:pt x="658" y="0"/>
                  </a:lnTo>
                  <a:lnTo>
                    <a:pt x="659" y="0"/>
                  </a:lnTo>
                  <a:lnTo>
                    <a:pt x="661" y="0"/>
                  </a:lnTo>
                  <a:lnTo>
                    <a:pt x="664" y="2"/>
                  </a:lnTo>
                  <a:lnTo>
                    <a:pt x="667" y="5"/>
                  </a:lnTo>
                  <a:lnTo>
                    <a:pt x="667" y="6"/>
                  </a:lnTo>
                  <a:lnTo>
                    <a:pt x="667" y="9"/>
                  </a:lnTo>
                  <a:lnTo>
                    <a:pt x="667" y="11"/>
                  </a:lnTo>
                  <a:lnTo>
                    <a:pt x="667" y="12"/>
                  </a:lnTo>
                  <a:lnTo>
                    <a:pt x="664" y="15"/>
                  </a:lnTo>
                  <a:lnTo>
                    <a:pt x="661" y="18"/>
                  </a:lnTo>
                  <a:lnTo>
                    <a:pt x="659" y="18"/>
                  </a:lnTo>
                  <a:lnTo>
                    <a:pt x="658" y="18"/>
                  </a:lnTo>
                  <a:close/>
                  <a:moveTo>
                    <a:pt x="621" y="18"/>
                  </a:moveTo>
                  <a:lnTo>
                    <a:pt x="621" y="18"/>
                  </a:lnTo>
                  <a:lnTo>
                    <a:pt x="618" y="18"/>
                  </a:lnTo>
                  <a:lnTo>
                    <a:pt x="617" y="18"/>
                  </a:lnTo>
                  <a:lnTo>
                    <a:pt x="614" y="15"/>
                  </a:lnTo>
                  <a:lnTo>
                    <a:pt x="612" y="12"/>
                  </a:lnTo>
                  <a:lnTo>
                    <a:pt x="612" y="11"/>
                  </a:lnTo>
                  <a:lnTo>
                    <a:pt x="612" y="9"/>
                  </a:lnTo>
                  <a:lnTo>
                    <a:pt x="612" y="6"/>
                  </a:lnTo>
                  <a:lnTo>
                    <a:pt x="612" y="5"/>
                  </a:lnTo>
                  <a:lnTo>
                    <a:pt x="614" y="2"/>
                  </a:lnTo>
                  <a:lnTo>
                    <a:pt x="617" y="0"/>
                  </a:lnTo>
                  <a:lnTo>
                    <a:pt x="618" y="0"/>
                  </a:lnTo>
                  <a:lnTo>
                    <a:pt x="621" y="0"/>
                  </a:lnTo>
                  <a:lnTo>
                    <a:pt x="623" y="0"/>
                  </a:lnTo>
                  <a:lnTo>
                    <a:pt x="624" y="0"/>
                  </a:lnTo>
                  <a:lnTo>
                    <a:pt x="627" y="2"/>
                  </a:lnTo>
                  <a:lnTo>
                    <a:pt x="630" y="5"/>
                  </a:lnTo>
                  <a:lnTo>
                    <a:pt x="630" y="6"/>
                  </a:lnTo>
                  <a:lnTo>
                    <a:pt x="630" y="9"/>
                  </a:lnTo>
                  <a:lnTo>
                    <a:pt x="630" y="11"/>
                  </a:lnTo>
                  <a:lnTo>
                    <a:pt x="630" y="12"/>
                  </a:lnTo>
                  <a:lnTo>
                    <a:pt x="627" y="15"/>
                  </a:lnTo>
                  <a:lnTo>
                    <a:pt x="624" y="18"/>
                  </a:lnTo>
                  <a:lnTo>
                    <a:pt x="623" y="18"/>
                  </a:lnTo>
                  <a:lnTo>
                    <a:pt x="621" y="18"/>
                  </a:lnTo>
                  <a:close/>
                  <a:moveTo>
                    <a:pt x="584" y="18"/>
                  </a:moveTo>
                  <a:lnTo>
                    <a:pt x="584" y="18"/>
                  </a:lnTo>
                  <a:lnTo>
                    <a:pt x="581" y="18"/>
                  </a:lnTo>
                  <a:lnTo>
                    <a:pt x="580" y="18"/>
                  </a:lnTo>
                  <a:lnTo>
                    <a:pt x="577" y="15"/>
                  </a:lnTo>
                  <a:lnTo>
                    <a:pt x="575" y="12"/>
                  </a:lnTo>
                  <a:lnTo>
                    <a:pt x="575" y="11"/>
                  </a:lnTo>
                  <a:lnTo>
                    <a:pt x="575" y="9"/>
                  </a:lnTo>
                  <a:lnTo>
                    <a:pt x="575" y="6"/>
                  </a:lnTo>
                  <a:lnTo>
                    <a:pt x="575" y="5"/>
                  </a:lnTo>
                  <a:lnTo>
                    <a:pt x="577" y="2"/>
                  </a:lnTo>
                  <a:lnTo>
                    <a:pt x="580" y="0"/>
                  </a:lnTo>
                  <a:lnTo>
                    <a:pt x="581" y="0"/>
                  </a:lnTo>
                  <a:lnTo>
                    <a:pt x="584" y="0"/>
                  </a:lnTo>
                  <a:lnTo>
                    <a:pt x="586" y="0"/>
                  </a:lnTo>
                  <a:lnTo>
                    <a:pt x="587" y="0"/>
                  </a:lnTo>
                  <a:lnTo>
                    <a:pt x="590" y="2"/>
                  </a:lnTo>
                  <a:lnTo>
                    <a:pt x="593" y="5"/>
                  </a:lnTo>
                  <a:lnTo>
                    <a:pt x="593" y="6"/>
                  </a:lnTo>
                  <a:lnTo>
                    <a:pt x="593" y="9"/>
                  </a:lnTo>
                  <a:lnTo>
                    <a:pt x="593" y="11"/>
                  </a:lnTo>
                  <a:lnTo>
                    <a:pt x="593" y="12"/>
                  </a:lnTo>
                  <a:lnTo>
                    <a:pt x="590" y="15"/>
                  </a:lnTo>
                  <a:lnTo>
                    <a:pt x="587" y="18"/>
                  </a:lnTo>
                  <a:lnTo>
                    <a:pt x="586" y="18"/>
                  </a:lnTo>
                  <a:lnTo>
                    <a:pt x="584" y="18"/>
                  </a:lnTo>
                  <a:close/>
                  <a:moveTo>
                    <a:pt x="547" y="18"/>
                  </a:moveTo>
                  <a:lnTo>
                    <a:pt x="547" y="18"/>
                  </a:lnTo>
                  <a:lnTo>
                    <a:pt x="544" y="18"/>
                  </a:lnTo>
                  <a:lnTo>
                    <a:pt x="543" y="18"/>
                  </a:lnTo>
                  <a:lnTo>
                    <a:pt x="540" y="15"/>
                  </a:lnTo>
                  <a:lnTo>
                    <a:pt x="538" y="12"/>
                  </a:lnTo>
                  <a:lnTo>
                    <a:pt x="538" y="11"/>
                  </a:lnTo>
                  <a:lnTo>
                    <a:pt x="538" y="9"/>
                  </a:lnTo>
                  <a:lnTo>
                    <a:pt x="538" y="6"/>
                  </a:lnTo>
                  <a:lnTo>
                    <a:pt x="538" y="5"/>
                  </a:lnTo>
                  <a:lnTo>
                    <a:pt x="540" y="2"/>
                  </a:lnTo>
                  <a:lnTo>
                    <a:pt x="543" y="0"/>
                  </a:lnTo>
                  <a:lnTo>
                    <a:pt x="544" y="0"/>
                  </a:lnTo>
                  <a:lnTo>
                    <a:pt x="547" y="0"/>
                  </a:lnTo>
                  <a:lnTo>
                    <a:pt x="549" y="0"/>
                  </a:lnTo>
                  <a:lnTo>
                    <a:pt x="550" y="0"/>
                  </a:lnTo>
                  <a:lnTo>
                    <a:pt x="553" y="2"/>
                  </a:lnTo>
                  <a:lnTo>
                    <a:pt x="556" y="5"/>
                  </a:lnTo>
                  <a:lnTo>
                    <a:pt x="556" y="6"/>
                  </a:lnTo>
                  <a:lnTo>
                    <a:pt x="556" y="9"/>
                  </a:lnTo>
                  <a:lnTo>
                    <a:pt x="556" y="11"/>
                  </a:lnTo>
                  <a:lnTo>
                    <a:pt x="556" y="12"/>
                  </a:lnTo>
                  <a:lnTo>
                    <a:pt x="553" y="15"/>
                  </a:lnTo>
                  <a:lnTo>
                    <a:pt x="550" y="18"/>
                  </a:lnTo>
                  <a:lnTo>
                    <a:pt x="549" y="18"/>
                  </a:lnTo>
                  <a:lnTo>
                    <a:pt x="547" y="18"/>
                  </a:lnTo>
                  <a:close/>
                  <a:moveTo>
                    <a:pt x="510" y="18"/>
                  </a:moveTo>
                  <a:lnTo>
                    <a:pt x="510" y="18"/>
                  </a:lnTo>
                  <a:lnTo>
                    <a:pt x="507" y="18"/>
                  </a:lnTo>
                  <a:lnTo>
                    <a:pt x="506" y="18"/>
                  </a:lnTo>
                  <a:lnTo>
                    <a:pt x="503" y="15"/>
                  </a:lnTo>
                  <a:lnTo>
                    <a:pt x="502" y="12"/>
                  </a:lnTo>
                  <a:lnTo>
                    <a:pt x="502" y="11"/>
                  </a:lnTo>
                  <a:lnTo>
                    <a:pt x="502" y="9"/>
                  </a:lnTo>
                  <a:lnTo>
                    <a:pt x="502" y="6"/>
                  </a:lnTo>
                  <a:lnTo>
                    <a:pt x="502" y="5"/>
                  </a:lnTo>
                  <a:lnTo>
                    <a:pt x="503" y="2"/>
                  </a:lnTo>
                  <a:lnTo>
                    <a:pt x="506" y="0"/>
                  </a:lnTo>
                  <a:lnTo>
                    <a:pt x="507" y="0"/>
                  </a:lnTo>
                  <a:lnTo>
                    <a:pt x="510" y="0"/>
                  </a:lnTo>
                  <a:lnTo>
                    <a:pt x="512" y="0"/>
                  </a:lnTo>
                  <a:lnTo>
                    <a:pt x="513" y="0"/>
                  </a:lnTo>
                  <a:lnTo>
                    <a:pt x="516" y="2"/>
                  </a:lnTo>
                  <a:lnTo>
                    <a:pt x="519" y="5"/>
                  </a:lnTo>
                  <a:lnTo>
                    <a:pt x="519" y="6"/>
                  </a:lnTo>
                  <a:lnTo>
                    <a:pt x="519" y="9"/>
                  </a:lnTo>
                  <a:lnTo>
                    <a:pt x="519" y="11"/>
                  </a:lnTo>
                  <a:lnTo>
                    <a:pt x="519" y="12"/>
                  </a:lnTo>
                  <a:lnTo>
                    <a:pt x="516" y="15"/>
                  </a:lnTo>
                  <a:lnTo>
                    <a:pt x="513" y="18"/>
                  </a:lnTo>
                  <a:lnTo>
                    <a:pt x="512" y="18"/>
                  </a:lnTo>
                  <a:lnTo>
                    <a:pt x="510" y="18"/>
                  </a:lnTo>
                  <a:close/>
                  <a:moveTo>
                    <a:pt x="473" y="18"/>
                  </a:moveTo>
                  <a:lnTo>
                    <a:pt x="473" y="18"/>
                  </a:lnTo>
                  <a:lnTo>
                    <a:pt x="471" y="18"/>
                  </a:lnTo>
                  <a:lnTo>
                    <a:pt x="469" y="18"/>
                  </a:lnTo>
                  <a:lnTo>
                    <a:pt x="466" y="15"/>
                  </a:lnTo>
                  <a:lnTo>
                    <a:pt x="465" y="12"/>
                  </a:lnTo>
                  <a:lnTo>
                    <a:pt x="465" y="11"/>
                  </a:lnTo>
                  <a:lnTo>
                    <a:pt x="465" y="9"/>
                  </a:lnTo>
                  <a:lnTo>
                    <a:pt x="465" y="6"/>
                  </a:lnTo>
                  <a:lnTo>
                    <a:pt x="465" y="5"/>
                  </a:lnTo>
                  <a:lnTo>
                    <a:pt x="466" y="2"/>
                  </a:lnTo>
                  <a:lnTo>
                    <a:pt x="469" y="0"/>
                  </a:lnTo>
                  <a:lnTo>
                    <a:pt x="471" y="0"/>
                  </a:lnTo>
                  <a:lnTo>
                    <a:pt x="473" y="0"/>
                  </a:lnTo>
                  <a:lnTo>
                    <a:pt x="475" y="0"/>
                  </a:lnTo>
                  <a:lnTo>
                    <a:pt x="476" y="0"/>
                  </a:lnTo>
                  <a:lnTo>
                    <a:pt x="479" y="2"/>
                  </a:lnTo>
                  <a:lnTo>
                    <a:pt x="482" y="5"/>
                  </a:lnTo>
                  <a:lnTo>
                    <a:pt x="482" y="6"/>
                  </a:lnTo>
                  <a:lnTo>
                    <a:pt x="482" y="9"/>
                  </a:lnTo>
                  <a:lnTo>
                    <a:pt x="482" y="11"/>
                  </a:lnTo>
                  <a:lnTo>
                    <a:pt x="482" y="12"/>
                  </a:lnTo>
                  <a:lnTo>
                    <a:pt x="479" y="15"/>
                  </a:lnTo>
                  <a:lnTo>
                    <a:pt x="476" y="18"/>
                  </a:lnTo>
                  <a:lnTo>
                    <a:pt x="475" y="18"/>
                  </a:lnTo>
                  <a:lnTo>
                    <a:pt x="473" y="18"/>
                  </a:lnTo>
                  <a:close/>
                  <a:moveTo>
                    <a:pt x="437" y="18"/>
                  </a:moveTo>
                  <a:lnTo>
                    <a:pt x="437" y="18"/>
                  </a:lnTo>
                  <a:lnTo>
                    <a:pt x="434" y="18"/>
                  </a:lnTo>
                  <a:lnTo>
                    <a:pt x="432" y="18"/>
                  </a:lnTo>
                  <a:lnTo>
                    <a:pt x="429" y="15"/>
                  </a:lnTo>
                  <a:lnTo>
                    <a:pt x="428" y="12"/>
                  </a:lnTo>
                  <a:lnTo>
                    <a:pt x="428" y="11"/>
                  </a:lnTo>
                  <a:lnTo>
                    <a:pt x="428" y="9"/>
                  </a:lnTo>
                  <a:lnTo>
                    <a:pt x="428" y="6"/>
                  </a:lnTo>
                  <a:lnTo>
                    <a:pt x="428" y="5"/>
                  </a:lnTo>
                  <a:lnTo>
                    <a:pt x="429" y="2"/>
                  </a:lnTo>
                  <a:lnTo>
                    <a:pt x="432" y="0"/>
                  </a:lnTo>
                  <a:lnTo>
                    <a:pt x="434" y="0"/>
                  </a:lnTo>
                  <a:lnTo>
                    <a:pt x="437" y="0"/>
                  </a:lnTo>
                  <a:lnTo>
                    <a:pt x="438" y="0"/>
                  </a:lnTo>
                  <a:lnTo>
                    <a:pt x="440" y="0"/>
                  </a:lnTo>
                  <a:lnTo>
                    <a:pt x="442" y="2"/>
                  </a:lnTo>
                  <a:lnTo>
                    <a:pt x="445" y="5"/>
                  </a:lnTo>
                  <a:lnTo>
                    <a:pt x="445" y="6"/>
                  </a:lnTo>
                  <a:lnTo>
                    <a:pt x="445" y="9"/>
                  </a:lnTo>
                  <a:lnTo>
                    <a:pt x="445" y="11"/>
                  </a:lnTo>
                  <a:lnTo>
                    <a:pt x="445" y="12"/>
                  </a:lnTo>
                  <a:lnTo>
                    <a:pt x="442" y="15"/>
                  </a:lnTo>
                  <a:lnTo>
                    <a:pt x="440" y="18"/>
                  </a:lnTo>
                  <a:lnTo>
                    <a:pt x="438" y="18"/>
                  </a:lnTo>
                  <a:lnTo>
                    <a:pt x="437" y="18"/>
                  </a:lnTo>
                  <a:close/>
                  <a:moveTo>
                    <a:pt x="400" y="18"/>
                  </a:moveTo>
                  <a:lnTo>
                    <a:pt x="400" y="18"/>
                  </a:lnTo>
                  <a:lnTo>
                    <a:pt x="397" y="18"/>
                  </a:lnTo>
                  <a:lnTo>
                    <a:pt x="395" y="18"/>
                  </a:lnTo>
                  <a:lnTo>
                    <a:pt x="392" y="15"/>
                  </a:lnTo>
                  <a:lnTo>
                    <a:pt x="391" y="12"/>
                  </a:lnTo>
                  <a:lnTo>
                    <a:pt x="389" y="11"/>
                  </a:lnTo>
                  <a:lnTo>
                    <a:pt x="389" y="9"/>
                  </a:lnTo>
                  <a:lnTo>
                    <a:pt x="389" y="6"/>
                  </a:lnTo>
                  <a:lnTo>
                    <a:pt x="391" y="5"/>
                  </a:lnTo>
                  <a:lnTo>
                    <a:pt x="392" y="2"/>
                  </a:lnTo>
                  <a:lnTo>
                    <a:pt x="395" y="0"/>
                  </a:lnTo>
                  <a:lnTo>
                    <a:pt x="397" y="0"/>
                  </a:lnTo>
                  <a:lnTo>
                    <a:pt x="400" y="0"/>
                  </a:lnTo>
                  <a:lnTo>
                    <a:pt x="401" y="0"/>
                  </a:lnTo>
                  <a:lnTo>
                    <a:pt x="403" y="0"/>
                  </a:lnTo>
                  <a:lnTo>
                    <a:pt x="406" y="2"/>
                  </a:lnTo>
                  <a:lnTo>
                    <a:pt x="409" y="5"/>
                  </a:lnTo>
                  <a:lnTo>
                    <a:pt x="409" y="6"/>
                  </a:lnTo>
                  <a:lnTo>
                    <a:pt x="409" y="9"/>
                  </a:lnTo>
                  <a:lnTo>
                    <a:pt x="409" y="11"/>
                  </a:lnTo>
                  <a:lnTo>
                    <a:pt x="409" y="12"/>
                  </a:lnTo>
                  <a:lnTo>
                    <a:pt x="406" y="15"/>
                  </a:lnTo>
                  <a:lnTo>
                    <a:pt x="403" y="18"/>
                  </a:lnTo>
                  <a:lnTo>
                    <a:pt x="401" y="18"/>
                  </a:lnTo>
                  <a:lnTo>
                    <a:pt x="400" y="18"/>
                  </a:lnTo>
                  <a:close/>
                  <a:moveTo>
                    <a:pt x="363" y="18"/>
                  </a:moveTo>
                  <a:lnTo>
                    <a:pt x="363" y="18"/>
                  </a:lnTo>
                  <a:lnTo>
                    <a:pt x="360" y="18"/>
                  </a:lnTo>
                  <a:lnTo>
                    <a:pt x="358" y="18"/>
                  </a:lnTo>
                  <a:lnTo>
                    <a:pt x="355" y="15"/>
                  </a:lnTo>
                  <a:lnTo>
                    <a:pt x="354" y="12"/>
                  </a:lnTo>
                  <a:lnTo>
                    <a:pt x="352" y="11"/>
                  </a:lnTo>
                  <a:lnTo>
                    <a:pt x="352" y="9"/>
                  </a:lnTo>
                  <a:lnTo>
                    <a:pt x="352" y="6"/>
                  </a:lnTo>
                  <a:lnTo>
                    <a:pt x="354" y="5"/>
                  </a:lnTo>
                  <a:lnTo>
                    <a:pt x="355" y="2"/>
                  </a:lnTo>
                  <a:lnTo>
                    <a:pt x="358" y="0"/>
                  </a:lnTo>
                  <a:lnTo>
                    <a:pt x="360" y="0"/>
                  </a:lnTo>
                  <a:lnTo>
                    <a:pt x="363" y="0"/>
                  </a:lnTo>
                  <a:lnTo>
                    <a:pt x="364" y="0"/>
                  </a:lnTo>
                  <a:lnTo>
                    <a:pt x="366" y="0"/>
                  </a:lnTo>
                  <a:lnTo>
                    <a:pt x="369" y="2"/>
                  </a:lnTo>
                  <a:lnTo>
                    <a:pt x="370" y="5"/>
                  </a:lnTo>
                  <a:lnTo>
                    <a:pt x="372" y="6"/>
                  </a:lnTo>
                  <a:lnTo>
                    <a:pt x="372" y="9"/>
                  </a:lnTo>
                  <a:lnTo>
                    <a:pt x="372" y="11"/>
                  </a:lnTo>
                  <a:lnTo>
                    <a:pt x="370" y="12"/>
                  </a:lnTo>
                  <a:lnTo>
                    <a:pt x="369" y="15"/>
                  </a:lnTo>
                  <a:lnTo>
                    <a:pt x="366" y="18"/>
                  </a:lnTo>
                  <a:lnTo>
                    <a:pt x="364" y="18"/>
                  </a:lnTo>
                  <a:lnTo>
                    <a:pt x="363" y="18"/>
                  </a:lnTo>
                  <a:close/>
                  <a:moveTo>
                    <a:pt x="326" y="18"/>
                  </a:moveTo>
                  <a:lnTo>
                    <a:pt x="326" y="18"/>
                  </a:lnTo>
                  <a:lnTo>
                    <a:pt x="323" y="18"/>
                  </a:lnTo>
                  <a:lnTo>
                    <a:pt x="321" y="18"/>
                  </a:lnTo>
                  <a:lnTo>
                    <a:pt x="318" y="15"/>
                  </a:lnTo>
                  <a:lnTo>
                    <a:pt x="317" y="12"/>
                  </a:lnTo>
                  <a:lnTo>
                    <a:pt x="316" y="11"/>
                  </a:lnTo>
                  <a:lnTo>
                    <a:pt x="316" y="9"/>
                  </a:lnTo>
                  <a:lnTo>
                    <a:pt x="316" y="6"/>
                  </a:lnTo>
                  <a:lnTo>
                    <a:pt x="317" y="5"/>
                  </a:lnTo>
                  <a:lnTo>
                    <a:pt x="318" y="2"/>
                  </a:lnTo>
                  <a:lnTo>
                    <a:pt x="321" y="0"/>
                  </a:lnTo>
                  <a:lnTo>
                    <a:pt x="323" y="0"/>
                  </a:lnTo>
                  <a:lnTo>
                    <a:pt x="326" y="0"/>
                  </a:lnTo>
                  <a:lnTo>
                    <a:pt x="327" y="0"/>
                  </a:lnTo>
                  <a:lnTo>
                    <a:pt x="329" y="0"/>
                  </a:lnTo>
                  <a:lnTo>
                    <a:pt x="332" y="2"/>
                  </a:lnTo>
                  <a:lnTo>
                    <a:pt x="333" y="5"/>
                  </a:lnTo>
                  <a:lnTo>
                    <a:pt x="335" y="6"/>
                  </a:lnTo>
                  <a:lnTo>
                    <a:pt x="335" y="9"/>
                  </a:lnTo>
                  <a:lnTo>
                    <a:pt x="335" y="11"/>
                  </a:lnTo>
                  <a:lnTo>
                    <a:pt x="333" y="12"/>
                  </a:lnTo>
                  <a:lnTo>
                    <a:pt x="332" y="15"/>
                  </a:lnTo>
                  <a:lnTo>
                    <a:pt x="329" y="18"/>
                  </a:lnTo>
                  <a:lnTo>
                    <a:pt x="327" y="18"/>
                  </a:lnTo>
                  <a:lnTo>
                    <a:pt x="326" y="18"/>
                  </a:lnTo>
                  <a:close/>
                  <a:moveTo>
                    <a:pt x="289" y="18"/>
                  </a:moveTo>
                  <a:lnTo>
                    <a:pt x="289" y="18"/>
                  </a:lnTo>
                  <a:lnTo>
                    <a:pt x="286" y="18"/>
                  </a:lnTo>
                  <a:lnTo>
                    <a:pt x="285" y="18"/>
                  </a:lnTo>
                  <a:lnTo>
                    <a:pt x="282" y="15"/>
                  </a:lnTo>
                  <a:lnTo>
                    <a:pt x="280" y="12"/>
                  </a:lnTo>
                  <a:lnTo>
                    <a:pt x="279" y="11"/>
                  </a:lnTo>
                  <a:lnTo>
                    <a:pt x="279" y="9"/>
                  </a:lnTo>
                  <a:lnTo>
                    <a:pt x="279" y="6"/>
                  </a:lnTo>
                  <a:lnTo>
                    <a:pt x="280" y="5"/>
                  </a:lnTo>
                  <a:lnTo>
                    <a:pt x="282" y="2"/>
                  </a:lnTo>
                  <a:lnTo>
                    <a:pt x="285" y="0"/>
                  </a:lnTo>
                  <a:lnTo>
                    <a:pt x="286" y="0"/>
                  </a:lnTo>
                  <a:lnTo>
                    <a:pt x="289" y="0"/>
                  </a:lnTo>
                  <a:lnTo>
                    <a:pt x="290" y="0"/>
                  </a:lnTo>
                  <a:lnTo>
                    <a:pt x="292" y="0"/>
                  </a:lnTo>
                  <a:lnTo>
                    <a:pt x="295" y="2"/>
                  </a:lnTo>
                  <a:lnTo>
                    <a:pt x="296" y="5"/>
                  </a:lnTo>
                  <a:lnTo>
                    <a:pt x="298" y="6"/>
                  </a:lnTo>
                  <a:lnTo>
                    <a:pt x="298" y="9"/>
                  </a:lnTo>
                  <a:lnTo>
                    <a:pt x="298" y="11"/>
                  </a:lnTo>
                  <a:lnTo>
                    <a:pt x="296" y="12"/>
                  </a:lnTo>
                  <a:lnTo>
                    <a:pt x="295" y="15"/>
                  </a:lnTo>
                  <a:lnTo>
                    <a:pt x="292" y="18"/>
                  </a:lnTo>
                  <a:lnTo>
                    <a:pt x="290" y="18"/>
                  </a:lnTo>
                  <a:lnTo>
                    <a:pt x="289" y="18"/>
                  </a:lnTo>
                  <a:close/>
                  <a:moveTo>
                    <a:pt x="252" y="18"/>
                  </a:moveTo>
                  <a:lnTo>
                    <a:pt x="252" y="18"/>
                  </a:lnTo>
                  <a:lnTo>
                    <a:pt x="249" y="18"/>
                  </a:lnTo>
                  <a:lnTo>
                    <a:pt x="248" y="18"/>
                  </a:lnTo>
                  <a:lnTo>
                    <a:pt x="245" y="15"/>
                  </a:lnTo>
                  <a:lnTo>
                    <a:pt x="243" y="12"/>
                  </a:lnTo>
                  <a:lnTo>
                    <a:pt x="242" y="11"/>
                  </a:lnTo>
                  <a:lnTo>
                    <a:pt x="242" y="9"/>
                  </a:lnTo>
                  <a:lnTo>
                    <a:pt x="242" y="6"/>
                  </a:lnTo>
                  <a:lnTo>
                    <a:pt x="243" y="5"/>
                  </a:lnTo>
                  <a:lnTo>
                    <a:pt x="245" y="2"/>
                  </a:lnTo>
                  <a:lnTo>
                    <a:pt x="248" y="0"/>
                  </a:lnTo>
                  <a:lnTo>
                    <a:pt x="249" y="0"/>
                  </a:lnTo>
                  <a:lnTo>
                    <a:pt x="252" y="0"/>
                  </a:lnTo>
                  <a:lnTo>
                    <a:pt x="254" y="0"/>
                  </a:lnTo>
                  <a:lnTo>
                    <a:pt x="255" y="0"/>
                  </a:lnTo>
                  <a:lnTo>
                    <a:pt x="258" y="2"/>
                  </a:lnTo>
                  <a:lnTo>
                    <a:pt x="259" y="5"/>
                  </a:lnTo>
                  <a:lnTo>
                    <a:pt x="261" y="6"/>
                  </a:lnTo>
                  <a:lnTo>
                    <a:pt x="261" y="9"/>
                  </a:lnTo>
                  <a:lnTo>
                    <a:pt x="261" y="11"/>
                  </a:lnTo>
                  <a:lnTo>
                    <a:pt x="259" y="12"/>
                  </a:lnTo>
                  <a:lnTo>
                    <a:pt x="258" y="15"/>
                  </a:lnTo>
                  <a:lnTo>
                    <a:pt x="255" y="18"/>
                  </a:lnTo>
                  <a:lnTo>
                    <a:pt x="254" y="18"/>
                  </a:lnTo>
                  <a:lnTo>
                    <a:pt x="252" y="18"/>
                  </a:lnTo>
                  <a:close/>
                  <a:moveTo>
                    <a:pt x="215" y="18"/>
                  </a:moveTo>
                  <a:lnTo>
                    <a:pt x="215" y="18"/>
                  </a:lnTo>
                  <a:lnTo>
                    <a:pt x="212" y="18"/>
                  </a:lnTo>
                  <a:lnTo>
                    <a:pt x="211" y="18"/>
                  </a:lnTo>
                  <a:lnTo>
                    <a:pt x="208" y="15"/>
                  </a:lnTo>
                  <a:lnTo>
                    <a:pt x="206" y="12"/>
                  </a:lnTo>
                  <a:lnTo>
                    <a:pt x="205" y="11"/>
                  </a:lnTo>
                  <a:lnTo>
                    <a:pt x="205" y="9"/>
                  </a:lnTo>
                  <a:lnTo>
                    <a:pt x="205" y="6"/>
                  </a:lnTo>
                  <a:lnTo>
                    <a:pt x="206" y="5"/>
                  </a:lnTo>
                  <a:lnTo>
                    <a:pt x="208" y="2"/>
                  </a:lnTo>
                  <a:lnTo>
                    <a:pt x="211" y="0"/>
                  </a:lnTo>
                  <a:lnTo>
                    <a:pt x="212" y="0"/>
                  </a:lnTo>
                  <a:lnTo>
                    <a:pt x="215" y="0"/>
                  </a:lnTo>
                  <a:lnTo>
                    <a:pt x="217" y="0"/>
                  </a:lnTo>
                  <a:lnTo>
                    <a:pt x="218" y="0"/>
                  </a:lnTo>
                  <a:lnTo>
                    <a:pt x="221" y="2"/>
                  </a:lnTo>
                  <a:lnTo>
                    <a:pt x="223" y="5"/>
                  </a:lnTo>
                  <a:lnTo>
                    <a:pt x="224" y="6"/>
                  </a:lnTo>
                  <a:lnTo>
                    <a:pt x="224" y="9"/>
                  </a:lnTo>
                  <a:lnTo>
                    <a:pt x="224" y="11"/>
                  </a:lnTo>
                  <a:lnTo>
                    <a:pt x="223" y="12"/>
                  </a:lnTo>
                  <a:lnTo>
                    <a:pt x="221" y="15"/>
                  </a:lnTo>
                  <a:lnTo>
                    <a:pt x="218" y="18"/>
                  </a:lnTo>
                  <a:lnTo>
                    <a:pt x="217" y="18"/>
                  </a:lnTo>
                  <a:lnTo>
                    <a:pt x="215" y="18"/>
                  </a:lnTo>
                  <a:close/>
                  <a:moveTo>
                    <a:pt x="178" y="18"/>
                  </a:moveTo>
                  <a:lnTo>
                    <a:pt x="178" y="18"/>
                  </a:lnTo>
                  <a:lnTo>
                    <a:pt x="175" y="18"/>
                  </a:lnTo>
                  <a:lnTo>
                    <a:pt x="174" y="18"/>
                  </a:lnTo>
                  <a:lnTo>
                    <a:pt x="171" y="15"/>
                  </a:lnTo>
                  <a:lnTo>
                    <a:pt x="169" y="12"/>
                  </a:lnTo>
                  <a:lnTo>
                    <a:pt x="168" y="11"/>
                  </a:lnTo>
                  <a:lnTo>
                    <a:pt x="168" y="9"/>
                  </a:lnTo>
                  <a:lnTo>
                    <a:pt x="168" y="6"/>
                  </a:lnTo>
                  <a:lnTo>
                    <a:pt x="169" y="5"/>
                  </a:lnTo>
                  <a:lnTo>
                    <a:pt x="171" y="2"/>
                  </a:lnTo>
                  <a:lnTo>
                    <a:pt x="174" y="0"/>
                  </a:lnTo>
                  <a:lnTo>
                    <a:pt x="175" y="0"/>
                  </a:lnTo>
                  <a:lnTo>
                    <a:pt x="178" y="0"/>
                  </a:lnTo>
                  <a:lnTo>
                    <a:pt x="180" y="0"/>
                  </a:lnTo>
                  <a:lnTo>
                    <a:pt x="181" y="0"/>
                  </a:lnTo>
                  <a:lnTo>
                    <a:pt x="184" y="2"/>
                  </a:lnTo>
                  <a:lnTo>
                    <a:pt x="186" y="5"/>
                  </a:lnTo>
                  <a:lnTo>
                    <a:pt x="187" y="6"/>
                  </a:lnTo>
                  <a:lnTo>
                    <a:pt x="187" y="9"/>
                  </a:lnTo>
                  <a:lnTo>
                    <a:pt x="187" y="11"/>
                  </a:lnTo>
                  <a:lnTo>
                    <a:pt x="186" y="12"/>
                  </a:lnTo>
                  <a:lnTo>
                    <a:pt x="184" y="15"/>
                  </a:lnTo>
                  <a:lnTo>
                    <a:pt x="181" y="18"/>
                  </a:lnTo>
                  <a:lnTo>
                    <a:pt x="180" y="18"/>
                  </a:lnTo>
                  <a:lnTo>
                    <a:pt x="178" y="18"/>
                  </a:lnTo>
                  <a:close/>
                  <a:moveTo>
                    <a:pt x="141" y="18"/>
                  </a:moveTo>
                  <a:lnTo>
                    <a:pt x="141" y="18"/>
                  </a:lnTo>
                  <a:lnTo>
                    <a:pt x="138" y="18"/>
                  </a:lnTo>
                  <a:lnTo>
                    <a:pt x="137" y="18"/>
                  </a:lnTo>
                  <a:lnTo>
                    <a:pt x="134" y="15"/>
                  </a:lnTo>
                  <a:lnTo>
                    <a:pt x="132" y="12"/>
                  </a:lnTo>
                  <a:lnTo>
                    <a:pt x="131" y="11"/>
                  </a:lnTo>
                  <a:lnTo>
                    <a:pt x="131" y="9"/>
                  </a:lnTo>
                  <a:lnTo>
                    <a:pt x="131" y="6"/>
                  </a:lnTo>
                  <a:lnTo>
                    <a:pt x="132" y="5"/>
                  </a:lnTo>
                  <a:lnTo>
                    <a:pt x="134" y="2"/>
                  </a:lnTo>
                  <a:lnTo>
                    <a:pt x="137" y="0"/>
                  </a:lnTo>
                  <a:lnTo>
                    <a:pt x="138" y="0"/>
                  </a:lnTo>
                  <a:lnTo>
                    <a:pt x="141" y="0"/>
                  </a:lnTo>
                  <a:lnTo>
                    <a:pt x="143" y="0"/>
                  </a:lnTo>
                  <a:lnTo>
                    <a:pt x="144" y="0"/>
                  </a:lnTo>
                  <a:lnTo>
                    <a:pt x="147" y="2"/>
                  </a:lnTo>
                  <a:lnTo>
                    <a:pt x="149" y="5"/>
                  </a:lnTo>
                  <a:lnTo>
                    <a:pt x="150" y="6"/>
                  </a:lnTo>
                  <a:lnTo>
                    <a:pt x="150" y="9"/>
                  </a:lnTo>
                  <a:lnTo>
                    <a:pt x="150" y="11"/>
                  </a:lnTo>
                  <a:lnTo>
                    <a:pt x="149" y="12"/>
                  </a:lnTo>
                  <a:lnTo>
                    <a:pt x="147" y="15"/>
                  </a:lnTo>
                  <a:lnTo>
                    <a:pt x="144" y="18"/>
                  </a:lnTo>
                  <a:lnTo>
                    <a:pt x="143" y="18"/>
                  </a:lnTo>
                  <a:lnTo>
                    <a:pt x="141" y="18"/>
                  </a:lnTo>
                  <a:close/>
                  <a:moveTo>
                    <a:pt x="104" y="18"/>
                  </a:moveTo>
                  <a:lnTo>
                    <a:pt x="104" y="18"/>
                  </a:lnTo>
                  <a:lnTo>
                    <a:pt x="102" y="18"/>
                  </a:lnTo>
                  <a:lnTo>
                    <a:pt x="100" y="18"/>
                  </a:lnTo>
                  <a:lnTo>
                    <a:pt x="97" y="15"/>
                  </a:lnTo>
                  <a:lnTo>
                    <a:pt x="96" y="12"/>
                  </a:lnTo>
                  <a:lnTo>
                    <a:pt x="94" y="11"/>
                  </a:lnTo>
                  <a:lnTo>
                    <a:pt x="94" y="9"/>
                  </a:lnTo>
                  <a:lnTo>
                    <a:pt x="94" y="6"/>
                  </a:lnTo>
                  <a:lnTo>
                    <a:pt x="96" y="5"/>
                  </a:lnTo>
                  <a:lnTo>
                    <a:pt x="97" y="2"/>
                  </a:lnTo>
                  <a:lnTo>
                    <a:pt x="100" y="0"/>
                  </a:lnTo>
                  <a:lnTo>
                    <a:pt x="102" y="0"/>
                  </a:lnTo>
                  <a:lnTo>
                    <a:pt x="104" y="0"/>
                  </a:lnTo>
                  <a:lnTo>
                    <a:pt x="106" y="0"/>
                  </a:lnTo>
                  <a:lnTo>
                    <a:pt x="107" y="0"/>
                  </a:lnTo>
                  <a:lnTo>
                    <a:pt x="110" y="2"/>
                  </a:lnTo>
                  <a:lnTo>
                    <a:pt x="112" y="5"/>
                  </a:lnTo>
                  <a:lnTo>
                    <a:pt x="113" y="6"/>
                  </a:lnTo>
                  <a:lnTo>
                    <a:pt x="113" y="9"/>
                  </a:lnTo>
                  <a:lnTo>
                    <a:pt x="113" y="11"/>
                  </a:lnTo>
                  <a:lnTo>
                    <a:pt x="112" y="12"/>
                  </a:lnTo>
                  <a:lnTo>
                    <a:pt x="110" y="15"/>
                  </a:lnTo>
                  <a:lnTo>
                    <a:pt x="107" y="18"/>
                  </a:lnTo>
                  <a:lnTo>
                    <a:pt x="106" y="18"/>
                  </a:lnTo>
                  <a:lnTo>
                    <a:pt x="104" y="18"/>
                  </a:lnTo>
                  <a:close/>
                  <a:moveTo>
                    <a:pt x="68" y="18"/>
                  </a:moveTo>
                  <a:lnTo>
                    <a:pt x="68" y="18"/>
                  </a:lnTo>
                  <a:lnTo>
                    <a:pt x="65" y="18"/>
                  </a:lnTo>
                  <a:lnTo>
                    <a:pt x="63" y="18"/>
                  </a:lnTo>
                  <a:lnTo>
                    <a:pt x="60" y="15"/>
                  </a:lnTo>
                  <a:lnTo>
                    <a:pt x="59" y="12"/>
                  </a:lnTo>
                  <a:lnTo>
                    <a:pt x="57" y="11"/>
                  </a:lnTo>
                  <a:lnTo>
                    <a:pt x="57" y="9"/>
                  </a:lnTo>
                  <a:lnTo>
                    <a:pt x="57" y="6"/>
                  </a:lnTo>
                  <a:lnTo>
                    <a:pt x="59" y="5"/>
                  </a:lnTo>
                  <a:lnTo>
                    <a:pt x="60" y="2"/>
                  </a:lnTo>
                  <a:lnTo>
                    <a:pt x="63" y="0"/>
                  </a:lnTo>
                  <a:lnTo>
                    <a:pt x="65" y="0"/>
                  </a:lnTo>
                  <a:lnTo>
                    <a:pt x="68" y="0"/>
                  </a:lnTo>
                  <a:lnTo>
                    <a:pt x="69" y="0"/>
                  </a:lnTo>
                  <a:lnTo>
                    <a:pt x="71" y="0"/>
                  </a:lnTo>
                  <a:lnTo>
                    <a:pt x="73" y="2"/>
                  </a:lnTo>
                  <a:lnTo>
                    <a:pt x="75" y="5"/>
                  </a:lnTo>
                  <a:lnTo>
                    <a:pt x="76" y="6"/>
                  </a:lnTo>
                  <a:lnTo>
                    <a:pt x="76" y="9"/>
                  </a:lnTo>
                  <a:lnTo>
                    <a:pt x="76" y="11"/>
                  </a:lnTo>
                  <a:lnTo>
                    <a:pt x="75" y="12"/>
                  </a:lnTo>
                  <a:lnTo>
                    <a:pt x="73" y="15"/>
                  </a:lnTo>
                  <a:lnTo>
                    <a:pt x="71" y="18"/>
                  </a:lnTo>
                  <a:lnTo>
                    <a:pt x="69" y="18"/>
                  </a:lnTo>
                  <a:lnTo>
                    <a:pt x="68" y="18"/>
                  </a:lnTo>
                  <a:close/>
                  <a:moveTo>
                    <a:pt x="31" y="18"/>
                  </a:moveTo>
                  <a:lnTo>
                    <a:pt x="31" y="18"/>
                  </a:lnTo>
                  <a:lnTo>
                    <a:pt x="28" y="18"/>
                  </a:lnTo>
                  <a:lnTo>
                    <a:pt x="26" y="18"/>
                  </a:lnTo>
                  <a:lnTo>
                    <a:pt x="23" y="15"/>
                  </a:lnTo>
                  <a:lnTo>
                    <a:pt x="22" y="12"/>
                  </a:lnTo>
                  <a:lnTo>
                    <a:pt x="20" y="11"/>
                  </a:lnTo>
                  <a:lnTo>
                    <a:pt x="20" y="9"/>
                  </a:lnTo>
                  <a:lnTo>
                    <a:pt x="20" y="6"/>
                  </a:lnTo>
                  <a:lnTo>
                    <a:pt x="22" y="5"/>
                  </a:lnTo>
                  <a:lnTo>
                    <a:pt x="23" y="2"/>
                  </a:lnTo>
                  <a:lnTo>
                    <a:pt x="26" y="0"/>
                  </a:lnTo>
                  <a:lnTo>
                    <a:pt x="28" y="0"/>
                  </a:lnTo>
                  <a:lnTo>
                    <a:pt x="31" y="0"/>
                  </a:lnTo>
                  <a:lnTo>
                    <a:pt x="32" y="0"/>
                  </a:lnTo>
                  <a:lnTo>
                    <a:pt x="34" y="0"/>
                  </a:lnTo>
                  <a:lnTo>
                    <a:pt x="37" y="2"/>
                  </a:lnTo>
                  <a:lnTo>
                    <a:pt x="38" y="5"/>
                  </a:lnTo>
                  <a:lnTo>
                    <a:pt x="40" y="6"/>
                  </a:lnTo>
                  <a:lnTo>
                    <a:pt x="40" y="9"/>
                  </a:lnTo>
                  <a:lnTo>
                    <a:pt x="40" y="11"/>
                  </a:lnTo>
                  <a:lnTo>
                    <a:pt x="38" y="12"/>
                  </a:lnTo>
                  <a:lnTo>
                    <a:pt x="37" y="15"/>
                  </a:lnTo>
                  <a:lnTo>
                    <a:pt x="34" y="18"/>
                  </a:lnTo>
                  <a:lnTo>
                    <a:pt x="32" y="18"/>
                  </a:lnTo>
                  <a:lnTo>
                    <a:pt x="31" y="18"/>
                  </a:lnTo>
                  <a:close/>
                  <a:moveTo>
                    <a:pt x="19" y="25"/>
                  </a:moveTo>
                  <a:lnTo>
                    <a:pt x="19" y="25"/>
                  </a:lnTo>
                  <a:lnTo>
                    <a:pt x="19" y="27"/>
                  </a:lnTo>
                  <a:lnTo>
                    <a:pt x="17" y="28"/>
                  </a:lnTo>
                  <a:lnTo>
                    <a:pt x="16" y="31"/>
                  </a:lnTo>
                  <a:lnTo>
                    <a:pt x="13" y="34"/>
                  </a:lnTo>
                  <a:lnTo>
                    <a:pt x="11" y="34"/>
                  </a:lnTo>
                  <a:lnTo>
                    <a:pt x="10" y="34"/>
                  </a:lnTo>
                  <a:lnTo>
                    <a:pt x="7" y="34"/>
                  </a:lnTo>
                  <a:lnTo>
                    <a:pt x="6" y="34"/>
                  </a:lnTo>
                  <a:lnTo>
                    <a:pt x="3" y="31"/>
                  </a:lnTo>
                  <a:lnTo>
                    <a:pt x="1" y="28"/>
                  </a:lnTo>
                  <a:lnTo>
                    <a:pt x="0" y="27"/>
                  </a:lnTo>
                  <a:lnTo>
                    <a:pt x="0" y="25"/>
                  </a:lnTo>
                  <a:lnTo>
                    <a:pt x="0" y="24"/>
                  </a:lnTo>
                  <a:lnTo>
                    <a:pt x="1" y="22"/>
                  </a:lnTo>
                  <a:lnTo>
                    <a:pt x="3" y="20"/>
                  </a:lnTo>
                  <a:lnTo>
                    <a:pt x="6" y="17"/>
                  </a:lnTo>
                  <a:lnTo>
                    <a:pt x="7" y="17"/>
                  </a:lnTo>
                  <a:lnTo>
                    <a:pt x="10" y="17"/>
                  </a:lnTo>
                  <a:lnTo>
                    <a:pt x="11" y="17"/>
                  </a:lnTo>
                  <a:lnTo>
                    <a:pt x="13" y="17"/>
                  </a:lnTo>
                  <a:lnTo>
                    <a:pt x="16" y="20"/>
                  </a:lnTo>
                  <a:lnTo>
                    <a:pt x="17" y="22"/>
                  </a:lnTo>
                  <a:lnTo>
                    <a:pt x="19" y="24"/>
                  </a:lnTo>
                  <a:lnTo>
                    <a:pt x="19" y="25"/>
                  </a:lnTo>
                  <a:close/>
                  <a:moveTo>
                    <a:pt x="19" y="62"/>
                  </a:moveTo>
                  <a:lnTo>
                    <a:pt x="19" y="62"/>
                  </a:lnTo>
                  <a:lnTo>
                    <a:pt x="19" y="64"/>
                  </a:lnTo>
                  <a:lnTo>
                    <a:pt x="17" y="65"/>
                  </a:lnTo>
                  <a:lnTo>
                    <a:pt x="16" y="68"/>
                  </a:lnTo>
                  <a:lnTo>
                    <a:pt x="13" y="71"/>
                  </a:lnTo>
                  <a:lnTo>
                    <a:pt x="11" y="71"/>
                  </a:lnTo>
                  <a:lnTo>
                    <a:pt x="10" y="71"/>
                  </a:lnTo>
                  <a:lnTo>
                    <a:pt x="7" y="71"/>
                  </a:lnTo>
                  <a:lnTo>
                    <a:pt x="6" y="71"/>
                  </a:lnTo>
                  <a:lnTo>
                    <a:pt x="3" y="68"/>
                  </a:lnTo>
                  <a:lnTo>
                    <a:pt x="1" y="65"/>
                  </a:lnTo>
                  <a:lnTo>
                    <a:pt x="0" y="64"/>
                  </a:lnTo>
                  <a:lnTo>
                    <a:pt x="0" y="62"/>
                  </a:lnTo>
                  <a:lnTo>
                    <a:pt x="0" y="61"/>
                  </a:lnTo>
                  <a:lnTo>
                    <a:pt x="1" y="59"/>
                  </a:lnTo>
                  <a:lnTo>
                    <a:pt x="3" y="56"/>
                  </a:lnTo>
                  <a:lnTo>
                    <a:pt x="6" y="53"/>
                  </a:lnTo>
                  <a:lnTo>
                    <a:pt x="7" y="53"/>
                  </a:lnTo>
                  <a:lnTo>
                    <a:pt x="10" y="53"/>
                  </a:lnTo>
                  <a:lnTo>
                    <a:pt x="11" y="53"/>
                  </a:lnTo>
                  <a:lnTo>
                    <a:pt x="13" y="53"/>
                  </a:lnTo>
                  <a:lnTo>
                    <a:pt x="16" y="56"/>
                  </a:lnTo>
                  <a:lnTo>
                    <a:pt x="17" y="59"/>
                  </a:lnTo>
                  <a:lnTo>
                    <a:pt x="19" y="61"/>
                  </a:lnTo>
                  <a:lnTo>
                    <a:pt x="19" y="62"/>
                  </a:lnTo>
                  <a:close/>
                  <a:moveTo>
                    <a:pt x="19" y="99"/>
                  </a:moveTo>
                  <a:lnTo>
                    <a:pt x="19" y="99"/>
                  </a:lnTo>
                  <a:lnTo>
                    <a:pt x="19" y="101"/>
                  </a:lnTo>
                  <a:lnTo>
                    <a:pt x="17" y="102"/>
                  </a:lnTo>
                  <a:lnTo>
                    <a:pt x="16" y="105"/>
                  </a:lnTo>
                  <a:lnTo>
                    <a:pt x="13" y="108"/>
                  </a:lnTo>
                  <a:lnTo>
                    <a:pt x="11" y="108"/>
                  </a:lnTo>
                  <a:lnTo>
                    <a:pt x="10" y="108"/>
                  </a:lnTo>
                  <a:lnTo>
                    <a:pt x="7" y="108"/>
                  </a:lnTo>
                  <a:lnTo>
                    <a:pt x="6" y="108"/>
                  </a:lnTo>
                  <a:lnTo>
                    <a:pt x="3" y="105"/>
                  </a:lnTo>
                  <a:lnTo>
                    <a:pt x="1" y="102"/>
                  </a:lnTo>
                  <a:lnTo>
                    <a:pt x="0" y="101"/>
                  </a:lnTo>
                  <a:lnTo>
                    <a:pt x="0" y="99"/>
                  </a:lnTo>
                  <a:lnTo>
                    <a:pt x="0" y="98"/>
                  </a:lnTo>
                  <a:lnTo>
                    <a:pt x="1" y="96"/>
                  </a:lnTo>
                  <a:lnTo>
                    <a:pt x="3" y="93"/>
                  </a:lnTo>
                  <a:lnTo>
                    <a:pt x="6" y="90"/>
                  </a:lnTo>
                  <a:lnTo>
                    <a:pt x="7" y="90"/>
                  </a:lnTo>
                  <a:lnTo>
                    <a:pt x="10" y="90"/>
                  </a:lnTo>
                  <a:lnTo>
                    <a:pt x="11" y="90"/>
                  </a:lnTo>
                  <a:lnTo>
                    <a:pt x="13" y="90"/>
                  </a:lnTo>
                  <a:lnTo>
                    <a:pt x="16" y="93"/>
                  </a:lnTo>
                  <a:lnTo>
                    <a:pt x="17" y="96"/>
                  </a:lnTo>
                  <a:lnTo>
                    <a:pt x="19" y="98"/>
                  </a:lnTo>
                  <a:lnTo>
                    <a:pt x="19" y="99"/>
                  </a:lnTo>
                  <a:close/>
                  <a:moveTo>
                    <a:pt x="19" y="136"/>
                  </a:moveTo>
                  <a:lnTo>
                    <a:pt x="19" y="136"/>
                  </a:lnTo>
                  <a:lnTo>
                    <a:pt x="19" y="138"/>
                  </a:lnTo>
                  <a:lnTo>
                    <a:pt x="17" y="139"/>
                  </a:lnTo>
                  <a:lnTo>
                    <a:pt x="16" y="142"/>
                  </a:lnTo>
                  <a:lnTo>
                    <a:pt x="13" y="145"/>
                  </a:lnTo>
                  <a:lnTo>
                    <a:pt x="11" y="145"/>
                  </a:lnTo>
                  <a:lnTo>
                    <a:pt x="10" y="145"/>
                  </a:lnTo>
                  <a:lnTo>
                    <a:pt x="7" y="145"/>
                  </a:lnTo>
                  <a:lnTo>
                    <a:pt x="6" y="145"/>
                  </a:lnTo>
                  <a:lnTo>
                    <a:pt x="3" y="142"/>
                  </a:lnTo>
                  <a:lnTo>
                    <a:pt x="1" y="139"/>
                  </a:lnTo>
                  <a:lnTo>
                    <a:pt x="0" y="138"/>
                  </a:lnTo>
                  <a:lnTo>
                    <a:pt x="0" y="136"/>
                  </a:lnTo>
                  <a:lnTo>
                    <a:pt x="0" y="135"/>
                  </a:lnTo>
                  <a:lnTo>
                    <a:pt x="1" y="133"/>
                  </a:lnTo>
                  <a:lnTo>
                    <a:pt x="3" y="130"/>
                  </a:lnTo>
                  <a:lnTo>
                    <a:pt x="6" y="127"/>
                  </a:lnTo>
                  <a:lnTo>
                    <a:pt x="7" y="127"/>
                  </a:lnTo>
                  <a:lnTo>
                    <a:pt x="10" y="127"/>
                  </a:lnTo>
                  <a:lnTo>
                    <a:pt x="11" y="127"/>
                  </a:lnTo>
                  <a:lnTo>
                    <a:pt x="13" y="127"/>
                  </a:lnTo>
                  <a:lnTo>
                    <a:pt x="16" y="130"/>
                  </a:lnTo>
                  <a:lnTo>
                    <a:pt x="17" y="133"/>
                  </a:lnTo>
                  <a:lnTo>
                    <a:pt x="19" y="135"/>
                  </a:lnTo>
                  <a:lnTo>
                    <a:pt x="19" y="136"/>
                  </a:lnTo>
                  <a:close/>
                  <a:moveTo>
                    <a:pt x="19" y="173"/>
                  </a:moveTo>
                  <a:lnTo>
                    <a:pt x="19" y="173"/>
                  </a:lnTo>
                  <a:lnTo>
                    <a:pt x="19" y="174"/>
                  </a:lnTo>
                  <a:lnTo>
                    <a:pt x="17" y="176"/>
                  </a:lnTo>
                  <a:lnTo>
                    <a:pt x="16" y="179"/>
                  </a:lnTo>
                  <a:lnTo>
                    <a:pt x="13" y="182"/>
                  </a:lnTo>
                  <a:lnTo>
                    <a:pt x="11" y="182"/>
                  </a:lnTo>
                  <a:lnTo>
                    <a:pt x="10" y="182"/>
                  </a:lnTo>
                  <a:lnTo>
                    <a:pt x="7" y="182"/>
                  </a:lnTo>
                  <a:lnTo>
                    <a:pt x="6" y="182"/>
                  </a:lnTo>
                  <a:lnTo>
                    <a:pt x="3" y="179"/>
                  </a:lnTo>
                  <a:lnTo>
                    <a:pt x="1" y="176"/>
                  </a:lnTo>
                  <a:lnTo>
                    <a:pt x="0" y="174"/>
                  </a:lnTo>
                  <a:lnTo>
                    <a:pt x="0" y="173"/>
                  </a:lnTo>
                  <a:lnTo>
                    <a:pt x="0" y="172"/>
                  </a:lnTo>
                  <a:lnTo>
                    <a:pt x="1" y="170"/>
                  </a:lnTo>
                  <a:lnTo>
                    <a:pt x="3" y="167"/>
                  </a:lnTo>
                  <a:lnTo>
                    <a:pt x="6" y="164"/>
                  </a:lnTo>
                  <a:lnTo>
                    <a:pt x="7" y="164"/>
                  </a:lnTo>
                  <a:lnTo>
                    <a:pt x="10" y="164"/>
                  </a:lnTo>
                  <a:lnTo>
                    <a:pt x="11" y="164"/>
                  </a:lnTo>
                  <a:lnTo>
                    <a:pt x="13" y="164"/>
                  </a:lnTo>
                  <a:lnTo>
                    <a:pt x="16" y="167"/>
                  </a:lnTo>
                  <a:lnTo>
                    <a:pt x="17" y="170"/>
                  </a:lnTo>
                  <a:lnTo>
                    <a:pt x="19" y="172"/>
                  </a:lnTo>
                  <a:lnTo>
                    <a:pt x="19" y="173"/>
                  </a:lnTo>
                  <a:close/>
                  <a:moveTo>
                    <a:pt x="19" y="210"/>
                  </a:moveTo>
                  <a:lnTo>
                    <a:pt x="19" y="210"/>
                  </a:lnTo>
                  <a:lnTo>
                    <a:pt x="19" y="211"/>
                  </a:lnTo>
                  <a:lnTo>
                    <a:pt x="17" y="213"/>
                  </a:lnTo>
                  <a:lnTo>
                    <a:pt x="16" y="216"/>
                  </a:lnTo>
                  <a:lnTo>
                    <a:pt x="13" y="219"/>
                  </a:lnTo>
                  <a:lnTo>
                    <a:pt x="11" y="219"/>
                  </a:lnTo>
                  <a:lnTo>
                    <a:pt x="10" y="219"/>
                  </a:lnTo>
                  <a:lnTo>
                    <a:pt x="7" y="219"/>
                  </a:lnTo>
                  <a:lnTo>
                    <a:pt x="6" y="219"/>
                  </a:lnTo>
                  <a:lnTo>
                    <a:pt x="3" y="216"/>
                  </a:lnTo>
                  <a:lnTo>
                    <a:pt x="1" y="213"/>
                  </a:lnTo>
                  <a:lnTo>
                    <a:pt x="0" y="211"/>
                  </a:lnTo>
                  <a:lnTo>
                    <a:pt x="0" y="210"/>
                  </a:lnTo>
                  <a:lnTo>
                    <a:pt x="0" y="208"/>
                  </a:lnTo>
                  <a:lnTo>
                    <a:pt x="1" y="207"/>
                  </a:lnTo>
                  <a:lnTo>
                    <a:pt x="3" y="204"/>
                  </a:lnTo>
                  <a:lnTo>
                    <a:pt x="6" y="201"/>
                  </a:lnTo>
                  <a:lnTo>
                    <a:pt x="7" y="201"/>
                  </a:lnTo>
                  <a:lnTo>
                    <a:pt x="10" y="201"/>
                  </a:lnTo>
                  <a:lnTo>
                    <a:pt x="11" y="201"/>
                  </a:lnTo>
                  <a:lnTo>
                    <a:pt x="13" y="201"/>
                  </a:lnTo>
                  <a:lnTo>
                    <a:pt x="16" y="204"/>
                  </a:lnTo>
                  <a:lnTo>
                    <a:pt x="17" y="207"/>
                  </a:lnTo>
                  <a:lnTo>
                    <a:pt x="19" y="208"/>
                  </a:lnTo>
                  <a:lnTo>
                    <a:pt x="19" y="210"/>
                  </a:lnTo>
                  <a:close/>
                  <a:moveTo>
                    <a:pt x="19" y="247"/>
                  </a:moveTo>
                  <a:lnTo>
                    <a:pt x="19" y="247"/>
                  </a:lnTo>
                  <a:lnTo>
                    <a:pt x="19" y="248"/>
                  </a:lnTo>
                  <a:lnTo>
                    <a:pt x="17" y="250"/>
                  </a:lnTo>
                  <a:lnTo>
                    <a:pt x="16" y="253"/>
                  </a:lnTo>
                  <a:lnTo>
                    <a:pt x="13" y="256"/>
                  </a:lnTo>
                  <a:lnTo>
                    <a:pt x="11" y="256"/>
                  </a:lnTo>
                  <a:lnTo>
                    <a:pt x="10" y="256"/>
                  </a:lnTo>
                  <a:lnTo>
                    <a:pt x="7" y="256"/>
                  </a:lnTo>
                  <a:lnTo>
                    <a:pt x="6" y="256"/>
                  </a:lnTo>
                  <a:lnTo>
                    <a:pt x="3" y="253"/>
                  </a:lnTo>
                  <a:lnTo>
                    <a:pt x="1" y="250"/>
                  </a:lnTo>
                  <a:lnTo>
                    <a:pt x="0" y="248"/>
                  </a:lnTo>
                  <a:lnTo>
                    <a:pt x="0" y="247"/>
                  </a:lnTo>
                  <a:lnTo>
                    <a:pt x="0" y="245"/>
                  </a:lnTo>
                  <a:lnTo>
                    <a:pt x="1" y="244"/>
                  </a:lnTo>
                  <a:lnTo>
                    <a:pt x="3" y="241"/>
                  </a:lnTo>
                  <a:lnTo>
                    <a:pt x="6" y="238"/>
                  </a:lnTo>
                  <a:lnTo>
                    <a:pt x="7" y="238"/>
                  </a:lnTo>
                  <a:lnTo>
                    <a:pt x="10" y="238"/>
                  </a:lnTo>
                  <a:lnTo>
                    <a:pt x="11" y="238"/>
                  </a:lnTo>
                  <a:lnTo>
                    <a:pt x="13" y="238"/>
                  </a:lnTo>
                  <a:lnTo>
                    <a:pt x="16" y="241"/>
                  </a:lnTo>
                  <a:lnTo>
                    <a:pt x="17" y="244"/>
                  </a:lnTo>
                  <a:lnTo>
                    <a:pt x="19" y="245"/>
                  </a:lnTo>
                  <a:lnTo>
                    <a:pt x="19" y="247"/>
                  </a:lnTo>
                  <a:close/>
                  <a:moveTo>
                    <a:pt x="19" y="284"/>
                  </a:moveTo>
                  <a:lnTo>
                    <a:pt x="19" y="284"/>
                  </a:lnTo>
                  <a:lnTo>
                    <a:pt x="19" y="285"/>
                  </a:lnTo>
                  <a:lnTo>
                    <a:pt x="17" y="287"/>
                  </a:lnTo>
                  <a:lnTo>
                    <a:pt x="16" y="290"/>
                  </a:lnTo>
                  <a:lnTo>
                    <a:pt x="13" y="293"/>
                  </a:lnTo>
                  <a:lnTo>
                    <a:pt x="11" y="293"/>
                  </a:lnTo>
                  <a:lnTo>
                    <a:pt x="10" y="293"/>
                  </a:lnTo>
                  <a:lnTo>
                    <a:pt x="7" y="293"/>
                  </a:lnTo>
                  <a:lnTo>
                    <a:pt x="6" y="293"/>
                  </a:lnTo>
                  <a:lnTo>
                    <a:pt x="3" y="290"/>
                  </a:lnTo>
                  <a:lnTo>
                    <a:pt x="1" y="287"/>
                  </a:lnTo>
                  <a:lnTo>
                    <a:pt x="0" y="285"/>
                  </a:lnTo>
                  <a:lnTo>
                    <a:pt x="0" y="284"/>
                  </a:lnTo>
                  <a:lnTo>
                    <a:pt x="0" y="282"/>
                  </a:lnTo>
                  <a:lnTo>
                    <a:pt x="1" y="281"/>
                  </a:lnTo>
                  <a:lnTo>
                    <a:pt x="3" y="278"/>
                  </a:lnTo>
                  <a:lnTo>
                    <a:pt x="6" y="275"/>
                  </a:lnTo>
                  <a:lnTo>
                    <a:pt x="7" y="275"/>
                  </a:lnTo>
                  <a:lnTo>
                    <a:pt x="10" y="275"/>
                  </a:lnTo>
                  <a:lnTo>
                    <a:pt x="11" y="275"/>
                  </a:lnTo>
                  <a:lnTo>
                    <a:pt x="13" y="275"/>
                  </a:lnTo>
                  <a:lnTo>
                    <a:pt x="16" y="278"/>
                  </a:lnTo>
                  <a:lnTo>
                    <a:pt x="17" y="281"/>
                  </a:lnTo>
                  <a:lnTo>
                    <a:pt x="19" y="282"/>
                  </a:lnTo>
                  <a:lnTo>
                    <a:pt x="19" y="284"/>
                  </a:lnTo>
                  <a:close/>
                  <a:moveTo>
                    <a:pt x="19" y="321"/>
                  </a:moveTo>
                  <a:lnTo>
                    <a:pt x="19" y="321"/>
                  </a:lnTo>
                  <a:lnTo>
                    <a:pt x="19" y="322"/>
                  </a:lnTo>
                  <a:lnTo>
                    <a:pt x="17" y="324"/>
                  </a:lnTo>
                  <a:lnTo>
                    <a:pt x="16" y="326"/>
                  </a:lnTo>
                  <a:lnTo>
                    <a:pt x="13" y="329"/>
                  </a:lnTo>
                  <a:lnTo>
                    <a:pt x="11" y="329"/>
                  </a:lnTo>
                  <a:lnTo>
                    <a:pt x="10" y="329"/>
                  </a:lnTo>
                  <a:lnTo>
                    <a:pt x="7" y="329"/>
                  </a:lnTo>
                  <a:lnTo>
                    <a:pt x="6" y="329"/>
                  </a:lnTo>
                  <a:lnTo>
                    <a:pt x="3" y="326"/>
                  </a:lnTo>
                  <a:lnTo>
                    <a:pt x="1" y="324"/>
                  </a:lnTo>
                  <a:lnTo>
                    <a:pt x="0" y="322"/>
                  </a:lnTo>
                  <a:lnTo>
                    <a:pt x="0" y="321"/>
                  </a:lnTo>
                  <a:lnTo>
                    <a:pt x="0" y="319"/>
                  </a:lnTo>
                  <a:lnTo>
                    <a:pt x="1" y="318"/>
                  </a:lnTo>
                  <a:lnTo>
                    <a:pt x="3" y="315"/>
                  </a:lnTo>
                  <a:lnTo>
                    <a:pt x="6" y="312"/>
                  </a:lnTo>
                  <a:lnTo>
                    <a:pt x="7" y="312"/>
                  </a:lnTo>
                  <a:lnTo>
                    <a:pt x="10" y="312"/>
                  </a:lnTo>
                  <a:lnTo>
                    <a:pt x="11" y="312"/>
                  </a:lnTo>
                  <a:lnTo>
                    <a:pt x="13" y="312"/>
                  </a:lnTo>
                  <a:lnTo>
                    <a:pt x="16" y="315"/>
                  </a:lnTo>
                  <a:lnTo>
                    <a:pt x="17" y="318"/>
                  </a:lnTo>
                  <a:lnTo>
                    <a:pt x="19" y="319"/>
                  </a:lnTo>
                  <a:lnTo>
                    <a:pt x="19" y="321"/>
                  </a:lnTo>
                  <a:close/>
                  <a:moveTo>
                    <a:pt x="19" y="357"/>
                  </a:moveTo>
                  <a:lnTo>
                    <a:pt x="19" y="357"/>
                  </a:lnTo>
                  <a:lnTo>
                    <a:pt x="19" y="359"/>
                  </a:lnTo>
                  <a:lnTo>
                    <a:pt x="17" y="360"/>
                  </a:lnTo>
                  <a:lnTo>
                    <a:pt x="16" y="363"/>
                  </a:lnTo>
                  <a:lnTo>
                    <a:pt x="13" y="366"/>
                  </a:lnTo>
                  <a:lnTo>
                    <a:pt x="11" y="366"/>
                  </a:lnTo>
                  <a:lnTo>
                    <a:pt x="10" y="366"/>
                  </a:lnTo>
                  <a:lnTo>
                    <a:pt x="7" y="366"/>
                  </a:lnTo>
                  <a:lnTo>
                    <a:pt x="6" y="366"/>
                  </a:lnTo>
                  <a:lnTo>
                    <a:pt x="3" y="363"/>
                  </a:lnTo>
                  <a:lnTo>
                    <a:pt x="1" y="360"/>
                  </a:lnTo>
                  <a:lnTo>
                    <a:pt x="0" y="359"/>
                  </a:lnTo>
                  <a:lnTo>
                    <a:pt x="0" y="357"/>
                  </a:lnTo>
                  <a:lnTo>
                    <a:pt x="0" y="356"/>
                  </a:lnTo>
                  <a:lnTo>
                    <a:pt x="1" y="355"/>
                  </a:lnTo>
                  <a:lnTo>
                    <a:pt x="3" y="352"/>
                  </a:lnTo>
                  <a:lnTo>
                    <a:pt x="6" y="349"/>
                  </a:lnTo>
                  <a:lnTo>
                    <a:pt x="7" y="349"/>
                  </a:lnTo>
                  <a:lnTo>
                    <a:pt x="10" y="349"/>
                  </a:lnTo>
                  <a:lnTo>
                    <a:pt x="11" y="349"/>
                  </a:lnTo>
                  <a:lnTo>
                    <a:pt x="13" y="349"/>
                  </a:lnTo>
                  <a:lnTo>
                    <a:pt x="16" y="352"/>
                  </a:lnTo>
                  <a:lnTo>
                    <a:pt x="17" y="355"/>
                  </a:lnTo>
                  <a:lnTo>
                    <a:pt x="19" y="356"/>
                  </a:lnTo>
                  <a:lnTo>
                    <a:pt x="19" y="357"/>
                  </a:lnTo>
                  <a:close/>
                  <a:moveTo>
                    <a:pt x="19" y="394"/>
                  </a:moveTo>
                  <a:lnTo>
                    <a:pt x="19" y="394"/>
                  </a:lnTo>
                  <a:lnTo>
                    <a:pt x="19" y="396"/>
                  </a:lnTo>
                  <a:lnTo>
                    <a:pt x="17" y="397"/>
                  </a:lnTo>
                  <a:lnTo>
                    <a:pt x="16" y="400"/>
                  </a:lnTo>
                  <a:lnTo>
                    <a:pt x="13" y="403"/>
                  </a:lnTo>
                  <a:lnTo>
                    <a:pt x="11" y="403"/>
                  </a:lnTo>
                  <a:lnTo>
                    <a:pt x="10" y="403"/>
                  </a:lnTo>
                  <a:lnTo>
                    <a:pt x="7" y="403"/>
                  </a:lnTo>
                  <a:lnTo>
                    <a:pt x="6" y="403"/>
                  </a:lnTo>
                  <a:lnTo>
                    <a:pt x="3" y="400"/>
                  </a:lnTo>
                  <a:lnTo>
                    <a:pt x="1" y="397"/>
                  </a:lnTo>
                  <a:lnTo>
                    <a:pt x="0" y="396"/>
                  </a:lnTo>
                  <a:lnTo>
                    <a:pt x="0" y="394"/>
                  </a:lnTo>
                  <a:lnTo>
                    <a:pt x="0" y="393"/>
                  </a:lnTo>
                  <a:lnTo>
                    <a:pt x="1" y="391"/>
                  </a:lnTo>
                  <a:lnTo>
                    <a:pt x="3" y="388"/>
                  </a:lnTo>
                  <a:lnTo>
                    <a:pt x="6" y="386"/>
                  </a:lnTo>
                  <a:lnTo>
                    <a:pt x="7" y="386"/>
                  </a:lnTo>
                  <a:lnTo>
                    <a:pt x="10" y="386"/>
                  </a:lnTo>
                  <a:lnTo>
                    <a:pt x="11" y="386"/>
                  </a:lnTo>
                  <a:lnTo>
                    <a:pt x="13" y="386"/>
                  </a:lnTo>
                  <a:lnTo>
                    <a:pt x="16" y="388"/>
                  </a:lnTo>
                  <a:lnTo>
                    <a:pt x="17" y="391"/>
                  </a:lnTo>
                  <a:lnTo>
                    <a:pt x="19" y="393"/>
                  </a:lnTo>
                  <a:lnTo>
                    <a:pt x="19" y="394"/>
                  </a:lnTo>
                  <a:close/>
                  <a:moveTo>
                    <a:pt x="19" y="431"/>
                  </a:moveTo>
                  <a:lnTo>
                    <a:pt x="19" y="431"/>
                  </a:lnTo>
                  <a:lnTo>
                    <a:pt x="19" y="433"/>
                  </a:lnTo>
                  <a:lnTo>
                    <a:pt x="17" y="434"/>
                  </a:lnTo>
                  <a:lnTo>
                    <a:pt x="16" y="437"/>
                  </a:lnTo>
                  <a:lnTo>
                    <a:pt x="13" y="440"/>
                  </a:lnTo>
                  <a:lnTo>
                    <a:pt x="11" y="440"/>
                  </a:lnTo>
                  <a:lnTo>
                    <a:pt x="10" y="440"/>
                  </a:lnTo>
                  <a:lnTo>
                    <a:pt x="7" y="440"/>
                  </a:lnTo>
                  <a:lnTo>
                    <a:pt x="6" y="440"/>
                  </a:lnTo>
                  <a:lnTo>
                    <a:pt x="3" y="437"/>
                  </a:lnTo>
                  <a:lnTo>
                    <a:pt x="1" y="434"/>
                  </a:lnTo>
                  <a:lnTo>
                    <a:pt x="0" y="433"/>
                  </a:lnTo>
                  <a:lnTo>
                    <a:pt x="0" y="431"/>
                  </a:lnTo>
                  <a:lnTo>
                    <a:pt x="0" y="430"/>
                  </a:lnTo>
                  <a:lnTo>
                    <a:pt x="1" y="428"/>
                  </a:lnTo>
                  <a:lnTo>
                    <a:pt x="3" y="425"/>
                  </a:lnTo>
                  <a:lnTo>
                    <a:pt x="6" y="422"/>
                  </a:lnTo>
                  <a:lnTo>
                    <a:pt x="7" y="422"/>
                  </a:lnTo>
                  <a:lnTo>
                    <a:pt x="10" y="422"/>
                  </a:lnTo>
                  <a:lnTo>
                    <a:pt x="11" y="422"/>
                  </a:lnTo>
                  <a:lnTo>
                    <a:pt x="13" y="422"/>
                  </a:lnTo>
                  <a:lnTo>
                    <a:pt x="16" y="425"/>
                  </a:lnTo>
                  <a:lnTo>
                    <a:pt x="17" y="428"/>
                  </a:lnTo>
                  <a:lnTo>
                    <a:pt x="19" y="430"/>
                  </a:lnTo>
                  <a:lnTo>
                    <a:pt x="19" y="431"/>
                  </a:lnTo>
                  <a:close/>
                  <a:moveTo>
                    <a:pt x="19" y="468"/>
                  </a:moveTo>
                  <a:lnTo>
                    <a:pt x="19" y="468"/>
                  </a:lnTo>
                  <a:lnTo>
                    <a:pt x="19" y="470"/>
                  </a:lnTo>
                  <a:lnTo>
                    <a:pt x="17" y="471"/>
                  </a:lnTo>
                  <a:lnTo>
                    <a:pt x="16" y="474"/>
                  </a:lnTo>
                  <a:lnTo>
                    <a:pt x="13" y="477"/>
                  </a:lnTo>
                  <a:lnTo>
                    <a:pt x="11" y="477"/>
                  </a:lnTo>
                  <a:lnTo>
                    <a:pt x="10" y="477"/>
                  </a:lnTo>
                  <a:lnTo>
                    <a:pt x="7" y="477"/>
                  </a:lnTo>
                  <a:lnTo>
                    <a:pt x="6" y="477"/>
                  </a:lnTo>
                  <a:lnTo>
                    <a:pt x="3" y="474"/>
                  </a:lnTo>
                  <a:lnTo>
                    <a:pt x="1" y="471"/>
                  </a:lnTo>
                  <a:lnTo>
                    <a:pt x="0" y="470"/>
                  </a:lnTo>
                  <a:lnTo>
                    <a:pt x="0" y="468"/>
                  </a:lnTo>
                  <a:lnTo>
                    <a:pt x="0" y="467"/>
                  </a:lnTo>
                  <a:lnTo>
                    <a:pt x="1" y="465"/>
                  </a:lnTo>
                  <a:lnTo>
                    <a:pt x="3" y="462"/>
                  </a:lnTo>
                  <a:lnTo>
                    <a:pt x="6" y="459"/>
                  </a:lnTo>
                  <a:lnTo>
                    <a:pt x="7" y="459"/>
                  </a:lnTo>
                  <a:lnTo>
                    <a:pt x="10" y="459"/>
                  </a:lnTo>
                  <a:lnTo>
                    <a:pt x="11" y="459"/>
                  </a:lnTo>
                  <a:lnTo>
                    <a:pt x="13" y="459"/>
                  </a:lnTo>
                  <a:lnTo>
                    <a:pt x="16" y="462"/>
                  </a:lnTo>
                  <a:lnTo>
                    <a:pt x="17" y="465"/>
                  </a:lnTo>
                  <a:lnTo>
                    <a:pt x="19" y="467"/>
                  </a:lnTo>
                  <a:lnTo>
                    <a:pt x="19" y="468"/>
                  </a:lnTo>
                  <a:close/>
                  <a:moveTo>
                    <a:pt x="19" y="505"/>
                  </a:moveTo>
                  <a:lnTo>
                    <a:pt x="19" y="505"/>
                  </a:lnTo>
                  <a:lnTo>
                    <a:pt x="19" y="507"/>
                  </a:lnTo>
                  <a:lnTo>
                    <a:pt x="17" y="508"/>
                  </a:lnTo>
                  <a:lnTo>
                    <a:pt x="16" y="511"/>
                  </a:lnTo>
                  <a:lnTo>
                    <a:pt x="13" y="514"/>
                  </a:lnTo>
                  <a:lnTo>
                    <a:pt x="11" y="514"/>
                  </a:lnTo>
                  <a:lnTo>
                    <a:pt x="10" y="514"/>
                  </a:lnTo>
                  <a:lnTo>
                    <a:pt x="7" y="514"/>
                  </a:lnTo>
                  <a:lnTo>
                    <a:pt x="6" y="514"/>
                  </a:lnTo>
                  <a:lnTo>
                    <a:pt x="3" y="511"/>
                  </a:lnTo>
                  <a:lnTo>
                    <a:pt x="1" y="508"/>
                  </a:lnTo>
                  <a:lnTo>
                    <a:pt x="0" y="507"/>
                  </a:lnTo>
                  <a:lnTo>
                    <a:pt x="0" y="505"/>
                  </a:lnTo>
                  <a:lnTo>
                    <a:pt x="0" y="504"/>
                  </a:lnTo>
                  <a:lnTo>
                    <a:pt x="1" y="502"/>
                  </a:lnTo>
                  <a:lnTo>
                    <a:pt x="3" y="499"/>
                  </a:lnTo>
                  <a:lnTo>
                    <a:pt x="6" y="496"/>
                  </a:lnTo>
                  <a:lnTo>
                    <a:pt x="7" y="496"/>
                  </a:lnTo>
                  <a:lnTo>
                    <a:pt x="10" y="496"/>
                  </a:lnTo>
                  <a:lnTo>
                    <a:pt x="11" y="496"/>
                  </a:lnTo>
                  <a:lnTo>
                    <a:pt x="13" y="496"/>
                  </a:lnTo>
                  <a:lnTo>
                    <a:pt x="16" y="499"/>
                  </a:lnTo>
                  <a:lnTo>
                    <a:pt x="17" y="502"/>
                  </a:lnTo>
                  <a:lnTo>
                    <a:pt x="19" y="504"/>
                  </a:lnTo>
                  <a:lnTo>
                    <a:pt x="19" y="505"/>
                  </a:lnTo>
                  <a:close/>
                  <a:moveTo>
                    <a:pt x="23" y="518"/>
                  </a:moveTo>
                  <a:lnTo>
                    <a:pt x="23" y="518"/>
                  </a:lnTo>
                  <a:lnTo>
                    <a:pt x="26" y="518"/>
                  </a:lnTo>
                  <a:lnTo>
                    <a:pt x="28" y="520"/>
                  </a:lnTo>
                  <a:lnTo>
                    <a:pt x="31" y="521"/>
                  </a:lnTo>
                  <a:lnTo>
                    <a:pt x="32" y="524"/>
                  </a:lnTo>
                  <a:lnTo>
                    <a:pt x="32" y="526"/>
                  </a:lnTo>
                  <a:lnTo>
                    <a:pt x="34" y="529"/>
                  </a:lnTo>
                  <a:lnTo>
                    <a:pt x="32" y="530"/>
                  </a:lnTo>
                  <a:lnTo>
                    <a:pt x="32" y="532"/>
                  </a:lnTo>
                  <a:lnTo>
                    <a:pt x="31" y="535"/>
                  </a:lnTo>
                  <a:lnTo>
                    <a:pt x="28" y="536"/>
                  </a:lnTo>
                  <a:lnTo>
                    <a:pt x="26" y="537"/>
                  </a:lnTo>
                  <a:lnTo>
                    <a:pt x="23" y="537"/>
                  </a:lnTo>
                  <a:lnTo>
                    <a:pt x="22" y="537"/>
                  </a:lnTo>
                  <a:lnTo>
                    <a:pt x="20" y="536"/>
                  </a:lnTo>
                  <a:lnTo>
                    <a:pt x="17" y="535"/>
                  </a:lnTo>
                  <a:lnTo>
                    <a:pt x="16" y="532"/>
                  </a:lnTo>
                  <a:lnTo>
                    <a:pt x="14" y="530"/>
                  </a:lnTo>
                  <a:lnTo>
                    <a:pt x="14" y="529"/>
                  </a:lnTo>
                  <a:lnTo>
                    <a:pt x="14" y="526"/>
                  </a:lnTo>
                  <a:lnTo>
                    <a:pt x="16" y="524"/>
                  </a:lnTo>
                  <a:lnTo>
                    <a:pt x="17" y="521"/>
                  </a:lnTo>
                  <a:lnTo>
                    <a:pt x="20" y="520"/>
                  </a:lnTo>
                  <a:lnTo>
                    <a:pt x="22" y="518"/>
                  </a:lnTo>
                  <a:lnTo>
                    <a:pt x="23" y="518"/>
                  </a:lnTo>
                  <a:close/>
                  <a:moveTo>
                    <a:pt x="60" y="518"/>
                  </a:moveTo>
                  <a:lnTo>
                    <a:pt x="60" y="518"/>
                  </a:lnTo>
                  <a:lnTo>
                    <a:pt x="63" y="518"/>
                  </a:lnTo>
                  <a:lnTo>
                    <a:pt x="65" y="520"/>
                  </a:lnTo>
                  <a:lnTo>
                    <a:pt x="68" y="521"/>
                  </a:lnTo>
                  <a:lnTo>
                    <a:pt x="69" y="524"/>
                  </a:lnTo>
                  <a:lnTo>
                    <a:pt x="69" y="526"/>
                  </a:lnTo>
                  <a:lnTo>
                    <a:pt x="71" y="529"/>
                  </a:lnTo>
                  <a:lnTo>
                    <a:pt x="69" y="530"/>
                  </a:lnTo>
                  <a:lnTo>
                    <a:pt x="69" y="532"/>
                  </a:lnTo>
                  <a:lnTo>
                    <a:pt x="68" y="535"/>
                  </a:lnTo>
                  <a:lnTo>
                    <a:pt x="65" y="536"/>
                  </a:lnTo>
                  <a:lnTo>
                    <a:pt x="63" y="537"/>
                  </a:lnTo>
                  <a:lnTo>
                    <a:pt x="60" y="537"/>
                  </a:lnTo>
                  <a:lnTo>
                    <a:pt x="59" y="537"/>
                  </a:lnTo>
                  <a:lnTo>
                    <a:pt x="57" y="536"/>
                  </a:lnTo>
                  <a:lnTo>
                    <a:pt x="54" y="535"/>
                  </a:lnTo>
                  <a:lnTo>
                    <a:pt x="53" y="532"/>
                  </a:lnTo>
                  <a:lnTo>
                    <a:pt x="51" y="530"/>
                  </a:lnTo>
                  <a:lnTo>
                    <a:pt x="51" y="529"/>
                  </a:lnTo>
                  <a:lnTo>
                    <a:pt x="51" y="526"/>
                  </a:lnTo>
                  <a:lnTo>
                    <a:pt x="53" y="524"/>
                  </a:lnTo>
                  <a:lnTo>
                    <a:pt x="54" y="521"/>
                  </a:lnTo>
                  <a:lnTo>
                    <a:pt x="57" y="520"/>
                  </a:lnTo>
                  <a:lnTo>
                    <a:pt x="59" y="518"/>
                  </a:lnTo>
                  <a:lnTo>
                    <a:pt x="60" y="518"/>
                  </a:lnTo>
                  <a:close/>
                  <a:moveTo>
                    <a:pt x="97" y="518"/>
                  </a:moveTo>
                  <a:lnTo>
                    <a:pt x="97" y="518"/>
                  </a:lnTo>
                  <a:lnTo>
                    <a:pt x="100" y="518"/>
                  </a:lnTo>
                  <a:lnTo>
                    <a:pt x="102" y="520"/>
                  </a:lnTo>
                  <a:lnTo>
                    <a:pt x="104" y="521"/>
                  </a:lnTo>
                  <a:lnTo>
                    <a:pt x="106" y="524"/>
                  </a:lnTo>
                  <a:lnTo>
                    <a:pt x="106" y="526"/>
                  </a:lnTo>
                  <a:lnTo>
                    <a:pt x="107" y="529"/>
                  </a:lnTo>
                  <a:lnTo>
                    <a:pt x="106" y="530"/>
                  </a:lnTo>
                  <a:lnTo>
                    <a:pt x="106" y="532"/>
                  </a:lnTo>
                  <a:lnTo>
                    <a:pt x="104" y="535"/>
                  </a:lnTo>
                  <a:lnTo>
                    <a:pt x="102" y="536"/>
                  </a:lnTo>
                  <a:lnTo>
                    <a:pt x="100" y="537"/>
                  </a:lnTo>
                  <a:lnTo>
                    <a:pt x="97" y="537"/>
                  </a:lnTo>
                  <a:lnTo>
                    <a:pt x="96" y="537"/>
                  </a:lnTo>
                  <a:lnTo>
                    <a:pt x="94" y="536"/>
                  </a:lnTo>
                  <a:lnTo>
                    <a:pt x="91" y="535"/>
                  </a:lnTo>
                  <a:lnTo>
                    <a:pt x="90" y="532"/>
                  </a:lnTo>
                  <a:lnTo>
                    <a:pt x="88" y="530"/>
                  </a:lnTo>
                  <a:lnTo>
                    <a:pt x="88" y="529"/>
                  </a:lnTo>
                  <a:lnTo>
                    <a:pt x="88" y="526"/>
                  </a:lnTo>
                  <a:lnTo>
                    <a:pt x="90" y="524"/>
                  </a:lnTo>
                  <a:lnTo>
                    <a:pt x="91" y="521"/>
                  </a:lnTo>
                  <a:lnTo>
                    <a:pt x="94" y="520"/>
                  </a:lnTo>
                  <a:lnTo>
                    <a:pt x="96" y="518"/>
                  </a:lnTo>
                  <a:lnTo>
                    <a:pt x="97" y="518"/>
                  </a:lnTo>
                  <a:close/>
                  <a:moveTo>
                    <a:pt x="134" y="518"/>
                  </a:moveTo>
                  <a:lnTo>
                    <a:pt x="134" y="518"/>
                  </a:lnTo>
                  <a:lnTo>
                    <a:pt x="137" y="518"/>
                  </a:lnTo>
                  <a:lnTo>
                    <a:pt x="138" y="520"/>
                  </a:lnTo>
                  <a:lnTo>
                    <a:pt x="141" y="521"/>
                  </a:lnTo>
                  <a:lnTo>
                    <a:pt x="143" y="524"/>
                  </a:lnTo>
                  <a:lnTo>
                    <a:pt x="143" y="526"/>
                  </a:lnTo>
                  <a:lnTo>
                    <a:pt x="144" y="529"/>
                  </a:lnTo>
                  <a:lnTo>
                    <a:pt x="143" y="530"/>
                  </a:lnTo>
                  <a:lnTo>
                    <a:pt x="143" y="532"/>
                  </a:lnTo>
                  <a:lnTo>
                    <a:pt x="141" y="535"/>
                  </a:lnTo>
                  <a:lnTo>
                    <a:pt x="138" y="536"/>
                  </a:lnTo>
                  <a:lnTo>
                    <a:pt x="137" y="537"/>
                  </a:lnTo>
                  <a:lnTo>
                    <a:pt x="134" y="537"/>
                  </a:lnTo>
                  <a:lnTo>
                    <a:pt x="132" y="537"/>
                  </a:lnTo>
                  <a:lnTo>
                    <a:pt x="131" y="536"/>
                  </a:lnTo>
                  <a:lnTo>
                    <a:pt x="128" y="535"/>
                  </a:lnTo>
                  <a:lnTo>
                    <a:pt x="127" y="532"/>
                  </a:lnTo>
                  <a:lnTo>
                    <a:pt x="125" y="530"/>
                  </a:lnTo>
                  <a:lnTo>
                    <a:pt x="125" y="529"/>
                  </a:lnTo>
                  <a:lnTo>
                    <a:pt x="125" y="526"/>
                  </a:lnTo>
                  <a:lnTo>
                    <a:pt x="127" y="524"/>
                  </a:lnTo>
                  <a:lnTo>
                    <a:pt x="128" y="521"/>
                  </a:lnTo>
                  <a:lnTo>
                    <a:pt x="131" y="520"/>
                  </a:lnTo>
                  <a:lnTo>
                    <a:pt x="132" y="518"/>
                  </a:lnTo>
                  <a:lnTo>
                    <a:pt x="134" y="518"/>
                  </a:lnTo>
                  <a:close/>
                  <a:moveTo>
                    <a:pt x="171" y="518"/>
                  </a:moveTo>
                  <a:lnTo>
                    <a:pt x="171" y="518"/>
                  </a:lnTo>
                  <a:lnTo>
                    <a:pt x="174" y="518"/>
                  </a:lnTo>
                  <a:lnTo>
                    <a:pt x="175" y="520"/>
                  </a:lnTo>
                  <a:lnTo>
                    <a:pt x="178" y="521"/>
                  </a:lnTo>
                  <a:lnTo>
                    <a:pt x="180" y="524"/>
                  </a:lnTo>
                  <a:lnTo>
                    <a:pt x="180" y="526"/>
                  </a:lnTo>
                  <a:lnTo>
                    <a:pt x="181" y="529"/>
                  </a:lnTo>
                  <a:lnTo>
                    <a:pt x="180" y="530"/>
                  </a:lnTo>
                  <a:lnTo>
                    <a:pt x="180" y="532"/>
                  </a:lnTo>
                  <a:lnTo>
                    <a:pt x="178" y="535"/>
                  </a:lnTo>
                  <a:lnTo>
                    <a:pt x="175" y="536"/>
                  </a:lnTo>
                  <a:lnTo>
                    <a:pt x="174" y="537"/>
                  </a:lnTo>
                  <a:lnTo>
                    <a:pt x="171" y="537"/>
                  </a:lnTo>
                  <a:lnTo>
                    <a:pt x="169" y="537"/>
                  </a:lnTo>
                  <a:lnTo>
                    <a:pt x="168" y="536"/>
                  </a:lnTo>
                  <a:lnTo>
                    <a:pt x="165" y="535"/>
                  </a:lnTo>
                  <a:lnTo>
                    <a:pt x="163" y="532"/>
                  </a:lnTo>
                  <a:lnTo>
                    <a:pt x="162" y="530"/>
                  </a:lnTo>
                  <a:lnTo>
                    <a:pt x="162" y="529"/>
                  </a:lnTo>
                  <a:lnTo>
                    <a:pt x="162" y="526"/>
                  </a:lnTo>
                  <a:lnTo>
                    <a:pt x="163" y="524"/>
                  </a:lnTo>
                  <a:lnTo>
                    <a:pt x="165" y="521"/>
                  </a:lnTo>
                  <a:lnTo>
                    <a:pt x="168" y="520"/>
                  </a:lnTo>
                  <a:lnTo>
                    <a:pt x="169" y="518"/>
                  </a:lnTo>
                  <a:lnTo>
                    <a:pt x="171" y="518"/>
                  </a:lnTo>
                  <a:close/>
                  <a:moveTo>
                    <a:pt x="208" y="518"/>
                  </a:moveTo>
                  <a:lnTo>
                    <a:pt x="208" y="518"/>
                  </a:lnTo>
                  <a:lnTo>
                    <a:pt x="211" y="518"/>
                  </a:lnTo>
                  <a:lnTo>
                    <a:pt x="212" y="520"/>
                  </a:lnTo>
                  <a:lnTo>
                    <a:pt x="215" y="521"/>
                  </a:lnTo>
                  <a:lnTo>
                    <a:pt x="217" y="524"/>
                  </a:lnTo>
                  <a:lnTo>
                    <a:pt x="217" y="526"/>
                  </a:lnTo>
                  <a:lnTo>
                    <a:pt x="218" y="529"/>
                  </a:lnTo>
                  <a:lnTo>
                    <a:pt x="217" y="530"/>
                  </a:lnTo>
                  <a:lnTo>
                    <a:pt x="217" y="532"/>
                  </a:lnTo>
                  <a:lnTo>
                    <a:pt x="215" y="535"/>
                  </a:lnTo>
                  <a:lnTo>
                    <a:pt x="212" y="536"/>
                  </a:lnTo>
                  <a:lnTo>
                    <a:pt x="211" y="537"/>
                  </a:lnTo>
                  <a:lnTo>
                    <a:pt x="208" y="537"/>
                  </a:lnTo>
                  <a:lnTo>
                    <a:pt x="206" y="537"/>
                  </a:lnTo>
                  <a:lnTo>
                    <a:pt x="205" y="536"/>
                  </a:lnTo>
                  <a:lnTo>
                    <a:pt x="202" y="535"/>
                  </a:lnTo>
                  <a:lnTo>
                    <a:pt x="200" y="532"/>
                  </a:lnTo>
                  <a:lnTo>
                    <a:pt x="199" y="530"/>
                  </a:lnTo>
                  <a:lnTo>
                    <a:pt x="199" y="529"/>
                  </a:lnTo>
                  <a:lnTo>
                    <a:pt x="199" y="526"/>
                  </a:lnTo>
                  <a:lnTo>
                    <a:pt x="200" y="524"/>
                  </a:lnTo>
                  <a:lnTo>
                    <a:pt x="202" y="521"/>
                  </a:lnTo>
                  <a:lnTo>
                    <a:pt x="205" y="520"/>
                  </a:lnTo>
                  <a:lnTo>
                    <a:pt x="206" y="518"/>
                  </a:lnTo>
                  <a:lnTo>
                    <a:pt x="208" y="518"/>
                  </a:lnTo>
                  <a:close/>
                  <a:moveTo>
                    <a:pt x="245" y="518"/>
                  </a:moveTo>
                  <a:lnTo>
                    <a:pt x="245" y="518"/>
                  </a:lnTo>
                  <a:lnTo>
                    <a:pt x="248" y="518"/>
                  </a:lnTo>
                  <a:lnTo>
                    <a:pt x="249" y="520"/>
                  </a:lnTo>
                  <a:lnTo>
                    <a:pt x="252" y="521"/>
                  </a:lnTo>
                  <a:lnTo>
                    <a:pt x="254" y="524"/>
                  </a:lnTo>
                  <a:lnTo>
                    <a:pt x="254" y="526"/>
                  </a:lnTo>
                  <a:lnTo>
                    <a:pt x="255" y="529"/>
                  </a:lnTo>
                  <a:lnTo>
                    <a:pt x="254" y="530"/>
                  </a:lnTo>
                  <a:lnTo>
                    <a:pt x="254" y="532"/>
                  </a:lnTo>
                  <a:lnTo>
                    <a:pt x="252" y="535"/>
                  </a:lnTo>
                  <a:lnTo>
                    <a:pt x="249" y="536"/>
                  </a:lnTo>
                  <a:lnTo>
                    <a:pt x="248" y="537"/>
                  </a:lnTo>
                  <a:lnTo>
                    <a:pt x="245" y="537"/>
                  </a:lnTo>
                  <a:lnTo>
                    <a:pt x="243" y="537"/>
                  </a:lnTo>
                  <a:lnTo>
                    <a:pt x="242" y="536"/>
                  </a:lnTo>
                  <a:lnTo>
                    <a:pt x="239" y="535"/>
                  </a:lnTo>
                  <a:lnTo>
                    <a:pt x="237" y="532"/>
                  </a:lnTo>
                  <a:lnTo>
                    <a:pt x="236" y="530"/>
                  </a:lnTo>
                  <a:lnTo>
                    <a:pt x="236" y="529"/>
                  </a:lnTo>
                  <a:lnTo>
                    <a:pt x="236" y="526"/>
                  </a:lnTo>
                  <a:lnTo>
                    <a:pt x="237" y="524"/>
                  </a:lnTo>
                  <a:lnTo>
                    <a:pt x="239" y="521"/>
                  </a:lnTo>
                  <a:lnTo>
                    <a:pt x="242" y="520"/>
                  </a:lnTo>
                  <a:lnTo>
                    <a:pt x="243" y="518"/>
                  </a:lnTo>
                  <a:lnTo>
                    <a:pt x="245" y="518"/>
                  </a:lnTo>
                  <a:close/>
                  <a:moveTo>
                    <a:pt x="282" y="518"/>
                  </a:moveTo>
                  <a:lnTo>
                    <a:pt x="282" y="518"/>
                  </a:lnTo>
                  <a:lnTo>
                    <a:pt x="285" y="518"/>
                  </a:lnTo>
                  <a:lnTo>
                    <a:pt x="286" y="520"/>
                  </a:lnTo>
                  <a:lnTo>
                    <a:pt x="289" y="521"/>
                  </a:lnTo>
                  <a:lnTo>
                    <a:pt x="290" y="524"/>
                  </a:lnTo>
                  <a:lnTo>
                    <a:pt x="290" y="526"/>
                  </a:lnTo>
                  <a:lnTo>
                    <a:pt x="292" y="529"/>
                  </a:lnTo>
                  <a:lnTo>
                    <a:pt x="290" y="530"/>
                  </a:lnTo>
                  <a:lnTo>
                    <a:pt x="290" y="532"/>
                  </a:lnTo>
                  <a:lnTo>
                    <a:pt x="289" y="535"/>
                  </a:lnTo>
                  <a:lnTo>
                    <a:pt x="286" y="536"/>
                  </a:lnTo>
                  <a:lnTo>
                    <a:pt x="285" y="537"/>
                  </a:lnTo>
                  <a:lnTo>
                    <a:pt x="282" y="537"/>
                  </a:lnTo>
                  <a:lnTo>
                    <a:pt x="280" y="537"/>
                  </a:lnTo>
                  <a:lnTo>
                    <a:pt x="279" y="536"/>
                  </a:lnTo>
                  <a:lnTo>
                    <a:pt x="276" y="535"/>
                  </a:lnTo>
                  <a:lnTo>
                    <a:pt x="274" y="532"/>
                  </a:lnTo>
                  <a:lnTo>
                    <a:pt x="273" y="530"/>
                  </a:lnTo>
                  <a:lnTo>
                    <a:pt x="273" y="529"/>
                  </a:lnTo>
                  <a:lnTo>
                    <a:pt x="273" y="526"/>
                  </a:lnTo>
                  <a:lnTo>
                    <a:pt x="274" y="524"/>
                  </a:lnTo>
                  <a:lnTo>
                    <a:pt x="276" y="521"/>
                  </a:lnTo>
                  <a:lnTo>
                    <a:pt x="279" y="520"/>
                  </a:lnTo>
                  <a:lnTo>
                    <a:pt x="280" y="518"/>
                  </a:lnTo>
                  <a:lnTo>
                    <a:pt x="282" y="518"/>
                  </a:lnTo>
                  <a:close/>
                  <a:moveTo>
                    <a:pt x="318" y="518"/>
                  </a:moveTo>
                  <a:lnTo>
                    <a:pt x="318" y="518"/>
                  </a:lnTo>
                  <a:lnTo>
                    <a:pt x="321" y="518"/>
                  </a:lnTo>
                  <a:lnTo>
                    <a:pt x="323" y="520"/>
                  </a:lnTo>
                  <a:lnTo>
                    <a:pt x="326" y="521"/>
                  </a:lnTo>
                  <a:lnTo>
                    <a:pt x="327" y="524"/>
                  </a:lnTo>
                  <a:lnTo>
                    <a:pt x="327" y="526"/>
                  </a:lnTo>
                  <a:lnTo>
                    <a:pt x="329" y="529"/>
                  </a:lnTo>
                  <a:lnTo>
                    <a:pt x="327" y="530"/>
                  </a:lnTo>
                  <a:lnTo>
                    <a:pt x="327" y="532"/>
                  </a:lnTo>
                  <a:lnTo>
                    <a:pt x="326" y="535"/>
                  </a:lnTo>
                  <a:lnTo>
                    <a:pt x="323" y="536"/>
                  </a:lnTo>
                  <a:lnTo>
                    <a:pt x="321" y="537"/>
                  </a:lnTo>
                  <a:lnTo>
                    <a:pt x="318" y="537"/>
                  </a:lnTo>
                  <a:lnTo>
                    <a:pt x="317" y="537"/>
                  </a:lnTo>
                  <a:lnTo>
                    <a:pt x="316" y="536"/>
                  </a:lnTo>
                  <a:lnTo>
                    <a:pt x="313" y="535"/>
                  </a:lnTo>
                  <a:lnTo>
                    <a:pt x="311" y="532"/>
                  </a:lnTo>
                  <a:lnTo>
                    <a:pt x="310" y="530"/>
                  </a:lnTo>
                  <a:lnTo>
                    <a:pt x="310" y="529"/>
                  </a:lnTo>
                  <a:lnTo>
                    <a:pt x="310" y="526"/>
                  </a:lnTo>
                  <a:lnTo>
                    <a:pt x="311" y="524"/>
                  </a:lnTo>
                  <a:lnTo>
                    <a:pt x="313" y="521"/>
                  </a:lnTo>
                  <a:lnTo>
                    <a:pt x="316" y="520"/>
                  </a:lnTo>
                  <a:lnTo>
                    <a:pt x="317" y="518"/>
                  </a:lnTo>
                  <a:lnTo>
                    <a:pt x="318" y="518"/>
                  </a:lnTo>
                  <a:close/>
                  <a:moveTo>
                    <a:pt x="355" y="518"/>
                  </a:moveTo>
                  <a:lnTo>
                    <a:pt x="355" y="518"/>
                  </a:lnTo>
                  <a:lnTo>
                    <a:pt x="358" y="518"/>
                  </a:lnTo>
                  <a:lnTo>
                    <a:pt x="360" y="520"/>
                  </a:lnTo>
                  <a:lnTo>
                    <a:pt x="363" y="521"/>
                  </a:lnTo>
                  <a:lnTo>
                    <a:pt x="364" y="524"/>
                  </a:lnTo>
                  <a:lnTo>
                    <a:pt x="364" y="526"/>
                  </a:lnTo>
                  <a:lnTo>
                    <a:pt x="366" y="529"/>
                  </a:lnTo>
                  <a:lnTo>
                    <a:pt x="364" y="530"/>
                  </a:lnTo>
                  <a:lnTo>
                    <a:pt x="364" y="532"/>
                  </a:lnTo>
                  <a:lnTo>
                    <a:pt x="363" y="535"/>
                  </a:lnTo>
                  <a:lnTo>
                    <a:pt x="360" y="536"/>
                  </a:lnTo>
                  <a:lnTo>
                    <a:pt x="358" y="537"/>
                  </a:lnTo>
                  <a:lnTo>
                    <a:pt x="355" y="537"/>
                  </a:lnTo>
                  <a:lnTo>
                    <a:pt x="354" y="537"/>
                  </a:lnTo>
                  <a:lnTo>
                    <a:pt x="352" y="536"/>
                  </a:lnTo>
                  <a:lnTo>
                    <a:pt x="349" y="535"/>
                  </a:lnTo>
                  <a:lnTo>
                    <a:pt x="348" y="532"/>
                  </a:lnTo>
                  <a:lnTo>
                    <a:pt x="347" y="530"/>
                  </a:lnTo>
                  <a:lnTo>
                    <a:pt x="347" y="529"/>
                  </a:lnTo>
                  <a:lnTo>
                    <a:pt x="347" y="526"/>
                  </a:lnTo>
                  <a:lnTo>
                    <a:pt x="348" y="524"/>
                  </a:lnTo>
                  <a:lnTo>
                    <a:pt x="349" y="521"/>
                  </a:lnTo>
                  <a:lnTo>
                    <a:pt x="352" y="520"/>
                  </a:lnTo>
                  <a:lnTo>
                    <a:pt x="354" y="518"/>
                  </a:lnTo>
                  <a:lnTo>
                    <a:pt x="355" y="518"/>
                  </a:lnTo>
                  <a:close/>
                  <a:moveTo>
                    <a:pt x="392" y="518"/>
                  </a:moveTo>
                  <a:lnTo>
                    <a:pt x="394" y="518"/>
                  </a:lnTo>
                  <a:lnTo>
                    <a:pt x="395" y="518"/>
                  </a:lnTo>
                  <a:lnTo>
                    <a:pt x="397" y="520"/>
                  </a:lnTo>
                  <a:lnTo>
                    <a:pt x="400" y="521"/>
                  </a:lnTo>
                  <a:lnTo>
                    <a:pt x="401" y="524"/>
                  </a:lnTo>
                  <a:lnTo>
                    <a:pt x="403" y="526"/>
                  </a:lnTo>
                  <a:lnTo>
                    <a:pt x="403" y="529"/>
                  </a:lnTo>
                  <a:lnTo>
                    <a:pt x="403" y="530"/>
                  </a:lnTo>
                  <a:lnTo>
                    <a:pt x="401" y="532"/>
                  </a:lnTo>
                  <a:lnTo>
                    <a:pt x="400" y="535"/>
                  </a:lnTo>
                  <a:lnTo>
                    <a:pt x="397" y="536"/>
                  </a:lnTo>
                  <a:lnTo>
                    <a:pt x="395" y="537"/>
                  </a:lnTo>
                  <a:lnTo>
                    <a:pt x="394" y="537"/>
                  </a:lnTo>
                  <a:lnTo>
                    <a:pt x="392" y="537"/>
                  </a:lnTo>
                  <a:lnTo>
                    <a:pt x="391" y="537"/>
                  </a:lnTo>
                  <a:lnTo>
                    <a:pt x="389" y="536"/>
                  </a:lnTo>
                  <a:lnTo>
                    <a:pt x="386" y="535"/>
                  </a:lnTo>
                  <a:lnTo>
                    <a:pt x="385" y="532"/>
                  </a:lnTo>
                  <a:lnTo>
                    <a:pt x="383" y="530"/>
                  </a:lnTo>
                  <a:lnTo>
                    <a:pt x="383" y="529"/>
                  </a:lnTo>
                  <a:lnTo>
                    <a:pt x="383" y="526"/>
                  </a:lnTo>
                  <a:lnTo>
                    <a:pt x="385" y="524"/>
                  </a:lnTo>
                  <a:lnTo>
                    <a:pt x="386" y="521"/>
                  </a:lnTo>
                  <a:lnTo>
                    <a:pt x="389" y="520"/>
                  </a:lnTo>
                  <a:lnTo>
                    <a:pt x="391" y="518"/>
                  </a:lnTo>
                  <a:lnTo>
                    <a:pt x="392" y="518"/>
                  </a:lnTo>
                  <a:close/>
                  <a:moveTo>
                    <a:pt x="431" y="518"/>
                  </a:moveTo>
                  <a:lnTo>
                    <a:pt x="431" y="518"/>
                  </a:lnTo>
                  <a:lnTo>
                    <a:pt x="432" y="518"/>
                  </a:lnTo>
                  <a:lnTo>
                    <a:pt x="434" y="520"/>
                  </a:lnTo>
                  <a:lnTo>
                    <a:pt x="437" y="521"/>
                  </a:lnTo>
                  <a:lnTo>
                    <a:pt x="438" y="524"/>
                  </a:lnTo>
                  <a:lnTo>
                    <a:pt x="440" y="526"/>
                  </a:lnTo>
                  <a:lnTo>
                    <a:pt x="440" y="529"/>
                  </a:lnTo>
                  <a:lnTo>
                    <a:pt x="440" y="530"/>
                  </a:lnTo>
                  <a:lnTo>
                    <a:pt x="438" y="532"/>
                  </a:lnTo>
                  <a:lnTo>
                    <a:pt x="437" y="535"/>
                  </a:lnTo>
                  <a:lnTo>
                    <a:pt x="434" y="536"/>
                  </a:lnTo>
                  <a:lnTo>
                    <a:pt x="432" y="537"/>
                  </a:lnTo>
                  <a:lnTo>
                    <a:pt x="431" y="537"/>
                  </a:lnTo>
                  <a:lnTo>
                    <a:pt x="428" y="537"/>
                  </a:lnTo>
                  <a:lnTo>
                    <a:pt x="426" y="536"/>
                  </a:lnTo>
                  <a:lnTo>
                    <a:pt x="423" y="535"/>
                  </a:lnTo>
                  <a:lnTo>
                    <a:pt x="422" y="532"/>
                  </a:lnTo>
                  <a:lnTo>
                    <a:pt x="420" y="530"/>
                  </a:lnTo>
                  <a:lnTo>
                    <a:pt x="420" y="529"/>
                  </a:lnTo>
                  <a:lnTo>
                    <a:pt x="420" y="526"/>
                  </a:lnTo>
                  <a:lnTo>
                    <a:pt x="422" y="524"/>
                  </a:lnTo>
                  <a:lnTo>
                    <a:pt x="423" y="521"/>
                  </a:lnTo>
                  <a:lnTo>
                    <a:pt x="426" y="520"/>
                  </a:lnTo>
                  <a:lnTo>
                    <a:pt x="428" y="518"/>
                  </a:lnTo>
                  <a:lnTo>
                    <a:pt x="431" y="518"/>
                  </a:lnTo>
                  <a:close/>
                  <a:moveTo>
                    <a:pt x="468" y="518"/>
                  </a:moveTo>
                  <a:lnTo>
                    <a:pt x="468" y="518"/>
                  </a:lnTo>
                  <a:lnTo>
                    <a:pt x="469" y="518"/>
                  </a:lnTo>
                  <a:lnTo>
                    <a:pt x="471" y="520"/>
                  </a:lnTo>
                  <a:lnTo>
                    <a:pt x="473" y="521"/>
                  </a:lnTo>
                  <a:lnTo>
                    <a:pt x="475" y="524"/>
                  </a:lnTo>
                  <a:lnTo>
                    <a:pt x="476" y="526"/>
                  </a:lnTo>
                  <a:lnTo>
                    <a:pt x="476" y="529"/>
                  </a:lnTo>
                  <a:lnTo>
                    <a:pt x="476" y="530"/>
                  </a:lnTo>
                  <a:lnTo>
                    <a:pt x="475" y="532"/>
                  </a:lnTo>
                  <a:lnTo>
                    <a:pt x="473" y="535"/>
                  </a:lnTo>
                  <a:lnTo>
                    <a:pt x="471" y="536"/>
                  </a:lnTo>
                  <a:lnTo>
                    <a:pt x="469" y="537"/>
                  </a:lnTo>
                  <a:lnTo>
                    <a:pt x="468" y="537"/>
                  </a:lnTo>
                  <a:lnTo>
                    <a:pt x="465" y="537"/>
                  </a:lnTo>
                  <a:lnTo>
                    <a:pt x="463" y="536"/>
                  </a:lnTo>
                  <a:lnTo>
                    <a:pt x="460" y="535"/>
                  </a:lnTo>
                  <a:lnTo>
                    <a:pt x="459" y="532"/>
                  </a:lnTo>
                  <a:lnTo>
                    <a:pt x="457" y="530"/>
                  </a:lnTo>
                  <a:lnTo>
                    <a:pt x="457" y="529"/>
                  </a:lnTo>
                  <a:lnTo>
                    <a:pt x="457" y="526"/>
                  </a:lnTo>
                  <a:lnTo>
                    <a:pt x="459" y="524"/>
                  </a:lnTo>
                  <a:lnTo>
                    <a:pt x="460" y="521"/>
                  </a:lnTo>
                  <a:lnTo>
                    <a:pt x="463" y="520"/>
                  </a:lnTo>
                  <a:lnTo>
                    <a:pt x="465" y="518"/>
                  </a:lnTo>
                  <a:lnTo>
                    <a:pt x="468" y="518"/>
                  </a:lnTo>
                  <a:close/>
                  <a:moveTo>
                    <a:pt x="504" y="518"/>
                  </a:moveTo>
                  <a:lnTo>
                    <a:pt x="504" y="518"/>
                  </a:lnTo>
                  <a:lnTo>
                    <a:pt x="506" y="518"/>
                  </a:lnTo>
                  <a:lnTo>
                    <a:pt x="507" y="520"/>
                  </a:lnTo>
                  <a:lnTo>
                    <a:pt x="510" y="521"/>
                  </a:lnTo>
                  <a:lnTo>
                    <a:pt x="512" y="524"/>
                  </a:lnTo>
                  <a:lnTo>
                    <a:pt x="513" y="526"/>
                  </a:lnTo>
                  <a:lnTo>
                    <a:pt x="513" y="529"/>
                  </a:lnTo>
                  <a:lnTo>
                    <a:pt x="513" y="530"/>
                  </a:lnTo>
                  <a:lnTo>
                    <a:pt x="512" y="532"/>
                  </a:lnTo>
                  <a:lnTo>
                    <a:pt x="510" y="535"/>
                  </a:lnTo>
                  <a:lnTo>
                    <a:pt x="507" y="536"/>
                  </a:lnTo>
                  <a:lnTo>
                    <a:pt x="506" y="537"/>
                  </a:lnTo>
                  <a:lnTo>
                    <a:pt x="504" y="537"/>
                  </a:lnTo>
                  <a:lnTo>
                    <a:pt x="502" y="537"/>
                  </a:lnTo>
                  <a:lnTo>
                    <a:pt x="500" y="536"/>
                  </a:lnTo>
                  <a:lnTo>
                    <a:pt x="497" y="535"/>
                  </a:lnTo>
                  <a:lnTo>
                    <a:pt x="496" y="532"/>
                  </a:lnTo>
                  <a:lnTo>
                    <a:pt x="494" y="530"/>
                  </a:lnTo>
                  <a:lnTo>
                    <a:pt x="494" y="529"/>
                  </a:lnTo>
                  <a:lnTo>
                    <a:pt x="494" y="526"/>
                  </a:lnTo>
                  <a:lnTo>
                    <a:pt x="496" y="524"/>
                  </a:lnTo>
                  <a:lnTo>
                    <a:pt x="497" y="521"/>
                  </a:lnTo>
                  <a:lnTo>
                    <a:pt x="500" y="520"/>
                  </a:lnTo>
                  <a:lnTo>
                    <a:pt x="502" y="518"/>
                  </a:lnTo>
                  <a:lnTo>
                    <a:pt x="504" y="518"/>
                  </a:lnTo>
                  <a:close/>
                  <a:moveTo>
                    <a:pt x="541" y="518"/>
                  </a:moveTo>
                  <a:lnTo>
                    <a:pt x="541" y="518"/>
                  </a:lnTo>
                  <a:lnTo>
                    <a:pt x="543" y="518"/>
                  </a:lnTo>
                  <a:lnTo>
                    <a:pt x="544" y="520"/>
                  </a:lnTo>
                  <a:lnTo>
                    <a:pt x="547" y="521"/>
                  </a:lnTo>
                  <a:lnTo>
                    <a:pt x="549" y="524"/>
                  </a:lnTo>
                  <a:lnTo>
                    <a:pt x="550" y="526"/>
                  </a:lnTo>
                  <a:lnTo>
                    <a:pt x="550" y="529"/>
                  </a:lnTo>
                  <a:lnTo>
                    <a:pt x="550" y="530"/>
                  </a:lnTo>
                  <a:lnTo>
                    <a:pt x="549" y="532"/>
                  </a:lnTo>
                  <a:lnTo>
                    <a:pt x="547" y="535"/>
                  </a:lnTo>
                  <a:lnTo>
                    <a:pt x="544" y="536"/>
                  </a:lnTo>
                  <a:lnTo>
                    <a:pt x="543" y="537"/>
                  </a:lnTo>
                  <a:lnTo>
                    <a:pt x="541" y="537"/>
                  </a:lnTo>
                  <a:lnTo>
                    <a:pt x="538" y="537"/>
                  </a:lnTo>
                  <a:lnTo>
                    <a:pt x="537" y="536"/>
                  </a:lnTo>
                  <a:lnTo>
                    <a:pt x="534" y="535"/>
                  </a:lnTo>
                  <a:lnTo>
                    <a:pt x="533" y="532"/>
                  </a:lnTo>
                  <a:lnTo>
                    <a:pt x="531" y="530"/>
                  </a:lnTo>
                  <a:lnTo>
                    <a:pt x="531" y="529"/>
                  </a:lnTo>
                  <a:lnTo>
                    <a:pt x="531" y="526"/>
                  </a:lnTo>
                  <a:lnTo>
                    <a:pt x="533" y="524"/>
                  </a:lnTo>
                  <a:lnTo>
                    <a:pt x="534" y="521"/>
                  </a:lnTo>
                  <a:lnTo>
                    <a:pt x="537" y="520"/>
                  </a:lnTo>
                  <a:lnTo>
                    <a:pt x="538" y="518"/>
                  </a:lnTo>
                  <a:lnTo>
                    <a:pt x="541" y="518"/>
                  </a:lnTo>
                  <a:close/>
                  <a:moveTo>
                    <a:pt x="578" y="518"/>
                  </a:moveTo>
                  <a:lnTo>
                    <a:pt x="578" y="518"/>
                  </a:lnTo>
                  <a:lnTo>
                    <a:pt x="580" y="518"/>
                  </a:lnTo>
                  <a:lnTo>
                    <a:pt x="581" y="520"/>
                  </a:lnTo>
                  <a:lnTo>
                    <a:pt x="584" y="521"/>
                  </a:lnTo>
                  <a:lnTo>
                    <a:pt x="586" y="524"/>
                  </a:lnTo>
                  <a:lnTo>
                    <a:pt x="587" y="526"/>
                  </a:lnTo>
                  <a:lnTo>
                    <a:pt x="587" y="529"/>
                  </a:lnTo>
                  <a:lnTo>
                    <a:pt x="587" y="530"/>
                  </a:lnTo>
                  <a:lnTo>
                    <a:pt x="586" y="532"/>
                  </a:lnTo>
                  <a:lnTo>
                    <a:pt x="584" y="535"/>
                  </a:lnTo>
                  <a:lnTo>
                    <a:pt x="581" y="536"/>
                  </a:lnTo>
                  <a:lnTo>
                    <a:pt x="580" y="537"/>
                  </a:lnTo>
                  <a:lnTo>
                    <a:pt x="578" y="537"/>
                  </a:lnTo>
                  <a:lnTo>
                    <a:pt x="575" y="537"/>
                  </a:lnTo>
                  <a:lnTo>
                    <a:pt x="574" y="536"/>
                  </a:lnTo>
                  <a:lnTo>
                    <a:pt x="571" y="535"/>
                  </a:lnTo>
                  <a:lnTo>
                    <a:pt x="569" y="532"/>
                  </a:lnTo>
                  <a:lnTo>
                    <a:pt x="568" y="530"/>
                  </a:lnTo>
                  <a:lnTo>
                    <a:pt x="568" y="529"/>
                  </a:lnTo>
                  <a:lnTo>
                    <a:pt x="568" y="526"/>
                  </a:lnTo>
                  <a:lnTo>
                    <a:pt x="569" y="524"/>
                  </a:lnTo>
                  <a:lnTo>
                    <a:pt x="571" y="521"/>
                  </a:lnTo>
                  <a:lnTo>
                    <a:pt x="574" y="520"/>
                  </a:lnTo>
                  <a:lnTo>
                    <a:pt x="575" y="518"/>
                  </a:lnTo>
                  <a:lnTo>
                    <a:pt x="578" y="518"/>
                  </a:lnTo>
                  <a:close/>
                  <a:moveTo>
                    <a:pt x="615" y="518"/>
                  </a:moveTo>
                  <a:lnTo>
                    <a:pt x="615" y="518"/>
                  </a:lnTo>
                  <a:lnTo>
                    <a:pt x="617" y="518"/>
                  </a:lnTo>
                  <a:lnTo>
                    <a:pt x="618" y="520"/>
                  </a:lnTo>
                  <a:lnTo>
                    <a:pt x="621" y="521"/>
                  </a:lnTo>
                  <a:lnTo>
                    <a:pt x="623" y="524"/>
                  </a:lnTo>
                  <a:lnTo>
                    <a:pt x="624" y="526"/>
                  </a:lnTo>
                  <a:lnTo>
                    <a:pt x="624" y="529"/>
                  </a:lnTo>
                  <a:lnTo>
                    <a:pt x="624" y="530"/>
                  </a:lnTo>
                  <a:lnTo>
                    <a:pt x="623" y="532"/>
                  </a:lnTo>
                  <a:lnTo>
                    <a:pt x="621" y="535"/>
                  </a:lnTo>
                  <a:lnTo>
                    <a:pt x="618" y="536"/>
                  </a:lnTo>
                  <a:lnTo>
                    <a:pt x="617" y="537"/>
                  </a:lnTo>
                  <a:lnTo>
                    <a:pt x="615" y="537"/>
                  </a:lnTo>
                  <a:lnTo>
                    <a:pt x="612" y="537"/>
                  </a:lnTo>
                  <a:lnTo>
                    <a:pt x="611" y="536"/>
                  </a:lnTo>
                  <a:lnTo>
                    <a:pt x="608" y="535"/>
                  </a:lnTo>
                  <a:lnTo>
                    <a:pt x="606" y="532"/>
                  </a:lnTo>
                  <a:lnTo>
                    <a:pt x="605" y="530"/>
                  </a:lnTo>
                  <a:lnTo>
                    <a:pt x="605" y="529"/>
                  </a:lnTo>
                  <a:lnTo>
                    <a:pt x="605" y="526"/>
                  </a:lnTo>
                  <a:lnTo>
                    <a:pt x="606" y="524"/>
                  </a:lnTo>
                  <a:lnTo>
                    <a:pt x="608" y="521"/>
                  </a:lnTo>
                  <a:lnTo>
                    <a:pt x="611" y="520"/>
                  </a:lnTo>
                  <a:lnTo>
                    <a:pt x="612" y="518"/>
                  </a:lnTo>
                  <a:lnTo>
                    <a:pt x="615" y="518"/>
                  </a:lnTo>
                  <a:close/>
                  <a:moveTo>
                    <a:pt x="652" y="518"/>
                  </a:moveTo>
                  <a:lnTo>
                    <a:pt x="652" y="518"/>
                  </a:lnTo>
                  <a:lnTo>
                    <a:pt x="654" y="518"/>
                  </a:lnTo>
                  <a:lnTo>
                    <a:pt x="655" y="520"/>
                  </a:lnTo>
                  <a:lnTo>
                    <a:pt x="658" y="521"/>
                  </a:lnTo>
                  <a:lnTo>
                    <a:pt x="659" y="524"/>
                  </a:lnTo>
                  <a:lnTo>
                    <a:pt x="661" y="526"/>
                  </a:lnTo>
                  <a:lnTo>
                    <a:pt x="661" y="529"/>
                  </a:lnTo>
                  <a:lnTo>
                    <a:pt x="661" y="530"/>
                  </a:lnTo>
                  <a:lnTo>
                    <a:pt x="659" y="532"/>
                  </a:lnTo>
                  <a:lnTo>
                    <a:pt x="658" y="535"/>
                  </a:lnTo>
                  <a:lnTo>
                    <a:pt x="655" y="536"/>
                  </a:lnTo>
                  <a:lnTo>
                    <a:pt x="654" y="537"/>
                  </a:lnTo>
                  <a:lnTo>
                    <a:pt x="652" y="537"/>
                  </a:lnTo>
                  <a:lnTo>
                    <a:pt x="649" y="537"/>
                  </a:lnTo>
                  <a:lnTo>
                    <a:pt x="648" y="536"/>
                  </a:lnTo>
                  <a:lnTo>
                    <a:pt x="645" y="535"/>
                  </a:lnTo>
                  <a:lnTo>
                    <a:pt x="643" y="532"/>
                  </a:lnTo>
                  <a:lnTo>
                    <a:pt x="642" y="530"/>
                  </a:lnTo>
                  <a:lnTo>
                    <a:pt x="642" y="529"/>
                  </a:lnTo>
                  <a:lnTo>
                    <a:pt x="642" y="526"/>
                  </a:lnTo>
                  <a:lnTo>
                    <a:pt x="643" y="524"/>
                  </a:lnTo>
                  <a:lnTo>
                    <a:pt x="645" y="521"/>
                  </a:lnTo>
                  <a:lnTo>
                    <a:pt x="648" y="520"/>
                  </a:lnTo>
                  <a:lnTo>
                    <a:pt x="649" y="518"/>
                  </a:lnTo>
                  <a:lnTo>
                    <a:pt x="652" y="518"/>
                  </a:lnTo>
                  <a:close/>
                  <a:moveTo>
                    <a:pt x="689" y="518"/>
                  </a:moveTo>
                  <a:lnTo>
                    <a:pt x="689" y="518"/>
                  </a:lnTo>
                  <a:lnTo>
                    <a:pt x="690" y="518"/>
                  </a:lnTo>
                  <a:lnTo>
                    <a:pt x="692" y="520"/>
                  </a:lnTo>
                  <a:lnTo>
                    <a:pt x="695" y="521"/>
                  </a:lnTo>
                  <a:lnTo>
                    <a:pt x="696" y="524"/>
                  </a:lnTo>
                  <a:lnTo>
                    <a:pt x="698" y="526"/>
                  </a:lnTo>
                  <a:lnTo>
                    <a:pt x="698" y="529"/>
                  </a:lnTo>
                  <a:lnTo>
                    <a:pt x="698" y="530"/>
                  </a:lnTo>
                  <a:lnTo>
                    <a:pt x="696" y="532"/>
                  </a:lnTo>
                  <a:lnTo>
                    <a:pt x="695" y="535"/>
                  </a:lnTo>
                  <a:lnTo>
                    <a:pt x="692" y="536"/>
                  </a:lnTo>
                  <a:lnTo>
                    <a:pt x="690" y="537"/>
                  </a:lnTo>
                  <a:lnTo>
                    <a:pt x="689" y="537"/>
                  </a:lnTo>
                  <a:lnTo>
                    <a:pt x="686" y="537"/>
                  </a:lnTo>
                  <a:lnTo>
                    <a:pt x="685" y="536"/>
                  </a:lnTo>
                  <a:lnTo>
                    <a:pt x="682" y="535"/>
                  </a:lnTo>
                  <a:lnTo>
                    <a:pt x="680" y="532"/>
                  </a:lnTo>
                  <a:lnTo>
                    <a:pt x="679" y="530"/>
                  </a:lnTo>
                  <a:lnTo>
                    <a:pt x="679" y="529"/>
                  </a:lnTo>
                  <a:lnTo>
                    <a:pt x="679" y="526"/>
                  </a:lnTo>
                  <a:lnTo>
                    <a:pt x="680" y="524"/>
                  </a:lnTo>
                  <a:lnTo>
                    <a:pt x="682" y="521"/>
                  </a:lnTo>
                  <a:lnTo>
                    <a:pt x="685" y="520"/>
                  </a:lnTo>
                  <a:lnTo>
                    <a:pt x="686" y="518"/>
                  </a:lnTo>
                  <a:lnTo>
                    <a:pt x="689" y="518"/>
                  </a:lnTo>
                  <a:close/>
                  <a:moveTo>
                    <a:pt x="726" y="518"/>
                  </a:moveTo>
                  <a:lnTo>
                    <a:pt x="726" y="518"/>
                  </a:lnTo>
                  <a:lnTo>
                    <a:pt x="727" y="518"/>
                  </a:lnTo>
                  <a:lnTo>
                    <a:pt x="729" y="520"/>
                  </a:lnTo>
                  <a:lnTo>
                    <a:pt x="732" y="521"/>
                  </a:lnTo>
                  <a:lnTo>
                    <a:pt x="733" y="524"/>
                  </a:lnTo>
                  <a:lnTo>
                    <a:pt x="735" y="526"/>
                  </a:lnTo>
                  <a:lnTo>
                    <a:pt x="735" y="529"/>
                  </a:lnTo>
                  <a:lnTo>
                    <a:pt x="735" y="530"/>
                  </a:lnTo>
                  <a:lnTo>
                    <a:pt x="733" y="532"/>
                  </a:lnTo>
                  <a:lnTo>
                    <a:pt x="732" y="535"/>
                  </a:lnTo>
                  <a:lnTo>
                    <a:pt x="729" y="536"/>
                  </a:lnTo>
                  <a:lnTo>
                    <a:pt x="727" y="537"/>
                  </a:lnTo>
                  <a:lnTo>
                    <a:pt x="726" y="537"/>
                  </a:lnTo>
                  <a:lnTo>
                    <a:pt x="723" y="537"/>
                  </a:lnTo>
                  <a:lnTo>
                    <a:pt x="721" y="536"/>
                  </a:lnTo>
                  <a:lnTo>
                    <a:pt x="718" y="535"/>
                  </a:lnTo>
                  <a:lnTo>
                    <a:pt x="717" y="532"/>
                  </a:lnTo>
                  <a:lnTo>
                    <a:pt x="716" y="530"/>
                  </a:lnTo>
                  <a:lnTo>
                    <a:pt x="716" y="529"/>
                  </a:lnTo>
                  <a:lnTo>
                    <a:pt x="716" y="526"/>
                  </a:lnTo>
                  <a:lnTo>
                    <a:pt x="717" y="524"/>
                  </a:lnTo>
                  <a:lnTo>
                    <a:pt x="718" y="521"/>
                  </a:lnTo>
                  <a:lnTo>
                    <a:pt x="721" y="520"/>
                  </a:lnTo>
                  <a:lnTo>
                    <a:pt x="723" y="518"/>
                  </a:lnTo>
                  <a:lnTo>
                    <a:pt x="726" y="518"/>
                  </a:lnTo>
                  <a:close/>
                  <a:moveTo>
                    <a:pt x="763" y="518"/>
                  </a:moveTo>
                  <a:lnTo>
                    <a:pt x="763" y="518"/>
                  </a:lnTo>
                  <a:lnTo>
                    <a:pt x="764" y="518"/>
                  </a:lnTo>
                  <a:lnTo>
                    <a:pt x="766" y="520"/>
                  </a:lnTo>
                  <a:lnTo>
                    <a:pt x="769" y="521"/>
                  </a:lnTo>
                  <a:lnTo>
                    <a:pt x="770" y="524"/>
                  </a:lnTo>
                  <a:lnTo>
                    <a:pt x="772" y="526"/>
                  </a:lnTo>
                  <a:lnTo>
                    <a:pt x="772" y="529"/>
                  </a:lnTo>
                  <a:lnTo>
                    <a:pt x="772" y="530"/>
                  </a:lnTo>
                  <a:lnTo>
                    <a:pt x="770" y="532"/>
                  </a:lnTo>
                  <a:lnTo>
                    <a:pt x="769" y="535"/>
                  </a:lnTo>
                  <a:lnTo>
                    <a:pt x="766" y="536"/>
                  </a:lnTo>
                  <a:lnTo>
                    <a:pt x="764" y="537"/>
                  </a:lnTo>
                  <a:lnTo>
                    <a:pt x="763" y="537"/>
                  </a:lnTo>
                  <a:lnTo>
                    <a:pt x="760" y="537"/>
                  </a:lnTo>
                  <a:lnTo>
                    <a:pt x="758" y="536"/>
                  </a:lnTo>
                  <a:lnTo>
                    <a:pt x="755" y="535"/>
                  </a:lnTo>
                  <a:lnTo>
                    <a:pt x="754" y="532"/>
                  </a:lnTo>
                  <a:lnTo>
                    <a:pt x="752" y="530"/>
                  </a:lnTo>
                  <a:lnTo>
                    <a:pt x="752" y="529"/>
                  </a:lnTo>
                  <a:lnTo>
                    <a:pt x="752" y="526"/>
                  </a:lnTo>
                  <a:lnTo>
                    <a:pt x="754" y="524"/>
                  </a:lnTo>
                  <a:lnTo>
                    <a:pt x="755" y="521"/>
                  </a:lnTo>
                  <a:lnTo>
                    <a:pt x="758" y="520"/>
                  </a:lnTo>
                  <a:lnTo>
                    <a:pt x="760" y="518"/>
                  </a:lnTo>
                  <a:lnTo>
                    <a:pt x="763" y="518"/>
                  </a:lnTo>
                  <a:close/>
                  <a:moveTo>
                    <a:pt x="800" y="518"/>
                  </a:moveTo>
                  <a:lnTo>
                    <a:pt x="800" y="518"/>
                  </a:lnTo>
                  <a:lnTo>
                    <a:pt x="801" y="518"/>
                  </a:lnTo>
                  <a:lnTo>
                    <a:pt x="803" y="520"/>
                  </a:lnTo>
                  <a:lnTo>
                    <a:pt x="806" y="521"/>
                  </a:lnTo>
                  <a:lnTo>
                    <a:pt x="807" y="524"/>
                  </a:lnTo>
                  <a:lnTo>
                    <a:pt x="809" y="526"/>
                  </a:lnTo>
                  <a:lnTo>
                    <a:pt x="809" y="529"/>
                  </a:lnTo>
                  <a:lnTo>
                    <a:pt x="809" y="530"/>
                  </a:lnTo>
                  <a:lnTo>
                    <a:pt x="807" y="532"/>
                  </a:lnTo>
                  <a:lnTo>
                    <a:pt x="806" y="535"/>
                  </a:lnTo>
                  <a:lnTo>
                    <a:pt x="803" y="536"/>
                  </a:lnTo>
                  <a:lnTo>
                    <a:pt x="801" y="537"/>
                  </a:lnTo>
                  <a:lnTo>
                    <a:pt x="800" y="537"/>
                  </a:lnTo>
                  <a:lnTo>
                    <a:pt x="797" y="537"/>
                  </a:lnTo>
                  <a:lnTo>
                    <a:pt x="795" y="536"/>
                  </a:lnTo>
                  <a:lnTo>
                    <a:pt x="792" y="535"/>
                  </a:lnTo>
                  <a:lnTo>
                    <a:pt x="791" y="532"/>
                  </a:lnTo>
                  <a:lnTo>
                    <a:pt x="789" y="530"/>
                  </a:lnTo>
                  <a:lnTo>
                    <a:pt x="789" y="529"/>
                  </a:lnTo>
                  <a:lnTo>
                    <a:pt x="789" y="526"/>
                  </a:lnTo>
                  <a:lnTo>
                    <a:pt x="791" y="524"/>
                  </a:lnTo>
                  <a:lnTo>
                    <a:pt x="792" y="521"/>
                  </a:lnTo>
                  <a:lnTo>
                    <a:pt x="795" y="520"/>
                  </a:lnTo>
                  <a:lnTo>
                    <a:pt x="797" y="518"/>
                  </a:lnTo>
                  <a:lnTo>
                    <a:pt x="800" y="518"/>
                  </a:lnTo>
                  <a:close/>
                  <a:moveTo>
                    <a:pt x="837" y="518"/>
                  </a:moveTo>
                  <a:lnTo>
                    <a:pt x="837" y="518"/>
                  </a:lnTo>
                  <a:lnTo>
                    <a:pt x="838" y="518"/>
                  </a:lnTo>
                  <a:lnTo>
                    <a:pt x="840" y="520"/>
                  </a:lnTo>
                  <a:lnTo>
                    <a:pt x="842" y="521"/>
                  </a:lnTo>
                  <a:lnTo>
                    <a:pt x="844" y="524"/>
                  </a:lnTo>
                  <a:lnTo>
                    <a:pt x="845" y="526"/>
                  </a:lnTo>
                  <a:lnTo>
                    <a:pt x="845" y="529"/>
                  </a:lnTo>
                  <a:lnTo>
                    <a:pt x="845" y="530"/>
                  </a:lnTo>
                  <a:lnTo>
                    <a:pt x="844" y="532"/>
                  </a:lnTo>
                  <a:lnTo>
                    <a:pt x="842" y="535"/>
                  </a:lnTo>
                  <a:lnTo>
                    <a:pt x="840" y="536"/>
                  </a:lnTo>
                  <a:lnTo>
                    <a:pt x="838" y="537"/>
                  </a:lnTo>
                  <a:lnTo>
                    <a:pt x="837" y="537"/>
                  </a:lnTo>
                  <a:lnTo>
                    <a:pt x="834" y="537"/>
                  </a:lnTo>
                  <a:lnTo>
                    <a:pt x="832" y="536"/>
                  </a:lnTo>
                  <a:lnTo>
                    <a:pt x="829" y="535"/>
                  </a:lnTo>
                  <a:lnTo>
                    <a:pt x="828" y="532"/>
                  </a:lnTo>
                  <a:lnTo>
                    <a:pt x="826" y="530"/>
                  </a:lnTo>
                  <a:lnTo>
                    <a:pt x="826" y="529"/>
                  </a:lnTo>
                  <a:lnTo>
                    <a:pt x="826" y="526"/>
                  </a:lnTo>
                  <a:lnTo>
                    <a:pt x="828" y="524"/>
                  </a:lnTo>
                  <a:lnTo>
                    <a:pt x="829" y="521"/>
                  </a:lnTo>
                  <a:lnTo>
                    <a:pt x="832" y="520"/>
                  </a:lnTo>
                  <a:lnTo>
                    <a:pt x="834" y="518"/>
                  </a:lnTo>
                  <a:lnTo>
                    <a:pt x="837" y="518"/>
                  </a:lnTo>
                  <a:close/>
                  <a:moveTo>
                    <a:pt x="851" y="515"/>
                  </a:moveTo>
                  <a:lnTo>
                    <a:pt x="851" y="515"/>
                  </a:lnTo>
                  <a:lnTo>
                    <a:pt x="851" y="514"/>
                  </a:lnTo>
                  <a:lnTo>
                    <a:pt x="853" y="512"/>
                  </a:lnTo>
                  <a:lnTo>
                    <a:pt x="854" y="509"/>
                  </a:lnTo>
                  <a:lnTo>
                    <a:pt x="857" y="508"/>
                  </a:lnTo>
                  <a:lnTo>
                    <a:pt x="859" y="507"/>
                  </a:lnTo>
                  <a:lnTo>
                    <a:pt x="860" y="507"/>
                  </a:lnTo>
                  <a:lnTo>
                    <a:pt x="863" y="507"/>
                  </a:lnTo>
                  <a:lnTo>
                    <a:pt x="865" y="508"/>
                  </a:lnTo>
                  <a:lnTo>
                    <a:pt x="868" y="509"/>
                  </a:lnTo>
                  <a:lnTo>
                    <a:pt x="869" y="512"/>
                  </a:lnTo>
                  <a:lnTo>
                    <a:pt x="869" y="514"/>
                  </a:lnTo>
                  <a:lnTo>
                    <a:pt x="871" y="515"/>
                  </a:lnTo>
                  <a:lnTo>
                    <a:pt x="869" y="518"/>
                  </a:lnTo>
                  <a:lnTo>
                    <a:pt x="869" y="520"/>
                  </a:lnTo>
                  <a:lnTo>
                    <a:pt x="868" y="523"/>
                  </a:lnTo>
                  <a:lnTo>
                    <a:pt x="865" y="524"/>
                  </a:lnTo>
                  <a:lnTo>
                    <a:pt x="863" y="524"/>
                  </a:lnTo>
                  <a:lnTo>
                    <a:pt x="860" y="526"/>
                  </a:lnTo>
                  <a:lnTo>
                    <a:pt x="859" y="524"/>
                  </a:lnTo>
                  <a:lnTo>
                    <a:pt x="857" y="524"/>
                  </a:lnTo>
                  <a:lnTo>
                    <a:pt x="854" y="523"/>
                  </a:lnTo>
                  <a:lnTo>
                    <a:pt x="853" y="520"/>
                  </a:lnTo>
                  <a:lnTo>
                    <a:pt x="851" y="518"/>
                  </a:lnTo>
                  <a:lnTo>
                    <a:pt x="851" y="515"/>
                  </a:lnTo>
                  <a:close/>
                  <a:moveTo>
                    <a:pt x="851" y="478"/>
                  </a:moveTo>
                  <a:lnTo>
                    <a:pt x="851" y="478"/>
                  </a:lnTo>
                  <a:lnTo>
                    <a:pt x="851" y="477"/>
                  </a:lnTo>
                  <a:lnTo>
                    <a:pt x="853" y="476"/>
                  </a:lnTo>
                  <a:lnTo>
                    <a:pt x="854" y="473"/>
                  </a:lnTo>
                  <a:lnTo>
                    <a:pt x="857" y="471"/>
                  </a:lnTo>
                  <a:lnTo>
                    <a:pt x="859" y="470"/>
                  </a:lnTo>
                  <a:lnTo>
                    <a:pt x="860" y="470"/>
                  </a:lnTo>
                  <a:lnTo>
                    <a:pt x="863" y="470"/>
                  </a:lnTo>
                  <a:lnTo>
                    <a:pt x="865" y="471"/>
                  </a:lnTo>
                  <a:lnTo>
                    <a:pt x="868" y="473"/>
                  </a:lnTo>
                  <a:lnTo>
                    <a:pt x="869" y="476"/>
                  </a:lnTo>
                  <a:lnTo>
                    <a:pt x="869" y="477"/>
                  </a:lnTo>
                  <a:lnTo>
                    <a:pt x="871" y="478"/>
                  </a:lnTo>
                  <a:lnTo>
                    <a:pt x="869" y="481"/>
                  </a:lnTo>
                  <a:lnTo>
                    <a:pt x="869" y="483"/>
                  </a:lnTo>
                  <a:lnTo>
                    <a:pt x="868" y="486"/>
                  </a:lnTo>
                  <a:lnTo>
                    <a:pt x="865" y="487"/>
                  </a:lnTo>
                  <a:lnTo>
                    <a:pt x="863" y="487"/>
                  </a:lnTo>
                  <a:lnTo>
                    <a:pt x="860" y="489"/>
                  </a:lnTo>
                  <a:lnTo>
                    <a:pt x="859" y="487"/>
                  </a:lnTo>
                  <a:lnTo>
                    <a:pt x="857" y="487"/>
                  </a:lnTo>
                  <a:lnTo>
                    <a:pt x="854" y="486"/>
                  </a:lnTo>
                  <a:lnTo>
                    <a:pt x="853" y="483"/>
                  </a:lnTo>
                  <a:lnTo>
                    <a:pt x="851" y="481"/>
                  </a:lnTo>
                  <a:lnTo>
                    <a:pt x="851" y="478"/>
                  </a:lnTo>
                  <a:close/>
                  <a:moveTo>
                    <a:pt x="851" y="442"/>
                  </a:moveTo>
                  <a:lnTo>
                    <a:pt x="851" y="442"/>
                  </a:lnTo>
                  <a:lnTo>
                    <a:pt x="851" y="440"/>
                  </a:lnTo>
                  <a:lnTo>
                    <a:pt x="853" y="439"/>
                  </a:lnTo>
                  <a:lnTo>
                    <a:pt x="854" y="436"/>
                  </a:lnTo>
                  <a:lnTo>
                    <a:pt x="857" y="434"/>
                  </a:lnTo>
                  <a:lnTo>
                    <a:pt x="859" y="433"/>
                  </a:lnTo>
                  <a:lnTo>
                    <a:pt x="860" y="433"/>
                  </a:lnTo>
                  <a:lnTo>
                    <a:pt x="863" y="433"/>
                  </a:lnTo>
                  <a:lnTo>
                    <a:pt x="865" y="434"/>
                  </a:lnTo>
                  <a:lnTo>
                    <a:pt x="868" y="436"/>
                  </a:lnTo>
                  <a:lnTo>
                    <a:pt x="869" y="439"/>
                  </a:lnTo>
                  <a:lnTo>
                    <a:pt x="869" y="440"/>
                  </a:lnTo>
                  <a:lnTo>
                    <a:pt x="871" y="442"/>
                  </a:lnTo>
                  <a:lnTo>
                    <a:pt x="869" y="445"/>
                  </a:lnTo>
                  <a:lnTo>
                    <a:pt x="869" y="446"/>
                  </a:lnTo>
                  <a:lnTo>
                    <a:pt x="868" y="449"/>
                  </a:lnTo>
                  <a:lnTo>
                    <a:pt x="865" y="450"/>
                  </a:lnTo>
                  <a:lnTo>
                    <a:pt x="863" y="450"/>
                  </a:lnTo>
                  <a:lnTo>
                    <a:pt x="860" y="452"/>
                  </a:lnTo>
                  <a:lnTo>
                    <a:pt x="859" y="450"/>
                  </a:lnTo>
                  <a:lnTo>
                    <a:pt x="857" y="450"/>
                  </a:lnTo>
                  <a:lnTo>
                    <a:pt x="854" y="449"/>
                  </a:lnTo>
                  <a:lnTo>
                    <a:pt x="853" y="446"/>
                  </a:lnTo>
                  <a:lnTo>
                    <a:pt x="851" y="445"/>
                  </a:lnTo>
                  <a:lnTo>
                    <a:pt x="851" y="442"/>
                  </a:lnTo>
                  <a:close/>
                  <a:moveTo>
                    <a:pt x="851" y="405"/>
                  </a:moveTo>
                  <a:lnTo>
                    <a:pt x="851" y="405"/>
                  </a:lnTo>
                  <a:lnTo>
                    <a:pt x="851" y="403"/>
                  </a:lnTo>
                  <a:lnTo>
                    <a:pt x="853" y="402"/>
                  </a:lnTo>
                  <a:lnTo>
                    <a:pt x="854" y="399"/>
                  </a:lnTo>
                  <a:lnTo>
                    <a:pt x="857" y="397"/>
                  </a:lnTo>
                  <a:lnTo>
                    <a:pt x="859" y="396"/>
                  </a:lnTo>
                  <a:lnTo>
                    <a:pt x="860" y="396"/>
                  </a:lnTo>
                  <a:lnTo>
                    <a:pt x="863" y="396"/>
                  </a:lnTo>
                  <a:lnTo>
                    <a:pt x="865" y="397"/>
                  </a:lnTo>
                  <a:lnTo>
                    <a:pt x="868" y="399"/>
                  </a:lnTo>
                  <a:lnTo>
                    <a:pt x="869" y="402"/>
                  </a:lnTo>
                  <a:lnTo>
                    <a:pt x="869" y="403"/>
                  </a:lnTo>
                  <a:lnTo>
                    <a:pt x="871" y="405"/>
                  </a:lnTo>
                  <a:lnTo>
                    <a:pt x="869" y="406"/>
                  </a:lnTo>
                  <a:lnTo>
                    <a:pt x="869" y="409"/>
                  </a:lnTo>
                  <a:lnTo>
                    <a:pt x="868" y="412"/>
                  </a:lnTo>
                  <a:lnTo>
                    <a:pt x="865" y="414"/>
                  </a:lnTo>
                  <a:lnTo>
                    <a:pt x="863" y="414"/>
                  </a:lnTo>
                  <a:lnTo>
                    <a:pt x="860" y="415"/>
                  </a:lnTo>
                  <a:lnTo>
                    <a:pt x="859" y="414"/>
                  </a:lnTo>
                  <a:lnTo>
                    <a:pt x="857" y="414"/>
                  </a:lnTo>
                  <a:lnTo>
                    <a:pt x="854" y="412"/>
                  </a:lnTo>
                  <a:lnTo>
                    <a:pt x="853" y="409"/>
                  </a:lnTo>
                  <a:lnTo>
                    <a:pt x="851" y="406"/>
                  </a:lnTo>
                  <a:lnTo>
                    <a:pt x="851" y="405"/>
                  </a:lnTo>
                  <a:close/>
                  <a:moveTo>
                    <a:pt x="851" y="368"/>
                  </a:moveTo>
                  <a:lnTo>
                    <a:pt x="851" y="368"/>
                  </a:lnTo>
                  <a:lnTo>
                    <a:pt x="851" y="366"/>
                  </a:lnTo>
                  <a:lnTo>
                    <a:pt x="853" y="365"/>
                  </a:lnTo>
                  <a:lnTo>
                    <a:pt x="854" y="362"/>
                  </a:lnTo>
                  <a:lnTo>
                    <a:pt x="857" y="360"/>
                  </a:lnTo>
                  <a:lnTo>
                    <a:pt x="859" y="359"/>
                  </a:lnTo>
                  <a:lnTo>
                    <a:pt x="860" y="359"/>
                  </a:lnTo>
                  <a:lnTo>
                    <a:pt x="863" y="359"/>
                  </a:lnTo>
                  <a:lnTo>
                    <a:pt x="865" y="360"/>
                  </a:lnTo>
                  <a:lnTo>
                    <a:pt x="868" y="362"/>
                  </a:lnTo>
                  <a:lnTo>
                    <a:pt x="869" y="365"/>
                  </a:lnTo>
                  <a:lnTo>
                    <a:pt x="869" y="366"/>
                  </a:lnTo>
                  <a:lnTo>
                    <a:pt x="871" y="368"/>
                  </a:lnTo>
                  <a:lnTo>
                    <a:pt x="869" y="369"/>
                  </a:lnTo>
                  <a:lnTo>
                    <a:pt x="869" y="372"/>
                  </a:lnTo>
                  <a:lnTo>
                    <a:pt x="868" y="375"/>
                  </a:lnTo>
                  <a:lnTo>
                    <a:pt x="865" y="377"/>
                  </a:lnTo>
                  <a:lnTo>
                    <a:pt x="863" y="377"/>
                  </a:lnTo>
                  <a:lnTo>
                    <a:pt x="860" y="378"/>
                  </a:lnTo>
                  <a:lnTo>
                    <a:pt x="859" y="377"/>
                  </a:lnTo>
                  <a:lnTo>
                    <a:pt x="857" y="377"/>
                  </a:lnTo>
                  <a:lnTo>
                    <a:pt x="854" y="375"/>
                  </a:lnTo>
                  <a:lnTo>
                    <a:pt x="853" y="372"/>
                  </a:lnTo>
                  <a:lnTo>
                    <a:pt x="851" y="369"/>
                  </a:lnTo>
                  <a:lnTo>
                    <a:pt x="851" y="368"/>
                  </a:lnTo>
                  <a:close/>
                  <a:moveTo>
                    <a:pt x="851" y="331"/>
                  </a:moveTo>
                  <a:lnTo>
                    <a:pt x="851" y="331"/>
                  </a:lnTo>
                  <a:lnTo>
                    <a:pt x="851" y="329"/>
                  </a:lnTo>
                  <a:lnTo>
                    <a:pt x="853" y="328"/>
                  </a:lnTo>
                  <a:lnTo>
                    <a:pt x="854" y="325"/>
                  </a:lnTo>
                  <a:lnTo>
                    <a:pt x="857" y="322"/>
                  </a:lnTo>
                  <a:lnTo>
                    <a:pt x="859" y="322"/>
                  </a:lnTo>
                  <a:lnTo>
                    <a:pt x="860" y="322"/>
                  </a:lnTo>
                  <a:lnTo>
                    <a:pt x="863" y="322"/>
                  </a:lnTo>
                  <a:lnTo>
                    <a:pt x="865" y="322"/>
                  </a:lnTo>
                  <a:lnTo>
                    <a:pt x="868" y="325"/>
                  </a:lnTo>
                  <a:lnTo>
                    <a:pt x="869" y="328"/>
                  </a:lnTo>
                  <a:lnTo>
                    <a:pt x="869" y="329"/>
                  </a:lnTo>
                  <a:lnTo>
                    <a:pt x="871" y="331"/>
                  </a:lnTo>
                  <a:lnTo>
                    <a:pt x="869" y="332"/>
                  </a:lnTo>
                  <a:lnTo>
                    <a:pt x="869" y="335"/>
                  </a:lnTo>
                  <a:lnTo>
                    <a:pt x="868" y="338"/>
                  </a:lnTo>
                  <a:lnTo>
                    <a:pt x="865" y="340"/>
                  </a:lnTo>
                  <a:lnTo>
                    <a:pt x="863" y="340"/>
                  </a:lnTo>
                  <a:lnTo>
                    <a:pt x="860" y="341"/>
                  </a:lnTo>
                  <a:lnTo>
                    <a:pt x="859" y="340"/>
                  </a:lnTo>
                  <a:lnTo>
                    <a:pt x="857" y="340"/>
                  </a:lnTo>
                  <a:lnTo>
                    <a:pt x="854" y="338"/>
                  </a:lnTo>
                  <a:lnTo>
                    <a:pt x="853" y="335"/>
                  </a:lnTo>
                  <a:lnTo>
                    <a:pt x="851" y="332"/>
                  </a:lnTo>
                  <a:lnTo>
                    <a:pt x="851" y="331"/>
                  </a:lnTo>
                  <a:close/>
                  <a:moveTo>
                    <a:pt x="851" y="294"/>
                  </a:moveTo>
                  <a:lnTo>
                    <a:pt x="851" y="294"/>
                  </a:lnTo>
                  <a:lnTo>
                    <a:pt x="851" y="293"/>
                  </a:lnTo>
                  <a:lnTo>
                    <a:pt x="853" y="291"/>
                  </a:lnTo>
                  <a:lnTo>
                    <a:pt x="854" y="288"/>
                  </a:lnTo>
                  <a:lnTo>
                    <a:pt x="857" y="285"/>
                  </a:lnTo>
                  <a:lnTo>
                    <a:pt x="859" y="285"/>
                  </a:lnTo>
                  <a:lnTo>
                    <a:pt x="860" y="285"/>
                  </a:lnTo>
                  <a:lnTo>
                    <a:pt x="863" y="285"/>
                  </a:lnTo>
                  <a:lnTo>
                    <a:pt x="865" y="285"/>
                  </a:lnTo>
                  <a:lnTo>
                    <a:pt x="868" y="288"/>
                  </a:lnTo>
                  <a:lnTo>
                    <a:pt x="869" y="291"/>
                  </a:lnTo>
                  <a:lnTo>
                    <a:pt x="869" y="293"/>
                  </a:lnTo>
                  <a:lnTo>
                    <a:pt x="871" y="294"/>
                  </a:lnTo>
                  <a:lnTo>
                    <a:pt x="869" y="295"/>
                  </a:lnTo>
                  <a:lnTo>
                    <a:pt x="869" y="297"/>
                  </a:lnTo>
                  <a:lnTo>
                    <a:pt x="868" y="300"/>
                  </a:lnTo>
                  <a:lnTo>
                    <a:pt x="865" y="303"/>
                  </a:lnTo>
                  <a:lnTo>
                    <a:pt x="863" y="303"/>
                  </a:lnTo>
                  <a:lnTo>
                    <a:pt x="860" y="303"/>
                  </a:lnTo>
                  <a:lnTo>
                    <a:pt x="859" y="303"/>
                  </a:lnTo>
                  <a:lnTo>
                    <a:pt x="857" y="303"/>
                  </a:lnTo>
                  <a:lnTo>
                    <a:pt x="854" y="300"/>
                  </a:lnTo>
                  <a:lnTo>
                    <a:pt x="853" y="297"/>
                  </a:lnTo>
                  <a:lnTo>
                    <a:pt x="851" y="295"/>
                  </a:lnTo>
                  <a:lnTo>
                    <a:pt x="851" y="294"/>
                  </a:lnTo>
                  <a:close/>
                  <a:moveTo>
                    <a:pt x="851" y="257"/>
                  </a:moveTo>
                  <a:lnTo>
                    <a:pt x="851" y="257"/>
                  </a:lnTo>
                  <a:lnTo>
                    <a:pt x="851" y="256"/>
                  </a:lnTo>
                  <a:lnTo>
                    <a:pt x="853" y="254"/>
                  </a:lnTo>
                  <a:lnTo>
                    <a:pt x="854" y="251"/>
                  </a:lnTo>
                  <a:lnTo>
                    <a:pt x="857" y="248"/>
                  </a:lnTo>
                  <a:lnTo>
                    <a:pt x="859" y="248"/>
                  </a:lnTo>
                  <a:lnTo>
                    <a:pt x="860" y="248"/>
                  </a:lnTo>
                  <a:lnTo>
                    <a:pt x="863" y="248"/>
                  </a:lnTo>
                  <a:lnTo>
                    <a:pt x="865" y="248"/>
                  </a:lnTo>
                  <a:lnTo>
                    <a:pt x="868" y="251"/>
                  </a:lnTo>
                  <a:lnTo>
                    <a:pt x="869" y="254"/>
                  </a:lnTo>
                  <a:lnTo>
                    <a:pt x="869" y="256"/>
                  </a:lnTo>
                  <a:lnTo>
                    <a:pt x="871" y="257"/>
                  </a:lnTo>
                  <a:lnTo>
                    <a:pt x="869" y="259"/>
                  </a:lnTo>
                  <a:lnTo>
                    <a:pt x="869" y="260"/>
                  </a:lnTo>
                  <a:lnTo>
                    <a:pt x="868" y="263"/>
                  </a:lnTo>
                  <a:lnTo>
                    <a:pt x="865" y="266"/>
                  </a:lnTo>
                  <a:lnTo>
                    <a:pt x="863" y="266"/>
                  </a:lnTo>
                  <a:lnTo>
                    <a:pt x="860" y="266"/>
                  </a:lnTo>
                  <a:lnTo>
                    <a:pt x="859" y="266"/>
                  </a:lnTo>
                  <a:lnTo>
                    <a:pt x="857" y="266"/>
                  </a:lnTo>
                  <a:lnTo>
                    <a:pt x="854" y="263"/>
                  </a:lnTo>
                  <a:lnTo>
                    <a:pt x="853" y="260"/>
                  </a:lnTo>
                  <a:lnTo>
                    <a:pt x="851" y="259"/>
                  </a:lnTo>
                  <a:lnTo>
                    <a:pt x="851" y="257"/>
                  </a:lnTo>
                  <a:close/>
                  <a:moveTo>
                    <a:pt x="851" y="220"/>
                  </a:moveTo>
                  <a:lnTo>
                    <a:pt x="851" y="220"/>
                  </a:lnTo>
                  <a:lnTo>
                    <a:pt x="851" y="219"/>
                  </a:lnTo>
                  <a:lnTo>
                    <a:pt x="853" y="217"/>
                  </a:lnTo>
                  <a:lnTo>
                    <a:pt x="854" y="214"/>
                  </a:lnTo>
                  <a:lnTo>
                    <a:pt x="857" y="211"/>
                  </a:lnTo>
                  <a:lnTo>
                    <a:pt x="859" y="211"/>
                  </a:lnTo>
                  <a:lnTo>
                    <a:pt x="860" y="211"/>
                  </a:lnTo>
                  <a:lnTo>
                    <a:pt x="863" y="211"/>
                  </a:lnTo>
                  <a:lnTo>
                    <a:pt x="865" y="211"/>
                  </a:lnTo>
                  <a:lnTo>
                    <a:pt x="868" y="214"/>
                  </a:lnTo>
                  <a:lnTo>
                    <a:pt x="869" y="217"/>
                  </a:lnTo>
                  <a:lnTo>
                    <a:pt x="869" y="219"/>
                  </a:lnTo>
                  <a:lnTo>
                    <a:pt x="871" y="220"/>
                  </a:lnTo>
                  <a:lnTo>
                    <a:pt x="869" y="222"/>
                  </a:lnTo>
                  <a:lnTo>
                    <a:pt x="869" y="223"/>
                  </a:lnTo>
                  <a:lnTo>
                    <a:pt x="868" y="226"/>
                  </a:lnTo>
                  <a:lnTo>
                    <a:pt x="865" y="229"/>
                  </a:lnTo>
                  <a:lnTo>
                    <a:pt x="863" y="229"/>
                  </a:lnTo>
                  <a:lnTo>
                    <a:pt x="860" y="229"/>
                  </a:lnTo>
                  <a:lnTo>
                    <a:pt x="859" y="229"/>
                  </a:lnTo>
                  <a:lnTo>
                    <a:pt x="857" y="229"/>
                  </a:lnTo>
                  <a:lnTo>
                    <a:pt x="854" y="226"/>
                  </a:lnTo>
                  <a:lnTo>
                    <a:pt x="853" y="223"/>
                  </a:lnTo>
                  <a:lnTo>
                    <a:pt x="851" y="222"/>
                  </a:lnTo>
                  <a:lnTo>
                    <a:pt x="851" y="220"/>
                  </a:lnTo>
                  <a:close/>
                  <a:moveTo>
                    <a:pt x="851" y="183"/>
                  </a:moveTo>
                  <a:lnTo>
                    <a:pt x="851" y="183"/>
                  </a:lnTo>
                  <a:lnTo>
                    <a:pt x="851" y="182"/>
                  </a:lnTo>
                  <a:lnTo>
                    <a:pt x="853" y="180"/>
                  </a:lnTo>
                  <a:lnTo>
                    <a:pt x="854" y="177"/>
                  </a:lnTo>
                  <a:lnTo>
                    <a:pt x="857" y="174"/>
                  </a:lnTo>
                  <a:lnTo>
                    <a:pt x="859" y="174"/>
                  </a:lnTo>
                  <a:lnTo>
                    <a:pt x="860" y="174"/>
                  </a:lnTo>
                  <a:lnTo>
                    <a:pt x="863" y="174"/>
                  </a:lnTo>
                  <a:lnTo>
                    <a:pt x="865" y="174"/>
                  </a:lnTo>
                  <a:lnTo>
                    <a:pt x="868" y="177"/>
                  </a:lnTo>
                  <a:lnTo>
                    <a:pt x="869" y="180"/>
                  </a:lnTo>
                  <a:lnTo>
                    <a:pt x="869" y="182"/>
                  </a:lnTo>
                  <a:lnTo>
                    <a:pt x="871" y="183"/>
                  </a:lnTo>
                  <a:lnTo>
                    <a:pt x="869" y="185"/>
                  </a:lnTo>
                  <a:lnTo>
                    <a:pt x="869" y="186"/>
                  </a:lnTo>
                  <a:lnTo>
                    <a:pt x="868" y="189"/>
                  </a:lnTo>
                  <a:lnTo>
                    <a:pt x="865" y="192"/>
                  </a:lnTo>
                  <a:lnTo>
                    <a:pt x="863" y="192"/>
                  </a:lnTo>
                  <a:lnTo>
                    <a:pt x="860" y="192"/>
                  </a:lnTo>
                  <a:lnTo>
                    <a:pt x="859" y="192"/>
                  </a:lnTo>
                  <a:lnTo>
                    <a:pt x="857" y="192"/>
                  </a:lnTo>
                  <a:lnTo>
                    <a:pt x="854" y="189"/>
                  </a:lnTo>
                  <a:lnTo>
                    <a:pt x="853" y="186"/>
                  </a:lnTo>
                  <a:lnTo>
                    <a:pt x="851" y="185"/>
                  </a:lnTo>
                  <a:lnTo>
                    <a:pt x="851" y="183"/>
                  </a:lnTo>
                  <a:close/>
                  <a:moveTo>
                    <a:pt x="851" y="146"/>
                  </a:moveTo>
                  <a:lnTo>
                    <a:pt x="851" y="146"/>
                  </a:lnTo>
                  <a:lnTo>
                    <a:pt x="851" y="145"/>
                  </a:lnTo>
                  <a:lnTo>
                    <a:pt x="853" y="143"/>
                  </a:lnTo>
                  <a:lnTo>
                    <a:pt x="854" y="141"/>
                  </a:lnTo>
                  <a:lnTo>
                    <a:pt x="857" y="138"/>
                  </a:lnTo>
                  <a:lnTo>
                    <a:pt x="859" y="138"/>
                  </a:lnTo>
                  <a:lnTo>
                    <a:pt x="860" y="138"/>
                  </a:lnTo>
                  <a:lnTo>
                    <a:pt x="863" y="138"/>
                  </a:lnTo>
                  <a:lnTo>
                    <a:pt x="865" y="138"/>
                  </a:lnTo>
                  <a:lnTo>
                    <a:pt x="868" y="141"/>
                  </a:lnTo>
                  <a:lnTo>
                    <a:pt x="869" y="143"/>
                  </a:lnTo>
                  <a:lnTo>
                    <a:pt x="869" y="145"/>
                  </a:lnTo>
                  <a:lnTo>
                    <a:pt x="871" y="146"/>
                  </a:lnTo>
                  <a:lnTo>
                    <a:pt x="869" y="148"/>
                  </a:lnTo>
                  <a:lnTo>
                    <a:pt x="869" y="149"/>
                  </a:lnTo>
                  <a:lnTo>
                    <a:pt x="868" y="152"/>
                  </a:lnTo>
                  <a:lnTo>
                    <a:pt x="865" y="155"/>
                  </a:lnTo>
                  <a:lnTo>
                    <a:pt x="863" y="155"/>
                  </a:lnTo>
                  <a:lnTo>
                    <a:pt x="860" y="155"/>
                  </a:lnTo>
                  <a:lnTo>
                    <a:pt x="859" y="155"/>
                  </a:lnTo>
                  <a:lnTo>
                    <a:pt x="857" y="155"/>
                  </a:lnTo>
                  <a:lnTo>
                    <a:pt x="854" y="152"/>
                  </a:lnTo>
                  <a:lnTo>
                    <a:pt x="853" y="149"/>
                  </a:lnTo>
                  <a:lnTo>
                    <a:pt x="851" y="148"/>
                  </a:lnTo>
                  <a:lnTo>
                    <a:pt x="851" y="146"/>
                  </a:lnTo>
                  <a:close/>
                  <a:moveTo>
                    <a:pt x="851" y="110"/>
                  </a:moveTo>
                  <a:lnTo>
                    <a:pt x="851" y="110"/>
                  </a:lnTo>
                  <a:lnTo>
                    <a:pt x="851" y="108"/>
                  </a:lnTo>
                  <a:lnTo>
                    <a:pt x="853" y="107"/>
                  </a:lnTo>
                  <a:lnTo>
                    <a:pt x="854" y="104"/>
                  </a:lnTo>
                  <a:lnTo>
                    <a:pt x="857" y="101"/>
                  </a:lnTo>
                  <a:lnTo>
                    <a:pt x="859" y="101"/>
                  </a:lnTo>
                  <a:lnTo>
                    <a:pt x="860" y="101"/>
                  </a:lnTo>
                  <a:lnTo>
                    <a:pt x="863" y="101"/>
                  </a:lnTo>
                  <a:lnTo>
                    <a:pt x="865" y="101"/>
                  </a:lnTo>
                  <a:lnTo>
                    <a:pt x="868" y="104"/>
                  </a:lnTo>
                  <a:lnTo>
                    <a:pt x="869" y="107"/>
                  </a:lnTo>
                  <a:lnTo>
                    <a:pt x="869" y="108"/>
                  </a:lnTo>
                  <a:lnTo>
                    <a:pt x="871" y="110"/>
                  </a:lnTo>
                  <a:lnTo>
                    <a:pt x="869" y="111"/>
                  </a:lnTo>
                  <a:lnTo>
                    <a:pt x="869" y="113"/>
                  </a:lnTo>
                  <a:lnTo>
                    <a:pt x="868" y="115"/>
                  </a:lnTo>
                  <a:lnTo>
                    <a:pt x="865" y="118"/>
                  </a:lnTo>
                  <a:lnTo>
                    <a:pt x="863" y="118"/>
                  </a:lnTo>
                  <a:lnTo>
                    <a:pt x="860" y="118"/>
                  </a:lnTo>
                  <a:lnTo>
                    <a:pt x="859" y="118"/>
                  </a:lnTo>
                  <a:lnTo>
                    <a:pt x="857" y="118"/>
                  </a:lnTo>
                  <a:lnTo>
                    <a:pt x="854" y="115"/>
                  </a:lnTo>
                  <a:lnTo>
                    <a:pt x="853" y="113"/>
                  </a:lnTo>
                  <a:lnTo>
                    <a:pt x="851" y="111"/>
                  </a:lnTo>
                  <a:lnTo>
                    <a:pt x="851" y="110"/>
                  </a:lnTo>
                  <a:close/>
                  <a:moveTo>
                    <a:pt x="851" y="73"/>
                  </a:moveTo>
                  <a:lnTo>
                    <a:pt x="851" y="73"/>
                  </a:lnTo>
                  <a:lnTo>
                    <a:pt x="851" y="71"/>
                  </a:lnTo>
                  <a:lnTo>
                    <a:pt x="853" y="70"/>
                  </a:lnTo>
                  <a:lnTo>
                    <a:pt x="854" y="67"/>
                  </a:lnTo>
                  <a:lnTo>
                    <a:pt x="857" y="64"/>
                  </a:lnTo>
                  <a:lnTo>
                    <a:pt x="859" y="64"/>
                  </a:lnTo>
                  <a:lnTo>
                    <a:pt x="860" y="64"/>
                  </a:lnTo>
                  <a:lnTo>
                    <a:pt x="863" y="64"/>
                  </a:lnTo>
                  <a:lnTo>
                    <a:pt x="865" y="64"/>
                  </a:lnTo>
                  <a:lnTo>
                    <a:pt x="868" y="67"/>
                  </a:lnTo>
                  <a:lnTo>
                    <a:pt x="869" y="70"/>
                  </a:lnTo>
                  <a:lnTo>
                    <a:pt x="869" y="71"/>
                  </a:lnTo>
                  <a:lnTo>
                    <a:pt x="871" y="73"/>
                  </a:lnTo>
                  <a:lnTo>
                    <a:pt x="869" y="74"/>
                  </a:lnTo>
                  <a:lnTo>
                    <a:pt x="869" y="76"/>
                  </a:lnTo>
                  <a:lnTo>
                    <a:pt x="868" y="79"/>
                  </a:lnTo>
                  <a:lnTo>
                    <a:pt x="865" y="82"/>
                  </a:lnTo>
                  <a:lnTo>
                    <a:pt x="863" y="82"/>
                  </a:lnTo>
                  <a:lnTo>
                    <a:pt x="860" y="82"/>
                  </a:lnTo>
                  <a:lnTo>
                    <a:pt x="859" y="82"/>
                  </a:lnTo>
                  <a:lnTo>
                    <a:pt x="857" y="82"/>
                  </a:lnTo>
                  <a:lnTo>
                    <a:pt x="854" y="79"/>
                  </a:lnTo>
                  <a:lnTo>
                    <a:pt x="853" y="76"/>
                  </a:lnTo>
                  <a:lnTo>
                    <a:pt x="851" y="74"/>
                  </a:lnTo>
                  <a:lnTo>
                    <a:pt x="851" y="73"/>
                  </a:lnTo>
                  <a:close/>
                  <a:moveTo>
                    <a:pt x="851" y="36"/>
                  </a:moveTo>
                  <a:lnTo>
                    <a:pt x="851" y="36"/>
                  </a:lnTo>
                  <a:lnTo>
                    <a:pt x="851" y="34"/>
                  </a:lnTo>
                  <a:lnTo>
                    <a:pt x="853" y="33"/>
                  </a:lnTo>
                  <a:lnTo>
                    <a:pt x="854" y="30"/>
                  </a:lnTo>
                  <a:lnTo>
                    <a:pt x="857" y="27"/>
                  </a:lnTo>
                  <a:lnTo>
                    <a:pt x="859" y="27"/>
                  </a:lnTo>
                  <a:lnTo>
                    <a:pt x="860" y="27"/>
                  </a:lnTo>
                  <a:lnTo>
                    <a:pt x="863" y="27"/>
                  </a:lnTo>
                  <a:lnTo>
                    <a:pt x="865" y="27"/>
                  </a:lnTo>
                  <a:lnTo>
                    <a:pt x="868" y="30"/>
                  </a:lnTo>
                  <a:lnTo>
                    <a:pt x="869" y="33"/>
                  </a:lnTo>
                  <a:lnTo>
                    <a:pt x="869" y="34"/>
                  </a:lnTo>
                  <a:lnTo>
                    <a:pt x="871" y="36"/>
                  </a:lnTo>
                  <a:lnTo>
                    <a:pt x="869" y="37"/>
                  </a:lnTo>
                  <a:lnTo>
                    <a:pt x="869" y="39"/>
                  </a:lnTo>
                  <a:lnTo>
                    <a:pt x="868" y="42"/>
                  </a:lnTo>
                  <a:lnTo>
                    <a:pt x="865" y="45"/>
                  </a:lnTo>
                  <a:lnTo>
                    <a:pt x="863" y="45"/>
                  </a:lnTo>
                  <a:lnTo>
                    <a:pt x="860" y="45"/>
                  </a:lnTo>
                  <a:lnTo>
                    <a:pt x="859" y="45"/>
                  </a:lnTo>
                  <a:lnTo>
                    <a:pt x="857" y="45"/>
                  </a:lnTo>
                  <a:lnTo>
                    <a:pt x="854" y="42"/>
                  </a:lnTo>
                  <a:lnTo>
                    <a:pt x="853" y="39"/>
                  </a:lnTo>
                  <a:lnTo>
                    <a:pt x="851" y="37"/>
                  </a:lnTo>
                  <a:lnTo>
                    <a:pt x="851" y="36"/>
                  </a:lnTo>
                  <a:close/>
                </a:path>
              </a:pathLst>
            </a:custGeom>
            <a:solidFill>
              <a:srgbClr val="FFFFFF"/>
            </a:solidFill>
            <a:ln w="1588">
              <a:solidFill>
                <a:srgbClr val="FFFFFF"/>
              </a:solidFill>
              <a:round/>
              <a:headEnd/>
              <a:tailEnd/>
            </a:ln>
          </p:spPr>
          <p:txBody>
            <a:bodyPr/>
            <a:lstStyle/>
            <a:p>
              <a:endParaRPr lang="zh-CN" altLang="en-US"/>
            </a:p>
          </p:txBody>
        </p:sp>
        <p:sp>
          <p:nvSpPr>
            <p:cNvPr id="82967" name="Rectangle 22"/>
            <p:cNvSpPr>
              <a:spLocks noChangeArrowheads="1"/>
            </p:cNvSpPr>
            <p:nvPr/>
          </p:nvSpPr>
          <p:spPr bwMode="auto">
            <a:xfrm>
              <a:off x="2558" y="1516"/>
              <a:ext cx="90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2000" dirty="0">
                  <a:solidFill>
                    <a:srgbClr val="000000"/>
                  </a:solidFill>
                  <a:latin typeface="Verdana" panose="020B0604030504040204" pitchFamily="34" charset="0"/>
                  <a:ea typeface="微软雅黑" panose="020B0503020204020204" pitchFamily="34" charset="-122"/>
                </a:rPr>
                <a:t>规范</a:t>
              </a:r>
              <a:endParaRPr lang="zh-CN" altLang="en-US" sz="2000" dirty="0">
                <a:latin typeface="Verdana" panose="020B0604030504040204" pitchFamily="34" charset="0"/>
                <a:ea typeface="微软雅黑" panose="020B0503020204020204" pitchFamily="34" charset="-122"/>
              </a:endParaRPr>
            </a:p>
          </p:txBody>
        </p:sp>
        <p:sp>
          <p:nvSpPr>
            <p:cNvPr id="82968" name="Rectangle 23"/>
            <p:cNvSpPr>
              <a:spLocks noChangeArrowheads="1"/>
            </p:cNvSpPr>
            <p:nvPr/>
          </p:nvSpPr>
          <p:spPr bwMode="auto">
            <a:xfrm>
              <a:off x="3368" y="1530"/>
              <a:ext cx="2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286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a:solidFill>
                    <a:srgbClr val="000000"/>
                  </a:solidFill>
                  <a:latin typeface="Times New Roman" panose="02020603050405020304" pitchFamily="18" charset="0"/>
                </a:rPr>
                <a:t> </a:t>
              </a:r>
              <a:endParaRPr lang="zh-CN" altLang="en-US"/>
            </a:p>
          </p:txBody>
        </p:sp>
        <p:sp>
          <p:nvSpPr>
            <p:cNvPr id="82969" name="Rectangle 24"/>
            <p:cNvSpPr>
              <a:spLocks noChangeArrowheads="1"/>
            </p:cNvSpPr>
            <p:nvPr/>
          </p:nvSpPr>
          <p:spPr bwMode="auto">
            <a:xfrm>
              <a:off x="3879" y="1444"/>
              <a:ext cx="426" cy="259"/>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sp>
          <p:nvSpPr>
            <p:cNvPr id="82970" name="Freeform 25"/>
            <p:cNvSpPr>
              <a:spLocks noEditPoints="1"/>
            </p:cNvSpPr>
            <p:nvPr/>
          </p:nvSpPr>
          <p:spPr bwMode="auto">
            <a:xfrm>
              <a:off x="3874" y="1439"/>
              <a:ext cx="435" cy="269"/>
            </a:xfrm>
            <a:custGeom>
              <a:avLst/>
              <a:gdLst>
                <a:gd name="T0" fmla="*/ 1 w 869"/>
                <a:gd name="T1" fmla="*/ 1 h 537"/>
                <a:gd name="T2" fmla="*/ 1 w 869"/>
                <a:gd name="T3" fmla="*/ 1 h 537"/>
                <a:gd name="T4" fmla="*/ 1 w 869"/>
                <a:gd name="T5" fmla="*/ 0 h 537"/>
                <a:gd name="T6" fmla="*/ 1 w 869"/>
                <a:gd name="T7" fmla="*/ 1 h 537"/>
                <a:gd name="T8" fmla="*/ 1 w 869"/>
                <a:gd name="T9" fmla="*/ 1 h 537"/>
                <a:gd name="T10" fmla="*/ 1 w 869"/>
                <a:gd name="T11" fmla="*/ 1 h 537"/>
                <a:gd name="T12" fmla="*/ 1 w 869"/>
                <a:gd name="T13" fmla="*/ 1 h 537"/>
                <a:gd name="T14" fmla="*/ 1 w 869"/>
                <a:gd name="T15" fmla="*/ 0 h 537"/>
                <a:gd name="T16" fmla="*/ 1 w 869"/>
                <a:gd name="T17" fmla="*/ 0 h 537"/>
                <a:gd name="T18" fmla="*/ 1 w 869"/>
                <a:gd name="T19" fmla="*/ 1 h 537"/>
                <a:gd name="T20" fmla="*/ 1 w 869"/>
                <a:gd name="T21" fmla="*/ 1 h 537"/>
                <a:gd name="T22" fmla="*/ 1 w 869"/>
                <a:gd name="T23" fmla="*/ 1 h 537"/>
                <a:gd name="T24" fmla="*/ 1 w 869"/>
                <a:gd name="T25" fmla="*/ 1 h 537"/>
                <a:gd name="T26" fmla="*/ 1 w 869"/>
                <a:gd name="T27" fmla="*/ 0 h 537"/>
                <a:gd name="T28" fmla="*/ 1 w 869"/>
                <a:gd name="T29" fmla="*/ 1 h 537"/>
                <a:gd name="T30" fmla="*/ 1 w 869"/>
                <a:gd name="T31" fmla="*/ 1 h 537"/>
                <a:gd name="T32" fmla="*/ 1 w 869"/>
                <a:gd name="T33" fmla="*/ 1 h 537"/>
                <a:gd name="T34" fmla="*/ 1 w 869"/>
                <a:gd name="T35" fmla="*/ 1 h 537"/>
                <a:gd name="T36" fmla="*/ 1 w 869"/>
                <a:gd name="T37" fmla="*/ 1 h 537"/>
                <a:gd name="T38" fmla="*/ 0 w 869"/>
                <a:gd name="T39" fmla="*/ 1 h 537"/>
                <a:gd name="T40" fmla="*/ 1 w 869"/>
                <a:gd name="T41" fmla="*/ 1 h 537"/>
                <a:gd name="T42" fmla="*/ 1 w 869"/>
                <a:gd name="T43" fmla="*/ 1 h 537"/>
                <a:gd name="T44" fmla="*/ 1 w 869"/>
                <a:gd name="T45" fmla="*/ 1 h 537"/>
                <a:gd name="T46" fmla="*/ 1 w 869"/>
                <a:gd name="T47" fmla="*/ 1 h 537"/>
                <a:gd name="T48" fmla="*/ 0 w 869"/>
                <a:gd name="T49" fmla="*/ 1 h 537"/>
                <a:gd name="T50" fmla="*/ 1 w 869"/>
                <a:gd name="T51" fmla="*/ 1 h 537"/>
                <a:gd name="T52" fmla="*/ 1 w 869"/>
                <a:gd name="T53" fmla="*/ 1 h 537"/>
                <a:gd name="T54" fmla="*/ 1 w 869"/>
                <a:gd name="T55" fmla="*/ 1 h 537"/>
                <a:gd name="T56" fmla="*/ 1 w 869"/>
                <a:gd name="T57" fmla="*/ 1 h 537"/>
                <a:gd name="T58" fmla="*/ 1 w 869"/>
                <a:gd name="T59" fmla="*/ 1 h 537"/>
                <a:gd name="T60" fmla="*/ 0 w 869"/>
                <a:gd name="T61" fmla="*/ 1 h 537"/>
                <a:gd name="T62" fmla="*/ 1 w 869"/>
                <a:gd name="T63" fmla="*/ 1 h 537"/>
                <a:gd name="T64" fmla="*/ 1 w 869"/>
                <a:gd name="T65" fmla="*/ 1 h 537"/>
                <a:gd name="T66" fmla="*/ 1 w 869"/>
                <a:gd name="T67" fmla="*/ 1 h 537"/>
                <a:gd name="T68" fmla="*/ 1 w 869"/>
                <a:gd name="T69" fmla="*/ 1 h 537"/>
                <a:gd name="T70" fmla="*/ 1 w 869"/>
                <a:gd name="T71" fmla="*/ 1 h 537"/>
                <a:gd name="T72" fmla="*/ 1 w 869"/>
                <a:gd name="T73" fmla="*/ 1 h 537"/>
                <a:gd name="T74" fmla="*/ 1 w 869"/>
                <a:gd name="T75" fmla="*/ 1 h 537"/>
                <a:gd name="T76" fmla="*/ 1 w 869"/>
                <a:gd name="T77" fmla="*/ 1 h 537"/>
                <a:gd name="T78" fmla="*/ 1 w 869"/>
                <a:gd name="T79" fmla="*/ 1 h 537"/>
                <a:gd name="T80" fmla="*/ 1 w 869"/>
                <a:gd name="T81" fmla="*/ 1 h 537"/>
                <a:gd name="T82" fmla="*/ 1 w 869"/>
                <a:gd name="T83" fmla="*/ 1 h 537"/>
                <a:gd name="T84" fmla="*/ 1 w 869"/>
                <a:gd name="T85" fmla="*/ 1 h 537"/>
                <a:gd name="T86" fmla="*/ 1 w 869"/>
                <a:gd name="T87" fmla="*/ 1 h 537"/>
                <a:gd name="T88" fmla="*/ 1 w 869"/>
                <a:gd name="T89" fmla="*/ 1 h 537"/>
                <a:gd name="T90" fmla="*/ 1 w 869"/>
                <a:gd name="T91" fmla="*/ 1 h 537"/>
                <a:gd name="T92" fmla="*/ 1 w 869"/>
                <a:gd name="T93" fmla="*/ 1 h 537"/>
                <a:gd name="T94" fmla="*/ 1 w 869"/>
                <a:gd name="T95" fmla="*/ 1 h 537"/>
                <a:gd name="T96" fmla="*/ 1 w 869"/>
                <a:gd name="T97" fmla="*/ 1 h 537"/>
                <a:gd name="T98" fmla="*/ 1 w 869"/>
                <a:gd name="T99" fmla="*/ 1 h 537"/>
                <a:gd name="T100" fmla="*/ 1 w 869"/>
                <a:gd name="T101" fmla="*/ 1 h 537"/>
                <a:gd name="T102" fmla="*/ 1 w 869"/>
                <a:gd name="T103" fmla="*/ 1 h 537"/>
                <a:gd name="T104" fmla="*/ 1 w 869"/>
                <a:gd name="T105" fmla="*/ 1 h 537"/>
                <a:gd name="T106" fmla="*/ 1 w 869"/>
                <a:gd name="T107" fmla="*/ 1 h 537"/>
                <a:gd name="T108" fmla="*/ 1 w 869"/>
                <a:gd name="T109" fmla="*/ 1 h 537"/>
                <a:gd name="T110" fmla="*/ 1 w 869"/>
                <a:gd name="T111" fmla="*/ 1 h 537"/>
                <a:gd name="T112" fmla="*/ 1 w 869"/>
                <a:gd name="T113" fmla="*/ 1 h 537"/>
                <a:gd name="T114" fmla="*/ 1 w 869"/>
                <a:gd name="T115" fmla="*/ 1 h 537"/>
                <a:gd name="T116" fmla="*/ 1 w 869"/>
                <a:gd name="T117" fmla="*/ 1 h 537"/>
                <a:gd name="T118" fmla="*/ 1 w 869"/>
                <a:gd name="T119" fmla="*/ 1 h 537"/>
                <a:gd name="T120" fmla="*/ 1 w 869"/>
                <a:gd name="T121" fmla="*/ 1 h 537"/>
                <a:gd name="T122" fmla="*/ 1 w 869"/>
                <a:gd name="T123" fmla="*/ 1 h 53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69"/>
                <a:gd name="T187" fmla="*/ 0 h 537"/>
                <a:gd name="T188" fmla="*/ 869 w 869"/>
                <a:gd name="T189" fmla="*/ 537 h 53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69" h="537">
                  <a:moveTo>
                    <a:pt x="842" y="18"/>
                  </a:moveTo>
                  <a:lnTo>
                    <a:pt x="842" y="18"/>
                  </a:lnTo>
                  <a:lnTo>
                    <a:pt x="839" y="18"/>
                  </a:lnTo>
                  <a:lnTo>
                    <a:pt x="838" y="18"/>
                  </a:lnTo>
                  <a:lnTo>
                    <a:pt x="835" y="15"/>
                  </a:lnTo>
                  <a:lnTo>
                    <a:pt x="834" y="12"/>
                  </a:lnTo>
                  <a:lnTo>
                    <a:pt x="832" y="11"/>
                  </a:lnTo>
                  <a:lnTo>
                    <a:pt x="832" y="9"/>
                  </a:lnTo>
                  <a:lnTo>
                    <a:pt x="832" y="6"/>
                  </a:lnTo>
                  <a:lnTo>
                    <a:pt x="834" y="5"/>
                  </a:lnTo>
                  <a:lnTo>
                    <a:pt x="835" y="2"/>
                  </a:lnTo>
                  <a:lnTo>
                    <a:pt x="838" y="0"/>
                  </a:lnTo>
                  <a:lnTo>
                    <a:pt x="839" y="0"/>
                  </a:lnTo>
                  <a:lnTo>
                    <a:pt x="842" y="0"/>
                  </a:lnTo>
                  <a:lnTo>
                    <a:pt x="844" y="0"/>
                  </a:lnTo>
                  <a:lnTo>
                    <a:pt x="845" y="0"/>
                  </a:lnTo>
                  <a:lnTo>
                    <a:pt x="848" y="2"/>
                  </a:lnTo>
                  <a:lnTo>
                    <a:pt x="850" y="5"/>
                  </a:lnTo>
                  <a:lnTo>
                    <a:pt x="851" y="6"/>
                  </a:lnTo>
                  <a:lnTo>
                    <a:pt x="851" y="9"/>
                  </a:lnTo>
                  <a:lnTo>
                    <a:pt x="851" y="11"/>
                  </a:lnTo>
                  <a:lnTo>
                    <a:pt x="850" y="12"/>
                  </a:lnTo>
                  <a:lnTo>
                    <a:pt x="848" y="15"/>
                  </a:lnTo>
                  <a:lnTo>
                    <a:pt x="845" y="18"/>
                  </a:lnTo>
                  <a:lnTo>
                    <a:pt x="844" y="18"/>
                  </a:lnTo>
                  <a:lnTo>
                    <a:pt x="842" y="18"/>
                  </a:lnTo>
                  <a:close/>
                  <a:moveTo>
                    <a:pt x="806" y="18"/>
                  </a:moveTo>
                  <a:lnTo>
                    <a:pt x="806" y="18"/>
                  </a:lnTo>
                  <a:lnTo>
                    <a:pt x="803" y="18"/>
                  </a:lnTo>
                  <a:lnTo>
                    <a:pt x="801" y="18"/>
                  </a:lnTo>
                  <a:lnTo>
                    <a:pt x="798" y="15"/>
                  </a:lnTo>
                  <a:lnTo>
                    <a:pt x="797" y="12"/>
                  </a:lnTo>
                  <a:lnTo>
                    <a:pt x="795" y="11"/>
                  </a:lnTo>
                  <a:lnTo>
                    <a:pt x="795" y="9"/>
                  </a:lnTo>
                  <a:lnTo>
                    <a:pt x="795" y="6"/>
                  </a:lnTo>
                  <a:lnTo>
                    <a:pt x="797" y="5"/>
                  </a:lnTo>
                  <a:lnTo>
                    <a:pt x="798" y="2"/>
                  </a:lnTo>
                  <a:lnTo>
                    <a:pt x="801" y="0"/>
                  </a:lnTo>
                  <a:lnTo>
                    <a:pt x="803" y="0"/>
                  </a:lnTo>
                  <a:lnTo>
                    <a:pt x="806" y="0"/>
                  </a:lnTo>
                  <a:lnTo>
                    <a:pt x="807" y="0"/>
                  </a:lnTo>
                  <a:lnTo>
                    <a:pt x="808" y="0"/>
                  </a:lnTo>
                  <a:lnTo>
                    <a:pt x="811" y="2"/>
                  </a:lnTo>
                  <a:lnTo>
                    <a:pt x="813" y="5"/>
                  </a:lnTo>
                  <a:lnTo>
                    <a:pt x="814" y="6"/>
                  </a:lnTo>
                  <a:lnTo>
                    <a:pt x="814" y="9"/>
                  </a:lnTo>
                  <a:lnTo>
                    <a:pt x="814" y="11"/>
                  </a:lnTo>
                  <a:lnTo>
                    <a:pt x="813" y="12"/>
                  </a:lnTo>
                  <a:lnTo>
                    <a:pt x="811" y="15"/>
                  </a:lnTo>
                  <a:lnTo>
                    <a:pt x="808" y="18"/>
                  </a:lnTo>
                  <a:lnTo>
                    <a:pt x="807" y="18"/>
                  </a:lnTo>
                  <a:lnTo>
                    <a:pt x="806" y="18"/>
                  </a:lnTo>
                  <a:close/>
                  <a:moveTo>
                    <a:pt x="769" y="18"/>
                  </a:moveTo>
                  <a:lnTo>
                    <a:pt x="769" y="18"/>
                  </a:lnTo>
                  <a:lnTo>
                    <a:pt x="766" y="18"/>
                  </a:lnTo>
                  <a:lnTo>
                    <a:pt x="764" y="18"/>
                  </a:lnTo>
                  <a:lnTo>
                    <a:pt x="761" y="15"/>
                  </a:lnTo>
                  <a:lnTo>
                    <a:pt x="760" y="12"/>
                  </a:lnTo>
                  <a:lnTo>
                    <a:pt x="758" y="11"/>
                  </a:lnTo>
                  <a:lnTo>
                    <a:pt x="758" y="9"/>
                  </a:lnTo>
                  <a:lnTo>
                    <a:pt x="758" y="6"/>
                  </a:lnTo>
                  <a:lnTo>
                    <a:pt x="760" y="5"/>
                  </a:lnTo>
                  <a:lnTo>
                    <a:pt x="761" y="2"/>
                  </a:lnTo>
                  <a:lnTo>
                    <a:pt x="764" y="0"/>
                  </a:lnTo>
                  <a:lnTo>
                    <a:pt x="766" y="0"/>
                  </a:lnTo>
                  <a:lnTo>
                    <a:pt x="769" y="0"/>
                  </a:lnTo>
                  <a:lnTo>
                    <a:pt x="770" y="0"/>
                  </a:lnTo>
                  <a:lnTo>
                    <a:pt x="772" y="0"/>
                  </a:lnTo>
                  <a:lnTo>
                    <a:pt x="775" y="2"/>
                  </a:lnTo>
                  <a:lnTo>
                    <a:pt x="776" y="5"/>
                  </a:lnTo>
                  <a:lnTo>
                    <a:pt x="777" y="6"/>
                  </a:lnTo>
                  <a:lnTo>
                    <a:pt x="777" y="9"/>
                  </a:lnTo>
                  <a:lnTo>
                    <a:pt x="777" y="11"/>
                  </a:lnTo>
                  <a:lnTo>
                    <a:pt x="776" y="12"/>
                  </a:lnTo>
                  <a:lnTo>
                    <a:pt x="775" y="15"/>
                  </a:lnTo>
                  <a:lnTo>
                    <a:pt x="772" y="18"/>
                  </a:lnTo>
                  <a:lnTo>
                    <a:pt x="770" y="18"/>
                  </a:lnTo>
                  <a:lnTo>
                    <a:pt x="769" y="18"/>
                  </a:lnTo>
                  <a:close/>
                  <a:moveTo>
                    <a:pt x="732" y="18"/>
                  </a:moveTo>
                  <a:lnTo>
                    <a:pt x="732" y="18"/>
                  </a:lnTo>
                  <a:lnTo>
                    <a:pt x="729" y="18"/>
                  </a:lnTo>
                  <a:lnTo>
                    <a:pt x="727" y="18"/>
                  </a:lnTo>
                  <a:lnTo>
                    <a:pt x="724" y="15"/>
                  </a:lnTo>
                  <a:lnTo>
                    <a:pt x="723" y="12"/>
                  </a:lnTo>
                  <a:lnTo>
                    <a:pt x="721" y="11"/>
                  </a:lnTo>
                  <a:lnTo>
                    <a:pt x="721" y="9"/>
                  </a:lnTo>
                  <a:lnTo>
                    <a:pt x="721" y="6"/>
                  </a:lnTo>
                  <a:lnTo>
                    <a:pt x="723" y="5"/>
                  </a:lnTo>
                  <a:lnTo>
                    <a:pt x="724" y="2"/>
                  </a:lnTo>
                  <a:lnTo>
                    <a:pt x="727" y="0"/>
                  </a:lnTo>
                  <a:lnTo>
                    <a:pt x="729" y="0"/>
                  </a:lnTo>
                  <a:lnTo>
                    <a:pt x="732" y="0"/>
                  </a:lnTo>
                  <a:lnTo>
                    <a:pt x="733" y="0"/>
                  </a:lnTo>
                  <a:lnTo>
                    <a:pt x="735" y="0"/>
                  </a:lnTo>
                  <a:lnTo>
                    <a:pt x="738" y="2"/>
                  </a:lnTo>
                  <a:lnTo>
                    <a:pt x="739" y="5"/>
                  </a:lnTo>
                  <a:lnTo>
                    <a:pt x="741" y="6"/>
                  </a:lnTo>
                  <a:lnTo>
                    <a:pt x="741" y="9"/>
                  </a:lnTo>
                  <a:lnTo>
                    <a:pt x="741" y="11"/>
                  </a:lnTo>
                  <a:lnTo>
                    <a:pt x="739" y="12"/>
                  </a:lnTo>
                  <a:lnTo>
                    <a:pt x="738" y="15"/>
                  </a:lnTo>
                  <a:lnTo>
                    <a:pt x="735" y="18"/>
                  </a:lnTo>
                  <a:lnTo>
                    <a:pt x="733" y="18"/>
                  </a:lnTo>
                  <a:lnTo>
                    <a:pt x="732" y="18"/>
                  </a:lnTo>
                  <a:close/>
                  <a:moveTo>
                    <a:pt x="695" y="18"/>
                  </a:moveTo>
                  <a:lnTo>
                    <a:pt x="695" y="18"/>
                  </a:lnTo>
                  <a:lnTo>
                    <a:pt x="692" y="18"/>
                  </a:lnTo>
                  <a:lnTo>
                    <a:pt x="690" y="18"/>
                  </a:lnTo>
                  <a:lnTo>
                    <a:pt x="687" y="15"/>
                  </a:lnTo>
                  <a:lnTo>
                    <a:pt x="686" y="12"/>
                  </a:lnTo>
                  <a:lnTo>
                    <a:pt x="684" y="11"/>
                  </a:lnTo>
                  <a:lnTo>
                    <a:pt x="684" y="9"/>
                  </a:lnTo>
                  <a:lnTo>
                    <a:pt x="684" y="6"/>
                  </a:lnTo>
                  <a:lnTo>
                    <a:pt x="686" y="5"/>
                  </a:lnTo>
                  <a:lnTo>
                    <a:pt x="687" y="2"/>
                  </a:lnTo>
                  <a:lnTo>
                    <a:pt x="690" y="0"/>
                  </a:lnTo>
                  <a:lnTo>
                    <a:pt x="692" y="0"/>
                  </a:lnTo>
                  <a:lnTo>
                    <a:pt x="695" y="0"/>
                  </a:lnTo>
                  <a:lnTo>
                    <a:pt x="696" y="0"/>
                  </a:lnTo>
                  <a:lnTo>
                    <a:pt x="698" y="0"/>
                  </a:lnTo>
                  <a:lnTo>
                    <a:pt x="701" y="2"/>
                  </a:lnTo>
                  <a:lnTo>
                    <a:pt x="702" y="5"/>
                  </a:lnTo>
                  <a:lnTo>
                    <a:pt x="704" y="6"/>
                  </a:lnTo>
                  <a:lnTo>
                    <a:pt x="704" y="9"/>
                  </a:lnTo>
                  <a:lnTo>
                    <a:pt x="704" y="11"/>
                  </a:lnTo>
                  <a:lnTo>
                    <a:pt x="702" y="12"/>
                  </a:lnTo>
                  <a:lnTo>
                    <a:pt x="701" y="15"/>
                  </a:lnTo>
                  <a:lnTo>
                    <a:pt x="698" y="18"/>
                  </a:lnTo>
                  <a:lnTo>
                    <a:pt x="696" y="18"/>
                  </a:lnTo>
                  <a:lnTo>
                    <a:pt x="695" y="18"/>
                  </a:lnTo>
                  <a:close/>
                  <a:moveTo>
                    <a:pt x="658" y="18"/>
                  </a:moveTo>
                  <a:lnTo>
                    <a:pt x="658" y="18"/>
                  </a:lnTo>
                  <a:lnTo>
                    <a:pt x="655" y="18"/>
                  </a:lnTo>
                  <a:lnTo>
                    <a:pt x="653" y="18"/>
                  </a:lnTo>
                  <a:lnTo>
                    <a:pt x="651" y="15"/>
                  </a:lnTo>
                  <a:lnTo>
                    <a:pt x="649" y="12"/>
                  </a:lnTo>
                  <a:lnTo>
                    <a:pt x="648" y="11"/>
                  </a:lnTo>
                  <a:lnTo>
                    <a:pt x="648" y="9"/>
                  </a:lnTo>
                  <a:lnTo>
                    <a:pt x="648" y="6"/>
                  </a:lnTo>
                  <a:lnTo>
                    <a:pt x="649" y="5"/>
                  </a:lnTo>
                  <a:lnTo>
                    <a:pt x="651" y="2"/>
                  </a:lnTo>
                  <a:lnTo>
                    <a:pt x="653" y="0"/>
                  </a:lnTo>
                  <a:lnTo>
                    <a:pt x="655" y="0"/>
                  </a:lnTo>
                  <a:lnTo>
                    <a:pt x="658" y="0"/>
                  </a:lnTo>
                  <a:lnTo>
                    <a:pt x="659" y="0"/>
                  </a:lnTo>
                  <a:lnTo>
                    <a:pt x="661" y="0"/>
                  </a:lnTo>
                  <a:lnTo>
                    <a:pt x="664" y="2"/>
                  </a:lnTo>
                  <a:lnTo>
                    <a:pt x="665" y="5"/>
                  </a:lnTo>
                  <a:lnTo>
                    <a:pt x="667" y="6"/>
                  </a:lnTo>
                  <a:lnTo>
                    <a:pt x="667" y="9"/>
                  </a:lnTo>
                  <a:lnTo>
                    <a:pt x="667" y="11"/>
                  </a:lnTo>
                  <a:lnTo>
                    <a:pt x="665" y="12"/>
                  </a:lnTo>
                  <a:lnTo>
                    <a:pt x="664" y="15"/>
                  </a:lnTo>
                  <a:lnTo>
                    <a:pt x="661" y="18"/>
                  </a:lnTo>
                  <a:lnTo>
                    <a:pt x="659" y="18"/>
                  </a:lnTo>
                  <a:lnTo>
                    <a:pt x="658" y="18"/>
                  </a:lnTo>
                  <a:close/>
                  <a:moveTo>
                    <a:pt x="621" y="18"/>
                  </a:moveTo>
                  <a:lnTo>
                    <a:pt x="621" y="18"/>
                  </a:lnTo>
                  <a:lnTo>
                    <a:pt x="618" y="18"/>
                  </a:lnTo>
                  <a:lnTo>
                    <a:pt x="617" y="18"/>
                  </a:lnTo>
                  <a:lnTo>
                    <a:pt x="614" y="15"/>
                  </a:lnTo>
                  <a:lnTo>
                    <a:pt x="612" y="12"/>
                  </a:lnTo>
                  <a:lnTo>
                    <a:pt x="611" y="11"/>
                  </a:lnTo>
                  <a:lnTo>
                    <a:pt x="611" y="9"/>
                  </a:lnTo>
                  <a:lnTo>
                    <a:pt x="611" y="6"/>
                  </a:lnTo>
                  <a:lnTo>
                    <a:pt x="612" y="5"/>
                  </a:lnTo>
                  <a:lnTo>
                    <a:pt x="614" y="2"/>
                  </a:lnTo>
                  <a:lnTo>
                    <a:pt x="617" y="0"/>
                  </a:lnTo>
                  <a:lnTo>
                    <a:pt x="618" y="0"/>
                  </a:lnTo>
                  <a:lnTo>
                    <a:pt x="621" y="0"/>
                  </a:lnTo>
                  <a:lnTo>
                    <a:pt x="622" y="0"/>
                  </a:lnTo>
                  <a:lnTo>
                    <a:pt x="624" y="0"/>
                  </a:lnTo>
                  <a:lnTo>
                    <a:pt x="627" y="2"/>
                  </a:lnTo>
                  <a:lnTo>
                    <a:pt x="628" y="5"/>
                  </a:lnTo>
                  <a:lnTo>
                    <a:pt x="630" y="6"/>
                  </a:lnTo>
                  <a:lnTo>
                    <a:pt x="630" y="9"/>
                  </a:lnTo>
                  <a:lnTo>
                    <a:pt x="630" y="11"/>
                  </a:lnTo>
                  <a:lnTo>
                    <a:pt x="628" y="12"/>
                  </a:lnTo>
                  <a:lnTo>
                    <a:pt x="627" y="15"/>
                  </a:lnTo>
                  <a:lnTo>
                    <a:pt x="624" y="18"/>
                  </a:lnTo>
                  <a:lnTo>
                    <a:pt x="622" y="18"/>
                  </a:lnTo>
                  <a:lnTo>
                    <a:pt x="621" y="18"/>
                  </a:lnTo>
                  <a:close/>
                  <a:moveTo>
                    <a:pt x="584" y="18"/>
                  </a:moveTo>
                  <a:lnTo>
                    <a:pt x="584" y="18"/>
                  </a:lnTo>
                  <a:lnTo>
                    <a:pt x="581" y="18"/>
                  </a:lnTo>
                  <a:lnTo>
                    <a:pt x="580" y="18"/>
                  </a:lnTo>
                  <a:lnTo>
                    <a:pt x="577" y="15"/>
                  </a:lnTo>
                  <a:lnTo>
                    <a:pt x="575" y="12"/>
                  </a:lnTo>
                  <a:lnTo>
                    <a:pt x="574" y="11"/>
                  </a:lnTo>
                  <a:lnTo>
                    <a:pt x="574" y="9"/>
                  </a:lnTo>
                  <a:lnTo>
                    <a:pt x="574" y="6"/>
                  </a:lnTo>
                  <a:lnTo>
                    <a:pt x="575" y="5"/>
                  </a:lnTo>
                  <a:lnTo>
                    <a:pt x="577" y="2"/>
                  </a:lnTo>
                  <a:lnTo>
                    <a:pt x="580" y="0"/>
                  </a:lnTo>
                  <a:lnTo>
                    <a:pt x="581" y="0"/>
                  </a:lnTo>
                  <a:lnTo>
                    <a:pt x="584" y="0"/>
                  </a:lnTo>
                  <a:lnTo>
                    <a:pt x="586" y="0"/>
                  </a:lnTo>
                  <a:lnTo>
                    <a:pt x="587" y="0"/>
                  </a:lnTo>
                  <a:lnTo>
                    <a:pt x="590" y="2"/>
                  </a:lnTo>
                  <a:lnTo>
                    <a:pt x="591" y="5"/>
                  </a:lnTo>
                  <a:lnTo>
                    <a:pt x="593" y="6"/>
                  </a:lnTo>
                  <a:lnTo>
                    <a:pt x="593" y="9"/>
                  </a:lnTo>
                  <a:lnTo>
                    <a:pt x="593" y="11"/>
                  </a:lnTo>
                  <a:lnTo>
                    <a:pt x="591" y="12"/>
                  </a:lnTo>
                  <a:lnTo>
                    <a:pt x="590" y="15"/>
                  </a:lnTo>
                  <a:lnTo>
                    <a:pt x="587" y="18"/>
                  </a:lnTo>
                  <a:lnTo>
                    <a:pt x="586" y="18"/>
                  </a:lnTo>
                  <a:lnTo>
                    <a:pt x="584" y="18"/>
                  </a:lnTo>
                  <a:close/>
                  <a:moveTo>
                    <a:pt x="547" y="18"/>
                  </a:moveTo>
                  <a:lnTo>
                    <a:pt x="547" y="18"/>
                  </a:lnTo>
                  <a:lnTo>
                    <a:pt x="544" y="18"/>
                  </a:lnTo>
                  <a:lnTo>
                    <a:pt x="543" y="18"/>
                  </a:lnTo>
                  <a:lnTo>
                    <a:pt x="540" y="15"/>
                  </a:lnTo>
                  <a:lnTo>
                    <a:pt x="538" y="12"/>
                  </a:lnTo>
                  <a:lnTo>
                    <a:pt x="537" y="11"/>
                  </a:lnTo>
                  <a:lnTo>
                    <a:pt x="537" y="9"/>
                  </a:lnTo>
                  <a:lnTo>
                    <a:pt x="537" y="6"/>
                  </a:lnTo>
                  <a:lnTo>
                    <a:pt x="538" y="5"/>
                  </a:lnTo>
                  <a:lnTo>
                    <a:pt x="540" y="2"/>
                  </a:lnTo>
                  <a:lnTo>
                    <a:pt x="543" y="0"/>
                  </a:lnTo>
                  <a:lnTo>
                    <a:pt x="544" y="0"/>
                  </a:lnTo>
                  <a:lnTo>
                    <a:pt x="547" y="0"/>
                  </a:lnTo>
                  <a:lnTo>
                    <a:pt x="549" y="0"/>
                  </a:lnTo>
                  <a:lnTo>
                    <a:pt x="550" y="0"/>
                  </a:lnTo>
                  <a:lnTo>
                    <a:pt x="553" y="2"/>
                  </a:lnTo>
                  <a:lnTo>
                    <a:pt x="555" y="5"/>
                  </a:lnTo>
                  <a:lnTo>
                    <a:pt x="556" y="6"/>
                  </a:lnTo>
                  <a:lnTo>
                    <a:pt x="556" y="9"/>
                  </a:lnTo>
                  <a:lnTo>
                    <a:pt x="556" y="11"/>
                  </a:lnTo>
                  <a:lnTo>
                    <a:pt x="555" y="12"/>
                  </a:lnTo>
                  <a:lnTo>
                    <a:pt x="553" y="15"/>
                  </a:lnTo>
                  <a:lnTo>
                    <a:pt x="550" y="18"/>
                  </a:lnTo>
                  <a:lnTo>
                    <a:pt x="549" y="18"/>
                  </a:lnTo>
                  <a:lnTo>
                    <a:pt x="547" y="18"/>
                  </a:lnTo>
                  <a:close/>
                  <a:moveTo>
                    <a:pt x="510" y="18"/>
                  </a:moveTo>
                  <a:lnTo>
                    <a:pt x="510" y="18"/>
                  </a:lnTo>
                  <a:lnTo>
                    <a:pt x="507" y="18"/>
                  </a:lnTo>
                  <a:lnTo>
                    <a:pt x="506" y="18"/>
                  </a:lnTo>
                  <a:lnTo>
                    <a:pt x="503" y="15"/>
                  </a:lnTo>
                  <a:lnTo>
                    <a:pt x="501" y="12"/>
                  </a:lnTo>
                  <a:lnTo>
                    <a:pt x="500" y="11"/>
                  </a:lnTo>
                  <a:lnTo>
                    <a:pt x="500" y="9"/>
                  </a:lnTo>
                  <a:lnTo>
                    <a:pt x="500" y="6"/>
                  </a:lnTo>
                  <a:lnTo>
                    <a:pt x="501" y="5"/>
                  </a:lnTo>
                  <a:lnTo>
                    <a:pt x="503" y="2"/>
                  </a:lnTo>
                  <a:lnTo>
                    <a:pt x="506" y="0"/>
                  </a:lnTo>
                  <a:lnTo>
                    <a:pt x="507" y="0"/>
                  </a:lnTo>
                  <a:lnTo>
                    <a:pt x="510" y="0"/>
                  </a:lnTo>
                  <a:lnTo>
                    <a:pt x="512" y="0"/>
                  </a:lnTo>
                  <a:lnTo>
                    <a:pt x="513" y="0"/>
                  </a:lnTo>
                  <a:lnTo>
                    <a:pt x="516" y="2"/>
                  </a:lnTo>
                  <a:lnTo>
                    <a:pt x="518" y="5"/>
                  </a:lnTo>
                  <a:lnTo>
                    <a:pt x="519" y="6"/>
                  </a:lnTo>
                  <a:lnTo>
                    <a:pt x="519" y="9"/>
                  </a:lnTo>
                  <a:lnTo>
                    <a:pt x="519" y="11"/>
                  </a:lnTo>
                  <a:lnTo>
                    <a:pt x="518" y="12"/>
                  </a:lnTo>
                  <a:lnTo>
                    <a:pt x="516" y="15"/>
                  </a:lnTo>
                  <a:lnTo>
                    <a:pt x="513" y="18"/>
                  </a:lnTo>
                  <a:lnTo>
                    <a:pt x="512" y="18"/>
                  </a:lnTo>
                  <a:lnTo>
                    <a:pt x="510" y="18"/>
                  </a:lnTo>
                  <a:close/>
                  <a:moveTo>
                    <a:pt x="473" y="18"/>
                  </a:moveTo>
                  <a:lnTo>
                    <a:pt x="473" y="18"/>
                  </a:lnTo>
                  <a:lnTo>
                    <a:pt x="470" y="18"/>
                  </a:lnTo>
                  <a:lnTo>
                    <a:pt x="469" y="18"/>
                  </a:lnTo>
                  <a:lnTo>
                    <a:pt x="466" y="15"/>
                  </a:lnTo>
                  <a:lnTo>
                    <a:pt x="465" y="12"/>
                  </a:lnTo>
                  <a:lnTo>
                    <a:pt x="463" y="11"/>
                  </a:lnTo>
                  <a:lnTo>
                    <a:pt x="463" y="9"/>
                  </a:lnTo>
                  <a:lnTo>
                    <a:pt x="463" y="6"/>
                  </a:lnTo>
                  <a:lnTo>
                    <a:pt x="465" y="5"/>
                  </a:lnTo>
                  <a:lnTo>
                    <a:pt x="466" y="2"/>
                  </a:lnTo>
                  <a:lnTo>
                    <a:pt x="469" y="0"/>
                  </a:lnTo>
                  <a:lnTo>
                    <a:pt x="470" y="0"/>
                  </a:lnTo>
                  <a:lnTo>
                    <a:pt x="473" y="0"/>
                  </a:lnTo>
                  <a:lnTo>
                    <a:pt x="475" y="0"/>
                  </a:lnTo>
                  <a:lnTo>
                    <a:pt x="476" y="0"/>
                  </a:lnTo>
                  <a:lnTo>
                    <a:pt x="479" y="2"/>
                  </a:lnTo>
                  <a:lnTo>
                    <a:pt x="481" y="5"/>
                  </a:lnTo>
                  <a:lnTo>
                    <a:pt x="482" y="6"/>
                  </a:lnTo>
                  <a:lnTo>
                    <a:pt x="482" y="9"/>
                  </a:lnTo>
                  <a:lnTo>
                    <a:pt x="482" y="11"/>
                  </a:lnTo>
                  <a:lnTo>
                    <a:pt x="481" y="12"/>
                  </a:lnTo>
                  <a:lnTo>
                    <a:pt x="479" y="15"/>
                  </a:lnTo>
                  <a:lnTo>
                    <a:pt x="476" y="18"/>
                  </a:lnTo>
                  <a:lnTo>
                    <a:pt x="475" y="18"/>
                  </a:lnTo>
                  <a:lnTo>
                    <a:pt x="473" y="18"/>
                  </a:lnTo>
                  <a:close/>
                  <a:moveTo>
                    <a:pt x="436" y="18"/>
                  </a:moveTo>
                  <a:lnTo>
                    <a:pt x="436" y="18"/>
                  </a:lnTo>
                  <a:lnTo>
                    <a:pt x="434" y="18"/>
                  </a:lnTo>
                  <a:lnTo>
                    <a:pt x="432" y="18"/>
                  </a:lnTo>
                  <a:lnTo>
                    <a:pt x="429" y="15"/>
                  </a:lnTo>
                  <a:lnTo>
                    <a:pt x="428" y="12"/>
                  </a:lnTo>
                  <a:lnTo>
                    <a:pt x="426" y="11"/>
                  </a:lnTo>
                  <a:lnTo>
                    <a:pt x="426" y="9"/>
                  </a:lnTo>
                  <a:lnTo>
                    <a:pt x="426" y="6"/>
                  </a:lnTo>
                  <a:lnTo>
                    <a:pt x="428" y="5"/>
                  </a:lnTo>
                  <a:lnTo>
                    <a:pt x="429" y="2"/>
                  </a:lnTo>
                  <a:lnTo>
                    <a:pt x="432" y="0"/>
                  </a:lnTo>
                  <a:lnTo>
                    <a:pt x="434" y="0"/>
                  </a:lnTo>
                  <a:lnTo>
                    <a:pt x="436" y="0"/>
                  </a:lnTo>
                  <a:lnTo>
                    <a:pt x="438" y="0"/>
                  </a:lnTo>
                  <a:lnTo>
                    <a:pt x="439" y="0"/>
                  </a:lnTo>
                  <a:lnTo>
                    <a:pt x="442" y="2"/>
                  </a:lnTo>
                  <a:lnTo>
                    <a:pt x="444" y="5"/>
                  </a:lnTo>
                  <a:lnTo>
                    <a:pt x="445" y="6"/>
                  </a:lnTo>
                  <a:lnTo>
                    <a:pt x="445" y="9"/>
                  </a:lnTo>
                  <a:lnTo>
                    <a:pt x="445" y="11"/>
                  </a:lnTo>
                  <a:lnTo>
                    <a:pt x="444" y="12"/>
                  </a:lnTo>
                  <a:lnTo>
                    <a:pt x="442" y="15"/>
                  </a:lnTo>
                  <a:lnTo>
                    <a:pt x="439" y="18"/>
                  </a:lnTo>
                  <a:lnTo>
                    <a:pt x="438" y="18"/>
                  </a:lnTo>
                  <a:lnTo>
                    <a:pt x="436" y="18"/>
                  </a:lnTo>
                  <a:close/>
                  <a:moveTo>
                    <a:pt x="400" y="18"/>
                  </a:moveTo>
                  <a:lnTo>
                    <a:pt x="400" y="18"/>
                  </a:lnTo>
                  <a:lnTo>
                    <a:pt x="397" y="18"/>
                  </a:lnTo>
                  <a:lnTo>
                    <a:pt x="395" y="18"/>
                  </a:lnTo>
                  <a:lnTo>
                    <a:pt x="392" y="15"/>
                  </a:lnTo>
                  <a:lnTo>
                    <a:pt x="391" y="12"/>
                  </a:lnTo>
                  <a:lnTo>
                    <a:pt x="389" y="11"/>
                  </a:lnTo>
                  <a:lnTo>
                    <a:pt x="389" y="9"/>
                  </a:lnTo>
                  <a:lnTo>
                    <a:pt x="389" y="6"/>
                  </a:lnTo>
                  <a:lnTo>
                    <a:pt x="391" y="5"/>
                  </a:lnTo>
                  <a:lnTo>
                    <a:pt x="392" y="2"/>
                  </a:lnTo>
                  <a:lnTo>
                    <a:pt x="395" y="0"/>
                  </a:lnTo>
                  <a:lnTo>
                    <a:pt x="397" y="0"/>
                  </a:lnTo>
                  <a:lnTo>
                    <a:pt x="400" y="0"/>
                  </a:lnTo>
                  <a:lnTo>
                    <a:pt x="401" y="0"/>
                  </a:lnTo>
                  <a:lnTo>
                    <a:pt x="403" y="0"/>
                  </a:lnTo>
                  <a:lnTo>
                    <a:pt x="405" y="2"/>
                  </a:lnTo>
                  <a:lnTo>
                    <a:pt x="407" y="5"/>
                  </a:lnTo>
                  <a:lnTo>
                    <a:pt x="408" y="6"/>
                  </a:lnTo>
                  <a:lnTo>
                    <a:pt x="408" y="9"/>
                  </a:lnTo>
                  <a:lnTo>
                    <a:pt x="408" y="11"/>
                  </a:lnTo>
                  <a:lnTo>
                    <a:pt x="407" y="12"/>
                  </a:lnTo>
                  <a:lnTo>
                    <a:pt x="405" y="15"/>
                  </a:lnTo>
                  <a:lnTo>
                    <a:pt x="403" y="18"/>
                  </a:lnTo>
                  <a:lnTo>
                    <a:pt x="401" y="18"/>
                  </a:lnTo>
                  <a:lnTo>
                    <a:pt x="400" y="18"/>
                  </a:lnTo>
                  <a:close/>
                  <a:moveTo>
                    <a:pt x="363" y="18"/>
                  </a:moveTo>
                  <a:lnTo>
                    <a:pt x="363" y="18"/>
                  </a:lnTo>
                  <a:lnTo>
                    <a:pt x="360" y="18"/>
                  </a:lnTo>
                  <a:lnTo>
                    <a:pt x="358" y="18"/>
                  </a:lnTo>
                  <a:lnTo>
                    <a:pt x="355" y="15"/>
                  </a:lnTo>
                  <a:lnTo>
                    <a:pt x="354" y="12"/>
                  </a:lnTo>
                  <a:lnTo>
                    <a:pt x="352" y="11"/>
                  </a:lnTo>
                  <a:lnTo>
                    <a:pt x="352" y="9"/>
                  </a:lnTo>
                  <a:lnTo>
                    <a:pt x="352" y="6"/>
                  </a:lnTo>
                  <a:lnTo>
                    <a:pt x="354" y="5"/>
                  </a:lnTo>
                  <a:lnTo>
                    <a:pt x="355" y="2"/>
                  </a:lnTo>
                  <a:lnTo>
                    <a:pt x="358" y="0"/>
                  </a:lnTo>
                  <a:lnTo>
                    <a:pt x="360" y="0"/>
                  </a:lnTo>
                  <a:lnTo>
                    <a:pt x="363" y="0"/>
                  </a:lnTo>
                  <a:lnTo>
                    <a:pt x="364" y="0"/>
                  </a:lnTo>
                  <a:lnTo>
                    <a:pt x="366" y="0"/>
                  </a:lnTo>
                  <a:lnTo>
                    <a:pt x="369" y="2"/>
                  </a:lnTo>
                  <a:lnTo>
                    <a:pt x="370" y="5"/>
                  </a:lnTo>
                  <a:lnTo>
                    <a:pt x="372" y="6"/>
                  </a:lnTo>
                  <a:lnTo>
                    <a:pt x="372" y="9"/>
                  </a:lnTo>
                  <a:lnTo>
                    <a:pt x="372" y="11"/>
                  </a:lnTo>
                  <a:lnTo>
                    <a:pt x="370" y="12"/>
                  </a:lnTo>
                  <a:lnTo>
                    <a:pt x="369" y="15"/>
                  </a:lnTo>
                  <a:lnTo>
                    <a:pt x="366" y="18"/>
                  </a:lnTo>
                  <a:lnTo>
                    <a:pt x="364" y="18"/>
                  </a:lnTo>
                  <a:lnTo>
                    <a:pt x="363" y="18"/>
                  </a:lnTo>
                  <a:close/>
                  <a:moveTo>
                    <a:pt x="326" y="18"/>
                  </a:moveTo>
                  <a:lnTo>
                    <a:pt x="326" y="18"/>
                  </a:lnTo>
                  <a:lnTo>
                    <a:pt x="323" y="18"/>
                  </a:lnTo>
                  <a:lnTo>
                    <a:pt x="321" y="18"/>
                  </a:lnTo>
                  <a:lnTo>
                    <a:pt x="318" y="15"/>
                  </a:lnTo>
                  <a:lnTo>
                    <a:pt x="317" y="12"/>
                  </a:lnTo>
                  <a:lnTo>
                    <a:pt x="315" y="11"/>
                  </a:lnTo>
                  <a:lnTo>
                    <a:pt x="315" y="9"/>
                  </a:lnTo>
                  <a:lnTo>
                    <a:pt x="315" y="6"/>
                  </a:lnTo>
                  <a:lnTo>
                    <a:pt x="317" y="5"/>
                  </a:lnTo>
                  <a:lnTo>
                    <a:pt x="318" y="2"/>
                  </a:lnTo>
                  <a:lnTo>
                    <a:pt x="321" y="0"/>
                  </a:lnTo>
                  <a:lnTo>
                    <a:pt x="323" y="0"/>
                  </a:lnTo>
                  <a:lnTo>
                    <a:pt x="326" y="0"/>
                  </a:lnTo>
                  <a:lnTo>
                    <a:pt x="327" y="0"/>
                  </a:lnTo>
                  <a:lnTo>
                    <a:pt x="329" y="0"/>
                  </a:lnTo>
                  <a:lnTo>
                    <a:pt x="332" y="2"/>
                  </a:lnTo>
                  <a:lnTo>
                    <a:pt x="333" y="5"/>
                  </a:lnTo>
                  <a:lnTo>
                    <a:pt x="335" y="6"/>
                  </a:lnTo>
                  <a:lnTo>
                    <a:pt x="335" y="9"/>
                  </a:lnTo>
                  <a:lnTo>
                    <a:pt x="335" y="11"/>
                  </a:lnTo>
                  <a:lnTo>
                    <a:pt x="333" y="12"/>
                  </a:lnTo>
                  <a:lnTo>
                    <a:pt x="332" y="15"/>
                  </a:lnTo>
                  <a:lnTo>
                    <a:pt x="329" y="18"/>
                  </a:lnTo>
                  <a:lnTo>
                    <a:pt x="327" y="18"/>
                  </a:lnTo>
                  <a:lnTo>
                    <a:pt x="326" y="18"/>
                  </a:lnTo>
                  <a:close/>
                  <a:moveTo>
                    <a:pt x="289" y="18"/>
                  </a:moveTo>
                  <a:lnTo>
                    <a:pt x="289" y="18"/>
                  </a:lnTo>
                  <a:lnTo>
                    <a:pt x="286" y="18"/>
                  </a:lnTo>
                  <a:lnTo>
                    <a:pt x="284" y="18"/>
                  </a:lnTo>
                  <a:lnTo>
                    <a:pt x="282" y="15"/>
                  </a:lnTo>
                  <a:lnTo>
                    <a:pt x="280" y="12"/>
                  </a:lnTo>
                  <a:lnTo>
                    <a:pt x="279" y="11"/>
                  </a:lnTo>
                  <a:lnTo>
                    <a:pt x="279" y="9"/>
                  </a:lnTo>
                  <a:lnTo>
                    <a:pt x="279" y="6"/>
                  </a:lnTo>
                  <a:lnTo>
                    <a:pt x="280" y="5"/>
                  </a:lnTo>
                  <a:lnTo>
                    <a:pt x="282" y="2"/>
                  </a:lnTo>
                  <a:lnTo>
                    <a:pt x="284" y="0"/>
                  </a:lnTo>
                  <a:lnTo>
                    <a:pt x="286" y="0"/>
                  </a:lnTo>
                  <a:lnTo>
                    <a:pt x="289" y="0"/>
                  </a:lnTo>
                  <a:lnTo>
                    <a:pt x="290" y="0"/>
                  </a:lnTo>
                  <a:lnTo>
                    <a:pt x="292" y="0"/>
                  </a:lnTo>
                  <a:lnTo>
                    <a:pt x="295" y="2"/>
                  </a:lnTo>
                  <a:lnTo>
                    <a:pt x="296" y="5"/>
                  </a:lnTo>
                  <a:lnTo>
                    <a:pt x="298" y="6"/>
                  </a:lnTo>
                  <a:lnTo>
                    <a:pt x="298" y="9"/>
                  </a:lnTo>
                  <a:lnTo>
                    <a:pt x="298" y="11"/>
                  </a:lnTo>
                  <a:lnTo>
                    <a:pt x="296" y="12"/>
                  </a:lnTo>
                  <a:lnTo>
                    <a:pt x="295" y="15"/>
                  </a:lnTo>
                  <a:lnTo>
                    <a:pt x="292" y="18"/>
                  </a:lnTo>
                  <a:lnTo>
                    <a:pt x="290" y="18"/>
                  </a:lnTo>
                  <a:lnTo>
                    <a:pt x="289" y="18"/>
                  </a:lnTo>
                  <a:close/>
                  <a:moveTo>
                    <a:pt x="252" y="18"/>
                  </a:moveTo>
                  <a:lnTo>
                    <a:pt x="252" y="18"/>
                  </a:lnTo>
                  <a:lnTo>
                    <a:pt x="249" y="18"/>
                  </a:lnTo>
                  <a:lnTo>
                    <a:pt x="248" y="18"/>
                  </a:lnTo>
                  <a:lnTo>
                    <a:pt x="245" y="15"/>
                  </a:lnTo>
                  <a:lnTo>
                    <a:pt x="243" y="12"/>
                  </a:lnTo>
                  <a:lnTo>
                    <a:pt x="242" y="11"/>
                  </a:lnTo>
                  <a:lnTo>
                    <a:pt x="242" y="9"/>
                  </a:lnTo>
                  <a:lnTo>
                    <a:pt x="242" y="6"/>
                  </a:lnTo>
                  <a:lnTo>
                    <a:pt x="243" y="5"/>
                  </a:lnTo>
                  <a:lnTo>
                    <a:pt x="245" y="2"/>
                  </a:lnTo>
                  <a:lnTo>
                    <a:pt x="248" y="0"/>
                  </a:lnTo>
                  <a:lnTo>
                    <a:pt x="249" y="0"/>
                  </a:lnTo>
                  <a:lnTo>
                    <a:pt x="252" y="0"/>
                  </a:lnTo>
                  <a:lnTo>
                    <a:pt x="253" y="0"/>
                  </a:lnTo>
                  <a:lnTo>
                    <a:pt x="255" y="0"/>
                  </a:lnTo>
                  <a:lnTo>
                    <a:pt x="258" y="2"/>
                  </a:lnTo>
                  <a:lnTo>
                    <a:pt x="259" y="5"/>
                  </a:lnTo>
                  <a:lnTo>
                    <a:pt x="261" y="6"/>
                  </a:lnTo>
                  <a:lnTo>
                    <a:pt x="261" y="9"/>
                  </a:lnTo>
                  <a:lnTo>
                    <a:pt x="261" y="11"/>
                  </a:lnTo>
                  <a:lnTo>
                    <a:pt x="259" y="12"/>
                  </a:lnTo>
                  <a:lnTo>
                    <a:pt x="258" y="15"/>
                  </a:lnTo>
                  <a:lnTo>
                    <a:pt x="255" y="18"/>
                  </a:lnTo>
                  <a:lnTo>
                    <a:pt x="253" y="18"/>
                  </a:lnTo>
                  <a:lnTo>
                    <a:pt x="252" y="18"/>
                  </a:lnTo>
                  <a:close/>
                  <a:moveTo>
                    <a:pt x="215" y="18"/>
                  </a:moveTo>
                  <a:lnTo>
                    <a:pt x="215" y="18"/>
                  </a:lnTo>
                  <a:lnTo>
                    <a:pt x="212" y="18"/>
                  </a:lnTo>
                  <a:lnTo>
                    <a:pt x="211" y="18"/>
                  </a:lnTo>
                  <a:lnTo>
                    <a:pt x="208" y="15"/>
                  </a:lnTo>
                  <a:lnTo>
                    <a:pt x="206" y="12"/>
                  </a:lnTo>
                  <a:lnTo>
                    <a:pt x="205" y="11"/>
                  </a:lnTo>
                  <a:lnTo>
                    <a:pt x="205" y="9"/>
                  </a:lnTo>
                  <a:lnTo>
                    <a:pt x="205" y="6"/>
                  </a:lnTo>
                  <a:lnTo>
                    <a:pt x="206" y="5"/>
                  </a:lnTo>
                  <a:lnTo>
                    <a:pt x="208" y="2"/>
                  </a:lnTo>
                  <a:lnTo>
                    <a:pt x="211" y="0"/>
                  </a:lnTo>
                  <a:lnTo>
                    <a:pt x="212" y="0"/>
                  </a:lnTo>
                  <a:lnTo>
                    <a:pt x="215" y="0"/>
                  </a:lnTo>
                  <a:lnTo>
                    <a:pt x="217" y="0"/>
                  </a:lnTo>
                  <a:lnTo>
                    <a:pt x="218" y="0"/>
                  </a:lnTo>
                  <a:lnTo>
                    <a:pt x="221" y="2"/>
                  </a:lnTo>
                  <a:lnTo>
                    <a:pt x="222" y="5"/>
                  </a:lnTo>
                  <a:lnTo>
                    <a:pt x="224" y="6"/>
                  </a:lnTo>
                  <a:lnTo>
                    <a:pt x="224" y="9"/>
                  </a:lnTo>
                  <a:lnTo>
                    <a:pt x="224" y="11"/>
                  </a:lnTo>
                  <a:lnTo>
                    <a:pt x="222" y="12"/>
                  </a:lnTo>
                  <a:lnTo>
                    <a:pt x="221" y="15"/>
                  </a:lnTo>
                  <a:lnTo>
                    <a:pt x="218" y="18"/>
                  </a:lnTo>
                  <a:lnTo>
                    <a:pt x="217" y="18"/>
                  </a:lnTo>
                  <a:lnTo>
                    <a:pt x="215" y="18"/>
                  </a:lnTo>
                  <a:close/>
                  <a:moveTo>
                    <a:pt x="178" y="18"/>
                  </a:moveTo>
                  <a:lnTo>
                    <a:pt x="178" y="18"/>
                  </a:lnTo>
                  <a:lnTo>
                    <a:pt x="175" y="18"/>
                  </a:lnTo>
                  <a:lnTo>
                    <a:pt x="174" y="18"/>
                  </a:lnTo>
                  <a:lnTo>
                    <a:pt x="171" y="15"/>
                  </a:lnTo>
                  <a:lnTo>
                    <a:pt x="169" y="12"/>
                  </a:lnTo>
                  <a:lnTo>
                    <a:pt x="168" y="11"/>
                  </a:lnTo>
                  <a:lnTo>
                    <a:pt x="168" y="9"/>
                  </a:lnTo>
                  <a:lnTo>
                    <a:pt x="168" y="6"/>
                  </a:lnTo>
                  <a:lnTo>
                    <a:pt x="169" y="5"/>
                  </a:lnTo>
                  <a:lnTo>
                    <a:pt x="171" y="2"/>
                  </a:lnTo>
                  <a:lnTo>
                    <a:pt x="174" y="0"/>
                  </a:lnTo>
                  <a:lnTo>
                    <a:pt x="175" y="0"/>
                  </a:lnTo>
                  <a:lnTo>
                    <a:pt x="178" y="0"/>
                  </a:lnTo>
                  <a:lnTo>
                    <a:pt x="180" y="0"/>
                  </a:lnTo>
                  <a:lnTo>
                    <a:pt x="181" y="0"/>
                  </a:lnTo>
                  <a:lnTo>
                    <a:pt x="184" y="2"/>
                  </a:lnTo>
                  <a:lnTo>
                    <a:pt x="186" y="5"/>
                  </a:lnTo>
                  <a:lnTo>
                    <a:pt x="187" y="6"/>
                  </a:lnTo>
                  <a:lnTo>
                    <a:pt x="187" y="9"/>
                  </a:lnTo>
                  <a:lnTo>
                    <a:pt x="187" y="11"/>
                  </a:lnTo>
                  <a:lnTo>
                    <a:pt x="186" y="12"/>
                  </a:lnTo>
                  <a:lnTo>
                    <a:pt x="184" y="15"/>
                  </a:lnTo>
                  <a:lnTo>
                    <a:pt x="181" y="18"/>
                  </a:lnTo>
                  <a:lnTo>
                    <a:pt x="180" y="18"/>
                  </a:lnTo>
                  <a:lnTo>
                    <a:pt x="178" y="18"/>
                  </a:lnTo>
                  <a:close/>
                  <a:moveTo>
                    <a:pt x="141" y="18"/>
                  </a:moveTo>
                  <a:lnTo>
                    <a:pt x="140" y="18"/>
                  </a:lnTo>
                  <a:lnTo>
                    <a:pt x="138" y="18"/>
                  </a:lnTo>
                  <a:lnTo>
                    <a:pt x="137" y="18"/>
                  </a:lnTo>
                  <a:lnTo>
                    <a:pt x="134" y="15"/>
                  </a:lnTo>
                  <a:lnTo>
                    <a:pt x="132" y="12"/>
                  </a:lnTo>
                  <a:lnTo>
                    <a:pt x="131" y="11"/>
                  </a:lnTo>
                  <a:lnTo>
                    <a:pt x="131" y="9"/>
                  </a:lnTo>
                  <a:lnTo>
                    <a:pt x="131" y="6"/>
                  </a:lnTo>
                  <a:lnTo>
                    <a:pt x="132" y="5"/>
                  </a:lnTo>
                  <a:lnTo>
                    <a:pt x="134" y="2"/>
                  </a:lnTo>
                  <a:lnTo>
                    <a:pt x="137" y="0"/>
                  </a:lnTo>
                  <a:lnTo>
                    <a:pt x="138" y="0"/>
                  </a:lnTo>
                  <a:lnTo>
                    <a:pt x="140" y="0"/>
                  </a:lnTo>
                  <a:lnTo>
                    <a:pt x="141" y="0"/>
                  </a:lnTo>
                  <a:lnTo>
                    <a:pt x="143" y="0"/>
                  </a:lnTo>
                  <a:lnTo>
                    <a:pt x="144" y="0"/>
                  </a:lnTo>
                  <a:lnTo>
                    <a:pt x="147" y="2"/>
                  </a:lnTo>
                  <a:lnTo>
                    <a:pt x="149" y="5"/>
                  </a:lnTo>
                  <a:lnTo>
                    <a:pt x="150" y="6"/>
                  </a:lnTo>
                  <a:lnTo>
                    <a:pt x="150" y="9"/>
                  </a:lnTo>
                  <a:lnTo>
                    <a:pt x="150" y="11"/>
                  </a:lnTo>
                  <a:lnTo>
                    <a:pt x="149" y="12"/>
                  </a:lnTo>
                  <a:lnTo>
                    <a:pt x="147" y="15"/>
                  </a:lnTo>
                  <a:lnTo>
                    <a:pt x="144" y="18"/>
                  </a:lnTo>
                  <a:lnTo>
                    <a:pt x="143" y="18"/>
                  </a:lnTo>
                  <a:lnTo>
                    <a:pt x="141" y="18"/>
                  </a:lnTo>
                  <a:close/>
                  <a:moveTo>
                    <a:pt x="103" y="18"/>
                  </a:moveTo>
                  <a:lnTo>
                    <a:pt x="103" y="18"/>
                  </a:lnTo>
                  <a:lnTo>
                    <a:pt x="101" y="18"/>
                  </a:lnTo>
                  <a:lnTo>
                    <a:pt x="100" y="18"/>
                  </a:lnTo>
                  <a:lnTo>
                    <a:pt x="97" y="15"/>
                  </a:lnTo>
                  <a:lnTo>
                    <a:pt x="96" y="12"/>
                  </a:lnTo>
                  <a:lnTo>
                    <a:pt x="94" y="11"/>
                  </a:lnTo>
                  <a:lnTo>
                    <a:pt x="94" y="9"/>
                  </a:lnTo>
                  <a:lnTo>
                    <a:pt x="94" y="6"/>
                  </a:lnTo>
                  <a:lnTo>
                    <a:pt x="96" y="5"/>
                  </a:lnTo>
                  <a:lnTo>
                    <a:pt x="97" y="2"/>
                  </a:lnTo>
                  <a:lnTo>
                    <a:pt x="100" y="0"/>
                  </a:lnTo>
                  <a:lnTo>
                    <a:pt x="101" y="0"/>
                  </a:lnTo>
                  <a:lnTo>
                    <a:pt x="103" y="0"/>
                  </a:lnTo>
                  <a:lnTo>
                    <a:pt x="106" y="0"/>
                  </a:lnTo>
                  <a:lnTo>
                    <a:pt x="107" y="0"/>
                  </a:lnTo>
                  <a:lnTo>
                    <a:pt x="110" y="2"/>
                  </a:lnTo>
                  <a:lnTo>
                    <a:pt x="112" y="5"/>
                  </a:lnTo>
                  <a:lnTo>
                    <a:pt x="112" y="6"/>
                  </a:lnTo>
                  <a:lnTo>
                    <a:pt x="113" y="9"/>
                  </a:lnTo>
                  <a:lnTo>
                    <a:pt x="112" y="11"/>
                  </a:lnTo>
                  <a:lnTo>
                    <a:pt x="112" y="12"/>
                  </a:lnTo>
                  <a:lnTo>
                    <a:pt x="110" y="15"/>
                  </a:lnTo>
                  <a:lnTo>
                    <a:pt x="107" y="18"/>
                  </a:lnTo>
                  <a:lnTo>
                    <a:pt x="106" y="18"/>
                  </a:lnTo>
                  <a:lnTo>
                    <a:pt x="103" y="18"/>
                  </a:lnTo>
                  <a:close/>
                  <a:moveTo>
                    <a:pt x="66" y="18"/>
                  </a:moveTo>
                  <a:lnTo>
                    <a:pt x="66" y="18"/>
                  </a:lnTo>
                  <a:lnTo>
                    <a:pt x="65" y="18"/>
                  </a:lnTo>
                  <a:lnTo>
                    <a:pt x="63" y="18"/>
                  </a:lnTo>
                  <a:lnTo>
                    <a:pt x="60" y="15"/>
                  </a:lnTo>
                  <a:lnTo>
                    <a:pt x="59" y="12"/>
                  </a:lnTo>
                  <a:lnTo>
                    <a:pt x="57" y="11"/>
                  </a:lnTo>
                  <a:lnTo>
                    <a:pt x="57" y="9"/>
                  </a:lnTo>
                  <a:lnTo>
                    <a:pt x="57" y="6"/>
                  </a:lnTo>
                  <a:lnTo>
                    <a:pt x="59" y="5"/>
                  </a:lnTo>
                  <a:lnTo>
                    <a:pt x="60" y="2"/>
                  </a:lnTo>
                  <a:lnTo>
                    <a:pt x="63" y="0"/>
                  </a:lnTo>
                  <a:lnTo>
                    <a:pt x="65" y="0"/>
                  </a:lnTo>
                  <a:lnTo>
                    <a:pt x="66" y="0"/>
                  </a:lnTo>
                  <a:lnTo>
                    <a:pt x="69" y="0"/>
                  </a:lnTo>
                  <a:lnTo>
                    <a:pt x="70" y="0"/>
                  </a:lnTo>
                  <a:lnTo>
                    <a:pt x="73" y="2"/>
                  </a:lnTo>
                  <a:lnTo>
                    <a:pt x="75" y="5"/>
                  </a:lnTo>
                  <a:lnTo>
                    <a:pt x="75" y="6"/>
                  </a:lnTo>
                  <a:lnTo>
                    <a:pt x="76" y="9"/>
                  </a:lnTo>
                  <a:lnTo>
                    <a:pt x="75" y="11"/>
                  </a:lnTo>
                  <a:lnTo>
                    <a:pt x="75" y="12"/>
                  </a:lnTo>
                  <a:lnTo>
                    <a:pt x="73" y="15"/>
                  </a:lnTo>
                  <a:lnTo>
                    <a:pt x="70" y="18"/>
                  </a:lnTo>
                  <a:lnTo>
                    <a:pt x="69" y="18"/>
                  </a:lnTo>
                  <a:lnTo>
                    <a:pt x="66" y="18"/>
                  </a:lnTo>
                  <a:close/>
                  <a:moveTo>
                    <a:pt x="29" y="18"/>
                  </a:moveTo>
                  <a:lnTo>
                    <a:pt x="29" y="18"/>
                  </a:lnTo>
                  <a:lnTo>
                    <a:pt x="28" y="18"/>
                  </a:lnTo>
                  <a:lnTo>
                    <a:pt x="26" y="18"/>
                  </a:lnTo>
                  <a:lnTo>
                    <a:pt x="23" y="15"/>
                  </a:lnTo>
                  <a:lnTo>
                    <a:pt x="22" y="12"/>
                  </a:lnTo>
                  <a:lnTo>
                    <a:pt x="20" y="11"/>
                  </a:lnTo>
                  <a:lnTo>
                    <a:pt x="20" y="9"/>
                  </a:lnTo>
                  <a:lnTo>
                    <a:pt x="20" y="6"/>
                  </a:lnTo>
                  <a:lnTo>
                    <a:pt x="22" y="5"/>
                  </a:lnTo>
                  <a:lnTo>
                    <a:pt x="23" y="2"/>
                  </a:lnTo>
                  <a:lnTo>
                    <a:pt x="26" y="0"/>
                  </a:lnTo>
                  <a:lnTo>
                    <a:pt x="28" y="0"/>
                  </a:lnTo>
                  <a:lnTo>
                    <a:pt x="29" y="0"/>
                  </a:lnTo>
                  <a:lnTo>
                    <a:pt x="32" y="0"/>
                  </a:lnTo>
                  <a:lnTo>
                    <a:pt x="34" y="0"/>
                  </a:lnTo>
                  <a:lnTo>
                    <a:pt x="36" y="2"/>
                  </a:lnTo>
                  <a:lnTo>
                    <a:pt x="38" y="5"/>
                  </a:lnTo>
                  <a:lnTo>
                    <a:pt x="38" y="6"/>
                  </a:lnTo>
                  <a:lnTo>
                    <a:pt x="39" y="9"/>
                  </a:lnTo>
                  <a:lnTo>
                    <a:pt x="38" y="11"/>
                  </a:lnTo>
                  <a:lnTo>
                    <a:pt x="38" y="12"/>
                  </a:lnTo>
                  <a:lnTo>
                    <a:pt x="36" y="15"/>
                  </a:lnTo>
                  <a:lnTo>
                    <a:pt x="34" y="18"/>
                  </a:lnTo>
                  <a:lnTo>
                    <a:pt x="32" y="18"/>
                  </a:lnTo>
                  <a:lnTo>
                    <a:pt x="29" y="18"/>
                  </a:lnTo>
                  <a:close/>
                  <a:moveTo>
                    <a:pt x="19" y="25"/>
                  </a:moveTo>
                  <a:lnTo>
                    <a:pt x="19" y="25"/>
                  </a:lnTo>
                  <a:lnTo>
                    <a:pt x="19" y="27"/>
                  </a:lnTo>
                  <a:lnTo>
                    <a:pt x="17" y="28"/>
                  </a:lnTo>
                  <a:lnTo>
                    <a:pt x="16" y="31"/>
                  </a:lnTo>
                  <a:lnTo>
                    <a:pt x="13" y="34"/>
                  </a:lnTo>
                  <a:lnTo>
                    <a:pt x="11" y="34"/>
                  </a:lnTo>
                  <a:lnTo>
                    <a:pt x="10" y="34"/>
                  </a:lnTo>
                  <a:lnTo>
                    <a:pt x="7" y="34"/>
                  </a:lnTo>
                  <a:lnTo>
                    <a:pt x="5" y="34"/>
                  </a:lnTo>
                  <a:lnTo>
                    <a:pt x="3" y="31"/>
                  </a:lnTo>
                  <a:lnTo>
                    <a:pt x="1" y="28"/>
                  </a:lnTo>
                  <a:lnTo>
                    <a:pt x="0" y="27"/>
                  </a:lnTo>
                  <a:lnTo>
                    <a:pt x="0" y="25"/>
                  </a:lnTo>
                  <a:lnTo>
                    <a:pt x="0" y="24"/>
                  </a:lnTo>
                  <a:lnTo>
                    <a:pt x="1" y="22"/>
                  </a:lnTo>
                  <a:lnTo>
                    <a:pt x="3" y="20"/>
                  </a:lnTo>
                  <a:lnTo>
                    <a:pt x="5" y="17"/>
                  </a:lnTo>
                  <a:lnTo>
                    <a:pt x="7" y="17"/>
                  </a:lnTo>
                  <a:lnTo>
                    <a:pt x="10" y="17"/>
                  </a:lnTo>
                  <a:lnTo>
                    <a:pt x="11" y="17"/>
                  </a:lnTo>
                  <a:lnTo>
                    <a:pt x="13" y="17"/>
                  </a:lnTo>
                  <a:lnTo>
                    <a:pt x="16" y="20"/>
                  </a:lnTo>
                  <a:lnTo>
                    <a:pt x="17" y="22"/>
                  </a:lnTo>
                  <a:lnTo>
                    <a:pt x="19" y="24"/>
                  </a:lnTo>
                  <a:lnTo>
                    <a:pt x="19" y="25"/>
                  </a:lnTo>
                  <a:close/>
                  <a:moveTo>
                    <a:pt x="19" y="62"/>
                  </a:moveTo>
                  <a:lnTo>
                    <a:pt x="19" y="62"/>
                  </a:lnTo>
                  <a:lnTo>
                    <a:pt x="19" y="64"/>
                  </a:lnTo>
                  <a:lnTo>
                    <a:pt x="17" y="65"/>
                  </a:lnTo>
                  <a:lnTo>
                    <a:pt x="16" y="68"/>
                  </a:lnTo>
                  <a:lnTo>
                    <a:pt x="13" y="71"/>
                  </a:lnTo>
                  <a:lnTo>
                    <a:pt x="11" y="71"/>
                  </a:lnTo>
                  <a:lnTo>
                    <a:pt x="10" y="71"/>
                  </a:lnTo>
                  <a:lnTo>
                    <a:pt x="7" y="71"/>
                  </a:lnTo>
                  <a:lnTo>
                    <a:pt x="5" y="71"/>
                  </a:lnTo>
                  <a:lnTo>
                    <a:pt x="3" y="68"/>
                  </a:lnTo>
                  <a:lnTo>
                    <a:pt x="1" y="65"/>
                  </a:lnTo>
                  <a:lnTo>
                    <a:pt x="0" y="64"/>
                  </a:lnTo>
                  <a:lnTo>
                    <a:pt x="0" y="62"/>
                  </a:lnTo>
                  <a:lnTo>
                    <a:pt x="0" y="61"/>
                  </a:lnTo>
                  <a:lnTo>
                    <a:pt x="1" y="59"/>
                  </a:lnTo>
                  <a:lnTo>
                    <a:pt x="3" y="56"/>
                  </a:lnTo>
                  <a:lnTo>
                    <a:pt x="5" y="53"/>
                  </a:lnTo>
                  <a:lnTo>
                    <a:pt x="7" y="53"/>
                  </a:lnTo>
                  <a:lnTo>
                    <a:pt x="10" y="53"/>
                  </a:lnTo>
                  <a:lnTo>
                    <a:pt x="11" y="53"/>
                  </a:lnTo>
                  <a:lnTo>
                    <a:pt x="13" y="53"/>
                  </a:lnTo>
                  <a:lnTo>
                    <a:pt x="16" y="56"/>
                  </a:lnTo>
                  <a:lnTo>
                    <a:pt x="17" y="59"/>
                  </a:lnTo>
                  <a:lnTo>
                    <a:pt x="19" y="61"/>
                  </a:lnTo>
                  <a:lnTo>
                    <a:pt x="19" y="62"/>
                  </a:lnTo>
                  <a:close/>
                  <a:moveTo>
                    <a:pt x="19" y="99"/>
                  </a:moveTo>
                  <a:lnTo>
                    <a:pt x="19" y="99"/>
                  </a:lnTo>
                  <a:lnTo>
                    <a:pt x="19" y="101"/>
                  </a:lnTo>
                  <a:lnTo>
                    <a:pt x="17" y="102"/>
                  </a:lnTo>
                  <a:lnTo>
                    <a:pt x="16" y="105"/>
                  </a:lnTo>
                  <a:lnTo>
                    <a:pt x="13" y="108"/>
                  </a:lnTo>
                  <a:lnTo>
                    <a:pt x="11" y="108"/>
                  </a:lnTo>
                  <a:lnTo>
                    <a:pt x="10" y="108"/>
                  </a:lnTo>
                  <a:lnTo>
                    <a:pt x="7" y="108"/>
                  </a:lnTo>
                  <a:lnTo>
                    <a:pt x="5" y="108"/>
                  </a:lnTo>
                  <a:lnTo>
                    <a:pt x="3" y="105"/>
                  </a:lnTo>
                  <a:lnTo>
                    <a:pt x="1" y="102"/>
                  </a:lnTo>
                  <a:lnTo>
                    <a:pt x="0" y="101"/>
                  </a:lnTo>
                  <a:lnTo>
                    <a:pt x="0" y="99"/>
                  </a:lnTo>
                  <a:lnTo>
                    <a:pt x="0" y="98"/>
                  </a:lnTo>
                  <a:lnTo>
                    <a:pt x="1" y="96"/>
                  </a:lnTo>
                  <a:lnTo>
                    <a:pt x="3" y="93"/>
                  </a:lnTo>
                  <a:lnTo>
                    <a:pt x="5" y="90"/>
                  </a:lnTo>
                  <a:lnTo>
                    <a:pt x="7" y="90"/>
                  </a:lnTo>
                  <a:lnTo>
                    <a:pt x="10" y="90"/>
                  </a:lnTo>
                  <a:lnTo>
                    <a:pt x="11" y="90"/>
                  </a:lnTo>
                  <a:lnTo>
                    <a:pt x="13" y="90"/>
                  </a:lnTo>
                  <a:lnTo>
                    <a:pt x="16" y="93"/>
                  </a:lnTo>
                  <a:lnTo>
                    <a:pt x="17" y="96"/>
                  </a:lnTo>
                  <a:lnTo>
                    <a:pt x="19" y="98"/>
                  </a:lnTo>
                  <a:lnTo>
                    <a:pt x="19" y="99"/>
                  </a:lnTo>
                  <a:close/>
                  <a:moveTo>
                    <a:pt x="19" y="136"/>
                  </a:moveTo>
                  <a:lnTo>
                    <a:pt x="19" y="136"/>
                  </a:lnTo>
                  <a:lnTo>
                    <a:pt x="19" y="138"/>
                  </a:lnTo>
                  <a:lnTo>
                    <a:pt x="17" y="139"/>
                  </a:lnTo>
                  <a:lnTo>
                    <a:pt x="16" y="142"/>
                  </a:lnTo>
                  <a:lnTo>
                    <a:pt x="13" y="145"/>
                  </a:lnTo>
                  <a:lnTo>
                    <a:pt x="11" y="145"/>
                  </a:lnTo>
                  <a:lnTo>
                    <a:pt x="10" y="145"/>
                  </a:lnTo>
                  <a:lnTo>
                    <a:pt x="7" y="145"/>
                  </a:lnTo>
                  <a:lnTo>
                    <a:pt x="5" y="145"/>
                  </a:lnTo>
                  <a:lnTo>
                    <a:pt x="3" y="142"/>
                  </a:lnTo>
                  <a:lnTo>
                    <a:pt x="1" y="139"/>
                  </a:lnTo>
                  <a:lnTo>
                    <a:pt x="0" y="138"/>
                  </a:lnTo>
                  <a:lnTo>
                    <a:pt x="0" y="136"/>
                  </a:lnTo>
                  <a:lnTo>
                    <a:pt x="0" y="135"/>
                  </a:lnTo>
                  <a:lnTo>
                    <a:pt x="1" y="133"/>
                  </a:lnTo>
                  <a:lnTo>
                    <a:pt x="3" y="130"/>
                  </a:lnTo>
                  <a:lnTo>
                    <a:pt x="5" y="127"/>
                  </a:lnTo>
                  <a:lnTo>
                    <a:pt x="7" y="127"/>
                  </a:lnTo>
                  <a:lnTo>
                    <a:pt x="10" y="127"/>
                  </a:lnTo>
                  <a:lnTo>
                    <a:pt x="11" y="127"/>
                  </a:lnTo>
                  <a:lnTo>
                    <a:pt x="13" y="127"/>
                  </a:lnTo>
                  <a:lnTo>
                    <a:pt x="16" y="130"/>
                  </a:lnTo>
                  <a:lnTo>
                    <a:pt x="17" y="133"/>
                  </a:lnTo>
                  <a:lnTo>
                    <a:pt x="19" y="135"/>
                  </a:lnTo>
                  <a:lnTo>
                    <a:pt x="19" y="136"/>
                  </a:lnTo>
                  <a:close/>
                  <a:moveTo>
                    <a:pt x="19" y="173"/>
                  </a:moveTo>
                  <a:lnTo>
                    <a:pt x="19" y="173"/>
                  </a:lnTo>
                  <a:lnTo>
                    <a:pt x="19" y="174"/>
                  </a:lnTo>
                  <a:lnTo>
                    <a:pt x="17" y="176"/>
                  </a:lnTo>
                  <a:lnTo>
                    <a:pt x="16" y="179"/>
                  </a:lnTo>
                  <a:lnTo>
                    <a:pt x="13" y="182"/>
                  </a:lnTo>
                  <a:lnTo>
                    <a:pt x="11" y="182"/>
                  </a:lnTo>
                  <a:lnTo>
                    <a:pt x="10" y="182"/>
                  </a:lnTo>
                  <a:lnTo>
                    <a:pt x="7" y="182"/>
                  </a:lnTo>
                  <a:lnTo>
                    <a:pt x="5" y="182"/>
                  </a:lnTo>
                  <a:lnTo>
                    <a:pt x="3" y="179"/>
                  </a:lnTo>
                  <a:lnTo>
                    <a:pt x="1" y="176"/>
                  </a:lnTo>
                  <a:lnTo>
                    <a:pt x="0" y="174"/>
                  </a:lnTo>
                  <a:lnTo>
                    <a:pt x="0" y="173"/>
                  </a:lnTo>
                  <a:lnTo>
                    <a:pt x="0" y="172"/>
                  </a:lnTo>
                  <a:lnTo>
                    <a:pt x="1" y="170"/>
                  </a:lnTo>
                  <a:lnTo>
                    <a:pt x="3" y="167"/>
                  </a:lnTo>
                  <a:lnTo>
                    <a:pt x="5" y="164"/>
                  </a:lnTo>
                  <a:lnTo>
                    <a:pt x="7" y="164"/>
                  </a:lnTo>
                  <a:lnTo>
                    <a:pt x="10" y="164"/>
                  </a:lnTo>
                  <a:lnTo>
                    <a:pt x="11" y="164"/>
                  </a:lnTo>
                  <a:lnTo>
                    <a:pt x="13" y="164"/>
                  </a:lnTo>
                  <a:lnTo>
                    <a:pt x="16" y="167"/>
                  </a:lnTo>
                  <a:lnTo>
                    <a:pt x="17" y="170"/>
                  </a:lnTo>
                  <a:lnTo>
                    <a:pt x="19" y="172"/>
                  </a:lnTo>
                  <a:lnTo>
                    <a:pt x="19" y="173"/>
                  </a:lnTo>
                  <a:close/>
                  <a:moveTo>
                    <a:pt x="19" y="210"/>
                  </a:moveTo>
                  <a:lnTo>
                    <a:pt x="19" y="210"/>
                  </a:lnTo>
                  <a:lnTo>
                    <a:pt x="19" y="211"/>
                  </a:lnTo>
                  <a:lnTo>
                    <a:pt x="17" y="213"/>
                  </a:lnTo>
                  <a:lnTo>
                    <a:pt x="16" y="216"/>
                  </a:lnTo>
                  <a:lnTo>
                    <a:pt x="13" y="219"/>
                  </a:lnTo>
                  <a:lnTo>
                    <a:pt x="11" y="219"/>
                  </a:lnTo>
                  <a:lnTo>
                    <a:pt x="10" y="219"/>
                  </a:lnTo>
                  <a:lnTo>
                    <a:pt x="7" y="219"/>
                  </a:lnTo>
                  <a:lnTo>
                    <a:pt x="5" y="219"/>
                  </a:lnTo>
                  <a:lnTo>
                    <a:pt x="3" y="216"/>
                  </a:lnTo>
                  <a:lnTo>
                    <a:pt x="1" y="213"/>
                  </a:lnTo>
                  <a:lnTo>
                    <a:pt x="0" y="211"/>
                  </a:lnTo>
                  <a:lnTo>
                    <a:pt x="0" y="210"/>
                  </a:lnTo>
                  <a:lnTo>
                    <a:pt x="0" y="208"/>
                  </a:lnTo>
                  <a:lnTo>
                    <a:pt x="1" y="207"/>
                  </a:lnTo>
                  <a:lnTo>
                    <a:pt x="3" y="204"/>
                  </a:lnTo>
                  <a:lnTo>
                    <a:pt x="5" y="201"/>
                  </a:lnTo>
                  <a:lnTo>
                    <a:pt x="7" y="201"/>
                  </a:lnTo>
                  <a:lnTo>
                    <a:pt x="10" y="201"/>
                  </a:lnTo>
                  <a:lnTo>
                    <a:pt x="11" y="201"/>
                  </a:lnTo>
                  <a:lnTo>
                    <a:pt x="13" y="201"/>
                  </a:lnTo>
                  <a:lnTo>
                    <a:pt x="16" y="204"/>
                  </a:lnTo>
                  <a:lnTo>
                    <a:pt x="17" y="207"/>
                  </a:lnTo>
                  <a:lnTo>
                    <a:pt x="19" y="208"/>
                  </a:lnTo>
                  <a:lnTo>
                    <a:pt x="19" y="210"/>
                  </a:lnTo>
                  <a:close/>
                  <a:moveTo>
                    <a:pt x="19" y="247"/>
                  </a:moveTo>
                  <a:lnTo>
                    <a:pt x="19" y="247"/>
                  </a:lnTo>
                  <a:lnTo>
                    <a:pt x="19" y="248"/>
                  </a:lnTo>
                  <a:lnTo>
                    <a:pt x="17" y="250"/>
                  </a:lnTo>
                  <a:lnTo>
                    <a:pt x="16" y="253"/>
                  </a:lnTo>
                  <a:lnTo>
                    <a:pt x="13" y="256"/>
                  </a:lnTo>
                  <a:lnTo>
                    <a:pt x="11" y="256"/>
                  </a:lnTo>
                  <a:lnTo>
                    <a:pt x="10" y="256"/>
                  </a:lnTo>
                  <a:lnTo>
                    <a:pt x="7" y="256"/>
                  </a:lnTo>
                  <a:lnTo>
                    <a:pt x="5" y="256"/>
                  </a:lnTo>
                  <a:lnTo>
                    <a:pt x="3" y="253"/>
                  </a:lnTo>
                  <a:lnTo>
                    <a:pt x="1" y="250"/>
                  </a:lnTo>
                  <a:lnTo>
                    <a:pt x="0" y="248"/>
                  </a:lnTo>
                  <a:lnTo>
                    <a:pt x="0" y="247"/>
                  </a:lnTo>
                  <a:lnTo>
                    <a:pt x="0" y="245"/>
                  </a:lnTo>
                  <a:lnTo>
                    <a:pt x="1" y="244"/>
                  </a:lnTo>
                  <a:lnTo>
                    <a:pt x="3" y="241"/>
                  </a:lnTo>
                  <a:lnTo>
                    <a:pt x="5" y="238"/>
                  </a:lnTo>
                  <a:lnTo>
                    <a:pt x="7" y="238"/>
                  </a:lnTo>
                  <a:lnTo>
                    <a:pt x="10" y="238"/>
                  </a:lnTo>
                  <a:lnTo>
                    <a:pt x="11" y="238"/>
                  </a:lnTo>
                  <a:lnTo>
                    <a:pt x="13" y="238"/>
                  </a:lnTo>
                  <a:lnTo>
                    <a:pt x="16" y="241"/>
                  </a:lnTo>
                  <a:lnTo>
                    <a:pt x="17" y="244"/>
                  </a:lnTo>
                  <a:lnTo>
                    <a:pt x="19" y="245"/>
                  </a:lnTo>
                  <a:lnTo>
                    <a:pt x="19" y="247"/>
                  </a:lnTo>
                  <a:close/>
                  <a:moveTo>
                    <a:pt x="19" y="284"/>
                  </a:moveTo>
                  <a:lnTo>
                    <a:pt x="19" y="284"/>
                  </a:lnTo>
                  <a:lnTo>
                    <a:pt x="19" y="285"/>
                  </a:lnTo>
                  <a:lnTo>
                    <a:pt x="17" y="287"/>
                  </a:lnTo>
                  <a:lnTo>
                    <a:pt x="16" y="290"/>
                  </a:lnTo>
                  <a:lnTo>
                    <a:pt x="13" y="293"/>
                  </a:lnTo>
                  <a:lnTo>
                    <a:pt x="11" y="293"/>
                  </a:lnTo>
                  <a:lnTo>
                    <a:pt x="10" y="293"/>
                  </a:lnTo>
                  <a:lnTo>
                    <a:pt x="7" y="293"/>
                  </a:lnTo>
                  <a:lnTo>
                    <a:pt x="5" y="293"/>
                  </a:lnTo>
                  <a:lnTo>
                    <a:pt x="3" y="290"/>
                  </a:lnTo>
                  <a:lnTo>
                    <a:pt x="1" y="287"/>
                  </a:lnTo>
                  <a:lnTo>
                    <a:pt x="0" y="285"/>
                  </a:lnTo>
                  <a:lnTo>
                    <a:pt x="0" y="284"/>
                  </a:lnTo>
                  <a:lnTo>
                    <a:pt x="0" y="282"/>
                  </a:lnTo>
                  <a:lnTo>
                    <a:pt x="1" y="281"/>
                  </a:lnTo>
                  <a:lnTo>
                    <a:pt x="3" y="278"/>
                  </a:lnTo>
                  <a:lnTo>
                    <a:pt x="5" y="275"/>
                  </a:lnTo>
                  <a:lnTo>
                    <a:pt x="7" y="275"/>
                  </a:lnTo>
                  <a:lnTo>
                    <a:pt x="10" y="275"/>
                  </a:lnTo>
                  <a:lnTo>
                    <a:pt x="11" y="275"/>
                  </a:lnTo>
                  <a:lnTo>
                    <a:pt x="13" y="275"/>
                  </a:lnTo>
                  <a:lnTo>
                    <a:pt x="16" y="278"/>
                  </a:lnTo>
                  <a:lnTo>
                    <a:pt x="17" y="281"/>
                  </a:lnTo>
                  <a:lnTo>
                    <a:pt x="19" y="282"/>
                  </a:lnTo>
                  <a:lnTo>
                    <a:pt x="19" y="284"/>
                  </a:lnTo>
                  <a:close/>
                  <a:moveTo>
                    <a:pt x="19" y="321"/>
                  </a:moveTo>
                  <a:lnTo>
                    <a:pt x="19" y="321"/>
                  </a:lnTo>
                  <a:lnTo>
                    <a:pt x="19" y="322"/>
                  </a:lnTo>
                  <a:lnTo>
                    <a:pt x="17" y="324"/>
                  </a:lnTo>
                  <a:lnTo>
                    <a:pt x="16" y="326"/>
                  </a:lnTo>
                  <a:lnTo>
                    <a:pt x="13" y="329"/>
                  </a:lnTo>
                  <a:lnTo>
                    <a:pt x="11" y="329"/>
                  </a:lnTo>
                  <a:lnTo>
                    <a:pt x="10" y="329"/>
                  </a:lnTo>
                  <a:lnTo>
                    <a:pt x="7" y="329"/>
                  </a:lnTo>
                  <a:lnTo>
                    <a:pt x="5" y="329"/>
                  </a:lnTo>
                  <a:lnTo>
                    <a:pt x="3" y="326"/>
                  </a:lnTo>
                  <a:lnTo>
                    <a:pt x="1" y="324"/>
                  </a:lnTo>
                  <a:lnTo>
                    <a:pt x="0" y="322"/>
                  </a:lnTo>
                  <a:lnTo>
                    <a:pt x="0" y="321"/>
                  </a:lnTo>
                  <a:lnTo>
                    <a:pt x="0" y="319"/>
                  </a:lnTo>
                  <a:lnTo>
                    <a:pt x="1" y="318"/>
                  </a:lnTo>
                  <a:lnTo>
                    <a:pt x="3" y="315"/>
                  </a:lnTo>
                  <a:lnTo>
                    <a:pt x="5" y="312"/>
                  </a:lnTo>
                  <a:lnTo>
                    <a:pt x="7" y="312"/>
                  </a:lnTo>
                  <a:lnTo>
                    <a:pt x="10" y="312"/>
                  </a:lnTo>
                  <a:lnTo>
                    <a:pt x="11" y="312"/>
                  </a:lnTo>
                  <a:lnTo>
                    <a:pt x="13" y="312"/>
                  </a:lnTo>
                  <a:lnTo>
                    <a:pt x="16" y="315"/>
                  </a:lnTo>
                  <a:lnTo>
                    <a:pt x="17" y="318"/>
                  </a:lnTo>
                  <a:lnTo>
                    <a:pt x="19" y="319"/>
                  </a:lnTo>
                  <a:lnTo>
                    <a:pt x="19" y="321"/>
                  </a:lnTo>
                  <a:close/>
                  <a:moveTo>
                    <a:pt x="19" y="357"/>
                  </a:moveTo>
                  <a:lnTo>
                    <a:pt x="19" y="357"/>
                  </a:lnTo>
                  <a:lnTo>
                    <a:pt x="19" y="359"/>
                  </a:lnTo>
                  <a:lnTo>
                    <a:pt x="17" y="360"/>
                  </a:lnTo>
                  <a:lnTo>
                    <a:pt x="16" y="363"/>
                  </a:lnTo>
                  <a:lnTo>
                    <a:pt x="13" y="366"/>
                  </a:lnTo>
                  <a:lnTo>
                    <a:pt x="11" y="366"/>
                  </a:lnTo>
                  <a:lnTo>
                    <a:pt x="10" y="366"/>
                  </a:lnTo>
                  <a:lnTo>
                    <a:pt x="7" y="366"/>
                  </a:lnTo>
                  <a:lnTo>
                    <a:pt x="5" y="366"/>
                  </a:lnTo>
                  <a:lnTo>
                    <a:pt x="3" y="363"/>
                  </a:lnTo>
                  <a:lnTo>
                    <a:pt x="1" y="360"/>
                  </a:lnTo>
                  <a:lnTo>
                    <a:pt x="0" y="359"/>
                  </a:lnTo>
                  <a:lnTo>
                    <a:pt x="0" y="357"/>
                  </a:lnTo>
                  <a:lnTo>
                    <a:pt x="0" y="356"/>
                  </a:lnTo>
                  <a:lnTo>
                    <a:pt x="1" y="355"/>
                  </a:lnTo>
                  <a:lnTo>
                    <a:pt x="3" y="352"/>
                  </a:lnTo>
                  <a:lnTo>
                    <a:pt x="5" y="349"/>
                  </a:lnTo>
                  <a:lnTo>
                    <a:pt x="7" y="349"/>
                  </a:lnTo>
                  <a:lnTo>
                    <a:pt x="10" y="349"/>
                  </a:lnTo>
                  <a:lnTo>
                    <a:pt x="11" y="349"/>
                  </a:lnTo>
                  <a:lnTo>
                    <a:pt x="13" y="349"/>
                  </a:lnTo>
                  <a:lnTo>
                    <a:pt x="16" y="352"/>
                  </a:lnTo>
                  <a:lnTo>
                    <a:pt x="17" y="355"/>
                  </a:lnTo>
                  <a:lnTo>
                    <a:pt x="19" y="356"/>
                  </a:lnTo>
                  <a:lnTo>
                    <a:pt x="19" y="357"/>
                  </a:lnTo>
                  <a:close/>
                  <a:moveTo>
                    <a:pt x="19" y="394"/>
                  </a:moveTo>
                  <a:lnTo>
                    <a:pt x="19" y="394"/>
                  </a:lnTo>
                  <a:lnTo>
                    <a:pt x="19" y="396"/>
                  </a:lnTo>
                  <a:lnTo>
                    <a:pt x="17" y="397"/>
                  </a:lnTo>
                  <a:lnTo>
                    <a:pt x="16" y="400"/>
                  </a:lnTo>
                  <a:lnTo>
                    <a:pt x="13" y="403"/>
                  </a:lnTo>
                  <a:lnTo>
                    <a:pt x="11" y="403"/>
                  </a:lnTo>
                  <a:lnTo>
                    <a:pt x="10" y="403"/>
                  </a:lnTo>
                  <a:lnTo>
                    <a:pt x="7" y="403"/>
                  </a:lnTo>
                  <a:lnTo>
                    <a:pt x="5" y="403"/>
                  </a:lnTo>
                  <a:lnTo>
                    <a:pt x="3" y="400"/>
                  </a:lnTo>
                  <a:lnTo>
                    <a:pt x="1" y="397"/>
                  </a:lnTo>
                  <a:lnTo>
                    <a:pt x="0" y="396"/>
                  </a:lnTo>
                  <a:lnTo>
                    <a:pt x="0" y="394"/>
                  </a:lnTo>
                  <a:lnTo>
                    <a:pt x="0" y="393"/>
                  </a:lnTo>
                  <a:lnTo>
                    <a:pt x="1" y="391"/>
                  </a:lnTo>
                  <a:lnTo>
                    <a:pt x="3" y="388"/>
                  </a:lnTo>
                  <a:lnTo>
                    <a:pt x="5" y="386"/>
                  </a:lnTo>
                  <a:lnTo>
                    <a:pt x="7" y="386"/>
                  </a:lnTo>
                  <a:lnTo>
                    <a:pt x="10" y="386"/>
                  </a:lnTo>
                  <a:lnTo>
                    <a:pt x="11" y="386"/>
                  </a:lnTo>
                  <a:lnTo>
                    <a:pt x="13" y="386"/>
                  </a:lnTo>
                  <a:lnTo>
                    <a:pt x="16" y="388"/>
                  </a:lnTo>
                  <a:lnTo>
                    <a:pt x="17" y="391"/>
                  </a:lnTo>
                  <a:lnTo>
                    <a:pt x="19" y="393"/>
                  </a:lnTo>
                  <a:lnTo>
                    <a:pt x="19" y="394"/>
                  </a:lnTo>
                  <a:close/>
                  <a:moveTo>
                    <a:pt x="19" y="431"/>
                  </a:moveTo>
                  <a:lnTo>
                    <a:pt x="19" y="431"/>
                  </a:lnTo>
                  <a:lnTo>
                    <a:pt x="19" y="433"/>
                  </a:lnTo>
                  <a:lnTo>
                    <a:pt x="17" y="434"/>
                  </a:lnTo>
                  <a:lnTo>
                    <a:pt x="16" y="437"/>
                  </a:lnTo>
                  <a:lnTo>
                    <a:pt x="13" y="440"/>
                  </a:lnTo>
                  <a:lnTo>
                    <a:pt x="11" y="440"/>
                  </a:lnTo>
                  <a:lnTo>
                    <a:pt x="10" y="440"/>
                  </a:lnTo>
                  <a:lnTo>
                    <a:pt x="7" y="440"/>
                  </a:lnTo>
                  <a:lnTo>
                    <a:pt x="5" y="440"/>
                  </a:lnTo>
                  <a:lnTo>
                    <a:pt x="3" y="437"/>
                  </a:lnTo>
                  <a:lnTo>
                    <a:pt x="1" y="434"/>
                  </a:lnTo>
                  <a:lnTo>
                    <a:pt x="0" y="433"/>
                  </a:lnTo>
                  <a:lnTo>
                    <a:pt x="0" y="431"/>
                  </a:lnTo>
                  <a:lnTo>
                    <a:pt x="0" y="430"/>
                  </a:lnTo>
                  <a:lnTo>
                    <a:pt x="1" y="428"/>
                  </a:lnTo>
                  <a:lnTo>
                    <a:pt x="3" y="425"/>
                  </a:lnTo>
                  <a:lnTo>
                    <a:pt x="5" y="422"/>
                  </a:lnTo>
                  <a:lnTo>
                    <a:pt x="7" y="422"/>
                  </a:lnTo>
                  <a:lnTo>
                    <a:pt x="10" y="422"/>
                  </a:lnTo>
                  <a:lnTo>
                    <a:pt x="11" y="422"/>
                  </a:lnTo>
                  <a:lnTo>
                    <a:pt x="13" y="422"/>
                  </a:lnTo>
                  <a:lnTo>
                    <a:pt x="16" y="425"/>
                  </a:lnTo>
                  <a:lnTo>
                    <a:pt x="17" y="428"/>
                  </a:lnTo>
                  <a:lnTo>
                    <a:pt x="19" y="430"/>
                  </a:lnTo>
                  <a:lnTo>
                    <a:pt x="19" y="431"/>
                  </a:lnTo>
                  <a:close/>
                  <a:moveTo>
                    <a:pt x="19" y="468"/>
                  </a:moveTo>
                  <a:lnTo>
                    <a:pt x="19" y="468"/>
                  </a:lnTo>
                  <a:lnTo>
                    <a:pt x="19" y="470"/>
                  </a:lnTo>
                  <a:lnTo>
                    <a:pt x="17" y="471"/>
                  </a:lnTo>
                  <a:lnTo>
                    <a:pt x="16" y="474"/>
                  </a:lnTo>
                  <a:lnTo>
                    <a:pt x="13" y="477"/>
                  </a:lnTo>
                  <a:lnTo>
                    <a:pt x="11" y="477"/>
                  </a:lnTo>
                  <a:lnTo>
                    <a:pt x="10" y="477"/>
                  </a:lnTo>
                  <a:lnTo>
                    <a:pt x="7" y="477"/>
                  </a:lnTo>
                  <a:lnTo>
                    <a:pt x="5" y="477"/>
                  </a:lnTo>
                  <a:lnTo>
                    <a:pt x="3" y="474"/>
                  </a:lnTo>
                  <a:lnTo>
                    <a:pt x="1" y="471"/>
                  </a:lnTo>
                  <a:lnTo>
                    <a:pt x="0" y="470"/>
                  </a:lnTo>
                  <a:lnTo>
                    <a:pt x="0" y="468"/>
                  </a:lnTo>
                  <a:lnTo>
                    <a:pt x="0" y="467"/>
                  </a:lnTo>
                  <a:lnTo>
                    <a:pt x="1" y="465"/>
                  </a:lnTo>
                  <a:lnTo>
                    <a:pt x="3" y="462"/>
                  </a:lnTo>
                  <a:lnTo>
                    <a:pt x="5" y="459"/>
                  </a:lnTo>
                  <a:lnTo>
                    <a:pt x="7" y="459"/>
                  </a:lnTo>
                  <a:lnTo>
                    <a:pt x="10" y="459"/>
                  </a:lnTo>
                  <a:lnTo>
                    <a:pt x="11" y="459"/>
                  </a:lnTo>
                  <a:lnTo>
                    <a:pt x="13" y="459"/>
                  </a:lnTo>
                  <a:lnTo>
                    <a:pt x="16" y="462"/>
                  </a:lnTo>
                  <a:lnTo>
                    <a:pt x="17" y="465"/>
                  </a:lnTo>
                  <a:lnTo>
                    <a:pt x="19" y="467"/>
                  </a:lnTo>
                  <a:lnTo>
                    <a:pt x="19" y="468"/>
                  </a:lnTo>
                  <a:close/>
                  <a:moveTo>
                    <a:pt x="19" y="505"/>
                  </a:moveTo>
                  <a:lnTo>
                    <a:pt x="19" y="505"/>
                  </a:lnTo>
                  <a:lnTo>
                    <a:pt x="19" y="507"/>
                  </a:lnTo>
                  <a:lnTo>
                    <a:pt x="17" y="508"/>
                  </a:lnTo>
                  <a:lnTo>
                    <a:pt x="16" y="511"/>
                  </a:lnTo>
                  <a:lnTo>
                    <a:pt x="13" y="514"/>
                  </a:lnTo>
                  <a:lnTo>
                    <a:pt x="11" y="514"/>
                  </a:lnTo>
                  <a:lnTo>
                    <a:pt x="10" y="514"/>
                  </a:lnTo>
                  <a:lnTo>
                    <a:pt x="7" y="514"/>
                  </a:lnTo>
                  <a:lnTo>
                    <a:pt x="5" y="514"/>
                  </a:lnTo>
                  <a:lnTo>
                    <a:pt x="3" y="511"/>
                  </a:lnTo>
                  <a:lnTo>
                    <a:pt x="1" y="508"/>
                  </a:lnTo>
                  <a:lnTo>
                    <a:pt x="0" y="507"/>
                  </a:lnTo>
                  <a:lnTo>
                    <a:pt x="0" y="505"/>
                  </a:lnTo>
                  <a:lnTo>
                    <a:pt x="0" y="504"/>
                  </a:lnTo>
                  <a:lnTo>
                    <a:pt x="1" y="502"/>
                  </a:lnTo>
                  <a:lnTo>
                    <a:pt x="3" y="499"/>
                  </a:lnTo>
                  <a:lnTo>
                    <a:pt x="5" y="496"/>
                  </a:lnTo>
                  <a:lnTo>
                    <a:pt x="7" y="496"/>
                  </a:lnTo>
                  <a:lnTo>
                    <a:pt x="10" y="496"/>
                  </a:lnTo>
                  <a:lnTo>
                    <a:pt x="11" y="496"/>
                  </a:lnTo>
                  <a:lnTo>
                    <a:pt x="13" y="496"/>
                  </a:lnTo>
                  <a:lnTo>
                    <a:pt x="16" y="499"/>
                  </a:lnTo>
                  <a:lnTo>
                    <a:pt x="17" y="502"/>
                  </a:lnTo>
                  <a:lnTo>
                    <a:pt x="19" y="504"/>
                  </a:lnTo>
                  <a:lnTo>
                    <a:pt x="19" y="505"/>
                  </a:lnTo>
                  <a:close/>
                  <a:moveTo>
                    <a:pt x="23" y="518"/>
                  </a:moveTo>
                  <a:lnTo>
                    <a:pt x="23" y="518"/>
                  </a:lnTo>
                  <a:lnTo>
                    <a:pt x="25" y="518"/>
                  </a:lnTo>
                  <a:lnTo>
                    <a:pt x="26" y="520"/>
                  </a:lnTo>
                  <a:lnTo>
                    <a:pt x="29" y="521"/>
                  </a:lnTo>
                  <a:lnTo>
                    <a:pt x="32" y="524"/>
                  </a:lnTo>
                  <a:lnTo>
                    <a:pt x="32" y="526"/>
                  </a:lnTo>
                  <a:lnTo>
                    <a:pt x="32" y="529"/>
                  </a:lnTo>
                  <a:lnTo>
                    <a:pt x="32" y="530"/>
                  </a:lnTo>
                  <a:lnTo>
                    <a:pt x="32" y="532"/>
                  </a:lnTo>
                  <a:lnTo>
                    <a:pt x="29" y="535"/>
                  </a:lnTo>
                  <a:lnTo>
                    <a:pt x="26" y="536"/>
                  </a:lnTo>
                  <a:lnTo>
                    <a:pt x="25" y="537"/>
                  </a:lnTo>
                  <a:lnTo>
                    <a:pt x="23" y="537"/>
                  </a:lnTo>
                  <a:lnTo>
                    <a:pt x="22" y="537"/>
                  </a:lnTo>
                  <a:lnTo>
                    <a:pt x="20" y="536"/>
                  </a:lnTo>
                  <a:lnTo>
                    <a:pt x="17" y="535"/>
                  </a:lnTo>
                  <a:lnTo>
                    <a:pt x="14" y="532"/>
                  </a:lnTo>
                  <a:lnTo>
                    <a:pt x="14" y="530"/>
                  </a:lnTo>
                  <a:lnTo>
                    <a:pt x="14" y="529"/>
                  </a:lnTo>
                  <a:lnTo>
                    <a:pt x="14" y="526"/>
                  </a:lnTo>
                  <a:lnTo>
                    <a:pt x="14" y="524"/>
                  </a:lnTo>
                  <a:lnTo>
                    <a:pt x="17" y="521"/>
                  </a:lnTo>
                  <a:lnTo>
                    <a:pt x="20" y="520"/>
                  </a:lnTo>
                  <a:lnTo>
                    <a:pt x="22" y="518"/>
                  </a:lnTo>
                  <a:lnTo>
                    <a:pt x="23" y="518"/>
                  </a:lnTo>
                  <a:close/>
                  <a:moveTo>
                    <a:pt x="60" y="518"/>
                  </a:moveTo>
                  <a:lnTo>
                    <a:pt x="60" y="518"/>
                  </a:lnTo>
                  <a:lnTo>
                    <a:pt x="62" y="518"/>
                  </a:lnTo>
                  <a:lnTo>
                    <a:pt x="63" y="520"/>
                  </a:lnTo>
                  <a:lnTo>
                    <a:pt x="66" y="521"/>
                  </a:lnTo>
                  <a:lnTo>
                    <a:pt x="69" y="524"/>
                  </a:lnTo>
                  <a:lnTo>
                    <a:pt x="69" y="526"/>
                  </a:lnTo>
                  <a:lnTo>
                    <a:pt x="69" y="529"/>
                  </a:lnTo>
                  <a:lnTo>
                    <a:pt x="69" y="530"/>
                  </a:lnTo>
                  <a:lnTo>
                    <a:pt x="69" y="532"/>
                  </a:lnTo>
                  <a:lnTo>
                    <a:pt x="66" y="535"/>
                  </a:lnTo>
                  <a:lnTo>
                    <a:pt x="63" y="536"/>
                  </a:lnTo>
                  <a:lnTo>
                    <a:pt x="62" y="537"/>
                  </a:lnTo>
                  <a:lnTo>
                    <a:pt x="60" y="537"/>
                  </a:lnTo>
                  <a:lnTo>
                    <a:pt x="59" y="537"/>
                  </a:lnTo>
                  <a:lnTo>
                    <a:pt x="57" y="536"/>
                  </a:lnTo>
                  <a:lnTo>
                    <a:pt x="54" y="535"/>
                  </a:lnTo>
                  <a:lnTo>
                    <a:pt x="51" y="532"/>
                  </a:lnTo>
                  <a:lnTo>
                    <a:pt x="51" y="530"/>
                  </a:lnTo>
                  <a:lnTo>
                    <a:pt x="51" y="529"/>
                  </a:lnTo>
                  <a:lnTo>
                    <a:pt x="51" y="526"/>
                  </a:lnTo>
                  <a:lnTo>
                    <a:pt x="51" y="524"/>
                  </a:lnTo>
                  <a:lnTo>
                    <a:pt x="54" y="521"/>
                  </a:lnTo>
                  <a:lnTo>
                    <a:pt x="57" y="520"/>
                  </a:lnTo>
                  <a:lnTo>
                    <a:pt x="59" y="518"/>
                  </a:lnTo>
                  <a:lnTo>
                    <a:pt x="60" y="518"/>
                  </a:lnTo>
                  <a:close/>
                  <a:moveTo>
                    <a:pt x="97" y="518"/>
                  </a:moveTo>
                  <a:lnTo>
                    <a:pt x="97" y="518"/>
                  </a:lnTo>
                  <a:lnTo>
                    <a:pt x="98" y="518"/>
                  </a:lnTo>
                  <a:lnTo>
                    <a:pt x="100" y="520"/>
                  </a:lnTo>
                  <a:lnTo>
                    <a:pt x="103" y="521"/>
                  </a:lnTo>
                  <a:lnTo>
                    <a:pt x="106" y="524"/>
                  </a:lnTo>
                  <a:lnTo>
                    <a:pt x="106" y="526"/>
                  </a:lnTo>
                  <a:lnTo>
                    <a:pt x="106" y="529"/>
                  </a:lnTo>
                  <a:lnTo>
                    <a:pt x="106" y="530"/>
                  </a:lnTo>
                  <a:lnTo>
                    <a:pt x="106" y="532"/>
                  </a:lnTo>
                  <a:lnTo>
                    <a:pt x="103" y="535"/>
                  </a:lnTo>
                  <a:lnTo>
                    <a:pt x="100" y="536"/>
                  </a:lnTo>
                  <a:lnTo>
                    <a:pt x="98" y="537"/>
                  </a:lnTo>
                  <a:lnTo>
                    <a:pt x="97" y="537"/>
                  </a:lnTo>
                  <a:lnTo>
                    <a:pt x="96" y="537"/>
                  </a:lnTo>
                  <a:lnTo>
                    <a:pt x="94" y="536"/>
                  </a:lnTo>
                  <a:lnTo>
                    <a:pt x="91" y="535"/>
                  </a:lnTo>
                  <a:lnTo>
                    <a:pt x="88" y="532"/>
                  </a:lnTo>
                  <a:lnTo>
                    <a:pt x="88" y="530"/>
                  </a:lnTo>
                  <a:lnTo>
                    <a:pt x="88" y="529"/>
                  </a:lnTo>
                  <a:lnTo>
                    <a:pt x="88" y="526"/>
                  </a:lnTo>
                  <a:lnTo>
                    <a:pt x="88" y="524"/>
                  </a:lnTo>
                  <a:lnTo>
                    <a:pt x="91" y="521"/>
                  </a:lnTo>
                  <a:lnTo>
                    <a:pt x="94" y="520"/>
                  </a:lnTo>
                  <a:lnTo>
                    <a:pt x="96" y="518"/>
                  </a:lnTo>
                  <a:lnTo>
                    <a:pt x="97" y="518"/>
                  </a:lnTo>
                  <a:close/>
                  <a:moveTo>
                    <a:pt x="134" y="518"/>
                  </a:moveTo>
                  <a:lnTo>
                    <a:pt x="134" y="518"/>
                  </a:lnTo>
                  <a:lnTo>
                    <a:pt x="135" y="518"/>
                  </a:lnTo>
                  <a:lnTo>
                    <a:pt x="138" y="520"/>
                  </a:lnTo>
                  <a:lnTo>
                    <a:pt x="141" y="521"/>
                  </a:lnTo>
                  <a:lnTo>
                    <a:pt x="143" y="524"/>
                  </a:lnTo>
                  <a:lnTo>
                    <a:pt x="143" y="526"/>
                  </a:lnTo>
                  <a:lnTo>
                    <a:pt x="144" y="529"/>
                  </a:lnTo>
                  <a:lnTo>
                    <a:pt x="143" y="530"/>
                  </a:lnTo>
                  <a:lnTo>
                    <a:pt x="143" y="532"/>
                  </a:lnTo>
                  <a:lnTo>
                    <a:pt x="141" y="535"/>
                  </a:lnTo>
                  <a:lnTo>
                    <a:pt x="138" y="536"/>
                  </a:lnTo>
                  <a:lnTo>
                    <a:pt x="135" y="537"/>
                  </a:lnTo>
                  <a:lnTo>
                    <a:pt x="134" y="537"/>
                  </a:lnTo>
                  <a:lnTo>
                    <a:pt x="132" y="537"/>
                  </a:lnTo>
                  <a:lnTo>
                    <a:pt x="131" y="536"/>
                  </a:lnTo>
                  <a:lnTo>
                    <a:pt x="128" y="535"/>
                  </a:lnTo>
                  <a:lnTo>
                    <a:pt x="125" y="532"/>
                  </a:lnTo>
                  <a:lnTo>
                    <a:pt x="125" y="530"/>
                  </a:lnTo>
                  <a:lnTo>
                    <a:pt x="125" y="529"/>
                  </a:lnTo>
                  <a:lnTo>
                    <a:pt x="125" y="526"/>
                  </a:lnTo>
                  <a:lnTo>
                    <a:pt x="125" y="524"/>
                  </a:lnTo>
                  <a:lnTo>
                    <a:pt x="128" y="521"/>
                  </a:lnTo>
                  <a:lnTo>
                    <a:pt x="131" y="520"/>
                  </a:lnTo>
                  <a:lnTo>
                    <a:pt x="132" y="518"/>
                  </a:lnTo>
                  <a:lnTo>
                    <a:pt x="134" y="518"/>
                  </a:lnTo>
                  <a:close/>
                  <a:moveTo>
                    <a:pt x="171" y="518"/>
                  </a:moveTo>
                  <a:lnTo>
                    <a:pt x="171" y="518"/>
                  </a:lnTo>
                  <a:lnTo>
                    <a:pt x="172" y="518"/>
                  </a:lnTo>
                  <a:lnTo>
                    <a:pt x="175" y="520"/>
                  </a:lnTo>
                  <a:lnTo>
                    <a:pt x="178" y="521"/>
                  </a:lnTo>
                  <a:lnTo>
                    <a:pt x="180" y="524"/>
                  </a:lnTo>
                  <a:lnTo>
                    <a:pt x="180" y="526"/>
                  </a:lnTo>
                  <a:lnTo>
                    <a:pt x="181" y="529"/>
                  </a:lnTo>
                  <a:lnTo>
                    <a:pt x="180" y="530"/>
                  </a:lnTo>
                  <a:lnTo>
                    <a:pt x="180" y="532"/>
                  </a:lnTo>
                  <a:lnTo>
                    <a:pt x="178" y="535"/>
                  </a:lnTo>
                  <a:lnTo>
                    <a:pt x="175" y="536"/>
                  </a:lnTo>
                  <a:lnTo>
                    <a:pt x="172" y="537"/>
                  </a:lnTo>
                  <a:lnTo>
                    <a:pt x="171" y="537"/>
                  </a:lnTo>
                  <a:lnTo>
                    <a:pt x="169" y="537"/>
                  </a:lnTo>
                  <a:lnTo>
                    <a:pt x="168" y="536"/>
                  </a:lnTo>
                  <a:lnTo>
                    <a:pt x="165" y="535"/>
                  </a:lnTo>
                  <a:lnTo>
                    <a:pt x="163" y="532"/>
                  </a:lnTo>
                  <a:lnTo>
                    <a:pt x="162" y="530"/>
                  </a:lnTo>
                  <a:lnTo>
                    <a:pt x="162" y="529"/>
                  </a:lnTo>
                  <a:lnTo>
                    <a:pt x="162" y="526"/>
                  </a:lnTo>
                  <a:lnTo>
                    <a:pt x="163" y="524"/>
                  </a:lnTo>
                  <a:lnTo>
                    <a:pt x="165" y="521"/>
                  </a:lnTo>
                  <a:lnTo>
                    <a:pt x="168" y="520"/>
                  </a:lnTo>
                  <a:lnTo>
                    <a:pt x="169" y="518"/>
                  </a:lnTo>
                  <a:lnTo>
                    <a:pt x="171" y="518"/>
                  </a:lnTo>
                  <a:close/>
                  <a:moveTo>
                    <a:pt x="208" y="518"/>
                  </a:moveTo>
                  <a:lnTo>
                    <a:pt x="208" y="518"/>
                  </a:lnTo>
                  <a:lnTo>
                    <a:pt x="209" y="518"/>
                  </a:lnTo>
                  <a:lnTo>
                    <a:pt x="212" y="520"/>
                  </a:lnTo>
                  <a:lnTo>
                    <a:pt x="215" y="521"/>
                  </a:lnTo>
                  <a:lnTo>
                    <a:pt x="217" y="524"/>
                  </a:lnTo>
                  <a:lnTo>
                    <a:pt x="217" y="526"/>
                  </a:lnTo>
                  <a:lnTo>
                    <a:pt x="218" y="529"/>
                  </a:lnTo>
                  <a:lnTo>
                    <a:pt x="217" y="530"/>
                  </a:lnTo>
                  <a:lnTo>
                    <a:pt x="217" y="532"/>
                  </a:lnTo>
                  <a:lnTo>
                    <a:pt x="215" y="535"/>
                  </a:lnTo>
                  <a:lnTo>
                    <a:pt x="212" y="536"/>
                  </a:lnTo>
                  <a:lnTo>
                    <a:pt x="209" y="537"/>
                  </a:lnTo>
                  <a:lnTo>
                    <a:pt x="208" y="537"/>
                  </a:lnTo>
                  <a:lnTo>
                    <a:pt x="206" y="537"/>
                  </a:lnTo>
                  <a:lnTo>
                    <a:pt x="205" y="536"/>
                  </a:lnTo>
                  <a:lnTo>
                    <a:pt x="202" y="535"/>
                  </a:lnTo>
                  <a:lnTo>
                    <a:pt x="200" y="532"/>
                  </a:lnTo>
                  <a:lnTo>
                    <a:pt x="199" y="530"/>
                  </a:lnTo>
                  <a:lnTo>
                    <a:pt x="199" y="529"/>
                  </a:lnTo>
                  <a:lnTo>
                    <a:pt x="199" y="526"/>
                  </a:lnTo>
                  <a:lnTo>
                    <a:pt x="200" y="524"/>
                  </a:lnTo>
                  <a:lnTo>
                    <a:pt x="202" y="521"/>
                  </a:lnTo>
                  <a:lnTo>
                    <a:pt x="205" y="520"/>
                  </a:lnTo>
                  <a:lnTo>
                    <a:pt x="206" y="518"/>
                  </a:lnTo>
                  <a:lnTo>
                    <a:pt x="208" y="518"/>
                  </a:lnTo>
                  <a:close/>
                  <a:moveTo>
                    <a:pt x="245" y="518"/>
                  </a:moveTo>
                  <a:lnTo>
                    <a:pt x="245" y="518"/>
                  </a:lnTo>
                  <a:lnTo>
                    <a:pt x="246" y="518"/>
                  </a:lnTo>
                  <a:lnTo>
                    <a:pt x="249" y="520"/>
                  </a:lnTo>
                  <a:lnTo>
                    <a:pt x="252" y="521"/>
                  </a:lnTo>
                  <a:lnTo>
                    <a:pt x="253" y="524"/>
                  </a:lnTo>
                  <a:lnTo>
                    <a:pt x="253" y="526"/>
                  </a:lnTo>
                  <a:lnTo>
                    <a:pt x="255" y="529"/>
                  </a:lnTo>
                  <a:lnTo>
                    <a:pt x="253" y="530"/>
                  </a:lnTo>
                  <a:lnTo>
                    <a:pt x="253" y="532"/>
                  </a:lnTo>
                  <a:lnTo>
                    <a:pt x="252" y="535"/>
                  </a:lnTo>
                  <a:lnTo>
                    <a:pt x="249" y="536"/>
                  </a:lnTo>
                  <a:lnTo>
                    <a:pt x="246" y="537"/>
                  </a:lnTo>
                  <a:lnTo>
                    <a:pt x="245" y="537"/>
                  </a:lnTo>
                  <a:lnTo>
                    <a:pt x="243" y="537"/>
                  </a:lnTo>
                  <a:lnTo>
                    <a:pt x="242" y="536"/>
                  </a:lnTo>
                  <a:lnTo>
                    <a:pt x="239" y="535"/>
                  </a:lnTo>
                  <a:lnTo>
                    <a:pt x="237" y="532"/>
                  </a:lnTo>
                  <a:lnTo>
                    <a:pt x="236" y="530"/>
                  </a:lnTo>
                  <a:lnTo>
                    <a:pt x="236" y="529"/>
                  </a:lnTo>
                  <a:lnTo>
                    <a:pt x="236" y="526"/>
                  </a:lnTo>
                  <a:lnTo>
                    <a:pt x="237" y="524"/>
                  </a:lnTo>
                  <a:lnTo>
                    <a:pt x="239" y="521"/>
                  </a:lnTo>
                  <a:lnTo>
                    <a:pt x="242" y="520"/>
                  </a:lnTo>
                  <a:lnTo>
                    <a:pt x="243" y="518"/>
                  </a:lnTo>
                  <a:lnTo>
                    <a:pt x="245" y="518"/>
                  </a:lnTo>
                  <a:close/>
                  <a:moveTo>
                    <a:pt x="282" y="518"/>
                  </a:moveTo>
                  <a:lnTo>
                    <a:pt x="282" y="518"/>
                  </a:lnTo>
                  <a:lnTo>
                    <a:pt x="284" y="518"/>
                  </a:lnTo>
                  <a:lnTo>
                    <a:pt x="286" y="520"/>
                  </a:lnTo>
                  <a:lnTo>
                    <a:pt x="289" y="521"/>
                  </a:lnTo>
                  <a:lnTo>
                    <a:pt x="290" y="524"/>
                  </a:lnTo>
                  <a:lnTo>
                    <a:pt x="290" y="526"/>
                  </a:lnTo>
                  <a:lnTo>
                    <a:pt x="292" y="529"/>
                  </a:lnTo>
                  <a:lnTo>
                    <a:pt x="290" y="530"/>
                  </a:lnTo>
                  <a:lnTo>
                    <a:pt x="290" y="532"/>
                  </a:lnTo>
                  <a:lnTo>
                    <a:pt x="289" y="535"/>
                  </a:lnTo>
                  <a:lnTo>
                    <a:pt x="286" y="536"/>
                  </a:lnTo>
                  <a:lnTo>
                    <a:pt x="284" y="537"/>
                  </a:lnTo>
                  <a:lnTo>
                    <a:pt x="282" y="537"/>
                  </a:lnTo>
                  <a:lnTo>
                    <a:pt x="280" y="537"/>
                  </a:lnTo>
                  <a:lnTo>
                    <a:pt x="279" y="536"/>
                  </a:lnTo>
                  <a:lnTo>
                    <a:pt x="276" y="535"/>
                  </a:lnTo>
                  <a:lnTo>
                    <a:pt x="274" y="532"/>
                  </a:lnTo>
                  <a:lnTo>
                    <a:pt x="273" y="530"/>
                  </a:lnTo>
                  <a:lnTo>
                    <a:pt x="273" y="529"/>
                  </a:lnTo>
                  <a:lnTo>
                    <a:pt x="273" y="526"/>
                  </a:lnTo>
                  <a:lnTo>
                    <a:pt x="274" y="524"/>
                  </a:lnTo>
                  <a:lnTo>
                    <a:pt x="276" y="521"/>
                  </a:lnTo>
                  <a:lnTo>
                    <a:pt x="279" y="520"/>
                  </a:lnTo>
                  <a:lnTo>
                    <a:pt x="280" y="518"/>
                  </a:lnTo>
                  <a:lnTo>
                    <a:pt x="282" y="518"/>
                  </a:lnTo>
                  <a:close/>
                  <a:moveTo>
                    <a:pt x="318" y="518"/>
                  </a:moveTo>
                  <a:lnTo>
                    <a:pt x="318" y="518"/>
                  </a:lnTo>
                  <a:lnTo>
                    <a:pt x="321" y="518"/>
                  </a:lnTo>
                  <a:lnTo>
                    <a:pt x="323" y="520"/>
                  </a:lnTo>
                  <a:lnTo>
                    <a:pt x="326" y="521"/>
                  </a:lnTo>
                  <a:lnTo>
                    <a:pt x="327" y="524"/>
                  </a:lnTo>
                  <a:lnTo>
                    <a:pt x="327" y="526"/>
                  </a:lnTo>
                  <a:lnTo>
                    <a:pt x="329" y="529"/>
                  </a:lnTo>
                  <a:lnTo>
                    <a:pt x="327" y="530"/>
                  </a:lnTo>
                  <a:lnTo>
                    <a:pt x="327" y="532"/>
                  </a:lnTo>
                  <a:lnTo>
                    <a:pt x="326" y="535"/>
                  </a:lnTo>
                  <a:lnTo>
                    <a:pt x="323" y="536"/>
                  </a:lnTo>
                  <a:lnTo>
                    <a:pt x="321" y="537"/>
                  </a:lnTo>
                  <a:lnTo>
                    <a:pt x="318" y="537"/>
                  </a:lnTo>
                  <a:lnTo>
                    <a:pt x="317" y="537"/>
                  </a:lnTo>
                  <a:lnTo>
                    <a:pt x="315" y="536"/>
                  </a:lnTo>
                  <a:lnTo>
                    <a:pt x="313" y="535"/>
                  </a:lnTo>
                  <a:lnTo>
                    <a:pt x="311" y="532"/>
                  </a:lnTo>
                  <a:lnTo>
                    <a:pt x="310" y="530"/>
                  </a:lnTo>
                  <a:lnTo>
                    <a:pt x="310" y="529"/>
                  </a:lnTo>
                  <a:lnTo>
                    <a:pt x="310" y="526"/>
                  </a:lnTo>
                  <a:lnTo>
                    <a:pt x="311" y="524"/>
                  </a:lnTo>
                  <a:lnTo>
                    <a:pt x="313" y="521"/>
                  </a:lnTo>
                  <a:lnTo>
                    <a:pt x="315" y="520"/>
                  </a:lnTo>
                  <a:lnTo>
                    <a:pt x="317" y="518"/>
                  </a:lnTo>
                  <a:lnTo>
                    <a:pt x="318" y="518"/>
                  </a:lnTo>
                  <a:close/>
                  <a:moveTo>
                    <a:pt x="355" y="518"/>
                  </a:moveTo>
                  <a:lnTo>
                    <a:pt x="355" y="518"/>
                  </a:lnTo>
                  <a:lnTo>
                    <a:pt x="358" y="518"/>
                  </a:lnTo>
                  <a:lnTo>
                    <a:pt x="360" y="520"/>
                  </a:lnTo>
                  <a:lnTo>
                    <a:pt x="363" y="521"/>
                  </a:lnTo>
                  <a:lnTo>
                    <a:pt x="364" y="524"/>
                  </a:lnTo>
                  <a:lnTo>
                    <a:pt x="364" y="526"/>
                  </a:lnTo>
                  <a:lnTo>
                    <a:pt x="366" y="529"/>
                  </a:lnTo>
                  <a:lnTo>
                    <a:pt x="364" y="530"/>
                  </a:lnTo>
                  <a:lnTo>
                    <a:pt x="364" y="532"/>
                  </a:lnTo>
                  <a:lnTo>
                    <a:pt x="363" y="535"/>
                  </a:lnTo>
                  <a:lnTo>
                    <a:pt x="360" y="536"/>
                  </a:lnTo>
                  <a:lnTo>
                    <a:pt x="358" y="537"/>
                  </a:lnTo>
                  <a:lnTo>
                    <a:pt x="355" y="537"/>
                  </a:lnTo>
                  <a:lnTo>
                    <a:pt x="354" y="537"/>
                  </a:lnTo>
                  <a:lnTo>
                    <a:pt x="352" y="536"/>
                  </a:lnTo>
                  <a:lnTo>
                    <a:pt x="349" y="535"/>
                  </a:lnTo>
                  <a:lnTo>
                    <a:pt x="348" y="532"/>
                  </a:lnTo>
                  <a:lnTo>
                    <a:pt x="346" y="530"/>
                  </a:lnTo>
                  <a:lnTo>
                    <a:pt x="346" y="529"/>
                  </a:lnTo>
                  <a:lnTo>
                    <a:pt x="346" y="526"/>
                  </a:lnTo>
                  <a:lnTo>
                    <a:pt x="348" y="524"/>
                  </a:lnTo>
                  <a:lnTo>
                    <a:pt x="349" y="521"/>
                  </a:lnTo>
                  <a:lnTo>
                    <a:pt x="352" y="520"/>
                  </a:lnTo>
                  <a:lnTo>
                    <a:pt x="354" y="518"/>
                  </a:lnTo>
                  <a:lnTo>
                    <a:pt x="355" y="518"/>
                  </a:lnTo>
                  <a:close/>
                  <a:moveTo>
                    <a:pt x="392" y="518"/>
                  </a:moveTo>
                  <a:lnTo>
                    <a:pt x="392" y="518"/>
                  </a:lnTo>
                  <a:lnTo>
                    <a:pt x="395" y="518"/>
                  </a:lnTo>
                  <a:lnTo>
                    <a:pt x="397" y="520"/>
                  </a:lnTo>
                  <a:lnTo>
                    <a:pt x="400" y="521"/>
                  </a:lnTo>
                  <a:lnTo>
                    <a:pt x="401" y="524"/>
                  </a:lnTo>
                  <a:lnTo>
                    <a:pt x="401" y="526"/>
                  </a:lnTo>
                  <a:lnTo>
                    <a:pt x="403" y="529"/>
                  </a:lnTo>
                  <a:lnTo>
                    <a:pt x="401" y="530"/>
                  </a:lnTo>
                  <a:lnTo>
                    <a:pt x="401" y="532"/>
                  </a:lnTo>
                  <a:lnTo>
                    <a:pt x="400" y="535"/>
                  </a:lnTo>
                  <a:lnTo>
                    <a:pt x="397" y="536"/>
                  </a:lnTo>
                  <a:lnTo>
                    <a:pt x="395" y="537"/>
                  </a:lnTo>
                  <a:lnTo>
                    <a:pt x="392" y="537"/>
                  </a:lnTo>
                  <a:lnTo>
                    <a:pt x="391" y="537"/>
                  </a:lnTo>
                  <a:lnTo>
                    <a:pt x="389" y="536"/>
                  </a:lnTo>
                  <a:lnTo>
                    <a:pt x="386" y="535"/>
                  </a:lnTo>
                  <a:lnTo>
                    <a:pt x="385" y="532"/>
                  </a:lnTo>
                  <a:lnTo>
                    <a:pt x="383" y="530"/>
                  </a:lnTo>
                  <a:lnTo>
                    <a:pt x="383" y="529"/>
                  </a:lnTo>
                  <a:lnTo>
                    <a:pt x="383" y="526"/>
                  </a:lnTo>
                  <a:lnTo>
                    <a:pt x="385" y="524"/>
                  </a:lnTo>
                  <a:lnTo>
                    <a:pt x="386" y="521"/>
                  </a:lnTo>
                  <a:lnTo>
                    <a:pt x="389" y="520"/>
                  </a:lnTo>
                  <a:lnTo>
                    <a:pt x="391" y="518"/>
                  </a:lnTo>
                  <a:lnTo>
                    <a:pt x="392" y="518"/>
                  </a:lnTo>
                  <a:close/>
                  <a:moveTo>
                    <a:pt x="429" y="518"/>
                  </a:moveTo>
                  <a:lnTo>
                    <a:pt x="429" y="518"/>
                  </a:lnTo>
                  <a:lnTo>
                    <a:pt x="432" y="518"/>
                  </a:lnTo>
                  <a:lnTo>
                    <a:pt x="434" y="520"/>
                  </a:lnTo>
                  <a:lnTo>
                    <a:pt x="436" y="521"/>
                  </a:lnTo>
                  <a:lnTo>
                    <a:pt x="438" y="524"/>
                  </a:lnTo>
                  <a:lnTo>
                    <a:pt x="438" y="526"/>
                  </a:lnTo>
                  <a:lnTo>
                    <a:pt x="439" y="529"/>
                  </a:lnTo>
                  <a:lnTo>
                    <a:pt x="438" y="530"/>
                  </a:lnTo>
                  <a:lnTo>
                    <a:pt x="438" y="532"/>
                  </a:lnTo>
                  <a:lnTo>
                    <a:pt x="436" y="535"/>
                  </a:lnTo>
                  <a:lnTo>
                    <a:pt x="434" y="536"/>
                  </a:lnTo>
                  <a:lnTo>
                    <a:pt x="432" y="537"/>
                  </a:lnTo>
                  <a:lnTo>
                    <a:pt x="429" y="537"/>
                  </a:lnTo>
                  <a:lnTo>
                    <a:pt x="428" y="537"/>
                  </a:lnTo>
                  <a:lnTo>
                    <a:pt x="426" y="536"/>
                  </a:lnTo>
                  <a:lnTo>
                    <a:pt x="423" y="535"/>
                  </a:lnTo>
                  <a:lnTo>
                    <a:pt x="422" y="532"/>
                  </a:lnTo>
                  <a:lnTo>
                    <a:pt x="420" y="530"/>
                  </a:lnTo>
                  <a:lnTo>
                    <a:pt x="420" y="529"/>
                  </a:lnTo>
                  <a:lnTo>
                    <a:pt x="420" y="526"/>
                  </a:lnTo>
                  <a:lnTo>
                    <a:pt x="422" y="524"/>
                  </a:lnTo>
                  <a:lnTo>
                    <a:pt x="423" y="521"/>
                  </a:lnTo>
                  <a:lnTo>
                    <a:pt x="426" y="520"/>
                  </a:lnTo>
                  <a:lnTo>
                    <a:pt x="428" y="518"/>
                  </a:lnTo>
                  <a:lnTo>
                    <a:pt x="429" y="518"/>
                  </a:lnTo>
                  <a:close/>
                  <a:moveTo>
                    <a:pt x="466" y="518"/>
                  </a:moveTo>
                  <a:lnTo>
                    <a:pt x="466" y="518"/>
                  </a:lnTo>
                  <a:lnTo>
                    <a:pt x="469" y="518"/>
                  </a:lnTo>
                  <a:lnTo>
                    <a:pt x="470" y="520"/>
                  </a:lnTo>
                  <a:lnTo>
                    <a:pt x="473" y="521"/>
                  </a:lnTo>
                  <a:lnTo>
                    <a:pt x="475" y="524"/>
                  </a:lnTo>
                  <a:lnTo>
                    <a:pt x="475" y="526"/>
                  </a:lnTo>
                  <a:lnTo>
                    <a:pt x="476" y="529"/>
                  </a:lnTo>
                  <a:lnTo>
                    <a:pt x="475" y="530"/>
                  </a:lnTo>
                  <a:lnTo>
                    <a:pt x="475" y="532"/>
                  </a:lnTo>
                  <a:lnTo>
                    <a:pt x="473" y="535"/>
                  </a:lnTo>
                  <a:lnTo>
                    <a:pt x="470" y="536"/>
                  </a:lnTo>
                  <a:lnTo>
                    <a:pt x="469" y="537"/>
                  </a:lnTo>
                  <a:lnTo>
                    <a:pt x="466" y="537"/>
                  </a:lnTo>
                  <a:lnTo>
                    <a:pt x="465" y="537"/>
                  </a:lnTo>
                  <a:lnTo>
                    <a:pt x="463" y="536"/>
                  </a:lnTo>
                  <a:lnTo>
                    <a:pt x="460" y="535"/>
                  </a:lnTo>
                  <a:lnTo>
                    <a:pt x="459" y="532"/>
                  </a:lnTo>
                  <a:lnTo>
                    <a:pt x="457" y="530"/>
                  </a:lnTo>
                  <a:lnTo>
                    <a:pt x="457" y="529"/>
                  </a:lnTo>
                  <a:lnTo>
                    <a:pt x="457" y="526"/>
                  </a:lnTo>
                  <a:lnTo>
                    <a:pt x="459" y="524"/>
                  </a:lnTo>
                  <a:lnTo>
                    <a:pt x="460" y="521"/>
                  </a:lnTo>
                  <a:lnTo>
                    <a:pt x="463" y="520"/>
                  </a:lnTo>
                  <a:lnTo>
                    <a:pt x="465" y="518"/>
                  </a:lnTo>
                  <a:lnTo>
                    <a:pt x="466" y="518"/>
                  </a:lnTo>
                  <a:close/>
                  <a:moveTo>
                    <a:pt x="503" y="518"/>
                  </a:moveTo>
                  <a:lnTo>
                    <a:pt x="503" y="518"/>
                  </a:lnTo>
                  <a:lnTo>
                    <a:pt x="506" y="518"/>
                  </a:lnTo>
                  <a:lnTo>
                    <a:pt x="507" y="520"/>
                  </a:lnTo>
                  <a:lnTo>
                    <a:pt x="510" y="521"/>
                  </a:lnTo>
                  <a:lnTo>
                    <a:pt x="512" y="524"/>
                  </a:lnTo>
                  <a:lnTo>
                    <a:pt x="512" y="526"/>
                  </a:lnTo>
                  <a:lnTo>
                    <a:pt x="513" y="529"/>
                  </a:lnTo>
                  <a:lnTo>
                    <a:pt x="512" y="530"/>
                  </a:lnTo>
                  <a:lnTo>
                    <a:pt x="512" y="532"/>
                  </a:lnTo>
                  <a:lnTo>
                    <a:pt x="510" y="535"/>
                  </a:lnTo>
                  <a:lnTo>
                    <a:pt x="507" y="536"/>
                  </a:lnTo>
                  <a:lnTo>
                    <a:pt x="506" y="537"/>
                  </a:lnTo>
                  <a:lnTo>
                    <a:pt x="503" y="537"/>
                  </a:lnTo>
                  <a:lnTo>
                    <a:pt x="501" y="537"/>
                  </a:lnTo>
                  <a:lnTo>
                    <a:pt x="500" y="536"/>
                  </a:lnTo>
                  <a:lnTo>
                    <a:pt x="497" y="535"/>
                  </a:lnTo>
                  <a:lnTo>
                    <a:pt x="496" y="532"/>
                  </a:lnTo>
                  <a:lnTo>
                    <a:pt x="494" y="530"/>
                  </a:lnTo>
                  <a:lnTo>
                    <a:pt x="494" y="529"/>
                  </a:lnTo>
                  <a:lnTo>
                    <a:pt x="494" y="526"/>
                  </a:lnTo>
                  <a:lnTo>
                    <a:pt x="496" y="524"/>
                  </a:lnTo>
                  <a:lnTo>
                    <a:pt x="497" y="521"/>
                  </a:lnTo>
                  <a:lnTo>
                    <a:pt x="500" y="520"/>
                  </a:lnTo>
                  <a:lnTo>
                    <a:pt x="501" y="518"/>
                  </a:lnTo>
                  <a:lnTo>
                    <a:pt x="503" y="518"/>
                  </a:lnTo>
                  <a:close/>
                  <a:moveTo>
                    <a:pt x="540" y="518"/>
                  </a:moveTo>
                  <a:lnTo>
                    <a:pt x="540" y="518"/>
                  </a:lnTo>
                  <a:lnTo>
                    <a:pt x="543" y="518"/>
                  </a:lnTo>
                  <a:lnTo>
                    <a:pt x="544" y="520"/>
                  </a:lnTo>
                  <a:lnTo>
                    <a:pt x="547" y="521"/>
                  </a:lnTo>
                  <a:lnTo>
                    <a:pt x="549" y="524"/>
                  </a:lnTo>
                  <a:lnTo>
                    <a:pt x="549" y="526"/>
                  </a:lnTo>
                  <a:lnTo>
                    <a:pt x="550" y="529"/>
                  </a:lnTo>
                  <a:lnTo>
                    <a:pt x="549" y="530"/>
                  </a:lnTo>
                  <a:lnTo>
                    <a:pt x="549" y="532"/>
                  </a:lnTo>
                  <a:lnTo>
                    <a:pt x="547" y="535"/>
                  </a:lnTo>
                  <a:lnTo>
                    <a:pt x="544" y="536"/>
                  </a:lnTo>
                  <a:lnTo>
                    <a:pt x="543" y="537"/>
                  </a:lnTo>
                  <a:lnTo>
                    <a:pt x="540" y="537"/>
                  </a:lnTo>
                  <a:lnTo>
                    <a:pt x="538" y="537"/>
                  </a:lnTo>
                  <a:lnTo>
                    <a:pt x="537" y="536"/>
                  </a:lnTo>
                  <a:lnTo>
                    <a:pt x="534" y="535"/>
                  </a:lnTo>
                  <a:lnTo>
                    <a:pt x="532" y="532"/>
                  </a:lnTo>
                  <a:lnTo>
                    <a:pt x="531" y="530"/>
                  </a:lnTo>
                  <a:lnTo>
                    <a:pt x="531" y="529"/>
                  </a:lnTo>
                  <a:lnTo>
                    <a:pt x="531" y="526"/>
                  </a:lnTo>
                  <a:lnTo>
                    <a:pt x="532" y="524"/>
                  </a:lnTo>
                  <a:lnTo>
                    <a:pt x="534" y="521"/>
                  </a:lnTo>
                  <a:lnTo>
                    <a:pt x="537" y="520"/>
                  </a:lnTo>
                  <a:lnTo>
                    <a:pt x="538" y="518"/>
                  </a:lnTo>
                  <a:lnTo>
                    <a:pt x="540" y="518"/>
                  </a:lnTo>
                  <a:close/>
                  <a:moveTo>
                    <a:pt x="577" y="518"/>
                  </a:moveTo>
                  <a:lnTo>
                    <a:pt x="577" y="518"/>
                  </a:lnTo>
                  <a:lnTo>
                    <a:pt x="580" y="518"/>
                  </a:lnTo>
                  <a:lnTo>
                    <a:pt x="581" y="520"/>
                  </a:lnTo>
                  <a:lnTo>
                    <a:pt x="584" y="521"/>
                  </a:lnTo>
                  <a:lnTo>
                    <a:pt x="586" y="524"/>
                  </a:lnTo>
                  <a:lnTo>
                    <a:pt x="586" y="526"/>
                  </a:lnTo>
                  <a:lnTo>
                    <a:pt x="587" y="529"/>
                  </a:lnTo>
                  <a:lnTo>
                    <a:pt x="586" y="530"/>
                  </a:lnTo>
                  <a:lnTo>
                    <a:pt x="586" y="532"/>
                  </a:lnTo>
                  <a:lnTo>
                    <a:pt x="584" y="535"/>
                  </a:lnTo>
                  <a:lnTo>
                    <a:pt x="581" y="536"/>
                  </a:lnTo>
                  <a:lnTo>
                    <a:pt x="580" y="537"/>
                  </a:lnTo>
                  <a:lnTo>
                    <a:pt x="577" y="537"/>
                  </a:lnTo>
                  <a:lnTo>
                    <a:pt x="575" y="537"/>
                  </a:lnTo>
                  <a:lnTo>
                    <a:pt x="574" y="536"/>
                  </a:lnTo>
                  <a:lnTo>
                    <a:pt x="571" y="535"/>
                  </a:lnTo>
                  <a:lnTo>
                    <a:pt x="569" y="532"/>
                  </a:lnTo>
                  <a:lnTo>
                    <a:pt x="568" y="530"/>
                  </a:lnTo>
                  <a:lnTo>
                    <a:pt x="568" y="529"/>
                  </a:lnTo>
                  <a:lnTo>
                    <a:pt x="568" y="526"/>
                  </a:lnTo>
                  <a:lnTo>
                    <a:pt x="569" y="524"/>
                  </a:lnTo>
                  <a:lnTo>
                    <a:pt x="571" y="521"/>
                  </a:lnTo>
                  <a:lnTo>
                    <a:pt x="574" y="520"/>
                  </a:lnTo>
                  <a:lnTo>
                    <a:pt x="575" y="518"/>
                  </a:lnTo>
                  <a:lnTo>
                    <a:pt x="577" y="518"/>
                  </a:lnTo>
                  <a:close/>
                  <a:moveTo>
                    <a:pt x="614" y="518"/>
                  </a:moveTo>
                  <a:lnTo>
                    <a:pt x="614" y="518"/>
                  </a:lnTo>
                  <a:lnTo>
                    <a:pt x="617" y="518"/>
                  </a:lnTo>
                  <a:lnTo>
                    <a:pt x="618" y="520"/>
                  </a:lnTo>
                  <a:lnTo>
                    <a:pt x="621" y="521"/>
                  </a:lnTo>
                  <a:lnTo>
                    <a:pt x="622" y="524"/>
                  </a:lnTo>
                  <a:lnTo>
                    <a:pt x="622" y="526"/>
                  </a:lnTo>
                  <a:lnTo>
                    <a:pt x="624" y="529"/>
                  </a:lnTo>
                  <a:lnTo>
                    <a:pt x="622" y="530"/>
                  </a:lnTo>
                  <a:lnTo>
                    <a:pt x="622" y="532"/>
                  </a:lnTo>
                  <a:lnTo>
                    <a:pt x="621" y="535"/>
                  </a:lnTo>
                  <a:lnTo>
                    <a:pt x="618" y="536"/>
                  </a:lnTo>
                  <a:lnTo>
                    <a:pt x="617" y="537"/>
                  </a:lnTo>
                  <a:lnTo>
                    <a:pt x="614" y="537"/>
                  </a:lnTo>
                  <a:lnTo>
                    <a:pt x="612" y="537"/>
                  </a:lnTo>
                  <a:lnTo>
                    <a:pt x="611" y="536"/>
                  </a:lnTo>
                  <a:lnTo>
                    <a:pt x="608" y="535"/>
                  </a:lnTo>
                  <a:lnTo>
                    <a:pt x="606" y="532"/>
                  </a:lnTo>
                  <a:lnTo>
                    <a:pt x="605" y="530"/>
                  </a:lnTo>
                  <a:lnTo>
                    <a:pt x="605" y="529"/>
                  </a:lnTo>
                  <a:lnTo>
                    <a:pt x="605" y="526"/>
                  </a:lnTo>
                  <a:lnTo>
                    <a:pt x="606" y="524"/>
                  </a:lnTo>
                  <a:lnTo>
                    <a:pt x="608" y="521"/>
                  </a:lnTo>
                  <a:lnTo>
                    <a:pt x="611" y="520"/>
                  </a:lnTo>
                  <a:lnTo>
                    <a:pt x="612" y="518"/>
                  </a:lnTo>
                  <a:lnTo>
                    <a:pt x="614" y="518"/>
                  </a:lnTo>
                  <a:close/>
                  <a:moveTo>
                    <a:pt x="651" y="518"/>
                  </a:moveTo>
                  <a:lnTo>
                    <a:pt x="651" y="518"/>
                  </a:lnTo>
                  <a:lnTo>
                    <a:pt x="653" y="518"/>
                  </a:lnTo>
                  <a:lnTo>
                    <a:pt x="655" y="520"/>
                  </a:lnTo>
                  <a:lnTo>
                    <a:pt x="658" y="521"/>
                  </a:lnTo>
                  <a:lnTo>
                    <a:pt x="659" y="524"/>
                  </a:lnTo>
                  <a:lnTo>
                    <a:pt x="659" y="526"/>
                  </a:lnTo>
                  <a:lnTo>
                    <a:pt x="661" y="529"/>
                  </a:lnTo>
                  <a:lnTo>
                    <a:pt x="659" y="530"/>
                  </a:lnTo>
                  <a:lnTo>
                    <a:pt x="659" y="532"/>
                  </a:lnTo>
                  <a:lnTo>
                    <a:pt x="658" y="535"/>
                  </a:lnTo>
                  <a:lnTo>
                    <a:pt x="655" y="536"/>
                  </a:lnTo>
                  <a:lnTo>
                    <a:pt x="653" y="537"/>
                  </a:lnTo>
                  <a:lnTo>
                    <a:pt x="651" y="537"/>
                  </a:lnTo>
                  <a:lnTo>
                    <a:pt x="649" y="537"/>
                  </a:lnTo>
                  <a:lnTo>
                    <a:pt x="648" y="536"/>
                  </a:lnTo>
                  <a:lnTo>
                    <a:pt x="645" y="535"/>
                  </a:lnTo>
                  <a:lnTo>
                    <a:pt x="643" y="532"/>
                  </a:lnTo>
                  <a:lnTo>
                    <a:pt x="642" y="530"/>
                  </a:lnTo>
                  <a:lnTo>
                    <a:pt x="642" y="529"/>
                  </a:lnTo>
                  <a:lnTo>
                    <a:pt x="642" y="526"/>
                  </a:lnTo>
                  <a:lnTo>
                    <a:pt x="643" y="524"/>
                  </a:lnTo>
                  <a:lnTo>
                    <a:pt x="645" y="521"/>
                  </a:lnTo>
                  <a:lnTo>
                    <a:pt x="648" y="520"/>
                  </a:lnTo>
                  <a:lnTo>
                    <a:pt x="649" y="518"/>
                  </a:lnTo>
                  <a:lnTo>
                    <a:pt x="651" y="518"/>
                  </a:lnTo>
                  <a:close/>
                  <a:moveTo>
                    <a:pt x="687" y="518"/>
                  </a:moveTo>
                  <a:lnTo>
                    <a:pt x="687" y="518"/>
                  </a:lnTo>
                  <a:lnTo>
                    <a:pt x="690" y="518"/>
                  </a:lnTo>
                  <a:lnTo>
                    <a:pt x="692" y="520"/>
                  </a:lnTo>
                  <a:lnTo>
                    <a:pt x="695" y="521"/>
                  </a:lnTo>
                  <a:lnTo>
                    <a:pt x="696" y="524"/>
                  </a:lnTo>
                  <a:lnTo>
                    <a:pt x="696" y="526"/>
                  </a:lnTo>
                  <a:lnTo>
                    <a:pt x="698" y="529"/>
                  </a:lnTo>
                  <a:lnTo>
                    <a:pt x="696" y="530"/>
                  </a:lnTo>
                  <a:lnTo>
                    <a:pt x="696" y="532"/>
                  </a:lnTo>
                  <a:lnTo>
                    <a:pt x="695" y="535"/>
                  </a:lnTo>
                  <a:lnTo>
                    <a:pt x="692" y="536"/>
                  </a:lnTo>
                  <a:lnTo>
                    <a:pt x="690" y="537"/>
                  </a:lnTo>
                  <a:lnTo>
                    <a:pt x="687" y="537"/>
                  </a:lnTo>
                  <a:lnTo>
                    <a:pt x="686" y="537"/>
                  </a:lnTo>
                  <a:lnTo>
                    <a:pt x="684" y="536"/>
                  </a:lnTo>
                  <a:lnTo>
                    <a:pt x="682" y="535"/>
                  </a:lnTo>
                  <a:lnTo>
                    <a:pt x="680" y="532"/>
                  </a:lnTo>
                  <a:lnTo>
                    <a:pt x="679" y="530"/>
                  </a:lnTo>
                  <a:lnTo>
                    <a:pt x="679" y="529"/>
                  </a:lnTo>
                  <a:lnTo>
                    <a:pt x="679" y="526"/>
                  </a:lnTo>
                  <a:lnTo>
                    <a:pt x="680" y="524"/>
                  </a:lnTo>
                  <a:lnTo>
                    <a:pt x="682" y="521"/>
                  </a:lnTo>
                  <a:lnTo>
                    <a:pt x="684" y="520"/>
                  </a:lnTo>
                  <a:lnTo>
                    <a:pt x="686" y="518"/>
                  </a:lnTo>
                  <a:lnTo>
                    <a:pt x="687" y="518"/>
                  </a:lnTo>
                  <a:close/>
                  <a:moveTo>
                    <a:pt x="724" y="518"/>
                  </a:moveTo>
                  <a:lnTo>
                    <a:pt x="724" y="518"/>
                  </a:lnTo>
                  <a:lnTo>
                    <a:pt x="727" y="518"/>
                  </a:lnTo>
                  <a:lnTo>
                    <a:pt x="729" y="520"/>
                  </a:lnTo>
                  <a:lnTo>
                    <a:pt x="732" y="521"/>
                  </a:lnTo>
                  <a:lnTo>
                    <a:pt x="733" y="524"/>
                  </a:lnTo>
                  <a:lnTo>
                    <a:pt x="733" y="526"/>
                  </a:lnTo>
                  <a:lnTo>
                    <a:pt x="735" y="529"/>
                  </a:lnTo>
                  <a:lnTo>
                    <a:pt x="733" y="530"/>
                  </a:lnTo>
                  <a:lnTo>
                    <a:pt x="733" y="532"/>
                  </a:lnTo>
                  <a:lnTo>
                    <a:pt x="732" y="535"/>
                  </a:lnTo>
                  <a:lnTo>
                    <a:pt x="729" y="536"/>
                  </a:lnTo>
                  <a:lnTo>
                    <a:pt x="727" y="537"/>
                  </a:lnTo>
                  <a:lnTo>
                    <a:pt x="724" y="537"/>
                  </a:lnTo>
                  <a:lnTo>
                    <a:pt x="723" y="537"/>
                  </a:lnTo>
                  <a:lnTo>
                    <a:pt x="721" y="536"/>
                  </a:lnTo>
                  <a:lnTo>
                    <a:pt x="718" y="535"/>
                  </a:lnTo>
                  <a:lnTo>
                    <a:pt x="717" y="532"/>
                  </a:lnTo>
                  <a:lnTo>
                    <a:pt x="715" y="530"/>
                  </a:lnTo>
                  <a:lnTo>
                    <a:pt x="715" y="529"/>
                  </a:lnTo>
                  <a:lnTo>
                    <a:pt x="715" y="526"/>
                  </a:lnTo>
                  <a:lnTo>
                    <a:pt x="717" y="524"/>
                  </a:lnTo>
                  <a:lnTo>
                    <a:pt x="718" y="521"/>
                  </a:lnTo>
                  <a:lnTo>
                    <a:pt x="721" y="520"/>
                  </a:lnTo>
                  <a:lnTo>
                    <a:pt x="723" y="518"/>
                  </a:lnTo>
                  <a:lnTo>
                    <a:pt x="724" y="518"/>
                  </a:lnTo>
                  <a:close/>
                  <a:moveTo>
                    <a:pt x="761" y="518"/>
                  </a:moveTo>
                  <a:lnTo>
                    <a:pt x="761" y="518"/>
                  </a:lnTo>
                  <a:lnTo>
                    <a:pt x="764" y="518"/>
                  </a:lnTo>
                  <a:lnTo>
                    <a:pt x="766" y="520"/>
                  </a:lnTo>
                  <a:lnTo>
                    <a:pt x="769" y="521"/>
                  </a:lnTo>
                  <a:lnTo>
                    <a:pt x="770" y="524"/>
                  </a:lnTo>
                  <a:lnTo>
                    <a:pt x="770" y="526"/>
                  </a:lnTo>
                  <a:lnTo>
                    <a:pt x="772" y="529"/>
                  </a:lnTo>
                  <a:lnTo>
                    <a:pt x="770" y="530"/>
                  </a:lnTo>
                  <a:lnTo>
                    <a:pt x="770" y="532"/>
                  </a:lnTo>
                  <a:lnTo>
                    <a:pt x="769" y="535"/>
                  </a:lnTo>
                  <a:lnTo>
                    <a:pt x="766" y="536"/>
                  </a:lnTo>
                  <a:lnTo>
                    <a:pt x="764" y="537"/>
                  </a:lnTo>
                  <a:lnTo>
                    <a:pt x="761" y="537"/>
                  </a:lnTo>
                  <a:lnTo>
                    <a:pt x="760" y="537"/>
                  </a:lnTo>
                  <a:lnTo>
                    <a:pt x="758" y="536"/>
                  </a:lnTo>
                  <a:lnTo>
                    <a:pt x="755" y="535"/>
                  </a:lnTo>
                  <a:lnTo>
                    <a:pt x="754" y="532"/>
                  </a:lnTo>
                  <a:lnTo>
                    <a:pt x="752" y="530"/>
                  </a:lnTo>
                  <a:lnTo>
                    <a:pt x="752" y="529"/>
                  </a:lnTo>
                  <a:lnTo>
                    <a:pt x="752" y="526"/>
                  </a:lnTo>
                  <a:lnTo>
                    <a:pt x="754" y="524"/>
                  </a:lnTo>
                  <a:lnTo>
                    <a:pt x="755" y="521"/>
                  </a:lnTo>
                  <a:lnTo>
                    <a:pt x="758" y="520"/>
                  </a:lnTo>
                  <a:lnTo>
                    <a:pt x="760" y="518"/>
                  </a:lnTo>
                  <a:lnTo>
                    <a:pt x="761" y="518"/>
                  </a:lnTo>
                  <a:close/>
                  <a:moveTo>
                    <a:pt x="798" y="518"/>
                  </a:moveTo>
                  <a:lnTo>
                    <a:pt x="798" y="518"/>
                  </a:lnTo>
                  <a:lnTo>
                    <a:pt x="801" y="518"/>
                  </a:lnTo>
                  <a:lnTo>
                    <a:pt x="803" y="520"/>
                  </a:lnTo>
                  <a:lnTo>
                    <a:pt x="806" y="521"/>
                  </a:lnTo>
                  <a:lnTo>
                    <a:pt x="807" y="524"/>
                  </a:lnTo>
                  <a:lnTo>
                    <a:pt x="807" y="526"/>
                  </a:lnTo>
                  <a:lnTo>
                    <a:pt x="808" y="529"/>
                  </a:lnTo>
                  <a:lnTo>
                    <a:pt x="807" y="530"/>
                  </a:lnTo>
                  <a:lnTo>
                    <a:pt x="807" y="532"/>
                  </a:lnTo>
                  <a:lnTo>
                    <a:pt x="806" y="535"/>
                  </a:lnTo>
                  <a:lnTo>
                    <a:pt x="803" y="536"/>
                  </a:lnTo>
                  <a:lnTo>
                    <a:pt x="801" y="537"/>
                  </a:lnTo>
                  <a:lnTo>
                    <a:pt x="798" y="537"/>
                  </a:lnTo>
                  <a:lnTo>
                    <a:pt x="797" y="537"/>
                  </a:lnTo>
                  <a:lnTo>
                    <a:pt x="795" y="536"/>
                  </a:lnTo>
                  <a:lnTo>
                    <a:pt x="792" y="535"/>
                  </a:lnTo>
                  <a:lnTo>
                    <a:pt x="791" y="532"/>
                  </a:lnTo>
                  <a:lnTo>
                    <a:pt x="789" y="530"/>
                  </a:lnTo>
                  <a:lnTo>
                    <a:pt x="789" y="529"/>
                  </a:lnTo>
                  <a:lnTo>
                    <a:pt x="789" y="526"/>
                  </a:lnTo>
                  <a:lnTo>
                    <a:pt x="791" y="524"/>
                  </a:lnTo>
                  <a:lnTo>
                    <a:pt x="792" y="521"/>
                  </a:lnTo>
                  <a:lnTo>
                    <a:pt x="795" y="520"/>
                  </a:lnTo>
                  <a:lnTo>
                    <a:pt x="797" y="518"/>
                  </a:lnTo>
                  <a:lnTo>
                    <a:pt x="798" y="518"/>
                  </a:lnTo>
                  <a:close/>
                  <a:moveTo>
                    <a:pt x="835" y="518"/>
                  </a:moveTo>
                  <a:lnTo>
                    <a:pt x="835" y="518"/>
                  </a:lnTo>
                  <a:lnTo>
                    <a:pt x="838" y="518"/>
                  </a:lnTo>
                  <a:lnTo>
                    <a:pt x="839" y="520"/>
                  </a:lnTo>
                  <a:lnTo>
                    <a:pt x="842" y="521"/>
                  </a:lnTo>
                  <a:lnTo>
                    <a:pt x="844" y="524"/>
                  </a:lnTo>
                  <a:lnTo>
                    <a:pt x="844" y="526"/>
                  </a:lnTo>
                  <a:lnTo>
                    <a:pt x="845" y="529"/>
                  </a:lnTo>
                  <a:lnTo>
                    <a:pt x="844" y="530"/>
                  </a:lnTo>
                  <a:lnTo>
                    <a:pt x="844" y="532"/>
                  </a:lnTo>
                  <a:lnTo>
                    <a:pt x="842" y="535"/>
                  </a:lnTo>
                  <a:lnTo>
                    <a:pt x="839" y="536"/>
                  </a:lnTo>
                  <a:lnTo>
                    <a:pt x="838" y="537"/>
                  </a:lnTo>
                  <a:lnTo>
                    <a:pt x="835" y="537"/>
                  </a:lnTo>
                  <a:lnTo>
                    <a:pt x="834" y="537"/>
                  </a:lnTo>
                  <a:lnTo>
                    <a:pt x="832" y="536"/>
                  </a:lnTo>
                  <a:lnTo>
                    <a:pt x="829" y="535"/>
                  </a:lnTo>
                  <a:lnTo>
                    <a:pt x="828" y="532"/>
                  </a:lnTo>
                  <a:lnTo>
                    <a:pt x="826" y="530"/>
                  </a:lnTo>
                  <a:lnTo>
                    <a:pt x="826" y="529"/>
                  </a:lnTo>
                  <a:lnTo>
                    <a:pt x="826" y="526"/>
                  </a:lnTo>
                  <a:lnTo>
                    <a:pt x="828" y="524"/>
                  </a:lnTo>
                  <a:lnTo>
                    <a:pt x="829" y="521"/>
                  </a:lnTo>
                  <a:lnTo>
                    <a:pt x="832" y="520"/>
                  </a:lnTo>
                  <a:lnTo>
                    <a:pt x="834" y="518"/>
                  </a:lnTo>
                  <a:lnTo>
                    <a:pt x="835" y="518"/>
                  </a:lnTo>
                  <a:close/>
                  <a:moveTo>
                    <a:pt x="851" y="515"/>
                  </a:moveTo>
                  <a:lnTo>
                    <a:pt x="851" y="515"/>
                  </a:lnTo>
                  <a:lnTo>
                    <a:pt x="851" y="514"/>
                  </a:lnTo>
                  <a:lnTo>
                    <a:pt x="851" y="512"/>
                  </a:lnTo>
                  <a:lnTo>
                    <a:pt x="854" y="509"/>
                  </a:lnTo>
                  <a:lnTo>
                    <a:pt x="857" y="508"/>
                  </a:lnTo>
                  <a:lnTo>
                    <a:pt x="859" y="507"/>
                  </a:lnTo>
                  <a:lnTo>
                    <a:pt x="860" y="507"/>
                  </a:lnTo>
                  <a:lnTo>
                    <a:pt x="862" y="507"/>
                  </a:lnTo>
                  <a:lnTo>
                    <a:pt x="863" y="508"/>
                  </a:lnTo>
                  <a:lnTo>
                    <a:pt x="866" y="509"/>
                  </a:lnTo>
                  <a:lnTo>
                    <a:pt x="869" y="512"/>
                  </a:lnTo>
                  <a:lnTo>
                    <a:pt x="869" y="514"/>
                  </a:lnTo>
                  <a:lnTo>
                    <a:pt x="869" y="515"/>
                  </a:lnTo>
                  <a:lnTo>
                    <a:pt x="869" y="518"/>
                  </a:lnTo>
                  <a:lnTo>
                    <a:pt x="869" y="520"/>
                  </a:lnTo>
                  <a:lnTo>
                    <a:pt x="866" y="523"/>
                  </a:lnTo>
                  <a:lnTo>
                    <a:pt x="863" y="524"/>
                  </a:lnTo>
                  <a:lnTo>
                    <a:pt x="862" y="524"/>
                  </a:lnTo>
                  <a:lnTo>
                    <a:pt x="860" y="526"/>
                  </a:lnTo>
                  <a:lnTo>
                    <a:pt x="859" y="524"/>
                  </a:lnTo>
                  <a:lnTo>
                    <a:pt x="857" y="524"/>
                  </a:lnTo>
                  <a:lnTo>
                    <a:pt x="854" y="523"/>
                  </a:lnTo>
                  <a:lnTo>
                    <a:pt x="851" y="520"/>
                  </a:lnTo>
                  <a:lnTo>
                    <a:pt x="851" y="518"/>
                  </a:lnTo>
                  <a:lnTo>
                    <a:pt x="851" y="515"/>
                  </a:lnTo>
                  <a:close/>
                  <a:moveTo>
                    <a:pt x="851" y="478"/>
                  </a:moveTo>
                  <a:lnTo>
                    <a:pt x="851" y="478"/>
                  </a:lnTo>
                  <a:lnTo>
                    <a:pt x="851" y="477"/>
                  </a:lnTo>
                  <a:lnTo>
                    <a:pt x="851" y="476"/>
                  </a:lnTo>
                  <a:lnTo>
                    <a:pt x="854" y="473"/>
                  </a:lnTo>
                  <a:lnTo>
                    <a:pt x="857" y="471"/>
                  </a:lnTo>
                  <a:lnTo>
                    <a:pt x="859" y="470"/>
                  </a:lnTo>
                  <a:lnTo>
                    <a:pt x="860" y="470"/>
                  </a:lnTo>
                  <a:lnTo>
                    <a:pt x="862" y="470"/>
                  </a:lnTo>
                  <a:lnTo>
                    <a:pt x="863" y="471"/>
                  </a:lnTo>
                  <a:lnTo>
                    <a:pt x="866" y="473"/>
                  </a:lnTo>
                  <a:lnTo>
                    <a:pt x="869" y="476"/>
                  </a:lnTo>
                  <a:lnTo>
                    <a:pt x="869" y="477"/>
                  </a:lnTo>
                  <a:lnTo>
                    <a:pt x="869" y="478"/>
                  </a:lnTo>
                  <a:lnTo>
                    <a:pt x="869" y="481"/>
                  </a:lnTo>
                  <a:lnTo>
                    <a:pt x="869" y="483"/>
                  </a:lnTo>
                  <a:lnTo>
                    <a:pt x="866" y="486"/>
                  </a:lnTo>
                  <a:lnTo>
                    <a:pt x="863" y="487"/>
                  </a:lnTo>
                  <a:lnTo>
                    <a:pt x="862" y="487"/>
                  </a:lnTo>
                  <a:lnTo>
                    <a:pt x="860" y="489"/>
                  </a:lnTo>
                  <a:lnTo>
                    <a:pt x="859" y="487"/>
                  </a:lnTo>
                  <a:lnTo>
                    <a:pt x="857" y="487"/>
                  </a:lnTo>
                  <a:lnTo>
                    <a:pt x="854" y="486"/>
                  </a:lnTo>
                  <a:lnTo>
                    <a:pt x="851" y="483"/>
                  </a:lnTo>
                  <a:lnTo>
                    <a:pt x="851" y="481"/>
                  </a:lnTo>
                  <a:lnTo>
                    <a:pt x="851" y="478"/>
                  </a:lnTo>
                  <a:close/>
                  <a:moveTo>
                    <a:pt x="851" y="442"/>
                  </a:moveTo>
                  <a:lnTo>
                    <a:pt x="851" y="442"/>
                  </a:lnTo>
                  <a:lnTo>
                    <a:pt x="851" y="440"/>
                  </a:lnTo>
                  <a:lnTo>
                    <a:pt x="851" y="439"/>
                  </a:lnTo>
                  <a:lnTo>
                    <a:pt x="854" y="436"/>
                  </a:lnTo>
                  <a:lnTo>
                    <a:pt x="857" y="434"/>
                  </a:lnTo>
                  <a:lnTo>
                    <a:pt x="859" y="433"/>
                  </a:lnTo>
                  <a:lnTo>
                    <a:pt x="860" y="433"/>
                  </a:lnTo>
                  <a:lnTo>
                    <a:pt x="862" y="433"/>
                  </a:lnTo>
                  <a:lnTo>
                    <a:pt x="863" y="434"/>
                  </a:lnTo>
                  <a:lnTo>
                    <a:pt x="866" y="436"/>
                  </a:lnTo>
                  <a:lnTo>
                    <a:pt x="869" y="439"/>
                  </a:lnTo>
                  <a:lnTo>
                    <a:pt x="869" y="440"/>
                  </a:lnTo>
                  <a:lnTo>
                    <a:pt x="869" y="442"/>
                  </a:lnTo>
                  <a:lnTo>
                    <a:pt x="869" y="445"/>
                  </a:lnTo>
                  <a:lnTo>
                    <a:pt x="869" y="446"/>
                  </a:lnTo>
                  <a:lnTo>
                    <a:pt x="866" y="449"/>
                  </a:lnTo>
                  <a:lnTo>
                    <a:pt x="863" y="450"/>
                  </a:lnTo>
                  <a:lnTo>
                    <a:pt x="862" y="450"/>
                  </a:lnTo>
                  <a:lnTo>
                    <a:pt x="860" y="452"/>
                  </a:lnTo>
                  <a:lnTo>
                    <a:pt x="859" y="450"/>
                  </a:lnTo>
                  <a:lnTo>
                    <a:pt x="857" y="450"/>
                  </a:lnTo>
                  <a:lnTo>
                    <a:pt x="854" y="449"/>
                  </a:lnTo>
                  <a:lnTo>
                    <a:pt x="851" y="446"/>
                  </a:lnTo>
                  <a:lnTo>
                    <a:pt x="851" y="445"/>
                  </a:lnTo>
                  <a:lnTo>
                    <a:pt x="851" y="442"/>
                  </a:lnTo>
                  <a:close/>
                  <a:moveTo>
                    <a:pt x="851" y="405"/>
                  </a:moveTo>
                  <a:lnTo>
                    <a:pt x="851" y="405"/>
                  </a:lnTo>
                  <a:lnTo>
                    <a:pt x="851" y="403"/>
                  </a:lnTo>
                  <a:lnTo>
                    <a:pt x="851" y="402"/>
                  </a:lnTo>
                  <a:lnTo>
                    <a:pt x="854" y="399"/>
                  </a:lnTo>
                  <a:lnTo>
                    <a:pt x="857" y="397"/>
                  </a:lnTo>
                  <a:lnTo>
                    <a:pt x="859" y="396"/>
                  </a:lnTo>
                  <a:lnTo>
                    <a:pt x="860" y="396"/>
                  </a:lnTo>
                  <a:lnTo>
                    <a:pt x="862" y="396"/>
                  </a:lnTo>
                  <a:lnTo>
                    <a:pt x="863" y="397"/>
                  </a:lnTo>
                  <a:lnTo>
                    <a:pt x="866" y="399"/>
                  </a:lnTo>
                  <a:lnTo>
                    <a:pt x="869" y="402"/>
                  </a:lnTo>
                  <a:lnTo>
                    <a:pt x="869" y="403"/>
                  </a:lnTo>
                  <a:lnTo>
                    <a:pt x="869" y="405"/>
                  </a:lnTo>
                  <a:lnTo>
                    <a:pt x="869" y="406"/>
                  </a:lnTo>
                  <a:lnTo>
                    <a:pt x="869" y="409"/>
                  </a:lnTo>
                  <a:lnTo>
                    <a:pt x="866" y="412"/>
                  </a:lnTo>
                  <a:lnTo>
                    <a:pt x="863" y="414"/>
                  </a:lnTo>
                  <a:lnTo>
                    <a:pt x="862" y="414"/>
                  </a:lnTo>
                  <a:lnTo>
                    <a:pt x="860" y="415"/>
                  </a:lnTo>
                  <a:lnTo>
                    <a:pt x="859" y="414"/>
                  </a:lnTo>
                  <a:lnTo>
                    <a:pt x="857" y="414"/>
                  </a:lnTo>
                  <a:lnTo>
                    <a:pt x="854" y="412"/>
                  </a:lnTo>
                  <a:lnTo>
                    <a:pt x="851" y="409"/>
                  </a:lnTo>
                  <a:lnTo>
                    <a:pt x="851" y="406"/>
                  </a:lnTo>
                  <a:lnTo>
                    <a:pt x="851" y="405"/>
                  </a:lnTo>
                  <a:close/>
                  <a:moveTo>
                    <a:pt x="851" y="368"/>
                  </a:moveTo>
                  <a:lnTo>
                    <a:pt x="851" y="368"/>
                  </a:lnTo>
                  <a:lnTo>
                    <a:pt x="851" y="366"/>
                  </a:lnTo>
                  <a:lnTo>
                    <a:pt x="851" y="365"/>
                  </a:lnTo>
                  <a:lnTo>
                    <a:pt x="854" y="362"/>
                  </a:lnTo>
                  <a:lnTo>
                    <a:pt x="857" y="360"/>
                  </a:lnTo>
                  <a:lnTo>
                    <a:pt x="859" y="359"/>
                  </a:lnTo>
                  <a:lnTo>
                    <a:pt x="860" y="359"/>
                  </a:lnTo>
                  <a:lnTo>
                    <a:pt x="862" y="359"/>
                  </a:lnTo>
                  <a:lnTo>
                    <a:pt x="863" y="360"/>
                  </a:lnTo>
                  <a:lnTo>
                    <a:pt x="866" y="362"/>
                  </a:lnTo>
                  <a:lnTo>
                    <a:pt x="869" y="365"/>
                  </a:lnTo>
                  <a:lnTo>
                    <a:pt x="869" y="366"/>
                  </a:lnTo>
                  <a:lnTo>
                    <a:pt x="869" y="368"/>
                  </a:lnTo>
                  <a:lnTo>
                    <a:pt x="869" y="369"/>
                  </a:lnTo>
                  <a:lnTo>
                    <a:pt x="869" y="372"/>
                  </a:lnTo>
                  <a:lnTo>
                    <a:pt x="866" y="375"/>
                  </a:lnTo>
                  <a:lnTo>
                    <a:pt x="863" y="377"/>
                  </a:lnTo>
                  <a:lnTo>
                    <a:pt x="862" y="377"/>
                  </a:lnTo>
                  <a:lnTo>
                    <a:pt x="860" y="378"/>
                  </a:lnTo>
                  <a:lnTo>
                    <a:pt x="859" y="377"/>
                  </a:lnTo>
                  <a:lnTo>
                    <a:pt x="857" y="377"/>
                  </a:lnTo>
                  <a:lnTo>
                    <a:pt x="854" y="375"/>
                  </a:lnTo>
                  <a:lnTo>
                    <a:pt x="851" y="372"/>
                  </a:lnTo>
                  <a:lnTo>
                    <a:pt x="851" y="369"/>
                  </a:lnTo>
                  <a:lnTo>
                    <a:pt x="851" y="368"/>
                  </a:lnTo>
                  <a:close/>
                  <a:moveTo>
                    <a:pt x="851" y="331"/>
                  </a:moveTo>
                  <a:lnTo>
                    <a:pt x="851" y="331"/>
                  </a:lnTo>
                  <a:lnTo>
                    <a:pt x="851" y="329"/>
                  </a:lnTo>
                  <a:lnTo>
                    <a:pt x="851" y="328"/>
                  </a:lnTo>
                  <a:lnTo>
                    <a:pt x="854" y="325"/>
                  </a:lnTo>
                  <a:lnTo>
                    <a:pt x="857" y="322"/>
                  </a:lnTo>
                  <a:lnTo>
                    <a:pt x="859" y="322"/>
                  </a:lnTo>
                  <a:lnTo>
                    <a:pt x="860" y="322"/>
                  </a:lnTo>
                  <a:lnTo>
                    <a:pt x="862" y="322"/>
                  </a:lnTo>
                  <a:lnTo>
                    <a:pt x="863" y="322"/>
                  </a:lnTo>
                  <a:lnTo>
                    <a:pt x="866" y="325"/>
                  </a:lnTo>
                  <a:lnTo>
                    <a:pt x="869" y="328"/>
                  </a:lnTo>
                  <a:lnTo>
                    <a:pt x="869" y="329"/>
                  </a:lnTo>
                  <a:lnTo>
                    <a:pt x="869" y="331"/>
                  </a:lnTo>
                  <a:lnTo>
                    <a:pt x="869" y="332"/>
                  </a:lnTo>
                  <a:lnTo>
                    <a:pt x="869" y="335"/>
                  </a:lnTo>
                  <a:lnTo>
                    <a:pt x="866" y="338"/>
                  </a:lnTo>
                  <a:lnTo>
                    <a:pt x="863" y="340"/>
                  </a:lnTo>
                  <a:lnTo>
                    <a:pt x="862" y="340"/>
                  </a:lnTo>
                  <a:lnTo>
                    <a:pt x="860" y="341"/>
                  </a:lnTo>
                  <a:lnTo>
                    <a:pt x="859" y="340"/>
                  </a:lnTo>
                  <a:lnTo>
                    <a:pt x="857" y="340"/>
                  </a:lnTo>
                  <a:lnTo>
                    <a:pt x="854" y="338"/>
                  </a:lnTo>
                  <a:lnTo>
                    <a:pt x="851" y="335"/>
                  </a:lnTo>
                  <a:lnTo>
                    <a:pt x="851" y="332"/>
                  </a:lnTo>
                  <a:lnTo>
                    <a:pt x="851" y="331"/>
                  </a:lnTo>
                  <a:close/>
                  <a:moveTo>
                    <a:pt x="851" y="294"/>
                  </a:moveTo>
                  <a:lnTo>
                    <a:pt x="851" y="294"/>
                  </a:lnTo>
                  <a:lnTo>
                    <a:pt x="851" y="293"/>
                  </a:lnTo>
                  <a:lnTo>
                    <a:pt x="851" y="291"/>
                  </a:lnTo>
                  <a:lnTo>
                    <a:pt x="854" y="288"/>
                  </a:lnTo>
                  <a:lnTo>
                    <a:pt x="857" y="285"/>
                  </a:lnTo>
                  <a:lnTo>
                    <a:pt x="859" y="285"/>
                  </a:lnTo>
                  <a:lnTo>
                    <a:pt x="860" y="285"/>
                  </a:lnTo>
                  <a:lnTo>
                    <a:pt x="862" y="285"/>
                  </a:lnTo>
                  <a:lnTo>
                    <a:pt x="863" y="285"/>
                  </a:lnTo>
                  <a:lnTo>
                    <a:pt x="866" y="288"/>
                  </a:lnTo>
                  <a:lnTo>
                    <a:pt x="869" y="291"/>
                  </a:lnTo>
                  <a:lnTo>
                    <a:pt x="869" y="293"/>
                  </a:lnTo>
                  <a:lnTo>
                    <a:pt x="869" y="294"/>
                  </a:lnTo>
                  <a:lnTo>
                    <a:pt x="869" y="295"/>
                  </a:lnTo>
                  <a:lnTo>
                    <a:pt x="869" y="297"/>
                  </a:lnTo>
                  <a:lnTo>
                    <a:pt x="866" y="300"/>
                  </a:lnTo>
                  <a:lnTo>
                    <a:pt x="863" y="303"/>
                  </a:lnTo>
                  <a:lnTo>
                    <a:pt x="862" y="303"/>
                  </a:lnTo>
                  <a:lnTo>
                    <a:pt x="860" y="303"/>
                  </a:lnTo>
                  <a:lnTo>
                    <a:pt x="859" y="303"/>
                  </a:lnTo>
                  <a:lnTo>
                    <a:pt x="857" y="303"/>
                  </a:lnTo>
                  <a:lnTo>
                    <a:pt x="854" y="300"/>
                  </a:lnTo>
                  <a:lnTo>
                    <a:pt x="851" y="297"/>
                  </a:lnTo>
                  <a:lnTo>
                    <a:pt x="851" y="295"/>
                  </a:lnTo>
                  <a:lnTo>
                    <a:pt x="851" y="294"/>
                  </a:lnTo>
                  <a:close/>
                  <a:moveTo>
                    <a:pt x="851" y="257"/>
                  </a:moveTo>
                  <a:lnTo>
                    <a:pt x="851" y="257"/>
                  </a:lnTo>
                  <a:lnTo>
                    <a:pt x="851" y="256"/>
                  </a:lnTo>
                  <a:lnTo>
                    <a:pt x="851" y="254"/>
                  </a:lnTo>
                  <a:lnTo>
                    <a:pt x="854" y="251"/>
                  </a:lnTo>
                  <a:lnTo>
                    <a:pt x="857" y="248"/>
                  </a:lnTo>
                  <a:lnTo>
                    <a:pt x="859" y="248"/>
                  </a:lnTo>
                  <a:lnTo>
                    <a:pt x="860" y="248"/>
                  </a:lnTo>
                  <a:lnTo>
                    <a:pt x="862" y="248"/>
                  </a:lnTo>
                  <a:lnTo>
                    <a:pt x="863" y="248"/>
                  </a:lnTo>
                  <a:lnTo>
                    <a:pt x="866" y="251"/>
                  </a:lnTo>
                  <a:lnTo>
                    <a:pt x="869" y="254"/>
                  </a:lnTo>
                  <a:lnTo>
                    <a:pt x="869" y="256"/>
                  </a:lnTo>
                  <a:lnTo>
                    <a:pt x="869" y="257"/>
                  </a:lnTo>
                  <a:lnTo>
                    <a:pt x="869" y="259"/>
                  </a:lnTo>
                  <a:lnTo>
                    <a:pt x="869" y="260"/>
                  </a:lnTo>
                  <a:lnTo>
                    <a:pt x="866" y="263"/>
                  </a:lnTo>
                  <a:lnTo>
                    <a:pt x="863" y="266"/>
                  </a:lnTo>
                  <a:lnTo>
                    <a:pt x="862" y="266"/>
                  </a:lnTo>
                  <a:lnTo>
                    <a:pt x="860" y="266"/>
                  </a:lnTo>
                  <a:lnTo>
                    <a:pt x="859" y="266"/>
                  </a:lnTo>
                  <a:lnTo>
                    <a:pt x="857" y="266"/>
                  </a:lnTo>
                  <a:lnTo>
                    <a:pt x="854" y="263"/>
                  </a:lnTo>
                  <a:lnTo>
                    <a:pt x="851" y="260"/>
                  </a:lnTo>
                  <a:lnTo>
                    <a:pt x="851" y="259"/>
                  </a:lnTo>
                  <a:lnTo>
                    <a:pt x="851" y="257"/>
                  </a:lnTo>
                  <a:close/>
                  <a:moveTo>
                    <a:pt x="851" y="220"/>
                  </a:moveTo>
                  <a:lnTo>
                    <a:pt x="851" y="220"/>
                  </a:lnTo>
                  <a:lnTo>
                    <a:pt x="851" y="219"/>
                  </a:lnTo>
                  <a:lnTo>
                    <a:pt x="851" y="217"/>
                  </a:lnTo>
                  <a:lnTo>
                    <a:pt x="854" y="214"/>
                  </a:lnTo>
                  <a:lnTo>
                    <a:pt x="857" y="211"/>
                  </a:lnTo>
                  <a:lnTo>
                    <a:pt x="859" y="211"/>
                  </a:lnTo>
                  <a:lnTo>
                    <a:pt x="860" y="211"/>
                  </a:lnTo>
                  <a:lnTo>
                    <a:pt x="862" y="211"/>
                  </a:lnTo>
                  <a:lnTo>
                    <a:pt x="863" y="211"/>
                  </a:lnTo>
                  <a:lnTo>
                    <a:pt x="866" y="214"/>
                  </a:lnTo>
                  <a:lnTo>
                    <a:pt x="869" y="217"/>
                  </a:lnTo>
                  <a:lnTo>
                    <a:pt x="869" y="219"/>
                  </a:lnTo>
                  <a:lnTo>
                    <a:pt x="869" y="220"/>
                  </a:lnTo>
                  <a:lnTo>
                    <a:pt x="869" y="222"/>
                  </a:lnTo>
                  <a:lnTo>
                    <a:pt x="869" y="223"/>
                  </a:lnTo>
                  <a:lnTo>
                    <a:pt x="866" y="226"/>
                  </a:lnTo>
                  <a:lnTo>
                    <a:pt x="863" y="229"/>
                  </a:lnTo>
                  <a:lnTo>
                    <a:pt x="862" y="229"/>
                  </a:lnTo>
                  <a:lnTo>
                    <a:pt x="860" y="229"/>
                  </a:lnTo>
                  <a:lnTo>
                    <a:pt x="859" y="229"/>
                  </a:lnTo>
                  <a:lnTo>
                    <a:pt x="857" y="229"/>
                  </a:lnTo>
                  <a:lnTo>
                    <a:pt x="854" y="226"/>
                  </a:lnTo>
                  <a:lnTo>
                    <a:pt x="851" y="223"/>
                  </a:lnTo>
                  <a:lnTo>
                    <a:pt x="851" y="222"/>
                  </a:lnTo>
                  <a:lnTo>
                    <a:pt x="851" y="220"/>
                  </a:lnTo>
                  <a:close/>
                  <a:moveTo>
                    <a:pt x="851" y="183"/>
                  </a:moveTo>
                  <a:lnTo>
                    <a:pt x="851" y="183"/>
                  </a:lnTo>
                  <a:lnTo>
                    <a:pt x="851" y="182"/>
                  </a:lnTo>
                  <a:lnTo>
                    <a:pt x="851" y="180"/>
                  </a:lnTo>
                  <a:lnTo>
                    <a:pt x="854" y="177"/>
                  </a:lnTo>
                  <a:lnTo>
                    <a:pt x="857" y="174"/>
                  </a:lnTo>
                  <a:lnTo>
                    <a:pt x="859" y="174"/>
                  </a:lnTo>
                  <a:lnTo>
                    <a:pt x="860" y="174"/>
                  </a:lnTo>
                  <a:lnTo>
                    <a:pt x="862" y="174"/>
                  </a:lnTo>
                  <a:lnTo>
                    <a:pt x="863" y="174"/>
                  </a:lnTo>
                  <a:lnTo>
                    <a:pt x="866" y="177"/>
                  </a:lnTo>
                  <a:lnTo>
                    <a:pt x="869" y="180"/>
                  </a:lnTo>
                  <a:lnTo>
                    <a:pt x="869" y="182"/>
                  </a:lnTo>
                  <a:lnTo>
                    <a:pt x="869" y="183"/>
                  </a:lnTo>
                  <a:lnTo>
                    <a:pt x="869" y="185"/>
                  </a:lnTo>
                  <a:lnTo>
                    <a:pt x="869" y="186"/>
                  </a:lnTo>
                  <a:lnTo>
                    <a:pt x="866" y="189"/>
                  </a:lnTo>
                  <a:lnTo>
                    <a:pt x="863" y="192"/>
                  </a:lnTo>
                  <a:lnTo>
                    <a:pt x="862" y="192"/>
                  </a:lnTo>
                  <a:lnTo>
                    <a:pt x="860" y="192"/>
                  </a:lnTo>
                  <a:lnTo>
                    <a:pt x="859" y="192"/>
                  </a:lnTo>
                  <a:lnTo>
                    <a:pt x="857" y="192"/>
                  </a:lnTo>
                  <a:lnTo>
                    <a:pt x="854" y="189"/>
                  </a:lnTo>
                  <a:lnTo>
                    <a:pt x="851" y="186"/>
                  </a:lnTo>
                  <a:lnTo>
                    <a:pt x="851" y="185"/>
                  </a:lnTo>
                  <a:lnTo>
                    <a:pt x="851" y="183"/>
                  </a:lnTo>
                  <a:close/>
                  <a:moveTo>
                    <a:pt x="851" y="146"/>
                  </a:moveTo>
                  <a:lnTo>
                    <a:pt x="851" y="146"/>
                  </a:lnTo>
                  <a:lnTo>
                    <a:pt x="851" y="145"/>
                  </a:lnTo>
                  <a:lnTo>
                    <a:pt x="851" y="143"/>
                  </a:lnTo>
                  <a:lnTo>
                    <a:pt x="854" y="141"/>
                  </a:lnTo>
                  <a:lnTo>
                    <a:pt x="857" y="138"/>
                  </a:lnTo>
                  <a:lnTo>
                    <a:pt x="859" y="138"/>
                  </a:lnTo>
                  <a:lnTo>
                    <a:pt x="860" y="138"/>
                  </a:lnTo>
                  <a:lnTo>
                    <a:pt x="862" y="138"/>
                  </a:lnTo>
                  <a:lnTo>
                    <a:pt x="863" y="138"/>
                  </a:lnTo>
                  <a:lnTo>
                    <a:pt x="866" y="141"/>
                  </a:lnTo>
                  <a:lnTo>
                    <a:pt x="869" y="143"/>
                  </a:lnTo>
                  <a:lnTo>
                    <a:pt x="869" y="145"/>
                  </a:lnTo>
                  <a:lnTo>
                    <a:pt x="869" y="146"/>
                  </a:lnTo>
                  <a:lnTo>
                    <a:pt x="869" y="148"/>
                  </a:lnTo>
                  <a:lnTo>
                    <a:pt x="869" y="149"/>
                  </a:lnTo>
                  <a:lnTo>
                    <a:pt x="866" y="152"/>
                  </a:lnTo>
                  <a:lnTo>
                    <a:pt x="863" y="155"/>
                  </a:lnTo>
                  <a:lnTo>
                    <a:pt x="862" y="155"/>
                  </a:lnTo>
                  <a:lnTo>
                    <a:pt x="860" y="155"/>
                  </a:lnTo>
                  <a:lnTo>
                    <a:pt x="859" y="155"/>
                  </a:lnTo>
                  <a:lnTo>
                    <a:pt x="857" y="155"/>
                  </a:lnTo>
                  <a:lnTo>
                    <a:pt x="854" y="152"/>
                  </a:lnTo>
                  <a:lnTo>
                    <a:pt x="851" y="149"/>
                  </a:lnTo>
                  <a:lnTo>
                    <a:pt x="851" y="148"/>
                  </a:lnTo>
                  <a:lnTo>
                    <a:pt x="851" y="146"/>
                  </a:lnTo>
                  <a:close/>
                  <a:moveTo>
                    <a:pt x="851" y="110"/>
                  </a:moveTo>
                  <a:lnTo>
                    <a:pt x="851" y="110"/>
                  </a:lnTo>
                  <a:lnTo>
                    <a:pt x="851" y="108"/>
                  </a:lnTo>
                  <a:lnTo>
                    <a:pt x="851" y="107"/>
                  </a:lnTo>
                  <a:lnTo>
                    <a:pt x="854" y="104"/>
                  </a:lnTo>
                  <a:lnTo>
                    <a:pt x="857" y="101"/>
                  </a:lnTo>
                  <a:lnTo>
                    <a:pt x="859" y="101"/>
                  </a:lnTo>
                  <a:lnTo>
                    <a:pt x="860" y="101"/>
                  </a:lnTo>
                  <a:lnTo>
                    <a:pt x="862" y="101"/>
                  </a:lnTo>
                  <a:lnTo>
                    <a:pt x="863" y="101"/>
                  </a:lnTo>
                  <a:lnTo>
                    <a:pt x="866" y="104"/>
                  </a:lnTo>
                  <a:lnTo>
                    <a:pt x="869" y="107"/>
                  </a:lnTo>
                  <a:lnTo>
                    <a:pt x="869" y="108"/>
                  </a:lnTo>
                  <a:lnTo>
                    <a:pt x="869" y="110"/>
                  </a:lnTo>
                  <a:lnTo>
                    <a:pt x="869" y="111"/>
                  </a:lnTo>
                  <a:lnTo>
                    <a:pt x="869" y="113"/>
                  </a:lnTo>
                  <a:lnTo>
                    <a:pt x="866" y="115"/>
                  </a:lnTo>
                  <a:lnTo>
                    <a:pt x="863" y="118"/>
                  </a:lnTo>
                  <a:lnTo>
                    <a:pt x="862" y="118"/>
                  </a:lnTo>
                  <a:lnTo>
                    <a:pt x="860" y="118"/>
                  </a:lnTo>
                  <a:lnTo>
                    <a:pt x="859" y="118"/>
                  </a:lnTo>
                  <a:lnTo>
                    <a:pt x="857" y="118"/>
                  </a:lnTo>
                  <a:lnTo>
                    <a:pt x="854" y="115"/>
                  </a:lnTo>
                  <a:lnTo>
                    <a:pt x="851" y="113"/>
                  </a:lnTo>
                  <a:lnTo>
                    <a:pt x="851" y="111"/>
                  </a:lnTo>
                  <a:lnTo>
                    <a:pt x="851" y="110"/>
                  </a:lnTo>
                  <a:close/>
                  <a:moveTo>
                    <a:pt x="851" y="73"/>
                  </a:moveTo>
                  <a:lnTo>
                    <a:pt x="851" y="73"/>
                  </a:lnTo>
                  <a:lnTo>
                    <a:pt x="851" y="71"/>
                  </a:lnTo>
                  <a:lnTo>
                    <a:pt x="851" y="70"/>
                  </a:lnTo>
                  <a:lnTo>
                    <a:pt x="854" y="67"/>
                  </a:lnTo>
                  <a:lnTo>
                    <a:pt x="857" y="64"/>
                  </a:lnTo>
                  <a:lnTo>
                    <a:pt x="859" y="64"/>
                  </a:lnTo>
                  <a:lnTo>
                    <a:pt x="860" y="64"/>
                  </a:lnTo>
                  <a:lnTo>
                    <a:pt x="862" y="64"/>
                  </a:lnTo>
                  <a:lnTo>
                    <a:pt x="863" y="64"/>
                  </a:lnTo>
                  <a:lnTo>
                    <a:pt x="866" y="67"/>
                  </a:lnTo>
                  <a:lnTo>
                    <a:pt x="869" y="70"/>
                  </a:lnTo>
                  <a:lnTo>
                    <a:pt x="869" y="71"/>
                  </a:lnTo>
                  <a:lnTo>
                    <a:pt x="869" y="73"/>
                  </a:lnTo>
                  <a:lnTo>
                    <a:pt x="869" y="74"/>
                  </a:lnTo>
                  <a:lnTo>
                    <a:pt x="869" y="76"/>
                  </a:lnTo>
                  <a:lnTo>
                    <a:pt x="866" y="79"/>
                  </a:lnTo>
                  <a:lnTo>
                    <a:pt x="863" y="82"/>
                  </a:lnTo>
                  <a:lnTo>
                    <a:pt x="862" y="82"/>
                  </a:lnTo>
                  <a:lnTo>
                    <a:pt x="860" y="82"/>
                  </a:lnTo>
                  <a:lnTo>
                    <a:pt x="859" y="82"/>
                  </a:lnTo>
                  <a:lnTo>
                    <a:pt x="857" y="82"/>
                  </a:lnTo>
                  <a:lnTo>
                    <a:pt x="854" y="79"/>
                  </a:lnTo>
                  <a:lnTo>
                    <a:pt x="851" y="76"/>
                  </a:lnTo>
                  <a:lnTo>
                    <a:pt x="851" y="74"/>
                  </a:lnTo>
                  <a:lnTo>
                    <a:pt x="851" y="73"/>
                  </a:lnTo>
                  <a:close/>
                  <a:moveTo>
                    <a:pt x="851" y="36"/>
                  </a:moveTo>
                  <a:lnTo>
                    <a:pt x="851" y="36"/>
                  </a:lnTo>
                  <a:lnTo>
                    <a:pt x="851" y="34"/>
                  </a:lnTo>
                  <a:lnTo>
                    <a:pt x="851" y="33"/>
                  </a:lnTo>
                  <a:lnTo>
                    <a:pt x="854" y="30"/>
                  </a:lnTo>
                  <a:lnTo>
                    <a:pt x="857" y="27"/>
                  </a:lnTo>
                  <a:lnTo>
                    <a:pt x="859" y="27"/>
                  </a:lnTo>
                  <a:lnTo>
                    <a:pt x="860" y="27"/>
                  </a:lnTo>
                  <a:lnTo>
                    <a:pt x="862" y="27"/>
                  </a:lnTo>
                  <a:lnTo>
                    <a:pt x="863" y="27"/>
                  </a:lnTo>
                  <a:lnTo>
                    <a:pt x="866" y="30"/>
                  </a:lnTo>
                  <a:lnTo>
                    <a:pt x="869" y="33"/>
                  </a:lnTo>
                  <a:lnTo>
                    <a:pt x="869" y="34"/>
                  </a:lnTo>
                  <a:lnTo>
                    <a:pt x="869" y="36"/>
                  </a:lnTo>
                  <a:lnTo>
                    <a:pt x="869" y="37"/>
                  </a:lnTo>
                  <a:lnTo>
                    <a:pt x="869" y="39"/>
                  </a:lnTo>
                  <a:lnTo>
                    <a:pt x="866" y="42"/>
                  </a:lnTo>
                  <a:lnTo>
                    <a:pt x="863" y="45"/>
                  </a:lnTo>
                  <a:lnTo>
                    <a:pt x="862" y="45"/>
                  </a:lnTo>
                  <a:lnTo>
                    <a:pt x="860" y="45"/>
                  </a:lnTo>
                  <a:lnTo>
                    <a:pt x="859" y="45"/>
                  </a:lnTo>
                  <a:lnTo>
                    <a:pt x="857" y="45"/>
                  </a:lnTo>
                  <a:lnTo>
                    <a:pt x="854" y="42"/>
                  </a:lnTo>
                  <a:lnTo>
                    <a:pt x="851" y="39"/>
                  </a:lnTo>
                  <a:lnTo>
                    <a:pt x="851" y="37"/>
                  </a:lnTo>
                  <a:lnTo>
                    <a:pt x="851" y="36"/>
                  </a:lnTo>
                  <a:close/>
                </a:path>
              </a:pathLst>
            </a:custGeom>
            <a:solidFill>
              <a:srgbClr val="FFFFFF"/>
            </a:solidFill>
            <a:ln w="1588">
              <a:solidFill>
                <a:srgbClr val="FFFFFF"/>
              </a:solidFill>
              <a:round/>
              <a:headEnd/>
              <a:tailEnd/>
            </a:ln>
          </p:spPr>
          <p:txBody>
            <a:bodyPr/>
            <a:lstStyle/>
            <a:p>
              <a:endParaRPr lang="zh-CN" altLang="en-US" sz="2000"/>
            </a:p>
          </p:txBody>
        </p:sp>
        <p:sp>
          <p:nvSpPr>
            <p:cNvPr id="82971" name="Rectangle 26"/>
            <p:cNvSpPr>
              <a:spLocks noChangeArrowheads="1"/>
            </p:cNvSpPr>
            <p:nvPr/>
          </p:nvSpPr>
          <p:spPr bwMode="auto">
            <a:xfrm>
              <a:off x="3407" y="1516"/>
              <a:ext cx="90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2000" dirty="0">
                  <a:solidFill>
                    <a:srgbClr val="000000"/>
                  </a:solidFill>
                  <a:latin typeface="Verdana" panose="020B0604030504040204" pitchFamily="34" charset="0"/>
                  <a:ea typeface="微软雅黑" panose="020B0503020204020204" pitchFamily="34" charset="-122"/>
                </a:rPr>
                <a:t>表现</a:t>
              </a:r>
              <a:endParaRPr lang="zh-CN" altLang="en-US" sz="2000" dirty="0">
                <a:latin typeface="Verdana" panose="020B0604030504040204" pitchFamily="34" charset="0"/>
                <a:ea typeface="微软雅黑" panose="020B0503020204020204" pitchFamily="34" charset="-122"/>
              </a:endParaRPr>
            </a:p>
          </p:txBody>
        </p:sp>
        <p:sp>
          <p:nvSpPr>
            <p:cNvPr id="82972" name="Rectangle 27"/>
            <p:cNvSpPr>
              <a:spLocks noChangeArrowheads="1"/>
            </p:cNvSpPr>
            <p:nvPr/>
          </p:nvSpPr>
          <p:spPr bwMode="auto">
            <a:xfrm>
              <a:off x="4218" y="1530"/>
              <a:ext cx="2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286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a:solidFill>
                    <a:srgbClr val="000000"/>
                  </a:solidFill>
                  <a:latin typeface="Times New Roman" panose="02020603050405020304" pitchFamily="18" charset="0"/>
                </a:rPr>
                <a:t> </a:t>
              </a:r>
              <a:endParaRPr lang="zh-CN" altLang="en-US"/>
            </a:p>
          </p:txBody>
        </p:sp>
        <p:sp>
          <p:nvSpPr>
            <p:cNvPr id="82973" name="Rectangle 28"/>
            <p:cNvSpPr>
              <a:spLocks noChangeArrowheads="1"/>
            </p:cNvSpPr>
            <p:nvPr/>
          </p:nvSpPr>
          <p:spPr bwMode="auto">
            <a:xfrm>
              <a:off x="4754" y="1703"/>
              <a:ext cx="425" cy="26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p>
          </p:txBody>
        </p:sp>
        <p:sp>
          <p:nvSpPr>
            <p:cNvPr id="82974" name="Freeform 29"/>
            <p:cNvSpPr>
              <a:spLocks noEditPoints="1"/>
            </p:cNvSpPr>
            <p:nvPr/>
          </p:nvSpPr>
          <p:spPr bwMode="auto">
            <a:xfrm>
              <a:off x="4749" y="1698"/>
              <a:ext cx="435" cy="269"/>
            </a:xfrm>
            <a:custGeom>
              <a:avLst/>
              <a:gdLst>
                <a:gd name="T0" fmla="*/ 1 w 869"/>
                <a:gd name="T1" fmla="*/ 0 h 539"/>
                <a:gd name="T2" fmla="*/ 1 w 869"/>
                <a:gd name="T3" fmla="*/ 0 h 539"/>
                <a:gd name="T4" fmla="*/ 1 w 869"/>
                <a:gd name="T5" fmla="*/ 0 h 539"/>
                <a:gd name="T6" fmla="*/ 1 w 869"/>
                <a:gd name="T7" fmla="*/ 0 h 539"/>
                <a:gd name="T8" fmla="*/ 1 w 869"/>
                <a:gd name="T9" fmla="*/ 0 h 539"/>
                <a:gd name="T10" fmla="*/ 1 w 869"/>
                <a:gd name="T11" fmla="*/ 0 h 539"/>
                <a:gd name="T12" fmla="*/ 1 w 869"/>
                <a:gd name="T13" fmla="*/ 0 h 539"/>
                <a:gd name="T14" fmla="*/ 1 w 869"/>
                <a:gd name="T15" fmla="*/ 0 h 539"/>
                <a:gd name="T16" fmla="*/ 1 w 869"/>
                <a:gd name="T17" fmla="*/ 0 h 539"/>
                <a:gd name="T18" fmla="*/ 1 w 869"/>
                <a:gd name="T19" fmla="*/ 0 h 539"/>
                <a:gd name="T20" fmla="*/ 1 w 869"/>
                <a:gd name="T21" fmla="*/ 0 h 539"/>
                <a:gd name="T22" fmla="*/ 1 w 869"/>
                <a:gd name="T23" fmla="*/ 0 h 539"/>
                <a:gd name="T24" fmla="*/ 1 w 869"/>
                <a:gd name="T25" fmla="*/ 0 h 539"/>
                <a:gd name="T26" fmla="*/ 1 w 869"/>
                <a:gd name="T27" fmla="*/ 0 h 539"/>
                <a:gd name="T28" fmla="*/ 1 w 869"/>
                <a:gd name="T29" fmla="*/ 0 h 539"/>
                <a:gd name="T30" fmla="*/ 1 w 869"/>
                <a:gd name="T31" fmla="*/ 0 h 539"/>
                <a:gd name="T32" fmla="*/ 1 w 869"/>
                <a:gd name="T33" fmla="*/ 0 h 539"/>
                <a:gd name="T34" fmla="*/ 1 w 869"/>
                <a:gd name="T35" fmla="*/ 0 h 539"/>
                <a:gd name="T36" fmla="*/ 1 w 869"/>
                <a:gd name="T37" fmla="*/ 0 h 539"/>
                <a:gd name="T38" fmla="*/ 0 w 869"/>
                <a:gd name="T39" fmla="*/ 0 h 539"/>
                <a:gd name="T40" fmla="*/ 1 w 869"/>
                <a:gd name="T41" fmla="*/ 0 h 539"/>
                <a:gd name="T42" fmla="*/ 1 w 869"/>
                <a:gd name="T43" fmla="*/ 0 h 539"/>
                <a:gd name="T44" fmla="*/ 1 w 869"/>
                <a:gd name="T45" fmla="*/ 0 h 539"/>
                <a:gd name="T46" fmla="*/ 1 w 869"/>
                <a:gd name="T47" fmla="*/ 0 h 539"/>
                <a:gd name="T48" fmla="*/ 0 w 869"/>
                <a:gd name="T49" fmla="*/ 0 h 539"/>
                <a:gd name="T50" fmla="*/ 1 w 869"/>
                <a:gd name="T51" fmla="*/ 0 h 539"/>
                <a:gd name="T52" fmla="*/ 1 w 869"/>
                <a:gd name="T53" fmla="*/ 0 h 539"/>
                <a:gd name="T54" fmla="*/ 1 w 869"/>
                <a:gd name="T55" fmla="*/ 0 h 539"/>
                <a:gd name="T56" fmla="*/ 1 w 869"/>
                <a:gd name="T57" fmla="*/ 0 h 539"/>
                <a:gd name="T58" fmla="*/ 1 w 869"/>
                <a:gd name="T59" fmla="*/ 0 h 539"/>
                <a:gd name="T60" fmla="*/ 0 w 869"/>
                <a:gd name="T61" fmla="*/ 0 h 539"/>
                <a:gd name="T62" fmla="*/ 1 w 869"/>
                <a:gd name="T63" fmla="*/ 0 h 539"/>
                <a:gd name="T64" fmla="*/ 1 w 869"/>
                <a:gd name="T65" fmla="*/ 0 h 539"/>
                <a:gd name="T66" fmla="*/ 1 w 869"/>
                <a:gd name="T67" fmla="*/ 0 h 539"/>
                <a:gd name="T68" fmla="*/ 1 w 869"/>
                <a:gd name="T69" fmla="*/ 0 h 539"/>
                <a:gd name="T70" fmla="*/ 1 w 869"/>
                <a:gd name="T71" fmla="*/ 0 h 539"/>
                <a:gd name="T72" fmla="*/ 1 w 869"/>
                <a:gd name="T73" fmla="*/ 0 h 539"/>
                <a:gd name="T74" fmla="*/ 1 w 869"/>
                <a:gd name="T75" fmla="*/ 0 h 539"/>
                <a:gd name="T76" fmla="*/ 1 w 869"/>
                <a:gd name="T77" fmla="*/ 0 h 539"/>
                <a:gd name="T78" fmla="*/ 1 w 869"/>
                <a:gd name="T79" fmla="*/ 0 h 539"/>
                <a:gd name="T80" fmla="*/ 1 w 869"/>
                <a:gd name="T81" fmla="*/ 0 h 539"/>
                <a:gd name="T82" fmla="*/ 1 w 869"/>
                <a:gd name="T83" fmla="*/ 0 h 539"/>
                <a:gd name="T84" fmla="*/ 1 w 869"/>
                <a:gd name="T85" fmla="*/ 0 h 539"/>
                <a:gd name="T86" fmla="*/ 1 w 869"/>
                <a:gd name="T87" fmla="*/ 0 h 539"/>
                <a:gd name="T88" fmla="*/ 1 w 869"/>
                <a:gd name="T89" fmla="*/ 0 h 539"/>
                <a:gd name="T90" fmla="*/ 1 w 869"/>
                <a:gd name="T91" fmla="*/ 0 h 539"/>
                <a:gd name="T92" fmla="*/ 1 w 869"/>
                <a:gd name="T93" fmla="*/ 0 h 539"/>
                <a:gd name="T94" fmla="*/ 1 w 869"/>
                <a:gd name="T95" fmla="*/ 0 h 539"/>
                <a:gd name="T96" fmla="*/ 1 w 869"/>
                <a:gd name="T97" fmla="*/ 0 h 539"/>
                <a:gd name="T98" fmla="*/ 1 w 869"/>
                <a:gd name="T99" fmla="*/ 0 h 539"/>
                <a:gd name="T100" fmla="*/ 1 w 869"/>
                <a:gd name="T101" fmla="*/ 0 h 539"/>
                <a:gd name="T102" fmla="*/ 1 w 869"/>
                <a:gd name="T103" fmla="*/ 0 h 539"/>
                <a:gd name="T104" fmla="*/ 1 w 869"/>
                <a:gd name="T105" fmla="*/ 0 h 539"/>
                <a:gd name="T106" fmla="*/ 1 w 869"/>
                <a:gd name="T107" fmla="*/ 0 h 539"/>
                <a:gd name="T108" fmla="*/ 1 w 869"/>
                <a:gd name="T109" fmla="*/ 0 h 539"/>
                <a:gd name="T110" fmla="*/ 1 w 869"/>
                <a:gd name="T111" fmla="*/ 0 h 539"/>
                <a:gd name="T112" fmla="*/ 1 w 869"/>
                <a:gd name="T113" fmla="*/ 0 h 539"/>
                <a:gd name="T114" fmla="*/ 1 w 869"/>
                <a:gd name="T115" fmla="*/ 0 h 539"/>
                <a:gd name="T116" fmla="*/ 1 w 869"/>
                <a:gd name="T117" fmla="*/ 0 h 539"/>
                <a:gd name="T118" fmla="*/ 1 w 869"/>
                <a:gd name="T119" fmla="*/ 0 h 539"/>
                <a:gd name="T120" fmla="*/ 1 w 869"/>
                <a:gd name="T121" fmla="*/ 0 h 539"/>
                <a:gd name="T122" fmla="*/ 1 w 869"/>
                <a:gd name="T123" fmla="*/ 0 h 53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69"/>
                <a:gd name="T187" fmla="*/ 0 h 539"/>
                <a:gd name="T188" fmla="*/ 869 w 869"/>
                <a:gd name="T189" fmla="*/ 539 h 53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69" h="539">
                  <a:moveTo>
                    <a:pt x="843" y="19"/>
                  </a:moveTo>
                  <a:lnTo>
                    <a:pt x="843" y="19"/>
                  </a:lnTo>
                  <a:lnTo>
                    <a:pt x="840" y="19"/>
                  </a:lnTo>
                  <a:lnTo>
                    <a:pt x="838" y="18"/>
                  </a:lnTo>
                  <a:lnTo>
                    <a:pt x="835" y="17"/>
                  </a:lnTo>
                  <a:lnTo>
                    <a:pt x="834" y="14"/>
                  </a:lnTo>
                  <a:lnTo>
                    <a:pt x="832" y="12"/>
                  </a:lnTo>
                  <a:lnTo>
                    <a:pt x="832" y="11"/>
                  </a:lnTo>
                  <a:lnTo>
                    <a:pt x="832" y="8"/>
                  </a:lnTo>
                  <a:lnTo>
                    <a:pt x="834" y="6"/>
                  </a:lnTo>
                  <a:lnTo>
                    <a:pt x="835" y="3"/>
                  </a:lnTo>
                  <a:lnTo>
                    <a:pt x="838" y="2"/>
                  </a:lnTo>
                  <a:lnTo>
                    <a:pt x="840" y="0"/>
                  </a:lnTo>
                  <a:lnTo>
                    <a:pt x="843" y="0"/>
                  </a:lnTo>
                  <a:lnTo>
                    <a:pt x="844" y="0"/>
                  </a:lnTo>
                  <a:lnTo>
                    <a:pt x="845" y="2"/>
                  </a:lnTo>
                  <a:lnTo>
                    <a:pt x="848" y="3"/>
                  </a:lnTo>
                  <a:lnTo>
                    <a:pt x="850" y="6"/>
                  </a:lnTo>
                  <a:lnTo>
                    <a:pt x="851" y="8"/>
                  </a:lnTo>
                  <a:lnTo>
                    <a:pt x="851" y="11"/>
                  </a:lnTo>
                  <a:lnTo>
                    <a:pt x="851" y="12"/>
                  </a:lnTo>
                  <a:lnTo>
                    <a:pt x="850" y="14"/>
                  </a:lnTo>
                  <a:lnTo>
                    <a:pt x="848" y="17"/>
                  </a:lnTo>
                  <a:lnTo>
                    <a:pt x="845" y="18"/>
                  </a:lnTo>
                  <a:lnTo>
                    <a:pt x="844" y="19"/>
                  </a:lnTo>
                  <a:lnTo>
                    <a:pt x="843" y="19"/>
                  </a:lnTo>
                  <a:close/>
                  <a:moveTo>
                    <a:pt x="806" y="19"/>
                  </a:moveTo>
                  <a:lnTo>
                    <a:pt x="806" y="19"/>
                  </a:lnTo>
                  <a:lnTo>
                    <a:pt x="803" y="19"/>
                  </a:lnTo>
                  <a:lnTo>
                    <a:pt x="801" y="18"/>
                  </a:lnTo>
                  <a:lnTo>
                    <a:pt x="798" y="17"/>
                  </a:lnTo>
                  <a:lnTo>
                    <a:pt x="797" y="14"/>
                  </a:lnTo>
                  <a:lnTo>
                    <a:pt x="795" y="12"/>
                  </a:lnTo>
                  <a:lnTo>
                    <a:pt x="795" y="11"/>
                  </a:lnTo>
                  <a:lnTo>
                    <a:pt x="795" y="8"/>
                  </a:lnTo>
                  <a:lnTo>
                    <a:pt x="797" y="6"/>
                  </a:lnTo>
                  <a:lnTo>
                    <a:pt x="798" y="3"/>
                  </a:lnTo>
                  <a:lnTo>
                    <a:pt x="801" y="2"/>
                  </a:lnTo>
                  <a:lnTo>
                    <a:pt x="803" y="0"/>
                  </a:lnTo>
                  <a:lnTo>
                    <a:pt x="806" y="0"/>
                  </a:lnTo>
                  <a:lnTo>
                    <a:pt x="807" y="0"/>
                  </a:lnTo>
                  <a:lnTo>
                    <a:pt x="809" y="2"/>
                  </a:lnTo>
                  <a:lnTo>
                    <a:pt x="812" y="3"/>
                  </a:lnTo>
                  <a:lnTo>
                    <a:pt x="813" y="6"/>
                  </a:lnTo>
                  <a:lnTo>
                    <a:pt x="814" y="8"/>
                  </a:lnTo>
                  <a:lnTo>
                    <a:pt x="814" y="11"/>
                  </a:lnTo>
                  <a:lnTo>
                    <a:pt x="814" y="12"/>
                  </a:lnTo>
                  <a:lnTo>
                    <a:pt x="813" y="14"/>
                  </a:lnTo>
                  <a:lnTo>
                    <a:pt x="812" y="17"/>
                  </a:lnTo>
                  <a:lnTo>
                    <a:pt x="809" y="18"/>
                  </a:lnTo>
                  <a:lnTo>
                    <a:pt x="807" y="19"/>
                  </a:lnTo>
                  <a:lnTo>
                    <a:pt x="806" y="19"/>
                  </a:lnTo>
                  <a:close/>
                  <a:moveTo>
                    <a:pt x="769" y="19"/>
                  </a:moveTo>
                  <a:lnTo>
                    <a:pt x="769" y="19"/>
                  </a:lnTo>
                  <a:lnTo>
                    <a:pt x="766" y="19"/>
                  </a:lnTo>
                  <a:lnTo>
                    <a:pt x="764" y="18"/>
                  </a:lnTo>
                  <a:lnTo>
                    <a:pt x="761" y="17"/>
                  </a:lnTo>
                  <a:lnTo>
                    <a:pt x="760" y="14"/>
                  </a:lnTo>
                  <a:lnTo>
                    <a:pt x="758" y="12"/>
                  </a:lnTo>
                  <a:lnTo>
                    <a:pt x="758" y="11"/>
                  </a:lnTo>
                  <a:lnTo>
                    <a:pt x="758" y="8"/>
                  </a:lnTo>
                  <a:lnTo>
                    <a:pt x="760" y="6"/>
                  </a:lnTo>
                  <a:lnTo>
                    <a:pt x="761" y="3"/>
                  </a:lnTo>
                  <a:lnTo>
                    <a:pt x="764" y="2"/>
                  </a:lnTo>
                  <a:lnTo>
                    <a:pt x="766" y="0"/>
                  </a:lnTo>
                  <a:lnTo>
                    <a:pt x="769" y="0"/>
                  </a:lnTo>
                  <a:lnTo>
                    <a:pt x="770" y="0"/>
                  </a:lnTo>
                  <a:lnTo>
                    <a:pt x="772" y="2"/>
                  </a:lnTo>
                  <a:lnTo>
                    <a:pt x="775" y="3"/>
                  </a:lnTo>
                  <a:lnTo>
                    <a:pt x="776" y="6"/>
                  </a:lnTo>
                  <a:lnTo>
                    <a:pt x="778" y="8"/>
                  </a:lnTo>
                  <a:lnTo>
                    <a:pt x="778" y="11"/>
                  </a:lnTo>
                  <a:lnTo>
                    <a:pt x="778" y="12"/>
                  </a:lnTo>
                  <a:lnTo>
                    <a:pt x="776" y="14"/>
                  </a:lnTo>
                  <a:lnTo>
                    <a:pt x="775" y="17"/>
                  </a:lnTo>
                  <a:lnTo>
                    <a:pt x="772" y="18"/>
                  </a:lnTo>
                  <a:lnTo>
                    <a:pt x="770" y="19"/>
                  </a:lnTo>
                  <a:lnTo>
                    <a:pt x="769" y="19"/>
                  </a:lnTo>
                  <a:close/>
                  <a:moveTo>
                    <a:pt x="732" y="19"/>
                  </a:moveTo>
                  <a:lnTo>
                    <a:pt x="732" y="19"/>
                  </a:lnTo>
                  <a:lnTo>
                    <a:pt x="729" y="19"/>
                  </a:lnTo>
                  <a:lnTo>
                    <a:pt x="727" y="18"/>
                  </a:lnTo>
                  <a:lnTo>
                    <a:pt x="724" y="17"/>
                  </a:lnTo>
                  <a:lnTo>
                    <a:pt x="723" y="14"/>
                  </a:lnTo>
                  <a:lnTo>
                    <a:pt x="721" y="12"/>
                  </a:lnTo>
                  <a:lnTo>
                    <a:pt x="721" y="11"/>
                  </a:lnTo>
                  <a:lnTo>
                    <a:pt x="721" y="8"/>
                  </a:lnTo>
                  <a:lnTo>
                    <a:pt x="723" y="6"/>
                  </a:lnTo>
                  <a:lnTo>
                    <a:pt x="724" y="3"/>
                  </a:lnTo>
                  <a:lnTo>
                    <a:pt x="727" y="2"/>
                  </a:lnTo>
                  <a:lnTo>
                    <a:pt x="729" y="0"/>
                  </a:lnTo>
                  <a:lnTo>
                    <a:pt x="732" y="0"/>
                  </a:lnTo>
                  <a:lnTo>
                    <a:pt x="733" y="0"/>
                  </a:lnTo>
                  <a:lnTo>
                    <a:pt x="735" y="2"/>
                  </a:lnTo>
                  <a:lnTo>
                    <a:pt x="738" y="3"/>
                  </a:lnTo>
                  <a:lnTo>
                    <a:pt x="739" y="6"/>
                  </a:lnTo>
                  <a:lnTo>
                    <a:pt x="741" y="8"/>
                  </a:lnTo>
                  <a:lnTo>
                    <a:pt x="741" y="11"/>
                  </a:lnTo>
                  <a:lnTo>
                    <a:pt x="741" y="12"/>
                  </a:lnTo>
                  <a:lnTo>
                    <a:pt x="739" y="14"/>
                  </a:lnTo>
                  <a:lnTo>
                    <a:pt x="738" y="17"/>
                  </a:lnTo>
                  <a:lnTo>
                    <a:pt x="735" y="18"/>
                  </a:lnTo>
                  <a:lnTo>
                    <a:pt x="733" y="19"/>
                  </a:lnTo>
                  <a:lnTo>
                    <a:pt x="732" y="19"/>
                  </a:lnTo>
                  <a:close/>
                  <a:moveTo>
                    <a:pt x="695" y="19"/>
                  </a:moveTo>
                  <a:lnTo>
                    <a:pt x="695" y="19"/>
                  </a:lnTo>
                  <a:lnTo>
                    <a:pt x="692" y="19"/>
                  </a:lnTo>
                  <a:lnTo>
                    <a:pt x="690" y="18"/>
                  </a:lnTo>
                  <a:lnTo>
                    <a:pt x="688" y="17"/>
                  </a:lnTo>
                  <a:lnTo>
                    <a:pt x="686" y="14"/>
                  </a:lnTo>
                  <a:lnTo>
                    <a:pt x="685" y="12"/>
                  </a:lnTo>
                  <a:lnTo>
                    <a:pt x="685" y="11"/>
                  </a:lnTo>
                  <a:lnTo>
                    <a:pt x="685" y="8"/>
                  </a:lnTo>
                  <a:lnTo>
                    <a:pt x="686" y="6"/>
                  </a:lnTo>
                  <a:lnTo>
                    <a:pt x="688" y="3"/>
                  </a:lnTo>
                  <a:lnTo>
                    <a:pt x="690" y="2"/>
                  </a:lnTo>
                  <a:lnTo>
                    <a:pt x="692" y="0"/>
                  </a:lnTo>
                  <a:lnTo>
                    <a:pt x="695" y="0"/>
                  </a:lnTo>
                  <a:lnTo>
                    <a:pt x="696" y="0"/>
                  </a:lnTo>
                  <a:lnTo>
                    <a:pt x="698" y="2"/>
                  </a:lnTo>
                  <a:lnTo>
                    <a:pt x="701" y="3"/>
                  </a:lnTo>
                  <a:lnTo>
                    <a:pt x="702" y="6"/>
                  </a:lnTo>
                  <a:lnTo>
                    <a:pt x="704" y="8"/>
                  </a:lnTo>
                  <a:lnTo>
                    <a:pt x="704" y="11"/>
                  </a:lnTo>
                  <a:lnTo>
                    <a:pt x="704" y="12"/>
                  </a:lnTo>
                  <a:lnTo>
                    <a:pt x="702" y="14"/>
                  </a:lnTo>
                  <a:lnTo>
                    <a:pt x="701" y="17"/>
                  </a:lnTo>
                  <a:lnTo>
                    <a:pt x="698" y="18"/>
                  </a:lnTo>
                  <a:lnTo>
                    <a:pt x="696" y="19"/>
                  </a:lnTo>
                  <a:lnTo>
                    <a:pt x="695" y="19"/>
                  </a:lnTo>
                  <a:close/>
                  <a:moveTo>
                    <a:pt x="658" y="19"/>
                  </a:moveTo>
                  <a:lnTo>
                    <a:pt x="658" y="19"/>
                  </a:lnTo>
                  <a:lnTo>
                    <a:pt x="655" y="19"/>
                  </a:lnTo>
                  <a:lnTo>
                    <a:pt x="654" y="18"/>
                  </a:lnTo>
                  <a:lnTo>
                    <a:pt x="651" y="17"/>
                  </a:lnTo>
                  <a:lnTo>
                    <a:pt x="649" y="14"/>
                  </a:lnTo>
                  <a:lnTo>
                    <a:pt x="648" y="12"/>
                  </a:lnTo>
                  <a:lnTo>
                    <a:pt x="648" y="11"/>
                  </a:lnTo>
                  <a:lnTo>
                    <a:pt x="648" y="8"/>
                  </a:lnTo>
                  <a:lnTo>
                    <a:pt x="649" y="6"/>
                  </a:lnTo>
                  <a:lnTo>
                    <a:pt x="651" y="3"/>
                  </a:lnTo>
                  <a:lnTo>
                    <a:pt x="654" y="2"/>
                  </a:lnTo>
                  <a:lnTo>
                    <a:pt x="655" y="0"/>
                  </a:lnTo>
                  <a:lnTo>
                    <a:pt x="658" y="0"/>
                  </a:lnTo>
                  <a:lnTo>
                    <a:pt x="659" y="0"/>
                  </a:lnTo>
                  <a:lnTo>
                    <a:pt x="661" y="2"/>
                  </a:lnTo>
                  <a:lnTo>
                    <a:pt x="664" y="3"/>
                  </a:lnTo>
                  <a:lnTo>
                    <a:pt x="665" y="6"/>
                  </a:lnTo>
                  <a:lnTo>
                    <a:pt x="667" y="8"/>
                  </a:lnTo>
                  <a:lnTo>
                    <a:pt x="667" y="11"/>
                  </a:lnTo>
                  <a:lnTo>
                    <a:pt x="667" y="12"/>
                  </a:lnTo>
                  <a:lnTo>
                    <a:pt x="665" y="14"/>
                  </a:lnTo>
                  <a:lnTo>
                    <a:pt x="664" y="17"/>
                  </a:lnTo>
                  <a:lnTo>
                    <a:pt x="661" y="18"/>
                  </a:lnTo>
                  <a:lnTo>
                    <a:pt x="659" y="19"/>
                  </a:lnTo>
                  <a:lnTo>
                    <a:pt x="658" y="19"/>
                  </a:lnTo>
                  <a:close/>
                  <a:moveTo>
                    <a:pt x="621" y="19"/>
                  </a:moveTo>
                  <a:lnTo>
                    <a:pt x="621" y="19"/>
                  </a:lnTo>
                  <a:lnTo>
                    <a:pt x="618" y="19"/>
                  </a:lnTo>
                  <a:lnTo>
                    <a:pt x="617" y="18"/>
                  </a:lnTo>
                  <a:lnTo>
                    <a:pt x="614" y="17"/>
                  </a:lnTo>
                  <a:lnTo>
                    <a:pt x="612" y="14"/>
                  </a:lnTo>
                  <a:lnTo>
                    <a:pt x="611" y="12"/>
                  </a:lnTo>
                  <a:lnTo>
                    <a:pt x="611" y="11"/>
                  </a:lnTo>
                  <a:lnTo>
                    <a:pt x="611" y="8"/>
                  </a:lnTo>
                  <a:lnTo>
                    <a:pt x="612" y="6"/>
                  </a:lnTo>
                  <a:lnTo>
                    <a:pt x="614" y="3"/>
                  </a:lnTo>
                  <a:lnTo>
                    <a:pt x="617" y="2"/>
                  </a:lnTo>
                  <a:lnTo>
                    <a:pt x="618" y="0"/>
                  </a:lnTo>
                  <a:lnTo>
                    <a:pt x="621" y="0"/>
                  </a:lnTo>
                  <a:lnTo>
                    <a:pt x="623" y="0"/>
                  </a:lnTo>
                  <a:lnTo>
                    <a:pt x="624" y="2"/>
                  </a:lnTo>
                  <a:lnTo>
                    <a:pt x="627" y="3"/>
                  </a:lnTo>
                  <a:lnTo>
                    <a:pt x="628" y="6"/>
                  </a:lnTo>
                  <a:lnTo>
                    <a:pt x="630" y="8"/>
                  </a:lnTo>
                  <a:lnTo>
                    <a:pt x="630" y="11"/>
                  </a:lnTo>
                  <a:lnTo>
                    <a:pt x="630" y="12"/>
                  </a:lnTo>
                  <a:lnTo>
                    <a:pt x="628" y="14"/>
                  </a:lnTo>
                  <a:lnTo>
                    <a:pt x="627" y="17"/>
                  </a:lnTo>
                  <a:lnTo>
                    <a:pt x="624" y="18"/>
                  </a:lnTo>
                  <a:lnTo>
                    <a:pt x="623" y="19"/>
                  </a:lnTo>
                  <a:lnTo>
                    <a:pt x="621" y="19"/>
                  </a:lnTo>
                  <a:close/>
                  <a:moveTo>
                    <a:pt x="584" y="19"/>
                  </a:moveTo>
                  <a:lnTo>
                    <a:pt x="584" y="19"/>
                  </a:lnTo>
                  <a:lnTo>
                    <a:pt x="581" y="19"/>
                  </a:lnTo>
                  <a:lnTo>
                    <a:pt x="580" y="18"/>
                  </a:lnTo>
                  <a:lnTo>
                    <a:pt x="577" y="17"/>
                  </a:lnTo>
                  <a:lnTo>
                    <a:pt x="575" y="14"/>
                  </a:lnTo>
                  <a:lnTo>
                    <a:pt x="574" y="12"/>
                  </a:lnTo>
                  <a:lnTo>
                    <a:pt x="574" y="11"/>
                  </a:lnTo>
                  <a:lnTo>
                    <a:pt x="574" y="8"/>
                  </a:lnTo>
                  <a:lnTo>
                    <a:pt x="575" y="6"/>
                  </a:lnTo>
                  <a:lnTo>
                    <a:pt x="577" y="3"/>
                  </a:lnTo>
                  <a:lnTo>
                    <a:pt x="580" y="2"/>
                  </a:lnTo>
                  <a:lnTo>
                    <a:pt x="581" y="0"/>
                  </a:lnTo>
                  <a:lnTo>
                    <a:pt x="584" y="0"/>
                  </a:lnTo>
                  <a:lnTo>
                    <a:pt x="586" y="0"/>
                  </a:lnTo>
                  <a:lnTo>
                    <a:pt x="587" y="2"/>
                  </a:lnTo>
                  <a:lnTo>
                    <a:pt x="590" y="3"/>
                  </a:lnTo>
                  <a:lnTo>
                    <a:pt x="592" y="6"/>
                  </a:lnTo>
                  <a:lnTo>
                    <a:pt x="593" y="8"/>
                  </a:lnTo>
                  <a:lnTo>
                    <a:pt x="593" y="11"/>
                  </a:lnTo>
                  <a:lnTo>
                    <a:pt x="593" y="12"/>
                  </a:lnTo>
                  <a:lnTo>
                    <a:pt x="592" y="14"/>
                  </a:lnTo>
                  <a:lnTo>
                    <a:pt x="590" y="17"/>
                  </a:lnTo>
                  <a:lnTo>
                    <a:pt x="587" y="18"/>
                  </a:lnTo>
                  <a:lnTo>
                    <a:pt x="586" y="19"/>
                  </a:lnTo>
                  <a:lnTo>
                    <a:pt x="584" y="19"/>
                  </a:lnTo>
                  <a:close/>
                  <a:moveTo>
                    <a:pt x="547" y="19"/>
                  </a:moveTo>
                  <a:lnTo>
                    <a:pt x="547" y="19"/>
                  </a:lnTo>
                  <a:lnTo>
                    <a:pt x="544" y="19"/>
                  </a:lnTo>
                  <a:lnTo>
                    <a:pt x="543" y="18"/>
                  </a:lnTo>
                  <a:lnTo>
                    <a:pt x="540" y="17"/>
                  </a:lnTo>
                  <a:lnTo>
                    <a:pt x="538" y="14"/>
                  </a:lnTo>
                  <a:lnTo>
                    <a:pt x="537" y="12"/>
                  </a:lnTo>
                  <a:lnTo>
                    <a:pt x="537" y="11"/>
                  </a:lnTo>
                  <a:lnTo>
                    <a:pt x="537" y="8"/>
                  </a:lnTo>
                  <a:lnTo>
                    <a:pt x="538" y="6"/>
                  </a:lnTo>
                  <a:lnTo>
                    <a:pt x="540" y="3"/>
                  </a:lnTo>
                  <a:lnTo>
                    <a:pt x="543" y="2"/>
                  </a:lnTo>
                  <a:lnTo>
                    <a:pt x="544" y="0"/>
                  </a:lnTo>
                  <a:lnTo>
                    <a:pt x="547" y="0"/>
                  </a:lnTo>
                  <a:lnTo>
                    <a:pt x="549" y="0"/>
                  </a:lnTo>
                  <a:lnTo>
                    <a:pt x="550" y="2"/>
                  </a:lnTo>
                  <a:lnTo>
                    <a:pt x="553" y="3"/>
                  </a:lnTo>
                  <a:lnTo>
                    <a:pt x="555" y="6"/>
                  </a:lnTo>
                  <a:lnTo>
                    <a:pt x="556" y="8"/>
                  </a:lnTo>
                  <a:lnTo>
                    <a:pt x="556" y="11"/>
                  </a:lnTo>
                  <a:lnTo>
                    <a:pt x="556" y="12"/>
                  </a:lnTo>
                  <a:lnTo>
                    <a:pt x="555" y="14"/>
                  </a:lnTo>
                  <a:lnTo>
                    <a:pt x="553" y="17"/>
                  </a:lnTo>
                  <a:lnTo>
                    <a:pt x="550" y="18"/>
                  </a:lnTo>
                  <a:lnTo>
                    <a:pt x="549" y="19"/>
                  </a:lnTo>
                  <a:lnTo>
                    <a:pt x="547" y="19"/>
                  </a:lnTo>
                  <a:close/>
                  <a:moveTo>
                    <a:pt x="510" y="19"/>
                  </a:moveTo>
                  <a:lnTo>
                    <a:pt x="510" y="19"/>
                  </a:lnTo>
                  <a:lnTo>
                    <a:pt x="507" y="19"/>
                  </a:lnTo>
                  <a:lnTo>
                    <a:pt x="506" y="18"/>
                  </a:lnTo>
                  <a:lnTo>
                    <a:pt x="503" y="17"/>
                  </a:lnTo>
                  <a:lnTo>
                    <a:pt x="502" y="14"/>
                  </a:lnTo>
                  <a:lnTo>
                    <a:pt x="500" y="12"/>
                  </a:lnTo>
                  <a:lnTo>
                    <a:pt x="500" y="11"/>
                  </a:lnTo>
                  <a:lnTo>
                    <a:pt x="500" y="8"/>
                  </a:lnTo>
                  <a:lnTo>
                    <a:pt x="502" y="6"/>
                  </a:lnTo>
                  <a:lnTo>
                    <a:pt x="503" y="3"/>
                  </a:lnTo>
                  <a:lnTo>
                    <a:pt x="506" y="2"/>
                  </a:lnTo>
                  <a:lnTo>
                    <a:pt x="507" y="0"/>
                  </a:lnTo>
                  <a:lnTo>
                    <a:pt x="510" y="0"/>
                  </a:lnTo>
                  <a:lnTo>
                    <a:pt x="512" y="0"/>
                  </a:lnTo>
                  <a:lnTo>
                    <a:pt x="513" y="2"/>
                  </a:lnTo>
                  <a:lnTo>
                    <a:pt x="516" y="3"/>
                  </a:lnTo>
                  <a:lnTo>
                    <a:pt x="518" y="6"/>
                  </a:lnTo>
                  <a:lnTo>
                    <a:pt x="519" y="8"/>
                  </a:lnTo>
                  <a:lnTo>
                    <a:pt x="519" y="11"/>
                  </a:lnTo>
                  <a:lnTo>
                    <a:pt x="519" y="12"/>
                  </a:lnTo>
                  <a:lnTo>
                    <a:pt x="518" y="14"/>
                  </a:lnTo>
                  <a:lnTo>
                    <a:pt x="516" y="17"/>
                  </a:lnTo>
                  <a:lnTo>
                    <a:pt x="513" y="18"/>
                  </a:lnTo>
                  <a:lnTo>
                    <a:pt x="512" y="19"/>
                  </a:lnTo>
                  <a:lnTo>
                    <a:pt x="510" y="19"/>
                  </a:lnTo>
                  <a:close/>
                  <a:moveTo>
                    <a:pt x="474" y="19"/>
                  </a:moveTo>
                  <a:lnTo>
                    <a:pt x="474" y="19"/>
                  </a:lnTo>
                  <a:lnTo>
                    <a:pt x="471" y="19"/>
                  </a:lnTo>
                  <a:lnTo>
                    <a:pt x="469" y="18"/>
                  </a:lnTo>
                  <a:lnTo>
                    <a:pt x="466" y="17"/>
                  </a:lnTo>
                  <a:lnTo>
                    <a:pt x="465" y="14"/>
                  </a:lnTo>
                  <a:lnTo>
                    <a:pt x="463" y="12"/>
                  </a:lnTo>
                  <a:lnTo>
                    <a:pt x="463" y="11"/>
                  </a:lnTo>
                  <a:lnTo>
                    <a:pt x="463" y="8"/>
                  </a:lnTo>
                  <a:lnTo>
                    <a:pt x="465" y="6"/>
                  </a:lnTo>
                  <a:lnTo>
                    <a:pt x="466" y="3"/>
                  </a:lnTo>
                  <a:lnTo>
                    <a:pt x="469" y="2"/>
                  </a:lnTo>
                  <a:lnTo>
                    <a:pt x="471" y="0"/>
                  </a:lnTo>
                  <a:lnTo>
                    <a:pt x="474" y="0"/>
                  </a:lnTo>
                  <a:lnTo>
                    <a:pt x="475" y="0"/>
                  </a:lnTo>
                  <a:lnTo>
                    <a:pt x="476" y="2"/>
                  </a:lnTo>
                  <a:lnTo>
                    <a:pt x="479" y="3"/>
                  </a:lnTo>
                  <a:lnTo>
                    <a:pt x="481" y="6"/>
                  </a:lnTo>
                  <a:lnTo>
                    <a:pt x="482" y="8"/>
                  </a:lnTo>
                  <a:lnTo>
                    <a:pt x="482" y="11"/>
                  </a:lnTo>
                  <a:lnTo>
                    <a:pt x="482" y="12"/>
                  </a:lnTo>
                  <a:lnTo>
                    <a:pt x="481" y="14"/>
                  </a:lnTo>
                  <a:lnTo>
                    <a:pt x="479" y="17"/>
                  </a:lnTo>
                  <a:lnTo>
                    <a:pt x="476" y="18"/>
                  </a:lnTo>
                  <a:lnTo>
                    <a:pt x="475" y="19"/>
                  </a:lnTo>
                  <a:lnTo>
                    <a:pt x="474" y="19"/>
                  </a:lnTo>
                  <a:close/>
                  <a:moveTo>
                    <a:pt x="437" y="19"/>
                  </a:moveTo>
                  <a:lnTo>
                    <a:pt x="437" y="19"/>
                  </a:lnTo>
                  <a:lnTo>
                    <a:pt x="434" y="19"/>
                  </a:lnTo>
                  <a:lnTo>
                    <a:pt x="432" y="18"/>
                  </a:lnTo>
                  <a:lnTo>
                    <a:pt x="429" y="17"/>
                  </a:lnTo>
                  <a:lnTo>
                    <a:pt x="428" y="14"/>
                  </a:lnTo>
                  <a:lnTo>
                    <a:pt x="426" y="12"/>
                  </a:lnTo>
                  <a:lnTo>
                    <a:pt x="426" y="11"/>
                  </a:lnTo>
                  <a:lnTo>
                    <a:pt x="426" y="8"/>
                  </a:lnTo>
                  <a:lnTo>
                    <a:pt x="428" y="6"/>
                  </a:lnTo>
                  <a:lnTo>
                    <a:pt x="429" y="3"/>
                  </a:lnTo>
                  <a:lnTo>
                    <a:pt x="432" y="2"/>
                  </a:lnTo>
                  <a:lnTo>
                    <a:pt x="434" y="0"/>
                  </a:lnTo>
                  <a:lnTo>
                    <a:pt x="437" y="0"/>
                  </a:lnTo>
                  <a:lnTo>
                    <a:pt x="438" y="0"/>
                  </a:lnTo>
                  <a:lnTo>
                    <a:pt x="440" y="2"/>
                  </a:lnTo>
                  <a:lnTo>
                    <a:pt x="443" y="3"/>
                  </a:lnTo>
                  <a:lnTo>
                    <a:pt x="444" y="6"/>
                  </a:lnTo>
                  <a:lnTo>
                    <a:pt x="445" y="8"/>
                  </a:lnTo>
                  <a:lnTo>
                    <a:pt x="445" y="11"/>
                  </a:lnTo>
                  <a:lnTo>
                    <a:pt x="445" y="12"/>
                  </a:lnTo>
                  <a:lnTo>
                    <a:pt x="444" y="14"/>
                  </a:lnTo>
                  <a:lnTo>
                    <a:pt x="443" y="17"/>
                  </a:lnTo>
                  <a:lnTo>
                    <a:pt x="440" y="18"/>
                  </a:lnTo>
                  <a:lnTo>
                    <a:pt x="438" y="19"/>
                  </a:lnTo>
                  <a:lnTo>
                    <a:pt x="437" y="19"/>
                  </a:lnTo>
                  <a:close/>
                  <a:moveTo>
                    <a:pt x="400" y="19"/>
                  </a:moveTo>
                  <a:lnTo>
                    <a:pt x="400" y="19"/>
                  </a:lnTo>
                  <a:lnTo>
                    <a:pt x="397" y="19"/>
                  </a:lnTo>
                  <a:lnTo>
                    <a:pt x="395" y="18"/>
                  </a:lnTo>
                  <a:lnTo>
                    <a:pt x="392" y="17"/>
                  </a:lnTo>
                  <a:lnTo>
                    <a:pt x="391" y="14"/>
                  </a:lnTo>
                  <a:lnTo>
                    <a:pt x="389" y="12"/>
                  </a:lnTo>
                  <a:lnTo>
                    <a:pt x="389" y="11"/>
                  </a:lnTo>
                  <a:lnTo>
                    <a:pt x="389" y="8"/>
                  </a:lnTo>
                  <a:lnTo>
                    <a:pt x="391" y="6"/>
                  </a:lnTo>
                  <a:lnTo>
                    <a:pt x="392" y="3"/>
                  </a:lnTo>
                  <a:lnTo>
                    <a:pt x="395" y="2"/>
                  </a:lnTo>
                  <a:lnTo>
                    <a:pt x="397" y="0"/>
                  </a:lnTo>
                  <a:lnTo>
                    <a:pt x="400" y="0"/>
                  </a:lnTo>
                  <a:lnTo>
                    <a:pt x="401" y="0"/>
                  </a:lnTo>
                  <a:lnTo>
                    <a:pt x="403" y="2"/>
                  </a:lnTo>
                  <a:lnTo>
                    <a:pt x="406" y="3"/>
                  </a:lnTo>
                  <a:lnTo>
                    <a:pt x="407" y="6"/>
                  </a:lnTo>
                  <a:lnTo>
                    <a:pt x="409" y="8"/>
                  </a:lnTo>
                  <a:lnTo>
                    <a:pt x="409" y="11"/>
                  </a:lnTo>
                  <a:lnTo>
                    <a:pt x="409" y="12"/>
                  </a:lnTo>
                  <a:lnTo>
                    <a:pt x="407" y="14"/>
                  </a:lnTo>
                  <a:lnTo>
                    <a:pt x="406" y="17"/>
                  </a:lnTo>
                  <a:lnTo>
                    <a:pt x="403" y="18"/>
                  </a:lnTo>
                  <a:lnTo>
                    <a:pt x="401" y="19"/>
                  </a:lnTo>
                  <a:lnTo>
                    <a:pt x="400" y="19"/>
                  </a:lnTo>
                  <a:close/>
                  <a:moveTo>
                    <a:pt x="363" y="19"/>
                  </a:moveTo>
                  <a:lnTo>
                    <a:pt x="363" y="19"/>
                  </a:lnTo>
                  <a:lnTo>
                    <a:pt x="360" y="19"/>
                  </a:lnTo>
                  <a:lnTo>
                    <a:pt x="358" y="18"/>
                  </a:lnTo>
                  <a:lnTo>
                    <a:pt x="355" y="17"/>
                  </a:lnTo>
                  <a:lnTo>
                    <a:pt x="354" y="14"/>
                  </a:lnTo>
                  <a:lnTo>
                    <a:pt x="352" y="12"/>
                  </a:lnTo>
                  <a:lnTo>
                    <a:pt x="352" y="11"/>
                  </a:lnTo>
                  <a:lnTo>
                    <a:pt x="352" y="8"/>
                  </a:lnTo>
                  <a:lnTo>
                    <a:pt x="354" y="6"/>
                  </a:lnTo>
                  <a:lnTo>
                    <a:pt x="355" y="3"/>
                  </a:lnTo>
                  <a:lnTo>
                    <a:pt x="358" y="2"/>
                  </a:lnTo>
                  <a:lnTo>
                    <a:pt x="360" y="0"/>
                  </a:lnTo>
                  <a:lnTo>
                    <a:pt x="363" y="0"/>
                  </a:lnTo>
                  <a:lnTo>
                    <a:pt x="364" y="0"/>
                  </a:lnTo>
                  <a:lnTo>
                    <a:pt x="366" y="2"/>
                  </a:lnTo>
                  <a:lnTo>
                    <a:pt x="369" y="3"/>
                  </a:lnTo>
                  <a:lnTo>
                    <a:pt x="370" y="6"/>
                  </a:lnTo>
                  <a:lnTo>
                    <a:pt x="372" y="8"/>
                  </a:lnTo>
                  <a:lnTo>
                    <a:pt x="372" y="11"/>
                  </a:lnTo>
                  <a:lnTo>
                    <a:pt x="372" y="12"/>
                  </a:lnTo>
                  <a:lnTo>
                    <a:pt x="370" y="14"/>
                  </a:lnTo>
                  <a:lnTo>
                    <a:pt x="369" y="17"/>
                  </a:lnTo>
                  <a:lnTo>
                    <a:pt x="366" y="18"/>
                  </a:lnTo>
                  <a:lnTo>
                    <a:pt x="364" y="19"/>
                  </a:lnTo>
                  <a:lnTo>
                    <a:pt x="363" y="19"/>
                  </a:lnTo>
                  <a:close/>
                  <a:moveTo>
                    <a:pt x="326" y="19"/>
                  </a:moveTo>
                  <a:lnTo>
                    <a:pt x="326" y="19"/>
                  </a:lnTo>
                  <a:lnTo>
                    <a:pt x="323" y="19"/>
                  </a:lnTo>
                  <a:lnTo>
                    <a:pt x="321" y="18"/>
                  </a:lnTo>
                  <a:lnTo>
                    <a:pt x="319" y="17"/>
                  </a:lnTo>
                  <a:lnTo>
                    <a:pt x="317" y="14"/>
                  </a:lnTo>
                  <a:lnTo>
                    <a:pt x="316" y="12"/>
                  </a:lnTo>
                  <a:lnTo>
                    <a:pt x="316" y="11"/>
                  </a:lnTo>
                  <a:lnTo>
                    <a:pt x="316" y="8"/>
                  </a:lnTo>
                  <a:lnTo>
                    <a:pt x="317" y="6"/>
                  </a:lnTo>
                  <a:lnTo>
                    <a:pt x="319" y="3"/>
                  </a:lnTo>
                  <a:lnTo>
                    <a:pt x="321" y="2"/>
                  </a:lnTo>
                  <a:lnTo>
                    <a:pt x="323" y="0"/>
                  </a:lnTo>
                  <a:lnTo>
                    <a:pt x="326" y="0"/>
                  </a:lnTo>
                  <a:lnTo>
                    <a:pt x="327" y="0"/>
                  </a:lnTo>
                  <a:lnTo>
                    <a:pt x="329" y="2"/>
                  </a:lnTo>
                  <a:lnTo>
                    <a:pt x="332" y="3"/>
                  </a:lnTo>
                  <a:lnTo>
                    <a:pt x="333" y="6"/>
                  </a:lnTo>
                  <a:lnTo>
                    <a:pt x="335" y="8"/>
                  </a:lnTo>
                  <a:lnTo>
                    <a:pt x="335" y="11"/>
                  </a:lnTo>
                  <a:lnTo>
                    <a:pt x="335" y="12"/>
                  </a:lnTo>
                  <a:lnTo>
                    <a:pt x="333" y="14"/>
                  </a:lnTo>
                  <a:lnTo>
                    <a:pt x="332" y="17"/>
                  </a:lnTo>
                  <a:lnTo>
                    <a:pt x="329" y="18"/>
                  </a:lnTo>
                  <a:lnTo>
                    <a:pt x="327" y="19"/>
                  </a:lnTo>
                  <a:lnTo>
                    <a:pt x="326" y="19"/>
                  </a:lnTo>
                  <a:close/>
                  <a:moveTo>
                    <a:pt x="289" y="19"/>
                  </a:moveTo>
                  <a:lnTo>
                    <a:pt x="289" y="19"/>
                  </a:lnTo>
                  <a:lnTo>
                    <a:pt x="286" y="19"/>
                  </a:lnTo>
                  <a:lnTo>
                    <a:pt x="285" y="18"/>
                  </a:lnTo>
                  <a:lnTo>
                    <a:pt x="282" y="17"/>
                  </a:lnTo>
                  <a:lnTo>
                    <a:pt x="280" y="14"/>
                  </a:lnTo>
                  <a:lnTo>
                    <a:pt x="279" y="12"/>
                  </a:lnTo>
                  <a:lnTo>
                    <a:pt x="279" y="11"/>
                  </a:lnTo>
                  <a:lnTo>
                    <a:pt x="279" y="8"/>
                  </a:lnTo>
                  <a:lnTo>
                    <a:pt x="280" y="6"/>
                  </a:lnTo>
                  <a:lnTo>
                    <a:pt x="282" y="3"/>
                  </a:lnTo>
                  <a:lnTo>
                    <a:pt x="285" y="2"/>
                  </a:lnTo>
                  <a:lnTo>
                    <a:pt x="286" y="0"/>
                  </a:lnTo>
                  <a:lnTo>
                    <a:pt x="289" y="0"/>
                  </a:lnTo>
                  <a:lnTo>
                    <a:pt x="290" y="0"/>
                  </a:lnTo>
                  <a:lnTo>
                    <a:pt x="292" y="2"/>
                  </a:lnTo>
                  <a:lnTo>
                    <a:pt x="295" y="3"/>
                  </a:lnTo>
                  <a:lnTo>
                    <a:pt x="296" y="6"/>
                  </a:lnTo>
                  <a:lnTo>
                    <a:pt x="298" y="8"/>
                  </a:lnTo>
                  <a:lnTo>
                    <a:pt x="298" y="11"/>
                  </a:lnTo>
                  <a:lnTo>
                    <a:pt x="298" y="12"/>
                  </a:lnTo>
                  <a:lnTo>
                    <a:pt x="296" y="14"/>
                  </a:lnTo>
                  <a:lnTo>
                    <a:pt x="295" y="17"/>
                  </a:lnTo>
                  <a:lnTo>
                    <a:pt x="292" y="18"/>
                  </a:lnTo>
                  <a:lnTo>
                    <a:pt x="290" y="19"/>
                  </a:lnTo>
                  <a:lnTo>
                    <a:pt x="289" y="19"/>
                  </a:lnTo>
                  <a:close/>
                  <a:moveTo>
                    <a:pt x="252" y="19"/>
                  </a:moveTo>
                  <a:lnTo>
                    <a:pt x="252" y="19"/>
                  </a:lnTo>
                  <a:lnTo>
                    <a:pt x="249" y="19"/>
                  </a:lnTo>
                  <a:lnTo>
                    <a:pt x="248" y="18"/>
                  </a:lnTo>
                  <a:lnTo>
                    <a:pt x="245" y="17"/>
                  </a:lnTo>
                  <a:lnTo>
                    <a:pt x="243" y="14"/>
                  </a:lnTo>
                  <a:lnTo>
                    <a:pt x="242" y="12"/>
                  </a:lnTo>
                  <a:lnTo>
                    <a:pt x="242" y="11"/>
                  </a:lnTo>
                  <a:lnTo>
                    <a:pt x="242" y="8"/>
                  </a:lnTo>
                  <a:lnTo>
                    <a:pt x="243" y="6"/>
                  </a:lnTo>
                  <a:lnTo>
                    <a:pt x="245" y="3"/>
                  </a:lnTo>
                  <a:lnTo>
                    <a:pt x="248" y="2"/>
                  </a:lnTo>
                  <a:lnTo>
                    <a:pt x="249" y="0"/>
                  </a:lnTo>
                  <a:lnTo>
                    <a:pt x="252" y="0"/>
                  </a:lnTo>
                  <a:lnTo>
                    <a:pt x="254" y="0"/>
                  </a:lnTo>
                  <a:lnTo>
                    <a:pt x="255" y="2"/>
                  </a:lnTo>
                  <a:lnTo>
                    <a:pt x="258" y="3"/>
                  </a:lnTo>
                  <a:lnTo>
                    <a:pt x="259" y="6"/>
                  </a:lnTo>
                  <a:lnTo>
                    <a:pt x="261" y="8"/>
                  </a:lnTo>
                  <a:lnTo>
                    <a:pt x="261" y="11"/>
                  </a:lnTo>
                  <a:lnTo>
                    <a:pt x="261" y="12"/>
                  </a:lnTo>
                  <a:lnTo>
                    <a:pt x="259" y="14"/>
                  </a:lnTo>
                  <a:lnTo>
                    <a:pt x="258" y="17"/>
                  </a:lnTo>
                  <a:lnTo>
                    <a:pt x="255" y="18"/>
                  </a:lnTo>
                  <a:lnTo>
                    <a:pt x="254" y="19"/>
                  </a:lnTo>
                  <a:lnTo>
                    <a:pt x="252" y="19"/>
                  </a:lnTo>
                  <a:close/>
                  <a:moveTo>
                    <a:pt x="215" y="19"/>
                  </a:moveTo>
                  <a:lnTo>
                    <a:pt x="215" y="19"/>
                  </a:lnTo>
                  <a:lnTo>
                    <a:pt x="212" y="19"/>
                  </a:lnTo>
                  <a:lnTo>
                    <a:pt x="211" y="18"/>
                  </a:lnTo>
                  <a:lnTo>
                    <a:pt x="208" y="17"/>
                  </a:lnTo>
                  <a:lnTo>
                    <a:pt x="206" y="14"/>
                  </a:lnTo>
                  <a:lnTo>
                    <a:pt x="205" y="12"/>
                  </a:lnTo>
                  <a:lnTo>
                    <a:pt x="205" y="11"/>
                  </a:lnTo>
                  <a:lnTo>
                    <a:pt x="205" y="8"/>
                  </a:lnTo>
                  <a:lnTo>
                    <a:pt x="206" y="6"/>
                  </a:lnTo>
                  <a:lnTo>
                    <a:pt x="208" y="3"/>
                  </a:lnTo>
                  <a:lnTo>
                    <a:pt x="211" y="2"/>
                  </a:lnTo>
                  <a:lnTo>
                    <a:pt x="212" y="0"/>
                  </a:lnTo>
                  <a:lnTo>
                    <a:pt x="215" y="0"/>
                  </a:lnTo>
                  <a:lnTo>
                    <a:pt x="217" y="0"/>
                  </a:lnTo>
                  <a:lnTo>
                    <a:pt x="218" y="2"/>
                  </a:lnTo>
                  <a:lnTo>
                    <a:pt x="221" y="3"/>
                  </a:lnTo>
                  <a:lnTo>
                    <a:pt x="223" y="6"/>
                  </a:lnTo>
                  <a:lnTo>
                    <a:pt x="224" y="8"/>
                  </a:lnTo>
                  <a:lnTo>
                    <a:pt x="224" y="11"/>
                  </a:lnTo>
                  <a:lnTo>
                    <a:pt x="224" y="12"/>
                  </a:lnTo>
                  <a:lnTo>
                    <a:pt x="223" y="14"/>
                  </a:lnTo>
                  <a:lnTo>
                    <a:pt x="221" y="17"/>
                  </a:lnTo>
                  <a:lnTo>
                    <a:pt x="218" y="18"/>
                  </a:lnTo>
                  <a:lnTo>
                    <a:pt x="217" y="19"/>
                  </a:lnTo>
                  <a:lnTo>
                    <a:pt x="215" y="19"/>
                  </a:lnTo>
                  <a:close/>
                  <a:moveTo>
                    <a:pt x="178" y="19"/>
                  </a:moveTo>
                  <a:lnTo>
                    <a:pt x="178" y="19"/>
                  </a:lnTo>
                  <a:lnTo>
                    <a:pt x="175" y="19"/>
                  </a:lnTo>
                  <a:lnTo>
                    <a:pt x="174" y="18"/>
                  </a:lnTo>
                  <a:lnTo>
                    <a:pt x="171" y="17"/>
                  </a:lnTo>
                  <a:lnTo>
                    <a:pt x="169" y="14"/>
                  </a:lnTo>
                  <a:lnTo>
                    <a:pt x="168" y="12"/>
                  </a:lnTo>
                  <a:lnTo>
                    <a:pt x="168" y="11"/>
                  </a:lnTo>
                  <a:lnTo>
                    <a:pt x="168" y="8"/>
                  </a:lnTo>
                  <a:lnTo>
                    <a:pt x="169" y="6"/>
                  </a:lnTo>
                  <a:lnTo>
                    <a:pt x="171" y="3"/>
                  </a:lnTo>
                  <a:lnTo>
                    <a:pt x="174" y="2"/>
                  </a:lnTo>
                  <a:lnTo>
                    <a:pt x="175" y="0"/>
                  </a:lnTo>
                  <a:lnTo>
                    <a:pt x="178" y="0"/>
                  </a:lnTo>
                  <a:lnTo>
                    <a:pt x="180" y="0"/>
                  </a:lnTo>
                  <a:lnTo>
                    <a:pt x="181" y="2"/>
                  </a:lnTo>
                  <a:lnTo>
                    <a:pt x="184" y="3"/>
                  </a:lnTo>
                  <a:lnTo>
                    <a:pt x="186" y="6"/>
                  </a:lnTo>
                  <a:lnTo>
                    <a:pt x="187" y="8"/>
                  </a:lnTo>
                  <a:lnTo>
                    <a:pt x="187" y="11"/>
                  </a:lnTo>
                  <a:lnTo>
                    <a:pt x="187" y="12"/>
                  </a:lnTo>
                  <a:lnTo>
                    <a:pt x="186" y="14"/>
                  </a:lnTo>
                  <a:lnTo>
                    <a:pt x="184" y="17"/>
                  </a:lnTo>
                  <a:lnTo>
                    <a:pt x="181" y="18"/>
                  </a:lnTo>
                  <a:lnTo>
                    <a:pt x="180" y="19"/>
                  </a:lnTo>
                  <a:lnTo>
                    <a:pt x="178" y="19"/>
                  </a:lnTo>
                  <a:close/>
                  <a:moveTo>
                    <a:pt x="141" y="19"/>
                  </a:moveTo>
                  <a:lnTo>
                    <a:pt x="140" y="19"/>
                  </a:lnTo>
                  <a:lnTo>
                    <a:pt x="138" y="19"/>
                  </a:lnTo>
                  <a:lnTo>
                    <a:pt x="137" y="18"/>
                  </a:lnTo>
                  <a:lnTo>
                    <a:pt x="134" y="17"/>
                  </a:lnTo>
                  <a:lnTo>
                    <a:pt x="133" y="14"/>
                  </a:lnTo>
                  <a:lnTo>
                    <a:pt x="131" y="12"/>
                  </a:lnTo>
                  <a:lnTo>
                    <a:pt x="131" y="11"/>
                  </a:lnTo>
                  <a:lnTo>
                    <a:pt x="131" y="8"/>
                  </a:lnTo>
                  <a:lnTo>
                    <a:pt x="133" y="6"/>
                  </a:lnTo>
                  <a:lnTo>
                    <a:pt x="134" y="3"/>
                  </a:lnTo>
                  <a:lnTo>
                    <a:pt x="137" y="2"/>
                  </a:lnTo>
                  <a:lnTo>
                    <a:pt x="138" y="0"/>
                  </a:lnTo>
                  <a:lnTo>
                    <a:pt x="140" y="0"/>
                  </a:lnTo>
                  <a:lnTo>
                    <a:pt x="141" y="0"/>
                  </a:lnTo>
                  <a:lnTo>
                    <a:pt x="143" y="0"/>
                  </a:lnTo>
                  <a:lnTo>
                    <a:pt x="144" y="2"/>
                  </a:lnTo>
                  <a:lnTo>
                    <a:pt x="147" y="3"/>
                  </a:lnTo>
                  <a:lnTo>
                    <a:pt x="149" y="6"/>
                  </a:lnTo>
                  <a:lnTo>
                    <a:pt x="150" y="8"/>
                  </a:lnTo>
                  <a:lnTo>
                    <a:pt x="150" y="11"/>
                  </a:lnTo>
                  <a:lnTo>
                    <a:pt x="150" y="12"/>
                  </a:lnTo>
                  <a:lnTo>
                    <a:pt x="149" y="14"/>
                  </a:lnTo>
                  <a:lnTo>
                    <a:pt x="147" y="17"/>
                  </a:lnTo>
                  <a:lnTo>
                    <a:pt x="144" y="18"/>
                  </a:lnTo>
                  <a:lnTo>
                    <a:pt x="143" y="19"/>
                  </a:lnTo>
                  <a:lnTo>
                    <a:pt x="141" y="19"/>
                  </a:lnTo>
                  <a:close/>
                  <a:moveTo>
                    <a:pt x="103" y="19"/>
                  </a:moveTo>
                  <a:lnTo>
                    <a:pt x="103" y="19"/>
                  </a:lnTo>
                  <a:lnTo>
                    <a:pt x="102" y="19"/>
                  </a:lnTo>
                  <a:lnTo>
                    <a:pt x="100" y="18"/>
                  </a:lnTo>
                  <a:lnTo>
                    <a:pt x="97" y="17"/>
                  </a:lnTo>
                  <a:lnTo>
                    <a:pt x="96" y="14"/>
                  </a:lnTo>
                  <a:lnTo>
                    <a:pt x="94" y="12"/>
                  </a:lnTo>
                  <a:lnTo>
                    <a:pt x="94" y="11"/>
                  </a:lnTo>
                  <a:lnTo>
                    <a:pt x="94" y="8"/>
                  </a:lnTo>
                  <a:lnTo>
                    <a:pt x="96" y="6"/>
                  </a:lnTo>
                  <a:lnTo>
                    <a:pt x="97" y="3"/>
                  </a:lnTo>
                  <a:lnTo>
                    <a:pt x="100" y="2"/>
                  </a:lnTo>
                  <a:lnTo>
                    <a:pt x="102" y="0"/>
                  </a:lnTo>
                  <a:lnTo>
                    <a:pt x="103" y="0"/>
                  </a:lnTo>
                  <a:lnTo>
                    <a:pt x="106" y="0"/>
                  </a:lnTo>
                  <a:lnTo>
                    <a:pt x="107" y="2"/>
                  </a:lnTo>
                  <a:lnTo>
                    <a:pt x="110" y="3"/>
                  </a:lnTo>
                  <a:lnTo>
                    <a:pt x="112" y="6"/>
                  </a:lnTo>
                  <a:lnTo>
                    <a:pt x="112" y="8"/>
                  </a:lnTo>
                  <a:lnTo>
                    <a:pt x="113" y="11"/>
                  </a:lnTo>
                  <a:lnTo>
                    <a:pt x="112" y="12"/>
                  </a:lnTo>
                  <a:lnTo>
                    <a:pt x="112" y="14"/>
                  </a:lnTo>
                  <a:lnTo>
                    <a:pt x="110" y="17"/>
                  </a:lnTo>
                  <a:lnTo>
                    <a:pt x="107" y="18"/>
                  </a:lnTo>
                  <a:lnTo>
                    <a:pt x="106" y="19"/>
                  </a:lnTo>
                  <a:lnTo>
                    <a:pt x="103" y="19"/>
                  </a:lnTo>
                  <a:close/>
                  <a:moveTo>
                    <a:pt x="66" y="19"/>
                  </a:moveTo>
                  <a:lnTo>
                    <a:pt x="66" y="19"/>
                  </a:lnTo>
                  <a:lnTo>
                    <a:pt x="65" y="19"/>
                  </a:lnTo>
                  <a:lnTo>
                    <a:pt x="63" y="18"/>
                  </a:lnTo>
                  <a:lnTo>
                    <a:pt x="60" y="17"/>
                  </a:lnTo>
                  <a:lnTo>
                    <a:pt x="59" y="14"/>
                  </a:lnTo>
                  <a:lnTo>
                    <a:pt x="57" y="12"/>
                  </a:lnTo>
                  <a:lnTo>
                    <a:pt x="57" y="11"/>
                  </a:lnTo>
                  <a:lnTo>
                    <a:pt x="57" y="8"/>
                  </a:lnTo>
                  <a:lnTo>
                    <a:pt x="59" y="6"/>
                  </a:lnTo>
                  <a:lnTo>
                    <a:pt x="60" y="3"/>
                  </a:lnTo>
                  <a:lnTo>
                    <a:pt x="63" y="2"/>
                  </a:lnTo>
                  <a:lnTo>
                    <a:pt x="65" y="0"/>
                  </a:lnTo>
                  <a:lnTo>
                    <a:pt x="66" y="0"/>
                  </a:lnTo>
                  <a:lnTo>
                    <a:pt x="69" y="0"/>
                  </a:lnTo>
                  <a:lnTo>
                    <a:pt x="71" y="2"/>
                  </a:lnTo>
                  <a:lnTo>
                    <a:pt x="73" y="3"/>
                  </a:lnTo>
                  <a:lnTo>
                    <a:pt x="75" y="6"/>
                  </a:lnTo>
                  <a:lnTo>
                    <a:pt x="75" y="8"/>
                  </a:lnTo>
                  <a:lnTo>
                    <a:pt x="76" y="11"/>
                  </a:lnTo>
                  <a:lnTo>
                    <a:pt x="75" y="12"/>
                  </a:lnTo>
                  <a:lnTo>
                    <a:pt x="75" y="14"/>
                  </a:lnTo>
                  <a:lnTo>
                    <a:pt x="73" y="17"/>
                  </a:lnTo>
                  <a:lnTo>
                    <a:pt x="71" y="18"/>
                  </a:lnTo>
                  <a:lnTo>
                    <a:pt x="69" y="19"/>
                  </a:lnTo>
                  <a:lnTo>
                    <a:pt x="66" y="19"/>
                  </a:lnTo>
                  <a:close/>
                  <a:moveTo>
                    <a:pt x="29" y="19"/>
                  </a:moveTo>
                  <a:lnTo>
                    <a:pt x="29" y="19"/>
                  </a:lnTo>
                  <a:lnTo>
                    <a:pt x="28" y="19"/>
                  </a:lnTo>
                  <a:lnTo>
                    <a:pt x="26" y="18"/>
                  </a:lnTo>
                  <a:lnTo>
                    <a:pt x="23" y="17"/>
                  </a:lnTo>
                  <a:lnTo>
                    <a:pt x="22" y="14"/>
                  </a:lnTo>
                  <a:lnTo>
                    <a:pt x="20" y="12"/>
                  </a:lnTo>
                  <a:lnTo>
                    <a:pt x="20" y="11"/>
                  </a:lnTo>
                  <a:lnTo>
                    <a:pt x="20" y="8"/>
                  </a:lnTo>
                  <a:lnTo>
                    <a:pt x="22" y="6"/>
                  </a:lnTo>
                  <a:lnTo>
                    <a:pt x="23" y="3"/>
                  </a:lnTo>
                  <a:lnTo>
                    <a:pt x="26" y="2"/>
                  </a:lnTo>
                  <a:lnTo>
                    <a:pt x="28" y="0"/>
                  </a:lnTo>
                  <a:lnTo>
                    <a:pt x="29" y="0"/>
                  </a:lnTo>
                  <a:lnTo>
                    <a:pt x="32" y="0"/>
                  </a:lnTo>
                  <a:lnTo>
                    <a:pt x="34" y="2"/>
                  </a:lnTo>
                  <a:lnTo>
                    <a:pt x="37" y="3"/>
                  </a:lnTo>
                  <a:lnTo>
                    <a:pt x="38" y="6"/>
                  </a:lnTo>
                  <a:lnTo>
                    <a:pt x="38" y="8"/>
                  </a:lnTo>
                  <a:lnTo>
                    <a:pt x="40" y="11"/>
                  </a:lnTo>
                  <a:lnTo>
                    <a:pt x="38" y="12"/>
                  </a:lnTo>
                  <a:lnTo>
                    <a:pt x="38" y="14"/>
                  </a:lnTo>
                  <a:lnTo>
                    <a:pt x="37" y="17"/>
                  </a:lnTo>
                  <a:lnTo>
                    <a:pt x="34" y="18"/>
                  </a:lnTo>
                  <a:lnTo>
                    <a:pt x="32" y="19"/>
                  </a:lnTo>
                  <a:lnTo>
                    <a:pt x="29" y="19"/>
                  </a:lnTo>
                  <a:close/>
                  <a:moveTo>
                    <a:pt x="19" y="27"/>
                  </a:moveTo>
                  <a:lnTo>
                    <a:pt x="19" y="27"/>
                  </a:lnTo>
                  <a:lnTo>
                    <a:pt x="19" y="28"/>
                  </a:lnTo>
                  <a:lnTo>
                    <a:pt x="17" y="30"/>
                  </a:lnTo>
                  <a:lnTo>
                    <a:pt x="16" y="33"/>
                  </a:lnTo>
                  <a:lnTo>
                    <a:pt x="13" y="34"/>
                  </a:lnTo>
                  <a:lnTo>
                    <a:pt x="12" y="36"/>
                  </a:lnTo>
                  <a:lnTo>
                    <a:pt x="10" y="36"/>
                  </a:lnTo>
                  <a:lnTo>
                    <a:pt x="7" y="36"/>
                  </a:lnTo>
                  <a:lnTo>
                    <a:pt x="6" y="34"/>
                  </a:lnTo>
                  <a:lnTo>
                    <a:pt x="3" y="33"/>
                  </a:lnTo>
                  <a:lnTo>
                    <a:pt x="1" y="30"/>
                  </a:lnTo>
                  <a:lnTo>
                    <a:pt x="0" y="28"/>
                  </a:lnTo>
                  <a:lnTo>
                    <a:pt x="0" y="27"/>
                  </a:lnTo>
                  <a:lnTo>
                    <a:pt x="0" y="24"/>
                  </a:lnTo>
                  <a:lnTo>
                    <a:pt x="1" y="22"/>
                  </a:lnTo>
                  <a:lnTo>
                    <a:pt x="3" y="19"/>
                  </a:lnTo>
                  <a:lnTo>
                    <a:pt x="6" y="18"/>
                  </a:lnTo>
                  <a:lnTo>
                    <a:pt x="7" y="17"/>
                  </a:lnTo>
                  <a:lnTo>
                    <a:pt x="10" y="17"/>
                  </a:lnTo>
                  <a:lnTo>
                    <a:pt x="12" y="17"/>
                  </a:lnTo>
                  <a:lnTo>
                    <a:pt x="13" y="18"/>
                  </a:lnTo>
                  <a:lnTo>
                    <a:pt x="16" y="19"/>
                  </a:lnTo>
                  <a:lnTo>
                    <a:pt x="17" y="22"/>
                  </a:lnTo>
                  <a:lnTo>
                    <a:pt x="19" y="24"/>
                  </a:lnTo>
                  <a:lnTo>
                    <a:pt x="19" y="27"/>
                  </a:lnTo>
                  <a:close/>
                  <a:moveTo>
                    <a:pt x="19" y="64"/>
                  </a:moveTo>
                  <a:lnTo>
                    <a:pt x="19" y="64"/>
                  </a:lnTo>
                  <a:lnTo>
                    <a:pt x="19" y="65"/>
                  </a:lnTo>
                  <a:lnTo>
                    <a:pt x="17" y="67"/>
                  </a:lnTo>
                  <a:lnTo>
                    <a:pt x="16" y="70"/>
                  </a:lnTo>
                  <a:lnTo>
                    <a:pt x="13" y="71"/>
                  </a:lnTo>
                  <a:lnTo>
                    <a:pt x="12" y="73"/>
                  </a:lnTo>
                  <a:lnTo>
                    <a:pt x="10" y="73"/>
                  </a:lnTo>
                  <a:lnTo>
                    <a:pt x="7" y="73"/>
                  </a:lnTo>
                  <a:lnTo>
                    <a:pt x="6" y="71"/>
                  </a:lnTo>
                  <a:lnTo>
                    <a:pt x="3" y="70"/>
                  </a:lnTo>
                  <a:lnTo>
                    <a:pt x="1" y="67"/>
                  </a:lnTo>
                  <a:lnTo>
                    <a:pt x="0" y="65"/>
                  </a:lnTo>
                  <a:lnTo>
                    <a:pt x="0" y="64"/>
                  </a:lnTo>
                  <a:lnTo>
                    <a:pt x="0" y="61"/>
                  </a:lnTo>
                  <a:lnTo>
                    <a:pt x="1" y="59"/>
                  </a:lnTo>
                  <a:lnTo>
                    <a:pt x="3" y="56"/>
                  </a:lnTo>
                  <a:lnTo>
                    <a:pt x="6" y="55"/>
                  </a:lnTo>
                  <a:lnTo>
                    <a:pt x="7" y="53"/>
                  </a:lnTo>
                  <a:lnTo>
                    <a:pt x="10" y="53"/>
                  </a:lnTo>
                  <a:lnTo>
                    <a:pt x="12" y="53"/>
                  </a:lnTo>
                  <a:lnTo>
                    <a:pt x="13" y="55"/>
                  </a:lnTo>
                  <a:lnTo>
                    <a:pt x="16" y="56"/>
                  </a:lnTo>
                  <a:lnTo>
                    <a:pt x="17" y="59"/>
                  </a:lnTo>
                  <a:lnTo>
                    <a:pt x="19" y="61"/>
                  </a:lnTo>
                  <a:lnTo>
                    <a:pt x="19" y="64"/>
                  </a:lnTo>
                  <a:close/>
                  <a:moveTo>
                    <a:pt x="19" y="101"/>
                  </a:moveTo>
                  <a:lnTo>
                    <a:pt x="19" y="101"/>
                  </a:lnTo>
                  <a:lnTo>
                    <a:pt x="19" y="102"/>
                  </a:lnTo>
                  <a:lnTo>
                    <a:pt x="17" y="104"/>
                  </a:lnTo>
                  <a:lnTo>
                    <a:pt x="16" y="107"/>
                  </a:lnTo>
                  <a:lnTo>
                    <a:pt x="13" y="108"/>
                  </a:lnTo>
                  <a:lnTo>
                    <a:pt x="12" y="110"/>
                  </a:lnTo>
                  <a:lnTo>
                    <a:pt x="10" y="110"/>
                  </a:lnTo>
                  <a:lnTo>
                    <a:pt x="7" y="110"/>
                  </a:lnTo>
                  <a:lnTo>
                    <a:pt x="6" y="108"/>
                  </a:lnTo>
                  <a:lnTo>
                    <a:pt x="3" y="107"/>
                  </a:lnTo>
                  <a:lnTo>
                    <a:pt x="1" y="104"/>
                  </a:lnTo>
                  <a:lnTo>
                    <a:pt x="0" y="102"/>
                  </a:lnTo>
                  <a:lnTo>
                    <a:pt x="0" y="101"/>
                  </a:lnTo>
                  <a:lnTo>
                    <a:pt x="0" y="98"/>
                  </a:lnTo>
                  <a:lnTo>
                    <a:pt x="1" y="96"/>
                  </a:lnTo>
                  <a:lnTo>
                    <a:pt x="3" y="93"/>
                  </a:lnTo>
                  <a:lnTo>
                    <a:pt x="6" y="92"/>
                  </a:lnTo>
                  <a:lnTo>
                    <a:pt x="7" y="90"/>
                  </a:lnTo>
                  <a:lnTo>
                    <a:pt x="10" y="90"/>
                  </a:lnTo>
                  <a:lnTo>
                    <a:pt x="12" y="90"/>
                  </a:lnTo>
                  <a:lnTo>
                    <a:pt x="13" y="92"/>
                  </a:lnTo>
                  <a:lnTo>
                    <a:pt x="16" y="93"/>
                  </a:lnTo>
                  <a:lnTo>
                    <a:pt x="17" y="96"/>
                  </a:lnTo>
                  <a:lnTo>
                    <a:pt x="19" y="98"/>
                  </a:lnTo>
                  <a:lnTo>
                    <a:pt x="19" y="101"/>
                  </a:lnTo>
                  <a:close/>
                  <a:moveTo>
                    <a:pt x="19" y="138"/>
                  </a:moveTo>
                  <a:lnTo>
                    <a:pt x="19" y="138"/>
                  </a:lnTo>
                  <a:lnTo>
                    <a:pt x="19" y="139"/>
                  </a:lnTo>
                  <a:lnTo>
                    <a:pt x="17" y="141"/>
                  </a:lnTo>
                  <a:lnTo>
                    <a:pt x="16" y="143"/>
                  </a:lnTo>
                  <a:lnTo>
                    <a:pt x="13" y="145"/>
                  </a:lnTo>
                  <a:lnTo>
                    <a:pt x="12" y="146"/>
                  </a:lnTo>
                  <a:lnTo>
                    <a:pt x="10" y="146"/>
                  </a:lnTo>
                  <a:lnTo>
                    <a:pt x="7" y="146"/>
                  </a:lnTo>
                  <a:lnTo>
                    <a:pt x="6" y="145"/>
                  </a:lnTo>
                  <a:lnTo>
                    <a:pt x="3" y="143"/>
                  </a:lnTo>
                  <a:lnTo>
                    <a:pt x="1" y="141"/>
                  </a:lnTo>
                  <a:lnTo>
                    <a:pt x="0" y="139"/>
                  </a:lnTo>
                  <a:lnTo>
                    <a:pt x="0" y="138"/>
                  </a:lnTo>
                  <a:lnTo>
                    <a:pt x="0" y="135"/>
                  </a:lnTo>
                  <a:lnTo>
                    <a:pt x="1" y="133"/>
                  </a:lnTo>
                  <a:lnTo>
                    <a:pt x="3" y="130"/>
                  </a:lnTo>
                  <a:lnTo>
                    <a:pt x="6" y="129"/>
                  </a:lnTo>
                  <a:lnTo>
                    <a:pt x="7" y="127"/>
                  </a:lnTo>
                  <a:lnTo>
                    <a:pt x="10" y="127"/>
                  </a:lnTo>
                  <a:lnTo>
                    <a:pt x="12" y="127"/>
                  </a:lnTo>
                  <a:lnTo>
                    <a:pt x="13" y="129"/>
                  </a:lnTo>
                  <a:lnTo>
                    <a:pt x="16" y="130"/>
                  </a:lnTo>
                  <a:lnTo>
                    <a:pt x="17" y="133"/>
                  </a:lnTo>
                  <a:lnTo>
                    <a:pt x="19" y="135"/>
                  </a:lnTo>
                  <a:lnTo>
                    <a:pt x="19" y="138"/>
                  </a:lnTo>
                  <a:close/>
                  <a:moveTo>
                    <a:pt x="19" y="174"/>
                  </a:moveTo>
                  <a:lnTo>
                    <a:pt x="19" y="174"/>
                  </a:lnTo>
                  <a:lnTo>
                    <a:pt x="19" y="176"/>
                  </a:lnTo>
                  <a:lnTo>
                    <a:pt x="17" y="177"/>
                  </a:lnTo>
                  <a:lnTo>
                    <a:pt x="16" y="180"/>
                  </a:lnTo>
                  <a:lnTo>
                    <a:pt x="13" y="183"/>
                  </a:lnTo>
                  <a:lnTo>
                    <a:pt x="12" y="183"/>
                  </a:lnTo>
                  <a:lnTo>
                    <a:pt x="10" y="183"/>
                  </a:lnTo>
                  <a:lnTo>
                    <a:pt x="7" y="183"/>
                  </a:lnTo>
                  <a:lnTo>
                    <a:pt x="6" y="183"/>
                  </a:lnTo>
                  <a:lnTo>
                    <a:pt x="3" y="180"/>
                  </a:lnTo>
                  <a:lnTo>
                    <a:pt x="1" y="177"/>
                  </a:lnTo>
                  <a:lnTo>
                    <a:pt x="0" y="176"/>
                  </a:lnTo>
                  <a:lnTo>
                    <a:pt x="0" y="174"/>
                  </a:lnTo>
                  <a:lnTo>
                    <a:pt x="0" y="171"/>
                  </a:lnTo>
                  <a:lnTo>
                    <a:pt x="1" y="170"/>
                  </a:lnTo>
                  <a:lnTo>
                    <a:pt x="3" y="167"/>
                  </a:lnTo>
                  <a:lnTo>
                    <a:pt x="6" y="166"/>
                  </a:lnTo>
                  <a:lnTo>
                    <a:pt x="7" y="164"/>
                  </a:lnTo>
                  <a:lnTo>
                    <a:pt x="10" y="164"/>
                  </a:lnTo>
                  <a:lnTo>
                    <a:pt x="12" y="164"/>
                  </a:lnTo>
                  <a:lnTo>
                    <a:pt x="13" y="166"/>
                  </a:lnTo>
                  <a:lnTo>
                    <a:pt x="16" y="167"/>
                  </a:lnTo>
                  <a:lnTo>
                    <a:pt x="17" y="170"/>
                  </a:lnTo>
                  <a:lnTo>
                    <a:pt x="19" y="171"/>
                  </a:lnTo>
                  <a:lnTo>
                    <a:pt x="19" y="174"/>
                  </a:lnTo>
                  <a:close/>
                  <a:moveTo>
                    <a:pt x="19" y="211"/>
                  </a:moveTo>
                  <a:lnTo>
                    <a:pt x="19" y="211"/>
                  </a:lnTo>
                  <a:lnTo>
                    <a:pt x="19" y="213"/>
                  </a:lnTo>
                  <a:lnTo>
                    <a:pt x="17" y="214"/>
                  </a:lnTo>
                  <a:lnTo>
                    <a:pt x="16" y="217"/>
                  </a:lnTo>
                  <a:lnTo>
                    <a:pt x="13" y="220"/>
                  </a:lnTo>
                  <a:lnTo>
                    <a:pt x="12" y="220"/>
                  </a:lnTo>
                  <a:lnTo>
                    <a:pt x="10" y="220"/>
                  </a:lnTo>
                  <a:lnTo>
                    <a:pt x="7" y="220"/>
                  </a:lnTo>
                  <a:lnTo>
                    <a:pt x="6" y="220"/>
                  </a:lnTo>
                  <a:lnTo>
                    <a:pt x="3" y="217"/>
                  </a:lnTo>
                  <a:lnTo>
                    <a:pt x="1" y="214"/>
                  </a:lnTo>
                  <a:lnTo>
                    <a:pt x="0" y="213"/>
                  </a:lnTo>
                  <a:lnTo>
                    <a:pt x="0" y="211"/>
                  </a:lnTo>
                  <a:lnTo>
                    <a:pt x="0" y="208"/>
                  </a:lnTo>
                  <a:lnTo>
                    <a:pt x="1" y="207"/>
                  </a:lnTo>
                  <a:lnTo>
                    <a:pt x="3" y="204"/>
                  </a:lnTo>
                  <a:lnTo>
                    <a:pt x="6" y="202"/>
                  </a:lnTo>
                  <a:lnTo>
                    <a:pt x="7" y="202"/>
                  </a:lnTo>
                  <a:lnTo>
                    <a:pt x="10" y="202"/>
                  </a:lnTo>
                  <a:lnTo>
                    <a:pt x="12" y="202"/>
                  </a:lnTo>
                  <a:lnTo>
                    <a:pt x="13" y="202"/>
                  </a:lnTo>
                  <a:lnTo>
                    <a:pt x="16" y="204"/>
                  </a:lnTo>
                  <a:lnTo>
                    <a:pt x="17" y="207"/>
                  </a:lnTo>
                  <a:lnTo>
                    <a:pt x="19" y="208"/>
                  </a:lnTo>
                  <a:lnTo>
                    <a:pt x="19" y="211"/>
                  </a:lnTo>
                  <a:close/>
                  <a:moveTo>
                    <a:pt x="19" y="248"/>
                  </a:moveTo>
                  <a:lnTo>
                    <a:pt x="19" y="248"/>
                  </a:lnTo>
                  <a:lnTo>
                    <a:pt x="19" y="250"/>
                  </a:lnTo>
                  <a:lnTo>
                    <a:pt x="17" y="251"/>
                  </a:lnTo>
                  <a:lnTo>
                    <a:pt x="16" y="254"/>
                  </a:lnTo>
                  <a:lnTo>
                    <a:pt x="13" y="257"/>
                  </a:lnTo>
                  <a:lnTo>
                    <a:pt x="12" y="257"/>
                  </a:lnTo>
                  <a:lnTo>
                    <a:pt x="10" y="257"/>
                  </a:lnTo>
                  <a:lnTo>
                    <a:pt x="7" y="257"/>
                  </a:lnTo>
                  <a:lnTo>
                    <a:pt x="6" y="257"/>
                  </a:lnTo>
                  <a:lnTo>
                    <a:pt x="3" y="254"/>
                  </a:lnTo>
                  <a:lnTo>
                    <a:pt x="1" y="251"/>
                  </a:lnTo>
                  <a:lnTo>
                    <a:pt x="0" y="250"/>
                  </a:lnTo>
                  <a:lnTo>
                    <a:pt x="0" y="248"/>
                  </a:lnTo>
                  <a:lnTo>
                    <a:pt x="0" y="245"/>
                  </a:lnTo>
                  <a:lnTo>
                    <a:pt x="1" y="244"/>
                  </a:lnTo>
                  <a:lnTo>
                    <a:pt x="3" y="241"/>
                  </a:lnTo>
                  <a:lnTo>
                    <a:pt x="6" y="239"/>
                  </a:lnTo>
                  <a:lnTo>
                    <a:pt x="7" y="239"/>
                  </a:lnTo>
                  <a:lnTo>
                    <a:pt x="10" y="239"/>
                  </a:lnTo>
                  <a:lnTo>
                    <a:pt x="12" y="239"/>
                  </a:lnTo>
                  <a:lnTo>
                    <a:pt x="13" y="239"/>
                  </a:lnTo>
                  <a:lnTo>
                    <a:pt x="16" y="241"/>
                  </a:lnTo>
                  <a:lnTo>
                    <a:pt x="17" y="244"/>
                  </a:lnTo>
                  <a:lnTo>
                    <a:pt x="19" y="245"/>
                  </a:lnTo>
                  <a:lnTo>
                    <a:pt x="19" y="248"/>
                  </a:lnTo>
                  <a:close/>
                  <a:moveTo>
                    <a:pt x="19" y="285"/>
                  </a:moveTo>
                  <a:lnTo>
                    <a:pt x="19" y="285"/>
                  </a:lnTo>
                  <a:lnTo>
                    <a:pt x="19" y="287"/>
                  </a:lnTo>
                  <a:lnTo>
                    <a:pt x="17" y="288"/>
                  </a:lnTo>
                  <a:lnTo>
                    <a:pt x="16" y="291"/>
                  </a:lnTo>
                  <a:lnTo>
                    <a:pt x="13" y="294"/>
                  </a:lnTo>
                  <a:lnTo>
                    <a:pt x="12" y="294"/>
                  </a:lnTo>
                  <a:lnTo>
                    <a:pt x="10" y="294"/>
                  </a:lnTo>
                  <a:lnTo>
                    <a:pt x="7" y="294"/>
                  </a:lnTo>
                  <a:lnTo>
                    <a:pt x="6" y="294"/>
                  </a:lnTo>
                  <a:lnTo>
                    <a:pt x="3" y="291"/>
                  </a:lnTo>
                  <a:lnTo>
                    <a:pt x="1" y="288"/>
                  </a:lnTo>
                  <a:lnTo>
                    <a:pt x="0" y="287"/>
                  </a:lnTo>
                  <a:lnTo>
                    <a:pt x="0" y="285"/>
                  </a:lnTo>
                  <a:lnTo>
                    <a:pt x="0" y="282"/>
                  </a:lnTo>
                  <a:lnTo>
                    <a:pt x="1" y="281"/>
                  </a:lnTo>
                  <a:lnTo>
                    <a:pt x="3" y="278"/>
                  </a:lnTo>
                  <a:lnTo>
                    <a:pt x="6" y="276"/>
                  </a:lnTo>
                  <a:lnTo>
                    <a:pt x="7" y="276"/>
                  </a:lnTo>
                  <a:lnTo>
                    <a:pt x="10" y="276"/>
                  </a:lnTo>
                  <a:lnTo>
                    <a:pt x="12" y="276"/>
                  </a:lnTo>
                  <a:lnTo>
                    <a:pt x="13" y="276"/>
                  </a:lnTo>
                  <a:lnTo>
                    <a:pt x="16" y="278"/>
                  </a:lnTo>
                  <a:lnTo>
                    <a:pt x="17" y="281"/>
                  </a:lnTo>
                  <a:lnTo>
                    <a:pt x="19" y="282"/>
                  </a:lnTo>
                  <a:lnTo>
                    <a:pt x="19" y="285"/>
                  </a:lnTo>
                  <a:close/>
                  <a:moveTo>
                    <a:pt x="19" y="322"/>
                  </a:moveTo>
                  <a:lnTo>
                    <a:pt x="19" y="322"/>
                  </a:lnTo>
                  <a:lnTo>
                    <a:pt x="19" y="323"/>
                  </a:lnTo>
                  <a:lnTo>
                    <a:pt x="17" y="325"/>
                  </a:lnTo>
                  <a:lnTo>
                    <a:pt x="16" y="328"/>
                  </a:lnTo>
                  <a:lnTo>
                    <a:pt x="13" y="331"/>
                  </a:lnTo>
                  <a:lnTo>
                    <a:pt x="12" y="331"/>
                  </a:lnTo>
                  <a:lnTo>
                    <a:pt x="10" y="331"/>
                  </a:lnTo>
                  <a:lnTo>
                    <a:pt x="7" y="331"/>
                  </a:lnTo>
                  <a:lnTo>
                    <a:pt x="6" y="331"/>
                  </a:lnTo>
                  <a:lnTo>
                    <a:pt x="3" y="328"/>
                  </a:lnTo>
                  <a:lnTo>
                    <a:pt x="1" y="325"/>
                  </a:lnTo>
                  <a:lnTo>
                    <a:pt x="0" y="323"/>
                  </a:lnTo>
                  <a:lnTo>
                    <a:pt x="0" y="322"/>
                  </a:lnTo>
                  <a:lnTo>
                    <a:pt x="0" y="319"/>
                  </a:lnTo>
                  <a:lnTo>
                    <a:pt x="1" y="318"/>
                  </a:lnTo>
                  <a:lnTo>
                    <a:pt x="3" y="315"/>
                  </a:lnTo>
                  <a:lnTo>
                    <a:pt x="6" y="313"/>
                  </a:lnTo>
                  <a:lnTo>
                    <a:pt x="7" y="313"/>
                  </a:lnTo>
                  <a:lnTo>
                    <a:pt x="10" y="313"/>
                  </a:lnTo>
                  <a:lnTo>
                    <a:pt x="12" y="313"/>
                  </a:lnTo>
                  <a:lnTo>
                    <a:pt x="13" y="313"/>
                  </a:lnTo>
                  <a:lnTo>
                    <a:pt x="16" y="315"/>
                  </a:lnTo>
                  <a:lnTo>
                    <a:pt x="17" y="318"/>
                  </a:lnTo>
                  <a:lnTo>
                    <a:pt x="19" y="319"/>
                  </a:lnTo>
                  <a:lnTo>
                    <a:pt x="19" y="322"/>
                  </a:lnTo>
                  <a:close/>
                  <a:moveTo>
                    <a:pt x="19" y="359"/>
                  </a:moveTo>
                  <a:lnTo>
                    <a:pt x="19" y="359"/>
                  </a:lnTo>
                  <a:lnTo>
                    <a:pt x="19" y="360"/>
                  </a:lnTo>
                  <a:lnTo>
                    <a:pt x="17" y="362"/>
                  </a:lnTo>
                  <a:lnTo>
                    <a:pt x="16" y="365"/>
                  </a:lnTo>
                  <a:lnTo>
                    <a:pt x="13" y="368"/>
                  </a:lnTo>
                  <a:lnTo>
                    <a:pt x="12" y="368"/>
                  </a:lnTo>
                  <a:lnTo>
                    <a:pt x="10" y="368"/>
                  </a:lnTo>
                  <a:lnTo>
                    <a:pt x="7" y="368"/>
                  </a:lnTo>
                  <a:lnTo>
                    <a:pt x="6" y="368"/>
                  </a:lnTo>
                  <a:lnTo>
                    <a:pt x="3" y="365"/>
                  </a:lnTo>
                  <a:lnTo>
                    <a:pt x="1" y="362"/>
                  </a:lnTo>
                  <a:lnTo>
                    <a:pt x="0" y="360"/>
                  </a:lnTo>
                  <a:lnTo>
                    <a:pt x="0" y="359"/>
                  </a:lnTo>
                  <a:lnTo>
                    <a:pt x="0" y="356"/>
                  </a:lnTo>
                  <a:lnTo>
                    <a:pt x="1" y="354"/>
                  </a:lnTo>
                  <a:lnTo>
                    <a:pt x="3" y="352"/>
                  </a:lnTo>
                  <a:lnTo>
                    <a:pt x="6" y="350"/>
                  </a:lnTo>
                  <a:lnTo>
                    <a:pt x="7" y="350"/>
                  </a:lnTo>
                  <a:lnTo>
                    <a:pt x="10" y="350"/>
                  </a:lnTo>
                  <a:lnTo>
                    <a:pt x="12" y="350"/>
                  </a:lnTo>
                  <a:lnTo>
                    <a:pt x="13" y="350"/>
                  </a:lnTo>
                  <a:lnTo>
                    <a:pt x="16" y="352"/>
                  </a:lnTo>
                  <a:lnTo>
                    <a:pt x="17" y="354"/>
                  </a:lnTo>
                  <a:lnTo>
                    <a:pt x="19" y="356"/>
                  </a:lnTo>
                  <a:lnTo>
                    <a:pt x="19" y="359"/>
                  </a:lnTo>
                  <a:close/>
                  <a:moveTo>
                    <a:pt x="19" y="396"/>
                  </a:moveTo>
                  <a:lnTo>
                    <a:pt x="19" y="396"/>
                  </a:lnTo>
                  <a:lnTo>
                    <a:pt x="19" y="397"/>
                  </a:lnTo>
                  <a:lnTo>
                    <a:pt x="17" y="399"/>
                  </a:lnTo>
                  <a:lnTo>
                    <a:pt x="16" y="402"/>
                  </a:lnTo>
                  <a:lnTo>
                    <a:pt x="13" y="405"/>
                  </a:lnTo>
                  <a:lnTo>
                    <a:pt x="12" y="405"/>
                  </a:lnTo>
                  <a:lnTo>
                    <a:pt x="10" y="405"/>
                  </a:lnTo>
                  <a:lnTo>
                    <a:pt x="7" y="405"/>
                  </a:lnTo>
                  <a:lnTo>
                    <a:pt x="6" y="405"/>
                  </a:lnTo>
                  <a:lnTo>
                    <a:pt x="3" y="402"/>
                  </a:lnTo>
                  <a:lnTo>
                    <a:pt x="1" y="399"/>
                  </a:lnTo>
                  <a:lnTo>
                    <a:pt x="0" y="397"/>
                  </a:lnTo>
                  <a:lnTo>
                    <a:pt x="0" y="396"/>
                  </a:lnTo>
                  <a:lnTo>
                    <a:pt x="0" y="393"/>
                  </a:lnTo>
                  <a:lnTo>
                    <a:pt x="1" y="391"/>
                  </a:lnTo>
                  <a:lnTo>
                    <a:pt x="3" y="388"/>
                  </a:lnTo>
                  <a:lnTo>
                    <a:pt x="6" y="387"/>
                  </a:lnTo>
                  <a:lnTo>
                    <a:pt x="7" y="387"/>
                  </a:lnTo>
                  <a:lnTo>
                    <a:pt x="10" y="387"/>
                  </a:lnTo>
                  <a:lnTo>
                    <a:pt x="12" y="387"/>
                  </a:lnTo>
                  <a:lnTo>
                    <a:pt x="13" y="387"/>
                  </a:lnTo>
                  <a:lnTo>
                    <a:pt x="16" y="388"/>
                  </a:lnTo>
                  <a:lnTo>
                    <a:pt x="17" y="391"/>
                  </a:lnTo>
                  <a:lnTo>
                    <a:pt x="19" y="393"/>
                  </a:lnTo>
                  <a:lnTo>
                    <a:pt x="19" y="396"/>
                  </a:lnTo>
                  <a:close/>
                  <a:moveTo>
                    <a:pt x="19" y="433"/>
                  </a:moveTo>
                  <a:lnTo>
                    <a:pt x="19" y="433"/>
                  </a:lnTo>
                  <a:lnTo>
                    <a:pt x="19" y="434"/>
                  </a:lnTo>
                  <a:lnTo>
                    <a:pt x="17" y="436"/>
                  </a:lnTo>
                  <a:lnTo>
                    <a:pt x="16" y="439"/>
                  </a:lnTo>
                  <a:lnTo>
                    <a:pt x="13" y="442"/>
                  </a:lnTo>
                  <a:lnTo>
                    <a:pt x="12" y="442"/>
                  </a:lnTo>
                  <a:lnTo>
                    <a:pt x="10" y="442"/>
                  </a:lnTo>
                  <a:lnTo>
                    <a:pt x="7" y="442"/>
                  </a:lnTo>
                  <a:lnTo>
                    <a:pt x="6" y="442"/>
                  </a:lnTo>
                  <a:lnTo>
                    <a:pt x="3" y="439"/>
                  </a:lnTo>
                  <a:lnTo>
                    <a:pt x="1" y="436"/>
                  </a:lnTo>
                  <a:lnTo>
                    <a:pt x="0" y="434"/>
                  </a:lnTo>
                  <a:lnTo>
                    <a:pt x="0" y="433"/>
                  </a:lnTo>
                  <a:lnTo>
                    <a:pt x="0" y="430"/>
                  </a:lnTo>
                  <a:lnTo>
                    <a:pt x="1" y="428"/>
                  </a:lnTo>
                  <a:lnTo>
                    <a:pt x="3" y="425"/>
                  </a:lnTo>
                  <a:lnTo>
                    <a:pt x="6" y="424"/>
                  </a:lnTo>
                  <a:lnTo>
                    <a:pt x="7" y="424"/>
                  </a:lnTo>
                  <a:lnTo>
                    <a:pt x="10" y="424"/>
                  </a:lnTo>
                  <a:lnTo>
                    <a:pt x="12" y="424"/>
                  </a:lnTo>
                  <a:lnTo>
                    <a:pt x="13" y="424"/>
                  </a:lnTo>
                  <a:lnTo>
                    <a:pt x="16" y="425"/>
                  </a:lnTo>
                  <a:lnTo>
                    <a:pt x="17" y="428"/>
                  </a:lnTo>
                  <a:lnTo>
                    <a:pt x="19" y="430"/>
                  </a:lnTo>
                  <a:lnTo>
                    <a:pt x="19" y="433"/>
                  </a:lnTo>
                  <a:close/>
                  <a:moveTo>
                    <a:pt x="19" y="470"/>
                  </a:moveTo>
                  <a:lnTo>
                    <a:pt x="19" y="470"/>
                  </a:lnTo>
                  <a:lnTo>
                    <a:pt x="19" y="471"/>
                  </a:lnTo>
                  <a:lnTo>
                    <a:pt x="17" y="473"/>
                  </a:lnTo>
                  <a:lnTo>
                    <a:pt x="16" y="475"/>
                  </a:lnTo>
                  <a:lnTo>
                    <a:pt x="13" y="478"/>
                  </a:lnTo>
                  <a:lnTo>
                    <a:pt x="12" y="478"/>
                  </a:lnTo>
                  <a:lnTo>
                    <a:pt x="10" y="478"/>
                  </a:lnTo>
                  <a:lnTo>
                    <a:pt x="7" y="478"/>
                  </a:lnTo>
                  <a:lnTo>
                    <a:pt x="6" y="478"/>
                  </a:lnTo>
                  <a:lnTo>
                    <a:pt x="3" y="475"/>
                  </a:lnTo>
                  <a:lnTo>
                    <a:pt x="1" y="473"/>
                  </a:lnTo>
                  <a:lnTo>
                    <a:pt x="0" y="471"/>
                  </a:lnTo>
                  <a:lnTo>
                    <a:pt x="0" y="470"/>
                  </a:lnTo>
                  <a:lnTo>
                    <a:pt x="0" y="467"/>
                  </a:lnTo>
                  <a:lnTo>
                    <a:pt x="1" y="465"/>
                  </a:lnTo>
                  <a:lnTo>
                    <a:pt x="3" y="462"/>
                  </a:lnTo>
                  <a:lnTo>
                    <a:pt x="6" y="461"/>
                  </a:lnTo>
                  <a:lnTo>
                    <a:pt x="7" y="461"/>
                  </a:lnTo>
                  <a:lnTo>
                    <a:pt x="10" y="461"/>
                  </a:lnTo>
                  <a:lnTo>
                    <a:pt x="12" y="461"/>
                  </a:lnTo>
                  <a:lnTo>
                    <a:pt x="13" y="461"/>
                  </a:lnTo>
                  <a:lnTo>
                    <a:pt x="16" y="462"/>
                  </a:lnTo>
                  <a:lnTo>
                    <a:pt x="17" y="465"/>
                  </a:lnTo>
                  <a:lnTo>
                    <a:pt x="19" y="467"/>
                  </a:lnTo>
                  <a:lnTo>
                    <a:pt x="19" y="470"/>
                  </a:lnTo>
                  <a:close/>
                  <a:moveTo>
                    <a:pt x="19" y="506"/>
                  </a:moveTo>
                  <a:lnTo>
                    <a:pt x="19" y="506"/>
                  </a:lnTo>
                  <a:lnTo>
                    <a:pt x="19" y="508"/>
                  </a:lnTo>
                  <a:lnTo>
                    <a:pt x="17" y="509"/>
                  </a:lnTo>
                  <a:lnTo>
                    <a:pt x="16" y="512"/>
                  </a:lnTo>
                  <a:lnTo>
                    <a:pt x="13" y="515"/>
                  </a:lnTo>
                  <a:lnTo>
                    <a:pt x="12" y="515"/>
                  </a:lnTo>
                  <a:lnTo>
                    <a:pt x="10" y="515"/>
                  </a:lnTo>
                  <a:lnTo>
                    <a:pt x="7" y="515"/>
                  </a:lnTo>
                  <a:lnTo>
                    <a:pt x="6" y="515"/>
                  </a:lnTo>
                  <a:lnTo>
                    <a:pt x="3" y="512"/>
                  </a:lnTo>
                  <a:lnTo>
                    <a:pt x="1" y="509"/>
                  </a:lnTo>
                  <a:lnTo>
                    <a:pt x="0" y="508"/>
                  </a:lnTo>
                  <a:lnTo>
                    <a:pt x="0" y="506"/>
                  </a:lnTo>
                  <a:lnTo>
                    <a:pt x="0" y="504"/>
                  </a:lnTo>
                  <a:lnTo>
                    <a:pt x="1" y="502"/>
                  </a:lnTo>
                  <a:lnTo>
                    <a:pt x="3" y="499"/>
                  </a:lnTo>
                  <a:lnTo>
                    <a:pt x="6" y="498"/>
                  </a:lnTo>
                  <a:lnTo>
                    <a:pt x="7" y="498"/>
                  </a:lnTo>
                  <a:lnTo>
                    <a:pt x="10" y="498"/>
                  </a:lnTo>
                  <a:lnTo>
                    <a:pt x="12" y="498"/>
                  </a:lnTo>
                  <a:lnTo>
                    <a:pt x="13" y="498"/>
                  </a:lnTo>
                  <a:lnTo>
                    <a:pt x="16" y="499"/>
                  </a:lnTo>
                  <a:lnTo>
                    <a:pt x="17" y="502"/>
                  </a:lnTo>
                  <a:lnTo>
                    <a:pt x="19" y="504"/>
                  </a:lnTo>
                  <a:lnTo>
                    <a:pt x="19" y="506"/>
                  </a:lnTo>
                  <a:close/>
                  <a:moveTo>
                    <a:pt x="22" y="521"/>
                  </a:moveTo>
                  <a:lnTo>
                    <a:pt x="22" y="521"/>
                  </a:lnTo>
                  <a:lnTo>
                    <a:pt x="25" y="521"/>
                  </a:lnTo>
                  <a:lnTo>
                    <a:pt x="26" y="521"/>
                  </a:lnTo>
                  <a:lnTo>
                    <a:pt x="29" y="524"/>
                  </a:lnTo>
                  <a:lnTo>
                    <a:pt x="31" y="527"/>
                  </a:lnTo>
                  <a:lnTo>
                    <a:pt x="31" y="529"/>
                  </a:lnTo>
                  <a:lnTo>
                    <a:pt x="32" y="530"/>
                  </a:lnTo>
                  <a:lnTo>
                    <a:pt x="31" y="532"/>
                  </a:lnTo>
                  <a:lnTo>
                    <a:pt x="31" y="533"/>
                  </a:lnTo>
                  <a:lnTo>
                    <a:pt x="29" y="536"/>
                  </a:lnTo>
                  <a:lnTo>
                    <a:pt x="26" y="539"/>
                  </a:lnTo>
                  <a:lnTo>
                    <a:pt x="25" y="539"/>
                  </a:lnTo>
                  <a:lnTo>
                    <a:pt x="22" y="539"/>
                  </a:lnTo>
                  <a:lnTo>
                    <a:pt x="20" y="539"/>
                  </a:lnTo>
                  <a:lnTo>
                    <a:pt x="19" y="539"/>
                  </a:lnTo>
                  <a:lnTo>
                    <a:pt x="16" y="536"/>
                  </a:lnTo>
                  <a:lnTo>
                    <a:pt x="14" y="533"/>
                  </a:lnTo>
                  <a:lnTo>
                    <a:pt x="13" y="532"/>
                  </a:lnTo>
                  <a:lnTo>
                    <a:pt x="13" y="530"/>
                  </a:lnTo>
                  <a:lnTo>
                    <a:pt x="13" y="529"/>
                  </a:lnTo>
                  <a:lnTo>
                    <a:pt x="14" y="527"/>
                  </a:lnTo>
                  <a:lnTo>
                    <a:pt x="16" y="524"/>
                  </a:lnTo>
                  <a:lnTo>
                    <a:pt x="19" y="521"/>
                  </a:lnTo>
                  <a:lnTo>
                    <a:pt x="20" y="521"/>
                  </a:lnTo>
                  <a:lnTo>
                    <a:pt x="22" y="521"/>
                  </a:lnTo>
                  <a:close/>
                  <a:moveTo>
                    <a:pt x="59" y="521"/>
                  </a:moveTo>
                  <a:lnTo>
                    <a:pt x="59" y="521"/>
                  </a:lnTo>
                  <a:lnTo>
                    <a:pt x="62" y="521"/>
                  </a:lnTo>
                  <a:lnTo>
                    <a:pt x="63" y="521"/>
                  </a:lnTo>
                  <a:lnTo>
                    <a:pt x="66" y="524"/>
                  </a:lnTo>
                  <a:lnTo>
                    <a:pt x="68" y="527"/>
                  </a:lnTo>
                  <a:lnTo>
                    <a:pt x="68" y="529"/>
                  </a:lnTo>
                  <a:lnTo>
                    <a:pt x="69" y="530"/>
                  </a:lnTo>
                  <a:lnTo>
                    <a:pt x="68" y="532"/>
                  </a:lnTo>
                  <a:lnTo>
                    <a:pt x="68" y="533"/>
                  </a:lnTo>
                  <a:lnTo>
                    <a:pt x="66" y="536"/>
                  </a:lnTo>
                  <a:lnTo>
                    <a:pt x="63" y="539"/>
                  </a:lnTo>
                  <a:lnTo>
                    <a:pt x="62" y="539"/>
                  </a:lnTo>
                  <a:lnTo>
                    <a:pt x="59" y="539"/>
                  </a:lnTo>
                  <a:lnTo>
                    <a:pt x="57" y="539"/>
                  </a:lnTo>
                  <a:lnTo>
                    <a:pt x="56" y="539"/>
                  </a:lnTo>
                  <a:lnTo>
                    <a:pt x="53" y="536"/>
                  </a:lnTo>
                  <a:lnTo>
                    <a:pt x="51" y="533"/>
                  </a:lnTo>
                  <a:lnTo>
                    <a:pt x="50" y="532"/>
                  </a:lnTo>
                  <a:lnTo>
                    <a:pt x="50" y="530"/>
                  </a:lnTo>
                  <a:lnTo>
                    <a:pt x="50" y="529"/>
                  </a:lnTo>
                  <a:lnTo>
                    <a:pt x="51" y="527"/>
                  </a:lnTo>
                  <a:lnTo>
                    <a:pt x="53" y="524"/>
                  </a:lnTo>
                  <a:lnTo>
                    <a:pt x="56" y="521"/>
                  </a:lnTo>
                  <a:lnTo>
                    <a:pt x="57" y="521"/>
                  </a:lnTo>
                  <a:lnTo>
                    <a:pt x="59" y="521"/>
                  </a:lnTo>
                  <a:close/>
                  <a:moveTo>
                    <a:pt x="96" y="521"/>
                  </a:moveTo>
                  <a:lnTo>
                    <a:pt x="96" y="521"/>
                  </a:lnTo>
                  <a:lnTo>
                    <a:pt x="99" y="521"/>
                  </a:lnTo>
                  <a:lnTo>
                    <a:pt x="100" y="521"/>
                  </a:lnTo>
                  <a:lnTo>
                    <a:pt x="103" y="524"/>
                  </a:lnTo>
                  <a:lnTo>
                    <a:pt x="104" y="527"/>
                  </a:lnTo>
                  <a:lnTo>
                    <a:pt x="104" y="529"/>
                  </a:lnTo>
                  <a:lnTo>
                    <a:pt x="106" y="530"/>
                  </a:lnTo>
                  <a:lnTo>
                    <a:pt x="104" y="532"/>
                  </a:lnTo>
                  <a:lnTo>
                    <a:pt x="104" y="533"/>
                  </a:lnTo>
                  <a:lnTo>
                    <a:pt x="103" y="536"/>
                  </a:lnTo>
                  <a:lnTo>
                    <a:pt x="100" y="539"/>
                  </a:lnTo>
                  <a:lnTo>
                    <a:pt x="99" y="539"/>
                  </a:lnTo>
                  <a:lnTo>
                    <a:pt x="96" y="539"/>
                  </a:lnTo>
                  <a:lnTo>
                    <a:pt x="94" y="539"/>
                  </a:lnTo>
                  <a:lnTo>
                    <a:pt x="93" y="539"/>
                  </a:lnTo>
                  <a:lnTo>
                    <a:pt x="90" y="536"/>
                  </a:lnTo>
                  <a:lnTo>
                    <a:pt x="88" y="533"/>
                  </a:lnTo>
                  <a:lnTo>
                    <a:pt x="87" y="532"/>
                  </a:lnTo>
                  <a:lnTo>
                    <a:pt x="87" y="530"/>
                  </a:lnTo>
                  <a:lnTo>
                    <a:pt x="87" y="529"/>
                  </a:lnTo>
                  <a:lnTo>
                    <a:pt x="88" y="527"/>
                  </a:lnTo>
                  <a:lnTo>
                    <a:pt x="90" y="524"/>
                  </a:lnTo>
                  <a:lnTo>
                    <a:pt x="93" y="521"/>
                  </a:lnTo>
                  <a:lnTo>
                    <a:pt x="94" y="521"/>
                  </a:lnTo>
                  <a:lnTo>
                    <a:pt x="96" y="521"/>
                  </a:lnTo>
                  <a:close/>
                  <a:moveTo>
                    <a:pt x="133" y="521"/>
                  </a:moveTo>
                  <a:lnTo>
                    <a:pt x="133" y="521"/>
                  </a:lnTo>
                  <a:lnTo>
                    <a:pt x="135" y="521"/>
                  </a:lnTo>
                  <a:lnTo>
                    <a:pt x="137" y="521"/>
                  </a:lnTo>
                  <a:lnTo>
                    <a:pt x="140" y="524"/>
                  </a:lnTo>
                  <a:lnTo>
                    <a:pt x="141" y="527"/>
                  </a:lnTo>
                  <a:lnTo>
                    <a:pt x="141" y="529"/>
                  </a:lnTo>
                  <a:lnTo>
                    <a:pt x="143" y="530"/>
                  </a:lnTo>
                  <a:lnTo>
                    <a:pt x="141" y="532"/>
                  </a:lnTo>
                  <a:lnTo>
                    <a:pt x="141" y="533"/>
                  </a:lnTo>
                  <a:lnTo>
                    <a:pt x="140" y="536"/>
                  </a:lnTo>
                  <a:lnTo>
                    <a:pt x="137" y="539"/>
                  </a:lnTo>
                  <a:lnTo>
                    <a:pt x="135" y="539"/>
                  </a:lnTo>
                  <a:lnTo>
                    <a:pt x="133" y="539"/>
                  </a:lnTo>
                  <a:lnTo>
                    <a:pt x="131" y="539"/>
                  </a:lnTo>
                  <a:lnTo>
                    <a:pt x="130" y="539"/>
                  </a:lnTo>
                  <a:lnTo>
                    <a:pt x="127" y="536"/>
                  </a:lnTo>
                  <a:lnTo>
                    <a:pt x="125" y="533"/>
                  </a:lnTo>
                  <a:lnTo>
                    <a:pt x="124" y="532"/>
                  </a:lnTo>
                  <a:lnTo>
                    <a:pt x="124" y="530"/>
                  </a:lnTo>
                  <a:lnTo>
                    <a:pt x="124" y="529"/>
                  </a:lnTo>
                  <a:lnTo>
                    <a:pt x="125" y="527"/>
                  </a:lnTo>
                  <a:lnTo>
                    <a:pt x="127" y="524"/>
                  </a:lnTo>
                  <a:lnTo>
                    <a:pt x="130" y="521"/>
                  </a:lnTo>
                  <a:lnTo>
                    <a:pt x="131" y="521"/>
                  </a:lnTo>
                  <a:lnTo>
                    <a:pt x="133" y="521"/>
                  </a:lnTo>
                  <a:close/>
                  <a:moveTo>
                    <a:pt x="169" y="521"/>
                  </a:moveTo>
                  <a:lnTo>
                    <a:pt x="169" y="521"/>
                  </a:lnTo>
                  <a:lnTo>
                    <a:pt x="172" y="521"/>
                  </a:lnTo>
                  <a:lnTo>
                    <a:pt x="174" y="521"/>
                  </a:lnTo>
                  <a:lnTo>
                    <a:pt x="177" y="524"/>
                  </a:lnTo>
                  <a:lnTo>
                    <a:pt x="178" y="527"/>
                  </a:lnTo>
                  <a:lnTo>
                    <a:pt x="178" y="529"/>
                  </a:lnTo>
                  <a:lnTo>
                    <a:pt x="180" y="530"/>
                  </a:lnTo>
                  <a:lnTo>
                    <a:pt x="178" y="532"/>
                  </a:lnTo>
                  <a:lnTo>
                    <a:pt x="178" y="533"/>
                  </a:lnTo>
                  <a:lnTo>
                    <a:pt x="177" y="536"/>
                  </a:lnTo>
                  <a:lnTo>
                    <a:pt x="174" y="539"/>
                  </a:lnTo>
                  <a:lnTo>
                    <a:pt x="172" y="539"/>
                  </a:lnTo>
                  <a:lnTo>
                    <a:pt x="169" y="539"/>
                  </a:lnTo>
                  <a:lnTo>
                    <a:pt x="168" y="539"/>
                  </a:lnTo>
                  <a:lnTo>
                    <a:pt x="166" y="539"/>
                  </a:lnTo>
                  <a:lnTo>
                    <a:pt x="164" y="536"/>
                  </a:lnTo>
                  <a:lnTo>
                    <a:pt x="162" y="533"/>
                  </a:lnTo>
                  <a:lnTo>
                    <a:pt x="161" y="532"/>
                  </a:lnTo>
                  <a:lnTo>
                    <a:pt x="161" y="530"/>
                  </a:lnTo>
                  <a:lnTo>
                    <a:pt x="161" y="529"/>
                  </a:lnTo>
                  <a:lnTo>
                    <a:pt x="162" y="527"/>
                  </a:lnTo>
                  <a:lnTo>
                    <a:pt x="164" y="524"/>
                  </a:lnTo>
                  <a:lnTo>
                    <a:pt x="166" y="521"/>
                  </a:lnTo>
                  <a:lnTo>
                    <a:pt x="168" y="521"/>
                  </a:lnTo>
                  <a:lnTo>
                    <a:pt x="169" y="521"/>
                  </a:lnTo>
                  <a:close/>
                  <a:moveTo>
                    <a:pt x="206" y="521"/>
                  </a:moveTo>
                  <a:lnTo>
                    <a:pt x="206" y="521"/>
                  </a:lnTo>
                  <a:lnTo>
                    <a:pt x="209" y="521"/>
                  </a:lnTo>
                  <a:lnTo>
                    <a:pt x="211" y="521"/>
                  </a:lnTo>
                  <a:lnTo>
                    <a:pt x="214" y="524"/>
                  </a:lnTo>
                  <a:lnTo>
                    <a:pt x="215" y="527"/>
                  </a:lnTo>
                  <a:lnTo>
                    <a:pt x="215" y="529"/>
                  </a:lnTo>
                  <a:lnTo>
                    <a:pt x="217" y="530"/>
                  </a:lnTo>
                  <a:lnTo>
                    <a:pt x="215" y="532"/>
                  </a:lnTo>
                  <a:lnTo>
                    <a:pt x="215" y="533"/>
                  </a:lnTo>
                  <a:lnTo>
                    <a:pt x="214" y="536"/>
                  </a:lnTo>
                  <a:lnTo>
                    <a:pt x="211" y="539"/>
                  </a:lnTo>
                  <a:lnTo>
                    <a:pt x="209" y="539"/>
                  </a:lnTo>
                  <a:lnTo>
                    <a:pt x="206" y="539"/>
                  </a:lnTo>
                  <a:lnTo>
                    <a:pt x="205" y="539"/>
                  </a:lnTo>
                  <a:lnTo>
                    <a:pt x="203" y="539"/>
                  </a:lnTo>
                  <a:lnTo>
                    <a:pt x="200" y="536"/>
                  </a:lnTo>
                  <a:lnTo>
                    <a:pt x="199" y="533"/>
                  </a:lnTo>
                  <a:lnTo>
                    <a:pt x="197" y="532"/>
                  </a:lnTo>
                  <a:lnTo>
                    <a:pt x="197" y="530"/>
                  </a:lnTo>
                  <a:lnTo>
                    <a:pt x="197" y="529"/>
                  </a:lnTo>
                  <a:lnTo>
                    <a:pt x="199" y="527"/>
                  </a:lnTo>
                  <a:lnTo>
                    <a:pt x="200" y="524"/>
                  </a:lnTo>
                  <a:lnTo>
                    <a:pt x="203" y="521"/>
                  </a:lnTo>
                  <a:lnTo>
                    <a:pt x="205" y="521"/>
                  </a:lnTo>
                  <a:lnTo>
                    <a:pt x="206" y="521"/>
                  </a:lnTo>
                  <a:close/>
                  <a:moveTo>
                    <a:pt x="243" y="521"/>
                  </a:moveTo>
                  <a:lnTo>
                    <a:pt x="243" y="521"/>
                  </a:lnTo>
                  <a:lnTo>
                    <a:pt x="246" y="521"/>
                  </a:lnTo>
                  <a:lnTo>
                    <a:pt x="248" y="521"/>
                  </a:lnTo>
                  <a:lnTo>
                    <a:pt x="251" y="524"/>
                  </a:lnTo>
                  <a:lnTo>
                    <a:pt x="252" y="527"/>
                  </a:lnTo>
                  <a:lnTo>
                    <a:pt x="252" y="529"/>
                  </a:lnTo>
                  <a:lnTo>
                    <a:pt x="254" y="530"/>
                  </a:lnTo>
                  <a:lnTo>
                    <a:pt x="252" y="532"/>
                  </a:lnTo>
                  <a:lnTo>
                    <a:pt x="252" y="533"/>
                  </a:lnTo>
                  <a:lnTo>
                    <a:pt x="251" y="536"/>
                  </a:lnTo>
                  <a:lnTo>
                    <a:pt x="248" y="539"/>
                  </a:lnTo>
                  <a:lnTo>
                    <a:pt x="246" y="539"/>
                  </a:lnTo>
                  <a:lnTo>
                    <a:pt x="243" y="539"/>
                  </a:lnTo>
                  <a:lnTo>
                    <a:pt x="242" y="539"/>
                  </a:lnTo>
                  <a:lnTo>
                    <a:pt x="240" y="539"/>
                  </a:lnTo>
                  <a:lnTo>
                    <a:pt x="237" y="536"/>
                  </a:lnTo>
                  <a:lnTo>
                    <a:pt x="236" y="533"/>
                  </a:lnTo>
                  <a:lnTo>
                    <a:pt x="234" y="532"/>
                  </a:lnTo>
                  <a:lnTo>
                    <a:pt x="234" y="530"/>
                  </a:lnTo>
                  <a:lnTo>
                    <a:pt x="234" y="529"/>
                  </a:lnTo>
                  <a:lnTo>
                    <a:pt x="236" y="527"/>
                  </a:lnTo>
                  <a:lnTo>
                    <a:pt x="237" y="524"/>
                  </a:lnTo>
                  <a:lnTo>
                    <a:pt x="240" y="521"/>
                  </a:lnTo>
                  <a:lnTo>
                    <a:pt x="242" y="521"/>
                  </a:lnTo>
                  <a:lnTo>
                    <a:pt x="243" y="521"/>
                  </a:lnTo>
                  <a:close/>
                  <a:moveTo>
                    <a:pt x="280" y="521"/>
                  </a:moveTo>
                  <a:lnTo>
                    <a:pt x="280" y="521"/>
                  </a:lnTo>
                  <a:lnTo>
                    <a:pt x="283" y="521"/>
                  </a:lnTo>
                  <a:lnTo>
                    <a:pt x="285" y="521"/>
                  </a:lnTo>
                  <a:lnTo>
                    <a:pt x="288" y="524"/>
                  </a:lnTo>
                  <a:lnTo>
                    <a:pt x="289" y="527"/>
                  </a:lnTo>
                  <a:lnTo>
                    <a:pt x="289" y="529"/>
                  </a:lnTo>
                  <a:lnTo>
                    <a:pt x="290" y="530"/>
                  </a:lnTo>
                  <a:lnTo>
                    <a:pt x="289" y="532"/>
                  </a:lnTo>
                  <a:lnTo>
                    <a:pt x="289" y="533"/>
                  </a:lnTo>
                  <a:lnTo>
                    <a:pt x="288" y="536"/>
                  </a:lnTo>
                  <a:lnTo>
                    <a:pt x="285" y="539"/>
                  </a:lnTo>
                  <a:lnTo>
                    <a:pt x="283" y="539"/>
                  </a:lnTo>
                  <a:lnTo>
                    <a:pt x="280" y="539"/>
                  </a:lnTo>
                  <a:lnTo>
                    <a:pt x="279" y="539"/>
                  </a:lnTo>
                  <a:lnTo>
                    <a:pt x="277" y="539"/>
                  </a:lnTo>
                  <a:lnTo>
                    <a:pt x="274" y="536"/>
                  </a:lnTo>
                  <a:lnTo>
                    <a:pt x="273" y="533"/>
                  </a:lnTo>
                  <a:lnTo>
                    <a:pt x="271" y="532"/>
                  </a:lnTo>
                  <a:lnTo>
                    <a:pt x="271" y="530"/>
                  </a:lnTo>
                  <a:lnTo>
                    <a:pt x="271" y="529"/>
                  </a:lnTo>
                  <a:lnTo>
                    <a:pt x="273" y="527"/>
                  </a:lnTo>
                  <a:lnTo>
                    <a:pt x="274" y="524"/>
                  </a:lnTo>
                  <a:lnTo>
                    <a:pt x="277" y="521"/>
                  </a:lnTo>
                  <a:lnTo>
                    <a:pt x="279" y="521"/>
                  </a:lnTo>
                  <a:lnTo>
                    <a:pt x="280" y="521"/>
                  </a:lnTo>
                  <a:close/>
                  <a:moveTo>
                    <a:pt x="317" y="521"/>
                  </a:moveTo>
                  <a:lnTo>
                    <a:pt x="317" y="521"/>
                  </a:lnTo>
                  <a:lnTo>
                    <a:pt x="320" y="521"/>
                  </a:lnTo>
                  <a:lnTo>
                    <a:pt x="321" y="521"/>
                  </a:lnTo>
                  <a:lnTo>
                    <a:pt x="324" y="524"/>
                  </a:lnTo>
                  <a:lnTo>
                    <a:pt x="326" y="527"/>
                  </a:lnTo>
                  <a:lnTo>
                    <a:pt x="326" y="529"/>
                  </a:lnTo>
                  <a:lnTo>
                    <a:pt x="327" y="530"/>
                  </a:lnTo>
                  <a:lnTo>
                    <a:pt x="326" y="532"/>
                  </a:lnTo>
                  <a:lnTo>
                    <a:pt x="326" y="533"/>
                  </a:lnTo>
                  <a:lnTo>
                    <a:pt x="324" y="536"/>
                  </a:lnTo>
                  <a:lnTo>
                    <a:pt x="321" y="539"/>
                  </a:lnTo>
                  <a:lnTo>
                    <a:pt x="320" y="539"/>
                  </a:lnTo>
                  <a:lnTo>
                    <a:pt x="317" y="539"/>
                  </a:lnTo>
                  <a:lnTo>
                    <a:pt x="316" y="539"/>
                  </a:lnTo>
                  <a:lnTo>
                    <a:pt x="314" y="539"/>
                  </a:lnTo>
                  <a:lnTo>
                    <a:pt x="311" y="536"/>
                  </a:lnTo>
                  <a:lnTo>
                    <a:pt x="310" y="533"/>
                  </a:lnTo>
                  <a:lnTo>
                    <a:pt x="308" y="532"/>
                  </a:lnTo>
                  <a:lnTo>
                    <a:pt x="308" y="530"/>
                  </a:lnTo>
                  <a:lnTo>
                    <a:pt x="308" y="529"/>
                  </a:lnTo>
                  <a:lnTo>
                    <a:pt x="310" y="527"/>
                  </a:lnTo>
                  <a:lnTo>
                    <a:pt x="311" y="524"/>
                  </a:lnTo>
                  <a:lnTo>
                    <a:pt x="314" y="521"/>
                  </a:lnTo>
                  <a:lnTo>
                    <a:pt x="316" y="521"/>
                  </a:lnTo>
                  <a:lnTo>
                    <a:pt x="317" y="521"/>
                  </a:lnTo>
                  <a:close/>
                  <a:moveTo>
                    <a:pt x="354" y="521"/>
                  </a:moveTo>
                  <a:lnTo>
                    <a:pt x="354" y="521"/>
                  </a:lnTo>
                  <a:lnTo>
                    <a:pt x="357" y="521"/>
                  </a:lnTo>
                  <a:lnTo>
                    <a:pt x="358" y="521"/>
                  </a:lnTo>
                  <a:lnTo>
                    <a:pt x="361" y="524"/>
                  </a:lnTo>
                  <a:lnTo>
                    <a:pt x="363" y="527"/>
                  </a:lnTo>
                  <a:lnTo>
                    <a:pt x="363" y="529"/>
                  </a:lnTo>
                  <a:lnTo>
                    <a:pt x="364" y="530"/>
                  </a:lnTo>
                  <a:lnTo>
                    <a:pt x="363" y="532"/>
                  </a:lnTo>
                  <a:lnTo>
                    <a:pt x="363" y="533"/>
                  </a:lnTo>
                  <a:lnTo>
                    <a:pt x="361" y="536"/>
                  </a:lnTo>
                  <a:lnTo>
                    <a:pt x="358" y="539"/>
                  </a:lnTo>
                  <a:lnTo>
                    <a:pt x="357" y="539"/>
                  </a:lnTo>
                  <a:lnTo>
                    <a:pt x="354" y="539"/>
                  </a:lnTo>
                  <a:lnTo>
                    <a:pt x="352" y="539"/>
                  </a:lnTo>
                  <a:lnTo>
                    <a:pt x="351" y="539"/>
                  </a:lnTo>
                  <a:lnTo>
                    <a:pt x="348" y="536"/>
                  </a:lnTo>
                  <a:lnTo>
                    <a:pt x="347" y="533"/>
                  </a:lnTo>
                  <a:lnTo>
                    <a:pt x="345" y="532"/>
                  </a:lnTo>
                  <a:lnTo>
                    <a:pt x="345" y="530"/>
                  </a:lnTo>
                  <a:lnTo>
                    <a:pt x="345" y="529"/>
                  </a:lnTo>
                  <a:lnTo>
                    <a:pt x="347" y="527"/>
                  </a:lnTo>
                  <a:lnTo>
                    <a:pt x="348" y="524"/>
                  </a:lnTo>
                  <a:lnTo>
                    <a:pt x="351" y="521"/>
                  </a:lnTo>
                  <a:lnTo>
                    <a:pt x="352" y="521"/>
                  </a:lnTo>
                  <a:lnTo>
                    <a:pt x="354" y="521"/>
                  </a:lnTo>
                  <a:close/>
                  <a:moveTo>
                    <a:pt x="391" y="521"/>
                  </a:moveTo>
                  <a:lnTo>
                    <a:pt x="392" y="521"/>
                  </a:lnTo>
                  <a:lnTo>
                    <a:pt x="394" y="521"/>
                  </a:lnTo>
                  <a:lnTo>
                    <a:pt x="395" y="521"/>
                  </a:lnTo>
                  <a:lnTo>
                    <a:pt x="398" y="524"/>
                  </a:lnTo>
                  <a:lnTo>
                    <a:pt x="400" y="527"/>
                  </a:lnTo>
                  <a:lnTo>
                    <a:pt x="401" y="529"/>
                  </a:lnTo>
                  <a:lnTo>
                    <a:pt x="401" y="530"/>
                  </a:lnTo>
                  <a:lnTo>
                    <a:pt x="401" y="532"/>
                  </a:lnTo>
                  <a:lnTo>
                    <a:pt x="400" y="533"/>
                  </a:lnTo>
                  <a:lnTo>
                    <a:pt x="398" y="536"/>
                  </a:lnTo>
                  <a:lnTo>
                    <a:pt x="395" y="539"/>
                  </a:lnTo>
                  <a:lnTo>
                    <a:pt x="394" y="539"/>
                  </a:lnTo>
                  <a:lnTo>
                    <a:pt x="392" y="539"/>
                  </a:lnTo>
                  <a:lnTo>
                    <a:pt x="391" y="539"/>
                  </a:lnTo>
                  <a:lnTo>
                    <a:pt x="389" y="539"/>
                  </a:lnTo>
                  <a:lnTo>
                    <a:pt x="388" y="539"/>
                  </a:lnTo>
                  <a:lnTo>
                    <a:pt x="385" y="536"/>
                  </a:lnTo>
                  <a:lnTo>
                    <a:pt x="383" y="533"/>
                  </a:lnTo>
                  <a:lnTo>
                    <a:pt x="382" y="532"/>
                  </a:lnTo>
                  <a:lnTo>
                    <a:pt x="382" y="530"/>
                  </a:lnTo>
                  <a:lnTo>
                    <a:pt x="382" y="529"/>
                  </a:lnTo>
                  <a:lnTo>
                    <a:pt x="383" y="527"/>
                  </a:lnTo>
                  <a:lnTo>
                    <a:pt x="385" y="524"/>
                  </a:lnTo>
                  <a:lnTo>
                    <a:pt x="388" y="521"/>
                  </a:lnTo>
                  <a:lnTo>
                    <a:pt x="389" y="521"/>
                  </a:lnTo>
                  <a:lnTo>
                    <a:pt x="391" y="521"/>
                  </a:lnTo>
                  <a:close/>
                  <a:moveTo>
                    <a:pt x="429" y="521"/>
                  </a:moveTo>
                  <a:lnTo>
                    <a:pt x="429" y="521"/>
                  </a:lnTo>
                  <a:lnTo>
                    <a:pt x="431" y="521"/>
                  </a:lnTo>
                  <a:lnTo>
                    <a:pt x="432" y="521"/>
                  </a:lnTo>
                  <a:lnTo>
                    <a:pt x="435" y="524"/>
                  </a:lnTo>
                  <a:lnTo>
                    <a:pt x="437" y="527"/>
                  </a:lnTo>
                  <a:lnTo>
                    <a:pt x="438" y="529"/>
                  </a:lnTo>
                  <a:lnTo>
                    <a:pt x="438" y="530"/>
                  </a:lnTo>
                  <a:lnTo>
                    <a:pt x="438" y="532"/>
                  </a:lnTo>
                  <a:lnTo>
                    <a:pt x="437" y="533"/>
                  </a:lnTo>
                  <a:lnTo>
                    <a:pt x="435" y="536"/>
                  </a:lnTo>
                  <a:lnTo>
                    <a:pt x="432" y="539"/>
                  </a:lnTo>
                  <a:lnTo>
                    <a:pt x="431" y="539"/>
                  </a:lnTo>
                  <a:lnTo>
                    <a:pt x="429" y="539"/>
                  </a:lnTo>
                  <a:lnTo>
                    <a:pt x="426" y="539"/>
                  </a:lnTo>
                  <a:lnTo>
                    <a:pt x="425" y="539"/>
                  </a:lnTo>
                  <a:lnTo>
                    <a:pt x="422" y="536"/>
                  </a:lnTo>
                  <a:lnTo>
                    <a:pt x="420" y="533"/>
                  </a:lnTo>
                  <a:lnTo>
                    <a:pt x="419" y="532"/>
                  </a:lnTo>
                  <a:lnTo>
                    <a:pt x="419" y="530"/>
                  </a:lnTo>
                  <a:lnTo>
                    <a:pt x="419" y="529"/>
                  </a:lnTo>
                  <a:lnTo>
                    <a:pt x="420" y="527"/>
                  </a:lnTo>
                  <a:lnTo>
                    <a:pt x="422" y="524"/>
                  </a:lnTo>
                  <a:lnTo>
                    <a:pt x="425" y="521"/>
                  </a:lnTo>
                  <a:lnTo>
                    <a:pt x="426" y="521"/>
                  </a:lnTo>
                  <a:lnTo>
                    <a:pt x="429" y="521"/>
                  </a:lnTo>
                  <a:close/>
                  <a:moveTo>
                    <a:pt x="466" y="521"/>
                  </a:moveTo>
                  <a:lnTo>
                    <a:pt x="466" y="521"/>
                  </a:lnTo>
                  <a:lnTo>
                    <a:pt x="468" y="521"/>
                  </a:lnTo>
                  <a:lnTo>
                    <a:pt x="469" y="521"/>
                  </a:lnTo>
                  <a:lnTo>
                    <a:pt x="472" y="524"/>
                  </a:lnTo>
                  <a:lnTo>
                    <a:pt x="474" y="527"/>
                  </a:lnTo>
                  <a:lnTo>
                    <a:pt x="475" y="529"/>
                  </a:lnTo>
                  <a:lnTo>
                    <a:pt x="475" y="530"/>
                  </a:lnTo>
                  <a:lnTo>
                    <a:pt x="475" y="532"/>
                  </a:lnTo>
                  <a:lnTo>
                    <a:pt x="474" y="533"/>
                  </a:lnTo>
                  <a:lnTo>
                    <a:pt x="472" y="536"/>
                  </a:lnTo>
                  <a:lnTo>
                    <a:pt x="469" y="539"/>
                  </a:lnTo>
                  <a:lnTo>
                    <a:pt x="468" y="539"/>
                  </a:lnTo>
                  <a:lnTo>
                    <a:pt x="466" y="539"/>
                  </a:lnTo>
                  <a:lnTo>
                    <a:pt x="463" y="539"/>
                  </a:lnTo>
                  <a:lnTo>
                    <a:pt x="462" y="539"/>
                  </a:lnTo>
                  <a:lnTo>
                    <a:pt x="459" y="536"/>
                  </a:lnTo>
                  <a:lnTo>
                    <a:pt x="457" y="533"/>
                  </a:lnTo>
                  <a:lnTo>
                    <a:pt x="456" y="532"/>
                  </a:lnTo>
                  <a:lnTo>
                    <a:pt x="456" y="530"/>
                  </a:lnTo>
                  <a:lnTo>
                    <a:pt x="456" y="529"/>
                  </a:lnTo>
                  <a:lnTo>
                    <a:pt x="457" y="527"/>
                  </a:lnTo>
                  <a:lnTo>
                    <a:pt x="459" y="524"/>
                  </a:lnTo>
                  <a:lnTo>
                    <a:pt x="462" y="521"/>
                  </a:lnTo>
                  <a:lnTo>
                    <a:pt x="463" y="521"/>
                  </a:lnTo>
                  <a:lnTo>
                    <a:pt x="466" y="521"/>
                  </a:lnTo>
                  <a:close/>
                  <a:moveTo>
                    <a:pt x="503" y="521"/>
                  </a:moveTo>
                  <a:lnTo>
                    <a:pt x="503" y="521"/>
                  </a:lnTo>
                  <a:lnTo>
                    <a:pt x="505" y="521"/>
                  </a:lnTo>
                  <a:lnTo>
                    <a:pt x="506" y="521"/>
                  </a:lnTo>
                  <a:lnTo>
                    <a:pt x="509" y="524"/>
                  </a:lnTo>
                  <a:lnTo>
                    <a:pt x="510" y="527"/>
                  </a:lnTo>
                  <a:lnTo>
                    <a:pt x="512" y="529"/>
                  </a:lnTo>
                  <a:lnTo>
                    <a:pt x="512" y="530"/>
                  </a:lnTo>
                  <a:lnTo>
                    <a:pt x="512" y="532"/>
                  </a:lnTo>
                  <a:lnTo>
                    <a:pt x="510" y="533"/>
                  </a:lnTo>
                  <a:lnTo>
                    <a:pt x="509" y="536"/>
                  </a:lnTo>
                  <a:lnTo>
                    <a:pt x="506" y="539"/>
                  </a:lnTo>
                  <a:lnTo>
                    <a:pt x="505" y="539"/>
                  </a:lnTo>
                  <a:lnTo>
                    <a:pt x="503" y="539"/>
                  </a:lnTo>
                  <a:lnTo>
                    <a:pt x="500" y="539"/>
                  </a:lnTo>
                  <a:lnTo>
                    <a:pt x="499" y="539"/>
                  </a:lnTo>
                  <a:lnTo>
                    <a:pt x="496" y="536"/>
                  </a:lnTo>
                  <a:lnTo>
                    <a:pt x="494" y="533"/>
                  </a:lnTo>
                  <a:lnTo>
                    <a:pt x="493" y="532"/>
                  </a:lnTo>
                  <a:lnTo>
                    <a:pt x="493" y="530"/>
                  </a:lnTo>
                  <a:lnTo>
                    <a:pt x="493" y="529"/>
                  </a:lnTo>
                  <a:lnTo>
                    <a:pt x="494" y="527"/>
                  </a:lnTo>
                  <a:lnTo>
                    <a:pt x="496" y="524"/>
                  </a:lnTo>
                  <a:lnTo>
                    <a:pt x="499" y="521"/>
                  </a:lnTo>
                  <a:lnTo>
                    <a:pt x="500" y="521"/>
                  </a:lnTo>
                  <a:lnTo>
                    <a:pt x="503" y="521"/>
                  </a:lnTo>
                  <a:close/>
                  <a:moveTo>
                    <a:pt x="540" y="521"/>
                  </a:moveTo>
                  <a:lnTo>
                    <a:pt x="540" y="521"/>
                  </a:lnTo>
                  <a:lnTo>
                    <a:pt x="541" y="521"/>
                  </a:lnTo>
                  <a:lnTo>
                    <a:pt x="543" y="521"/>
                  </a:lnTo>
                  <a:lnTo>
                    <a:pt x="546" y="524"/>
                  </a:lnTo>
                  <a:lnTo>
                    <a:pt x="547" y="527"/>
                  </a:lnTo>
                  <a:lnTo>
                    <a:pt x="549" y="529"/>
                  </a:lnTo>
                  <a:lnTo>
                    <a:pt x="549" y="530"/>
                  </a:lnTo>
                  <a:lnTo>
                    <a:pt x="549" y="532"/>
                  </a:lnTo>
                  <a:lnTo>
                    <a:pt x="547" y="533"/>
                  </a:lnTo>
                  <a:lnTo>
                    <a:pt x="546" y="536"/>
                  </a:lnTo>
                  <a:lnTo>
                    <a:pt x="543" y="539"/>
                  </a:lnTo>
                  <a:lnTo>
                    <a:pt x="541" y="539"/>
                  </a:lnTo>
                  <a:lnTo>
                    <a:pt x="540" y="539"/>
                  </a:lnTo>
                  <a:lnTo>
                    <a:pt x="537" y="539"/>
                  </a:lnTo>
                  <a:lnTo>
                    <a:pt x="536" y="539"/>
                  </a:lnTo>
                  <a:lnTo>
                    <a:pt x="533" y="536"/>
                  </a:lnTo>
                  <a:lnTo>
                    <a:pt x="531" y="533"/>
                  </a:lnTo>
                  <a:lnTo>
                    <a:pt x="530" y="532"/>
                  </a:lnTo>
                  <a:lnTo>
                    <a:pt x="530" y="530"/>
                  </a:lnTo>
                  <a:lnTo>
                    <a:pt x="530" y="529"/>
                  </a:lnTo>
                  <a:lnTo>
                    <a:pt x="531" y="527"/>
                  </a:lnTo>
                  <a:lnTo>
                    <a:pt x="533" y="524"/>
                  </a:lnTo>
                  <a:lnTo>
                    <a:pt x="536" y="521"/>
                  </a:lnTo>
                  <a:lnTo>
                    <a:pt x="537" y="521"/>
                  </a:lnTo>
                  <a:lnTo>
                    <a:pt x="540" y="521"/>
                  </a:lnTo>
                  <a:close/>
                  <a:moveTo>
                    <a:pt x="577" y="521"/>
                  </a:moveTo>
                  <a:lnTo>
                    <a:pt x="577" y="521"/>
                  </a:lnTo>
                  <a:lnTo>
                    <a:pt x="578" y="521"/>
                  </a:lnTo>
                  <a:lnTo>
                    <a:pt x="580" y="521"/>
                  </a:lnTo>
                  <a:lnTo>
                    <a:pt x="583" y="524"/>
                  </a:lnTo>
                  <a:lnTo>
                    <a:pt x="584" y="527"/>
                  </a:lnTo>
                  <a:lnTo>
                    <a:pt x="586" y="529"/>
                  </a:lnTo>
                  <a:lnTo>
                    <a:pt x="586" y="530"/>
                  </a:lnTo>
                  <a:lnTo>
                    <a:pt x="586" y="532"/>
                  </a:lnTo>
                  <a:lnTo>
                    <a:pt x="584" y="533"/>
                  </a:lnTo>
                  <a:lnTo>
                    <a:pt x="583" y="536"/>
                  </a:lnTo>
                  <a:lnTo>
                    <a:pt x="580" y="539"/>
                  </a:lnTo>
                  <a:lnTo>
                    <a:pt x="578" y="539"/>
                  </a:lnTo>
                  <a:lnTo>
                    <a:pt x="577" y="539"/>
                  </a:lnTo>
                  <a:lnTo>
                    <a:pt x="574" y="539"/>
                  </a:lnTo>
                  <a:lnTo>
                    <a:pt x="572" y="539"/>
                  </a:lnTo>
                  <a:lnTo>
                    <a:pt x="569" y="536"/>
                  </a:lnTo>
                  <a:lnTo>
                    <a:pt x="568" y="533"/>
                  </a:lnTo>
                  <a:lnTo>
                    <a:pt x="566" y="532"/>
                  </a:lnTo>
                  <a:lnTo>
                    <a:pt x="566" y="530"/>
                  </a:lnTo>
                  <a:lnTo>
                    <a:pt x="566" y="529"/>
                  </a:lnTo>
                  <a:lnTo>
                    <a:pt x="568" y="527"/>
                  </a:lnTo>
                  <a:lnTo>
                    <a:pt x="569" y="524"/>
                  </a:lnTo>
                  <a:lnTo>
                    <a:pt x="572" y="521"/>
                  </a:lnTo>
                  <a:lnTo>
                    <a:pt x="574" y="521"/>
                  </a:lnTo>
                  <a:lnTo>
                    <a:pt x="577" y="521"/>
                  </a:lnTo>
                  <a:close/>
                  <a:moveTo>
                    <a:pt x="614" y="521"/>
                  </a:moveTo>
                  <a:lnTo>
                    <a:pt x="614" y="521"/>
                  </a:lnTo>
                  <a:lnTo>
                    <a:pt x="615" y="521"/>
                  </a:lnTo>
                  <a:lnTo>
                    <a:pt x="617" y="521"/>
                  </a:lnTo>
                  <a:lnTo>
                    <a:pt x="620" y="524"/>
                  </a:lnTo>
                  <a:lnTo>
                    <a:pt x="621" y="527"/>
                  </a:lnTo>
                  <a:lnTo>
                    <a:pt x="623" y="529"/>
                  </a:lnTo>
                  <a:lnTo>
                    <a:pt x="623" y="530"/>
                  </a:lnTo>
                  <a:lnTo>
                    <a:pt x="623" y="532"/>
                  </a:lnTo>
                  <a:lnTo>
                    <a:pt x="621" y="533"/>
                  </a:lnTo>
                  <a:lnTo>
                    <a:pt x="620" y="536"/>
                  </a:lnTo>
                  <a:lnTo>
                    <a:pt x="617" y="539"/>
                  </a:lnTo>
                  <a:lnTo>
                    <a:pt x="615" y="539"/>
                  </a:lnTo>
                  <a:lnTo>
                    <a:pt x="614" y="539"/>
                  </a:lnTo>
                  <a:lnTo>
                    <a:pt x="611" y="539"/>
                  </a:lnTo>
                  <a:lnTo>
                    <a:pt x="609" y="539"/>
                  </a:lnTo>
                  <a:lnTo>
                    <a:pt x="606" y="536"/>
                  </a:lnTo>
                  <a:lnTo>
                    <a:pt x="605" y="533"/>
                  </a:lnTo>
                  <a:lnTo>
                    <a:pt x="603" y="532"/>
                  </a:lnTo>
                  <a:lnTo>
                    <a:pt x="603" y="530"/>
                  </a:lnTo>
                  <a:lnTo>
                    <a:pt x="603" y="529"/>
                  </a:lnTo>
                  <a:lnTo>
                    <a:pt x="605" y="527"/>
                  </a:lnTo>
                  <a:lnTo>
                    <a:pt x="606" y="524"/>
                  </a:lnTo>
                  <a:lnTo>
                    <a:pt x="609" y="521"/>
                  </a:lnTo>
                  <a:lnTo>
                    <a:pt x="611" y="521"/>
                  </a:lnTo>
                  <a:lnTo>
                    <a:pt x="614" y="521"/>
                  </a:lnTo>
                  <a:close/>
                  <a:moveTo>
                    <a:pt x="651" y="521"/>
                  </a:moveTo>
                  <a:lnTo>
                    <a:pt x="651" y="521"/>
                  </a:lnTo>
                  <a:lnTo>
                    <a:pt x="652" y="521"/>
                  </a:lnTo>
                  <a:lnTo>
                    <a:pt x="654" y="521"/>
                  </a:lnTo>
                  <a:lnTo>
                    <a:pt x="657" y="524"/>
                  </a:lnTo>
                  <a:lnTo>
                    <a:pt x="658" y="527"/>
                  </a:lnTo>
                  <a:lnTo>
                    <a:pt x="659" y="529"/>
                  </a:lnTo>
                  <a:lnTo>
                    <a:pt x="659" y="530"/>
                  </a:lnTo>
                  <a:lnTo>
                    <a:pt x="659" y="532"/>
                  </a:lnTo>
                  <a:lnTo>
                    <a:pt x="658" y="533"/>
                  </a:lnTo>
                  <a:lnTo>
                    <a:pt x="657" y="536"/>
                  </a:lnTo>
                  <a:lnTo>
                    <a:pt x="654" y="539"/>
                  </a:lnTo>
                  <a:lnTo>
                    <a:pt x="652" y="539"/>
                  </a:lnTo>
                  <a:lnTo>
                    <a:pt x="651" y="539"/>
                  </a:lnTo>
                  <a:lnTo>
                    <a:pt x="648" y="539"/>
                  </a:lnTo>
                  <a:lnTo>
                    <a:pt x="646" y="539"/>
                  </a:lnTo>
                  <a:lnTo>
                    <a:pt x="643" y="536"/>
                  </a:lnTo>
                  <a:lnTo>
                    <a:pt x="642" y="533"/>
                  </a:lnTo>
                  <a:lnTo>
                    <a:pt x="640" y="532"/>
                  </a:lnTo>
                  <a:lnTo>
                    <a:pt x="640" y="530"/>
                  </a:lnTo>
                  <a:lnTo>
                    <a:pt x="640" y="529"/>
                  </a:lnTo>
                  <a:lnTo>
                    <a:pt x="642" y="527"/>
                  </a:lnTo>
                  <a:lnTo>
                    <a:pt x="643" y="524"/>
                  </a:lnTo>
                  <a:lnTo>
                    <a:pt x="646" y="521"/>
                  </a:lnTo>
                  <a:lnTo>
                    <a:pt x="648" y="521"/>
                  </a:lnTo>
                  <a:lnTo>
                    <a:pt x="651" y="521"/>
                  </a:lnTo>
                  <a:close/>
                  <a:moveTo>
                    <a:pt x="688" y="521"/>
                  </a:moveTo>
                  <a:lnTo>
                    <a:pt x="688" y="521"/>
                  </a:lnTo>
                  <a:lnTo>
                    <a:pt x="689" y="521"/>
                  </a:lnTo>
                  <a:lnTo>
                    <a:pt x="690" y="521"/>
                  </a:lnTo>
                  <a:lnTo>
                    <a:pt x="693" y="524"/>
                  </a:lnTo>
                  <a:lnTo>
                    <a:pt x="695" y="527"/>
                  </a:lnTo>
                  <a:lnTo>
                    <a:pt x="696" y="529"/>
                  </a:lnTo>
                  <a:lnTo>
                    <a:pt x="696" y="530"/>
                  </a:lnTo>
                  <a:lnTo>
                    <a:pt x="696" y="532"/>
                  </a:lnTo>
                  <a:lnTo>
                    <a:pt x="695" y="533"/>
                  </a:lnTo>
                  <a:lnTo>
                    <a:pt x="693" y="536"/>
                  </a:lnTo>
                  <a:lnTo>
                    <a:pt x="690" y="539"/>
                  </a:lnTo>
                  <a:lnTo>
                    <a:pt x="689" y="539"/>
                  </a:lnTo>
                  <a:lnTo>
                    <a:pt x="688" y="539"/>
                  </a:lnTo>
                  <a:lnTo>
                    <a:pt x="685" y="539"/>
                  </a:lnTo>
                  <a:lnTo>
                    <a:pt x="683" y="539"/>
                  </a:lnTo>
                  <a:lnTo>
                    <a:pt x="680" y="536"/>
                  </a:lnTo>
                  <a:lnTo>
                    <a:pt x="679" y="533"/>
                  </a:lnTo>
                  <a:lnTo>
                    <a:pt x="677" y="532"/>
                  </a:lnTo>
                  <a:lnTo>
                    <a:pt x="677" y="530"/>
                  </a:lnTo>
                  <a:lnTo>
                    <a:pt x="677" y="529"/>
                  </a:lnTo>
                  <a:lnTo>
                    <a:pt x="679" y="527"/>
                  </a:lnTo>
                  <a:lnTo>
                    <a:pt x="680" y="524"/>
                  </a:lnTo>
                  <a:lnTo>
                    <a:pt x="683" y="521"/>
                  </a:lnTo>
                  <a:lnTo>
                    <a:pt x="685" y="521"/>
                  </a:lnTo>
                  <a:lnTo>
                    <a:pt x="688" y="521"/>
                  </a:lnTo>
                  <a:close/>
                  <a:moveTo>
                    <a:pt x="724" y="521"/>
                  </a:moveTo>
                  <a:lnTo>
                    <a:pt x="724" y="521"/>
                  </a:lnTo>
                  <a:lnTo>
                    <a:pt x="726" y="521"/>
                  </a:lnTo>
                  <a:lnTo>
                    <a:pt x="727" y="521"/>
                  </a:lnTo>
                  <a:lnTo>
                    <a:pt x="730" y="524"/>
                  </a:lnTo>
                  <a:lnTo>
                    <a:pt x="732" y="527"/>
                  </a:lnTo>
                  <a:lnTo>
                    <a:pt x="733" y="529"/>
                  </a:lnTo>
                  <a:lnTo>
                    <a:pt x="733" y="530"/>
                  </a:lnTo>
                  <a:lnTo>
                    <a:pt x="733" y="532"/>
                  </a:lnTo>
                  <a:lnTo>
                    <a:pt x="732" y="533"/>
                  </a:lnTo>
                  <a:lnTo>
                    <a:pt x="730" y="536"/>
                  </a:lnTo>
                  <a:lnTo>
                    <a:pt x="727" y="539"/>
                  </a:lnTo>
                  <a:lnTo>
                    <a:pt x="726" y="539"/>
                  </a:lnTo>
                  <a:lnTo>
                    <a:pt x="724" y="539"/>
                  </a:lnTo>
                  <a:lnTo>
                    <a:pt x="721" y="539"/>
                  </a:lnTo>
                  <a:lnTo>
                    <a:pt x="720" y="539"/>
                  </a:lnTo>
                  <a:lnTo>
                    <a:pt x="717" y="536"/>
                  </a:lnTo>
                  <a:lnTo>
                    <a:pt x="716" y="533"/>
                  </a:lnTo>
                  <a:lnTo>
                    <a:pt x="714" y="532"/>
                  </a:lnTo>
                  <a:lnTo>
                    <a:pt x="714" y="530"/>
                  </a:lnTo>
                  <a:lnTo>
                    <a:pt x="714" y="529"/>
                  </a:lnTo>
                  <a:lnTo>
                    <a:pt x="716" y="527"/>
                  </a:lnTo>
                  <a:lnTo>
                    <a:pt x="717" y="524"/>
                  </a:lnTo>
                  <a:lnTo>
                    <a:pt x="720" y="521"/>
                  </a:lnTo>
                  <a:lnTo>
                    <a:pt x="721" y="521"/>
                  </a:lnTo>
                  <a:lnTo>
                    <a:pt x="724" y="521"/>
                  </a:lnTo>
                  <a:close/>
                  <a:moveTo>
                    <a:pt x="761" y="521"/>
                  </a:moveTo>
                  <a:lnTo>
                    <a:pt x="761" y="521"/>
                  </a:lnTo>
                  <a:lnTo>
                    <a:pt x="763" y="521"/>
                  </a:lnTo>
                  <a:lnTo>
                    <a:pt x="764" y="521"/>
                  </a:lnTo>
                  <a:lnTo>
                    <a:pt x="767" y="524"/>
                  </a:lnTo>
                  <a:lnTo>
                    <a:pt x="769" y="527"/>
                  </a:lnTo>
                  <a:lnTo>
                    <a:pt x="770" y="529"/>
                  </a:lnTo>
                  <a:lnTo>
                    <a:pt x="770" y="530"/>
                  </a:lnTo>
                  <a:lnTo>
                    <a:pt x="770" y="532"/>
                  </a:lnTo>
                  <a:lnTo>
                    <a:pt x="769" y="533"/>
                  </a:lnTo>
                  <a:lnTo>
                    <a:pt x="767" y="536"/>
                  </a:lnTo>
                  <a:lnTo>
                    <a:pt x="764" y="539"/>
                  </a:lnTo>
                  <a:lnTo>
                    <a:pt x="763" y="539"/>
                  </a:lnTo>
                  <a:lnTo>
                    <a:pt x="761" y="539"/>
                  </a:lnTo>
                  <a:lnTo>
                    <a:pt x="758" y="539"/>
                  </a:lnTo>
                  <a:lnTo>
                    <a:pt x="757" y="539"/>
                  </a:lnTo>
                  <a:lnTo>
                    <a:pt x="754" y="536"/>
                  </a:lnTo>
                  <a:lnTo>
                    <a:pt x="752" y="533"/>
                  </a:lnTo>
                  <a:lnTo>
                    <a:pt x="751" y="532"/>
                  </a:lnTo>
                  <a:lnTo>
                    <a:pt x="751" y="530"/>
                  </a:lnTo>
                  <a:lnTo>
                    <a:pt x="751" y="529"/>
                  </a:lnTo>
                  <a:lnTo>
                    <a:pt x="752" y="527"/>
                  </a:lnTo>
                  <a:lnTo>
                    <a:pt x="754" y="524"/>
                  </a:lnTo>
                  <a:lnTo>
                    <a:pt x="757" y="521"/>
                  </a:lnTo>
                  <a:lnTo>
                    <a:pt x="758" y="521"/>
                  </a:lnTo>
                  <a:lnTo>
                    <a:pt x="761" y="521"/>
                  </a:lnTo>
                  <a:close/>
                  <a:moveTo>
                    <a:pt x="798" y="521"/>
                  </a:moveTo>
                  <a:lnTo>
                    <a:pt x="798" y="521"/>
                  </a:lnTo>
                  <a:lnTo>
                    <a:pt x="800" y="521"/>
                  </a:lnTo>
                  <a:lnTo>
                    <a:pt x="801" y="521"/>
                  </a:lnTo>
                  <a:lnTo>
                    <a:pt x="804" y="524"/>
                  </a:lnTo>
                  <a:lnTo>
                    <a:pt x="806" y="527"/>
                  </a:lnTo>
                  <a:lnTo>
                    <a:pt x="807" y="529"/>
                  </a:lnTo>
                  <a:lnTo>
                    <a:pt x="807" y="530"/>
                  </a:lnTo>
                  <a:lnTo>
                    <a:pt x="807" y="532"/>
                  </a:lnTo>
                  <a:lnTo>
                    <a:pt x="806" y="533"/>
                  </a:lnTo>
                  <a:lnTo>
                    <a:pt x="804" y="536"/>
                  </a:lnTo>
                  <a:lnTo>
                    <a:pt x="801" y="539"/>
                  </a:lnTo>
                  <a:lnTo>
                    <a:pt x="800" y="539"/>
                  </a:lnTo>
                  <a:lnTo>
                    <a:pt x="798" y="539"/>
                  </a:lnTo>
                  <a:lnTo>
                    <a:pt x="795" y="539"/>
                  </a:lnTo>
                  <a:lnTo>
                    <a:pt x="794" y="539"/>
                  </a:lnTo>
                  <a:lnTo>
                    <a:pt x="791" y="536"/>
                  </a:lnTo>
                  <a:lnTo>
                    <a:pt x="789" y="533"/>
                  </a:lnTo>
                  <a:lnTo>
                    <a:pt x="788" y="532"/>
                  </a:lnTo>
                  <a:lnTo>
                    <a:pt x="788" y="530"/>
                  </a:lnTo>
                  <a:lnTo>
                    <a:pt x="788" y="529"/>
                  </a:lnTo>
                  <a:lnTo>
                    <a:pt x="789" y="527"/>
                  </a:lnTo>
                  <a:lnTo>
                    <a:pt x="791" y="524"/>
                  </a:lnTo>
                  <a:lnTo>
                    <a:pt x="794" y="521"/>
                  </a:lnTo>
                  <a:lnTo>
                    <a:pt x="795" y="521"/>
                  </a:lnTo>
                  <a:lnTo>
                    <a:pt x="798" y="521"/>
                  </a:lnTo>
                  <a:close/>
                  <a:moveTo>
                    <a:pt x="835" y="521"/>
                  </a:moveTo>
                  <a:lnTo>
                    <a:pt x="835" y="521"/>
                  </a:lnTo>
                  <a:lnTo>
                    <a:pt x="837" y="521"/>
                  </a:lnTo>
                  <a:lnTo>
                    <a:pt x="838" y="521"/>
                  </a:lnTo>
                  <a:lnTo>
                    <a:pt x="841" y="524"/>
                  </a:lnTo>
                  <a:lnTo>
                    <a:pt x="843" y="527"/>
                  </a:lnTo>
                  <a:lnTo>
                    <a:pt x="844" y="529"/>
                  </a:lnTo>
                  <a:lnTo>
                    <a:pt x="844" y="530"/>
                  </a:lnTo>
                  <a:lnTo>
                    <a:pt x="844" y="532"/>
                  </a:lnTo>
                  <a:lnTo>
                    <a:pt x="843" y="533"/>
                  </a:lnTo>
                  <a:lnTo>
                    <a:pt x="841" y="536"/>
                  </a:lnTo>
                  <a:lnTo>
                    <a:pt x="838" y="539"/>
                  </a:lnTo>
                  <a:lnTo>
                    <a:pt x="837" y="539"/>
                  </a:lnTo>
                  <a:lnTo>
                    <a:pt x="835" y="539"/>
                  </a:lnTo>
                  <a:lnTo>
                    <a:pt x="832" y="539"/>
                  </a:lnTo>
                  <a:lnTo>
                    <a:pt x="831" y="539"/>
                  </a:lnTo>
                  <a:lnTo>
                    <a:pt x="828" y="536"/>
                  </a:lnTo>
                  <a:lnTo>
                    <a:pt x="826" y="533"/>
                  </a:lnTo>
                  <a:lnTo>
                    <a:pt x="825" y="532"/>
                  </a:lnTo>
                  <a:lnTo>
                    <a:pt x="825" y="530"/>
                  </a:lnTo>
                  <a:lnTo>
                    <a:pt x="825" y="529"/>
                  </a:lnTo>
                  <a:lnTo>
                    <a:pt x="826" y="527"/>
                  </a:lnTo>
                  <a:lnTo>
                    <a:pt x="828" y="524"/>
                  </a:lnTo>
                  <a:lnTo>
                    <a:pt x="831" y="521"/>
                  </a:lnTo>
                  <a:lnTo>
                    <a:pt x="832" y="521"/>
                  </a:lnTo>
                  <a:lnTo>
                    <a:pt x="835" y="521"/>
                  </a:lnTo>
                  <a:close/>
                  <a:moveTo>
                    <a:pt x="851" y="520"/>
                  </a:moveTo>
                  <a:lnTo>
                    <a:pt x="851" y="520"/>
                  </a:lnTo>
                  <a:lnTo>
                    <a:pt x="851" y="517"/>
                  </a:lnTo>
                  <a:lnTo>
                    <a:pt x="851" y="515"/>
                  </a:lnTo>
                  <a:lnTo>
                    <a:pt x="854" y="512"/>
                  </a:lnTo>
                  <a:lnTo>
                    <a:pt x="857" y="511"/>
                  </a:lnTo>
                  <a:lnTo>
                    <a:pt x="859" y="509"/>
                  </a:lnTo>
                  <a:lnTo>
                    <a:pt x="860" y="509"/>
                  </a:lnTo>
                  <a:lnTo>
                    <a:pt x="862" y="509"/>
                  </a:lnTo>
                  <a:lnTo>
                    <a:pt x="863" y="511"/>
                  </a:lnTo>
                  <a:lnTo>
                    <a:pt x="866" y="512"/>
                  </a:lnTo>
                  <a:lnTo>
                    <a:pt x="869" y="515"/>
                  </a:lnTo>
                  <a:lnTo>
                    <a:pt x="869" y="517"/>
                  </a:lnTo>
                  <a:lnTo>
                    <a:pt x="869" y="520"/>
                  </a:lnTo>
                  <a:lnTo>
                    <a:pt x="869" y="521"/>
                  </a:lnTo>
                  <a:lnTo>
                    <a:pt x="869" y="523"/>
                  </a:lnTo>
                  <a:lnTo>
                    <a:pt x="866" y="526"/>
                  </a:lnTo>
                  <a:lnTo>
                    <a:pt x="863" y="527"/>
                  </a:lnTo>
                  <a:lnTo>
                    <a:pt x="862" y="529"/>
                  </a:lnTo>
                  <a:lnTo>
                    <a:pt x="860" y="529"/>
                  </a:lnTo>
                  <a:lnTo>
                    <a:pt x="859" y="529"/>
                  </a:lnTo>
                  <a:lnTo>
                    <a:pt x="857" y="527"/>
                  </a:lnTo>
                  <a:lnTo>
                    <a:pt x="854" y="526"/>
                  </a:lnTo>
                  <a:lnTo>
                    <a:pt x="851" y="523"/>
                  </a:lnTo>
                  <a:lnTo>
                    <a:pt x="851" y="521"/>
                  </a:lnTo>
                  <a:lnTo>
                    <a:pt x="851" y="520"/>
                  </a:lnTo>
                  <a:close/>
                  <a:moveTo>
                    <a:pt x="851" y="483"/>
                  </a:moveTo>
                  <a:lnTo>
                    <a:pt x="851" y="483"/>
                  </a:lnTo>
                  <a:lnTo>
                    <a:pt x="851" y="480"/>
                  </a:lnTo>
                  <a:lnTo>
                    <a:pt x="851" y="478"/>
                  </a:lnTo>
                  <a:lnTo>
                    <a:pt x="854" y="475"/>
                  </a:lnTo>
                  <a:lnTo>
                    <a:pt x="857" y="474"/>
                  </a:lnTo>
                  <a:lnTo>
                    <a:pt x="859" y="473"/>
                  </a:lnTo>
                  <a:lnTo>
                    <a:pt x="860" y="473"/>
                  </a:lnTo>
                  <a:lnTo>
                    <a:pt x="862" y="473"/>
                  </a:lnTo>
                  <a:lnTo>
                    <a:pt x="863" y="474"/>
                  </a:lnTo>
                  <a:lnTo>
                    <a:pt x="866" y="475"/>
                  </a:lnTo>
                  <a:lnTo>
                    <a:pt x="869" y="478"/>
                  </a:lnTo>
                  <a:lnTo>
                    <a:pt x="869" y="480"/>
                  </a:lnTo>
                  <a:lnTo>
                    <a:pt x="869" y="483"/>
                  </a:lnTo>
                  <a:lnTo>
                    <a:pt x="869" y="484"/>
                  </a:lnTo>
                  <a:lnTo>
                    <a:pt x="869" y="486"/>
                  </a:lnTo>
                  <a:lnTo>
                    <a:pt x="866" y="489"/>
                  </a:lnTo>
                  <a:lnTo>
                    <a:pt x="863" y="490"/>
                  </a:lnTo>
                  <a:lnTo>
                    <a:pt x="862" y="492"/>
                  </a:lnTo>
                  <a:lnTo>
                    <a:pt x="860" y="492"/>
                  </a:lnTo>
                  <a:lnTo>
                    <a:pt x="859" y="492"/>
                  </a:lnTo>
                  <a:lnTo>
                    <a:pt x="857" y="490"/>
                  </a:lnTo>
                  <a:lnTo>
                    <a:pt x="854" y="489"/>
                  </a:lnTo>
                  <a:lnTo>
                    <a:pt x="851" y="486"/>
                  </a:lnTo>
                  <a:lnTo>
                    <a:pt x="851" y="484"/>
                  </a:lnTo>
                  <a:lnTo>
                    <a:pt x="851" y="483"/>
                  </a:lnTo>
                  <a:close/>
                  <a:moveTo>
                    <a:pt x="851" y="446"/>
                  </a:moveTo>
                  <a:lnTo>
                    <a:pt x="851" y="446"/>
                  </a:lnTo>
                  <a:lnTo>
                    <a:pt x="851" y="443"/>
                  </a:lnTo>
                  <a:lnTo>
                    <a:pt x="851" y="442"/>
                  </a:lnTo>
                  <a:lnTo>
                    <a:pt x="854" y="439"/>
                  </a:lnTo>
                  <a:lnTo>
                    <a:pt x="857" y="437"/>
                  </a:lnTo>
                  <a:lnTo>
                    <a:pt x="859" y="436"/>
                  </a:lnTo>
                  <a:lnTo>
                    <a:pt x="860" y="436"/>
                  </a:lnTo>
                  <a:lnTo>
                    <a:pt x="862" y="436"/>
                  </a:lnTo>
                  <a:lnTo>
                    <a:pt x="863" y="437"/>
                  </a:lnTo>
                  <a:lnTo>
                    <a:pt x="866" y="439"/>
                  </a:lnTo>
                  <a:lnTo>
                    <a:pt x="869" y="442"/>
                  </a:lnTo>
                  <a:lnTo>
                    <a:pt x="869" y="443"/>
                  </a:lnTo>
                  <a:lnTo>
                    <a:pt x="869" y="446"/>
                  </a:lnTo>
                  <a:lnTo>
                    <a:pt x="869" y="447"/>
                  </a:lnTo>
                  <a:lnTo>
                    <a:pt x="869" y="449"/>
                  </a:lnTo>
                  <a:lnTo>
                    <a:pt x="866" y="452"/>
                  </a:lnTo>
                  <a:lnTo>
                    <a:pt x="863" y="453"/>
                  </a:lnTo>
                  <a:lnTo>
                    <a:pt x="862" y="455"/>
                  </a:lnTo>
                  <a:lnTo>
                    <a:pt x="860" y="455"/>
                  </a:lnTo>
                  <a:lnTo>
                    <a:pt x="859" y="455"/>
                  </a:lnTo>
                  <a:lnTo>
                    <a:pt x="857" y="453"/>
                  </a:lnTo>
                  <a:lnTo>
                    <a:pt x="854" y="452"/>
                  </a:lnTo>
                  <a:lnTo>
                    <a:pt x="851" y="449"/>
                  </a:lnTo>
                  <a:lnTo>
                    <a:pt x="851" y="447"/>
                  </a:lnTo>
                  <a:lnTo>
                    <a:pt x="851" y="446"/>
                  </a:lnTo>
                  <a:close/>
                  <a:moveTo>
                    <a:pt x="851" y="409"/>
                  </a:moveTo>
                  <a:lnTo>
                    <a:pt x="851" y="409"/>
                  </a:lnTo>
                  <a:lnTo>
                    <a:pt x="851" y="406"/>
                  </a:lnTo>
                  <a:lnTo>
                    <a:pt x="851" y="405"/>
                  </a:lnTo>
                  <a:lnTo>
                    <a:pt x="854" y="402"/>
                  </a:lnTo>
                  <a:lnTo>
                    <a:pt x="857" y="400"/>
                  </a:lnTo>
                  <a:lnTo>
                    <a:pt x="859" y="399"/>
                  </a:lnTo>
                  <a:lnTo>
                    <a:pt x="860" y="399"/>
                  </a:lnTo>
                  <a:lnTo>
                    <a:pt x="862" y="399"/>
                  </a:lnTo>
                  <a:lnTo>
                    <a:pt x="863" y="400"/>
                  </a:lnTo>
                  <a:lnTo>
                    <a:pt x="866" y="402"/>
                  </a:lnTo>
                  <a:lnTo>
                    <a:pt x="869" y="405"/>
                  </a:lnTo>
                  <a:lnTo>
                    <a:pt x="869" y="406"/>
                  </a:lnTo>
                  <a:lnTo>
                    <a:pt x="869" y="409"/>
                  </a:lnTo>
                  <a:lnTo>
                    <a:pt x="869" y="411"/>
                  </a:lnTo>
                  <a:lnTo>
                    <a:pt x="869" y="412"/>
                  </a:lnTo>
                  <a:lnTo>
                    <a:pt x="866" y="415"/>
                  </a:lnTo>
                  <a:lnTo>
                    <a:pt x="863" y="416"/>
                  </a:lnTo>
                  <a:lnTo>
                    <a:pt x="862" y="418"/>
                  </a:lnTo>
                  <a:lnTo>
                    <a:pt x="860" y="418"/>
                  </a:lnTo>
                  <a:lnTo>
                    <a:pt x="859" y="418"/>
                  </a:lnTo>
                  <a:lnTo>
                    <a:pt x="857" y="416"/>
                  </a:lnTo>
                  <a:lnTo>
                    <a:pt x="854" y="415"/>
                  </a:lnTo>
                  <a:lnTo>
                    <a:pt x="851" y="412"/>
                  </a:lnTo>
                  <a:lnTo>
                    <a:pt x="851" y="411"/>
                  </a:lnTo>
                  <a:lnTo>
                    <a:pt x="851" y="409"/>
                  </a:lnTo>
                  <a:close/>
                  <a:moveTo>
                    <a:pt x="851" y="372"/>
                  </a:moveTo>
                  <a:lnTo>
                    <a:pt x="851" y="372"/>
                  </a:lnTo>
                  <a:lnTo>
                    <a:pt x="851" y="369"/>
                  </a:lnTo>
                  <a:lnTo>
                    <a:pt x="851" y="368"/>
                  </a:lnTo>
                  <a:lnTo>
                    <a:pt x="854" y="365"/>
                  </a:lnTo>
                  <a:lnTo>
                    <a:pt x="857" y="363"/>
                  </a:lnTo>
                  <a:lnTo>
                    <a:pt x="859" y="362"/>
                  </a:lnTo>
                  <a:lnTo>
                    <a:pt x="860" y="362"/>
                  </a:lnTo>
                  <a:lnTo>
                    <a:pt x="862" y="362"/>
                  </a:lnTo>
                  <a:lnTo>
                    <a:pt x="863" y="363"/>
                  </a:lnTo>
                  <a:lnTo>
                    <a:pt x="866" y="365"/>
                  </a:lnTo>
                  <a:lnTo>
                    <a:pt x="869" y="368"/>
                  </a:lnTo>
                  <a:lnTo>
                    <a:pt x="869" y="369"/>
                  </a:lnTo>
                  <a:lnTo>
                    <a:pt x="869" y="372"/>
                  </a:lnTo>
                  <a:lnTo>
                    <a:pt x="869" y="374"/>
                  </a:lnTo>
                  <a:lnTo>
                    <a:pt x="869" y="375"/>
                  </a:lnTo>
                  <a:lnTo>
                    <a:pt x="866" y="378"/>
                  </a:lnTo>
                  <a:lnTo>
                    <a:pt x="863" y="380"/>
                  </a:lnTo>
                  <a:lnTo>
                    <a:pt x="862" y="381"/>
                  </a:lnTo>
                  <a:lnTo>
                    <a:pt x="860" y="381"/>
                  </a:lnTo>
                  <a:lnTo>
                    <a:pt x="859" y="381"/>
                  </a:lnTo>
                  <a:lnTo>
                    <a:pt x="857" y="380"/>
                  </a:lnTo>
                  <a:lnTo>
                    <a:pt x="854" y="378"/>
                  </a:lnTo>
                  <a:lnTo>
                    <a:pt x="851" y="375"/>
                  </a:lnTo>
                  <a:lnTo>
                    <a:pt x="851" y="374"/>
                  </a:lnTo>
                  <a:lnTo>
                    <a:pt x="851" y="372"/>
                  </a:lnTo>
                  <a:close/>
                  <a:moveTo>
                    <a:pt x="851" y="335"/>
                  </a:moveTo>
                  <a:lnTo>
                    <a:pt x="851" y="335"/>
                  </a:lnTo>
                  <a:lnTo>
                    <a:pt x="851" y="332"/>
                  </a:lnTo>
                  <a:lnTo>
                    <a:pt x="851" y="331"/>
                  </a:lnTo>
                  <a:lnTo>
                    <a:pt x="854" y="328"/>
                  </a:lnTo>
                  <a:lnTo>
                    <a:pt x="857" y="326"/>
                  </a:lnTo>
                  <a:lnTo>
                    <a:pt x="859" y="325"/>
                  </a:lnTo>
                  <a:lnTo>
                    <a:pt x="860" y="325"/>
                  </a:lnTo>
                  <a:lnTo>
                    <a:pt x="862" y="325"/>
                  </a:lnTo>
                  <a:lnTo>
                    <a:pt x="863" y="326"/>
                  </a:lnTo>
                  <a:lnTo>
                    <a:pt x="866" y="328"/>
                  </a:lnTo>
                  <a:lnTo>
                    <a:pt x="869" y="331"/>
                  </a:lnTo>
                  <a:lnTo>
                    <a:pt x="869" y="332"/>
                  </a:lnTo>
                  <a:lnTo>
                    <a:pt x="869" y="335"/>
                  </a:lnTo>
                  <a:lnTo>
                    <a:pt x="869" y="337"/>
                  </a:lnTo>
                  <a:lnTo>
                    <a:pt x="869" y="338"/>
                  </a:lnTo>
                  <a:lnTo>
                    <a:pt x="866" y="341"/>
                  </a:lnTo>
                  <a:lnTo>
                    <a:pt x="863" y="343"/>
                  </a:lnTo>
                  <a:lnTo>
                    <a:pt x="862" y="344"/>
                  </a:lnTo>
                  <a:lnTo>
                    <a:pt x="860" y="344"/>
                  </a:lnTo>
                  <a:lnTo>
                    <a:pt x="859" y="344"/>
                  </a:lnTo>
                  <a:lnTo>
                    <a:pt x="857" y="343"/>
                  </a:lnTo>
                  <a:lnTo>
                    <a:pt x="854" y="341"/>
                  </a:lnTo>
                  <a:lnTo>
                    <a:pt x="851" y="338"/>
                  </a:lnTo>
                  <a:lnTo>
                    <a:pt x="851" y="337"/>
                  </a:lnTo>
                  <a:lnTo>
                    <a:pt x="851" y="335"/>
                  </a:lnTo>
                  <a:close/>
                  <a:moveTo>
                    <a:pt x="851" y="298"/>
                  </a:moveTo>
                  <a:lnTo>
                    <a:pt x="851" y="298"/>
                  </a:lnTo>
                  <a:lnTo>
                    <a:pt x="851" y="295"/>
                  </a:lnTo>
                  <a:lnTo>
                    <a:pt x="851" y="294"/>
                  </a:lnTo>
                  <a:lnTo>
                    <a:pt x="854" y="291"/>
                  </a:lnTo>
                  <a:lnTo>
                    <a:pt x="857" y="290"/>
                  </a:lnTo>
                  <a:lnTo>
                    <a:pt x="859" y="288"/>
                  </a:lnTo>
                  <a:lnTo>
                    <a:pt x="860" y="288"/>
                  </a:lnTo>
                  <a:lnTo>
                    <a:pt x="862" y="288"/>
                  </a:lnTo>
                  <a:lnTo>
                    <a:pt x="863" y="290"/>
                  </a:lnTo>
                  <a:lnTo>
                    <a:pt x="866" y="291"/>
                  </a:lnTo>
                  <a:lnTo>
                    <a:pt x="869" y="294"/>
                  </a:lnTo>
                  <a:lnTo>
                    <a:pt x="869" y="295"/>
                  </a:lnTo>
                  <a:lnTo>
                    <a:pt x="869" y="298"/>
                  </a:lnTo>
                  <a:lnTo>
                    <a:pt x="869" y="300"/>
                  </a:lnTo>
                  <a:lnTo>
                    <a:pt x="869" y="301"/>
                  </a:lnTo>
                  <a:lnTo>
                    <a:pt x="866" y="304"/>
                  </a:lnTo>
                  <a:lnTo>
                    <a:pt x="863" y="306"/>
                  </a:lnTo>
                  <a:lnTo>
                    <a:pt x="862" y="307"/>
                  </a:lnTo>
                  <a:lnTo>
                    <a:pt x="860" y="307"/>
                  </a:lnTo>
                  <a:lnTo>
                    <a:pt x="859" y="307"/>
                  </a:lnTo>
                  <a:lnTo>
                    <a:pt x="857" y="306"/>
                  </a:lnTo>
                  <a:lnTo>
                    <a:pt x="854" y="304"/>
                  </a:lnTo>
                  <a:lnTo>
                    <a:pt x="851" y="301"/>
                  </a:lnTo>
                  <a:lnTo>
                    <a:pt x="851" y="300"/>
                  </a:lnTo>
                  <a:lnTo>
                    <a:pt x="851" y="298"/>
                  </a:lnTo>
                  <a:close/>
                  <a:moveTo>
                    <a:pt x="851" y="262"/>
                  </a:moveTo>
                  <a:lnTo>
                    <a:pt x="851" y="262"/>
                  </a:lnTo>
                  <a:lnTo>
                    <a:pt x="851" y="259"/>
                  </a:lnTo>
                  <a:lnTo>
                    <a:pt x="851" y="257"/>
                  </a:lnTo>
                  <a:lnTo>
                    <a:pt x="854" y="254"/>
                  </a:lnTo>
                  <a:lnTo>
                    <a:pt x="857" y="253"/>
                  </a:lnTo>
                  <a:lnTo>
                    <a:pt x="859" y="251"/>
                  </a:lnTo>
                  <a:lnTo>
                    <a:pt x="860" y="251"/>
                  </a:lnTo>
                  <a:lnTo>
                    <a:pt x="862" y="251"/>
                  </a:lnTo>
                  <a:lnTo>
                    <a:pt x="863" y="253"/>
                  </a:lnTo>
                  <a:lnTo>
                    <a:pt x="866" y="254"/>
                  </a:lnTo>
                  <a:lnTo>
                    <a:pt x="869" y="257"/>
                  </a:lnTo>
                  <a:lnTo>
                    <a:pt x="869" y="259"/>
                  </a:lnTo>
                  <a:lnTo>
                    <a:pt x="869" y="262"/>
                  </a:lnTo>
                  <a:lnTo>
                    <a:pt x="869" y="263"/>
                  </a:lnTo>
                  <a:lnTo>
                    <a:pt x="869" y="264"/>
                  </a:lnTo>
                  <a:lnTo>
                    <a:pt x="866" y="267"/>
                  </a:lnTo>
                  <a:lnTo>
                    <a:pt x="863" y="269"/>
                  </a:lnTo>
                  <a:lnTo>
                    <a:pt x="862" y="270"/>
                  </a:lnTo>
                  <a:lnTo>
                    <a:pt x="860" y="270"/>
                  </a:lnTo>
                  <a:lnTo>
                    <a:pt x="859" y="270"/>
                  </a:lnTo>
                  <a:lnTo>
                    <a:pt x="857" y="269"/>
                  </a:lnTo>
                  <a:lnTo>
                    <a:pt x="854" y="267"/>
                  </a:lnTo>
                  <a:lnTo>
                    <a:pt x="851" y="264"/>
                  </a:lnTo>
                  <a:lnTo>
                    <a:pt x="851" y="263"/>
                  </a:lnTo>
                  <a:lnTo>
                    <a:pt x="851" y="262"/>
                  </a:lnTo>
                  <a:close/>
                  <a:moveTo>
                    <a:pt x="851" y="225"/>
                  </a:moveTo>
                  <a:lnTo>
                    <a:pt x="851" y="225"/>
                  </a:lnTo>
                  <a:lnTo>
                    <a:pt x="851" y="222"/>
                  </a:lnTo>
                  <a:lnTo>
                    <a:pt x="851" y="220"/>
                  </a:lnTo>
                  <a:lnTo>
                    <a:pt x="854" y="217"/>
                  </a:lnTo>
                  <a:lnTo>
                    <a:pt x="857" y="216"/>
                  </a:lnTo>
                  <a:lnTo>
                    <a:pt x="859" y="214"/>
                  </a:lnTo>
                  <a:lnTo>
                    <a:pt x="860" y="214"/>
                  </a:lnTo>
                  <a:lnTo>
                    <a:pt x="862" y="214"/>
                  </a:lnTo>
                  <a:lnTo>
                    <a:pt x="863" y="216"/>
                  </a:lnTo>
                  <a:lnTo>
                    <a:pt x="866" y="217"/>
                  </a:lnTo>
                  <a:lnTo>
                    <a:pt x="869" y="220"/>
                  </a:lnTo>
                  <a:lnTo>
                    <a:pt x="869" y="222"/>
                  </a:lnTo>
                  <a:lnTo>
                    <a:pt x="869" y="225"/>
                  </a:lnTo>
                  <a:lnTo>
                    <a:pt x="869" y="226"/>
                  </a:lnTo>
                  <a:lnTo>
                    <a:pt x="869" y="228"/>
                  </a:lnTo>
                  <a:lnTo>
                    <a:pt x="866" y="231"/>
                  </a:lnTo>
                  <a:lnTo>
                    <a:pt x="863" y="232"/>
                  </a:lnTo>
                  <a:lnTo>
                    <a:pt x="862" y="233"/>
                  </a:lnTo>
                  <a:lnTo>
                    <a:pt x="860" y="233"/>
                  </a:lnTo>
                  <a:lnTo>
                    <a:pt x="859" y="233"/>
                  </a:lnTo>
                  <a:lnTo>
                    <a:pt x="857" y="232"/>
                  </a:lnTo>
                  <a:lnTo>
                    <a:pt x="854" y="231"/>
                  </a:lnTo>
                  <a:lnTo>
                    <a:pt x="851" y="228"/>
                  </a:lnTo>
                  <a:lnTo>
                    <a:pt x="851" y="226"/>
                  </a:lnTo>
                  <a:lnTo>
                    <a:pt x="851" y="225"/>
                  </a:lnTo>
                  <a:close/>
                  <a:moveTo>
                    <a:pt x="851" y="188"/>
                  </a:moveTo>
                  <a:lnTo>
                    <a:pt x="851" y="188"/>
                  </a:lnTo>
                  <a:lnTo>
                    <a:pt x="851" y="185"/>
                  </a:lnTo>
                  <a:lnTo>
                    <a:pt x="851" y="183"/>
                  </a:lnTo>
                  <a:lnTo>
                    <a:pt x="854" y="180"/>
                  </a:lnTo>
                  <a:lnTo>
                    <a:pt x="857" y="179"/>
                  </a:lnTo>
                  <a:lnTo>
                    <a:pt x="859" y="177"/>
                  </a:lnTo>
                  <a:lnTo>
                    <a:pt x="860" y="177"/>
                  </a:lnTo>
                  <a:lnTo>
                    <a:pt x="862" y="177"/>
                  </a:lnTo>
                  <a:lnTo>
                    <a:pt x="863" y="179"/>
                  </a:lnTo>
                  <a:lnTo>
                    <a:pt x="866" y="180"/>
                  </a:lnTo>
                  <a:lnTo>
                    <a:pt x="869" y="183"/>
                  </a:lnTo>
                  <a:lnTo>
                    <a:pt x="869" y="185"/>
                  </a:lnTo>
                  <a:lnTo>
                    <a:pt x="869" y="188"/>
                  </a:lnTo>
                  <a:lnTo>
                    <a:pt x="869" y="189"/>
                  </a:lnTo>
                  <a:lnTo>
                    <a:pt x="869" y="191"/>
                  </a:lnTo>
                  <a:lnTo>
                    <a:pt x="866" y="194"/>
                  </a:lnTo>
                  <a:lnTo>
                    <a:pt x="863" y="195"/>
                  </a:lnTo>
                  <a:lnTo>
                    <a:pt x="862" y="197"/>
                  </a:lnTo>
                  <a:lnTo>
                    <a:pt x="860" y="197"/>
                  </a:lnTo>
                  <a:lnTo>
                    <a:pt x="859" y="197"/>
                  </a:lnTo>
                  <a:lnTo>
                    <a:pt x="857" y="195"/>
                  </a:lnTo>
                  <a:lnTo>
                    <a:pt x="854" y="194"/>
                  </a:lnTo>
                  <a:lnTo>
                    <a:pt x="851" y="191"/>
                  </a:lnTo>
                  <a:lnTo>
                    <a:pt x="851" y="189"/>
                  </a:lnTo>
                  <a:lnTo>
                    <a:pt x="851" y="188"/>
                  </a:lnTo>
                  <a:close/>
                  <a:moveTo>
                    <a:pt x="851" y="151"/>
                  </a:moveTo>
                  <a:lnTo>
                    <a:pt x="851" y="151"/>
                  </a:lnTo>
                  <a:lnTo>
                    <a:pt x="851" y="148"/>
                  </a:lnTo>
                  <a:lnTo>
                    <a:pt x="851" y="146"/>
                  </a:lnTo>
                  <a:lnTo>
                    <a:pt x="854" y="143"/>
                  </a:lnTo>
                  <a:lnTo>
                    <a:pt x="857" y="142"/>
                  </a:lnTo>
                  <a:lnTo>
                    <a:pt x="859" y="141"/>
                  </a:lnTo>
                  <a:lnTo>
                    <a:pt x="860" y="141"/>
                  </a:lnTo>
                  <a:lnTo>
                    <a:pt x="862" y="141"/>
                  </a:lnTo>
                  <a:lnTo>
                    <a:pt x="863" y="142"/>
                  </a:lnTo>
                  <a:lnTo>
                    <a:pt x="866" y="143"/>
                  </a:lnTo>
                  <a:lnTo>
                    <a:pt x="869" y="146"/>
                  </a:lnTo>
                  <a:lnTo>
                    <a:pt x="869" y="148"/>
                  </a:lnTo>
                  <a:lnTo>
                    <a:pt x="869" y="151"/>
                  </a:lnTo>
                  <a:lnTo>
                    <a:pt x="869" y="152"/>
                  </a:lnTo>
                  <a:lnTo>
                    <a:pt x="869" y="154"/>
                  </a:lnTo>
                  <a:lnTo>
                    <a:pt x="866" y="157"/>
                  </a:lnTo>
                  <a:lnTo>
                    <a:pt x="863" y="158"/>
                  </a:lnTo>
                  <a:lnTo>
                    <a:pt x="862" y="160"/>
                  </a:lnTo>
                  <a:lnTo>
                    <a:pt x="860" y="160"/>
                  </a:lnTo>
                  <a:lnTo>
                    <a:pt x="859" y="160"/>
                  </a:lnTo>
                  <a:lnTo>
                    <a:pt x="857" y="158"/>
                  </a:lnTo>
                  <a:lnTo>
                    <a:pt x="854" y="157"/>
                  </a:lnTo>
                  <a:lnTo>
                    <a:pt x="851" y="154"/>
                  </a:lnTo>
                  <a:lnTo>
                    <a:pt x="851" y="152"/>
                  </a:lnTo>
                  <a:lnTo>
                    <a:pt x="851" y="151"/>
                  </a:lnTo>
                  <a:close/>
                  <a:moveTo>
                    <a:pt x="851" y="114"/>
                  </a:moveTo>
                  <a:lnTo>
                    <a:pt x="851" y="114"/>
                  </a:lnTo>
                  <a:lnTo>
                    <a:pt x="851" y="111"/>
                  </a:lnTo>
                  <a:lnTo>
                    <a:pt x="851" y="110"/>
                  </a:lnTo>
                  <a:lnTo>
                    <a:pt x="854" y="107"/>
                  </a:lnTo>
                  <a:lnTo>
                    <a:pt x="857" y="105"/>
                  </a:lnTo>
                  <a:lnTo>
                    <a:pt x="859" y="104"/>
                  </a:lnTo>
                  <a:lnTo>
                    <a:pt x="860" y="104"/>
                  </a:lnTo>
                  <a:lnTo>
                    <a:pt x="862" y="104"/>
                  </a:lnTo>
                  <a:lnTo>
                    <a:pt x="863" y="105"/>
                  </a:lnTo>
                  <a:lnTo>
                    <a:pt x="866" y="107"/>
                  </a:lnTo>
                  <a:lnTo>
                    <a:pt x="869" y="110"/>
                  </a:lnTo>
                  <a:lnTo>
                    <a:pt x="869" y="111"/>
                  </a:lnTo>
                  <a:lnTo>
                    <a:pt x="869" y="114"/>
                  </a:lnTo>
                  <a:lnTo>
                    <a:pt x="869" y="115"/>
                  </a:lnTo>
                  <a:lnTo>
                    <a:pt x="869" y="117"/>
                  </a:lnTo>
                  <a:lnTo>
                    <a:pt x="866" y="120"/>
                  </a:lnTo>
                  <a:lnTo>
                    <a:pt x="863" y="121"/>
                  </a:lnTo>
                  <a:lnTo>
                    <a:pt x="862" y="123"/>
                  </a:lnTo>
                  <a:lnTo>
                    <a:pt x="860" y="123"/>
                  </a:lnTo>
                  <a:lnTo>
                    <a:pt x="859" y="123"/>
                  </a:lnTo>
                  <a:lnTo>
                    <a:pt x="857" y="121"/>
                  </a:lnTo>
                  <a:lnTo>
                    <a:pt x="854" y="120"/>
                  </a:lnTo>
                  <a:lnTo>
                    <a:pt x="851" y="117"/>
                  </a:lnTo>
                  <a:lnTo>
                    <a:pt x="851" y="115"/>
                  </a:lnTo>
                  <a:lnTo>
                    <a:pt x="851" y="114"/>
                  </a:lnTo>
                  <a:close/>
                  <a:moveTo>
                    <a:pt x="851" y="77"/>
                  </a:moveTo>
                  <a:lnTo>
                    <a:pt x="851" y="76"/>
                  </a:lnTo>
                  <a:lnTo>
                    <a:pt x="851" y="74"/>
                  </a:lnTo>
                  <a:lnTo>
                    <a:pt x="851" y="73"/>
                  </a:lnTo>
                  <a:lnTo>
                    <a:pt x="854" y="70"/>
                  </a:lnTo>
                  <a:lnTo>
                    <a:pt x="857" y="68"/>
                  </a:lnTo>
                  <a:lnTo>
                    <a:pt x="859" y="67"/>
                  </a:lnTo>
                  <a:lnTo>
                    <a:pt x="860" y="67"/>
                  </a:lnTo>
                  <a:lnTo>
                    <a:pt x="862" y="67"/>
                  </a:lnTo>
                  <a:lnTo>
                    <a:pt x="863" y="68"/>
                  </a:lnTo>
                  <a:lnTo>
                    <a:pt x="866" y="70"/>
                  </a:lnTo>
                  <a:lnTo>
                    <a:pt x="869" y="73"/>
                  </a:lnTo>
                  <a:lnTo>
                    <a:pt x="869" y="74"/>
                  </a:lnTo>
                  <a:lnTo>
                    <a:pt x="869" y="76"/>
                  </a:lnTo>
                  <a:lnTo>
                    <a:pt x="869" y="77"/>
                  </a:lnTo>
                  <a:lnTo>
                    <a:pt x="869" y="79"/>
                  </a:lnTo>
                  <a:lnTo>
                    <a:pt x="869" y="80"/>
                  </a:lnTo>
                  <a:lnTo>
                    <a:pt x="866" y="83"/>
                  </a:lnTo>
                  <a:lnTo>
                    <a:pt x="863" y="84"/>
                  </a:lnTo>
                  <a:lnTo>
                    <a:pt x="862" y="86"/>
                  </a:lnTo>
                  <a:lnTo>
                    <a:pt x="860" y="86"/>
                  </a:lnTo>
                  <a:lnTo>
                    <a:pt x="859" y="86"/>
                  </a:lnTo>
                  <a:lnTo>
                    <a:pt x="857" y="84"/>
                  </a:lnTo>
                  <a:lnTo>
                    <a:pt x="854" y="83"/>
                  </a:lnTo>
                  <a:lnTo>
                    <a:pt x="851" y="80"/>
                  </a:lnTo>
                  <a:lnTo>
                    <a:pt x="851" y="79"/>
                  </a:lnTo>
                  <a:lnTo>
                    <a:pt x="851" y="77"/>
                  </a:lnTo>
                  <a:close/>
                  <a:moveTo>
                    <a:pt x="851" y="39"/>
                  </a:moveTo>
                  <a:lnTo>
                    <a:pt x="851" y="39"/>
                  </a:lnTo>
                  <a:lnTo>
                    <a:pt x="851" y="37"/>
                  </a:lnTo>
                  <a:lnTo>
                    <a:pt x="851" y="36"/>
                  </a:lnTo>
                  <a:lnTo>
                    <a:pt x="854" y="33"/>
                  </a:lnTo>
                  <a:lnTo>
                    <a:pt x="857" y="31"/>
                  </a:lnTo>
                  <a:lnTo>
                    <a:pt x="859" y="30"/>
                  </a:lnTo>
                  <a:lnTo>
                    <a:pt x="860" y="30"/>
                  </a:lnTo>
                  <a:lnTo>
                    <a:pt x="862" y="30"/>
                  </a:lnTo>
                  <a:lnTo>
                    <a:pt x="863" y="31"/>
                  </a:lnTo>
                  <a:lnTo>
                    <a:pt x="866" y="33"/>
                  </a:lnTo>
                  <a:lnTo>
                    <a:pt x="869" y="36"/>
                  </a:lnTo>
                  <a:lnTo>
                    <a:pt x="869" y="37"/>
                  </a:lnTo>
                  <a:lnTo>
                    <a:pt x="869" y="39"/>
                  </a:lnTo>
                  <a:lnTo>
                    <a:pt x="869" y="42"/>
                  </a:lnTo>
                  <a:lnTo>
                    <a:pt x="869" y="43"/>
                  </a:lnTo>
                  <a:lnTo>
                    <a:pt x="866" y="46"/>
                  </a:lnTo>
                  <a:lnTo>
                    <a:pt x="863" y="48"/>
                  </a:lnTo>
                  <a:lnTo>
                    <a:pt x="862" y="48"/>
                  </a:lnTo>
                  <a:lnTo>
                    <a:pt x="860" y="49"/>
                  </a:lnTo>
                  <a:lnTo>
                    <a:pt x="859" y="48"/>
                  </a:lnTo>
                  <a:lnTo>
                    <a:pt x="857" y="48"/>
                  </a:lnTo>
                  <a:lnTo>
                    <a:pt x="854" y="46"/>
                  </a:lnTo>
                  <a:lnTo>
                    <a:pt x="851" y="43"/>
                  </a:lnTo>
                  <a:lnTo>
                    <a:pt x="851" y="42"/>
                  </a:lnTo>
                  <a:lnTo>
                    <a:pt x="851" y="39"/>
                  </a:lnTo>
                  <a:close/>
                </a:path>
              </a:pathLst>
            </a:custGeom>
            <a:solidFill>
              <a:srgbClr val="FFFFFF"/>
            </a:solidFill>
            <a:ln w="1588">
              <a:solidFill>
                <a:srgbClr val="FFFFFF"/>
              </a:solidFill>
              <a:round/>
              <a:headEnd/>
              <a:tailEnd/>
            </a:ln>
          </p:spPr>
          <p:txBody>
            <a:bodyPr/>
            <a:lstStyle/>
            <a:p>
              <a:endParaRPr lang="zh-CN" altLang="en-US"/>
            </a:p>
          </p:txBody>
        </p:sp>
        <p:sp>
          <p:nvSpPr>
            <p:cNvPr id="82975" name="Rectangle 30"/>
            <p:cNvSpPr>
              <a:spLocks noChangeArrowheads="1"/>
            </p:cNvSpPr>
            <p:nvPr/>
          </p:nvSpPr>
          <p:spPr bwMode="auto">
            <a:xfrm>
              <a:off x="4291" y="1767"/>
              <a:ext cx="90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2000">
                  <a:solidFill>
                    <a:srgbClr val="000000"/>
                  </a:solidFill>
                  <a:latin typeface="Verdana" panose="020B0604030504040204" pitchFamily="34" charset="0"/>
                  <a:ea typeface="微软雅黑" panose="020B0503020204020204" pitchFamily="34" charset="-122"/>
                </a:rPr>
                <a:t>消亡</a:t>
              </a:r>
              <a:endParaRPr lang="zh-CN" altLang="en-US" sz="2000">
                <a:latin typeface="Verdana" panose="020B0604030504040204" pitchFamily="34" charset="0"/>
                <a:ea typeface="微软雅黑" panose="020B0503020204020204" pitchFamily="34" charset="-122"/>
              </a:endParaRPr>
            </a:p>
          </p:txBody>
        </p:sp>
        <p:sp>
          <p:nvSpPr>
            <p:cNvPr id="82976" name="Rectangle 31"/>
            <p:cNvSpPr>
              <a:spLocks noChangeArrowheads="1"/>
            </p:cNvSpPr>
            <p:nvPr/>
          </p:nvSpPr>
          <p:spPr bwMode="auto">
            <a:xfrm>
              <a:off x="5092" y="1790"/>
              <a:ext cx="2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286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a:solidFill>
                    <a:srgbClr val="000000"/>
                  </a:solidFill>
                  <a:latin typeface="Times New Roman" panose="02020603050405020304" pitchFamily="18" charset="0"/>
                </a:rPr>
                <a:t> </a:t>
              </a:r>
              <a:endParaRPr lang="zh-CN" altLang="en-US"/>
            </a:p>
          </p:txBody>
        </p:sp>
        <p:sp>
          <p:nvSpPr>
            <p:cNvPr id="82977" name="Line 32"/>
            <p:cNvSpPr>
              <a:spLocks noChangeShapeType="1"/>
            </p:cNvSpPr>
            <p:nvPr/>
          </p:nvSpPr>
          <p:spPr bwMode="auto">
            <a:xfrm flipV="1">
              <a:off x="2815" y="1703"/>
              <a:ext cx="1" cy="1818"/>
            </a:xfrm>
            <a:prstGeom prst="line">
              <a:avLst/>
            </a:prstGeom>
            <a:noFill/>
            <a:ln w="158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78" name="Line 33"/>
            <p:cNvSpPr>
              <a:spLocks noChangeShapeType="1"/>
            </p:cNvSpPr>
            <p:nvPr/>
          </p:nvSpPr>
          <p:spPr bwMode="auto">
            <a:xfrm flipV="1">
              <a:off x="3669" y="1703"/>
              <a:ext cx="1" cy="1819"/>
            </a:xfrm>
            <a:prstGeom prst="line">
              <a:avLst/>
            </a:prstGeom>
            <a:noFill/>
            <a:ln w="158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79" name="Line 34"/>
            <p:cNvSpPr>
              <a:spLocks noChangeShapeType="1"/>
            </p:cNvSpPr>
            <p:nvPr/>
          </p:nvSpPr>
          <p:spPr bwMode="auto">
            <a:xfrm flipV="1">
              <a:off x="4480" y="1703"/>
              <a:ext cx="1" cy="1819"/>
            </a:xfrm>
            <a:prstGeom prst="line">
              <a:avLst/>
            </a:prstGeom>
            <a:noFill/>
            <a:ln w="158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80" name="Rectangle 35"/>
            <p:cNvSpPr>
              <a:spLocks noChangeArrowheads="1"/>
            </p:cNvSpPr>
            <p:nvPr/>
          </p:nvSpPr>
          <p:spPr bwMode="auto">
            <a:xfrm>
              <a:off x="4739" y="3522"/>
              <a:ext cx="495" cy="26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sp>
          <p:nvSpPr>
            <p:cNvPr id="82981" name="Freeform 36"/>
            <p:cNvSpPr>
              <a:spLocks noEditPoints="1"/>
            </p:cNvSpPr>
            <p:nvPr/>
          </p:nvSpPr>
          <p:spPr bwMode="auto">
            <a:xfrm>
              <a:off x="4735" y="3517"/>
              <a:ext cx="504" cy="269"/>
            </a:xfrm>
            <a:custGeom>
              <a:avLst/>
              <a:gdLst>
                <a:gd name="T0" fmla="*/ 1 w 1008"/>
                <a:gd name="T1" fmla="*/ 1 h 538"/>
                <a:gd name="T2" fmla="*/ 1 w 1008"/>
                <a:gd name="T3" fmla="*/ 0 h 538"/>
                <a:gd name="T4" fmla="*/ 1 w 1008"/>
                <a:gd name="T5" fmla="*/ 1 h 538"/>
                <a:gd name="T6" fmla="*/ 1 w 1008"/>
                <a:gd name="T7" fmla="*/ 1 h 538"/>
                <a:gd name="T8" fmla="*/ 1 w 1008"/>
                <a:gd name="T9" fmla="*/ 1 h 538"/>
                <a:gd name="T10" fmla="*/ 1 w 1008"/>
                <a:gd name="T11" fmla="*/ 1 h 538"/>
                <a:gd name="T12" fmla="*/ 1 w 1008"/>
                <a:gd name="T13" fmla="*/ 1 h 538"/>
                <a:gd name="T14" fmla="*/ 1 w 1008"/>
                <a:gd name="T15" fmla="*/ 1 h 538"/>
                <a:gd name="T16" fmla="*/ 1 w 1008"/>
                <a:gd name="T17" fmla="*/ 0 h 538"/>
                <a:gd name="T18" fmla="*/ 1 w 1008"/>
                <a:gd name="T19" fmla="*/ 1 h 538"/>
                <a:gd name="T20" fmla="*/ 1 w 1008"/>
                <a:gd name="T21" fmla="*/ 1 h 538"/>
                <a:gd name="T22" fmla="*/ 1 w 1008"/>
                <a:gd name="T23" fmla="*/ 1 h 538"/>
                <a:gd name="T24" fmla="*/ 1 w 1008"/>
                <a:gd name="T25" fmla="*/ 1 h 538"/>
                <a:gd name="T26" fmla="*/ 1 w 1008"/>
                <a:gd name="T27" fmla="*/ 1 h 538"/>
                <a:gd name="T28" fmla="*/ 1 w 1008"/>
                <a:gd name="T29" fmla="*/ 1 h 538"/>
                <a:gd name="T30" fmla="*/ 1 w 1008"/>
                <a:gd name="T31" fmla="*/ 0 h 538"/>
                <a:gd name="T32" fmla="*/ 1 w 1008"/>
                <a:gd name="T33" fmla="*/ 1 h 538"/>
                <a:gd name="T34" fmla="*/ 1 w 1008"/>
                <a:gd name="T35" fmla="*/ 1 h 538"/>
                <a:gd name="T36" fmla="*/ 1 w 1008"/>
                <a:gd name="T37" fmla="*/ 1 h 538"/>
                <a:gd name="T38" fmla="*/ 1 w 1008"/>
                <a:gd name="T39" fmla="*/ 1 h 538"/>
                <a:gd name="T40" fmla="*/ 1 w 1008"/>
                <a:gd name="T41" fmla="*/ 1 h 538"/>
                <a:gd name="T42" fmla="*/ 1 w 1008"/>
                <a:gd name="T43" fmla="*/ 1 h 538"/>
                <a:gd name="T44" fmla="*/ 0 w 1008"/>
                <a:gd name="T45" fmla="*/ 1 h 538"/>
                <a:gd name="T46" fmla="*/ 1 w 1008"/>
                <a:gd name="T47" fmla="*/ 1 h 538"/>
                <a:gd name="T48" fmla="*/ 1 w 1008"/>
                <a:gd name="T49" fmla="*/ 1 h 538"/>
                <a:gd name="T50" fmla="*/ 1 w 1008"/>
                <a:gd name="T51" fmla="*/ 1 h 538"/>
                <a:gd name="T52" fmla="*/ 1 w 1008"/>
                <a:gd name="T53" fmla="*/ 1 h 538"/>
                <a:gd name="T54" fmla="*/ 1 w 1008"/>
                <a:gd name="T55" fmla="*/ 1 h 538"/>
                <a:gd name="T56" fmla="*/ 1 w 1008"/>
                <a:gd name="T57" fmla="*/ 1 h 538"/>
                <a:gd name="T58" fmla="*/ 0 w 1008"/>
                <a:gd name="T59" fmla="*/ 1 h 538"/>
                <a:gd name="T60" fmla="*/ 1 w 1008"/>
                <a:gd name="T61" fmla="*/ 1 h 538"/>
                <a:gd name="T62" fmla="*/ 1 w 1008"/>
                <a:gd name="T63" fmla="*/ 1 h 538"/>
                <a:gd name="T64" fmla="*/ 1 w 1008"/>
                <a:gd name="T65" fmla="*/ 1 h 538"/>
                <a:gd name="T66" fmla="*/ 1 w 1008"/>
                <a:gd name="T67" fmla="*/ 1 h 538"/>
                <a:gd name="T68" fmla="*/ 1 w 1008"/>
                <a:gd name="T69" fmla="*/ 1 h 538"/>
                <a:gd name="T70" fmla="*/ 1 w 1008"/>
                <a:gd name="T71" fmla="*/ 1 h 538"/>
                <a:gd name="T72" fmla="*/ 1 w 1008"/>
                <a:gd name="T73" fmla="*/ 1 h 538"/>
                <a:gd name="T74" fmla="*/ 1 w 1008"/>
                <a:gd name="T75" fmla="*/ 1 h 538"/>
                <a:gd name="T76" fmla="*/ 1 w 1008"/>
                <a:gd name="T77" fmla="*/ 1 h 538"/>
                <a:gd name="T78" fmla="*/ 1 w 1008"/>
                <a:gd name="T79" fmla="*/ 1 h 538"/>
                <a:gd name="T80" fmla="*/ 1 w 1008"/>
                <a:gd name="T81" fmla="*/ 1 h 538"/>
                <a:gd name="T82" fmla="*/ 1 w 1008"/>
                <a:gd name="T83" fmla="*/ 1 h 538"/>
                <a:gd name="T84" fmla="*/ 1 w 1008"/>
                <a:gd name="T85" fmla="*/ 1 h 538"/>
                <a:gd name="T86" fmla="*/ 1 w 1008"/>
                <a:gd name="T87" fmla="*/ 1 h 538"/>
                <a:gd name="T88" fmla="*/ 1 w 1008"/>
                <a:gd name="T89" fmla="*/ 1 h 538"/>
                <a:gd name="T90" fmla="*/ 1 w 1008"/>
                <a:gd name="T91" fmla="*/ 1 h 538"/>
                <a:gd name="T92" fmla="*/ 1 w 1008"/>
                <a:gd name="T93" fmla="*/ 1 h 538"/>
                <a:gd name="T94" fmla="*/ 1 w 1008"/>
                <a:gd name="T95" fmla="*/ 1 h 538"/>
                <a:gd name="T96" fmla="*/ 1 w 1008"/>
                <a:gd name="T97" fmla="*/ 1 h 538"/>
                <a:gd name="T98" fmla="*/ 1 w 1008"/>
                <a:gd name="T99" fmla="*/ 1 h 538"/>
                <a:gd name="T100" fmla="*/ 1 w 1008"/>
                <a:gd name="T101" fmla="*/ 1 h 538"/>
                <a:gd name="T102" fmla="*/ 1 w 1008"/>
                <a:gd name="T103" fmla="*/ 1 h 538"/>
                <a:gd name="T104" fmla="*/ 1 w 1008"/>
                <a:gd name="T105" fmla="*/ 1 h 538"/>
                <a:gd name="T106" fmla="*/ 1 w 1008"/>
                <a:gd name="T107" fmla="*/ 1 h 538"/>
                <a:gd name="T108" fmla="*/ 1 w 1008"/>
                <a:gd name="T109" fmla="*/ 1 h 538"/>
                <a:gd name="T110" fmla="*/ 1 w 1008"/>
                <a:gd name="T111" fmla="*/ 1 h 538"/>
                <a:gd name="T112" fmla="*/ 1 w 1008"/>
                <a:gd name="T113" fmla="*/ 1 h 538"/>
                <a:gd name="T114" fmla="*/ 1 w 1008"/>
                <a:gd name="T115" fmla="*/ 1 h 538"/>
                <a:gd name="T116" fmla="*/ 1 w 1008"/>
                <a:gd name="T117" fmla="*/ 1 h 538"/>
                <a:gd name="T118" fmla="*/ 1 w 1008"/>
                <a:gd name="T119" fmla="*/ 1 h 538"/>
                <a:gd name="T120" fmla="*/ 1 w 1008"/>
                <a:gd name="T121" fmla="*/ 1 h 538"/>
                <a:gd name="T122" fmla="*/ 1 w 1008"/>
                <a:gd name="T123" fmla="*/ 1 h 538"/>
                <a:gd name="T124" fmla="*/ 1 w 1008"/>
                <a:gd name="T125" fmla="*/ 1 h 53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08"/>
                <a:gd name="T190" fmla="*/ 0 h 538"/>
                <a:gd name="T191" fmla="*/ 1008 w 1008"/>
                <a:gd name="T192" fmla="*/ 538 h 53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08" h="538">
                  <a:moveTo>
                    <a:pt x="980" y="19"/>
                  </a:moveTo>
                  <a:lnTo>
                    <a:pt x="980" y="19"/>
                  </a:lnTo>
                  <a:lnTo>
                    <a:pt x="977" y="19"/>
                  </a:lnTo>
                  <a:lnTo>
                    <a:pt x="975" y="18"/>
                  </a:lnTo>
                  <a:lnTo>
                    <a:pt x="972" y="16"/>
                  </a:lnTo>
                  <a:lnTo>
                    <a:pt x="971" y="13"/>
                  </a:lnTo>
                  <a:lnTo>
                    <a:pt x="971" y="12"/>
                  </a:lnTo>
                  <a:lnTo>
                    <a:pt x="971" y="10"/>
                  </a:lnTo>
                  <a:lnTo>
                    <a:pt x="971" y="7"/>
                  </a:lnTo>
                  <a:lnTo>
                    <a:pt x="971" y="6"/>
                  </a:lnTo>
                  <a:lnTo>
                    <a:pt x="972" y="3"/>
                  </a:lnTo>
                  <a:lnTo>
                    <a:pt x="975" y="1"/>
                  </a:lnTo>
                  <a:lnTo>
                    <a:pt x="977" y="0"/>
                  </a:lnTo>
                  <a:lnTo>
                    <a:pt x="980" y="0"/>
                  </a:lnTo>
                  <a:lnTo>
                    <a:pt x="981" y="0"/>
                  </a:lnTo>
                  <a:lnTo>
                    <a:pt x="983" y="1"/>
                  </a:lnTo>
                  <a:lnTo>
                    <a:pt x="986" y="3"/>
                  </a:lnTo>
                  <a:lnTo>
                    <a:pt x="989" y="6"/>
                  </a:lnTo>
                  <a:lnTo>
                    <a:pt x="989" y="7"/>
                  </a:lnTo>
                  <a:lnTo>
                    <a:pt x="989" y="10"/>
                  </a:lnTo>
                  <a:lnTo>
                    <a:pt x="989" y="12"/>
                  </a:lnTo>
                  <a:lnTo>
                    <a:pt x="989" y="13"/>
                  </a:lnTo>
                  <a:lnTo>
                    <a:pt x="986" y="16"/>
                  </a:lnTo>
                  <a:lnTo>
                    <a:pt x="983" y="18"/>
                  </a:lnTo>
                  <a:lnTo>
                    <a:pt x="981" y="19"/>
                  </a:lnTo>
                  <a:lnTo>
                    <a:pt x="980" y="19"/>
                  </a:lnTo>
                  <a:close/>
                  <a:moveTo>
                    <a:pt x="943" y="19"/>
                  </a:moveTo>
                  <a:lnTo>
                    <a:pt x="943" y="19"/>
                  </a:lnTo>
                  <a:lnTo>
                    <a:pt x="940" y="19"/>
                  </a:lnTo>
                  <a:lnTo>
                    <a:pt x="938" y="18"/>
                  </a:lnTo>
                  <a:lnTo>
                    <a:pt x="935" y="16"/>
                  </a:lnTo>
                  <a:lnTo>
                    <a:pt x="934" y="13"/>
                  </a:lnTo>
                  <a:lnTo>
                    <a:pt x="934" y="12"/>
                  </a:lnTo>
                  <a:lnTo>
                    <a:pt x="934" y="10"/>
                  </a:lnTo>
                  <a:lnTo>
                    <a:pt x="934" y="7"/>
                  </a:lnTo>
                  <a:lnTo>
                    <a:pt x="934" y="6"/>
                  </a:lnTo>
                  <a:lnTo>
                    <a:pt x="935" y="3"/>
                  </a:lnTo>
                  <a:lnTo>
                    <a:pt x="938" y="1"/>
                  </a:lnTo>
                  <a:lnTo>
                    <a:pt x="940" y="0"/>
                  </a:lnTo>
                  <a:lnTo>
                    <a:pt x="943" y="0"/>
                  </a:lnTo>
                  <a:lnTo>
                    <a:pt x="944" y="0"/>
                  </a:lnTo>
                  <a:lnTo>
                    <a:pt x="946" y="1"/>
                  </a:lnTo>
                  <a:lnTo>
                    <a:pt x="949" y="3"/>
                  </a:lnTo>
                  <a:lnTo>
                    <a:pt x="952" y="6"/>
                  </a:lnTo>
                  <a:lnTo>
                    <a:pt x="952" y="7"/>
                  </a:lnTo>
                  <a:lnTo>
                    <a:pt x="952" y="10"/>
                  </a:lnTo>
                  <a:lnTo>
                    <a:pt x="952" y="12"/>
                  </a:lnTo>
                  <a:lnTo>
                    <a:pt x="952" y="13"/>
                  </a:lnTo>
                  <a:lnTo>
                    <a:pt x="949" y="16"/>
                  </a:lnTo>
                  <a:lnTo>
                    <a:pt x="946" y="18"/>
                  </a:lnTo>
                  <a:lnTo>
                    <a:pt x="944" y="19"/>
                  </a:lnTo>
                  <a:lnTo>
                    <a:pt x="943" y="19"/>
                  </a:lnTo>
                  <a:close/>
                  <a:moveTo>
                    <a:pt x="906" y="19"/>
                  </a:moveTo>
                  <a:lnTo>
                    <a:pt x="906" y="19"/>
                  </a:lnTo>
                  <a:lnTo>
                    <a:pt x="903" y="19"/>
                  </a:lnTo>
                  <a:lnTo>
                    <a:pt x="902" y="18"/>
                  </a:lnTo>
                  <a:lnTo>
                    <a:pt x="899" y="16"/>
                  </a:lnTo>
                  <a:lnTo>
                    <a:pt x="897" y="13"/>
                  </a:lnTo>
                  <a:lnTo>
                    <a:pt x="897" y="12"/>
                  </a:lnTo>
                  <a:lnTo>
                    <a:pt x="897" y="10"/>
                  </a:lnTo>
                  <a:lnTo>
                    <a:pt x="897" y="7"/>
                  </a:lnTo>
                  <a:lnTo>
                    <a:pt x="897" y="6"/>
                  </a:lnTo>
                  <a:lnTo>
                    <a:pt x="899" y="3"/>
                  </a:lnTo>
                  <a:lnTo>
                    <a:pt x="902" y="1"/>
                  </a:lnTo>
                  <a:lnTo>
                    <a:pt x="903" y="0"/>
                  </a:lnTo>
                  <a:lnTo>
                    <a:pt x="906" y="0"/>
                  </a:lnTo>
                  <a:lnTo>
                    <a:pt x="907" y="0"/>
                  </a:lnTo>
                  <a:lnTo>
                    <a:pt x="909" y="1"/>
                  </a:lnTo>
                  <a:lnTo>
                    <a:pt x="912" y="3"/>
                  </a:lnTo>
                  <a:lnTo>
                    <a:pt x="915" y="6"/>
                  </a:lnTo>
                  <a:lnTo>
                    <a:pt x="915" y="7"/>
                  </a:lnTo>
                  <a:lnTo>
                    <a:pt x="915" y="10"/>
                  </a:lnTo>
                  <a:lnTo>
                    <a:pt x="915" y="12"/>
                  </a:lnTo>
                  <a:lnTo>
                    <a:pt x="915" y="13"/>
                  </a:lnTo>
                  <a:lnTo>
                    <a:pt x="912" y="16"/>
                  </a:lnTo>
                  <a:lnTo>
                    <a:pt x="909" y="18"/>
                  </a:lnTo>
                  <a:lnTo>
                    <a:pt x="907" y="19"/>
                  </a:lnTo>
                  <a:lnTo>
                    <a:pt x="906" y="19"/>
                  </a:lnTo>
                  <a:close/>
                  <a:moveTo>
                    <a:pt x="869" y="19"/>
                  </a:moveTo>
                  <a:lnTo>
                    <a:pt x="869" y="19"/>
                  </a:lnTo>
                  <a:lnTo>
                    <a:pt x="866" y="19"/>
                  </a:lnTo>
                  <a:lnTo>
                    <a:pt x="865" y="18"/>
                  </a:lnTo>
                  <a:lnTo>
                    <a:pt x="862" y="16"/>
                  </a:lnTo>
                  <a:lnTo>
                    <a:pt x="860" y="13"/>
                  </a:lnTo>
                  <a:lnTo>
                    <a:pt x="860" y="12"/>
                  </a:lnTo>
                  <a:lnTo>
                    <a:pt x="860" y="10"/>
                  </a:lnTo>
                  <a:lnTo>
                    <a:pt x="860" y="7"/>
                  </a:lnTo>
                  <a:lnTo>
                    <a:pt x="860" y="6"/>
                  </a:lnTo>
                  <a:lnTo>
                    <a:pt x="862" y="3"/>
                  </a:lnTo>
                  <a:lnTo>
                    <a:pt x="865" y="1"/>
                  </a:lnTo>
                  <a:lnTo>
                    <a:pt x="866" y="0"/>
                  </a:lnTo>
                  <a:lnTo>
                    <a:pt x="869" y="0"/>
                  </a:lnTo>
                  <a:lnTo>
                    <a:pt x="871" y="0"/>
                  </a:lnTo>
                  <a:lnTo>
                    <a:pt x="872" y="1"/>
                  </a:lnTo>
                  <a:lnTo>
                    <a:pt x="875" y="3"/>
                  </a:lnTo>
                  <a:lnTo>
                    <a:pt x="878" y="6"/>
                  </a:lnTo>
                  <a:lnTo>
                    <a:pt x="878" y="7"/>
                  </a:lnTo>
                  <a:lnTo>
                    <a:pt x="878" y="10"/>
                  </a:lnTo>
                  <a:lnTo>
                    <a:pt x="878" y="12"/>
                  </a:lnTo>
                  <a:lnTo>
                    <a:pt x="878" y="13"/>
                  </a:lnTo>
                  <a:lnTo>
                    <a:pt x="875" y="16"/>
                  </a:lnTo>
                  <a:lnTo>
                    <a:pt x="872" y="18"/>
                  </a:lnTo>
                  <a:lnTo>
                    <a:pt x="871" y="19"/>
                  </a:lnTo>
                  <a:lnTo>
                    <a:pt x="869" y="19"/>
                  </a:lnTo>
                  <a:close/>
                  <a:moveTo>
                    <a:pt x="832" y="19"/>
                  </a:moveTo>
                  <a:lnTo>
                    <a:pt x="832" y="19"/>
                  </a:lnTo>
                  <a:lnTo>
                    <a:pt x="829" y="19"/>
                  </a:lnTo>
                  <a:lnTo>
                    <a:pt x="828" y="18"/>
                  </a:lnTo>
                  <a:lnTo>
                    <a:pt x="825" y="16"/>
                  </a:lnTo>
                  <a:lnTo>
                    <a:pt x="823" y="13"/>
                  </a:lnTo>
                  <a:lnTo>
                    <a:pt x="823" y="12"/>
                  </a:lnTo>
                  <a:lnTo>
                    <a:pt x="823" y="10"/>
                  </a:lnTo>
                  <a:lnTo>
                    <a:pt x="823" y="7"/>
                  </a:lnTo>
                  <a:lnTo>
                    <a:pt x="823" y="6"/>
                  </a:lnTo>
                  <a:lnTo>
                    <a:pt x="825" y="3"/>
                  </a:lnTo>
                  <a:lnTo>
                    <a:pt x="828" y="1"/>
                  </a:lnTo>
                  <a:lnTo>
                    <a:pt x="829" y="0"/>
                  </a:lnTo>
                  <a:lnTo>
                    <a:pt x="832" y="0"/>
                  </a:lnTo>
                  <a:lnTo>
                    <a:pt x="834" y="0"/>
                  </a:lnTo>
                  <a:lnTo>
                    <a:pt x="835" y="1"/>
                  </a:lnTo>
                  <a:lnTo>
                    <a:pt x="838" y="3"/>
                  </a:lnTo>
                  <a:lnTo>
                    <a:pt x="841" y="6"/>
                  </a:lnTo>
                  <a:lnTo>
                    <a:pt x="841" y="7"/>
                  </a:lnTo>
                  <a:lnTo>
                    <a:pt x="841" y="10"/>
                  </a:lnTo>
                  <a:lnTo>
                    <a:pt x="841" y="12"/>
                  </a:lnTo>
                  <a:lnTo>
                    <a:pt x="841" y="13"/>
                  </a:lnTo>
                  <a:lnTo>
                    <a:pt x="838" y="16"/>
                  </a:lnTo>
                  <a:lnTo>
                    <a:pt x="835" y="18"/>
                  </a:lnTo>
                  <a:lnTo>
                    <a:pt x="834" y="19"/>
                  </a:lnTo>
                  <a:lnTo>
                    <a:pt x="832" y="19"/>
                  </a:lnTo>
                  <a:close/>
                  <a:moveTo>
                    <a:pt x="795" y="19"/>
                  </a:moveTo>
                  <a:lnTo>
                    <a:pt x="795" y="19"/>
                  </a:lnTo>
                  <a:lnTo>
                    <a:pt x="792" y="19"/>
                  </a:lnTo>
                  <a:lnTo>
                    <a:pt x="791" y="18"/>
                  </a:lnTo>
                  <a:lnTo>
                    <a:pt x="788" y="16"/>
                  </a:lnTo>
                  <a:lnTo>
                    <a:pt x="786" y="13"/>
                  </a:lnTo>
                  <a:lnTo>
                    <a:pt x="786" y="12"/>
                  </a:lnTo>
                  <a:lnTo>
                    <a:pt x="786" y="10"/>
                  </a:lnTo>
                  <a:lnTo>
                    <a:pt x="786" y="7"/>
                  </a:lnTo>
                  <a:lnTo>
                    <a:pt x="786" y="6"/>
                  </a:lnTo>
                  <a:lnTo>
                    <a:pt x="788" y="3"/>
                  </a:lnTo>
                  <a:lnTo>
                    <a:pt x="791" y="1"/>
                  </a:lnTo>
                  <a:lnTo>
                    <a:pt x="792" y="0"/>
                  </a:lnTo>
                  <a:lnTo>
                    <a:pt x="795" y="0"/>
                  </a:lnTo>
                  <a:lnTo>
                    <a:pt x="797" y="0"/>
                  </a:lnTo>
                  <a:lnTo>
                    <a:pt x="798" y="1"/>
                  </a:lnTo>
                  <a:lnTo>
                    <a:pt x="801" y="3"/>
                  </a:lnTo>
                  <a:lnTo>
                    <a:pt x="804" y="6"/>
                  </a:lnTo>
                  <a:lnTo>
                    <a:pt x="804" y="7"/>
                  </a:lnTo>
                  <a:lnTo>
                    <a:pt x="804" y="10"/>
                  </a:lnTo>
                  <a:lnTo>
                    <a:pt x="804" y="12"/>
                  </a:lnTo>
                  <a:lnTo>
                    <a:pt x="804" y="13"/>
                  </a:lnTo>
                  <a:lnTo>
                    <a:pt x="801" y="16"/>
                  </a:lnTo>
                  <a:lnTo>
                    <a:pt x="798" y="18"/>
                  </a:lnTo>
                  <a:lnTo>
                    <a:pt x="797" y="19"/>
                  </a:lnTo>
                  <a:lnTo>
                    <a:pt x="795" y="19"/>
                  </a:lnTo>
                  <a:close/>
                  <a:moveTo>
                    <a:pt x="758" y="19"/>
                  </a:moveTo>
                  <a:lnTo>
                    <a:pt x="758" y="19"/>
                  </a:lnTo>
                  <a:lnTo>
                    <a:pt x="755" y="19"/>
                  </a:lnTo>
                  <a:lnTo>
                    <a:pt x="754" y="18"/>
                  </a:lnTo>
                  <a:lnTo>
                    <a:pt x="751" y="16"/>
                  </a:lnTo>
                  <a:lnTo>
                    <a:pt x="749" y="13"/>
                  </a:lnTo>
                  <a:lnTo>
                    <a:pt x="749" y="12"/>
                  </a:lnTo>
                  <a:lnTo>
                    <a:pt x="749" y="10"/>
                  </a:lnTo>
                  <a:lnTo>
                    <a:pt x="749" y="7"/>
                  </a:lnTo>
                  <a:lnTo>
                    <a:pt x="749" y="6"/>
                  </a:lnTo>
                  <a:lnTo>
                    <a:pt x="751" y="3"/>
                  </a:lnTo>
                  <a:lnTo>
                    <a:pt x="754" y="1"/>
                  </a:lnTo>
                  <a:lnTo>
                    <a:pt x="755" y="0"/>
                  </a:lnTo>
                  <a:lnTo>
                    <a:pt x="758" y="0"/>
                  </a:lnTo>
                  <a:lnTo>
                    <a:pt x="760" y="0"/>
                  </a:lnTo>
                  <a:lnTo>
                    <a:pt x="761" y="1"/>
                  </a:lnTo>
                  <a:lnTo>
                    <a:pt x="764" y="3"/>
                  </a:lnTo>
                  <a:lnTo>
                    <a:pt x="767" y="6"/>
                  </a:lnTo>
                  <a:lnTo>
                    <a:pt x="767" y="7"/>
                  </a:lnTo>
                  <a:lnTo>
                    <a:pt x="767" y="10"/>
                  </a:lnTo>
                  <a:lnTo>
                    <a:pt x="767" y="12"/>
                  </a:lnTo>
                  <a:lnTo>
                    <a:pt x="767" y="13"/>
                  </a:lnTo>
                  <a:lnTo>
                    <a:pt x="764" y="16"/>
                  </a:lnTo>
                  <a:lnTo>
                    <a:pt x="761" y="18"/>
                  </a:lnTo>
                  <a:lnTo>
                    <a:pt x="760" y="19"/>
                  </a:lnTo>
                  <a:lnTo>
                    <a:pt x="758" y="19"/>
                  </a:lnTo>
                  <a:close/>
                  <a:moveTo>
                    <a:pt x="721" y="19"/>
                  </a:moveTo>
                  <a:lnTo>
                    <a:pt x="721" y="19"/>
                  </a:lnTo>
                  <a:lnTo>
                    <a:pt x="718" y="19"/>
                  </a:lnTo>
                  <a:lnTo>
                    <a:pt x="717" y="18"/>
                  </a:lnTo>
                  <a:lnTo>
                    <a:pt x="714" y="16"/>
                  </a:lnTo>
                  <a:lnTo>
                    <a:pt x="713" y="13"/>
                  </a:lnTo>
                  <a:lnTo>
                    <a:pt x="713" y="12"/>
                  </a:lnTo>
                  <a:lnTo>
                    <a:pt x="713" y="10"/>
                  </a:lnTo>
                  <a:lnTo>
                    <a:pt x="713" y="7"/>
                  </a:lnTo>
                  <a:lnTo>
                    <a:pt x="713" y="6"/>
                  </a:lnTo>
                  <a:lnTo>
                    <a:pt x="714" y="3"/>
                  </a:lnTo>
                  <a:lnTo>
                    <a:pt x="717" y="1"/>
                  </a:lnTo>
                  <a:lnTo>
                    <a:pt x="718" y="0"/>
                  </a:lnTo>
                  <a:lnTo>
                    <a:pt x="721" y="0"/>
                  </a:lnTo>
                  <a:lnTo>
                    <a:pt x="723" y="0"/>
                  </a:lnTo>
                  <a:lnTo>
                    <a:pt x="724" y="1"/>
                  </a:lnTo>
                  <a:lnTo>
                    <a:pt x="727" y="3"/>
                  </a:lnTo>
                  <a:lnTo>
                    <a:pt x="730" y="6"/>
                  </a:lnTo>
                  <a:lnTo>
                    <a:pt x="730" y="7"/>
                  </a:lnTo>
                  <a:lnTo>
                    <a:pt x="730" y="10"/>
                  </a:lnTo>
                  <a:lnTo>
                    <a:pt x="730" y="12"/>
                  </a:lnTo>
                  <a:lnTo>
                    <a:pt x="730" y="13"/>
                  </a:lnTo>
                  <a:lnTo>
                    <a:pt x="727" y="16"/>
                  </a:lnTo>
                  <a:lnTo>
                    <a:pt x="724" y="18"/>
                  </a:lnTo>
                  <a:lnTo>
                    <a:pt x="723" y="19"/>
                  </a:lnTo>
                  <a:lnTo>
                    <a:pt x="721" y="19"/>
                  </a:lnTo>
                  <a:close/>
                  <a:moveTo>
                    <a:pt x="685" y="19"/>
                  </a:moveTo>
                  <a:lnTo>
                    <a:pt x="685" y="19"/>
                  </a:lnTo>
                  <a:lnTo>
                    <a:pt x="682" y="19"/>
                  </a:lnTo>
                  <a:lnTo>
                    <a:pt x="680" y="18"/>
                  </a:lnTo>
                  <a:lnTo>
                    <a:pt x="677" y="16"/>
                  </a:lnTo>
                  <a:lnTo>
                    <a:pt x="676" y="13"/>
                  </a:lnTo>
                  <a:lnTo>
                    <a:pt x="676" y="12"/>
                  </a:lnTo>
                  <a:lnTo>
                    <a:pt x="676" y="10"/>
                  </a:lnTo>
                  <a:lnTo>
                    <a:pt x="676" y="7"/>
                  </a:lnTo>
                  <a:lnTo>
                    <a:pt x="676" y="6"/>
                  </a:lnTo>
                  <a:lnTo>
                    <a:pt x="677" y="3"/>
                  </a:lnTo>
                  <a:lnTo>
                    <a:pt x="680" y="1"/>
                  </a:lnTo>
                  <a:lnTo>
                    <a:pt x="682" y="0"/>
                  </a:lnTo>
                  <a:lnTo>
                    <a:pt x="685" y="0"/>
                  </a:lnTo>
                  <a:lnTo>
                    <a:pt x="686" y="0"/>
                  </a:lnTo>
                  <a:lnTo>
                    <a:pt x="687" y="1"/>
                  </a:lnTo>
                  <a:lnTo>
                    <a:pt x="690" y="3"/>
                  </a:lnTo>
                  <a:lnTo>
                    <a:pt x="693" y="6"/>
                  </a:lnTo>
                  <a:lnTo>
                    <a:pt x="693" y="7"/>
                  </a:lnTo>
                  <a:lnTo>
                    <a:pt x="693" y="10"/>
                  </a:lnTo>
                  <a:lnTo>
                    <a:pt x="693" y="12"/>
                  </a:lnTo>
                  <a:lnTo>
                    <a:pt x="693" y="13"/>
                  </a:lnTo>
                  <a:lnTo>
                    <a:pt x="690" y="16"/>
                  </a:lnTo>
                  <a:lnTo>
                    <a:pt x="687" y="18"/>
                  </a:lnTo>
                  <a:lnTo>
                    <a:pt x="686" y="19"/>
                  </a:lnTo>
                  <a:lnTo>
                    <a:pt x="685" y="19"/>
                  </a:lnTo>
                  <a:close/>
                  <a:moveTo>
                    <a:pt x="648" y="19"/>
                  </a:moveTo>
                  <a:lnTo>
                    <a:pt x="648" y="19"/>
                  </a:lnTo>
                  <a:lnTo>
                    <a:pt x="645" y="19"/>
                  </a:lnTo>
                  <a:lnTo>
                    <a:pt x="643" y="18"/>
                  </a:lnTo>
                  <a:lnTo>
                    <a:pt x="640" y="16"/>
                  </a:lnTo>
                  <a:lnTo>
                    <a:pt x="639" y="13"/>
                  </a:lnTo>
                  <a:lnTo>
                    <a:pt x="639" y="12"/>
                  </a:lnTo>
                  <a:lnTo>
                    <a:pt x="639" y="10"/>
                  </a:lnTo>
                  <a:lnTo>
                    <a:pt x="639" y="7"/>
                  </a:lnTo>
                  <a:lnTo>
                    <a:pt x="639" y="6"/>
                  </a:lnTo>
                  <a:lnTo>
                    <a:pt x="640" y="3"/>
                  </a:lnTo>
                  <a:lnTo>
                    <a:pt x="643" y="1"/>
                  </a:lnTo>
                  <a:lnTo>
                    <a:pt x="645" y="0"/>
                  </a:lnTo>
                  <a:lnTo>
                    <a:pt x="648" y="0"/>
                  </a:lnTo>
                  <a:lnTo>
                    <a:pt x="649" y="0"/>
                  </a:lnTo>
                  <a:lnTo>
                    <a:pt x="651" y="1"/>
                  </a:lnTo>
                  <a:lnTo>
                    <a:pt x="654" y="3"/>
                  </a:lnTo>
                  <a:lnTo>
                    <a:pt x="656" y="6"/>
                  </a:lnTo>
                  <a:lnTo>
                    <a:pt x="656" y="7"/>
                  </a:lnTo>
                  <a:lnTo>
                    <a:pt x="656" y="10"/>
                  </a:lnTo>
                  <a:lnTo>
                    <a:pt x="656" y="12"/>
                  </a:lnTo>
                  <a:lnTo>
                    <a:pt x="656" y="13"/>
                  </a:lnTo>
                  <a:lnTo>
                    <a:pt x="654" y="16"/>
                  </a:lnTo>
                  <a:lnTo>
                    <a:pt x="651" y="18"/>
                  </a:lnTo>
                  <a:lnTo>
                    <a:pt x="649" y="19"/>
                  </a:lnTo>
                  <a:lnTo>
                    <a:pt x="648" y="19"/>
                  </a:lnTo>
                  <a:close/>
                  <a:moveTo>
                    <a:pt x="611" y="19"/>
                  </a:moveTo>
                  <a:lnTo>
                    <a:pt x="611" y="19"/>
                  </a:lnTo>
                  <a:lnTo>
                    <a:pt x="608" y="19"/>
                  </a:lnTo>
                  <a:lnTo>
                    <a:pt x="606" y="18"/>
                  </a:lnTo>
                  <a:lnTo>
                    <a:pt x="603" y="16"/>
                  </a:lnTo>
                  <a:lnTo>
                    <a:pt x="602" y="13"/>
                  </a:lnTo>
                  <a:lnTo>
                    <a:pt x="602" y="12"/>
                  </a:lnTo>
                  <a:lnTo>
                    <a:pt x="602" y="10"/>
                  </a:lnTo>
                  <a:lnTo>
                    <a:pt x="602" y="7"/>
                  </a:lnTo>
                  <a:lnTo>
                    <a:pt x="602" y="6"/>
                  </a:lnTo>
                  <a:lnTo>
                    <a:pt x="603" y="3"/>
                  </a:lnTo>
                  <a:lnTo>
                    <a:pt x="606" y="1"/>
                  </a:lnTo>
                  <a:lnTo>
                    <a:pt x="608" y="0"/>
                  </a:lnTo>
                  <a:lnTo>
                    <a:pt x="611" y="0"/>
                  </a:lnTo>
                  <a:lnTo>
                    <a:pt x="612" y="0"/>
                  </a:lnTo>
                  <a:lnTo>
                    <a:pt x="614" y="1"/>
                  </a:lnTo>
                  <a:lnTo>
                    <a:pt x="617" y="3"/>
                  </a:lnTo>
                  <a:lnTo>
                    <a:pt x="620" y="6"/>
                  </a:lnTo>
                  <a:lnTo>
                    <a:pt x="620" y="7"/>
                  </a:lnTo>
                  <a:lnTo>
                    <a:pt x="620" y="10"/>
                  </a:lnTo>
                  <a:lnTo>
                    <a:pt x="620" y="12"/>
                  </a:lnTo>
                  <a:lnTo>
                    <a:pt x="620" y="13"/>
                  </a:lnTo>
                  <a:lnTo>
                    <a:pt x="617" y="16"/>
                  </a:lnTo>
                  <a:lnTo>
                    <a:pt x="614" y="18"/>
                  </a:lnTo>
                  <a:lnTo>
                    <a:pt x="612" y="19"/>
                  </a:lnTo>
                  <a:lnTo>
                    <a:pt x="611" y="19"/>
                  </a:lnTo>
                  <a:close/>
                  <a:moveTo>
                    <a:pt x="574" y="19"/>
                  </a:moveTo>
                  <a:lnTo>
                    <a:pt x="574" y="19"/>
                  </a:lnTo>
                  <a:lnTo>
                    <a:pt x="571" y="19"/>
                  </a:lnTo>
                  <a:lnTo>
                    <a:pt x="569" y="18"/>
                  </a:lnTo>
                  <a:lnTo>
                    <a:pt x="566" y="16"/>
                  </a:lnTo>
                  <a:lnTo>
                    <a:pt x="565" y="13"/>
                  </a:lnTo>
                  <a:lnTo>
                    <a:pt x="565" y="12"/>
                  </a:lnTo>
                  <a:lnTo>
                    <a:pt x="565" y="10"/>
                  </a:lnTo>
                  <a:lnTo>
                    <a:pt x="565" y="7"/>
                  </a:lnTo>
                  <a:lnTo>
                    <a:pt x="565" y="6"/>
                  </a:lnTo>
                  <a:lnTo>
                    <a:pt x="566" y="3"/>
                  </a:lnTo>
                  <a:lnTo>
                    <a:pt x="569" y="1"/>
                  </a:lnTo>
                  <a:lnTo>
                    <a:pt x="571" y="0"/>
                  </a:lnTo>
                  <a:lnTo>
                    <a:pt x="574" y="0"/>
                  </a:lnTo>
                  <a:lnTo>
                    <a:pt x="575" y="0"/>
                  </a:lnTo>
                  <a:lnTo>
                    <a:pt x="577" y="1"/>
                  </a:lnTo>
                  <a:lnTo>
                    <a:pt x="580" y="3"/>
                  </a:lnTo>
                  <a:lnTo>
                    <a:pt x="583" y="6"/>
                  </a:lnTo>
                  <a:lnTo>
                    <a:pt x="583" y="7"/>
                  </a:lnTo>
                  <a:lnTo>
                    <a:pt x="583" y="10"/>
                  </a:lnTo>
                  <a:lnTo>
                    <a:pt x="583" y="12"/>
                  </a:lnTo>
                  <a:lnTo>
                    <a:pt x="583" y="13"/>
                  </a:lnTo>
                  <a:lnTo>
                    <a:pt x="580" y="16"/>
                  </a:lnTo>
                  <a:lnTo>
                    <a:pt x="577" y="18"/>
                  </a:lnTo>
                  <a:lnTo>
                    <a:pt x="575" y="19"/>
                  </a:lnTo>
                  <a:lnTo>
                    <a:pt x="574" y="19"/>
                  </a:lnTo>
                  <a:close/>
                  <a:moveTo>
                    <a:pt x="537" y="19"/>
                  </a:moveTo>
                  <a:lnTo>
                    <a:pt x="537" y="19"/>
                  </a:lnTo>
                  <a:lnTo>
                    <a:pt x="534" y="19"/>
                  </a:lnTo>
                  <a:lnTo>
                    <a:pt x="533" y="18"/>
                  </a:lnTo>
                  <a:lnTo>
                    <a:pt x="530" y="16"/>
                  </a:lnTo>
                  <a:lnTo>
                    <a:pt x="528" y="13"/>
                  </a:lnTo>
                  <a:lnTo>
                    <a:pt x="527" y="12"/>
                  </a:lnTo>
                  <a:lnTo>
                    <a:pt x="527" y="10"/>
                  </a:lnTo>
                  <a:lnTo>
                    <a:pt x="527" y="7"/>
                  </a:lnTo>
                  <a:lnTo>
                    <a:pt x="528" y="6"/>
                  </a:lnTo>
                  <a:lnTo>
                    <a:pt x="530" y="3"/>
                  </a:lnTo>
                  <a:lnTo>
                    <a:pt x="533" y="1"/>
                  </a:lnTo>
                  <a:lnTo>
                    <a:pt x="534" y="0"/>
                  </a:lnTo>
                  <a:lnTo>
                    <a:pt x="537" y="0"/>
                  </a:lnTo>
                  <a:lnTo>
                    <a:pt x="538" y="0"/>
                  </a:lnTo>
                  <a:lnTo>
                    <a:pt x="540" y="1"/>
                  </a:lnTo>
                  <a:lnTo>
                    <a:pt x="543" y="3"/>
                  </a:lnTo>
                  <a:lnTo>
                    <a:pt x="546" y="6"/>
                  </a:lnTo>
                  <a:lnTo>
                    <a:pt x="546" y="7"/>
                  </a:lnTo>
                  <a:lnTo>
                    <a:pt x="546" y="10"/>
                  </a:lnTo>
                  <a:lnTo>
                    <a:pt x="546" y="12"/>
                  </a:lnTo>
                  <a:lnTo>
                    <a:pt x="546" y="13"/>
                  </a:lnTo>
                  <a:lnTo>
                    <a:pt x="543" y="16"/>
                  </a:lnTo>
                  <a:lnTo>
                    <a:pt x="540" y="18"/>
                  </a:lnTo>
                  <a:lnTo>
                    <a:pt x="538" y="19"/>
                  </a:lnTo>
                  <a:lnTo>
                    <a:pt x="537" y="19"/>
                  </a:lnTo>
                  <a:close/>
                  <a:moveTo>
                    <a:pt x="500" y="19"/>
                  </a:moveTo>
                  <a:lnTo>
                    <a:pt x="500" y="19"/>
                  </a:lnTo>
                  <a:lnTo>
                    <a:pt x="497" y="19"/>
                  </a:lnTo>
                  <a:lnTo>
                    <a:pt x="496" y="18"/>
                  </a:lnTo>
                  <a:lnTo>
                    <a:pt x="493" y="16"/>
                  </a:lnTo>
                  <a:lnTo>
                    <a:pt x="491" y="13"/>
                  </a:lnTo>
                  <a:lnTo>
                    <a:pt x="490" y="12"/>
                  </a:lnTo>
                  <a:lnTo>
                    <a:pt x="490" y="10"/>
                  </a:lnTo>
                  <a:lnTo>
                    <a:pt x="490" y="7"/>
                  </a:lnTo>
                  <a:lnTo>
                    <a:pt x="491" y="6"/>
                  </a:lnTo>
                  <a:lnTo>
                    <a:pt x="493" y="3"/>
                  </a:lnTo>
                  <a:lnTo>
                    <a:pt x="496" y="1"/>
                  </a:lnTo>
                  <a:lnTo>
                    <a:pt x="497" y="0"/>
                  </a:lnTo>
                  <a:lnTo>
                    <a:pt x="500" y="0"/>
                  </a:lnTo>
                  <a:lnTo>
                    <a:pt x="502" y="0"/>
                  </a:lnTo>
                  <a:lnTo>
                    <a:pt x="503" y="1"/>
                  </a:lnTo>
                  <a:lnTo>
                    <a:pt x="506" y="3"/>
                  </a:lnTo>
                  <a:lnTo>
                    <a:pt x="507" y="6"/>
                  </a:lnTo>
                  <a:lnTo>
                    <a:pt x="509" y="7"/>
                  </a:lnTo>
                  <a:lnTo>
                    <a:pt x="509" y="10"/>
                  </a:lnTo>
                  <a:lnTo>
                    <a:pt x="509" y="12"/>
                  </a:lnTo>
                  <a:lnTo>
                    <a:pt x="507" y="13"/>
                  </a:lnTo>
                  <a:lnTo>
                    <a:pt x="506" y="16"/>
                  </a:lnTo>
                  <a:lnTo>
                    <a:pt x="503" y="18"/>
                  </a:lnTo>
                  <a:lnTo>
                    <a:pt x="502" y="19"/>
                  </a:lnTo>
                  <a:lnTo>
                    <a:pt x="500" y="19"/>
                  </a:lnTo>
                  <a:close/>
                  <a:moveTo>
                    <a:pt x="463" y="19"/>
                  </a:moveTo>
                  <a:lnTo>
                    <a:pt x="463" y="19"/>
                  </a:lnTo>
                  <a:lnTo>
                    <a:pt x="460" y="19"/>
                  </a:lnTo>
                  <a:lnTo>
                    <a:pt x="459" y="18"/>
                  </a:lnTo>
                  <a:lnTo>
                    <a:pt x="456" y="16"/>
                  </a:lnTo>
                  <a:lnTo>
                    <a:pt x="454" y="13"/>
                  </a:lnTo>
                  <a:lnTo>
                    <a:pt x="453" y="12"/>
                  </a:lnTo>
                  <a:lnTo>
                    <a:pt x="453" y="10"/>
                  </a:lnTo>
                  <a:lnTo>
                    <a:pt x="453" y="7"/>
                  </a:lnTo>
                  <a:lnTo>
                    <a:pt x="454" y="6"/>
                  </a:lnTo>
                  <a:lnTo>
                    <a:pt x="456" y="3"/>
                  </a:lnTo>
                  <a:lnTo>
                    <a:pt x="459" y="1"/>
                  </a:lnTo>
                  <a:lnTo>
                    <a:pt x="460" y="0"/>
                  </a:lnTo>
                  <a:lnTo>
                    <a:pt x="463" y="0"/>
                  </a:lnTo>
                  <a:lnTo>
                    <a:pt x="465" y="0"/>
                  </a:lnTo>
                  <a:lnTo>
                    <a:pt x="466" y="1"/>
                  </a:lnTo>
                  <a:lnTo>
                    <a:pt x="469" y="3"/>
                  </a:lnTo>
                  <a:lnTo>
                    <a:pt x="471" y="6"/>
                  </a:lnTo>
                  <a:lnTo>
                    <a:pt x="472" y="7"/>
                  </a:lnTo>
                  <a:lnTo>
                    <a:pt x="472" y="10"/>
                  </a:lnTo>
                  <a:lnTo>
                    <a:pt x="472" y="12"/>
                  </a:lnTo>
                  <a:lnTo>
                    <a:pt x="471" y="13"/>
                  </a:lnTo>
                  <a:lnTo>
                    <a:pt x="469" y="16"/>
                  </a:lnTo>
                  <a:lnTo>
                    <a:pt x="466" y="18"/>
                  </a:lnTo>
                  <a:lnTo>
                    <a:pt x="465" y="19"/>
                  </a:lnTo>
                  <a:lnTo>
                    <a:pt x="463" y="19"/>
                  </a:lnTo>
                  <a:close/>
                  <a:moveTo>
                    <a:pt x="426" y="19"/>
                  </a:moveTo>
                  <a:lnTo>
                    <a:pt x="426" y="19"/>
                  </a:lnTo>
                  <a:lnTo>
                    <a:pt x="423" y="19"/>
                  </a:lnTo>
                  <a:lnTo>
                    <a:pt x="422" y="18"/>
                  </a:lnTo>
                  <a:lnTo>
                    <a:pt x="419" y="16"/>
                  </a:lnTo>
                  <a:lnTo>
                    <a:pt x="417" y="13"/>
                  </a:lnTo>
                  <a:lnTo>
                    <a:pt x="416" y="12"/>
                  </a:lnTo>
                  <a:lnTo>
                    <a:pt x="416" y="10"/>
                  </a:lnTo>
                  <a:lnTo>
                    <a:pt x="416" y="7"/>
                  </a:lnTo>
                  <a:lnTo>
                    <a:pt x="417" y="6"/>
                  </a:lnTo>
                  <a:lnTo>
                    <a:pt x="419" y="3"/>
                  </a:lnTo>
                  <a:lnTo>
                    <a:pt x="422" y="1"/>
                  </a:lnTo>
                  <a:lnTo>
                    <a:pt x="423" y="0"/>
                  </a:lnTo>
                  <a:lnTo>
                    <a:pt x="426" y="0"/>
                  </a:lnTo>
                  <a:lnTo>
                    <a:pt x="428" y="0"/>
                  </a:lnTo>
                  <a:lnTo>
                    <a:pt x="429" y="1"/>
                  </a:lnTo>
                  <a:lnTo>
                    <a:pt x="432" y="3"/>
                  </a:lnTo>
                  <a:lnTo>
                    <a:pt x="434" y="6"/>
                  </a:lnTo>
                  <a:lnTo>
                    <a:pt x="435" y="7"/>
                  </a:lnTo>
                  <a:lnTo>
                    <a:pt x="435" y="10"/>
                  </a:lnTo>
                  <a:lnTo>
                    <a:pt x="435" y="12"/>
                  </a:lnTo>
                  <a:lnTo>
                    <a:pt x="434" y="13"/>
                  </a:lnTo>
                  <a:lnTo>
                    <a:pt x="432" y="16"/>
                  </a:lnTo>
                  <a:lnTo>
                    <a:pt x="429" y="18"/>
                  </a:lnTo>
                  <a:lnTo>
                    <a:pt x="428" y="19"/>
                  </a:lnTo>
                  <a:lnTo>
                    <a:pt x="426" y="19"/>
                  </a:lnTo>
                  <a:close/>
                  <a:moveTo>
                    <a:pt x="389" y="19"/>
                  </a:moveTo>
                  <a:lnTo>
                    <a:pt x="389" y="19"/>
                  </a:lnTo>
                  <a:lnTo>
                    <a:pt x="386" y="19"/>
                  </a:lnTo>
                  <a:lnTo>
                    <a:pt x="385" y="18"/>
                  </a:lnTo>
                  <a:lnTo>
                    <a:pt x="382" y="16"/>
                  </a:lnTo>
                  <a:lnTo>
                    <a:pt x="380" y="13"/>
                  </a:lnTo>
                  <a:lnTo>
                    <a:pt x="379" y="12"/>
                  </a:lnTo>
                  <a:lnTo>
                    <a:pt x="379" y="10"/>
                  </a:lnTo>
                  <a:lnTo>
                    <a:pt x="379" y="7"/>
                  </a:lnTo>
                  <a:lnTo>
                    <a:pt x="380" y="6"/>
                  </a:lnTo>
                  <a:lnTo>
                    <a:pt x="382" y="3"/>
                  </a:lnTo>
                  <a:lnTo>
                    <a:pt x="385" y="1"/>
                  </a:lnTo>
                  <a:lnTo>
                    <a:pt x="386" y="0"/>
                  </a:lnTo>
                  <a:lnTo>
                    <a:pt x="389" y="0"/>
                  </a:lnTo>
                  <a:lnTo>
                    <a:pt x="391" y="0"/>
                  </a:lnTo>
                  <a:lnTo>
                    <a:pt x="392" y="1"/>
                  </a:lnTo>
                  <a:lnTo>
                    <a:pt x="395" y="3"/>
                  </a:lnTo>
                  <a:lnTo>
                    <a:pt x="397" y="6"/>
                  </a:lnTo>
                  <a:lnTo>
                    <a:pt x="398" y="7"/>
                  </a:lnTo>
                  <a:lnTo>
                    <a:pt x="398" y="10"/>
                  </a:lnTo>
                  <a:lnTo>
                    <a:pt x="398" y="12"/>
                  </a:lnTo>
                  <a:lnTo>
                    <a:pt x="397" y="13"/>
                  </a:lnTo>
                  <a:lnTo>
                    <a:pt x="395" y="16"/>
                  </a:lnTo>
                  <a:lnTo>
                    <a:pt x="392" y="18"/>
                  </a:lnTo>
                  <a:lnTo>
                    <a:pt x="391" y="19"/>
                  </a:lnTo>
                  <a:lnTo>
                    <a:pt x="389" y="19"/>
                  </a:lnTo>
                  <a:close/>
                  <a:moveTo>
                    <a:pt x="352" y="19"/>
                  </a:moveTo>
                  <a:lnTo>
                    <a:pt x="352" y="19"/>
                  </a:lnTo>
                  <a:lnTo>
                    <a:pt x="349" y="19"/>
                  </a:lnTo>
                  <a:lnTo>
                    <a:pt x="348" y="18"/>
                  </a:lnTo>
                  <a:lnTo>
                    <a:pt x="345" y="16"/>
                  </a:lnTo>
                  <a:lnTo>
                    <a:pt x="344" y="13"/>
                  </a:lnTo>
                  <a:lnTo>
                    <a:pt x="342" y="12"/>
                  </a:lnTo>
                  <a:lnTo>
                    <a:pt x="342" y="10"/>
                  </a:lnTo>
                  <a:lnTo>
                    <a:pt x="342" y="7"/>
                  </a:lnTo>
                  <a:lnTo>
                    <a:pt x="344" y="6"/>
                  </a:lnTo>
                  <a:lnTo>
                    <a:pt x="345" y="3"/>
                  </a:lnTo>
                  <a:lnTo>
                    <a:pt x="348" y="1"/>
                  </a:lnTo>
                  <a:lnTo>
                    <a:pt x="349" y="0"/>
                  </a:lnTo>
                  <a:lnTo>
                    <a:pt x="352" y="0"/>
                  </a:lnTo>
                  <a:lnTo>
                    <a:pt x="354" y="0"/>
                  </a:lnTo>
                  <a:lnTo>
                    <a:pt x="355" y="1"/>
                  </a:lnTo>
                  <a:lnTo>
                    <a:pt x="358" y="3"/>
                  </a:lnTo>
                  <a:lnTo>
                    <a:pt x="360" y="6"/>
                  </a:lnTo>
                  <a:lnTo>
                    <a:pt x="361" y="7"/>
                  </a:lnTo>
                  <a:lnTo>
                    <a:pt x="361" y="10"/>
                  </a:lnTo>
                  <a:lnTo>
                    <a:pt x="361" y="12"/>
                  </a:lnTo>
                  <a:lnTo>
                    <a:pt x="360" y="13"/>
                  </a:lnTo>
                  <a:lnTo>
                    <a:pt x="358" y="16"/>
                  </a:lnTo>
                  <a:lnTo>
                    <a:pt x="355" y="18"/>
                  </a:lnTo>
                  <a:lnTo>
                    <a:pt x="354" y="19"/>
                  </a:lnTo>
                  <a:lnTo>
                    <a:pt x="352" y="19"/>
                  </a:lnTo>
                  <a:close/>
                  <a:moveTo>
                    <a:pt x="316" y="19"/>
                  </a:moveTo>
                  <a:lnTo>
                    <a:pt x="316" y="19"/>
                  </a:lnTo>
                  <a:lnTo>
                    <a:pt x="313" y="19"/>
                  </a:lnTo>
                  <a:lnTo>
                    <a:pt x="311" y="18"/>
                  </a:lnTo>
                  <a:lnTo>
                    <a:pt x="308" y="16"/>
                  </a:lnTo>
                  <a:lnTo>
                    <a:pt x="307" y="13"/>
                  </a:lnTo>
                  <a:lnTo>
                    <a:pt x="305" y="12"/>
                  </a:lnTo>
                  <a:lnTo>
                    <a:pt x="305" y="10"/>
                  </a:lnTo>
                  <a:lnTo>
                    <a:pt x="305" y="7"/>
                  </a:lnTo>
                  <a:lnTo>
                    <a:pt x="307" y="6"/>
                  </a:lnTo>
                  <a:lnTo>
                    <a:pt x="308" y="3"/>
                  </a:lnTo>
                  <a:lnTo>
                    <a:pt x="311" y="1"/>
                  </a:lnTo>
                  <a:lnTo>
                    <a:pt x="313" y="0"/>
                  </a:lnTo>
                  <a:lnTo>
                    <a:pt x="316" y="0"/>
                  </a:lnTo>
                  <a:lnTo>
                    <a:pt x="317" y="0"/>
                  </a:lnTo>
                  <a:lnTo>
                    <a:pt x="318" y="1"/>
                  </a:lnTo>
                  <a:lnTo>
                    <a:pt x="321" y="3"/>
                  </a:lnTo>
                  <a:lnTo>
                    <a:pt x="323" y="6"/>
                  </a:lnTo>
                  <a:lnTo>
                    <a:pt x="324" y="7"/>
                  </a:lnTo>
                  <a:lnTo>
                    <a:pt x="324" y="10"/>
                  </a:lnTo>
                  <a:lnTo>
                    <a:pt x="324" y="12"/>
                  </a:lnTo>
                  <a:lnTo>
                    <a:pt x="323" y="13"/>
                  </a:lnTo>
                  <a:lnTo>
                    <a:pt x="321" y="16"/>
                  </a:lnTo>
                  <a:lnTo>
                    <a:pt x="318" y="18"/>
                  </a:lnTo>
                  <a:lnTo>
                    <a:pt x="317" y="19"/>
                  </a:lnTo>
                  <a:lnTo>
                    <a:pt x="316" y="19"/>
                  </a:lnTo>
                  <a:close/>
                  <a:moveTo>
                    <a:pt x="279" y="19"/>
                  </a:moveTo>
                  <a:lnTo>
                    <a:pt x="279" y="19"/>
                  </a:lnTo>
                  <a:lnTo>
                    <a:pt x="276" y="19"/>
                  </a:lnTo>
                  <a:lnTo>
                    <a:pt x="274" y="18"/>
                  </a:lnTo>
                  <a:lnTo>
                    <a:pt x="271" y="16"/>
                  </a:lnTo>
                  <a:lnTo>
                    <a:pt x="270" y="13"/>
                  </a:lnTo>
                  <a:lnTo>
                    <a:pt x="268" y="12"/>
                  </a:lnTo>
                  <a:lnTo>
                    <a:pt x="268" y="10"/>
                  </a:lnTo>
                  <a:lnTo>
                    <a:pt x="268" y="7"/>
                  </a:lnTo>
                  <a:lnTo>
                    <a:pt x="270" y="6"/>
                  </a:lnTo>
                  <a:lnTo>
                    <a:pt x="271" y="3"/>
                  </a:lnTo>
                  <a:lnTo>
                    <a:pt x="274" y="1"/>
                  </a:lnTo>
                  <a:lnTo>
                    <a:pt x="276" y="0"/>
                  </a:lnTo>
                  <a:lnTo>
                    <a:pt x="279" y="0"/>
                  </a:lnTo>
                  <a:lnTo>
                    <a:pt x="280" y="0"/>
                  </a:lnTo>
                  <a:lnTo>
                    <a:pt x="282" y="1"/>
                  </a:lnTo>
                  <a:lnTo>
                    <a:pt x="285" y="3"/>
                  </a:lnTo>
                  <a:lnTo>
                    <a:pt x="286" y="6"/>
                  </a:lnTo>
                  <a:lnTo>
                    <a:pt x="287" y="7"/>
                  </a:lnTo>
                  <a:lnTo>
                    <a:pt x="287" y="10"/>
                  </a:lnTo>
                  <a:lnTo>
                    <a:pt x="287" y="12"/>
                  </a:lnTo>
                  <a:lnTo>
                    <a:pt x="286" y="13"/>
                  </a:lnTo>
                  <a:lnTo>
                    <a:pt x="285" y="16"/>
                  </a:lnTo>
                  <a:lnTo>
                    <a:pt x="282" y="18"/>
                  </a:lnTo>
                  <a:lnTo>
                    <a:pt x="280" y="19"/>
                  </a:lnTo>
                  <a:lnTo>
                    <a:pt x="279" y="19"/>
                  </a:lnTo>
                  <a:close/>
                  <a:moveTo>
                    <a:pt x="242" y="19"/>
                  </a:moveTo>
                  <a:lnTo>
                    <a:pt x="242" y="19"/>
                  </a:lnTo>
                  <a:lnTo>
                    <a:pt x="239" y="19"/>
                  </a:lnTo>
                  <a:lnTo>
                    <a:pt x="237" y="18"/>
                  </a:lnTo>
                  <a:lnTo>
                    <a:pt x="234" y="16"/>
                  </a:lnTo>
                  <a:lnTo>
                    <a:pt x="233" y="13"/>
                  </a:lnTo>
                  <a:lnTo>
                    <a:pt x="231" y="12"/>
                  </a:lnTo>
                  <a:lnTo>
                    <a:pt x="231" y="10"/>
                  </a:lnTo>
                  <a:lnTo>
                    <a:pt x="231" y="7"/>
                  </a:lnTo>
                  <a:lnTo>
                    <a:pt x="233" y="6"/>
                  </a:lnTo>
                  <a:lnTo>
                    <a:pt x="234" y="3"/>
                  </a:lnTo>
                  <a:lnTo>
                    <a:pt x="237" y="1"/>
                  </a:lnTo>
                  <a:lnTo>
                    <a:pt x="239" y="0"/>
                  </a:lnTo>
                  <a:lnTo>
                    <a:pt x="242" y="0"/>
                  </a:lnTo>
                  <a:lnTo>
                    <a:pt x="243" y="0"/>
                  </a:lnTo>
                  <a:lnTo>
                    <a:pt x="245" y="1"/>
                  </a:lnTo>
                  <a:lnTo>
                    <a:pt x="248" y="3"/>
                  </a:lnTo>
                  <a:lnTo>
                    <a:pt x="249" y="6"/>
                  </a:lnTo>
                  <a:lnTo>
                    <a:pt x="251" y="7"/>
                  </a:lnTo>
                  <a:lnTo>
                    <a:pt x="251" y="10"/>
                  </a:lnTo>
                  <a:lnTo>
                    <a:pt x="251" y="12"/>
                  </a:lnTo>
                  <a:lnTo>
                    <a:pt x="249" y="13"/>
                  </a:lnTo>
                  <a:lnTo>
                    <a:pt x="248" y="16"/>
                  </a:lnTo>
                  <a:lnTo>
                    <a:pt x="245" y="18"/>
                  </a:lnTo>
                  <a:lnTo>
                    <a:pt x="243" y="19"/>
                  </a:lnTo>
                  <a:lnTo>
                    <a:pt x="242" y="19"/>
                  </a:lnTo>
                  <a:close/>
                  <a:moveTo>
                    <a:pt x="205" y="19"/>
                  </a:moveTo>
                  <a:lnTo>
                    <a:pt x="205" y="19"/>
                  </a:lnTo>
                  <a:lnTo>
                    <a:pt x="202" y="19"/>
                  </a:lnTo>
                  <a:lnTo>
                    <a:pt x="200" y="18"/>
                  </a:lnTo>
                  <a:lnTo>
                    <a:pt x="197" y="16"/>
                  </a:lnTo>
                  <a:lnTo>
                    <a:pt x="196" y="13"/>
                  </a:lnTo>
                  <a:lnTo>
                    <a:pt x="194" y="12"/>
                  </a:lnTo>
                  <a:lnTo>
                    <a:pt x="194" y="10"/>
                  </a:lnTo>
                  <a:lnTo>
                    <a:pt x="194" y="7"/>
                  </a:lnTo>
                  <a:lnTo>
                    <a:pt x="196" y="6"/>
                  </a:lnTo>
                  <a:lnTo>
                    <a:pt x="197" y="3"/>
                  </a:lnTo>
                  <a:lnTo>
                    <a:pt x="200" y="1"/>
                  </a:lnTo>
                  <a:lnTo>
                    <a:pt x="202" y="0"/>
                  </a:lnTo>
                  <a:lnTo>
                    <a:pt x="205" y="0"/>
                  </a:lnTo>
                  <a:lnTo>
                    <a:pt x="206" y="0"/>
                  </a:lnTo>
                  <a:lnTo>
                    <a:pt x="208" y="1"/>
                  </a:lnTo>
                  <a:lnTo>
                    <a:pt x="211" y="3"/>
                  </a:lnTo>
                  <a:lnTo>
                    <a:pt x="212" y="6"/>
                  </a:lnTo>
                  <a:lnTo>
                    <a:pt x="214" y="7"/>
                  </a:lnTo>
                  <a:lnTo>
                    <a:pt x="214" y="10"/>
                  </a:lnTo>
                  <a:lnTo>
                    <a:pt x="214" y="12"/>
                  </a:lnTo>
                  <a:lnTo>
                    <a:pt x="212" y="13"/>
                  </a:lnTo>
                  <a:lnTo>
                    <a:pt x="211" y="16"/>
                  </a:lnTo>
                  <a:lnTo>
                    <a:pt x="208" y="18"/>
                  </a:lnTo>
                  <a:lnTo>
                    <a:pt x="206" y="19"/>
                  </a:lnTo>
                  <a:lnTo>
                    <a:pt x="205" y="19"/>
                  </a:lnTo>
                  <a:close/>
                  <a:moveTo>
                    <a:pt x="168" y="19"/>
                  </a:moveTo>
                  <a:lnTo>
                    <a:pt x="168" y="19"/>
                  </a:lnTo>
                  <a:lnTo>
                    <a:pt x="165" y="19"/>
                  </a:lnTo>
                  <a:lnTo>
                    <a:pt x="163" y="18"/>
                  </a:lnTo>
                  <a:lnTo>
                    <a:pt x="161" y="16"/>
                  </a:lnTo>
                  <a:lnTo>
                    <a:pt x="159" y="13"/>
                  </a:lnTo>
                  <a:lnTo>
                    <a:pt x="158" y="12"/>
                  </a:lnTo>
                  <a:lnTo>
                    <a:pt x="158" y="10"/>
                  </a:lnTo>
                  <a:lnTo>
                    <a:pt x="158" y="7"/>
                  </a:lnTo>
                  <a:lnTo>
                    <a:pt x="159" y="6"/>
                  </a:lnTo>
                  <a:lnTo>
                    <a:pt x="161" y="3"/>
                  </a:lnTo>
                  <a:lnTo>
                    <a:pt x="163" y="1"/>
                  </a:lnTo>
                  <a:lnTo>
                    <a:pt x="165" y="0"/>
                  </a:lnTo>
                  <a:lnTo>
                    <a:pt x="168" y="0"/>
                  </a:lnTo>
                  <a:lnTo>
                    <a:pt x="169" y="0"/>
                  </a:lnTo>
                  <a:lnTo>
                    <a:pt x="171" y="1"/>
                  </a:lnTo>
                  <a:lnTo>
                    <a:pt x="174" y="3"/>
                  </a:lnTo>
                  <a:lnTo>
                    <a:pt x="175" y="6"/>
                  </a:lnTo>
                  <a:lnTo>
                    <a:pt x="177" y="7"/>
                  </a:lnTo>
                  <a:lnTo>
                    <a:pt x="177" y="10"/>
                  </a:lnTo>
                  <a:lnTo>
                    <a:pt x="177" y="12"/>
                  </a:lnTo>
                  <a:lnTo>
                    <a:pt x="175" y="13"/>
                  </a:lnTo>
                  <a:lnTo>
                    <a:pt x="174" y="16"/>
                  </a:lnTo>
                  <a:lnTo>
                    <a:pt x="171" y="18"/>
                  </a:lnTo>
                  <a:lnTo>
                    <a:pt x="169" y="19"/>
                  </a:lnTo>
                  <a:lnTo>
                    <a:pt x="168" y="19"/>
                  </a:lnTo>
                  <a:close/>
                  <a:moveTo>
                    <a:pt x="131" y="19"/>
                  </a:moveTo>
                  <a:lnTo>
                    <a:pt x="131" y="19"/>
                  </a:lnTo>
                  <a:lnTo>
                    <a:pt x="128" y="19"/>
                  </a:lnTo>
                  <a:lnTo>
                    <a:pt x="127" y="18"/>
                  </a:lnTo>
                  <a:lnTo>
                    <a:pt x="124" y="16"/>
                  </a:lnTo>
                  <a:lnTo>
                    <a:pt x="122" y="13"/>
                  </a:lnTo>
                  <a:lnTo>
                    <a:pt x="121" y="12"/>
                  </a:lnTo>
                  <a:lnTo>
                    <a:pt x="121" y="10"/>
                  </a:lnTo>
                  <a:lnTo>
                    <a:pt x="121" y="7"/>
                  </a:lnTo>
                  <a:lnTo>
                    <a:pt x="122" y="6"/>
                  </a:lnTo>
                  <a:lnTo>
                    <a:pt x="124" y="3"/>
                  </a:lnTo>
                  <a:lnTo>
                    <a:pt x="127" y="1"/>
                  </a:lnTo>
                  <a:lnTo>
                    <a:pt x="128" y="0"/>
                  </a:lnTo>
                  <a:lnTo>
                    <a:pt x="131" y="0"/>
                  </a:lnTo>
                  <a:lnTo>
                    <a:pt x="132" y="0"/>
                  </a:lnTo>
                  <a:lnTo>
                    <a:pt x="134" y="1"/>
                  </a:lnTo>
                  <a:lnTo>
                    <a:pt x="137" y="3"/>
                  </a:lnTo>
                  <a:lnTo>
                    <a:pt x="138" y="6"/>
                  </a:lnTo>
                  <a:lnTo>
                    <a:pt x="140" y="7"/>
                  </a:lnTo>
                  <a:lnTo>
                    <a:pt x="140" y="10"/>
                  </a:lnTo>
                  <a:lnTo>
                    <a:pt x="140" y="12"/>
                  </a:lnTo>
                  <a:lnTo>
                    <a:pt x="138" y="13"/>
                  </a:lnTo>
                  <a:lnTo>
                    <a:pt x="137" y="16"/>
                  </a:lnTo>
                  <a:lnTo>
                    <a:pt x="134" y="18"/>
                  </a:lnTo>
                  <a:lnTo>
                    <a:pt x="132" y="19"/>
                  </a:lnTo>
                  <a:lnTo>
                    <a:pt x="131" y="19"/>
                  </a:lnTo>
                  <a:close/>
                  <a:moveTo>
                    <a:pt x="94" y="19"/>
                  </a:moveTo>
                  <a:lnTo>
                    <a:pt x="94" y="19"/>
                  </a:lnTo>
                  <a:lnTo>
                    <a:pt x="91" y="19"/>
                  </a:lnTo>
                  <a:lnTo>
                    <a:pt x="90" y="18"/>
                  </a:lnTo>
                  <a:lnTo>
                    <a:pt x="87" y="16"/>
                  </a:lnTo>
                  <a:lnTo>
                    <a:pt x="85" y="13"/>
                  </a:lnTo>
                  <a:lnTo>
                    <a:pt x="84" y="12"/>
                  </a:lnTo>
                  <a:lnTo>
                    <a:pt x="84" y="10"/>
                  </a:lnTo>
                  <a:lnTo>
                    <a:pt x="84" y="7"/>
                  </a:lnTo>
                  <a:lnTo>
                    <a:pt x="85" y="6"/>
                  </a:lnTo>
                  <a:lnTo>
                    <a:pt x="87" y="3"/>
                  </a:lnTo>
                  <a:lnTo>
                    <a:pt x="90" y="1"/>
                  </a:lnTo>
                  <a:lnTo>
                    <a:pt x="91" y="0"/>
                  </a:lnTo>
                  <a:lnTo>
                    <a:pt x="94" y="0"/>
                  </a:lnTo>
                  <a:lnTo>
                    <a:pt x="96" y="0"/>
                  </a:lnTo>
                  <a:lnTo>
                    <a:pt x="97" y="1"/>
                  </a:lnTo>
                  <a:lnTo>
                    <a:pt x="100" y="3"/>
                  </a:lnTo>
                  <a:lnTo>
                    <a:pt x="101" y="6"/>
                  </a:lnTo>
                  <a:lnTo>
                    <a:pt x="103" y="7"/>
                  </a:lnTo>
                  <a:lnTo>
                    <a:pt x="103" y="10"/>
                  </a:lnTo>
                  <a:lnTo>
                    <a:pt x="103" y="12"/>
                  </a:lnTo>
                  <a:lnTo>
                    <a:pt x="101" y="13"/>
                  </a:lnTo>
                  <a:lnTo>
                    <a:pt x="100" y="16"/>
                  </a:lnTo>
                  <a:lnTo>
                    <a:pt x="97" y="18"/>
                  </a:lnTo>
                  <a:lnTo>
                    <a:pt x="96" y="19"/>
                  </a:lnTo>
                  <a:lnTo>
                    <a:pt x="94" y="19"/>
                  </a:lnTo>
                  <a:close/>
                  <a:moveTo>
                    <a:pt x="57" y="19"/>
                  </a:moveTo>
                  <a:lnTo>
                    <a:pt x="57" y="19"/>
                  </a:lnTo>
                  <a:lnTo>
                    <a:pt x="54" y="19"/>
                  </a:lnTo>
                  <a:lnTo>
                    <a:pt x="53" y="18"/>
                  </a:lnTo>
                  <a:lnTo>
                    <a:pt x="50" y="16"/>
                  </a:lnTo>
                  <a:lnTo>
                    <a:pt x="48" y="13"/>
                  </a:lnTo>
                  <a:lnTo>
                    <a:pt x="47" y="12"/>
                  </a:lnTo>
                  <a:lnTo>
                    <a:pt x="47" y="10"/>
                  </a:lnTo>
                  <a:lnTo>
                    <a:pt x="47" y="7"/>
                  </a:lnTo>
                  <a:lnTo>
                    <a:pt x="48" y="6"/>
                  </a:lnTo>
                  <a:lnTo>
                    <a:pt x="50" y="3"/>
                  </a:lnTo>
                  <a:lnTo>
                    <a:pt x="53" y="1"/>
                  </a:lnTo>
                  <a:lnTo>
                    <a:pt x="54" y="0"/>
                  </a:lnTo>
                  <a:lnTo>
                    <a:pt x="57" y="0"/>
                  </a:lnTo>
                  <a:lnTo>
                    <a:pt x="59" y="0"/>
                  </a:lnTo>
                  <a:lnTo>
                    <a:pt x="60" y="1"/>
                  </a:lnTo>
                  <a:lnTo>
                    <a:pt x="63" y="3"/>
                  </a:lnTo>
                  <a:lnTo>
                    <a:pt x="65" y="6"/>
                  </a:lnTo>
                  <a:lnTo>
                    <a:pt x="66" y="7"/>
                  </a:lnTo>
                  <a:lnTo>
                    <a:pt x="66" y="10"/>
                  </a:lnTo>
                  <a:lnTo>
                    <a:pt x="66" y="12"/>
                  </a:lnTo>
                  <a:lnTo>
                    <a:pt x="65" y="13"/>
                  </a:lnTo>
                  <a:lnTo>
                    <a:pt x="63" y="16"/>
                  </a:lnTo>
                  <a:lnTo>
                    <a:pt x="60" y="18"/>
                  </a:lnTo>
                  <a:lnTo>
                    <a:pt x="59" y="19"/>
                  </a:lnTo>
                  <a:lnTo>
                    <a:pt x="57" y="19"/>
                  </a:lnTo>
                  <a:close/>
                  <a:moveTo>
                    <a:pt x="20" y="19"/>
                  </a:moveTo>
                  <a:lnTo>
                    <a:pt x="20" y="19"/>
                  </a:lnTo>
                  <a:lnTo>
                    <a:pt x="17" y="19"/>
                  </a:lnTo>
                  <a:lnTo>
                    <a:pt x="16" y="18"/>
                  </a:lnTo>
                  <a:lnTo>
                    <a:pt x="13" y="16"/>
                  </a:lnTo>
                  <a:lnTo>
                    <a:pt x="11" y="13"/>
                  </a:lnTo>
                  <a:lnTo>
                    <a:pt x="10" y="12"/>
                  </a:lnTo>
                  <a:lnTo>
                    <a:pt x="10" y="10"/>
                  </a:lnTo>
                  <a:lnTo>
                    <a:pt x="10" y="7"/>
                  </a:lnTo>
                  <a:lnTo>
                    <a:pt x="11" y="6"/>
                  </a:lnTo>
                  <a:lnTo>
                    <a:pt x="13" y="3"/>
                  </a:lnTo>
                  <a:lnTo>
                    <a:pt x="16" y="1"/>
                  </a:lnTo>
                  <a:lnTo>
                    <a:pt x="17" y="0"/>
                  </a:lnTo>
                  <a:lnTo>
                    <a:pt x="20" y="0"/>
                  </a:lnTo>
                  <a:lnTo>
                    <a:pt x="22" y="0"/>
                  </a:lnTo>
                  <a:lnTo>
                    <a:pt x="23" y="1"/>
                  </a:lnTo>
                  <a:lnTo>
                    <a:pt x="26" y="3"/>
                  </a:lnTo>
                  <a:lnTo>
                    <a:pt x="28" y="6"/>
                  </a:lnTo>
                  <a:lnTo>
                    <a:pt x="29" y="7"/>
                  </a:lnTo>
                  <a:lnTo>
                    <a:pt x="29" y="10"/>
                  </a:lnTo>
                  <a:lnTo>
                    <a:pt x="29" y="12"/>
                  </a:lnTo>
                  <a:lnTo>
                    <a:pt x="28" y="13"/>
                  </a:lnTo>
                  <a:lnTo>
                    <a:pt x="26" y="16"/>
                  </a:lnTo>
                  <a:lnTo>
                    <a:pt x="23" y="18"/>
                  </a:lnTo>
                  <a:lnTo>
                    <a:pt x="22" y="19"/>
                  </a:lnTo>
                  <a:lnTo>
                    <a:pt x="20" y="19"/>
                  </a:lnTo>
                  <a:close/>
                  <a:moveTo>
                    <a:pt x="19" y="35"/>
                  </a:moveTo>
                  <a:lnTo>
                    <a:pt x="19" y="35"/>
                  </a:lnTo>
                  <a:lnTo>
                    <a:pt x="17" y="38"/>
                  </a:lnTo>
                  <a:lnTo>
                    <a:pt x="17" y="40"/>
                  </a:lnTo>
                  <a:lnTo>
                    <a:pt x="16" y="43"/>
                  </a:lnTo>
                  <a:lnTo>
                    <a:pt x="13" y="44"/>
                  </a:lnTo>
                  <a:lnTo>
                    <a:pt x="11" y="44"/>
                  </a:lnTo>
                  <a:lnTo>
                    <a:pt x="9" y="46"/>
                  </a:lnTo>
                  <a:lnTo>
                    <a:pt x="7" y="44"/>
                  </a:lnTo>
                  <a:lnTo>
                    <a:pt x="6" y="44"/>
                  </a:lnTo>
                  <a:lnTo>
                    <a:pt x="3" y="43"/>
                  </a:lnTo>
                  <a:lnTo>
                    <a:pt x="1" y="40"/>
                  </a:lnTo>
                  <a:lnTo>
                    <a:pt x="0" y="38"/>
                  </a:lnTo>
                  <a:lnTo>
                    <a:pt x="0" y="35"/>
                  </a:lnTo>
                  <a:lnTo>
                    <a:pt x="0" y="34"/>
                  </a:lnTo>
                  <a:lnTo>
                    <a:pt x="1" y="32"/>
                  </a:lnTo>
                  <a:lnTo>
                    <a:pt x="3" y="29"/>
                  </a:lnTo>
                  <a:lnTo>
                    <a:pt x="6" y="28"/>
                  </a:lnTo>
                  <a:lnTo>
                    <a:pt x="7" y="26"/>
                  </a:lnTo>
                  <a:lnTo>
                    <a:pt x="9" y="26"/>
                  </a:lnTo>
                  <a:lnTo>
                    <a:pt x="11" y="26"/>
                  </a:lnTo>
                  <a:lnTo>
                    <a:pt x="13" y="28"/>
                  </a:lnTo>
                  <a:lnTo>
                    <a:pt x="16" y="29"/>
                  </a:lnTo>
                  <a:lnTo>
                    <a:pt x="17" y="32"/>
                  </a:lnTo>
                  <a:lnTo>
                    <a:pt x="17" y="34"/>
                  </a:lnTo>
                  <a:lnTo>
                    <a:pt x="19" y="35"/>
                  </a:lnTo>
                  <a:close/>
                  <a:moveTo>
                    <a:pt x="19" y="72"/>
                  </a:moveTo>
                  <a:lnTo>
                    <a:pt x="19" y="72"/>
                  </a:lnTo>
                  <a:lnTo>
                    <a:pt x="17" y="75"/>
                  </a:lnTo>
                  <a:lnTo>
                    <a:pt x="17" y="77"/>
                  </a:lnTo>
                  <a:lnTo>
                    <a:pt x="16" y="80"/>
                  </a:lnTo>
                  <a:lnTo>
                    <a:pt x="13" y="81"/>
                  </a:lnTo>
                  <a:lnTo>
                    <a:pt x="11" y="81"/>
                  </a:lnTo>
                  <a:lnTo>
                    <a:pt x="9" y="82"/>
                  </a:lnTo>
                  <a:lnTo>
                    <a:pt x="7" y="81"/>
                  </a:lnTo>
                  <a:lnTo>
                    <a:pt x="6" y="81"/>
                  </a:lnTo>
                  <a:lnTo>
                    <a:pt x="3" y="80"/>
                  </a:lnTo>
                  <a:lnTo>
                    <a:pt x="1" y="77"/>
                  </a:lnTo>
                  <a:lnTo>
                    <a:pt x="0" y="75"/>
                  </a:lnTo>
                  <a:lnTo>
                    <a:pt x="0" y="72"/>
                  </a:lnTo>
                  <a:lnTo>
                    <a:pt x="0" y="71"/>
                  </a:lnTo>
                  <a:lnTo>
                    <a:pt x="1" y="69"/>
                  </a:lnTo>
                  <a:lnTo>
                    <a:pt x="3" y="66"/>
                  </a:lnTo>
                  <a:lnTo>
                    <a:pt x="6" y="65"/>
                  </a:lnTo>
                  <a:lnTo>
                    <a:pt x="7" y="63"/>
                  </a:lnTo>
                  <a:lnTo>
                    <a:pt x="9" y="63"/>
                  </a:lnTo>
                  <a:lnTo>
                    <a:pt x="11" y="63"/>
                  </a:lnTo>
                  <a:lnTo>
                    <a:pt x="13" y="65"/>
                  </a:lnTo>
                  <a:lnTo>
                    <a:pt x="16" y="66"/>
                  </a:lnTo>
                  <a:lnTo>
                    <a:pt x="17" y="69"/>
                  </a:lnTo>
                  <a:lnTo>
                    <a:pt x="17" y="71"/>
                  </a:lnTo>
                  <a:lnTo>
                    <a:pt x="19" y="72"/>
                  </a:lnTo>
                  <a:close/>
                  <a:moveTo>
                    <a:pt x="19" y="109"/>
                  </a:moveTo>
                  <a:lnTo>
                    <a:pt x="19" y="109"/>
                  </a:lnTo>
                  <a:lnTo>
                    <a:pt x="17" y="112"/>
                  </a:lnTo>
                  <a:lnTo>
                    <a:pt x="17" y="113"/>
                  </a:lnTo>
                  <a:lnTo>
                    <a:pt x="16" y="116"/>
                  </a:lnTo>
                  <a:lnTo>
                    <a:pt x="13" y="118"/>
                  </a:lnTo>
                  <a:lnTo>
                    <a:pt x="11" y="118"/>
                  </a:lnTo>
                  <a:lnTo>
                    <a:pt x="9" y="119"/>
                  </a:lnTo>
                  <a:lnTo>
                    <a:pt x="7" y="118"/>
                  </a:lnTo>
                  <a:lnTo>
                    <a:pt x="6" y="118"/>
                  </a:lnTo>
                  <a:lnTo>
                    <a:pt x="3" y="116"/>
                  </a:lnTo>
                  <a:lnTo>
                    <a:pt x="1" y="113"/>
                  </a:lnTo>
                  <a:lnTo>
                    <a:pt x="0" y="112"/>
                  </a:lnTo>
                  <a:lnTo>
                    <a:pt x="0" y="109"/>
                  </a:lnTo>
                  <a:lnTo>
                    <a:pt x="0" y="108"/>
                  </a:lnTo>
                  <a:lnTo>
                    <a:pt x="1" y="106"/>
                  </a:lnTo>
                  <a:lnTo>
                    <a:pt x="3" y="103"/>
                  </a:lnTo>
                  <a:lnTo>
                    <a:pt x="6" y="102"/>
                  </a:lnTo>
                  <a:lnTo>
                    <a:pt x="7" y="100"/>
                  </a:lnTo>
                  <a:lnTo>
                    <a:pt x="9" y="100"/>
                  </a:lnTo>
                  <a:lnTo>
                    <a:pt x="11" y="100"/>
                  </a:lnTo>
                  <a:lnTo>
                    <a:pt x="13" y="102"/>
                  </a:lnTo>
                  <a:lnTo>
                    <a:pt x="16" y="103"/>
                  </a:lnTo>
                  <a:lnTo>
                    <a:pt x="17" y="106"/>
                  </a:lnTo>
                  <a:lnTo>
                    <a:pt x="17" y="108"/>
                  </a:lnTo>
                  <a:lnTo>
                    <a:pt x="19" y="109"/>
                  </a:lnTo>
                  <a:close/>
                  <a:moveTo>
                    <a:pt x="19" y="146"/>
                  </a:moveTo>
                  <a:lnTo>
                    <a:pt x="19" y="146"/>
                  </a:lnTo>
                  <a:lnTo>
                    <a:pt x="17" y="149"/>
                  </a:lnTo>
                  <a:lnTo>
                    <a:pt x="17" y="150"/>
                  </a:lnTo>
                  <a:lnTo>
                    <a:pt x="16" y="153"/>
                  </a:lnTo>
                  <a:lnTo>
                    <a:pt x="13" y="155"/>
                  </a:lnTo>
                  <a:lnTo>
                    <a:pt x="11" y="155"/>
                  </a:lnTo>
                  <a:lnTo>
                    <a:pt x="9" y="156"/>
                  </a:lnTo>
                  <a:lnTo>
                    <a:pt x="7" y="155"/>
                  </a:lnTo>
                  <a:lnTo>
                    <a:pt x="6" y="155"/>
                  </a:lnTo>
                  <a:lnTo>
                    <a:pt x="3" y="153"/>
                  </a:lnTo>
                  <a:lnTo>
                    <a:pt x="1" y="150"/>
                  </a:lnTo>
                  <a:lnTo>
                    <a:pt x="0" y="149"/>
                  </a:lnTo>
                  <a:lnTo>
                    <a:pt x="0" y="146"/>
                  </a:lnTo>
                  <a:lnTo>
                    <a:pt x="0" y="144"/>
                  </a:lnTo>
                  <a:lnTo>
                    <a:pt x="1" y="143"/>
                  </a:lnTo>
                  <a:lnTo>
                    <a:pt x="3" y="140"/>
                  </a:lnTo>
                  <a:lnTo>
                    <a:pt x="6" y="139"/>
                  </a:lnTo>
                  <a:lnTo>
                    <a:pt x="7" y="137"/>
                  </a:lnTo>
                  <a:lnTo>
                    <a:pt x="9" y="137"/>
                  </a:lnTo>
                  <a:lnTo>
                    <a:pt x="11" y="137"/>
                  </a:lnTo>
                  <a:lnTo>
                    <a:pt x="13" y="139"/>
                  </a:lnTo>
                  <a:lnTo>
                    <a:pt x="16" y="140"/>
                  </a:lnTo>
                  <a:lnTo>
                    <a:pt x="17" y="143"/>
                  </a:lnTo>
                  <a:lnTo>
                    <a:pt x="17" y="144"/>
                  </a:lnTo>
                  <a:lnTo>
                    <a:pt x="19" y="146"/>
                  </a:lnTo>
                  <a:close/>
                  <a:moveTo>
                    <a:pt x="19" y="183"/>
                  </a:moveTo>
                  <a:lnTo>
                    <a:pt x="19" y="183"/>
                  </a:lnTo>
                  <a:lnTo>
                    <a:pt x="17" y="186"/>
                  </a:lnTo>
                  <a:lnTo>
                    <a:pt x="17" y="187"/>
                  </a:lnTo>
                  <a:lnTo>
                    <a:pt x="16" y="190"/>
                  </a:lnTo>
                  <a:lnTo>
                    <a:pt x="13" y="192"/>
                  </a:lnTo>
                  <a:lnTo>
                    <a:pt x="11" y="192"/>
                  </a:lnTo>
                  <a:lnTo>
                    <a:pt x="9" y="193"/>
                  </a:lnTo>
                  <a:lnTo>
                    <a:pt x="7" y="192"/>
                  </a:lnTo>
                  <a:lnTo>
                    <a:pt x="6" y="192"/>
                  </a:lnTo>
                  <a:lnTo>
                    <a:pt x="3" y="190"/>
                  </a:lnTo>
                  <a:lnTo>
                    <a:pt x="1" y="187"/>
                  </a:lnTo>
                  <a:lnTo>
                    <a:pt x="0" y="186"/>
                  </a:lnTo>
                  <a:lnTo>
                    <a:pt x="0" y="183"/>
                  </a:lnTo>
                  <a:lnTo>
                    <a:pt x="0" y="181"/>
                  </a:lnTo>
                  <a:lnTo>
                    <a:pt x="1" y="180"/>
                  </a:lnTo>
                  <a:lnTo>
                    <a:pt x="3" y="177"/>
                  </a:lnTo>
                  <a:lnTo>
                    <a:pt x="6" y="175"/>
                  </a:lnTo>
                  <a:lnTo>
                    <a:pt x="7" y="174"/>
                  </a:lnTo>
                  <a:lnTo>
                    <a:pt x="9" y="174"/>
                  </a:lnTo>
                  <a:lnTo>
                    <a:pt x="11" y="174"/>
                  </a:lnTo>
                  <a:lnTo>
                    <a:pt x="13" y="175"/>
                  </a:lnTo>
                  <a:lnTo>
                    <a:pt x="16" y="177"/>
                  </a:lnTo>
                  <a:lnTo>
                    <a:pt x="17" y="180"/>
                  </a:lnTo>
                  <a:lnTo>
                    <a:pt x="17" y="181"/>
                  </a:lnTo>
                  <a:lnTo>
                    <a:pt x="19" y="183"/>
                  </a:lnTo>
                  <a:close/>
                  <a:moveTo>
                    <a:pt x="19" y="220"/>
                  </a:moveTo>
                  <a:lnTo>
                    <a:pt x="19" y="220"/>
                  </a:lnTo>
                  <a:lnTo>
                    <a:pt x="17" y="223"/>
                  </a:lnTo>
                  <a:lnTo>
                    <a:pt x="17" y="224"/>
                  </a:lnTo>
                  <a:lnTo>
                    <a:pt x="16" y="227"/>
                  </a:lnTo>
                  <a:lnTo>
                    <a:pt x="13" y="229"/>
                  </a:lnTo>
                  <a:lnTo>
                    <a:pt x="11" y="229"/>
                  </a:lnTo>
                  <a:lnTo>
                    <a:pt x="9" y="230"/>
                  </a:lnTo>
                  <a:lnTo>
                    <a:pt x="7" y="229"/>
                  </a:lnTo>
                  <a:lnTo>
                    <a:pt x="6" y="229"/>
                  </a:lnTo>
                  <a:lnTo>
                    <a:pt x="3" y="227"/>
                  </a:lnTo>
                  <a:lnTo>
                    <a:pt x="1" y="224"/>
                  </a:lnTo>
                  <a:lnTo>
                    <a:pt x="0" y="223"/>
                  </a:lnTo>
                  <a:lnTo>
                    <a:pt x="0" y="220"/>
                  </a:lnTo>
                  <a:lnTo>
                    <a:pt x="0" y="218"/>
                  </a:lnTo>
                  <a:lnTo>
                    <a:pt x="1" y="217"/>
                  </a:lnTo>
                  <a:lnTo>
                    <a:pt x="3" y="214"/>
                  </a:lnTo>
                  <a:lnTo>
                    <a:pt x="6" y="212"/>
                  </a:lnTo>
                  <a:lnTo>
                    <a:pt x="7" y="211"/>
                  </a:lnTo>
                  <a:lnTo>
                    <a:pt x="9" y="211"/>
                  </a:lnTo>
                  <a:lnTo>
                    <a:pt x="11" y="211"/>
                  </a:lnTo>
                  <a:lnTo>
                    <a:pt x="13" y="212"/>
                  </a:lnTo>
                  <a:lnTo>
                    <a:pt x="16" y="214"/>
                  </a:lnTo>
                  <a:lnTo>
                    <a:pt x="17" y="217"/>
                  </a:lnTo>
                  <a:lnTo>
                    <a:pt x="17" y="218"/>
                  </a:lnTo>
                  <a:lnTo>
                    <a:pt x="19" y="220"/>
                  </a:lnTo>
                  <a:close/>
                  <a:moveTo>
                    <a:pt x="19" y="257"/>
                  </a:moveTo>
                  <a:lnTo>
                    <a:pt x="19" y="258"/>
                  </a:lnTo>
                  <a:lnTo>
                    <a:pt x="17" y="260"/>
                  </a:lnTo>
                  <a:lnTo>
                    <a:pt x="17" y="261"/>
                  </a:lnTo>
                  <a:lnTo>
                    <a:pt x="16" y="264"/>
                  </a:lnTo>
                  <a:lnTo>
                    <a:pt x="13" y="265"/>
                  </a:lnTo>
                  <a:lnTo>
                    <a:pt x="11" y="267"/>
                  </a:lnTo>
                  <a:lnTo>
                    <a:pt x="9" y="267"/>
                  </a:lnTo>
                  <a:lnTo>
                    <a:pt x="7" y="267"/>
                  </a:lnTo>
                  <a:lnTo>
                    <a:pt x="6" y="265"/>
                  </a:lnTo>
                  <a:lnTo>
                    <a:pt x="3" y="264"/>
                  </a:lnTo>
                  <a:lnTo>
                    <a:pt x="1" y="261"/>
                  </a:lnTo>
                  <a:lnTo>
                    <a:pt x="0" y="260"/>
                  </a:lnTo>
                  <a:lnTo>
                    <a:pt x="0" y="258"/>
                  </a:lnTo>
                  <a:lnTo>
                    <a:pt x="0" y="257"/>
                  </a:lnTo>
                  <a:lnTo>
                    <a:pt x="0" y="255"/>
                  </a:lnTo>
                  <a:lnTo>
                    <a:pt x="1" y="254"/>
                  </a:lnTo>
                  <a:lnTo>
                    <a:pt x="3" y="251"/>
                  </a:lnTo>
                  <a:lnTo>
                    <a:pt x="6" y="249"/>
                  </a:lnTo>
                  <a:lnTo>
                    <a:pt x="7" y="248"/>
                  </a:lnTo>
                  <a:lnTo>
                    <a:pt x="9" y="248"/>
                  </a:lnTo>
                  <a:lnTo>
                    <a:pt x="11" y="248"/>
                  </a:lnTo>
                  <a:lnTo>
                    <a:pt x="13" y="249"/>
                  </a:lnTo>
                  <a:lnTo>
                    <a:pt x="16" y="251"/>
                  </a:lnTo>
                  <a:lnTo>
                    <a:pt x="17" y="254"/>
                  </a:lnTo>
                  <a:lnTo>
                    <a:pt x="17" y="255"/>
                  </a:lnTo>
                  <a:lnTo>
                    <a:pt x="19" y="257"/>
                  </a:lnTo>
                  <a:close/>
                  <a:moveTo>
                    <a:pt x="19" y="295"/>
                  </a:moveTo>
                  <a:lnTo>
                    <a:pt x="19" y="295"/>
                  </a:lnTo>
                  <a:lnTo>
                    <a:pt x="17" y="296"/>
                  </a:lnTo>
                  <a:lnTo>
                    <a:pt x="17" y="298"/>
                  </a:lnTo>
                  <a:lnTo>
                    <a:pt x="16" y="301"/>
                  </a:lnTo>
                  <a:lnTo>
                    <a:pt x="13" y="302"/>
                  </a:lnTo>
                  <a:lnTo>
                    <a:pt x="11" y="304"/>
                  </a:lnTo>
                  <a:lnTo>
                    <a:pt x="9" y="304"/>
                  </a:lnTo>
                  <a:lnTo>
                    <a:pt x="7" y="304"/>
                  </a:lnTo>
                  <a:lnTo>
                    <a:pt x="6" y="302"/>
                  </a:lnTo>
                  <a:lnTo>
                    <a:pt x="3" y="301"/>
                  </a:lnTo>
                  <a:lnTo>
                    <a:pt x="1" y="298"/>
                  </a:lnTo>
                  <a:lnTo>
                    <a:pt x="0" y="296"/>
                  </a:lnTo>
                  <a:lnTo>
                    <a:pt x="0" y="295"/>
                  </a:lnTo>
                  <a:lnTo>
                    <a:pt x="0" y="292"/>
                  </a:lnTo>
                  <a:lnTo>
                    <a:pt x="1" y="291"/>
                  </a:lnTo>
                  <a:lnTo>
                    <a:pt x="3" y="288"/>
                  </a:lnTo>
                  <a:lnTo>
                    <a:pt x="6" y="286"/>
                  </a:lnTo>
                  <a:lnTo>
                    <a:pt x="7" y="285"/>
                  </a:lnTo>
                  <a:lnTo>
                    <a:pt x="9" y="285"/>
                  </a:lnTo>
                  <a:lnTo>
                    <a:pt x="11" y="285"/>
                  </a:lnTo>
                  <a:lnTo>
                    <a:pt x="13" y="286"/>
                  </a:lnTo>
                  <a:lnTo>
                    <a:pt x="16" y="288"/>
                  </a:lnTo>
                  <a:lnTo>
                    <a:pt x="17" y="291"/>
                  </a:lnTo>
                  <a:lnTo>
                    <a:pt x="17" y="292"/>
                  </a:lnTo>
                  <a:lnTo>
                    <a:pt x="19" y="295"/>
                  </a:lnTo>
                  <a:close/>
                  <a:moveTo>
                    <a:pt x="19" y="332"/>
                  </a:moveTo>
                  <a:lnTo>
                    <a:pt x="19" y="332"/>
                  </a:lnTo>
                  <a:lnTo>
                    <a:pt x="17" y="333"/>
                  </a:lnTo>
                  <a:lnTo>
                    <a:pt x="17" y="335"/>
                  </a:lnTo>
                  <a:lnTo>
                    <a:pt x="16" y="338"/>
                  </a:lnTo>
                  <a:lnTo>
                    <a:pt x="13" y="339"/>
                  </a:lnTo>
                  <a:lnTo>
                    <a:pt x="11" y="341"/>
                  </a:lnTo>
                  <a:lnTo>
                    <a:pt x="9" y="341"/>
                  </a:lnTo>
                  <a:lnTo>
                    <a:pt x="7" y="341"/>
                  </a:lnTo>
                  <a:lnTo>
                    <a:pt x="6" y="339"/>
                  </a:lnTo>
                  <a:lnTo>
                    <a:pt x="3" y="338"/>
                  </a:lnTo>
                  <a:lnTo>
                    <a:pt x="1" y="335"/>
                  </a:lnTo>
                  <a:lnTo>
                    <a:pt x="0" y="333"/>
                  </a:lnTo>
                  <a:lnTo>
                    <a:pt x="0" y="332"/>
                  </a:lnTo>
                  <a:lnTo>
                    <a:pt x="0" y="329"/>
                  </a:lnTo>
                  <a:lnTo>
                    <a:pt x="1" y="327"/>
                  </a:lnTo>
                  <a:lnTo>
                    <a:pt x="3" y="324"/>
                  </a:lnTo>
                  <a:lnTo>
                    <a:pt x="6" y="323"/>
                  </a:lnTo>
                  <a:lnTo>
                    <a:pt x="7" y="322"/>
                  </a:lnTo>
                  <a:lnTo>
                    <a:pt x="9" y="322"/>
                  </a:lnTo>
                  <a:lnTo>
                    <a:pt x="11" y="322"/>
                  </a:lnTo>
                  <a:lnTo>
                    <a:pt x="13" y="323"/>
                  </a:lnTo>
                  <a:lnTo>
                    <a:pt x="16" y="324"/>
                  </a:lnTo>
                  <a:lnTo>
                    <a:pt x="17" y="327"/>
                  </a:lnTo>
                  <a:lnTo>
                    <a:pt x="17" y="329"/>
                  </a:lnTo>
                  <a:lnTo>
                    <a:pt x="19" y="332"/>
                  </a:lnTo>
                  <a:close/>
                  <a:moveTo>
                    <a:pt x="19" y="369"/>
                  </a:moveTo>
                  <a:lnTo>
                    <a:pt x="19" y="369"/>
                  </a:lnTo>
                  <a:lnTo>
                    <a:pt x="17" y="370"/>
                  </a:lnTo>
                  <a:lnTo>
                    <a:pt x="17" y="372"/>
                  </a:lnTo>
                  <a:lnTo>
                    <a:pt x="16" y="375"/>
                  </a:lnTo>
                  <a:lnTo>
                    <a:pt x="13" y="376"/>
                  </a:lnTo>
                  <a:lnTo>
                    <a:pt x="11" y="378"/>
                  </a:lnTo>
                  <a:lnTo>
                    <a:pt x="9" y="378"/>
                  </a:lnTo>
                  <a:lnTo>
                    <a:pt x="7" y="378"/>
                  </a:lnTo>
                  <a:lnTo>
                    <a:pt x="6" y="376"/>
                  </a:lnTo>
                  <a:lnTo>
                    <a:pt x="3" y="375"/>
                  </a:lnTo>
                  <a:lnTo>
                    <a:pt x="1" y="372"/>
                  </a:lnTo>
                  <a:lnTo>
                    <a:pt x="0" y="370"/>
                  </a:lnTo>
                  <a:lnTo>
                    <a:pt x="0" y="369"/>
                  </a:lnTo>
                  <a:lnTo>
                    <a:pt x="0" y="366"/>
                  </a:lnTo>
                  <a:lnTo>
                    <a:pt x="1" y="364"/>
                  </a:lnTo>
                  <a:lnTo>
                    <a:pt x="3" y="361"/>
                  </a:lnTo>
                  <a:lnTo>
                    <a:pt x="6" y="360"/>
                  </a:lnTo>
                  <a:lnTo>
                    <a:pt x="7" y="358"/>
                  </a:lnTo>
                  <a:lnTo>
                    <a:pt x="9" y="358"/>
                  </a:lnTo>
                  <a:lnTo>
                    <a:pt x="11" y="358"/>
                  </a:lnTo>
                  <a:lnTo>
                    <a:pt x="13" y="360"/>
                  </a:lnTo>
                  <a:lnTo>
                    <a:pt x="16" y="361"/>
                  </a:lnTo>
                  <a:lnTo>
                    <a:pt x="17" y="364"/>
                  </a:lnTo>
                  <a:lnTo>
                    <a:pt x="17" y="366"/>
                  </a:lnTo>
                  <a:lnTo>
                    <a:pt x="19" y="369"/>
                  </a:lnTo>
                  <a:close/>
                  <a:moveTo>
                    <a:pt x="19" y="406"/>
                  </a:moveTo>
                  <a:lnTo>
                    <a:pt x="19" y="406"/>
                  </a:lnTo>
                  <a:lnTo>
                    <a:pt x="17" y="407"/>
                  </a:lnTo>
                  <a:lnTo>
                    <a:pt x="17" y="409"/>
                  </a:lnTo>
                  <a:lnTo>
                    <a:pt x="16" y="412"/>
                  </a:lnTo>
                  <a:lnTo>
                    <a:pt x="13" y="413"/>
                  </a:lnTo>
                  <a:lnTo>
                    <a:pt x="11" y="414"/>
                  </a:lnTo>
                  <a:lnTo>
                    <a:pt x="9" y="414"/>
                  </a:lnTo>
                  <a:lnTo>
                    <a:pt x="7" y="414"/>
                  </a:lnTo>
                  <a:lnTo>
                    <a:pt x="6" y="413"/>
                  </a:lnTo>
                  <a:lnTo>
                    <a:pt x="3" y="412"/>
                  </a:lnTo>
                  <a:lnTo>
                    <a:pt x="1" y="409"/>
                  </a:lnTo>
                  <a:lnTo>
                    <a:pt x="0" y="407"/>
                  </a:lnTo>
                  <a:lnTo>
                    <a:pt x="0" y="406"/>
                  </a:lnTo>
                  <a:lnTo>
                    <a:pt x="0" y="403"/>
                  </a:lnTo>
                  <a:lnTo>
                    <a:pt x="1" y="401"/>
                  </a:lnTo>
                  <a:lnTo>
                    <a:pt x="3" y="398"/>
                  </a:lnTo>
                  <a:lnTo>
                    <a:pt x="6" y="397"/>
                  </a:lnTo>
                  <a:lnTo>
                    <a:pt x="7" y="395"/>
                  </a:lnTo>
                  <a:lnTo>
                    <a:pt x="9" y="395"/>
                  </a:lnTo>
                  <a:lnTo>
                    <a:pt x="11" y="395"/>
                  </a:lnTo>
                  <a:lnTo>
                    <a:pt x="13" y="397"/>
                  </a:lnTo>
                  <a:lnTo>
                    <a:pt x="16" y="398"/>
                  </a:lnTo>
                  <a:lnTo>
                    <a:pt x="17" y="401"/>
                  </a:lnTo>
                  <a:lnTo>
                    <a:pt x="17" y="403"/>
                  </a:lnTo>
                  <a:lnTo>
                    <a:pt x="19" y="406"/>
                  </a:lnTo>
                  <a:close/>
                  <a:moveTo>
                    <a:pt x="19" y="443"/>
                  </a:moveTo>
                  <a:lnTo>
                    <a:pt x="19" y="443"/>
                  </a:lnTo>
                  <a:lnTo>
                    <a:pt x="17" y="444"/>
                  </a:lnTo>
                  <a:lnTo>
                    <a:pt x="17" y="445"/>
                  </a:lnTo>
                  <a:lnTo>
                    <a:pt x="16" y="448"/>
                  </a:lnTo>
                  <a:lnTo>
                    <a:pt x="13" y="450"/>
                  </a:lnTo>
                  <a:lnTo>
                    <a:pt x="11" y="451"/>
                  </a:lnTo>
                  <a:lnTo>
                    <a:pt x="9" y="451"/>
                  </a:lnTo>
                  <a:lnTo>
                    <a:pt x="7" y="451"/>
                  </a:lnTo>
                  <a:lnTo>
                    <a:pt x="6" y="450"/>
                  </a:lnTo>
                  <a:lnTo>
                    <a:pt x="3" y="448"/>
                  </a:lnTo>
                  <a:lnTo>
                    <a:pt x="1" y="445"/>
                  </a:lnTo>
                  <a:lnTo>
                    <a:pt x="0" y="444"/>
                  </a:lnTo>
                  <a:lnTo>
                    <a:pt x="0" y="443"/>
                  </a:lnTo>
                  <a:lnTo>
                    <a:pt x="0" y="440"/>
                  </a:lnTo>
                  <a:lnTo>
                    <a:pt x="1" y="438"/>
                  </a:lnTo>
                  <a:lnTo>
                    <a:pt x="3" y="435"/>
                  </a:lnTo>
                  <a:lnTo>
                    <a:pt x="6" y="434"/>
                  </a:lnTo>
                  <a:lnTo>
                    <a:pt x="7" y="432"/>
                  </a:lnTo>
                  <a:lnTo>
                    <a:pt x="9" y="432"/>
                  </a:lnTo>
                  <a:lnTo>
                    <a:pt x="11" y="432"/>
                  </a:lnTo>
                  <a:lnTo>
                    <a:pt x="13" y="434"/>
                  </a:lnTo>
                  <a:lnTo>
                    <a:pt x="16" y="435"/>
                  </a:lnTo>
                  <a:lnTo>
                    <a:pt x="17" y="438"/>
                  </a:lnTo>
                  <a:lnTo>
                    <a:pt x="17" y="440"/>
                  </a:lnTo>
                  <a:lnTo>
                    <a:pt x="19" y="443"/>
                  </a:lnTo>
                  <a:close/>
                  <a:moveTo>
                    <a:pt x="19" y="479"/>
                  </a:moveTo>
                  <a:lnTo>
                    <a:pt x="19" y="479"/>
                  </a:lnTo>
                  <a:lnTo>
                    <a:pt x="17" y="481"/>
                  </a:lnTo>
                  <a:lnTo>
                    <a:pt x="17" y="482"/>
                  </a:lnTo>
                  <a:lnTo>
                    <a:pt x="16" y="485"/>
                  </a:lnTo>
                  <a:lnTo>
                    <a:pt x="13" y="487"/>
                  </a:lnTo>
                  <a:lnTo>
                    <a:pt x="11" y="488"/>
                  </a:lnTo>
                  <a:lnTo>
                    <a:pt x="9" y="488"/>
                  </a:lnTo>
                  <a:lnTo>
                    <a:pt x="7" y="488"/>
                  </a:lnTo>
                  <a:lnTo>
                    <a:pt x="6" y="487"/>
                  </a:lnTo>
                  <a:lnTo>
                    <a:pt x="3" y="485"/>
                  </a:lnTo>
                  <a:lnTo>
                    <a:pt x="1" y="482"/>
                  </a:lnTo>
                  <a:lnTo>
                    <a:pt x="0" y="481"/>
                  </a:lnTo>
                  <a:lnTo>
                    <a:pt x="0" y="479"/>
                  </a:lnTo>
                  <a:lnTo>
                    <a:pt x="0" y="476"/>
                  </a:lnTo>
                  <a:lnTo>
                    <a:pt x="1" y="475"/>
                  </a:lnTo>
                  <a:lnTo>
                    <a:pt x="3" y="472"/>
                  </a:lnTo>
                  <a:lnTo>
                    <a:pt x="6" y="471"/>
                  </a:lnTo>
                  <a:lnTo>
                    <a:pt x="7" y="469"/>
                  </a:lnTo>
                  <a:lnTo>
                    <a:pt x="9" y="469"/>
                  </a:lnTo>
                  <a:lnTo>
                    <a:pt x="11" y="469"/>
                  </a:lnTo>
                  <a:lnTo>
                    <a:pt x="13" y="471"/>
                  </a:lnTo>
                  <a:lnTo>
                    <a:pt x="16" y="472"/>
                  </a:lnTo>
                  <a:lnTo>
                    <a:pt x="17" y="475"/>
                  </a:lnTo>
                  <a:lnTo>
                    <a:pt x="17" y="476"/>
                  </a:lnTo>
                  <a:lnTo>
                    <a:pt x="19" y="479"/>
                  </a:lnTo>
                  <a:close/>
                  <a:moveTo>
                    <a:pt x="19" y="516"/>
                  </a:moveTo>
                  <a:lnTo>
                    <a:pt x="19" y="516"/>
                  </a:lnTo>
                  <a:lnTo>
                    <a:pt x="17" y="518"/>
                  </a:lnTo>
                  <a:lnTo>
                    <a:pt x="17" y="519"/>
                  </a:lnTo>
                  <a:lnTo>
                    <a:pt x="16" y="522"/>
                  </a:lnTo>
                  <a:lnTo>
                    <a:pt x="13" y="524"/>
                  </a:lnTo>
                  <a:lnTo>
                    <a:pt x="11" y="525"/>
                  </a:lnTo>
                  <a:lnTo>
                    <a:pt x="9" y="525"/>
                  </a:lnTo>
                  <a:lnTo>
                    <a:pt x="7" y="525"/>
                  </a:lnTo>
                  <a:lnTo>
                    <a:pt x="6" y="524"/>
                  </a:lnTo>
                  <a:lnTo>
                    <a:pt x="3" y="522"/>
                  </a:lnTo>
                  <a:lnTo>
                    <a:pt x="1" y="519"/>
                  </a:lnTo>
                  <a:lnTo>
                    <a:pt x="0" y="518"/>
                  </a:lnTo>
                  <a:lnTo>
                    <a:pt x="0" y="516"/>
                  </a:lnTo>
                  <a:lnTo>
                    <a:pt x="0" y="513"/>
                  </a:lnTo>
                  <a:lnTo>
                    <a:pt x="1" y="512"/>
                  </a:lnTo>
                  <a:lnTo>
                    <a:pt x="3" y="509"/>
                  </a:lnTo>
                  <a:lnTo>
                    <a:pt x="6" y="507"/>
                  </a:lnTo>
                  <a:lnTo>
                    <a:pt x="7" y="506"/>
                  </a:lnTo>
                  <a:lnTo>
                    <a:pt x="9" y="506"/>
                  </a:lnTo>
                  <a:lnTo>
                    <a:pt x="11" y="506"/>
                  </a:lnTo>
                  <a:lnTo>
                    <a:pt x="13" y="507"/>
                  </a:lnTo>
                  <a:lnTo>
                    <a:pt x="16" y="509"/>
                  </a:lnTo>
                  <a:lnTo>
                    <a:pt x="17" y="512"/>
                  </a:lnTo>
                  <a:lnTo>
                    <a:pt x="17" y="513"/>
                  </a:lnTo>
                  <a:lnTo>
                    <a:pt x="19" y="516"/>
                  </a:lnTo>
                  <a:close/>
                  <a:moveTo>
                    <a:pt x="32" y="521"/>
                  </a:moveTo>
                  <a:lnTo>
                    <a:pt x="32" y="521"/>
                  </a:lnTo>
                  <a:lnTo>
                    <a:pt x="34" y="521"/>
                  </a:lnTo>
                  <a:lnTo>
                    <a:pt x="35" y="521"/>
                  </a:lnTo>
                  <a:lnTo>
                    <a:pt x="38" y="524"/>
                  </a:lnTo>
                  <a:lnTo>
                    <a:pt x="41" y="527"/>
                  </a:lnTo>
                  <a:lnTo>
                    <a:pt x="41" y="528"/>
                  </a:lnTo>
                  <a:lnTo>
                    <a:pt x="41" y="530"/>
                  </a:lnTo>
                  <a:lnTo>
                    <a:pt x="41" y="531"/>
                  </a:lnTo>
                  <a:lnTo>
                    <a:pt x="41" y="533"/>
                  </a:lnTo>
                  <a:lnTo>
                    <a:pt x="38" y="536"/>
                  </a:lnTo>
                  <a:lnTo>
                    <a:pt x="35" y="538"/>
                  </a:lnTo>
                  <a:lnTo>
                    <a:pt x="34" y="538"/>
                  </a:lnTo>
                  <a:lnTo>
                    <a:pt x="32" y="538"/>
                  </a:lnTo>
                  <a:lnTo>
                    <a:pt x="29" y="538"/>
                  </a:lnTo>
                  <a:lnTo>
                    <a:pt x="28" y="538"/>
                  </a:lnTo>
                  <a:lnTo>
                    <a:pt x="25" y="536"/>
                  </a:lnTo>
                  <a:lnTo>
                    <a:pt x="23" y="533"/>
                  </a:lnTo>
                  <a:lnTo>
                    <a:pt x="23" y="531"/>
                  </a:lnTo>
                  <a:lnTo>
                    <a:pt x="23" y="530"/>
                  </a:lnTo>
                  <a:lnTo>
                    <a:pt x="23" y="528"/>
                  </a:lnTo>
                  <a:lnTo>
                    <a:pt x="23" y="527"/>
                  </a:lnTo>
                  <a:lnTo>
                    <a:pt x="25" y="524"/>
                  </a:lnTo>
                  <a:lnTo>
                    <a:pt x="28" y="521"/>
                  </a:lnTo>
                  <a:lnTo>
                    <a:pt x="29" y="521"/>
                  </a:lnTo>
                  <a:lnTo>
                    <a:pt x="32" y="521"/>
                  </a:lnTo>
                  <a:close/>
                  <a:moveTo>
                    <a:pt x="69" y="521"/>
                  </a:moveTo>
                  <a:lnTo>
                    <a:pt x="69" y="521"/>
                  </a:lnTo>
                  <a:lnTo>
                    <a:pt x="71" y="521"/>
                  </a:lnTo>
                  <a:lnTo>
                    <a:pt x="72" y="521"/>
                  </a:lnTo>
                  <a:lnTo>
                    <a:pt x="75" y="524"/>
                  </a:lnTo>
                  <a:lnTo>
                    <a:pt x="78" y="527"/>
                  </a:lnTo>
                  <a:lnTo>
                    <a:pt x="78" y="528"/>
                  </a:lnTo>
                  <a:lnTo>
                    <a:pt x="78" y="530"/>
                  </a:lnTo>
                  <a:lnTo>
                    <a:pt x="78" y="531"/>
                  </a:lnTo>
                  <a:lnTo>
                    <a:pt x="78" y="533"/>
                  </a:lnTo>
                  <a:lnTo>
                    <a:pt x="75" y="536"/>
                  </a:lnTo>
                  <a:lnTo>
                    <a:pt x="72" y="538"/>
                  </a:lnTo>
                  <a:lnTo>
                    <a:pt x="71" y="538"/>
                  </a:lnTo>
                  <a:lnTo>
                    <a:pt x="69" y="538"/>
                  </a:lnTo>
                  <a:lnTo>
                    <a:pt x="66" y="538"/>
                  </a:lnTo>
                  <a:lnTo>
                    <a:pt x="65" y="538"/>
                  </a:lnTo>
                  <a:lnTo>
                    <a:pt x="62" y="536"/>
                  </a:lnTo>
                  <a:lnTo>
                    <a:pt x="60" y="533"/>
                  </a:lnTo>
                  <a:lnTo>
                    <a:pt x="60" y="531"/>
                  </a:lnTo>
                  <a:lnTo>
                    <a:pt x="60" y="530"/>
                  </a:lnTo>
                  <a:lnTo>
                    <a:pt x="60" y="528"/>
                  </a:lnTo>
                  <a:lnTo>
                    <a:pt x="60" y="527"/>
                  </a:lnTo>
                  <a:lnTo>
                    <a:pt x="62" y="524"/>
                  </a:lnTo>
                  <a:lnTo>
                    <a:pt x="65" y="521"/>
                  </a:lnTo>
                  <a:lnTo>
                    <a:pt x="66" y="521"/>
                  </a:lnTo>
                  <a:lnTo>
                    <a:pt x="69" y="521"/>
                  </a:lnTo>
                  <a:close/>
                  <a:moveTo>
                    <a:pt x="106" y="521"/>
                  </a:moveTo>
                  <a:lnTo>
                    <a:pt x="106" y="521"/>
                  </a:lnTo>
                  <a:lnTo>
                    <a:pt x="107" y="521"/>
                  </a:lnTo>
                  <a:lnTo>
                    <a:pt x="109" y="521"/>
                  </a:lnTo>
                  <a:lnTo>
                    <a:pt x="112" y="524"/>
                  </a:lnTo>
                  <a:lnTo>
                    <a:pt x="115" y="527"/>
                  </a:lnTo>
                  <a:lnTo>
                    <a:pt x="115" y="528"/>
                  </a:lnTo>
                  <a:lnTo>
                    <a:pt x="115" y="530"/>
                  </a:lnTo>
                  <a:lnTo>
                    <a:pt x="115" y="531"/>
                  </a:lnTo>
                  <a:lnTo>
                    <a:pt x="115" y="533"/>
                  </a:lnTo>
                  <a:lnTo>
                    <a:pt x="112" y="536"/>
                  </a:lnTo>
                  <a:lnTo>
                    <a:pt x="109" y="538"/>
                  </a:lnTo>
                  <a:lnTo>
                    <a:pt x="107" y="538"/>
                  </a:lnTo>
                  <a:lnTo>
                    <a:pt x="106" y="538"/>
                  </a:lnTo>
                  <a:lnTo>
                    <a:pt x="103" y="538"/>
                  </a:lnTo>
                  <a:lnTo>
                    <a:pt x="101" y="538"/>
                  </a:lnTo>
                  <a:lnTo>
                    <a:pt x="99" y="536"/>
                  </a:lnTo>
                  <a:lnTo>
                    <a:pt x="97" y="533"/>
                  </a:lnTo>
                  <a:lnTo>
                    <a:pt x="97" y="531"/>
                  </a:lnTo>
                  <a:lnTo>
                    <a:pt x="97" y="530"/>
                  </a:lnTo>
                  <a:lnTo>
                    <a:pt x="97" y="528"/>
                  </a:lnTo>
                  <a:lnTo>
                    <a:pt x="97" y="527"/>
                  </a:lnTo>
                  <a:lnTo>
                    <a:pt x="99" y="524"/>
                  </a:lnTo>
                  <a:lnTo>
                    <a:pt x="101" y="521"/>
                  </a:lnTo>
                  <a:lnTo>
                    <a:pt x="103" y="521"/>
                  </a:lnTo>
                  <a:lnTo>
                    <a:pt x="106" y="521"/>
                  </a:lnTo>
                  <a:close/>
                  <a:moveTo>
                    <a:pt x="143" y="521"/>
                  </a:moveTo>
                  <a:lnTo>
                    <a:pt x="143" y="521"/>
                  </a:lnTo>
                  <a:lnTo>
                    <a:pt x="144" y="521"/>
                  </a:lnTo>
                  <a:lnTo>
                    <a:pt x="146" y="521"/>
                  </a:lnTo>
                  <a:lnTo>
                    <a:pt x="149" y="524"/>
                  </a:lnTo>
                  <a:lnTo>
                    <a:pt x="152" y="527"/>
                  </a:lnTo>
                  <a:lnTo>
                    <a:pt x="152" y="528"/>
                  </a:lnTo>
                  <a:lnTo>
                    <a:pt x="152" y="530"/>
                  </a:lnTo>
                  <a:lnTo>
                    <a:pt x="152" y="531"/>
                  </a:lnTo>
                  <a:lnTo>
                    <a:pt x="152" y="533"/>
                  </a:lnTo>
                  <a:lnTo>
                    <a:pt x="149" y="536"/>
                  </a:lnTo>
                  <a:lnTo>
                    <a:pt x="146" y="538"/>
                  </a:lnTo>
                  <a:lnTo>
                    <a:pt x="144" y="538"/>
                  </a:lnTo>
                  <a:lnTo>
                    <a:pt x="143" y="538"/>
                  </a:lnTo>
                  <a:lnTo>
                    <a:pt x="141" y="538"/>
                  </a:lnTo>
                  <a:lnTo>
                    <a:pt x="138" y="538"/>
                  </a:lnTo>
                  <a:lnTo>
                    <a:pt x="135" y="536"/>
                  </a:lnTo>
                  <a:lnTo>
                    <a:pt x="134" y="533"/>
                  </a:lnTo>
                  <a:lnTo>
                    <a:pt x="134" y="531"/>
                  </a:lnTo>
                  <a:lnTo>
                    <a:pt x="134" y="530"/>
                  </a:lnTo>
                  <a:lnTo>
                    <a:pt x="134" y="528"/>
                  </a:lnTo>
                  <a:lnTo>
                    <a:pt x="134" y="527"/>
                  </a:lnTo>
                  <a:lnTo>
                    <a:pt x="135" y="524"/>
                  </a:lnTo>
                  <a:lnTo>
                    <a:pt x="138" y="521"/>
                  </a:lnTo>
                  <a:lnTo>
                    <a:pt x="141" y="521"/>
                  </a:lnTo>
                  <a:lnTo>
                    <a:pt x="143" y="521"/>
                  </a:lnTo>
                  <a:close/>
                  <a:moveTo>
                    <a:pt x="180" y="521"/>
                  </a:moveTo>
                  <a:lnTo>
                    <a:pt x="180" y="521"/>
                  </a:lnTo>
                  <a:lnTo>
                    <a:pt x="181" y="521"/>
                  </a:lnTo>
                  <a:lnTo>
                    <a:pt x="183" y="521"/>
                  </a:lnTo>
                  <a:lnTo>
                    <a:pt x="186" y="524"/>
                  </a:lnTo>
                  <a:lnTo>
                    <a:pt x="189" y="527"/>
                  </a:lnTo>
                  <a:lnTo>
                    <a:pt x="189" y="528"/>
                  </a:lnTo>
                  <a:lnTo>
                    <a:pt x="189" y="530"/>
                  </a:lnTo>
                  <a:lnTo>
                    <a:pt x="189" y="531"/>
                  </a:lnTo>
                  <a:lnTo>
                    <a:pt x="189" y="533"/>
                  </a:lnTo>
                  <a:lnTo>
                    <a:pt x="186" y="536"/>
                  </a:lnTo>
                  <a:lnTo>
                    <a:pt x="183" y="538"/>
                  </a:lnTo>
                  <a:lnTo>
                    <a:pt x="181" y="538"/>
                  </a:lnTo>
                  <a:lnTo>
                    <a:pt x="180" y="538"/>
                  </a:lnTo>
                  <a:lnTo>
                    <a:pt x="178" y="538"/>
                  </a:lnTo>
                  <a:lnTo>
                    <a:pt x="175" y="538"/>
                  </a:lnTo>
                  <a:lnTo>
                    <a:pt x="172" y="536"/>
                  </a:lnTo>
                  <a:lnTo>
                    <a:pt x="171" y="533"/>
                  </a:lnTo>
                  <a:lnTo>
                    <a:pt x="171" y="531"/>
                  </a:lnTo>
                  <a:lnTo>
                    <a:pt x="171" y="530"/>
                  </a:lnTo>
                  <a:lnTo>
                    <a:pt x="171" y="528"/>
                  </a:lnTo>
                  <a:lnTo>
                    <a:pt x="171" y="527"/>
                  </a:lnTo>
                  <a:lnTo>
                    <a:pt x="172" y="524"/>
                  </a:lnTo>
                  <a:lnTo>
                    <a:pt x="175" y="521"/>
                  </a:lnTo>
                  <a:lnTo>
                    <a:pt x="178" y="521"/>
                  </a:lnTo>
                  <a:lnTo>
                    <a:pt x="180" y="521"/>
                  </a:lnTo>
                  <a:close/>
                  <a:moveTo>
                    <a:pt x="217" y="521"/>
                  </a:moveTo>
                  <a:lnTo>
                    <a:pt x="217" y="521"/>
                  </a:lnTo>
                  <a:lnTo>
                    <a:pt x="218" y="521"/>
                  </a:lnTo>
                  <a:lnTo>
                    <a:pt x="220" y="521"/>
                  </a:lnTo>
                  <a:lnTo>
                    <a:pt x="223" y="524"/>
                  </a:lnTo>
                  <a:lnTo>
                    <a:pt x="225" y="527"/>
                  </a:lnTo>
                  <a:lnTo>
                    <a:pt x="225" y="528"/>
                  </a:lnTo>
                  <a:lnTo>
                    <a:pt x="225" y="530"/>
                  </a:lnTo>
                  <a:lnTo>
                    <a:pt x="225" y="531"/>
                  </a:lnTo>
                  <a:lnTo>
                    <a:pt x="225" y="533"/>
                  </a:lnTo>
                  <a:lnTo>
                    <a:pt x="223" y="536"/>
                  </a:lnTo>
                  <a:lnTo>
                    <a:pt x="220" y="538"/>
                  </a:lnTo>
                  <a:lnTo>
                    <a:pt x="218" y="538"/>
                  </a:lnTo>
                  <a:lnTo>
                    <a:pt x="217" y="538"/>
                  </a:lnTo>
                  <a:lnTo>
                    <a:pt x="215" y="538"/>
                  </a:lnTo>
                  <a:lnTo>
                    <a:pt x="212" y="538"/>
                  </a:lnTo>
                  <a:lnTo>
                    <a:pt x="209" y="536"/>
                  </a:lnTo>
                  <a:lnTo>
                    <a:pt x="208" y="533"/>
                  </a:lnTo>
                  <a:lnTo>
                    <a:pt x="208" y="531"/>
                  </a:lnTo>
                  <a:lnTo>
                    <a:pt x="208" y="530"/>
                  </a:lnTo>
                  <a:lnTo>
                    <a:pt x="208" y="528"/>
                  </a:lnTo>
                  <a:lnTo>
                    <a:pt x="208" y="527"/>
                  </a:lnTo>
                  <a:lnTo>
                    <a:pt x="209" y="524"/>
                  </a:lnTo>
                  <a:lnTo>
                    <a:pt x="212" y="521"/>
                  </a:lnTo>
                  <a:lnTo>
                    <a:pt x="215" y="521"/>
                  </a:lnTo>
                  <a:lnTo>
                    <a:pt x="217" y="521"/>
                  </a:lnTo>
                  <a:close/>
                  <a:moveTo>
                    <a:pt x="254" y="521"/>
                  </a:moveTo>
                  <a:lnTo>
                    <a:pt x="254" y="521"/>
                  </a:lnTo>
                  <a:lnTo>
                    <a:pt x="255" y="521"/>
                  </a:lnTo>
                  <a:lnTo>
                    <a:pt x="256" y="521"/>
                  </a:lnTo>
                  <a:lnTo>
                    <a:pt x="259" y="524"/>
                  </a:lnTo>
                  <a:lnTo>
                    <a:pt x="262" y="527"/>
                  </a:lnTo>
                  <a:lnTo>
                    <a:pt x="262" y="528"/>
                  </a:lnTo>
                  <a:lnTo>
                    <a:pt x="262" y="530"/>
                  </a:lnTo>
                  <a:lnTo>
                    <a:pt x="262" y="531"/>
                  </a:lnTo>
                  <a:lnTo>
                    <a:pt x="262" y="533"/>
                  </a:lnTo>
                  <a:lnTo>
                    <a:pt x="259" y="536"/>
                  </a:lnTo>
                  <a:lnTo>
                    <a:pt x="256" y="538"/>
                  </a:lnTo>
                  <a:lnTo>
                    <a:pt x="255" y="538"/>
                  </a:lnTo>
                  <a:lnTo>
                    <a:pt x="254" y="538"/>
                  </a:lnTo>
                  <a:lnTo>
                    <a:pt x="252" y="538"/>
                  </a:lnTo>
                  <a:lnTo>
                    <a:pt x="249" y="538"/>
                  </a:lnTo>
                  <a:lnTo>
                    <a:pt x="246" y="536"/>
                  </a:lnTo>
                  <a:lnTo>
                    <a:pt x="245" y="533"/>
                  </a:lnTo>
                  <a:lnTo>
                    <a:pt x="245" y="531"/>
                  </a:lnTo>
                  <a:lnTo>
                    <a:pt x="245" y="530"/>
                  </a:lnTo>
                  <a:lnTo>
                    <a:pt x="245" y="528"/>
                  </a:lnTo>
                  <a:lnTo>
                    <a:pt x="245" y="527"/>
                  </a:lnTo>
                  <a:lnTo>
                    <a:pt x="246" y="524"/>
                  </a:lnTo>
                  <a:lnTo>
                    <a:pt x="249" y="521"/>
                  </a:lnTo>
                  <a:lnTo>
                    <a:pt x="252" y="521"/>
                  </a:lnTo>
                  <a:lnTo>
                    <a:pt x="254" y="521"/>
                  </a:lnTo>
                  <a:close/>
                  <a:moveTo>
                    <a:pt x="290" y="521"/>
                  </a:moveTo>
                  <a:lnTo>
                    <a:pt x="290" y="521"/>
                  </a:lnTo>
                  <a:lnTo>
                    <a:pt x="292" y="521"/>
                  </a:lnTo>
                  <a:lnTo>
                    <a:pt x="293" y="521"/>
                  </a:lnTo>
                  <a:lnTo>
                    <a:pt x="296" y="524"/>
                  </a:lnTo>
                  <a:lnTo>
                    <a:pt x="299" y="527"/>
                  </a:lnTo>
                  <a:lnTo>
                    <a:pt x="299" y="528"/>
                  </a:lnTo>
                  <a:lnTo>
                    <a:pt x="299" y="530"/>
                  </a:lnTo>
                  <a:lnTo>
                    <a:pt x="299" y="531"/>
                  </a:lnTo>
                  <a:lnTo>
                    <a:pt x="299" y="533"/>
                  </a:lnTo>
                  <a:lnTo>
                    <a:pt x="296" y="536"/>
                  </a:lnTo>
                  <a:lnTo>
                    <a:pt x="293" y="538"/>
                  </a:lnTo>
                  <a:lnTo>
                    <a:pt x="292" y="538"/>
                  </a:lnTo>
                  <a:lnTo>
                    <a:pt x="290" y="538"/>
                  </a:lnTo>
                  <a:lnTo>
                    <a:pt x="289" y="538"/>
                  </a:lnTo>
                  <a:lnTo>
                    <a:pt x="287" y="538"/>
                  </a:lnTo>
                  <a:lnTo>
                    <a:pt x="285" y="536"/>
                  </a:lnTo>
                  <a:lnTo>
                    <a:pt x="282" y="533"/>
                  </a:lnTo>
                  <a:lnTo>
                    <a:pt x="282" y="531"/>
                  </a:lnTo>
                  <a:lnTo>
                    <a:pt x="282" y="530"/>
                  </a:lnTo>
                  <a:lnTo>
                    <a:pt x="282" y="528"/>
                  </a:lnTo>
                  <a:lnTo>
                    <a:pt x="282" y="527"/>
                  </a:lnTo>
                  <a:lnTo>
                    <a:pt x="285" y="524"/>
                  </a:lnTo>
                  <a:lnTo>
                    <a:pt x="287" y="521"/>
                  </a:lnTo>
                  <a:lnTo>
                    <a:pt x="289" y="521"/>
                  </a:lnTo>
                  <a:lnTo>
                    <a:pt x="290" y="521"/>
                  </a:lnTo>
                  <a:close/>
                  <a:moveTo>
                    <a:pt x="327" y="521"/>
                  </a:moveTo>
                  <a:lnTo>
                    <a:pt x="327" y="521"/>
                  </a:lnTo>
                  <a:lnTo>
                    <a:pt x="329" y="521"/>
                  </a:lnTo>
                  <a:lnTo>
                    <a:pt x="330" y="521"/>
                  </a:lnTo>
                  <a:lnTo>
                    <a:pt x="333" y="524"/>
                  </a:lnTo>
                  <a:lnTo>
                    <a:pt x="336" y="527"/>
                  </a:lnTo>
                  <a:lnTo>
                    <a:pt x="336" y="528"/>
                  </a:lnTo>
                  <a:lnTo>
                    <a:pt x="336" y="530"/>
                  </a:lnTo>
                  <a:lnTo>
                    <a:pt x="336" y="531"/>
                  </a:lnTo>
                  <a:lnTo>
                    <a:pt x="336" y="533"/>
                  </a:lnTo>
                  <a:lnTo>
                    <a:pt x="333" y="536"/>
                  </a:lnTo>
                  <a:lnTo>
                    <a:pt x="330" y="538"/>
                  </a:lnTo>
                  <a:lnTo>
                    <a:pt x="329" y="538"/>
                  </a:lnTo>
                  <a:lnTo>
                    <a:pt x="327" y="538"/>
                  </a:lnTo>
                  <a:lnTo>
                    <a:pt x="326" y="538"/>
                  </a:lnTo>
                  <a:lnTo>
                    <a:pt x="324" y="538"/>
                  </a:lnTo>
                  <a:lnTo>
                    <a:pt x="321" y="536"/>
                  </a:lnTo>
                  <a:lnTo>
                    <a:pt x="318" y="533"/>
                  </a:lnTo>
                  <a:lnTo>
                    <a:pt x="318" y="531"/>
                  </a:lnTo>
                  <a:lnTo>
                    <a:pt x="318" y="530"/>
                  </a:lnTo>
                  <a:lnTo>
                    <a:pt x="318" y="528"/>
                  </a:lnTo>
                  <a:lnTo>
                    <a:pt x="318" y="527"/>
                  </a:lnTo>
                  <a:lnTo>
                    <a:pt x="321" y="524"/>
                  </a:lnTo>
                  <a:lnTo>
                    <a:pt x="324" y="521"/>
                  </a:lnTo>
                  <a:lnTo>
                    <a:pt x="326" y="521"/>
                  </a:lnTo>
                  <a:lnTo>
                    <a:pt x="327" y="521"/>
                  </a:lnTo>
                  <a:close/>
                  <a:moveTo>
                    <a:pt x="364" y="521"/>
                  </a:moveTo>
                  <a:lnTo>
                    <a:pt x="364" y="521"/>
                  </a:lnTo>
                  <a:lnTo>
                    <a:pt x="366" y="521"/>
                  </a:lnTo>
                  <a:lnTo>
                    <a:pt x="367" y="521"/>
                  </a:lnTo>
                  <a:lnTo>
                    <a:pt x="370" y="524"/>
                  </a:lnTo>
                  <a:lnTo>
                    <a:pt x="373" y="527"/>
                  </a:lnTo>
                  <a:lnTo>
                    <a:pt x="373" y="528"/>
                  </a:lnTo>
                  <a:lnTo>
                    <a:pt x="373" y="530"/>
                  </a:lnTo>
                  <a:lnTo>
                    <a:pt x="373" y="531"/>
                  </a:lnTo>
                  <a:lnTo>
                    <a:pt x="373" y="533"/>
                  </a:lnTo>
                  <a:lnTo>
                    <a:pt x="370" y="536"/>
                  </a:lnTo>
                  <a:lnTo>
                    <a:pt x="367" y="538"/>
                  </a:lnTo>
                  <a:lnTo>
                    <a:pt x="366" y="538"/>
                  </a:lnTo>
                  <a:lnTo>
                    <a:pt x="364" y="538"/>
                  </a:lnTo>
                  <a:lnTo>
                    <a:pt x="363" y="538"/>
                  </a:lnTo>
                  <a:lnTo>
                    <a:pt x="361" y="538"/>
                  </a:lnTo>
                  <a:lnTo>
                    <a:pt x="358" y="536"/>
                  </a:lnTo>
                  <a:lnTo>
                    <a:pt x="355" y="533"/>
                  </a:lnTo>
                  <a:lnTo>
                    <a:pt x="355" y="531"/>
                  </a:lnTo>
                  <a:lnTo>
                    <a:pt x="355" y="530"/>
                  </a:lnTo>
                  <a:lnTo>
                    <a:pt x="355" y="528"/>
                  </a:lnTo>
                  <a:lnTo>
                    <a:pt x="355" y="527"/>
                  </a:lnTo>
                  <a:lnTo>
                    <a:pt x="358" y="524"/>
                  </a:lnTo>
                  <a:lnTo>
                    <a:pt x="361" y="521"/>
                  </a:lnTo>
                  <a:lnTo>
                    <a:pt x="363" y="521"/>
                  </a:lnTo>
                  <a:lnTo>
                    <a:pt x="364" y="521"/>
                  </a:lnTo>
                  <a:close/>
                  <a:moveTo>
                    <a:pt x="401" y="521"/>
                  </a:moveTo>
                  <a:lnTo>
                    <a:pt x="401" y="521"/>
                  </a:lnTo>
                  <a:lnTo>
                    <a:pt x="403" y="521"/>
                  </a:lnTo>
                  <a:lnTo>
                    <a:pt x="404" y="521"/>
                  </a:lnTo>
                  <a:lnTo>
                    <a:pt x="407" y="524"/>
                  </a:lnTo>
                  <a:lnTo>
                    <a:pt x="410" y="527"/>
                  </a:lnTo>
                  <a:lnTo>
                    <a:pt x="410" y="528"/>
                  </a:lnTo>
                  <a:lnTo>
                    <a:pt x="410" y="530"/>
                  </a:lnTo>
                  <a:lnTo>
                    <a:pt x="410" y="531"/>
                  </a:lnTo>
                  <a:lnTo>
                    <a:pt x="410" y="533"/>
                  </a:lnTo>
                  <a:lnTo>
                    <a:pt x="407" y="536"/>
                  </a:lnTo>
                  <a:lnTo>
                    <a:pt x="404" y="538"/>
                  </a:lnTo>
                  <a:lnTo>
                    <a:pt x="403" y="538"/>
                  </a:lnTo>
                  <a:lnTo>
                    <a:pt x="401" y="538"/>
                  </a:lnTo>
                  <a:lnTo>
                    <a:pt x="400" y="538"/>
                  </a:lnTo>
                  <a:lnTo>
                    <a:pt x="398" y="538"/>
                  </a:lnTo>
                  <a:lnTo>
                    <a:pt x="395" y="536"/>
                  </a:lnTo>
                  <a:lnTo>
                    <a:pt x="392" y="533"/>
                  </a:lnTo>
                  <a:lnTo>
                    <a:pt x="392" y="531"/>
                  </a:lnTo>
                  <a:lnTo>
                    <a:pt x="392" y="530"/>
                  </a:lnTo>
                  <a:lnTo>
                    <a:pt x="392" y="528"/>
                  </a:lnTo>
                  <a:lnTo>
                    <a:pt x="392" y="527"/>
                  </a:lnTo>
                  <a:lnTo>
                    <a:pt x="395" y="524"/>
                  </a:lnTo>
                  <a:lnTo>
                    <a:pt x="398" y="521"/>
                  </a:lnTo>
                  <a:lnTo>
                    <a:pt x="400" y="521"/>
                  </a:lnTo>
                  <a:lnTo>
                    <a:pt x="401" y="521"/>
                  </a:lnTo>
                  <a:close/>
                  <a:moveTo>
                    <a:pt x="438" y="521"/>
                  </a:moveTo>
                  <a:lnTo>
                    <a:pt x="438" y="521"/>
                  </a:lnTo>
                  <a:lnTo>
                    <a:pt x="440" y="521"/>
                  </a:lnTo>
                  <a:lnTo>
                    <a:pt x="441" y="521"/>
                  </a:lnTo>
                  <a:lnTo>
                    <a:pt x="444" y="524"/>
                  </a:lnTo>
                  <a:lnTo>
                    <a:pt x="447" y="527"/>
                  </a:lnTo>
                  <a:lnTo>
                    <a:pt x="447" y="528"/>
                  </a:lnTo>
                  <a:lnTo>
                    <a:pt x="447" y="530"/>
                  </a:lnTo>
                  <a:lnTo>
                    <a:pt x="447" y="531"/>
                  </a:lnTo>
                  <a:lnTo>
                    <a:pt x="447" y="533"/>
                  </a:lnTo>
                  <a:lnTo>
                    <a:pt x="444" y="536"/>
                  </a:lnTo>
                  <a:lnTo>
                    <a:pt x="441" y="538"/>
                  </a:lnTo>
                  <a:lnTo>
                    <a:pt x="440" y="538"/>
                  </a:lnTo>
                  <a:lnTo>
                    <a:pt x="438" y="538"/>
                  </a:lnTo>
                  <a:lnTo>
                    <a:pt x="437" y="538"/>
                  </a:lnTo>
                  <a:lnTo>
                    <a:pt x="435" y="538"/>
                  </a:lnTo>
                  <a:lnTo>
                    <a:pt x="432" y="536"/>
                  </a:lnTo>
                  <a:lnTo>
                    <a:pt x="429" y="533"/>
                  </a:lnTo>
                  <a:lnTo>
                    <a:pt x="429" y="531"/>
                  </a:lnTo>
                  <a:lnTo>
                    <a:pt x="429" y="530"/>
                  </a:lnTo>
                  <a:lnTo>
                    <a:pt x="429" y="528"/>
                  </a:lnTo>
                  <a:lnTo>
                    <a:pt x="429" y="527"/>
                  </a:lnTo>
                  <a:lnTo>
                    <a:pt x="432" y="524"/>
                  </a:lnTo>
                  <a:lnTo>
                    <a:pt x="435" y="521"/>
                  </a:lnTo>
                  <a:lnTo>
                    <a:pt x="437" y="521"/>
                  </a:lnTo>
                  <a:lnTo>
                    <a:pt x="438" y="521"/>
                  </a:lnTo>
                  <a:close/>
                  <a:moveTo>
                    <a:pt x="475" y="521"/>
                  </a:moveTo>
                  <a:lnTo>
                    <a:pt x="475" y="521"/>
                  </a:lnTo>
                  <a:lnTo>
                    <a:pt x="476" y="521"/>
                  </a:lnTo>
                  <a:lnTo>
                    <a:pt x="478" y="521"/>
                  </a:lnTo>
                  <a:lnTo>
                    <a:pt x="481" y="524"/>
                  </a:lnTo>
                  <a:lnTo>
                    <a:pt x="484" y="527"/>
                  </a:lnTo>
                  <a:lnTo>
                    <a:pt x="484" y="528"/>
                  </a:lnTo>
                  <a:lnTo>
                    <a:pt x="484" y="530"/>
                  </a:lnTo>
                  <a:lnTo>
                    <a:pt x="484" y="531"/>
                  </a:lnTo>
                  <a:lnTo>
                    <a:pt x="484" y="533"/>
                  </a:lnTo>
                  <a:lnTo>
                    <a:pt x="481" y="536"/>
                  </a:lnTo>
                  <a:lnTo>
                    <a:pt x="478" y="538"/>
                  </a:lnTo>
                  <a:lnTo>
                    <a:pt x="476" y="538"/>
                  </a:lnTo>
                  <a:lnTo>
                    <a:pt x="475" y="538"/>
                  </a:lnTo>
                  <a:lnTo>
                    <a:pt x="473" y="538"/>
                  </a:lnTo>
                  <a:lnTo>
                    <a:pt x="472" y="538"/>
                  </a:lnTo>
                  <a:lnTo>
                    <a:pt x="469" y="536"/>
                  </a:lnTo>
                  <a:lnTo>
                    <a:pt x="466" y="533"/>
                  </a:lnTo>
                  <a:lnTo>
                    <a:pt x="466" y="531"/>
                  </a:lnTo>
                  <a:lnTo>
                    <a:pt x="466" y="530"/>
                  </a:lnTo>
                  <a:lnTo>
                    <a:pt x="466" y="528"/>
                  </a:lnTo>
                  <a:lnTo>
                    <a:pt x="466" y="527"/>
                  </a:lnTo>
                  <a:lnTo>
                    <a:pt x="469" y="524"/>
                  </a:lnTo>
                  <a:lnTo>
                    <a:pt x="472" y="521"/>
                  </a:lnTo>
                  <a:lnTo>
                    <a:pt x="473" y="521"/>
                  </a:lnTo>
                  <a:lnTo>
                    <a:pt x="475" y="521"/>
                  </a:lnTo>
                  <a:close/>
                  <a:moveTo>
                    <a:pt x="512" y="521"/>
                  </a:moveTo>
                  <a:lnTo>
                    <a:pt x="512" y="521"/>
                  </a:lnTo>
                  <a:lnTo>
                    <a:pt x="513" y="521"/>
                  </a:lnTo>
                  <a:lnTo>
                    <a:pt x="515" y="521"/>
                  </a:lnTo>
                  <a:lnTo>
                    <a:pt x="518" y="524"/>
                  </a:lnTo>
                  <a:lnTo>
                    <a:pt x="521" y="527"/>
                  </a:lnTo>
                  <a:lnTo>
                    <a:pt x="521" y="528"/>
                  </a:lnTo>
                  <a:lnTo>
                    <a:pt x="521" y="530"/>
                  </a:lnTo>
                  <a:lnTo>
                    <a:pt x="521" y="531"/>
                  </a:lnTo>
                  <a:lnTo>
                    <a:pt x="521" y="533"/>
                  </a:lnTo>
                  <a:lnTo>
                    <a:pt x="518" y="536"/>
                  </a:lnTo>
                  <a:lnTo>
                    <a:pt x="515" y="538"/>
                  </a:lnTo>
                  <a:lnTo>
                    <a:pt x="513" y="538"/>
                  </a:lnTo>
                  <a:lnTo>
                    <a:pt x="512" y="538"/>
                  </a:lnTo>
                  <a:lnTo>
                    <a:pt x="510" y="538"/>
                  </a:lnTo>
                  <a:lnTo>
                    <a:pt x="509" y="538"/>
                  </a:lnTo>
                  <a:lnTo>
                    <a:pt x="506" y="536"/>
                  </a:lnTo>
                  <a:lnTo>
                    <a:pt x="503" y="533"/>
                  </a:lnTo>
                  <a:lnTo>
                    <a:pt x="503" y="531"/>
                  </a:lnTo>
                  <a:lnTo>
                    <a:pt x="503" y="530"/>
                  </a:lnTo>
                  <a:lnTo>
                    <a:pt x="503" y="528"/>
                  </a:lnTo>
                  <a:lnTo>
                    <a:pt x="503" y="527"/>
                  </a:lnTo>
                  <a:lnTo>
                    <a:pt x="506" y="524"/>
                  </a:lnTo>
                  <a:lnTo>
                    <a:pt x="509" y="521"/>
                  </a:lnTo>
                  <a:lnTo>
                    <a:pt x="510" y="521"/>
                  </a:lnTo>
                  <a:lnTo>
                    <a:pt x="512" y="521"/>
                  </a:lnTo>
                  <a:close/>
                  <a:moveTo>
                    <a:pt x="549" y="521"/>
                  </a:moveTo>
                  <a:lnTo>
                    <a:pt x="549" y="521"/>
                  </a:lnTo>
                  <a:lnTo>
                    <a:pt x="550" y="521"/>
                  </a:lnTo>
                  <a:lnTo>
                    <a:pt x="552" y="521"/>
                  </a:lnTo>
                  <a:lnTo>
                    <a:pt x="555" y="524"/>
                  </a:lnTo>
                  <a:lnTo>
                    <a:pt x="558" y="527"/>
                  </a:lnTo>
                  <a:lnTo>
                    <a:pt x="558" y="528"/>
                  </a:lnTo>
                  <a:lnTo>
                    <a:pt x="558" y="530"/>
                  </a:lnTo>
                  <a:lnTo>
                    <a:pt x="558" y="531"/>
                  </a:lnTo>
                  <a:lnTo>
                    <a:pt x="558" y="533"/>
                  </a:lnTo>
                  <a:lnTo>
                    <a:pt x="555" y="536"/>
                  </a:lnTo>
                  <a:lnTo>
                    <a:pt x="552" y="538"/>
                  </a:lnTo>
                  <a:lnTo>
                    <a:pt x="550" y="538"/>
                  </a:lnTo>
                  <a:lnTo>
                    <a:pt x="549" y="538"/>
                  </a:lnTo>
                  <a:lnTo>
                    <a:pt x="547" y="538"/>
                  </a:lnTo>
                  <a:lnTo>
                    <a:pt x="546" y="538"/>
                  </a:lnTo>
                  <a:lnTo>
                    <a:pt x="543" y="536"/>
                  </a:lnTo>
                  <a:lnTo>
                    <a:pt x="540" y="533"/>
                  </a:lnTo>
                  <a:lnTo>
                    <a:pt x="540" y="531"/>
                  </a:lnTo>
                  <a:lnTo>
                    <a:pt x="540" y="530"/>
                  </a:lnTo>
                  <a:lnTo>
                    <a:pt x="540" y="528"/>
                  </a:lnTo>
                  <a:lnTo>
                    <a:pt x="540" y="527"/>
                  </a:lnTo>
                  <a:lnTo>
                    <a:pt x="543" y="524"/>
                  </a:lnTo>
                  <a:lnTo>
                    <a:pt x="546" y="521"/>
                  </a:lnTo>
                  <a:lnTo>
                    <a:pt x="547" y="521"/>
                  </a:lnTo>
                  <a:lnTo>
                    <a:pt x="549" y="521"/>
                  </a:lnTo>
                  <a:close/>
                  <a:moveTo>
                    <a:pt x="586" y="521"/>
                  </a:moveTo>
                  <a:lnTo>
                    <a:pt x="586" y="521"/>
                  </a:lnTo>
                  <a:lnTo>
                    <a:pt x="587" y="521"/>
                  </a:lnTo>
                  <a:lnTo>
                    <a:pt x="589" y="521"/>
                  </a:lnTo>
                  <a:lnTo>
                    <a:pt x="592" y="524"/>
                  </a:lnTo>
                  <a:lnTo>
                    <a:pt x="594" y="527"/>
                  </a:lnTo>
                  <a:lnTo>
                    <a:pt x="594" y="528"/>
                  </a:lnTo>
                  <a:lnTo>
                    <a:pt x="594" y="530"/>
                  </a:lnTo>
                  <a:lnTo>
                    <a:pt x="594" y="531"/>
                  </a:lnTo>
                  <a:lnTo>
                    <a:pt x="594" y="533"/>
                  </a:lnTo>
                  <a:lnTo>
                    <a:pt x="592" y="536"/>
                  </a:lnTo>
                  <a:lnTo>
                    <a:pt x="589" y="538"/>
                  </a:lnTo>
                  <a:lnTo>
                    <a:pt x="587" y="538"/>
                  </a:lnTo>
                  <a:lnTo>
                    <a:pt x="586" y="538"/>
                  </a:lnTo>
                  <a:lnTo>
                    <a:pt x="584" y="538"/>
                  </a:lnTo>
                  <a:lnTo>
                    <a:pt x="583" y="538"/>
                  </a:lnTo>
                  <a:lnTo>
                    <a:pt x="580" y="536"/>
                  </a:lnTo>
                  <a:lnTo>
                    <a:pt x="577" y="533"/>
                  </a:lnTo>
                  <a:lnTo>
                    <a:pt x="577" y="531"/>
                  </a:lnTo>
                  <a:lnTo>
                    <a:pt x="577" y="530"/>
                  </a:lnTo>
                  <a:lnTo>
                    <a:pt x="577" y="528"/>
                  </a:lnTo>
                  <a:lnTo>
                    <a:pt x="577" y="527"/>
                  </a:lnTo>
                  <a:lnTo>
                    <a:pt x="580" y="524"/>
                  </a:lnTo>
                  <a:lnTo>
                    <a:pt x="583" y="521"/>
                  </a:lnTo>
                  <a:lnTo>
                    <a:pt x="584" y="521"/>
                  </a:lnTo>
                  <a:lnTo>
                    <a:pt x="586" y="521"/>
                  </a:lnTo>
                  <a:close/>
                  <a:moveTo>
                    <a:pt x="623" y="521"/>
                  </a:moveTo>
                  <a:lnTo>
                    <a:pt x="623" y="521"/>
                  </a:lnTo>
                  <a:lnTo>
                    <a:pt x="624" y="521"/>
                  </a:lnTo>
                  <a:lnTo>
                    <a:pt x="625" y="521"/>
                  </a:lnTo>
                  <a:lnTo>
                    <a:pt x="628" y="524"/>
                  </a:lnTo>
                  <a:lnTo>
                    <a:pt x="631" y="527"/>
                  </a:lnTo>
                  <a:lnTo>
                    <a:pt x="631" y="528"/>
                  </a:lnTo>
                  <a:lnTo>
                    <a:pt x="631" y="530"/>
                  </a:lnTo>
                  <a:lnTo>
                    <a:pt x="631" y="531"/>
                  </a:lnTo>
                  <a:lnTo>
                    <a:pt x="631" y="533"/>
                  </a:lnTo>
                  <a:lnTo>
                    <a:pt x="628" y="536"/>
                  </a:lnTo>
                  <a:lnTo>
                    <a:pt x="625" y="538"/>
                  </a:lnTo>
                  <a:lnTo>
                    <a:pt x="624" y="538"/>
                  </a:lnTo>
                  <a:lnTo>
                    <a:pt x="623" y="538"/>
                  </a:lnTo>
                  <a:lnTo>
                    <a:pt x="621" y="538"/>
                  </a:lnTo>
                  <a:lnTo>
                    <a:pt x="620" y="538"/>
                  </a:lnTo>
                  <a:lnTo>
                    <a:pt x="617" y="536"/>
                  </a:lnTo>
                  <a:lnTo>
                    <a:pt x="614" y="533"/>
                  </a:lnTo>
                  <a:lnTo>
                    <a:pt x="614" y="531"/>
                  </a:lnTo>
                  <a:lnTo>
                    <a:pt x="614" y="530"/>
                  </a:lnTo>
                  <a:lnTo>
                    <a:pt x="614" y="528"/>
                  </a:lnTo>
                  <a:lnTo>
                    <a:pt x="614" y="527"/>
                  </a:lnTo>
                  <a:lnTo>
                    <a:pt x="617" y="524"/>
                  </a:lnTo>
                  <a:lnTo>
                    <a:pt x="620" y="521"/>
                  </a:lnTo>
                  <a:lnTo>
                    <a:pt x="621" y="521"/>
                  </a:lnTo>
                  <a:lnTo>
                    <a:pt x="623" y="521"/>
                  </a:lnTo>
                  <a:close/>
                  <a:moveTo>
                    <a:pt x="659" y="521"/>
                  </a:moveTo>
                  <a:lnTo>
                    <a:pt x="659" y="521"/>
                  </a:lnTo>
                  <a:lnTo>
                    <a:pt x="661" y="521"/>
                  </a:lnTo>
                  <a:lnTo>
                    <a:pt x="662" y="521"/>
                  </a:lnTo>
                  <a:lnTo>
                    <a:pt x="665" y="524"/>
                  </a:lnTo>
                  <a:lnTo>
                    <a:pt x="668" y="527"/>
                  </a:lnTo>
                  <a:lnTo>
                    <a:pt x="668" y="528"/>
                  </a:lnTo>
                  <a:lnTo>
                    <a:pt x="668" y="530"/>
                  </a:lnTo>
                  <a:lnTo>
                    <a:pt x="668" y="531"/>
                  </a:lnTo>
                  <a:lnTo>
                    <a:pt x="668" y="533"/>
                  </a:lnTo>
                  <a:lnTo>
                    <a:pt x="665" y="536"/>
                  </a:lnTo>
                  <a:lnTo>
                    <a:pt x="662" y="538"/>
                  </a:lnTo>
                  <a:lnTo>
                    <a:pt x="661" y="538"/>
                  </a:lnTo>
                  <a:lnTo>
                    <a:pt x="659" y="538"/>
                  </a:lnTo>
                  <a:lnTo>
                    <a:pt x="658" y="538"/>
                  </a:lnTo>
                  <a:lnTo>
                    <a:pt x="656" y="538"/>
                  </a:lnTo>
                  <a:lnTo>
                    <a:pt x="654" y="536"/>
                  </a:lnTo>
                  <a:lnTo>
                    <a:pt x="651" y="533"/>
                  </a:lnTo>
                  <a:lnTo>
                    <a:pt x="651" y="531"/>
                  </a:lnTo>
                  <a:lnTo>
                    <a:pt x="651" y="530"/>
                  </a:lnTo>
                  <a:lnTo>
                    <a:pt x="651" y="528"/>
                  </a:lnTo>
                  <a:lnTo>
                    <a:pt x="651" y="527"/>
                  </a:lnTo>
                  <a:lnTo>
                    <a:pt x="654" y="524"/>
                  </a:lnTo>
                  <a:lnTo>
                    <a:pt x="656" y="521"/>
                  </a:lnTo>
                  <a:lnTo>
                    <a:pt x="658" y="521"/>
                  </a:lnTo>
                  <a:lnTo>
                    <a:pt x="659" y="521"/>
                  </a:lnTo>
                  <a:close/>
                  <a:moveTo>
                    <a:pt x="696" y="521"/>
                  </a:moveTo>
                  <a:lnTo>
                    <a:pt x="696" y="521"/>
                  </a:lnTo>
                  <a:lnTo>
                    <a:pt x="698" y="521"/>
                  </a:lnTo>
                  <a:lnTo>
                    <a:pt x="699" y="521"/>
                  </a:lnTo>
                  <a:lnTo>
                    <a:pt x="702" y="524"/>
                  </a:lnTo>
                  <a:lnTo>
                    <a:pt x="705" y="527"/>
                  </a:lnTo>
                  <a:lnTo>
                    <a:pt x="705" y="528"/>
                  </a:lnTo>
                  <a:lnTo>
                    <a:pt x="705" y="530"/>
                  </a:lnTo>
                  <a:lnTo>
                    <a:pt x="705" y="531"/>
                  </a:lnTo>
                  <a:lnTo>
                    <a:pt x="705" y="533"/>
                  </a:lnTo>
                  <a:lnTo>
                    <a:pt x="702" y="536"/>
                  </a:lnTo>
                  <a:lnTo>
                    <a:pt x="699" y="538"/>
                  </a:lnTo>
                  <a:lnTo>
                    <a:pt x="698" y="538"/>
                  </a:lnTo>
                  <a:lnTo>
                    <a:pt x="696" y="538"/>
                  </a:lnTo>
                  <a:lnTo>
                    <a:pt x="695" y="538"/>
                  </a:lnTo>
                  <a:lnTo>
                    <a:pt x="693" y="538"/>
                  </a:lnTo>
                  <a:lnTo>
                    <a:pt x="690" y="536"/>
                  </a:lnTo>
                  <a:lnTo>
                    <a:pt x="687" y="533"/>
                  </a:lnTo>
                  <a:lnTo>
                    <a:pt x="687" y="531"/>
                  </a:lnTo>
                  <a:lnTo>
                    <a:pt x="687" y="530"/>
                  </a:lnTo>
                  <a:lnTo>
                    <a:pt x="687" y="528"/>
                  </a:lnTo>
                  <a:lnTo>
                    <a:pt x="687" y="527"/>
                  </a:lnTo>
                  <a:lnTo>
                    <a:pt x="690" y="524"/>
                  </a:lnTo>
                  <a:lnTo>
                    <a:pt x="693" y="521"/>
                  </a:lnTo>
                  <a:lnTo>
                    <a:pt x="695" y="521"/>
                  </a:lnTo>
                  <a:lnTo>
                    <a:pt x="696" y="521"/>
                  </a:lnTo>
                  <a:close/>
                  <a:moveTo>
                    <a:pt x="733" y="521"/>
                  </a:moveTo>
                  <a:lnTo>
                    <a:pt x="733" y="521"/>
                  </a:lnTo>
                  <a:lnTo>
                    <a:pt x="735" y="521"/>
                  </a:lnTo>
                  <a:lnTo>
                    <a:pt x="736" y="521"/>
                  </a:lnTo>
                  <a:lnTo>
                    <a:pt x="739" y="524"/>
                  </a:lnTo>
                  <a:lnTo>
                    <a:pt x="742" y="527"/>
                  </a:lnTo>
                  <a:lnTo>
                    <a:pt x="742" y="528"/>
                  </a:lnTo>
                  <a:lnTo>
                    <a:pt x="742" y="530"/>
                  </a:lnTo>
                  <a:lnTo>
                    <a:pt x="742" y="531"/>
                  </a:lnTo>
                  <a:lnTo>
                    <a:pt x="742" y="533"/>
                  </a:lnTo>
                  <a:lnTo>
                    <a:pt x="739" y="536"/>
                  </a:lnTo>
                  <a:lnTo>
                    <a:pt x="736" y="538"/>
                  </a:lnTo>
                  <a:lnTo>
                    <a:pt x="735" y="538"/>
                  </a:lnTo>
                  <a:lnTo>
                    <a:pt x="733" y="538"/>
                  </a:lnTo>
                  <a:lnTo>
                    <a:pt x="732" y="538"/>
                  </a:lnTo>
                  <a:lnTo>
                    <a:pt x="730" y="538"/>
                  </a:lnTo>
                  <a:lnTo>
                    <a:pt x="727" y="536"/>
                  </a:lnTo>
                  <a:lnTo>
                    <a:pt x="724" y="533"/>
                  </a:lnTo>
                  <a:lnTo>
                    <a:pt x="724" y="531"/>
                  </a:lnTo>
                  <a:lnTo>
                    <a:pt x="724" y="530"/>
                  </a:lnTo>
                  <a:lnTo>
                    <a:pt x="724" y="528"/>
                  </a:lnTo>
                  <a:lnTo>
                    <a:pt x="724" y="527"/>
                  </a:lnTo>
                  <a:lnTo>
                    <a:pt x="727" y="524"/>
                  </a:lnTo>
                  <a:lnTo>
                    <a:pt x="730" y="521"/>
                  </a:lnTo>
                  <a:lnTo>
                    <a:pt x="732" y="521"/>
                  </a:lnTo>
                  <a:lnTo>
                    <a:pt x="733" y="521"/>
                  </a:lnTo>
                  <a:close/>
                  <a:moveTo>
                    <a:pt x="770" y="521"/>
                  </a:moveTo>
                  <a:lnTo>
                    <a:pt x="770" y="521"/>
                  </a:lnTo>
                  <a:lnTo>
                    <a:pt x="772" y="521"/>
                  </a:lnTo>
                  <a:lnTo>
                    <a:pt x="773" y="521"/>
                  </a:lnTo>
                  <a:lnTo>
                    <a:pt x="776" y="524"/>
                  </a:lnTo>
                  <a:lnTo>
                    <a:pt x="779" y="527"/>
                  </a:lnTo>
                  <a:lnTo>
                    <a:pt x="779" y="528"/>
                  </a:lnTo>
                  <a:lnTo>
                    <a:pt x="779" y="530"/>
                  </a:lnTo>
                  <a:lnTo>
                    <a:pt x="779" y="531"/>
                  </a:lnTo>
                  <a:lnTo>
                    <a:pt x="779" y="533"/>
                  </a:lnTo>
                  <a:lnTo>
                    <a:pt x="776" y="536"/>
                  </a:lnTo>
                  <a:lnTo>
                    <a:pt x="773" y="538"/>
                  </a:lnTo>
                  <a:lnTo>
                    <a:pt x="772" y="538"/>
                  </a:lnTo>
                  <a:lnTo>
                    <a:pt x="770" y="538"/>
                  </a:lnTo>
                  <a:lnTo>
                    <a:pt x="769" y="538"/>
                  </a:lnTo>
                  <a:lnTo>
                    <a:pt x="767" y="538"/>
                  </a:lnTo>
                  <a:lnTo>
                    <a:pt x="764" y="536"/>
                  </a:lnTo>
                  <a:lnTo>
                    <a:pt x="761" y="533"/>
                  </a:lnTo>
                  <a:lnTo>
                    <a:pt x="761" y="531"/>
                  </a:lnTo>
                  <a:lnTo>
                    <a:pt x="761" y="530"/>
                  </a:lnTo>
                  <a:lnTo>
                    <a:pt x="761" y="528"/>
                  </a:lnTo>
                  <a:lnTo>
                    <a:pt x="761" y="527"/>
                  </a:lnTo>
                  <a:lnTo>
                    <a:pt x="764" y="524"/>
                  </a:lnTo>
                  <a:lnTo>
                    <a:pt x="767" y="521"/>
                  </a:lnTo>
                  <a:lnTo>
                    <a:pt x="769" y="521"/>
                  </a:lnTo>
                  <a:lnTo>
                    <a:pt x="770" y="521"/>
                  </a:lnTo>
                  <a:close/>
                  <a:moveTo>
                    <a:pt x="807" y="521"/>
                  </a:moveTo>
                  <a:lnTo>
                    <a:pt x="807" y="521"/>
                  </a:lnTo>
                  <a:lnTo>
                    <a:pt x="809" y="521"/>
                  </a:lnTo>
                  <a:lnTo>
                    <a:pt x="810" y="521"/>
                  </a:lnTo>
                  <a:lnTo>
                    <a:pt x="813" y="524"/>
                  </a:lnTo>
                  <a:lnTo>
                    <a:pt x="816" y="527"/>
                  </a:lnTo>
                  <a:lnTo>
                    <a:pt x="816" y="528"/>
                  </a:lnTo>
                  <a:lnTo>
                    <a:pt x="816" y="530"/>
                  </a:lnTo>
                  <a:lnTo>
                    <a:pt x="816" y="531"/>
                  </a:lnTo>
                  <a:lnTo>
                    <a:pt x="816" y="533"/>
                  </a:lnTo>
                  <a:lnTo>
                    <a:pt x="813" y="536"/>
                  </a:lnTo>
                  <a:lnTo>
                    <a:pt x="810" y="538"/>
                  </a:lnTo>
                  <a:lnTo>
                    <a:pt x="809" y="538"/>
                  </a:lnTo>
                  <a:lnTo>
                    <a:pt x="807" y="538"/>
                  </a:lnTo>
                  <a:lnTo>
                    <a:pt x="806" y="538"/>
                  </a:lnTo>
                  <a:lnTo>
                    <a:pt x="804" y="538"/>
                  </a:lnTo>
                  <a:lnTo>
                    <a:pt x="801" y="536"/>
                  </a:lnTo>
                  <a:lnTo>
                    <a:pt x="798" y="533"/>
                  </a:lnTo>
                  <a:lnTo>
                    <a:pt x="798" y="531"/>
                  </a:lnTo>
                  <a:lnTo>
                    <a:pt x="798" y="530"/>
                  </a:lnTo>
                  <a:lnTo>
                    <a:pt x="798" y="528"/>
                  </a:lnTo>
                  <a:lnTo>
                    <a:pt x="798" y="527"/>
                  </a:lnTo>
                  <a:lnTo>
                    <a:pt x="801" y="524"/>
                  </a:lnTo>
                  <a:lnTo>
                    <a:pt x="804" y="521"/>
                  </a:lnTo>
                  <a:lnTo>
                    <a:pt x="806" y="521"/>
                  </a:lnTo>
                  <a:lnTo>
                    <a:pt x="807" y="521"/>
                  </a:lnTo>
                  <a:close/>
                  <a:moveTo>
                    <a:pt x="844" y="521"/>
                  </a:moveTo>
                  <a:lnTo>
                    <a:pt x="844" y="521"/>
                  </a:lnTo>
                  <a:lnTo>
                    <a:pt x="845" y="521"/>
                  </a:lnTo>
                  <a:lnTo>
                    <a:pt x="847" y="521"/>
                  </a:lnTo>
                  <a:lnTo>
                    <a:pt x="850" y="524"/>
                  </a:lnTo>
                  <a:lnTo>
                    <a:pt x="853" y="527"/>
                  </a:lnTo>
                  <a:lnTo>
                    <a:pt x="853" y="528"/>
                  </a:lnTo>
                  <a:lnTo>
                    <a:pt x="853" y="530"/>
                  </a:lnTo>
                  <a:lnTo>
                    <a:pt x="853" y="531"/>
                  </a:lnTo>
                  <a:lnTo>
                    <a:pt x="853" y="533"/>
                  </a:lnTo>
                  <a:lnTo>
                    <a:pt x="850" y="536"/>
                  </a:lnTo>
                  <a:lnTo>
                    <a:pt x="847" y="538"/>
                  </a:lnTo>
                  <a:lnTo>
                    <a:pt x="845" y="538"/>
                  </a:lnTo>
                  <a:lnTo>
                    <a:pt x="844" y="538"/>
                  </a:lnTo>
                  <a:lnTo>
                    <a:pt x="842" y="538"/>
                  </a:lnTo>
                  <a:lnTo>
                    <a:pt x="841" y="538"/>
                  </a:lnTo>
                  <a:lnTo>
                    <a:pt x="838" y="536"/>
                  </a:lnTo>
                  <a:lnTo>
                    <a:pt x="835" y="533"/>
                  </a:lnTo>
                  <a:lnTo>
                    <a:pt x="835" y="531"/>
                  </a:lnTo>
                  <a:lnTo>
                    <a:pt x="835" y="530"/>
                  </a:lnTo>
                  <a:lnTo>
                    <a:pt x="835" y="528"/>
                  </a:lnTo>
                  <a:lnTo>
                    <a:pt x="835" y="527"/>
                  </a:lnTo>
                  <a:lnTo>
                    <a:pt x="838" y="524"/>
                  </a:lnTo>
                  <a:lnTo>
                    <a:pt x="841" y="521"/>
                  </a:lnTo>
                  <a:lnTo>
                    <a:pt x="842" y="521"/>
                  </a:lnTo>
                  <a:lnTo>
                    <a:pt x="844" y="521"/>
                  </a:lnTo>
                  <a:close/>
                  <a:moveTo>
                    <a:pt x="881" y="521"/>
                  </a:moveTo>
                  <a:lnTo>
                    <a:pt x="881" y="521"/>
                  </a:lnTo>
                  <a:lnTo>
                    <a:pt x="882" y="521"/>
                  </a:lnTo>
                  <a:lnTo>
                    <a:pt x="884" y="521"/>
                  </a:lnTo>
                  <a:lnTo>
                    <a:pt x="887" y="524"/>
                  </a:lnTo>
                  <a:lnTo>
                    <a:pt x="890" y="527"/>
                  </a:lnTo>
                  <a:lnTo>
                    <a:pt x="890" y="528"/>
                  </a:lnTo>
                  <a:lnTo>
                    <a:pt x="890" y="530"/>
                  </a:lnTo>
                  <a:lnTo>
                    <a:pt x="890" y="531"/>
                  </a:lnTo>
                  <a:lnTo>
                    <a:pt x="890" y="533"/>
                  </a:lnTo>
                  <a:lnTo>
                    <a:pt x="887" y="536"/>
                  </a:lnTo>
                  <a:lnTo>
                    <a:pt x="884" y="538"/>
                  </a:lnTo>
                  <a:lnTo>
                    <a:pt x="882" y="538"/>
                  </a:lnTo>
                  <a:lnTo>
                    <a:pt x="881" y="538"/>
                  </a:lnTo>
                  <a:lnTo>
                    <a:pt x="879" y="538"/>
                  </a:lnTo>
                  <a:lnTo>
                    <a:pt x="878" y="538"/>
                  </a:lnTo>
                  <a:lnTo>
                    <a:pt x="875" y="536"/>
                  </a:lnTo>
                  <a:lnTo>
                    <a:pt x="872" y="533"/>
                  </a:lnTo>
                  <a:lnTo>
                    <a:pt x="872" y="531"/>
                  </a:lnTo>
                  <a:lnTo>
                    <a:pt x="872" y="530"/>
                  </a:lnTo>
                  <a:lnTo>
                    <a:pt x="872" y="528"/>
                  </a:lnTo>
                  <a:lnTo>
                    <a:pt x="872" y="527"/>
                  </a:lnTo>
                  <a:lnTo>
                    <a:pt x="875" y="524"/>
                  </a:lnTo>
                  <a:lnTo>
                    <a:pt x="878" y="521"/>
                  </a:lnTo>
                  <a:lnTo>
                    <a:pt x="879" y="521"/>
                  </a:lnTo>
                  <a:lnTo>
                    <a:pt x="881" y="521"/>
                  </a:lnTo>
                  <a:close/>
                  <a:moveTo>
                    <a:pt x="918" y="521"/>
                  </a:moveTo>
                  <a:lnTo>
                    <a:pt x="918" y="521"/>
                  </a:lnTo>
                  <a:lnTo>
                    <a:pt x="919" y="521"/>
                  </a:lnTo>
                  <a:lnTo>
                    <a:pt x="921" y="521"/>
                  </a:lnTo>
                  <a:lnTo>
                    <a:pt x="924" y="524"/>
                  </a:lnTo>
                  <a:lnTo>
                    <a:pt x="927" y="527"/>
                  </a:lnTo>
                  <a:lnTo>
                    <a:pt x="927" y="528"/>
                  </a:lnTo>
                  <a:lnTo>
                    <a:pt x="927" y="530"/>
                  </a:lnTo>
                  <a:lnTo>
                    <a:pt x="927" y="531"/>
                  </a:lnTo>
                  <a:lnTo>
                    <a:pt x="927" y="533"/>
                  </a:lnTo>
                  <a:lnTo>
                    <a:pt x="924" y="536"/>
                  </a:lnTo>
                  <a:lnTo>
                    <a:pt x="921" y="538"/>
                  </a:lnTo>
                  <a:lnTo>
                    <a:pt x="919" y="538"/>
                  </a:lnTo>
                  <a:lnTo>
                    <a:pt x="918" y="538"/>
                  </a:lnTo>
                  <a:lnTo>
                    <a:pt x="916" y="538"/>
                  </a:lnTo>
                  <a:lnTo>
                    <a:pt x="915" y="538"/>
                  </a:lnTo>
                  <a:lnTo>
                    <a:pt x="912" y="536"/>
                  </a:lnTo>
                  <a:lnTo>
                    <a:pt x="909" y="533"/>
                  </a:lnTo>
                  <a:lnTo>
                    <a:pt x="909" y="531"/>
                  </a:lnTo>
                  <a:lnTo>
                    <a:pt x="909" y="530"/>
                  </a:lnTo>
                  <a:lnTo>
                    <a:pt x="909" y="528"/>
                  </a:lnTo>
                  <a:lnTo>
                    <a:pt x="909" y="527"/>
                  </a:lnTo>
                  <a:lnTo>
                    <a:pt x="912" y="524"/>
                  </a:lnTo>
                  <a:lnTo>
                    <a:pt x="915" y="521"/>
                  </a:lnTo>
                  <a:lnTo>
                    <a:pt x="916" y="521"/>
                  </a:lnTo>
                  <a:lnTo>
                    <a:pt x="918" y="521"/>
                  </a:lnTo>
                  <a:close/>
                  <a:moveTo>
                    <a:pt x="955" y="521"/>
                  </a:moveTo>
                  <a:lnTo>
                    <a:pt x="955" y="521"/>
                  </a:lnTo>
                  <a:lnTo>
                    <a:pt x="956" y="521"/>
                  </a:lnTo>
                  <a:lnTo>
                    <a:pt x="958" y="521"/>
                  </a:lnTo>
                  <a:lnTo>
                    <a:pt x="961" y="524"/>
                  </a:lnTo>
                  <a:lnTo>
                    <a:pt x="964" y="527"/>
                  </a:lnTo>
                  <a:lnTo>
                    <a:pt x="964" y="528"/>
                  </a:lnTo>
                  <a:lnTo>
                    <a:pt x="964" y="530"/>
                  </a:lnTo>
                  <a:lnTo>
                    <a:pt x="964" y="531"/>
                  </a:lnTo>
                  <a:lnTo>
                    <a:pt x="964" y="533"/>
                  </a:lnTo>
                  <a:lnTo>
                    <a:pt x="961" y="536"/>
                  </a:lnTo>
                  <a:lnTo>
                    <a:pt x="958" y="538"/>
                  </a:lnTo>
                  <a:lnTo>
                    <a:pt x="956" y="538"/>
                  </a:lnTo>
                  <a:lnTo>
                    <a:pt x="955" y="538"/>
                  </a:lnTo>
                  <a:lnTo>
                    <a:pt x="953" y="538"/>
                  </a:lnTo>
                  <a:lnTo>
                    <a:pt x="952" y="538"/>
                  </a:lnTo>
                  <a:lnTo>
                    <a:pt x="949" y="536"/>
                  </a:lnTo>
                  <a:lnTo>
                    <a:pt x="946" y="533"/>
                  </a:lnTo>
                  <a:lnTo>
                    <a:pt x="946" y="531"/>
                  </a:lnTo>
                  <a:lnTo>
                    <a:pt x="946" y="530"/>
                  </a:lnTo>
                  <a:lnTo>
                    <a:pt x="946" y="528"/>
                  </a:lnTo>
                  <a:lnTo>
                    <a:pt x="946" y="527"/>
                  </a:lnTo>
                  <a:lnTo>
                    <a:pt x="949" y="524"/>
                  </a:lnTo>
                  <a:lnTo>
                    <a:pt x="952" y="521"/>
                  </a:lnTo>
                  <a:lnTo>
                    <a:pt x="953" y="521"/>
                  </a:lnTo>
                  <a:lnTo>
                    <a:pt x="955" y="521"/>
                  </a:lnTo>
                  <a:close/>
                  <a:moveTo>
                    <a:pt x="992" y="521"/>
                  </a:moveTo>
                  <a:lnTo>
                    <a:pt x="992" y="521"/>
                  </a:lnTo>
                  <a:lnTo>
                    <a:pt x="993" y="521"/>
                  </a:lnTo>
                  <a:lnTo>
                    <a:pt x="996" y="521"/>
                  </a:lnTo>
                  <a:lnTo>
                    <a:pt x="999" y="524"/>
                  </a:lnTo>
                  <a:lnTo>
                    <a:pt x="1000" y="527"/>
                  </a:lnTo>
                  <a:lnTo>
                    <a:pt x="1000" y="528"/>
                  </a:lnTo>
                  <a:lnTo>
                    <a:pt x="1002" y="530"/>
                  </a:lnTo>
                  <a:lnTo>
                    <a:pt x="1000" y="531"/>
                  </a:lnTo>
                  <a:lnTo>
                    <a:pt x="1000" y="533"/>
                  </a:lnTo>
                  <a:lnTo>
                    <a:pt x="999" y="536"/>
                  </a:lnTo>
                  <a:lnTo>
                    <a:pt x="996" y="538"/>
                  </a:lnTo>
                  <a:lnTo>
                    <a:pt x="993" y="538"/>
                  </a:lnTo>
                  <a:lnTo>
                    <a:pt x="992" y="538"/>
                  </a:lnTo>
                  <a:lnTo>
                    <a:pt x="990" y="538"/>
                  </a:lnTo>
                  <a:lnTo>
                    <a:pt x="989" y="538"/>
                  </a:lnTo>
                  <a:lnTo>
                    <a:pt x="986" y="536"/>
                  </a:lnTo>
                  <a:lnTo>
                    <a:pt x="983" y="533"/>
                  </a:lnTo>
                  <a:lnTo>
                    <a:pt x="983" y="531"/>
                  </a:lnTo>
                  <a:lnTo>
                    <a:pt x="983" y="530"/>
                  </a:lnTo>
                  <a:lnTo>
                    <a:pt x="983" y="528"/>
                  </a:lnTo>
                  <a:lnTo>
                    <a:pt x="983" y="527"/>
                  </a:lnTo>
                  <a:lnTo>
                    <a:pt x="986" y="524"/>
                  </a:lnTo>
                  <a:lnTo>
                    <a:pt x="989" y="521"/>
                  </a:lnTo>
                  <a:lnTo>
                    <a:pt x="990" y="521"/>
                  </a:lnTo>
                  <a:lnTo>
                    <a:pt x="992" y="521"/>
                  </a:lnTo>
                  <a:close/>
                  <a:moveTo>
                    <a:pt x="989" y="499"/>
                  </a:moveTo>
                  <a:lnTo>
                    <a:pt x="989" y="499"/>
                  </a:lnTo>
                  <a:lnTo>
                    <a:pt x="989" y="497"/>
                  </a:lnTo>
                  <a:lnTo>
                    <a:pt x="990" y="496"/>
                  </a:lnTo>
                  <a:lnTo>
                    <a:pt x="992" y="493"/>
                  </a:lnTo>
                  <a:lnTo>
                    <a:pt x="995" y="490"/>
                  </a:lnTo>
                  <a:lnTo>
                    <a:pt x="996" y="490"/>
                  </a:lnTo>
                  <a:lnTo>
                    <a:pt x="997" y="490"/>
                  </a:lnTo>
                  <a:lnTo>
                    <a:pt x="1000" y="490"/>
                  </a:lnTo>
                  <a:lnTo>
                    <a:pt x="1002" y="490"/>
                  </a:lnTo>
                  <a:lnTo>
                    <a:pt x="1005" y="493"/>
                  </a:lnTo>
                  <a:lnTo>
                    <a:pt x="1006" y="496"/>
                  </a:lnTo>
                  <a:lnTo>
                    <a:pt x="1006" y="497"/>
                  </a:lnTo>
                  <a:lnTo>
                    <a:pt x="1008" y="499"/>
                  </a:lnTo>
                  <a:lnTo>
                    <a:pt x="1006" y="500"/>
                  </a:lnTo>
                  <a:lnTo>
                    <a:pt x="1006" y="502"/>
                  </a:lnTo>
                  <a:lnTo>
                    <a:pt x="1005" y="505"/>
                  </a:lnTo>
                  <a:lnTo>
                    <a:pt x="1002" y="507"/>
                  </a:lnTo>
                  <a:lnTo>
                    <a:pt x="1000" y="507"/>
                  </a:lnTo>
                  <a:lnTo>
                    <a:pt x="997" y="507"/>
                  </a:lnTo>
                  <a:lnTo>
                    <a:pt x="996" y="507"/>
                  </a:lnTo>
                  <a:lnTo>
                    <a:pt x="995" y="507"/>
                  </a:lnTo>
                  <a:lnTo>
                    <a:pt x="992" y="505"/>
                  </a:lnTo>
                  <a:lnTo>
                    <a:pt x="990" y="502"/>
                  </a:lnTo>
                  <a:lnTo>
                    <a:pt x="989" y="500"/>
                  </a:lnTo>
                  <a:lnTo>
                    <a:pt x="989" y="499"/>
                  </a:lnTo>
                  <a:close/>
                  <a:moveTo>
                    <a:pt x="989" y="462"/>
                  </a:moveTo>
                  <a:lnTo>
                    <a:pt x="989" y="462"/>
                  </a:lnTo>
                  <a:lnTo>
                    <a:pt x="989" y="460"/>
                  </a:lnTo>
                  <a:lnTo>
                    <a:pt x="990" y="459"/>
                  </a:lnTo>
                  <a:lnTo>
                    <a:pt x="992" y="456"/>
                  </a:lnTo>
                  <a:lnTo>
                    <a:pt x="995" y="453"/>
                  </a:lnTo>
                  <a:lnTo>
                    <a:pt x="996" y="453"/>
                  </a:lnTo>
                  <a:lnTo>
                    <a:pt x="997" y="453"/>
                  </a:lnTo>
                  <a:lnTo>
                    <a:pt x="1000" y="453"/>
                  </a:lnTo>
                  <a:lnTo>
                    <a:pt x="1002" y="453"/>
                  </a:lnTo>
                  <a:lnTo>
                    <a:pt x="1005" y="456"/>
                  </a:lnTo>
                  <a:lnTo>
                    <a:pt x="1006" y="459"/>
                  </a:lnTo>
                  <a:lnTo>
                    <a:pt x="1006" y="460"/>
                  </a:lnTo>
                  <a:lnTo>
                    <a:pt x="1008" y="462"/>
                  </a:lnTo>
                  <a:lnTo>
                    <a:pt x="1006" y="463"/>
                  </a:lnTo>
                  <a:lnTo>
                    <a:pt x="1006" y="465"/>
                  </a:lnTo>
                  <a:lnTo>
                    <a:pt x="1005" y="468"/>
                  </a:lnTo>
                  <a:lnTo>
                    <a:pt x="1002" y="471"/>
                  </a:lnTo>
                  <a:lnTo>
                    <a:pt x="1000" y="471"/>
                  </a:lnTo>
                  <a:lnTo>
                    <a:pt x="997" y="471"/>
                  </a:lnTo>
                  <a:lnTo>
                    <a:pt x="996" y="471"/>
                  </a:lnTo>
                  <a:lnTo>
                    <a:pt x="995" y="471"/>
                  </a:lnTo>
                  <a:lnTo>
                    <a:pt x="992" y="468"/>
                  </a:lnTo>
                  <a:lnTo>
                    <a:pt x="990" y="465"/>
                  </a:lnTo>
                  <a:lnTo>
                    <a:pt x="989" y="463"/>
                  </a:lnTo>
                  <a:lnTo>
                    <a:pt x="989" y="462"/>
                  </a:lnTo>
                  <a:close/>
                  <a:moveTo>
                    <a:pt x="989" y="425"/>
                  </a:moveTo>
                  <a:lnTo>
                    <a:pt x="989" y="425"/>
                  </a:lnTo>
                  <a:lnTo>
                    <a:pt x="989" y="423"/>
                  </a:lnTo>
                  <a:lnTo>
                    <a:pt x="990" y="422"/>
                  </a:lnTo>
                  <a:lnTo>
                    <a:pt x="992" y="419"/>
                  </a:lnTo>
                  <a:lnTo>
                    <a:pt x="995" y="416"/>
                  </a:lnTo>
                  <a:lnTo>
                    <a:pt x="996" y="416"/>
                  </a:lnTo>
                  <a:lnTo>
                    <a:pt x="997" y="416"/>
                  </a:lnTo>
                  <a:lnTo>
                    <a:pt x="1000" y="416"/>
                  </a:lnTo>
                  <a:lnTo>
                    <a:pt x="1002" y="416"/>
                  </a:lnTo>
                  <a:lnTo>
                    <a:pt x="1005" y="419"/>
                  </a:lnTo>
                  <a:lnTo>
                    <a:pt x="1006" y="422"/>
                  </a:lnTo>
                  <a:lnTo>
                    <a:pt x="1006" y="423"/>
                  </a:lnTo>
                  <a:lnTo>
                    <a:pt x="1008" y="425"/>
                  </a:lnTo>
                  <a:lnTo>
                    <a:pt x="1006" y="426"/>
                  </a:lnTo>
                  <a:lnTo>
                    <a:pt x="1006" y="428"/>
                  </a:lnTo>
                  <a:lnTo>
                    <a:pt x="1005" y="431"/>
                  </a:lnTo>
                  <a:lnTo>
                    <a:pt x="1002" y="434"/>
                  </a:lnTo>
                  <a:lnTo>
                    <a:pt x="1000" y="434"/>
                  </a:lnTo>
                  <a:lnTo>
                    <a:pt x="997" y="434"/>
                  </a:lnTo>
                  <a:lnTo>
                    <a:pt x="996" y="434"/>
                  </a:lnTo>
                  <a:lnTo>
                    <a:pt x="995" y="434"/>
                  </a:lnTo>
                  <a:lnTo>
                    <a:pt x="992" y="431"/>
                  </a:lnTo>
                  <a:lnTo>
                    <a:pt x="990" y="428"/>
                  </a:lnTo>
                  <a:lnTo>
                    <a:pt x="989" y="426"/>
                  </a:lnTo>
                  <a:lnTo>
                    <a:pt x="989" y="425"/>
                  </a:lnTo>
                  <a:close/>
                  <a:moveTo>
                    <a:pt x="989" y="388"/>
                  </a:moveTo>
                  <a:lnTo>
                    <a:pt x="989" y="388"/>
                  </a:lnTo>
                  <a:lnTo>
                    <a:pt x="989" y="386"/>
                  </a:lnTo>
                  <a:lnTo>
                    <a:pt x="990" y="385"/>
                  </a:lnTo>
                  <a:lnTo>
                    <a:pt x="992" y="382"/>
                  </a:lnTo>
                  <a:lnTo>
                    <a:pt x="995" y="379"/>
                  </a:lnTo>
                  <a:lnTo>
                    <a:pt x="996" y="379"/>
                  </a:lnTo>
                  <a:lnTo>
                    <a:pt x="997" y="379"/>
                  </a:lnTo>
                  <a:lnTo>
                    <a:pt x="1000" y="379"/>
                  </a:lnTo>
                  <a:lnTo>
                    <a:pt x="1002" y="379"/>
                  </a:lnTo>
                  <a:lnTo>
                    <a:pt x="1005" y="382"/>
                  </a:lnTo>
                  <a:lnTo>
                    <a:pt x="1006" y="385"/>
                  </a:lnTo>
                  <a:lnTo>
                    <a:pt x="1006" y="386"/>
                  </a:lnTo>
                  <a:lnTo>
                    <a:pt x="1008" y="388"/>
                  </a:lnTo>
                  <a:lnTo>
                    <a:pt x="1006" y="389"/>
                  </a:lnTo>
                  <a:lnTo>
                    <a:pt x="1006" y="391"/>
                  </a:lnTo>
                  <a:lnTo>
                    <a:pt x="1005" y="394"/>
                  </a:lnTo>
                  <a:lnTo>
                    <a:pt x="1002" y="397"/>
                  </a:lnTo>
                  <a:lnTo>
                    <a:pt x="1000" y="397"/>
                  </a:lnTo>
                  <a:lnTo>
                    <a:pt x="997" y="397"/>
                  </a:lnTo>
                  <a:lnTo>
                    <a:pt x="996" y="397"/>
                  </a:lnTo>
                  <a:lnTo>
                    <a:pt x="995" y="397"/>
                  </a:lnTo>
                  <a:lnTo>
                    <a:pt x="992" y="394"/>
                  </a:lnTo>
                  <a:lnTo>
                    <a:pt x="990" y="391"/>
                  </a:lnTo>
                  <a:lnTo>
                    <a:pt x="989" y="389"/>
                  </a:lnTo>
                  <a:lnTo>
                    <a:pt x="989" y="388"/>
                  </a:lnTo>
                  <a:close/>
                  <a:moveTo>
                    <a:pt x="989" y="351"/>
                  </a:moveTo>
                  <a:lnTo>
                    <a:pt x="989" y="351"/>
                  </a:lnTo>
                  <a:lnTo>
                    <a:pt x="989" y="350"/>
                  </a:lnTo>
                  <a:lnTo>
                    <a:pt x="990" y="348"/>
                  </a:lnTo>
                  <a:lnTo>
                    <a:pt x="992" y="345"/>
                  </a:lnTo>
                  <a:lnTo>
                    <a:pt x="995" y="342"/>
                  </a:lnTo>
                  <a:lnTo>
                    <a:pt x="996" y="342"/>
                  </a:lnTo>
                  <a:lnTo>
                    <a:pt x="997" y="342"/>
                  </a:lnTo>
                  <a:lnTo>
                    <a:pt x="1000" y="342"/>
                  </a:lnTo>
                  <a:lnTo>
                    <a:pt x="1002" y="342"/>
                  </a:lnTo>
                  <a:lnTo>
                    <a:pt x="1005" y="345"/>
                  </a:lnTo>
                  <a:lnTo>
                    <a:pt x="1006" y="348"/>
                  </a:lnTo>
                  <a:lnTo>
                    <a:pt x="1006" y="350"/>
                  </a:lnTo>
                  <a:lnTo>
                    <a:pt x="1008" y="351"/>
                  </a:lnTo>
                  <a:lnTo>
                    <a:pt x="1006" y="353"/>
                  </a:lnTo>
                  <a:lnTo>
                    <a:pt x="1006" y="354"/>
                  </a:lnTo>
                  <a:lnTo>
                    <a:pt x="1005" y="357"/>
                  </a:lnTo>
                  <a:lnTo>
                    <a:pt x="1002" y="360"/>
                  </a:lnTo>
                  <a:lnTo>
                    <a:pt x="1000" y="360"/>
                  </a:lnTo>
                  <a:lnTo>
                    <a:pt x="997" y="360"/>
                  </a:lnTo>
                  <a:lnTo>
                    <a:pt x="996" y="360"/>
                  </a:lnTo>
                  <a:lnTo>
                    <a:pt x="995" y="360"/>
                  </a:lnTo>
                  <a:lnTo>
                    <a:pt x="992" y="357"/>
                  </a:lnTo>
                  <a:lnTo>
                    <a:pt x="990" y="354"/>
                  </a:lnTo>
                  <a:lnTo>
                    <a:pt x="989" y="353"/>
                  </a:lnTo>
                  <a:lnTo>
                    <a:pt x="989" y="351"/>
                  </a:lnTo>
                  <a:close/>
                  <a:moveTo>
                    <a:pt x="989" y="314"/>
                  </a:moveTo>
                  <a:lnTo>
                    <a:pt x="989" y="314"/>
                  </a:lnTo>
                  <a:lnTo>
                    <a:pt x="989" y="313"/>
                  </a:lnTo>
                  <a:lnTo>
                    <a:pt x="990" y="311"/>
                  </a:lnTo>
                  <a:lnTo>
                    <a:pt x="992" y="308"/>
                  </a:lnTo>
                  <a:lnTo>
                    <a:pt x="995" y="305"/>
                  </a:lnTo>
                  <a:lnTo>
                    <a:pt x="996" y="305"/>
                  </a:lnTo>
                  <a:lnTo>
                    <a:pt x="997" y="305"/>
                  </a:lnTo>
                  <a:lnTo>
                    <a:pt x="1000" y="305"/>
                  </a:lnTo>
                  <a:lnTo>
                    <a:pt x="1002" y="305"/>
                  </a:lnTo>
                  <a:lnTo>
                    <a:pt x="1005" y="308"/>
                  </a:lnTo>
                  <a:lnTo>
                    <a:pt x="1006" y="311"/>
                  </a:lnTo>
                  <a:lnTo>
                    <a:pt x="1006" y="313"/>
                  </a:lnTo>
                  <a:lnTo>
                    <a:pt x="1008" y="314"/>
                  </a:lnTo>
                  <a:lnTo>
                    <a:pt x="1006" y="316"/>
                  </a:lnTo>
                  <a:lnTo>
                    <a:pt x="1006" y="317"/>
                  </a:lnTo>
                  <a:lnTo>
                    <a:pt x="1005" y="320"/>
                  </a:lnTo>
                  <a:lnTo>
                    <a:pt x="1002" y="323"/>
                  </a:lnTo>
                  <a:lnTo>
                    <a:pt x="1000" y="323"/>
                  </a:lnTo>
                  <a:lnTo>
                    <a:pt x="997" y="323"/>
                  </a:lnTo>
                  <a:lnTo>
                    <a:pt x="996" y="323"/>
                  </a:lnTo>
                  <a:lnTo>
                    <a:pt x="995" y="323"/>
                  </a:lnTo>
                  <a:lnTo>
                    <a:pt x="992" y="320"/>
                  </a:lnTo>
                  <a:lnTo>
                    <a:pt x="990" y="317"/>
                  </a:lnTo>
                  <a:lnTo>
                    <a:pt x="989" y="316"/>
                  </a:lnTo>
                  <a:lnTo>
                    <a:pt x="989" y="314"/>
                  </a:lnTo>
                  <a:close/>
                  <a:moveTo>
                    <a:pt x="989" y="277"/>
                  </a:moveTo>
                  <a:lnTo>
                    <a:pt x="989" y="277"/>
                  </a:lnTo>
                  <a:lnTo>
                    <a:pt x="989" y="276"/>
                  </a:lnTo>
                  <a:lnTo>
                    <a:pt x="990" y="274"/>
                  </a:lnTo>
                  <a:lnTo>
                    <a:pt x="992" y="271"/>
                  </a:lnTo>
                  <a:lnTo>
                    <a:pt x="995" y="268"/>
                  </a:lnTo>
                  <a:lnTo>
                    <a:pt x="996" y="268"/>
                  </a:lnTo>
                  <a:lnTo>
                    <a:pt x="997" y="268"/>
                  </a:lnTo>
                  <a:lnTo>
                    <a:pt x="1000" y="268"/>
                  </a:lnTo>
                  <a:lnTo>
                    <a:pt x="1002" y="268"/>
                  </a:lnTo>
                  <a:lnTo>
                    <a:pt x="1005" y="271"/>
                  </a:lnTo>
                  <a:lnTo>
                    <a:pt x="1006" y="274"/>
                  </a:lnTo>
                  <a:lnTo>
                    <a:pt x="1006" y="276"/>
                  </a:lnTo>
                  <a:lnTo>
                    <a:pt x="1008" y="277"/>
                  </a:lnTo>
                  <a:lnTo>
                    <a:pt x="1006" y="279"/>
                  </a:lnTo>
                  <a:lnTo>
                    <a:pt x="1006" y="280"/>
                  </a:lnTo>
                  <a:lnTo>
                    <a:pt x="1005" y="283"/>
                  </a:lnTo>
                  <a:lnTo>
                    <a:pt x="1002" y="286"/>
                  </a:lnTo>
                  <a:lnTo>
                    <a:pt x="1000" y="286"/>
                  </a:lnTo>
                  <a:lnTo>
                    <a:pt x="997" y="286"/>
                  </a:lnTo>
                  <a:lnTo>
                    <a:pt x="996" y="286"/>
                  </a:lnTo>
                  <a:lnTo>
                    <a:pt x="995" y="286"/>
                  </a:lnTo>
                  <a:lnTo>
                    <a:pt x="992" y="283"/>
                  </a:lnTo>
                  <a:lnTo>
                    <a:pt x="990" y="280"/>
                  </a:lnTo>
                  <a:lnTo>
                    <a:pt x="989" y="279"/>
                  </a:lnTo>
                  <a:lnTo>
                    <a:pt x="989" y="277"/>
                  </a:lnTo>
                  <a:close/>
                  <a:moveTo>
                    <a:pt x="989" y="240"/>
                  </a:moveTo>
                  <a:lnTo>
                    <a:pt x="989" y="240"/>
                  </a:lnTo>
                  <a:lnTo>
                    <a:pt x="989" y="239"/>
                  </a:lnTo>
                  <a:lnTo>
                    <a:pt x="990" y="237"/>
                  </a:lnTo>
                  <a:lnTo>
                    <a:pt x="992" y="234"/>
                  </a:lnTo>
                  <a:lnTo>
                    <a:pt x="995" y="232"/>
                  </a:lnTo>
                  <a:lnTo>
                    <a:pt x="996" y="232"/>
                  </a:lnTo>
                  <a:lnTo>
                    <a:pt x="997" y="232"/>
                  </a:lnTo>
                  <a:lnTo>
                    <a:pt x="1000" y="232"/>
                  </a:lnTo>
                  <a:lnTo>
                    <a:pt x="1002" y="232"/>
                  </a:lnTo>
                  <a:lnTo>
                    <a:pt x="1005" y="234"/>
                  </a:lnTo>
                  <a:lnTo>
                    <a:pt x="1006" y="237"/>
                  </a:lnTo>
                  <a:lnTo>
                    <a:pt x="1006" y="239"/>
                  </a:lnTo>
                  <a:lnTo>
                    <a:pt x="1008" y="240"/>
                  </a:lnTo>
                  <a:lnTo>
                    <a:pt x="1006" y="242"/>
                  </a:lnTo>
                  <a:lnTo>
                    <a:pt x="1006" y="243"/>
                  </a:lnTo>
                  <a:lnTo>
                    <a:pt x="1005" y="246"/>
                  </a:lnTo>
                  <a:lnTo>
                    <a:pt x="1002" y="249"/>
                  </a:lnTo>
                  <a:lnTo>
                    <a:pt x="1000" y="249"/>
                  </a:lnTo>
                  <a:lnTo>
                    <a:pt x="997" y="249"/>
                  </a:lnTo>
                  <a:lnTo>
                    <a:pt x="996" y="249"/>
                  </a:lnTo>
                  <a:lnTo>
                    <a:pt x="995" y="249"/>
                  </a:lnTo>
                  <a:lnTo>
                    <a:pt x="992" y="246"/>
                  </a:lnTo>
                  <a:lnTo>
                    <a:pt x="990" y="243"/>
                  </a:lnTo>
                  <a:lnTo>
                    <a:pt x="989" y="242"/>
                  </a:lnTo>
                  <a:lnTo>
                    <a:pt x="989" y="240"/>
                  </a:lnTo>
                  <a:close/>
                  <a:moveTo>
                    <a:pt x="989" y="203"/>
                  </a:moveTo>
                  <a:lnTo>
                    <a:pt x="989" y="203"/>
                  </a:lnTo>
                  <a:lnTo>
                    <a:pt x="989" y="202"/>
                  </a:lnTo>
                  <a:lnTo>
                    <a:pt x="990" y="201"/>
                  </a:lnTo>
                  <a:lnTo>
                    <a:pt x="992" y="198"/>
                  </a:lnTo>
                  <a:lnTo>
                    <a:pt x="995" y="195"/>
                  </a:lnTo>
                  <a:lnTo>
                    <a:pt x="996" y="195"/>
                  </a:lnTo>
                  <a:lnTo>
                    <a:pt x="997" y="195"/>
                  </a:lnTo>
                  <a:lnTo>
                    <a:pt x="1000" y="195"/>
                  </a:lnTo>
                  <a:lnTo>
                    <a:pt x="1002" y="195"/>
                  </a:lnTo>
                  <a:lnTo>
                    <a:pt x="1005" y="198"/>
                  </a:lnTo>
                  <a:lnTo>
                    <a:pt x="1006" y="201"/>
                  </a:lnTo>
                  <a:lnTo>
                    <a:pt x="1006" y="202"/>
                  </a:lnTo>
                  <a:lnTo>
                    <a:pt x="1008" y="203"/>
                  </a:lnTo>
                  <a:lnTo>
                    <a:pt x="1006" y="205"/>
                  </a:lnTo>
                  <a:lnTo>
                    <a:pt x="1006" y="206"/>
                  </a:lnTo>
                  <a:lnTo>
                    <a:pt x="1005" y="209"/>
                  </a:lnTo>
                  <a:lnTo>
                    <a:pt x="1002" y="212"/>
                  </a:lnTo>
                  <a:lnTo>
                    <a:pt x="1000" y="212"/>
                  </a:lnTo>
                  <a:lnTo>
                    <a:pt x="997" y="212"/>
                  </a:lnTo>
                  <a:lnTo>
                    <a:pt x="996" y="212"/>
                  </a:lnTo>
                  <a:lnTo>
                    <a:pt x="995" y="212"/>
                  </a:lnTo>
                  <a:lnTo>
                    <a:pt x="992" y="209"/>
                  </a:lnTo>
                  <a:lnTo>
                    <a:pt x="990" y="206"/>
                  </a:lnTo>
                  <a:lnTo>
                    <a:pt x="989" y="205"/>
                  </a:lnTo>
                  <a:lnTo>
                    <a:pt x="989" y="203"/>
                  </a:lnTo>
                  <a:close/>
                  <a:moveTo>
                    <a:pt x="989" y="167"/>
                  </a:moveTo>
                  <a:lnTo>
                    <a:pt x="989" y="167"/>
                  </a:lnTo>
                  <a:lnTo>
                    <a:pt x="989" y="165"/>
                  </a:lnTo>
                  <a:lnTo>
                    <a:pt x="990" y="164"/>
                  </a:lnTo>
                  <a:lnTo>
                    <a:pt x="992" y="161"/>
                  </a:lnTo>
                  <a:lnTo>
                    <a:pt x="995" y="158"/>
                  </a:lnTo>
                  <a:lnTo>
                    <a:pt x="996" y="158"/>
                  </a:lnTo>
                  <a:lnTo>
                    <a:pt x="997" y="158"/>
                  </a:lnTo>
                  <a:lnTo>
                    <a:pt x="1000" y="158"/>
                  </a:lnTo>
                  <a:lnTo>
                    <a:pt x="1002" y="158"/>
                  </a:lnTo>
                  <a:lnTo>
                    <a:pt x="1005" y="161"/>
                  </a:lnTo>
                  <a:lnTo>
                    <a:pt x="1006" y="164"/>
                  </a:lnTo>
                  <a:lnTo>
                    <a:pt x="1006" y="165"/>
                  </a:lnTo>
                  <a:lnTo>
                    <a:pt x="1008" y="167"/>
                  </a:lnTo>
                  <a:lnTo>
                    <a:pt x="1006" y="168"/>
                  </a:lnTo>
                  <a:lnTo>
                    <a:pt x="1006" y="170"/>
                  </a:lnTo>
                  <a:lnTo>
                    <a:pt x="1005" y="172"/>
                  </a:lnTo>
                  <a:lnTo>
                    <a:pt x="1002" y="175"/>
                  </a:lnTo>
                  <a:lnTo>
                    <a:pt x="1000" y="175"/>
                  </a:lnTo>
                  <a:lnTo>
                    <a:pt x="997" y="175"/>
                  </a:lnTo>
                  <a:lnTo>
                    <a:pt x="996" y="175"/>
                  </a:lnTo>
                  <a:lnTo>
                    <a:pt x="995" y="175"/>
                  </a:lnTo>
                  <a:lnTo>
                    <a:pt x="992" y="172"/>
                  </a:lnTo>
                  <a:lnTo>
                    <a:pt x="990" y="170"/>
                  </a:lnTo>
                  <a:lnTo>
                    <a:pt x="989" y="168"/>
                  </a:lnTo>
                  <a:lnTo>
                    <a:pt x="989" y="167"/>
                  </a:lnTo>
                  <a:close/>
                  <a:moveTo>
                    <a:pt x="989" y="130"/>
                  </a:moveTo>
                  <a:lnTo>
                    <a:pt x="989" y="130"/>
                  </a:lnTo>
                  <a:lnTo>
                    <a:pt x="989" y="128"/>
                  </a:lnTo>
                  <a:lnTo>
                    <a:pt x="990" y="127"/>
                  </a:lnTo>
                  <a:lnTo>
                    <a:pt x="992" y="124"/>
                  </a:lnTo>
                  <a:lnTo>
                    <a:pt x="995" y="121"/>
                  </a:lnTo>
                  <a:lnTo>
                    <a:pt x="996" y="121"/>
                  </a:lnTo>
                  <a:lnTo>
                    <a:pt x="997" y="121"/>
                  </a:lnTo>
                  <a:lnTo>
                    <a:pt x="1000" y="121"/>
                  </a:lnTo>
                  <a:lnTo>
                    <a:pt x="1002" y="121"/>
                  </a:lnTo>
                  <a:lnTo>
                    <a:pt x="1005" y="124"/>
                  </a:lnTo>
                  <a:lnTo>
                    <a:pt x="1006" y="127"/>
                  </a:lnTo>
                  <a:lnTo>
                    <a:pt x="1006" y="128"/>
                  </a:lnTo>
                  <a:lnTo>
                    <a:pt x="1008" y="130"/>
                  </a:lnTo>
                  <a:lnTo>
                    <a:pt x="1006" y="131"/>
                  </a:lnTo>
                  <a:lnTo>
                    <a:pt x="1006" y="133"/>
                  </a:lnTo>
                  <a:lnTo>
                    <a:pt x="1005" y="136"/>
                  </a:lnTo>
                  <a:lnTo>
                    <a:pt x="1002" y="139"/>
                  </a:lnTo>
                  <a:lnTo>
                    <a:pt x="1000" y="139"/>
                  </a:lnTo>
                  <a:lnTo>
                    <a:pt x="997" y="139"/>
                  </a:lnTo>
                  <a:lnTo>
                    <a:pt x="996" y="139"/>
                  </a:lnTo>
                  <a:lnTo>
                    <a:pt x="995" y="139"/>
                  </a:lnTo>
                  <a:lnTo>
                    <a:pt x="992" y="136"/>
                  </a:lnTo>
                  <a:lnTo>
                    <a:pt x="990" y="133"/>
                  </a:lnTo>
                  <a:lnTo>
                    <a:pt x="989" y="131"/>
                  </a:lnTo>
                  <a:lnTo>
                    <a:pt x="989" y="130"/>
                  </a:lnTo>
                  <a:close/>
                  <a:moveTo>
                    <a:pt x="989" y="93"/>
                  </a:moveTo>
                  <a:lnTo>
                    <a:pt x="989" y="93"/>
                  </a:lnTo>
                  <a:lnTo>
                    <a:pt x="989" y="91"/>
                  </a:lnTo>
                  <a:lnTo>
                    <a:pt x="990" y="90"/>
                  </a:lnTo>
                  <a:lnTo>
                    <a:pt x="992" y="87"/>
                  </a:lnTo>
                  <a:lnTo>
                    <a:pt x="995" y="84"/>
                  </a:lnTo>
                  <a:lnTo>
                    <a:pt x="996" y="84"/>
                  </a:lnTo>
                  <a:lnTo>
                    <a:pt x="997" y="84"/>
                  </a:lnTo>
                  <a:lnTo>
                    <a:pt x="1000" y="84"/>
                  </a:lnTo>
                  <a:lnTo>
                    <a:pt x="1002" y="84"/>
                  </a:lnTo>
                  <a:lnTo>
                    <a:pt x="1005" y="87"/>
                  </a:lnTo>
                  <a:lnTo>
                    <a:pt x="1006" y="90"/>
                  </a:lnTo>
                  <a:lnTo>
                    <a:pt x="1006" y="91"/>
                  </a:lnTo>
                  <a:lnTo>
                    <a:pt x="1008" y="93"/>
                  </a:lnTo>
                  <a:lnTo>
                    <a:pt x="1006" y="94"/>
                  </a:lnTo>
                  <a:lnTo>
                    <a:pt x="1006" y="96"/>
                  </a:lnTo>
                  <a:lnTo>
                    <a:pt x="1005" y="99"/>
                  </a:lnTo>
                  <a:lnTo>
                    <a:pt x="1002" y="102"/>
                  </a:lnTo>
                  <a:lnTo>
                    <a:pt x="1000" y="102"/>
                  </a:lnTo>
                  <a:lnTo>
                    <a:pt x="997" y="102"/>
                  </a:lnTo>
                  <a:lnTo>
                    <a:pt x="996" y="102"/>
                  </a:lnTo>
                  <a:lnTo>
                    <a:pt x="995" y="102"/>
                  </a:lnTo>
                  <a:lnTo>
                    <a:pt x="992" y="99"/>
                  </a:lnTo>
                  <a:lnTo>
                    <a:pt x="990" y="96"/>
                  </a:lnTo>
                  <a:lnTo>
                    <a:pt x="989" y="94"/>
                  </a:lnTo>
                  <a:lnTo>
                    <a:pt x="989" y="93"/>
                  </a:lnTo>
                  <a:close/>
                  <a:moveTo>
                    <a:pt x="989" y="56"/>
                  </a:moveTo>
                  <a:lnTo>
                    <a:pt x="989" y="56"/>
                  </a:lnTo>
                  <a:lnTo>
                    <a:pt x="989" y="54"/>
                  </a:lnTo>
                  <a:lnTo>
                    <a:pt x="990" y="53"/>
                  </a:lnTo>
                  <a:lnTo>
                    <a:pt x="992" y="50"/>
                  </a:lnTo>
                  <a:lnTo>
                    <a:pt x="995" y="47"/>
                  </a:lnTo>
                  <a:lnTo>
                    <a:pt x="996" y="47"/>
                  </a:lnTo>
                  <a:lnTo>
                    <a:pt x="997" y="47"/>
                  </a:lnTo>
                  <a:lnTo>
                    <a:pt x="1000" y="47"/>
                  </a:lnTo>
                  <a:lnTo>
                    <a:pt x="1002" y="47"/>
                  </a:lnTo>
                  <a:lnTo>
                    <a:pt x="1005" y="50"/>
                  </a:lnTo>
                  <a:lnTo>
                    <a:pt x="1006" y="53"/>
                  </a:lnTo>
                  <a:lnTo>
                    <a:pt x="1006" y="54"/>
                  </a:lnTo>
                  <a:lnTo>
                    <a:pt x="1008" y="56"/>
                  </a:lnTo>
                  <a:lnTo>
                    <a:pt x="1006" y="57"/>
                  </a:lnTo>
                  <a:lnTo>
                    <a:pt x="1006" y="59"/>
                  </a:lnTo>
                  <a:lnTo>
                    <a:pt x="1005" y="62"/>
                  </a:lnTo>
                  <a:lnTo>
                    <a:pt x="1002" y="65"/>
                  </a:lnTo>
                  <a:lnTo>
                    <a:pt x="1000" y="65"/>
                  </a:lnTo>
                  <a:lnTo>
                    <a:pt x="997" y="65"/>
                  </a:lnTo>
                  <a:lnTo>
                    <a:pt x="996" y="65"/>
                  </a:lnTo>
                  <a:lnTo>
                    <a:pt x="995" y="65"/>
                  </a:lnTo>
                  <a:lnTo>
                    <a:pt x="992" y="62"/>
                  </a:lnTo>
                  <a:lnTo>
                    <a:pt x="990" y="59"/>
                  </a:lnTo>
                  <a:lnTo>
                    <a:pt x="989" y="57"/>
                  </a:lnTo>
                  <a:lnTo>
                    <a:pt x="989" y="56"/>
                  </a:lnTo>
                  <a:close/>
                  <a:moveTo>
                    <a:pt x="989" y="19"/>
                  </a:moveTo>
                  <a:lnTo>
                    <a:pt x="989" y="19"/>
                  </a:lnTo>
                  <a:lnTo>
                    <a:pt x="989" y="18"/>
                  </a:lnTo>
                  <a:lnTo>
                    <a:pt x="990" y="16"/>
                  </a:lnTo>
                  <a:lnTo>
                    <a:pt x="992" y="13"/>
                  </a:lnTo>
                  <a:lnTo>
                    <a:pt x="995" y="10"/>
                  </a:lnTo>
                  <a:lnTo>
                    <a:pt x="996" y="10"/>
                  </a:lnTo>
                  <a:lnTo>
                    <a:pt x="997" y="10"/>
                  </a:lnTo>
                  <a:lnTo>
                    <a:pt x="1000" y="10"/>
                  </a:lnTo>
                  <a:lnTo>
                    <a:pt x="1002" y="10"/>
                  </a:lnTo>
                  <a:lnTo>
                    <a:pt x="1005" y="13"/>
                  </a:lnTo>
                  <a:lnTo>
                    <a:pt x="1006" y="16"/>
                  </a:lnTo>
                  <a:lnTo>
                    <a:pt x="1006" y="18"/>
                  </a:lnTo>
                  <a:lnTo>
                    <a:pt x="1008" y="19"/>
                  </a:lnTo>
                  <a:lnTo>
                    <a:pt x="1006" y="20"/>
                  </a:lnTo>
                  <a:lnTo>
                    <a:pt x="1006" y="22"/>
                  </a:lnTo>
                  <a:lnTo>
                    <a:pt x="1005" y="25"/>
                  </a:lnTo>
                  <a:lnTo>
                    <a:pt x="1002" y="28"/>
                  </a:lnTo>
                  <a:lnTo>
                    <a:pt x="1000" y="28"/>
                  </a:lnTo>
                  <a:lnTo>
                    <a:pt x="997" y="28"/>
                  </a:lnTo>
                  <a:lnTo>
                    <a:pt x="996" y="28"/>
                  </a:lnTo>
                  <a:lnTo>
                    <a:pt x="995" y="28"/>
                  </a:lnTo>
                  <a:lnTo>
                    <a:pt x="992" y="25"/>
                  </a:lnTo>
                  <a:lnTo>
                    <a:pt x="990" y="22"/>
                  </a:lnTo>
                  <a:lnTo>
                    <a:pt x="989" y="20"/>
                  </a:lnTo>
                  <a:lnTo>
                    <a:pt x="989" y="19"/>
                  </a:lnTo>
                  <a:close/>
                </a:path>
              </a:pathLst>
            </a:custGeom>
            <a:solidFill>
              <a:srgbClr val="DDDDDD"/>
            </a:solidFill>
            <a:ln w="1588">
              <a:solidFill>
                <a:srgbClr val="DDDDDD"/>
              </a:solidFill>
              <a:round/>
              <a:headEnd/>
              <a:tailEnd/>
            </a:ln>
          </p:spPr>
          <p:txBody>
            <a:bodyPr/>
            <a:lstStyle/>
            <a:p>
              <a:endParaRPr lang="zh-CN" altLang="en-US"/>
            </a:p>
          </p:txBody>
        </p:sp>
        <p:sp>
          <p:nvSpPr>
            <p:cNvPr id="82982" name="Rectangle 37"/>
            <p:cNvSpPr>
              <a:spLocks noChangeArrowheads="1"/>
            </p:cNvSpPr>
            <p:nvPr/>
          </p:nvSpPr>
          <p:spPr bwMode="auto">
            <a:xfrm>
              <a:off x="4574" y="3585"/>
              <a:ext cx="90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2000" dirty="0">
                  <a:solidFill>
                    <a:srgbClr val="000000"/>
                  </a:solidFill>
                  <a:latin typeface="宋体" panose="02010600030101010101" pitchFamily="2" charset="-122"/>
                </a:rPr>
                <a:t>时间</a:t>
              </a:r>
              <a:endParaRPr lang="zh-CN" altLang="en-US" sz="2000" dirty="0"/>
            </a:p>
          </p:txBody>
        </p:sp>
        <p:sp>
          <p:nvSpPr>
            <p:cNvPr id="82983" name="Rectangle 38"/>
            <p:cNvSpPr>
              <a:spLocks noChangeArrowheads="1"/>
            </p:cNvSpPr>
            <p:nvPr/>
          </p:nvSpPr>
          <p:spPr bwMode="auto">
            <a:xfrm>
              <a:off x="876" y="3521"/>
              <a:ext cx="434" cy="261"/>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p>
          </p:txBody>
        </p:sp>
        <p:sp>
          <p:nvSpPr>
            <p:cNvPr id="82984" name="Freeform 39"/>
            <p:cNvSpPr>
              <a:spLocks noEditPoints="1"/>
            </p:cNvSpPr>
            <p:nvPr/>
          </p:nvSpPr>
          <p:spPr bwMode="auto">
            <a:xfrm>
              <a:off x="872" y="3517"/>
              <a:ext cx="444" cy="269"/>
            </a:xfrm>
            <a:custGeom>
              <a:avLst/>
              <a:gdLst>
                <a:gd name="T0" fmla="*/ 1 w 887"/>
                <a:gd name="T1" fmla="*/ 1 h 538"/>
                <a:gd name="T2" fmla="*/ 1 w 887"/>
                <a:gd name="T3" fmla="*/ 1 h 538"/>
                <a:gd name="T4" fmla="*/ 1 w 887"/>
                <a:gd name="T5" fmla="*/ 0 h 538"/>
                <a:gd name="T6" fmla="*/ 1 w 887"/>
                <a:gd name="T7" fmla="*/ 1 h 538"/>
                <a:gd name="T8" fmla="*/ 1 w 887"/>
                <a:gd name="T9" fmla="*/ 1 h 538"/>
                <a:gd name="T10" fmla="*/ 1 w 887"/>
                <a:gd name="T11" fmla="*/ 1 h 538"/>
                <a:gd name="T12" fmla="*/ 1 w 887"/>
                <a:gd name="T13" fmla="*/ 1 h 538"/>
                <a:gd name="T14" fmla="*/ 1 w 887"/>
                <a:gd name="T15" fmla="*/ 1 h 538"/>
                <a:gd name="T16" fmla="*/ 1 w 887"/>
                <a:gd name="T17" fmla="*/ 1 h 538"/>
                <a:gd name="T18" fmla="*/ 1 w 887"/>
                <a:gd name="T19" fmla="*/ 1 h 538"/>
                <a:gd name="T20" fmla="*/ 1 w 887"/>
                <a:gd name="T21" fmla="*/ 1 h 538"/>
                <a:gd name="T22" fmla="*/ 1 w 887"/>
                <a:gd name="T23" fmla="*/ 1 h 538"/>
                <a:gd name="T24" fmla="*/ 1 w 887"/>
                <a:gd name="T25" fmla="*/ 1 h 538"/>
                <a:gd name="T26" fmla="*/ 1 w 887"/>
                <a:gd name="T27" fmla="*/ 0 h 538"/>
                <a:gd name="T28" fmla="*/ 1 w 887"/>
                <a:gd name="T29" fmla="*/ 1 h 538"/>
                <a:gd name="T30" fmla="*/ 1 w 887"/>
                <a:gd name="T31" fmla="*/ 1 h 538"/>
                <a:gd name="T32" fmla="*/ 1 w 887"/>
                <a:gd name="T33" fmla="*/ 1 h 538"/>
                <a:gd name="T34" fmla="*/ 1 w 887"/>
                <a:gd name="T35" fmla="*/ 1 h 538"/>
                <a:gd name="T36" fmla="*/ 1 w 887"/>
                <a:gd name="T37" fmla="*/ 1 h 538"/>
                <a:gd name="T38" fmla="*/ 1 w 887"/>
                <a:gd name="T39" fmla="*/ 0 h 538"/>
                <a:gd name="T40" fmla="*/ 1 w 887"/>
                <a:gd name="T41" fmla="*/ 1 h 538"/>
                <a:gd name="T42" fmla="*/ 1 w 887"/>
                <a:gd name="T43" fmla="*/ 1 h 538"/>
                <a:gd name="T44" fmla="*/ 1 w 887"/>
                <a:gd name="T45" fmla="*/ 1 h 538"/>
                <a:gd name="T46" fmla="*/ 1 w 887"/>
                <a:gd name="T47" fmla="*/ 1 h 538"/>
                <a:gd name="T48" fmla="*/ 0 w 887"/>
                <a:gd name="T49" fmla="*/ 1 h 538"/>
                <a:gd name="T50" fmla="*/ 1 w 887"/>
                <a:gd name="T51" fmla="*/ 1 h 538"/>
                <a:gd name="T52" fmla="*/ 1 w 887"/>
                <a:gd name="T53" fmla="*/ 1 h 538"/>
                <a:gd name="T54" fmla="*/ 1 w 887"/>
                <a:gd name="T55" fmla="*/ 1 h 538"/>
                <a:gd name="T56" fmla="*/ 1 w 887"/>
                <a:gd name="T57" fmla="*/ 1 h 538"/>
                <a:gd name="T58" fmla="*/ 1 w 887"/>
                <a:gd name="T59" fmla="*/ 1 h 538"/>
                <a:gd name="T60" fmla="*/ 0 w 887"/>
                <a:gd name="T61" fmla="*/ 1 h 538"/>
                <a:gd name="T62" fmla="*/ 1 w 887"/>
                <a:gd name="T63" fmla="*/ 1 h 538"/>
                <a:gd name="T64" fmla="*/ 1 w 887"/>
                <a:gd name="T65" fmla="*/ 1 h 538"/>
                <a:gd name="T66" fmla="*/ 1 w 887"/>
                <a:gd name="T67" fmla="*/ 1 h 538"/>
                <a:gd name="T68" fmla="*/ 1 w 887"/>
                <a:gd name="T69" fmla="*/ 1 h 538"/>
                <a:gd name="T70" fmla="*/ 1 w 887"/>
                <a:gd name="T71" fmla="*/ 1 h 538"/>
                <a:gd name="T72" fmla="*/ 1 w 887"/>
                <a:gd name="T73" fmla="*/ 1 h 538"/>
                <a:gd name="T74" fmla="*/ 1 w 887"/>
                <a:gd name="T75" fmla="*/ 1 h 538"/>
                <a:gd name="T76" fmla="*/ 1 w 887"/>
                <a:gd name="T77" fmla="*/ 1 h 538"/>
                <a:gd name="T78" fmla="*/ 1 w 887"/>
                <a:gd name="T79" fmla="*/ 1 h 538"/>
                <a:gd name="T80" fmla="*/ 1 w 887"/>
                <a:gd name="T81" fmla="*/ 1 h 538"/>
                <a:gd name="T82" fmla="*/ 1 w 887"/>
                <a:gd name="T83" fmla="*/ 1 h 538"/>
                <a:gd name="T84" fmla="*/ 1 w 887"/>
                <a:gd name="T85" fmla="*/ 1 h 538"/>
                <a:gd name="T86" fmla="*/ 1 w 887"/>
                <a:gd name="T87" fmla="*/ 1 h 538"/>
                <a:gd name="T88" fmla="*/ 1 w 887"/>
                <a:gd name="T89" fmla="*/ 1 h 538"/>
                <a:gd name="T90" fmla="*/ 1 w 887"/>
                <a:gd name="T91" fmla="*/ 1 h 538"/>
                <a:gd name="T92" fmla="*/ 1 w 887"/>
                <a:gd name="T93" fmla="*/ 1 h 538"/>
                <a:gd name="T94" fmla="*/ 1 w 887"/>
                <a:gd name="T95" fmla="*/ 1 h 538"/>
                <a:gd name="T96" fmla="*/ 1 w 887"/>
                <a:gd name="T97" fmla="*/ 1 h 538"/>
                <a:gd name="T98" fmla="*/ 1 w 887"/>
                <a:gd name="T99" fmla="*/ 1 h 538"/>
                <a:gd name="T100" fmla="*/ 1 w 887"/>
                <a:gd name="T101" fmla="*/ 1 h 538"/>
                <a:gd name="T102" fmla="*/ 1 w 887"/>
                <a:gd name="T103" fmla="*/ 1 h 538"/>
                <a:gd name="T104" fmla="*/ 1 w 887"/>
                <a:gd name="T105" fmla="*/ 1 h 538"/>
                <a:gd name="T106" fmla="*/ 1 w 887"/>
                <a:gd name="T107" fmla="*/ 1 h 538"/>
                <a:gd name="T108" fmla="*/ 1 w 887"/>
                <a:gd name="T109" fmla="*/ 1 h 538"/>
                <a:gd name="T110" fmla="*/ 1 w 887"/>
                <a:gd name="T111" fmla="*/ 1 h 538"/>
                <a:gd name="T112" fmla="*/ 1 w 887"/>
                <a:gd name="T113" fmla="*/ 1 h 538"/>
                <a:gd name="T114" fmla="*/ 1 w 887"/>
                <a:gd name="T115" fmla="*/ 1 h 538"/>
                <a:gd name="T116" fmla="*/ 1 w 887"/>
                <a:gd name="T117" fmla="*/ 1 h 538"/>
                <a:gd name="T118" fmla="*/ 1 w 887"/>
                <a:gd name="T119" fmla="*/ 1 h 538"/>
                <a:gd name="T120" fmla="*/ 1 w 887"/>
                <a:gd name="T121" fmla="*/ 1 h 538"/>
                <a:gd name="T122" fmla="*/ 1 w 887"/>
                <a:gd name="T123" fmla="*/ 1 h 538"/>
                <a:gd name="T124" fmla="*/ 1 w 887"/>
                <a:gd name="T125" fmla="*/ 1 h 53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887"/>
                <a:gd name="T190" fmla="*/ 0 h 538"/>
                <a:gd name="T191" fmla="*/ 887 w 887"/>
                <a:gd name="T192" fmla="*/ 538 h 53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887" h="538">
                  <a:moveTo>
                    <a:pt x="859" y="19"/>
                  </a:moveTo>
                  <a:lnTo>
                    <a:pt x="859" y="19"/>
                  </a:lnTo>
                  <a:lnTo>
                    <a:pt x="858" y="19"/>
                  </a:lnTo>
                  <a:lnTo>
                    <a:pt x="855" y="18"/>
                  </a:lnTo>
                  <a:lnTo>
                    <a:pt x="852" y="16"/>
                  </a:lnTo>
                  <a:lnTo>
                    <a:pt x="850" y="13"/>
                  </a:lnTo>
                  <a:lnTo>
                    <a:pt x="850" y="12"/>
                  </a:lnTo>
                  <a:lnTo>
                    <a:pt x="850" y="9"/>
                  </a:lnTo>
                  <a:lnTo>
                    <a:pt x="850" y="7"/>
                  </a:lnTo>
                  <a:lnTo>
                    <a:pt x="850" y="6"/>
                  </a:lnTo>
                  <a:lnTo>
                    <a:pt x="852" y="3"/>
                  </a:lnTo>
                  <a:lnTo>
                    <a:pt x="855" y="1"/>
                  </a:lnTo>
                  <a:lnTo>
                    <a:pt x="858" y="0"/>
                  </a:lnTo>
                  <a:lnTo>
                    <a:pt x="859" y="0"/>
                  </a:lnTo>
                  <a:lnTo>
                    <a:pt x="861" y="0"/>
                  </a:lnTo>
                  <a:lnTo>
                    <a:pt x="862" y="1"/>
                  </a:lnTo>
                  <a:lnTo>
                    <a:pt x="865" y="3"/>
                  </a:lnTo>
                  <a:lnTo>
                    <a:pt x="868" y="6"/>
                  </a:lnTo>
                  <a:lnTo>
                    <a:pt x="868" y="7"/>
                  </a:lnTo>
                  <a:lnTo>
                    <a:pt x="868" y="9"/>
                  </a:lnTo>
                  <a:lnTo>
                    <a:pt x="868" y="12"/>
                  </a:lnTo>
                  <a:lnTo>
                    <a:pt x="868" y="13"/>
                  </a:lnTo>
                  <a:lnTo>
                    <a:pt x="865" y="16"/>
                  </a:lnTo>
                  <a:lnTo>
                    <a:pt x="862" y="18"/>
                  </a:lnTo>
                  <a:lnTo>
                    <a:pt x="861" y="19"/>
                  </a:lnTo>
                  <a:lnTo>
                    <a:pt x="859" y="19"/>
                  </a:lnTo>
                  <a:close/>
                  <a:moveTo>
                    <a:pt x="822" y="19"/>
                  </a:moveTo>
                  <a:lnTo>
                    <a:pt x="822" y="19"/>
                  </a:lnTo>
                  <a:lnTo>
                    <a:pt x="821" y="19"/>
                  </a:lnTo>
                  <a:lnTo>
                    <a:pt x="818" y="18"/>
                  </a:lnTo>
                  <a:lnTo>
                    <a:pt x="815" y="16"/>
                  </a:lnTo>
                  <a:lnTo>
                    <a:pt x="813" y="13"/>
                  </a:lnTo>
                  <a:lnTo>
                    <a:pt x="813" y="12"/>
                  </a:lnTo>
                  <a:lnTo>
                    <a:pt x="813" y="9"/>
                  </a:lnTo>
                  <a:lnTo>
                    <a:pt x="813" y="7"/>
                  </a:lnTo>
                  <a:lnTo>
                    <a:pt x="813" y="6"/>
                  </a:lnTo>
                  <a:lnTo>
                    <a:pt x="815" y="3"/>
                  </a:lnTo>
                  <a:lnTo>
                    <a:pt x="818" y="1"/>
                  </a:lnTo>
                  <a:lnTo>
                    <a:pt x="821" y="0"/>
                  </a:lnTo>
                  <a:lnTo>
                    <a:pt x="822" y="0"/>
                  </a:lnTo>
                  <a:lnTo>
                    <a:pt x="824" y="0"/>
                  </a:lnTo>
                  <a:lnTo>
                    <a:pt x="825" y="1"/>
                  </a:lnTo>
                  <a:lnTo>
                    <a:pt x="828" y="3"/>
                  </a:lnTo>
                  <a:lnTo>
                    <a:pt x="831" y="6"/>
                  </a:lnTo>
                  <a:lnTo>
                    <a:pt x="831" y="7"/>
                  </a:lnTo>
                  <a:lnTo>
                    <a:pt x="831" y="9"/>
                  </a:lnTo>
                  <a:lnTo>
                    <a:pt x="831" y="12"/>
                  </a:lnTo>
                  <a:lnTo>
                    <a:pt x="831" y="13"/>
                  </a:lnTo>
                  <a:lnTo>
                    <a:pt x="828" y="16"/>
                  </a:lnTo>
                  <a:lnTo>
                    <a:pt x="825" y="18"/>
                  </a:lnTo>
                  <a:lnTo>
                    <a:pt x="824" y="19"/>
                  </a:lnTo>
                  <a:lnTo>
                    <a:pt x="822" y="19"/>
                  </a:lnTo>
                  <a:close/>
                  <a:moveTo>
                    <a:pt x="785" y="19"/>
                  </a:moveTo>
                  <a:lnTo>
                    <a:pt x="785" y="19"/>
                  </a:lnTo>
                  <a:lnTo>
                    <a:pt x="784" y="19"/>
                  </a:lnTo>
                  <a:lnTo>
                    <a:pt x="781" y="18"/>
                  </a:lnTo>
                  <a:lnTo>
                    <a:pt x="778" y="16"/>
                  </a:lnTo>
                  <a:lnTo>
                    <a:pt x="776" y="13"/>
                  </a:lnTo>
                  <a:lnTo>
                    <a:pt x="776" y="12"/>
                  </a:lnTo>
                  <a:lnTo>
                    <a:pt x="776" y="9"/>
                  </a:lnTo>
                  <a:lnTo>
                    <a:pt x="776" y="7"/>
                  </a:lnTo>
                  <a:lnTo>
                    <a:pt x="776" y="6"/>
                  </a:lnTo>
                  <a:lnTo>
                    <a:pt x="778" y="3"/>
                  </a:lnTo>
                  <a:lnTo>
                    <a:pt x="781" y="1"/>
                  </a:lnTo>
                  <a:lnTo>
                    <a:pt x="784" y="0"/>
                  </a:lnTo>
                  <a:lnTo>
                    <a:pt x="785" y="0"/>
                  </a:lnTo>
                  <a:lnTo>
                    <a:pt x="787" y="0"/>
                  </a:lnTo>
                  <a:lnTo>
                    <a:pt x="788" y="1"/>
                  </a:lnTo>
                  <a:lnTo>
                    <a:pt x="791" y="3"/>
                  </a:lnTo>
                  <a:lnTo>
                    <a:pt x="794" y="6"/>
                  </a:lnTo>
                  <a:lnTo>
                    <a:pt x="794" y="7"/>
                  </a:lnTo>
                  <a:lnTo>
                    <a:pt x="794" y="9"/>
                  </a:lnTo>
                  <a:lnTo>
                    <a:pt x="794" y="12"/>
                  </a:lnTo>
                  <a:lnTo>
                    <a:pt x="794" y="13"/>
                  </a:lnTo>
                  <a:lnTo>
                    <a:pt x="791" y="16"/>
                  </a:lnTo>
                  <a:lnTo>
                    <a:pt x="788" y="18"/>
                  </a:lnTo>
                  <a:lnTo>
                    <a:pt x="787" y="19"/>
                  </a:lnTo>
                  <a:lnTo>
                    <a:pt x="785" y="19"/>
                  </a:lnTo>
                  <a:close/>
                  <a:moveTo>
                    <a:pt x="748" y="19"/>
                  </a:moveTo>
                  <a:lnTo>
                    <a:pt x="748" y="19"/>
                  </a:lnTo>
                  <a:lnTo>
                    <a:pt x="747" y="19"/>
                  </a:lnTo>
                  <a:lnTo>
                    <a:pt x="744" y="18"/>
                  </a:lnTo>
                  <a:lnTo>
                    <a:pt x="741" y="16"/>
                  </a:lnTo>
                  <a:lnTo>
                    <a:pt x="740" y="13"/>
                  </a:lnTo>
                  <a:lnTo>
                    <a:pt x="740" y="12"/>
                  </a:lnTo>
                  <a:lnTo>
                    <a:pt x="740" y="9"/>
                  </a:lnTo>
                  <a:lnTo>
                    <a:pt x="740" y="7"/>
                  </a:lnTo>
                  <a:lnTo>
                    <a:pt x="740" y="6"/>
                  </a:lnTo>
                  <a:lnTo>
                    <a:pt x="741" y="3"/>
                  </a:lnTo>
                  <a:lnTo>
                    <a:pt x="744" y="1"/>
                  </a:lnTo>
                  <a:lnTo>
                    <a:pt x="747" y="0"/>
                  </a:lnTo>
                  <a:lnTo>
                    <a:pt x="748" y="0"/>
                  </a:lnTo>
                  <a:lnTo>
                    <a:pt x="750" y="0"/>
                  </a:lnTo>
                  <a:lnTo>
                    <a:pt x="751" y="1"/>
                  </a:lnTo>
                  <a:lnTo>
                    <a:pt x="754" y="3"/>
                  </a:lnTo>
                  <a:lnTo>
                    <a:pt x="757" y="6"/>
                  </a:lnTo>
                  <a:lnTo>
                    <a:pt x="757" y="7"/>
                  </a:lnTo>
                  <a:lnTo>
                    <a:pt x="757" y="9"/>
                  </a:lnTo>
                  <a:lnTo>
                    <a:pt x="757" y="12"/>
                  </a:lnTo>
                  <a:lnTo>
                    <a:pt x="757" y="13"/>
                  </a:lnTo>
                  <a:lnTo>
                    <a:pt x="754" y="16"/>
                  </a:lnTo>
                  <a:lnTo>
                    <a:pt x="751" y="18"/>
                  </a:lnTo>
                  <a:lnTo>
                    <a:pt x="750" y="19"/>
                  </a:lnTo>
                  <a:lnTo>
                    <a:pt x="748" y="19"/>
                  </a:lnTo>
                  <a:close/>
                  <a:moveTo>
                    <a:pt x="711" y="19"/>
                  </a:moveTo>
                  <a:lnTo>
                    <a:pt x="711" y="19"/>
                  </a:lnTo>
                  <a:lnTo>
                    <a:pt x="710" y="19"/>
                  </a:lnTo>
                  <a:lnTo>
                    <a:pt x="707" y="18"/>
                  </a:lnTo>
                  <a:lnTo>
                    <a:pt x="704" y="16"/>
                  </a:lnTo>
                  <a:lnTo>
                    <a:pt x="703" y="13"/>
                  </a:lnTo>
                  <a:lnTo>
                    <a:pt x="703" y="12"/>
                  </a:lnTo>
                  <a:lnTo>
                    <a:pt x="703" y="9"/>
                  </a:lnTo>
                  <a:lnTo>
                    <a:pt x="703" y="7"/>
                  </a:lnTo>
                  <a:lnTo>
                    <a:pt x="703" y="6"/>
                  </a:lnTo>
                  <a:lnTo>
                    <a:pt x="704" y="3"/>
                  </a:lnTo>
                  <a:lnTo>
                    <a:pt x="707" y="1"/>
                  </a:lnTo>
                  <a:lnTo>
                    <a:pt x="710" y="0"/>
                  </a:lnTo>
                  <a:lnTo>
                    <a:pt x="711" y="0"/>
                  </a:lnTo>
                  <a:lnTo>
                    <a:pt x="713" y="0"/>
                  </a:lnTo>
                  <a:lnTo>
                    <a:pt x="714" y="1"/>
                  </a:lnTo>
                  <a:lnTo>
                    <a:pt x="717" y="3"/>
                  </a:lnTo>
                  <a:lnTo>
                    <a:pt x="720" y="6"/>
                  </a:lnTo>
                  <a:lnTo>
                    <a:pt x="720" y="7"/>
                  </a:lnTo>
                  <a:lnTo>
                    <a:pt x="720" y="9"/>
                  </a:lnTo>
                  <a:lnTo>
                    <a:pt x="720" y="12"/>
                  </a:lnTo>
                  <a:lnTo>
                    <a:pt x="720" y="13"/>
                  </a:lnTo>
                  <a:lnTo>
                    <a:pt x="717" y="16"/>
                  </a:lnTo>
                  <a:lnTo>
                    <a:pt x="714" y="18"/>
                  </a:lnTo>
                  <a:lnTo>
                    <a:pt x="713" y="19"/>
                  </a:lnTo>
                  <a:lnTo>
                    <a:pt x="711" y="19"/>
                  </a:lnTo>
                  <a:close/>
                  <a:moveTo>
                    <a:pt x="675" y="19"/>
                  </a:moveTo>
                  <a:lnTo>
                    <a:pt x="675" y="19"/>
                  </a:lnTo>
                  <a:lnTo>
                    <a:pt x="673" y="19"/>
                  </a:lnTo>
                  <a:lnTo>
                    <a:pt x="670" y="18"/>
                  </a:lnTo>
                  <a:lnTo>
                    <a:pt x="667" y="16"/>
                  </a:lnTo>
                  <a:lnTo>
                    <a:pt x="666" y="13"/>
                  </a:lnTo>
                  <a:lnTo>
                    <a:pt x="666" y="12"/>
                  </a:lnTo>
                  <a:lnTo>
                    <a:pt x="666" y="9"/>
                  </a:lnTo>
                  <a:lnTo>
                    <a:pt x="666" y="7"/>
                  </a:lnTo>
                  <a:lnTo>
                    <a:pt x="666" y="6"/>
                  </a:lnTo>
                  <a:lnTo>
                    <a:pt x="667" y="3"/>
                  </a:lnTo>
                  <a:lnTo>
                    <a:pt x="670" y="1"/>
                  </a:lnTo>
                  <a:lnTo>
                    <a:pt x="673" y="0"/>
                  </a:lnTo>
                  <a:lnTo>
                    <a:pt x="675" y="0"/>
                  </a:lnTo>
                  <a:lnTo>
                    <a:pt x="676" y="0"/>
                  </a:lnTo>
                  <a:lnTo>
                    <a:pt x="678" y="1"/>
                  </a:lnTo>
                  <a:lnTo>
                    <a:pt x="680" y="3"/>
                  </a:lnTo>
                  <a:lnTo>
                    <a:pt x="683" y="6"/>
                  </a:lnTo>
                  <a:lnTo>
                    <a:pt x="683" y="7"/>
                  </a:lnTo>
                  <a:lnTo>
                    <a:pt x="683" y="9"/>
                  </a:lnTo>
                  <a:lnTo>
                    <a:pt x="683" y="12"/>
                  </a:lnTo>
                  <a:lnTo>
                    <a:pt x="683" y="13"/>
                  </a:lnTo>
                  <a:lnTo>
                    <a:pt x="680" y="16"/>
                  </a:lnTo>
                  <a:lnTo>
                    <a:pt x="678" y="18"/>
                  </a:lnTo>
                  <a:lnTo>
                    <a:pt x="676" y="19"/>
                  </a:lnTo>
                  <a:lnTo>
                    <a:pt x="675" y="19"/>
                  </a:lnTo>
                  <a:close/>
                  <a:moveTo>
                    <a:pt x="638" y="19"/>
                  </a:moveTo>
                  <a:lnTo>
                    <a:pt x="638" y="19"/>
                  </a:lnTo>
                  <a:lnTo>
                    <a:pt x="636" y="19"/>
                  </a:lnTo>
                  <a:lnTo>
                    <a:pt x="633" y="18"/>
                  </a:lnTo>
                  <a:lnTo>
                    <a:pt x="630" y="16"/>
                  </a:lnTo>
                  <a:lnTo>
                    <a:pt x="629" y="13"/>
                  </a:lnTo>
                  <a:lnTo>
                    <a:pt x="629" y="12"/>
                  </a:lnTo>
                  <a:lnTo>
                    <a:pt x="629" y="9"/>
                  </a:lnTo>
                  <a:lnTo>
                    <a:pt x="629" y="7"/>
                  </a:lnTo>
                  <a:lnTo>
                    <a:pt x="629" y="6"/>
                  </a:lnTo>
                  <a:lnTo>
                    <a:pt x="630" y="3"/>
                  </a:lnTo>
                  <a:lnTo>
                    <a:pt x="633" y="1"/>
                  </a:lnTo>
                  <a:lnTo>
                    <a:pt x="636" y="0"/>
                  </a:lnTo>
                  <a:lnTo>
                    <a:pt x="638" y="0"/>
                  </a:lnTo>
                  <a:lnTo>
                    <a:pt x="639" y="0"/>
                  </a:lnTo>
                  <a:lnTo>
                    <a:pt x="641" y="1"/>
                  </a:lnTo>
                  <a:lnTo>
                    <a:pt x="644" y="3"/>
                  </a:lnTo>
                  <a:lnTo>
                    <a:pt x="647" y="6"/>
                  </a:lnTo>
                  <a:lnTo>
                    <a:pt x="647" y="7"/>
                  </a:lnTo>
                  <a:lnTo>
                    <a:pt x="647" y="9"/>
                  </a:lnTo>
                  <a:lnTo>
                    <a:pt x="647" y="12"/>
                  </a:lnTo>
                  <a:lnTo>
                    <a:pt x="647" y="13"/>
                  </a:lnTo>
                  <a:lnTo>
                    <a:pt x="644" y="16"/>
                  </a:lnTo>
                  <a:lnTo>
                    <a:pt x="641" y="18"/>
                  </a:lnTo>
                  <a:lnTo>
                    <a:pt x="639" y="19"/>
                  </a:lnTo>
                  <a:lnTo>
                    <a:pt x="638" y="19"/>
                  </a:lnTo>
                  <a:close/>
                  <a:moveTo>
                    <a:pt x="601" y="19"/>
                  </a:moveTo>
                  <a:lnTo>
                    <a:pt x="601" y="19"/>
                  </a:lnTo>
                  <a:lnTo>
                    <a:pt x="599" y="19"/>
                  </a:lnTo>
                  <a:lnTo>
                    <a:pt x="596" y="18"/>
                  </a:lnTo>
                  <a:lnTo>
                    <a:pt x="593" y="16"/>
                  </a:lnTo>
                  <a:lnTo>
                    <a:pt x="592" y="13"/>
                  </a:lnTo>
                  <a:lnTo>
                    <a:pt x="592" y="12"/>
                  </a:lnTo>
                  <a:lnTo>
                    <a:pt x="592" y="9"/>
                  </a:lnTo>
                  <a:lnTo>
                    <a:pt x="592" y="7"/>
                  </a:lnTo>
                  <a:lnTo>
                    <a:pt x="592" y="6"/>
                  </a:lnTo>
                  <a:lnTo>
                    <a:pt x="593" y="3"/>
                  </a:lnTo>
                  <a:lnTo>
                    <a:pt x="596" y="1"/>
                  </a:lnTo>
                  <a:lnTo>
                    <a:pt x="599" y="0"/>
                  </a:lnTo>
                  <a:lnTo>
                    <a:pt x="601" y="0"/>
                  </a:lnTo>
                  <a:lnTo>
                    <a:pt x="602" y="0"/>
                  </a:lnTo>
                  <a:lnTo>
                    <a:pt x="604" y="1"/>
                  </a:lnTo>
                  <a:lnTo>
                    <a:pt x="607" y="3"/>
                  </a:lnTo>
                  <a:lnTo>
                    <a:pt x="610" y="6"/>
                  </a:lnTo>
                  <a:lnTo>
                    <a:pt x="610" y="7"/>
                  </a:lnTo>
                  <a:lnTo>
                    <a:pt x="610" y="9"/>
                  </a:lnTo>
                  <a:lnTo>
                    <a:pt x="610" y="12"/>
                  </a:lnTo>
                  <a:lnTo>
                    <a:pt x="610" y="13"/>
                  </a:lnTo>
                  <a:lnTo>
                    <a:pt x="607" y="16"/>
                  </a:lnTo>
                  <a:lnTo>
                    <a:pt x="604" y="18"/>
                  </a:lnTo>
                  <a:lnTo>
                    <a:pt x="602" y="19"/>
                  </a:lnTo>
                  <a:lnTo>
                    <a:pt x="601" y="19"/>
                  </a:lnTo>
                  <a:close/>
                  <a:moveTo>
                    <a:pt x="564" y="19"/>
                  </a:moveTo>
                  <a:lnTo>
                    <a:pt x="564" y="19"/>
                  </a:lnTo>
                  <a:lnTo>
                    <a:pt x="562" y="19"/>
                  </a:lnTo>
                  <a:lnTo>
                    <a:pt x="559" y="18"/>
                  </a:lnTo>
                  <a:lnTo>
                    <a:pt x="557" y="16"/>
                  </a:lnTo>
                  <a:lnTo>
                    <a:pt x="555" y="13"/>
                  </a:lnTo>
                  <a:lnTo>
                    <a:pt x="555" y="12"/>
                  </a:lnTo>
                  <a:lnTo>
                    <a:pt x="555" y="9"/>
                  </a:lnTo>
                  <a:lnTo>
                    <a:pt x="555" y="7"/>
                  </a:lnTo>
                  <a:lnTo>
                    <a:pt x="555" y="6"/>
                  </a:lnTo>
                  <a:lnTo>
                    <a:pt x="557" y="3"/>
                  </a:lnTo>
                  <a:lnTo>
                    <a:pt x="559" y="1"/>
                  </a:lnTo>
                  <a:lnTo>
                    <a:pt x="562" y="0"/>
                  </a:lnTo>
                  <a:lnTo>
                    <a:pt x="564" y="0"/>
                  </a:lnTo>
                  <a:lnTo>
                    <a:pt x="565" y="0"/>
                  </a:lnTo>
                  <a:lnTo>
                    <a:pt x="567" y="1"/>
                  </a:lnTo>
                  <a:lnTo>
                    <a:pt x="570" y="3"/>
                  </a:lnTo>
                  <a:lnTo>
                    <a:pt x="573" y="6"/>
                  </a:lnTo>
                  <a:lnTo>
                    <a:pt x="573" y="7"/>
                  </a:lnTo>
                  <a:lnTo>
                    <a:pt x="573" y="9"/>
                  </a:lnTo>
                  <a:lnTo>
                    <a:pt x="573" y="12"/>
                  </a:lnTo>
                  <a:lnTo>
                    <a:pt x="573" y="13"/>
                  </a:lnTo>
                  <a:lnTo>
                    <a:pt x="570" y="16"/>
                  </a:lnTo>
                  <a:lnTo>
                    <a:pt x="567" y="18"/>
                  </a:lnTo>
                  <a:lnTo>
                    <a:pt x="565" y="19"/>
                  </a:lnTo>
                  <a:lnTo>
                    <a:pt x="564" y="19"/>
                  </a:lnTo>
                  <a:close/>
                  <a:moveTo>
                    <a:pt x="527" y="19"/>
                  </a:moveTo>
                  <a:lnTo>
                    <a:pt x="527" y="19"/>
                  </a:lnTo>
                  <a:lnTo>
                    <a:pt x="526" y="19"/>
                  </a:lnTo>
                  <a:lnTo>
                    <a:pt x="523" y="18"/>
                  </a:lnTo>
                  <a:lnTo>
                    <a:pt x="520" y="16"/>
                  </a:lnTo>
                  <a:lnTo>
                    <a:pt x="518" y="13"/>
                  </a:lnTo>
                  <a:lnTo>
                    <a:pt x="518" y="12"/>
                  </a:lnTo>
                  <a:lnTo>
                    <a:pt x="518" y="9"/>
                  </a:lnTo>
                  <a:lnTo>
                    <a:pt x="518" y="7"/>
                  </a:lnTo>
                  <a:lnTo>
                    <a:pt x="518" y="6"/>
                  </a:lnTo>
                  <a:lnTo>
                    <a:pt x="520" y="3"/>
                  </a:lnTo>
                  <a:lnTo>
                    <a:pt x="523" y="1"/>
                  </a:lnTo>
                  <a:lnTo>
                    <a:pt x="526" y="0"/>
                  </a:lnTo>
                  <a:lnTo>
                    <a:pt x="527" y="0"/>
                  </a:lnTo>
                  <a:lnTo>
                    <a:pt x="528" y="0"/>
                  </a:lnTo>
                  <a:lnTo>
                    <a:pt x="530" y="1"/>
                  </a:lnTo>
                  <a:lnTo>
                    <a:pt x="533" y="3"/>
                  </a:lnTo>
                  <a:lnTo>
                    <a:pt x="536" y="6"/>
                  </a:lnTo>
                  <a:lnTo>
                    <a:pt x="536" y="7"/>
                  </a:lnTo>
                  <a:lnTo>
                    <a:pt x="536" y="9"/>
                  </a:lnTo>
                  <a:lnTo>
                    <a:pt x="536" y="12"/>
                  </a:lnTo>
                  <a:lnTo>
                    <a:pt x="536" y="13"/>
                  </a:lnTo>
                  <a:lnTo>
                    <a:pt x="533" y="16"/>
                  </a:lnTo>
                  <a:lnTo>
                    <a:pt x="530" y="18"/>
                  </a:lnTo>
                  <a:lnTo>
                    <a:pt x="528" y="19"/>
                  </a:lnTo>
                  <a:lnTo>
                    <a:pt x="527" y="19"/>
                  </a:lnTo>
                  <a:close/>
                  <a:moveTo>
                    <a:pt x="490" y="19"/>
                  </a:moveTo>
                  <a:lnTo>
                    <a:pt x="490" y="19"/>
                  </a:lnTo>
                  <a:lnTo>
                    <a:pt x="487" y="19"/>
                  </a:lnTo>
                  <a:lnTo>
                    <a:pt x="486" y="18"/>
                  </a:lnTo>
                  <a:lnTo>
                    <a:pt x="483" y="16"/>
                  </a:lnTo>
                  <a:lnTo>
                    <a:pt x="481" y="13"/>
                  </a:lnTo>
                  <a:lnTo>
                    <a:pt x="481" y="12"/>
                  </a:lnTo>
                  <a:lnTo>
                    <a:pt x="481" y="9"/>
                  </a:lnTo>
                  <a:lnTo>
                    <a:pt x="481" y="7"/>
                  </a:lnTo>
                  <a:lnTo>
                    <a:pt x="481" y="6"/>
                  </a:lnTo>
                  <a:lnTo>
                    <a:pt x="483" y="3"/>
                  </a:lnTo>
                  <a:lnTo>
                    <a:pt x="486" y="1"/>
                  </a:lnTo>
                  <a:lnTo>
                    <a:pt x="487" y="0"/>
                  </a:lnTo>
                  <a:lnTo>
                    <a:pt x="490" y="0"/>
                  </a:lnTo>
                  <a:lnTo>
                    <a:pt x="492" y="0"/>
                  </a:lnTo>
                  <a:lnTo>
                    <a:pt x="493" y="1"/>
                  </a:lnTo>
                  <a:lnTo>
                    <a:pt x="496" y="3"/>
                  </a:lnTo>
                  <a:lnTo>
                    <a:pt x="499" y="6"/>
                  </a:lnTo>
                  <a:lnTo>
                    <a:pt x="499" y="7"/>
                  </a:lnTo>
                  <a:lnTo>
                    <a:pt x="499" y="9"/>
                  </a:lnTo>
                  <a:lnTo>
                    <a:pt x="499" y="12"/>
                  </a:lnTo>
                  <a:lnTo>
                    <a:pt x="499" y="13"/>
                  </a:lnTo>
                  <a:lnTo>
                    <a:pt x="496" y="16"/>
                  </a:lnTo>
                  <a:lnTo>
                    <a:pt x="493" y="18"/>
                  </a:lnTo>
                  <a:lnTo>
                    <a:pt x="492" y="19"/>
                  </a:lnTo>
                  <a:lnTo>
                    <a:pt x="490" y="19"/>
                  </a:lnTo>
                  <a:close/>
                  <a:moveTo>
                    <a:pt x="453" y="19"/>
                  </a:moveTo>
                  <a:lnTo>
                    <a:pt x="453" y="19"/>
                  </a:lnTo>
                  <a:lnTo>
                    <a:pt x="450" y="19"/>
                  </a:lnTo>
                  <a:lnTo>
                    <a:pt x="449" y="18"/>
                  </a:lnTo>
                  <a:lnTo>
                    <a:pt x="446" y="16"/>
                  </a:lnTo>
                  <a:lnTo>
                    <a:pt x="444" y="13"/>
                  </a:lnTo>
                  <a:lnTo>
                    <a:pt x="444" y="12"/>
                  </a:lnTo>
                  <a:lnTo>
                    <a:pt x="444" y="9"/>
                  </a:lnTo>
                  <a:lnTo>
                    <a:pt x="444" y="7"/>
                  </a:lnTo>
                  <a:lnTo>
                    <a:pt x="444" y="6"/>
                  </a:lnTo>
                  <a:lnTo>
                    <a:pt x="446" y="3"/>
                  </a:lnTo>
                  <a:lnTo>
                    <a:pt x="449" y="1"/>
                  </a:lnTo>
                  <a:lnTo>
                    <a:pt x="450" y="0"/>
                  </a:lnTo>
                  <a:lnTo>
                    <a:pt x="453" y="0"/>
                  </a:lnTo>
                  <a:lnTo>
                    <a:pt x="455" y="0"/>
                  </a:lnTo>
                  <a:lnTo>
                    <a:pt x="456" y="1"/>
                  </a:lnTo>
                  <a:lnTo>
                    <a:pt x="459" y="3"/>
                  </a:lnTo>
                  <a:lnTo>
                    <a:pt x="462" y="6"/>
                  </a:lnTo>
                  <a:lnTo>
                    <a:pt x="462" y="7"/>
                  </a:lnTo>
                  <a:lnTo>
                    <a:pt x="462" y="9"/>
                  </a:lnTo>
                  <a:lnTo>
                    <a:pt x="462" y="12"/>
                  </a:lnTo>
                  <a:lnTo>
                    <a:pt x="462" y="13"/>
                  </a:lnTo>
                  <a:lnTo>
                    <a:pt x="459" y="16"/>
                  </a:lnTo>
                  <a:lnTo>
                    <a:pt x="456" y="18"/>
                  </a:lnTo>
                  <a:lnTo>
                    <a:pt x="455" y="19"/>
                  </a:lnTo>
                  <a:lnTo>
                    <a:pt x="453" y="19"/>
                  </a:lnTo>
                  <a:close/>
                  <a:moveTo>
                    <a:pt x="416" y="19"/>
                  </a:moveTo>
                  <a:lnTo>
                    <a:pt x="416" y="19"/>
                  </a:lnTo>
                  <a:lnTo>
                    <a:pt x="413" y="19"/>
                  </a:lnTo>
                  <a:lnTo>
                    <a:pt x="412" y="18"/>
                  </a:lnTo>
                  <a:lnTo>
                    <a:pt x="409" y="16"/>
                  </a:lnTo>
                  <a:lnTo>
                    <a:pt x="407" y="13"/>
                  </a:lnTo>
                  <a:lnTo>
                    <a:pt x="407" y="12"/>
                  </a:lnTo>
                  <a:lnTo>
                    <a:pt x="407" y="9"/>
                  </a:lnTo>
                  <a:lnTo>
                    <a:pt x="407" y="7"/>
                  </a:lnTo>
                  <a:lnTo>
                    <a:pt x="407" y="6"/>
                  </a:lnTo>
                  <a:lnTo>
                    <a:pt x="409" y="3"/>
                  </a:lnTo>
                  <a:lnTo>
                    <a:pt x="412" y="1"/>
                  </a:lnTo>
                  <a:lnTo>
                    <a:pt x="413" y="0"/>
                  </a:lnTo>
                  <a:lnTo>
                    <a:pt x="416" y="0"/>
                  </a:lnTo>
                  <a:lnTo>
                    <a:pt x="418" y="0"/>
                  </a:lnTo>
                  <a:lnTo>
                    <a:pt x="419" y="1"/>
                  </a:lnTo>
                  <a:lnTo>
                    <a:pt x="422" y="3"/>
                  </a:lnTo>
                  <a:lnTo>
                    <a:pt x="425" y="6"/>
                  </a:lnTo>
                  <a:lnTo>
                    <a:pt x="425" y="7"/>
                  </a:lnTo>
                  <a:lnTo>
                    <a:pt x="425" y="9"/>
                  </a:lnTo>
                  <a:lnTo>
                    <a:pt x="425" y="12"/>
                  </a:lnTo>
                  <a:lnTo>
                    <a:pt x="425" y="13"/>
                  </a:lnTo>
                  <a:lnTo>
                    <a:pt x="422" y="16"/>
                  </a:lnTo>
                  <a:lnTo>
                    <a:pt x="419" y="18"/>
                  </a:lnTo>
                  <a:lnTo>
                    <a:pt x="418" y="19"/>
                  </a:lnTo>
                  <a:lnTo>
                    <a:pt x="416" y="19"/>
                  </a:lnTo>
                  <a:close/>
                  <a:moveTo>
                    <a:pt x="379" y="19"/>
                  </a:moveTo>
                  <a:lnTo>
                    <a:pt x="379" y="19"/>
                  </a:lnTo>
                  <a:lnTo>
                    <a:pt x="376" y="19"/>
                  </a:lnTo>
                  <a:lnTo>
                    <a:pt x="375" y="18"/>
                  </a:lnTo>
                  <a:lnTo>
                    <a:pt x="372" y="16"/>
                  </a:lnTo>
                  <a:lnTo>
                    <a:pt x="371" y="13"/>
                  </a:lnTo>
                  <a:lnTo>
                    <a:pt x="371" y="12"/>
                  </a:lnTo>
                  <a:lnTo>
                    <a:pt x="371" y="9"/>
                  </a:lnTo>
                  <a:lnTo>
                    <a:pt x="371" y="7"/>
                  </a:lnTo>
                  <a:lnTo>
                    <a:pt x="371" y="6"/>
                  </a:lnTo>
                  <a:lnTo>
                    <a:pt x="372" y="3"/>
                  </a:lnTo>
                  <a:lnTo>
                    <a:pt x="375" y="1"/>
                  </a:lnTo>
                  <a:lnTo>
                    <a:pt x="376" y="0"/>
                  </a:lnTo>
                  <a:lnTo>
                    <a:pt x="379" y="0"/>
                  </a:lnTo>
                  <a:lnTo>
                    <a:pt x="381" y="0"/>
                  </a:lnTo>
                  <a:lnTo>
                    <a:pt x="382" y="1"/>
                  </a:lnTo>
                  <a:lnTo>
                    <a:pt x="385" y="3"/>
                  </a:lnTo>
                  <a:lnTo>
                    <a:pt x="388" y="6"/>
                  </a:lnTo>
                  <a:lnTo>
                    <a:pt x="388" y="7"/>
                  </a:lnTo>
                  <a:lnTo>
                    <a:pt x="388" y="9"/>
                  </a:lnTo>
                  <a:lnTo>
                    <a:pt x="388" y="12"/>
                  </a:lnTo>
                  <a:lnTo>
                    <a:pt x="388" y="13"/>
                  </a:lnTo>
                  <a:lnTo>
                    <a:pt x="385" y="16"/>
                  </a:lnTo>
                  <a:lnTo>
                    <a:pt x="382" y="18"/>
                  </a:lnTo>
                  <a:lnTo>
                    <a:pt x="381" y="19"/>
                  </a:lnTo>
                  <a:lnTo>
                    <a:pt x="379" y="19"/>
                  </a:lnTo>
                  <a:close/>
                  <a:moveTo>
                    <a:pt x="342" y="19"/>
                  </a:moveTo>
                  <a:lnTo>
                    <a:pt x="342" y="19"/>
                  </a:lnTo>
                  <a:lnTo>
                    <a:pt x="340" y="19"/>
                  </a:lnTo>
                  <a:lnTo>
                    <a:pt x="338" y="18"/>
                  </a:lnTo>
                  <a:lnTo>
                    <a:pt x="335" y="16"/>
                  </a:lnTo>
                  <a:lnTo>
                    <a:pt x="334" y="13"/>
                  </a:lnTo>
                  <a:lnTo>
                    <a:pt x="334" y="12"/>
                  </a:lnTo>
                  <a:lnTo>
                    <a:pt x="334" y="9"/>
                  </a:lnTo>
                  <a:lnTo>
                    <a:pt x="334" y="7"/>
                  </a:lnTo>
                  <a:lnTo>
                    <a:pt x="334" y="6"/>
                  </a:lnTo>
                  <a:lnTo>
                    <a:pt x="335" y="3"/>
                  </a:lnTo>
                  <a:lnTo>
                    <a:pt x="338" y="1"/>
                  </a:lnTo>
                  <a:lnTo>
                    <a:pt x="340" y="0"/>
                  </a:lnTo>
                  <a:lnTo>
                    <a:pt x="342" y="0"/>
                  </a:lnTo>
                  <a:lnTo>
                    <a:pt x="344" y="0"/>
                  </a:lnTo>
                  <a:lnTo>
                    <a:pt x="345" y="1"/>
                  </a:lnTo>
                  <a:lnTo>
                    <a:pt x="348" y="3"/>
                  </a:lnTo>
                  <a:lnTo>
                    <a:pt x="351" y="6"/>
                  </a:lnTo>
                  <a:lnTo>
                    <a:pt x="351" y="7"/>
                  </a:lnTo>
                  <a:lnTo>
                    <a:pt x="351" y="9"/>
                  </a:lnTo>
                  <a:lnTo>
                    <a:pt x="351" y="12"/>
                  </a:lnTo>
                  <a:lnTo>
                    <a:pt x="351" y="13"/>
                  </a:lnTo>
                  <a:lnTo>
                    <a:pt x="348" y="16"/>
                  </a:lnTo>
                  <a:lnTo>
                    <a:pt x="345" y="18"/>
                  </a:lnTo>
                  <a:lnTo>
                    <a:pt x="344" y="19"/>
                  </a:lnTo>
                  <a:lnTo>
                    <a:pt x="342" y="19"/>
                  </a:lnTo>
                  <a:close/>
                  <a:moveTo>
                    <a:pt x="306" y="19"/>
                  </a:moveTo>
                  <a:lnTo>
                    <a:pt x="306" y="19"/>
                  </a:lnTo>
                  <a:lnTo>
                    <a:pt x="303" y="19"/>
                  </a:lnTo>
                  <a:lnTo>
                    <a:pt x="301" y="18"/>
                  </a:lnTo>
                  <a:lnTo>
                    <a:pt x="298" y="16"/>
                  </a:lnTo>
                  <a:lnTo>
                    <a:pt x="297" y="13"/>
                  </a:lnTo>
                  <a:lnTo>
                    <a:pt x="297" y="12"/>
                  </a:lnTo>
                  <a:lnTo>
                    <a:pt x="297" y="9"/>
                  </a:lnTo>
                  <a:lnTo>
                    <a:pt x="297" y="7"/>
                  </a:lnTo>
                  <a:lnTo>
                    <a:pt x="297" y="6"/>
                  </a:lnTo>
                  <a:lnTo>
                    <a:pt x="298" y="3"/>
                  </a:lnTo>
                  <a:lnTo>
                    <a:pt x="301" y="1"/>
                  </a:lnTo>
                  <a:lnTo>
                    <a:pt x="303" y="0"/>
                  </a:lnTo>
                  <a:lnTo>
                    <a:pt x="306" y="0"/>
                  </a:lnTo>
                  <a:lnTo>
                    <a:pt x="307" y="0"/>
                  </a:lnTo>
                  <a:lnTo>
                    <a:pt x="309" y="1"/>
                  </a:lnTo>
                  <a:lnTo>
                    <a:pt x="311" y="3"/>
                  </a:lnTo>
                  <a:lnTo>
                    <a:pt x="314" y="6"/>
                  </a:lnTo>
                  <a:lnTo>
                    <a:pt x="314" y="7"/>
                  </a:lnTo>
                  <a:lnTo>
                    <a:pt x="314" y="9"/>
                  </a:lnTo>
                  <a:lnTo>
                    <a:pt x="314" y="12"/>
                  </a:lnTo>
                  <a:lnTo>
                    <a:pt x="314" y="13"/>
                  </a:lnTo>
                  <a:lnTo>
                    <a:pt x="311" y="16"/>
                  </a:lnTo>
                  <a:lnTo>
                    <a:pt x="309" y="18"/>
                  </a:lnTo>
                  <a:lnTo>
                    <a:pt x="307" y="19"/>
                  </a:lnTo>
                  <a:lnTo>
                    <a:pt x="306" y="19"/>
                  </a:lnTo>
                  <a:close/>
                  <a:moveTo>
                    <a:pt x="269" y="19"/>
                  </a:moveTo>
                  <a:lnTo>
                    <a:pt x="269" y="19"/>
                  </a:lnTo>
                  <a:lnTo>
                    <a:pt x="266" y="19"/>
                  </a:lnTo>
                  <a:lnTo>
                    <a:pt x="264" y="18"/>
                  </a:lnTo>
                  <a:lnTo>
                    <a:pt x="261" y="16"/>
                  </a:lnTo>
                  <a:lnTo>
                    <a:pt x="260" y="13"/>
                  </a:lnTo>
                  <a:lnTo>
                    <a:pt x="260" y="12"/>
                  </a:lnTo>
                  <a:lnTo>
                    <a:pt x="258" y="9"/>
                  </a:lnTo>
                  <a:lnTo>
                    <a:pt x="260" y="7"/>
                  </a:lnTo>
                  <a:lnTo>
                    <a:pt x="260" y="6"/>
                  </a:lnTo>
                  <a:lnTo>
                    <a:pt x="261" y="3"/>
                  </a:lnTo>
                  <a:lnTo>
                    <a:pt x="264" y="1"/>
                  </a:lnTo>
                  <a:lnTo>
                    <a:pt x="266" y="0"/>
                  </a:lnTo>
                  <a:lnTo>
                    <a:pt x="269" y="0"/>
                  </a:lnTo>
                  <a:lnTo>
                    <a:pt x="270" y="0"/>
                  </a:lnTo>
                  <a:lnTo>
                    <a:pt x="272" y="1"/>
                  </a:lnTo>
                  <a:lnTo>
                    <a:pt x="275" y="3"/>
                  </a:lnTo>
                  <a:lnTo>
                    <a:pt x="278" y="6"/>
                  </a:lnTo>
                  <a:lnTo>
                    <a:pt x="278" y="7"/>
                  </a:lnTo>
                  <a:lnTo>
                    <a:pt x="278" y="9"/>
                  </a:lnTo>
                  <a:lnTo>
                    <a:pt x="278" y="12"/>
                  </a:lnTo>
                  <a:lnTo>
                    <a:pt x="278" y="13"/>
                  </a:lnTo>
                  <a:lnTo>
                    <a:pt x="275" y="16"/>
                  </a:lnTo>
                  <a:lnTo>
                    <a:pt x="272" y="18"/>
                  </a:lnTo>
                  <a:lnTo>
                    <a:pt x="270" y="19"/>
                  </a:lnTo>
                  <a:lnTo>
                    <a:pt x="269" y="19"/>
                  </a:lnTo>
                  <a:close/>
                  <a:moveTo>
                    <a:pt x="232" y="19"/>
                  </a:moveTo>
                  <a:lnTo>
                    <a:pt x="232" y="19"/>
                  </a:lnTo>
                  <a:lnTo>
                    <a:pt x="229" y="19"/>
                  </a:lnTo>
                  <a:lnTo>
                    <a:pt x="227" y="18"/>
                  </a:lnTo>
                  <a:lnTo>
                    <a:pt x="224" y="16"/>
                  </a:lnTo>
                  <a:lnTo>
                    <a:pt x="223" y="13"/>
                  </a:lnTo>
                  <a:lnTo>
                    <a:pt x="223" y="12"/>
                  </a:lnTo>
                  <a:lnTo>
                    <a:pt x="221" y="9"/>
                  </a:lnTo>
                  <a:lnTo>
                    <a:pt x="223" y="7"/>
                  </a:lnTo>
                  <a:lnTo>
                    <a:pt x="223" y="6"/>
                  </a:lnTo>
                  <a:lnTo>
                    <a:pt x="224" y="3"/>
                  </a:lnTo>
                  <a:lnTo>
                    <a:pt x="227" y="1"/>
                  </a:lnTo>
                  <a:lnTo>
                    <a:pt x="229" y="0"/>
                  </a:lnTo>
                  <a:lnTo>
                    <a:pt x="232" y="0"/>
                  </a:lnTo>
                  <a:lnTo>
                    <a:pt x="233" y="0"/>
                  </a:lnTo>
                  <a:lnTo>
                    <a:pt x="235" y="1"/>
                  </a:lnTo>
                  <a:lnTo>
                    <a:pt x="238" y="3"/>
                  </a:lnTo>
                  <a:lnTo>
                    <a:pt x="239" y="6"/>
                  </a:lnTo>
                  <a:lnTo>
                    <a:pt x="241" y="7"/>
                  </a:lnTo>
                  <a:lnTo>
                    <a:pt x="241" y="9"/>
                  </a:lnTo>
                  <a:lnTo>
                    <a:pt x="241" y="12"/>
                  </a:lnTo>
                  <a:lnTo>
                    <a:pt x="239" y="13"/>
                  </a:lnTo>
                  <a:lnTo>
                    <a:pt x="238" y="16"/>
                  </a:lnTo>
                  <a:lnTo>
                    <a:pt x="235" y="18"/>
                  </a:lnTo>
                  <a:lnTo>
                    <a:pt x="233" y="19"/>
                  </a:lnTo>
                  <a:lnTo>
                    <a:pt x="232" y="19"/>
                  </a:lnTo>
                  <a:close/>
                  <a:moveTo>
                    <a:pt x="195" y="19"/>
                  </a:moveTo>
                  <a:lnTo>
                    <a:pt x="195" y="19"/>
                  </a:lnTo>
                  <a:lnTo>
                    <a:pt x="192" y="19"/>
                  </a:lnTo>
                  <a:lnTo>
                    <a:pt x="190" y="18"/>
                  </a:lnTo>
                  <a:lnTo>
                    <a:pt x="187" y="16"/>
                  </a:lnTo>
                  <a:lnTo>
                    <a:pt x="186" y="13"/>
                  </a:lnTo>
                  <a:lnTo>
                    <a:pt x="186" y="12"/>
                  </a:lnTo>
                  <a:lnTo>
                    <a:pt x="185" y="9"/>
                  </a:lnTo>
                  <a:lnTo>
                    <a:pt x="186" y="7"/>
                  </a:lnTo>
                  <a:lnTo>
                    <a:pt x="186" y="6"/>
                  </a:lnTo>
                  <a:lnTo>
                    <a:pt x="187" y="3"/>
                  </a:lnTo>
                  <a:lnTo>
                    <a:pt x="190" y="1"/>
                  </a:lnTo>
                  <a:lnTo>
                    <a:pt x="192" y="0"/>
                  </a:lnTo>
                  <a:lnTo>
                    <a:pt x="195" y="0"/>
                  </a:lnTo>
                  <a:lnTo>
                    <a:pt x="196" y="0"/>
                  </a:lnTo>
                  <a:lnTo>
                    <a:pt x="198" y="1"/>
                  </a:lnTo>
                  <a:lnTo>
                    <a:pt x="201" y="3"/>
                  </a:lnTo>
                  <a:lnTo>
                    <a:pt x="202" y="6"/>
                  </a:lnTo>
                  <a:lnTo>
                    <a:pt x="204" y="7"/>
                  </a:lnTo>
                  <a:lnTo>
                    <a:pt x="204" y="9"/>
                  </a:lnTo>
                  <a:lnTo>
                    <a:pt x="204" y="12"/>
                  </a:lnTo>
                  <a:lnTo>
                    <a:pt x="202" y="13"/>
                  </a:lnTo>
                  <a:lnTo>
                    <a:pt x="201" y="16"/>
                  </a:lnTo>
                  <a:lnTo>
                    <a:pt x="198" y="18"/>
                  </a:lnTo>
                  <a:lnTo>
                    <a:pt x="196" y="19"/>
                  </a:lnTo>
                  <a:lnTo>
                    <a:pt x="195" y="19"/>
                  </a:lnTo>
                  <a:close/>
                  <a:moveTo>
                    <a:pt x="158" y="19"/>
                  </a:moveTo>
                  <a:lnTo>
                    <a:pt x="158" y="19"/>
                  </a:lnTo>
                  <a:lnTo>
                    <a:pt x="155" y="19"/>
                  </a:lnTo>
                  <a:lnTo>
                    <a:pt x="154" y="18"/>
                  </a:lnTo>
                  <a:lnTo>
                    <a:pt x="151" y="16"/>
                  </a:lnTo>
                  <a:lnTo>
                    <a:pt x="149" y="13"/>
                  </a:lnTo>
                  <a:lnTo>
                    <a:pt x="149" y="12"/>
                  </a:lnTo>
                  <a:lnTo>
                    <a:pt x="148" y="9"/>
                  </a:lnTo>
                  <a:lnTo>
                    <a:pt x="149" y="7"/>
                  </a:lnTo>
                  <a:lnTo>
                    <a:pt x="149" y="6"/>
                  </a:lnTo>
                  <a:lnTo>
                    <a:pt x="151" y="3"/>
                  </a:lnTo>
                  <a:lnTo>
                    <a:pt x="154" y="1"/>
                  </a:lnTo>
                  <a:lnTo>
                    <a:pt x="155" y="0"/>
                  </a:lnTo>
                  <a:lnTo>
                    <a:pt x="158" y="0"/>
                  </a:lnTo>
                  <a:lnTo>
                    <a:pt x="159" y="0"/>
                  </a:lnTo>
                  <a:lnTo>
                    <a:pt x="161" y="1"/>
                  </a:lnTo>
                  <a:lnTo>
                    <a:pt x="164" y="3"/>
                  </a:lnTo>
                  <a:lnTo>
                    <a:pt x="165" y="6"/>
                  </a:lnTo>
                  <a:lnTo>
                    <a:pt x="167" y="7"/>
                  </a:lnTo>
                  <a:lnTo>
                    <a:pt x="167" y="9"/>
                  </a:lnTo>
                  <a:lnTo>
                    <a:pt x="167" y="12"/>
                  </a:lnTo>
                  <a:lnTo>
                    <a:pt x="165" y="13"/>
                  </a:lnTo>
                  <a:lnTo>
                    <a:pt x="164" y="16"/>
                  </a:lnTo>
                  <a:lnTo>
                    <a:pt x="161" y="18"/>
                  </a:lnTo>
                  <a:lnTo>
                    <a:pt x="159" y="19"/>
                  </a:lnTo>
                  <a:lnTo>
                    <a:pt x="158" y="19"/>
                  </a:lnTo>
                  <a:close/>
                  <a:moveTo>
                    <a:pt x="121" y="19"/>
                  </a:moveTo>
                  <a:lnTo>
                    <a:pt x="121" y="19"/>
                  </a:lnTo>
                  <a:lnTo>
                    <a:pt x="118" y="19"/>
                  </a:lnTo>
                  <a:lnTo>
                    <a:pt x="117" y="18"/>
                  </a:lnTo>
                  <a:lnTo>
                    <a:pt x="114" y="16"/>
                  </a:lnTo>
                  <a:lnTo>
                    <a:pt x="112" y="13"/>
                  </a:lnTo>
                  <a:lnTo>
                    <a:pt x="112" y="12"/>
                  </a:lnTo>
                  <a:lnTo>
                    <a:pt x="111" y="9"/>
                  </a:lnTo>
                  <a:lnTo>
                    <a:pt x="112" y="7"/>
                  </a:lnTo>
                  <a:lnTo>
                    <a:pt x="112" y="6"/>
                  </a:lnTo>
                  <a:lnTo>
                    <a:pt x="114" y="3"/>
                  </a:lnTo>
                  <a:lnTo>
                    <a:pt x="117" y="1"/>
                  </a:lnTo>
                  <a:lnTo>
                    <a:pt x="118" y="0"/>
                  </a:lnTo>
                  <a:lnTo>
                    <a:pt x="121" y="0"/>
                  </a:lnTo>
                  <a:lnTo>
                    <a:pt x="123" y="0"/>
                  </a:lnTo>
                  <a:lnTo>
                    <a:pt x="124" y="1"/>
                  </a:lnTo>
                  <a:lnTo>
                    <a:pt x="127" y="3"/>
                  </a:lnTo>
                  <a:lnTo>
                    <a:pt x="128" y="6"/>
                  </a:lnTo>
                  <a:lnTo>
                    <a:pt x="130" y="7"/>
                  </a:lnTo>
                  <a:lnTo>
                    <a:pt x="130" y="9"/>
                  </a:lnTo>
                  <a:lnTo>
                    <a:pt x="130" y="12"/>
                  </a:lnTo>
                  <a:lnTo>
                    <a:pt x="128" y="13"/>
                  </a:lnTo>
                  <a:lnTo>
                    <a:pt x="127" y="16"/>
                  </a:lnTo>
                  <a:lnTo>
                    <a:pt x="124" y="18"/>
                  </a:lnTo>
                  <a:lnTo>
                    <a:pt x="123" y="19"/>
                  </a:lnTo>
                  <a:lnTo>
                    <a:pt x="121" y="19"/>
                  </a:lnTo>
                  <a:close/>
                  <a:moveTo>
                    <a:pt x="84" y="19"/>
                  </a:moveTo>
                  <a:lnTo>
                    <a:pt x="84" y="19"/>
                  </a:lnTo>
                  <a:lnTo>
                    <a:pt x="81" y="19"/>
                  </a:lnTo>
                  <a:lnTo>
                    <a:pt x="80" y="18"/>
                  </a:lnTo>
                  <a:lnTo>
                    <a:pt x="77" y="16"/>
                  </a:lnTo>
                  <a:lnTo>
                    <a:pt x="75" y="13"/>
                  </a:lnTo>
                  <a:lnTo>
                    <a:pt x="75" y="12"/>
                  </a:lnTo>
                  <a:lnTo>
                    <a:pt x="74" y="9"/>
                  </a:lnTo>
                  <a:lnTo>
                    <a:pt x="75" y="7"/>
                  </a:lnTo>
                  <a:lnTo>
                    <a:pt x="75" y="6"/>
                  </a:lnTo>
                  <a:lnTo>
                    <a:pt x="77" y="3"/>
                  </a:lnTo>
                  <a:lnTo>
                    <a:pt x="80" y="1"/>
                  </a:lnTo>
                  <a:lnTo>
                    <a:pt x="81" y="0"/>
                  </a:lnTo>
                  <a:lnTo>
                    <a:pt x="84" y="0"/>
                  </a:lnTo>
                  <a:lnTo>
                    <a:pt x="86" y="0"/>
                  </a:lnTo>
                  <a:lnTo>
                    <a:pt x="87" y="1"/>
                  </a:lnTo>
                  <a:lnTo>
                    <a:pt x="90" y="3"/>
                  </a:lnTo>
                  <a:lnTo>
                    <a:pt x="92" y="6"/>
                  </a:lnTo>
                  <a:lnTo>
                    <a:pt x="93" y="7"/>
                  </a:lnTo>
                  <a:lnTo>
                    <a:pt x="93" y="9"/>
                  </a:lnTo>
                  <a:lnTo>
                    <a:pt x="93" y="12"/>
                  </a:lnTo>
                  <a:lnTo>
                    <a:pt x="92" y="13"/>
                  </a:lnTo>
                  <a:lnTo>
                    <a:pt x="90" y="16"/>
                  </a:lnTo>
                  <a:lnTo>
                    <a:pt x="87" y="18"/>
                  </a:lnTo>
                  <a:lnTo>
                    <a:pt x="86" y="19"/>
                  </a:lnTo>
                  <a:lnTo>
                    <a:pt x="84" y="19"/>
                  </a:lnTo>
                  <a:close/>
                  <a:moveTo>
                    <a:pt x="47" y="19"/>
                  </a:moveTo>
                  <a:lnTo>
                    <a:pt x="47" y="19"/>
                  </a:lnTo>
                  <a:lnTo>
                    <a:pt x="44" y="19"/>
                  </a:lnTo>
                  <a:lnTo>
                    <a:pt x="43" y="18"/>
                  </a:lnTo>
                  <a:lnTo>
                    <a:pt x="40" y="16"/>
                  </a:lnTo>
                  <a:lnTo>
                    <a:pt x="38" y="13"/>
                  </a:lnTo>
                  <a:lnTo>
                    <a:pt x="38" y="12"/>
                  </a:lnTo>
                  <a:lnTo>
                    <a:pt x="37" y="9"/>
                  </a:lnTo>
                  <a:lnTo>
                    <a:pt x="38" y="7"/>
                  </a:lnTo>
                  <a:lnTo>
                    <a:pt x="38" y="6"/>
                  </a:lnTo>
                  <a:lnTo>
                    <a:pt x="40" y="3"/>
                  </a:lnTo>
                  <a:lnTo>
                    <a:pt x="43" y="1"/>
                  </a:lnTo>
                  <a:lnTo>
                    <a:pt x="44" y="0"/>
                  </a:lnTo>
                  <a:lnTo>
                    <a:pt x="47" y="0"/>
                  </a:lnTo>
                  <a:lnTo>
                    <a:pt x="49" y="0"/>
                  </a:lnTo>
                  <a:lnTo>
                    <a:pt x="50" y="1"/>
                  </a:lnTo>
                  <a:lnTo>
                    <a:pt x="53" y="3"/>
                  </a:lnTo>
                  <a:lnTo>
                    <a:pt x="55" y="6"/>
                  </a:lnTo>
                  <a:lnTo>
                    <a:pt x="56" y="7"/>
                  </a:lnTo>
                  <a:lnTo>
                    <a:pt x="56" y="9"/>
                  </a:lnTo>
                  <a:lnTo>
                    <a:pt x="56" y="12"/>
                  </a:lnTo>
                  <a:lnTo>
                    <a:pt x="55" y="13"/>
                  </a:lnTo>
                  <a:lnTo>
                    <a:pt x="53" y="16"/>
                  </a:lnTo>
                  <a:lnTo>
                    <a:pt x="50" y="18"/>
                  </a:lnTo>
                  <a:lnTo>
                    <a:pt x="49" y="19"/>
                  </a:lnTo>
                  <a:lnTo>
                    <a:pt x="47" y="19"/>
                  </a:lnTo>
                  <a:close/>
                  <a:moveTo>
                    <a:pt x="10" y="19"/>
                  </a:moveTo>
                  <a:lnTo>
                    <a:pt x="10" y="19"/>
                  </a:lnTo>
                  <a:lnTo>
                    <a:pt x="7" y="19"/>
                  </a:lnTo>
                  <a:lnTo>
                    <a:pt x="6" y="18"/>
                  </a:lnTo>
                  <a:lnTo>
                    <a:pt x="3" y="16"/>
                  </a:lnTo>
                  <a:lnTo>
                    <a:pt x="2" y="13"/>
                  </a:lnTo>
                  <a:lnTo>
                    <a:pt x="2" y="12"/>
                  </a:lnTo>
                  <a:lnTo>
                    <a:pt x="0" y="9"/>
                  </a:lnTo>
                  <a:lnTo>
                    <a:pt x="2" y="7"/>
                  </a:lnTo>
                  <a:lnTo>
                    <a:pt x="2" y="6"/>
                  </a:lnTo>
                  <a:lnTo>
                    <a:pt x="3" y="3"/>
                  </a:lnTo>
                  <a:lnTo>
                    <a:pt x="6" y="1"/>
                  </a:lnTo>
                  <a:lnTo>
                    <a:pt x="7" y="0"/>
                  </a:lnTo>
                  <a:lnTo>
                    <a:pt x="10" y="0"/>
                  </a:lnTo>
                  <a:lnTo>
                    <a:pt x="12" y="0"/>
                  </a:lnTo>
                  <a:lnTo>
                    <a:pt x="13" y="1"/>
                  </a:lnTo>
                  <a:lnTo>
                    <a:pt x="16" y="3"/>
                  </a:lnTo>
                  <a:lnTo>
                    <a:pt x="18" y="6"/>
                  </a:lnTo>
                  <a:lnTo>
                    <a:pt x="19" y="7"/>
                  </a:lnTo>
                  <a:lnTo>
                    <a:pt x="19" y="9"/>
                  </a:lnTo>
                  <a:lnTo>
                    <a:pt x="19" y="12"/>
                  </a:lnTo>
                  <a:lnTo>
                    <a:pt x="18" y="13"/>
                  </a:lnTo>
                  <a:lnTo>
                    <a:pt x="16" y="16"/>
                  </a:lnTo>
                  <a:lnTo>
                    <a:pt x="13" y="18"/>
                  </a:lnTo>
                  <a:lnTo>
                    <a:pt x="12" y="19"/>
                  </a:lnTo>
                  <a:lnTo>
                    <a:pt x="10" y="19"/>
                  </a:lnTo>
                  <a:close/>
                  <a:moveTo>
                    <a:pt x="18" y="46"/>
                  </a:moveTo>
                  <a:lnTo>
                    <a:pt x="18" y="46"/>
                  </a:lnTo>
                  <a:lnTo>
                    <a:pt x="18" y="47"/>
                  </a:lnTo>
                  <a:lnTo>
                    <a:pt x="18" y="49"/>
                  </a:lnTo>
                  <a:lnTo>
                    <a:pt x="15" y="51"/>
                  </a:lnTo>
                  <a:lnTo>
                    <a:pt x="12" y="54"/>
                  </a:lnTo>
                  <a:lnTo>
                    <a:pt x="10" y="54"/>
                  </a:lnTo>
                  <a:lnTo>
                    <a:pt x="9" y="54"/>
                  </a:lnTo>
                  <a:lnTo>
                    <a:pt x="7" y="54"/>
                  </a:lnTo>
                  <a:lnTo>
                    <a:pt x="6" y="54"/>
                  </a:lnTo>
                  <a:lnTo>
                    <a:pt x="3" y="51"/>
                  </a:lnTo>
                  <a:lnTo>
                    <a:pt x="0" y="49"/>
                  </a:lnTo>
                  <a:lnTo>
                    <a:pt x="0" y="47"/>
                  </a:lnTo>
                  <a:lnTo>
                    <a:pt x="0" y="46"/>
                  </a:lnTo>
                  <a:lnTo>
                    <a:pt x="0" y="44"/>
                  </a:lnTo>
                  <a:lnTo>
                    <a:pt x="0" y="41"/>
                  </a:lnTo>
                  <a:lnTo>
                    <a:pt x="3" y="38"/>
                  </a:lnTo>
                  <a:lnTo>
                    <a:pt x="6" y="37"/>
                  </a:lnTo>
                  <a:lnTo>
                    <a:pt x="7" y="37"/>
                  </a:lnTo>
                  <a:lnTo>
                    <a:pt x="9" y="37"/>
                  </a:lnTo>
                  <a:lnTo>
                    <a:pt x="10" y="37"/>
                  </a:lnTo>
                  <a:lnTo>
                    <a:pt x="12" y="37"/>
                  </a:lnTo>
                  <a:lnTo>
                    <a:pt x="15" y="38"/>
                  </a:lnTo>
                  <a:lnTo>
                    <a:pt x="18" y="41"/>
                  </a:lnTo>
                  <a:lnTo>
                    <a:pt x="18" y="44"/>
                  </a:lnTo>
                  <a:lnTo>
                    <a:pt x="18" y="46"/>
                  </a:lnTo>
                  <a:close/>
                  <a:moveTo>
                    <a:pt x="18" y="82"/>
                  </a:moveTo>
                  <a:lnTo>
                    <a:pt x="18" y="82"/>
                  </a:lnTo>
                  <a:lnTo>
                    <a:pt x="18" y="84"/>
                  </a:lnTo>
                  <a:lnTo>
                    <a:pt x="18" y="85"/>
                  </a:lnTo>
                  <a:lnTo>
                    <a:pt x="15" y="88"/>
                  </a:lnTo>
                  <a:lnTo>
                    <a:pt x="12" y="91"/>
                  </a:lnTo>
                  <a:lnTo>
                    <a:pt x="10" y="91"/>
                  </a:lnTo>
                  <a:lnTo>
                    <a:pt x="9" y="91"/>
                  </a:lnTo>
                  <a:lnTo>
                    <a:pt x="7" y="91"/>
                  </a:lnTo>
                  <a:lnTo>
                    <a:pt x="6" y="91"/>
                  </a:lnTo>
                  <a:lnTo>
                    <a:pt x="3" y="88"/>
                  </a:lnTo>
                  <a:lnTo>
                    <a:pt x="0" y="85"/>
                  </a:lnTo>
                  <a:lnTo>
                    <a:pt x="0" y="84"/>
                  </a:lnTo>
                  <a:lnTo>
                    <a:pt x="0" y="82"/>
                  </a:lnTo>
                  <a:lnTo>
                    <a:pt x="0" y="81"/>
                  </a:lnTo>
                  <a:lnTo>
                    <a:pt x="0" y="78"/>
                  </a:lnTo>
                  <a:lnTo>
                    <a:pt x="3" y="75"/>
                  </a:lnTo>
                  <a:lnTo>
                    <a:pt x="6" y="74"/>
                  </a:lnTo>
                  <a:lnTo>
                    <a:pt x="7" y="74"/>
                  </a:lnTo>
                  <a:lnTo>
                    <a:pt x="9" y="74"/>
                  </a:lnTo>
                  <a:lnTo>
                    <a:pt x="10" y="74"/>
                  </a:lnTo>
                  <a:lnTo>
                    <a:pt x="12" y="74"/>
                  </a:lnTo>
                  <a:lnTo>
                    <a:pt x="15" y="75"/>
                  </a:lnTo>
                  <a:lnTo>
                    <a:pt x="18" y="78"/>
                  </a:lnTo>
                  <a:lnTo>
                    <a:pt x="18" y="81"/>
                  </a:lnTo>
                  <a:lnTo>
                    <a:pt x="18" y="82"/>
                  </a:lnTo>
                  <a:close/>
                  <a:moveTo>
                    <a:pt x="18" y="119"/>
                  </a:moveTo>
                  <a:lnTo>
                    <a:pt x="18" y="119"/>
                  </a:lnTo>
                  <a:lnTo>
                    <a:pt x="18" y="121"/>
                  </a:lnTo>
                  <a:lnTo>
                    <a:pt x="18" y="122"/>
                  </a:lnTo>
                  <a:lnTo>
                    <a:pt x="15" y="125"/>
                  </a:lnTo>
                  <a:lnTo>
                    <a:pt x="12" y="128"/>
                  </a:lnTo>
                  <a:lnTo>
                    <a:pt x="10" y="128"/>
                  </a:lnTo>
                  <a:lnTo>
                    <a:pt x="9" y="128"/>
                  </a:lnTo>
                  <a:lnTo>
                    <a:pt x="7" y="128"/>
                  </a:lnTo>
                  <a:lnTo>
                    <a:pt x="6" y="128"/>
                  </a:lnTo>
                  <a:lnTo>
                    <a:pt x="3" y="125"/>
                  </a:lnTo>
                  <a:lnTo>
                    <a:pt x="0" y="122"/>
                  </a:lnTo>
                  <a:lnTo>
                    <a:pt x="0" y="121"/>
                  </a:lnTo>
                  <a:lnTo>
                    <a:pt x="0" y="119"/>
                  </a:lnTo>
                  <a:lnTo>
                    <a:pt x="0" y="118"/>
                  </a:lnTo>
                  <a:lnTo>
                    <a:pt x="0" y="115"/>
                  </a:lnTo>
                  <a:lnTo>
                    <a:pt x="3" y="112"/>
                  </a:lnTo>
                  <a:lnTo>
                    <a:pt x="6" y="111"/>
                  </a:lnTo>
                  <a:lnTo>
                    <a:pt x="7" y="111"/>
                  </a:lnTo>
                  <a:lnTo>
                    <a:pt x="9" y="111"/>
                  </a:lnTo>
                  <a:lnTo>
                    <a:pt x="10" y="111"/>
                  </a:lnTo>
                  <a:lnTo>
                    <a:pt x="12" y="111"/>
                  </a:lnTo>
                  <a:lnTo>
                    <a:pt x="15" y="112"/>
                  </a:lnTo>
                  <a:lnTo>
                    <a:pt x="18" y="115"/>
                  </a:lnTo>
                  <a:lnTo>
                    <a:pt x="18" y="118"/>
                  </a:lnTo>
                  <a:lnTo>
                    <a:pt x="18" y="119"/>
                  </a:lnTo>
                  <a:close/>
                  <a:moveTo>
                    <a:pt x="18" y="156"/>
                  </a:moveTo>
                  <a:lnTo>
                    <a:pt x="18" y="156"/>
                  </a:lnTo>
                  <a:lnTo>
                    <a:pt x="18" y="158"/>
                  </a:lnTo>
                  <a:lnTo>
                    <a:pt x="18" y="159"/>
                  </a:lnTo>
                  <a:lnTo>
                    <a:pt x="15" y="162"/>
                  </a:lnTo>
                  <a:lnTo>
                    <a:pt x="12" y="165"/>
                  </a:lnTo>
                  <a:lnTo>
                    <a:pt x="10" y="165"/>
                  </a:lnTo>
                  <a:lnTo>
                    <a:pt x="9" y="165"/>
                  </a:lnTo>
                  <a:lnTo>
                    <a:pt x="7" y="165"/>
                  </a:lnTo>
                  <a:lnTo>
                    <a:pt x="6" y="165"/>
                  </a:lnTo>
                  <a:lnTo>
                    <a:pt x="3" y="162"/>
                  </a:lnTo>
                  <a:lnTo>
                    <a:pt x="0" y="159"/>
                  </a:lnTo>
                  <a:lnTo>
                    <a:pt x="0" y="158"/>
                  </a:lnTo>
                  <a:lnTo>
                    <a:pt x="0" y="156"/>
                  </a:lnTo>
                  <a:lnTo>
                    <a:pt x="0" y="155"/>
                  </a:lnTo>
                  <a:lnTo>
                    <a:pt x="0" y="152"/>
                  </a:lnTo>
                  <a:lnTo>
                    <a:pt x="3" y="150"/>
                  </a:lnTo>
                  <a:lnTo>
                    <a:pt x="6" y="147"/>
                  </a:lnTo>
                  <a:lnTo>
                    <a:pt x="7" y="147"/>
                  </a:lnTo>
                  <a:lnTo>
                    <a:pt x="9" y="147"/>
                  </a:lnTo>
                  <a:lnTo>
                    <a:pt x="10" y="147"/>
                  </a:lnTo>
                  <a:lnTo>
                    <a:pt x="12" y="147"/>
                  </a:lnTo>
                  <a:lnTo>
                    <a:pt x="15" y="150"/>
                  </a:lnTo>
                  <a:lnTo>
                    <a:pt x="18" y="152"/>
                  </a:lnTo>
                  <a:lnTo>
                    <a:pt x="18" y="155"/>
                  </a:lnTo>
                  <a:lnTo>
                    <a:pt x="18" y="156"/>
                  </a:lnTo>
                  <a:close/>
                  <a:moveTo>
                    <a:pt x="18" y="193"/>
                  </a:moveTo>
                  <a:lnTo>
                    <a:pt x="18" y="193"/>
                  </a:lnTo>
                  <a:lnTo>
                    <a:pt x="18" y="195"/>
                  </a:lnTo>
                  <a:lnTo>
                    <a:pt x="18" y="196"/>
                  </a:lnTo>
                  <a:lnTo>
                    <a:pt x="15" y="199"/>
                  </a:lnTo>
                  <a:lnTo>
                    <a:pt x="12" y="202"/>
                  </a:lnTo>
                  <a:lnTo>
                    <a:pt x="10" y="202"/>
                  </a:lnTo>
                  <a:lnTo>
                    <a:pt x="9" y="202"/>
                  </a:lnTo>
                  <a:lnTo>
                    <a:pt x="7" y="202"/>
                  </a:lnTo>
                  <a:lnTo>
                    <a:pt x="6" y="202"/>
                  </a:lnTo>
                  <a:lnTo>
                    <a:pt x="3" y="199"/>
                  </a:lnTo>
                  <a:lnTo>
                    <a:pt x="0" y="196"/>
                  </a:lnTo>
                  <a:lnTo>
                    <a:pt x="0" y="195"/>
                  </a:lnTo>
                  <a:lnTo>
                    <a:pt x="0" y="193"/>
                  </a:lnTo>
                  <a:lnTo>
                    <a:pt x="0" y="192"/>
                  </a:lnTo>
                  <a:lnTo>
                    <a:pt x="0" y="189"/>
                  </a:lnTo>
                  <a:lnTo>
                    <a:pt x="3" y="187"/>
                  </a:lnTo>
                  <a:lnTo>
                    <a:pt x="6" y="184"/>
                  </a:lnTo>
                  <a:lnTo>
                    <a:pt x="7" y="184"/>
                  </a:lnTo>
                  <a:lnTo>
                    <a:pt x="9" y="184"/>
                  </a:lnTo>
                  <a:lnTo>
                    <a:pt x="10" y="184"/>
                  </a:lnTo>
                  <a:lnTo>
                    <a:pt x="12" y="184"/>
                  </a:lnTo>
                  <a:lnTo>
                    <a:pt x="15" y="187"/>
                  </a:lnTo>
                  <a:lnTo>
                    <a:pt x="18" y="189"/>
                  </a:lnTo>
                  <a:lnTo>
                    <a:pt x="18" y="192"/>
                  </a:lnTo>
                  <a:lnTo>
                    <a:pt x="18" y="193"/>
                  </a:lnTo>
                  <a:close/>
                  <a:moveTo>
                    <a:pt x="18" y="230"/>
                  </a:moveTo>
                  <a:lnTo>
                    <a:pt x="18" y="230"/>
                  </a:lnTo>
                  <a:lnTo>
                    <a:pt x="18" y="232"/>
                  </a:lnTo>
                  <a:lnTo>
                    <a:pt x="18" y="233"/>
                  </a:lnTo>
                  <a:lnTo>
                    <a:pt x="15" y="236"/>
                  </a:lnTo>
                  <a:lnTo>
                    <a:pt x="12" y="239"/>
                  </a:lnTo>
                  <a:lnTo>
                    <a:pt x="10" y="239"/>
                  </a:lnTo>
                  <a:lnTo>
                    <a:pt x="9" y="239"/>
                  </a:lnTo>
                  <a:lnTo>
                    <a:pt x="7" y="239"/>
                  </a:lnTo>
                  <a:lnTo>
                    <a:pt x="6" y="239"/>
                  </a:lnTo>
                  <a:lnTo>
                    <a:pt x="3" y="236"/>
                  </a:lnTo>
                  <a:lnTo>
                    <a:pt x="0" y="233"/>
                  </a:lnTo>
                  <a:lnTo>
                    <a:pt x="0" y="232"/>
                  </a:lnTo>
                  <a:lnTo>
                    <a:pt x="0" y="230"/>
                  </a:lnTo>
                  <a:lnTo>
                    <a:pt x="0" y="229"/>
                  </a:lnTo>
                  <a:lnTo>
                    <a:pt x="0" y="226"/>
                  </a:lnTo>
                  <a:lnTo>
                    <a:pt x="3" y="224"/>
                  </a:lnTo>
                  <a:lnTo>
                    <a:pt x="6" y="221"/>
                  </a:lnTo>
                  <a:lnTo>
                    <a:pt x="7" y="221"/>
                  </a:lnTo>
                  <a:lnTo>
                    <a:pt x="9" y="221"/>
                  </a:lnTo>
                  <a:lnTo>
                    <a:pt x="10" y="221"/>
                  </a:lnTo>
                  <a:lnTo>
                    <a:pt x="12" y="221"/>
                  </a:lnTo>
                  <a:lnTo>
                    <a:pt x="15" y="224"/>
                  </a:lnTo>
                  <a:lnTo>
                    <a:pt x="18" y="226"/>
                  </a:lnTo>
                  <a:lnTo>
                    <a:pt x="18" y="229"/>
                  </a:lnTo>
                  <a:lnTo>
                    <a:pt x="18" y="230"/>
                  </a:lnTo>
                  <a:close/>
                  <a:moveTo>
                    <a:pt x="18" y="267"/>
                  </a:moveTo>
                  <a:lnTo>
                    <a:pt x="18" y="267"/>
                  </a:lnTo>
                  <a:lnTo>
                    <a:pt x="18" y="268"/>
                  </a:lnTo>
                  <a:lnTo>
                    <a:pt x="18" y="270"/>
                  </a:lnTo>
                  <a:lnTo>
                    <a:pt x="15" y="273"/>
                  </a:lnTo>
                  <a:lnTo>
                    <a:pt x="12" y="276"/>
                  </a:lnTo>
                  <a:lnTo>
                    <a:pt x="10" y="276"/>
                  </a:lnTo>
                  <a:lnTo>
                    <a:pt x="9" y="276"/>
                  </a:lnTo>
                  <a:lnTo>
                    <a:pt x="7" y="276"/>
                  </a:lnTo>
                  <a:lnTo>
                    <a:pt x="6" y="276"/>
                  </a:lnTo>
                  <a:lnTo>
                    <a:pt x="3" y="273"/>
                  </a:lnTo>
                  <a:lnTo>
                    <a:pt x="0" y="270"/>
                  </a:lnTo>
                  <a:lnTo>
                    <a:pt x="0" y="268"/>
                  </a:lnTo>
                  <a:lnTo>
                    <a:pt x="0" y="267"/>
                  </a:lnTo>
                  <a:lnTo>
                    <a:pt x="0" y="265"/>
                  </a:lnTo>
                  <a:lnTo>
                    <a:pt x="0" y="263"/>
                  </a:lnTo>
                  <a:lnTo>
                    <a:pt x="3" y="261"/>
                  </a:lnTo>
                  <a:lnTo>
                    <a:pt x="6" y="258"/>
                  </a:lnTo>
                  <a:lnTo>
                    <a:pt x="7" y="258"/>
                  </a:lnTo>
                  <a:lnTo>
                    <a:pt x="9" y="258"/>
                  </a:lnTo>
                  <a:lnTo>
                    <a:pt x="10" y="258"/>
                  </a:lnTo>
                  <a:lnTo>
                    <a:pt x="12" y="258"/>
                  </a:lnTo>
                  <a:lnTo>
                    <a:pt x="15" y="261"/>
                  </a:lnTo>
                  <a:lnTo>
                    <a:pt x="18" y="263"/>
                  </a:lnTo>
                  <a:lnTo>
                    <a:pt x="18" y="265"/>
                  </a:lnTo>
                  <a:lnTo>
                    <a:pt x="18" y="267"/>
                  </a:lnTo>
                  <a:close/>
                  <a:moveTo>
                    <a:pt x="18" y="304"/>
                  </a:moveTo>
                  <a:lnTo>
                    <a:pt x="18" y="304"/>
                  </a:lnTo>
                  <a:lnTo>
                    <a:pt x="18" y="305"/>
                  </a:lnTo>
                  <a:lnTo>
                    <a:pt x="18" y="307"/>
                  </a:lnTo>
                  <a:lnTo>
                    <a:pt x="15" y="310"/>
                  </a:lnTo>
                  <a:lnTo>
                    <a:pt x="12" y="313"/>
                  </a:lnTo>
                  <a:lnTo>
                    <a:pt x="10" y="313"/>
                  </a:lnTo>
                  <a:lnTo>
                    <a:pt x="9" y="313"/>
                  </a:lnTo>
                  <a:lnTo>
                    <a:pt x="7" y="313"/>
                  </a:lnTo>
                  <a:lnTo>
                    <a:pt x="6" y="313"/>
                  </a:lnTo>
                  <a:lnTo>
                    <a:pt x="3" y="310"/>
                  </a:lnTo>
                  <a:lnTo>
                    <a:pt x="0" y="307"/>
                  </a:lnTo>
                  <a:lnTo>
                    <a:pt x="0" y="305"/>
                  </a:lnTo>
                  <a:lnTo>
                    <a:pt x="0" y="304"/>
                  </a:lnTo>
                  <a:lnTo>
                    <a:pt x="0" y="302"/>
                  </a:lnTo>
                  <a:lnTo>
                    <a:pt x="0" y="301"/>
                  </a:lnTo>
                  <a:lnTo>
                    <a:pt x="3" y="298"/>
                  </a:lnTo>
                  <a:lnTo>
                    <a:pt x="6" y="295"/>
                  </a:lnTo>
                  <a:lnTo>
                    <a:pt x="7" y="295"/>
                  </a:lnTo>
                  <a:lnTo>
                    <a:pt x="9" y="295"/>
                  </a:lnTo>
                  <a:lnTo>
                    <a:pt x="10" y="295"/>
                  </a:lnTo>
                  <a:lnTo>
                    <a:pt x="12" y="295"/>
                  </a:lnTo>
                  <a:lnTo>
                    <a:pt x="15" y="298"/>
                  </a:lnTo>
                  <a:lnTo>
                    <a:pt x="18" y="301"/>
                  </a:lnTo>
                  <a:lnTo>
                    <a:pt x="18" y="302"/>
                  </a:lnTo>
                  <a:lnTo>
                    <a:pt x="18" y="304"/>
                  </a:lnTo>
                  <a:close/>
                  <a:moveTo>
                    <a:pt x="18" y="341"/>
                  </a:moveTo>
                  <a:lnTo>
                    <a:pt x="18" y="341"/>
                  </a:lnTo>
                  <a:lnTo>
                    <a:pt x="18" y="342"/>
                  </a:lnTo>
                  <a:lnTo>
                    <a:pt x="18" y="344"/>
                  </a:lnTo>
                  <a:lnTo>
                    <a:pt x="15" y="347"/>
                  </a:lnTo>
                  <a:lnTo>
                    <a:pt x="12" y="350"/>
                  </a:lnTo>
                  <a:lnTo>
                    <a:pt x="10" y="350"/>
                  </a:lnTo>
                  <a:lnTo>
                    <a:pt x="9" y="350"/>
                  </a:lnTo>
                  <a:lnTo>
                    <a:pt x="7" y="350"/>
                  </a:lnTo>
                  <a:lnTo>
                    <a:pt x="6" y="350"/>
                  </a:lnTo>
                  <a:lnTo>
                    <a:pt x="3" y="347"/>
                  </a:lnTo>
                  <a:lnTo>
                    <a:pt x="0" y="344"/>
                  </a:lnTo>
                  <a:lnTo>
                    <a:pt x="0" y="342"/>
                  </a:lnTo>
                  <a:lnTo>
                    <a:pt x="0" y="341"/>
                  </a:lnTo>
                  <a:lnTo>
                    <a:pt x="0" y="339"/>
                  </a:lnTo>
                  <a:lnTo>
                    <a:pt x="0" y="338"/>
                  </a:lnTo>
                  <a:lnTo>
                    <a:pt x="3" y="335"/>
                  </a:lnTo>
                  <a:lnTo>
                    <a:pt x="6" y="332"/>
                  </a:lnTo>
                  <a:lnTo>
                    <a:pt x="7" y="332"/>
                  </a:lnTo>
                  <a:lnTo>
                    <a:pt x="9" y="332"/>
                  </a:lnTo>
                  <a:lnTo>
                    <a:pt x="10" y="332"/>
                  </a:lnTo>
                  <a:lnTo>
                    <a:pt x="12" y="332"/>
                  </a:lnTo>
                  <a:lnTo>
                    <a:pt x="15" y="335"/>
                  </a:lnTo>
                  <a:lnTo>
                    <a:pt x="18" y="338"/>
                  </a:lnTo>
                  <a:lnTo>
                    <a:pt x="18" y="339"/>
                  </a:lnTo>
                  <a:lnTo>
                    <a:pt x="18" y="341"/>
                  </a:lnTo>
                  <a:close/>
                  <a:moveTo>
                    <a:pt x="18" y="378"/>
                  </a:moveTo>
                  <a:lnTo>
                    <a:pt x="18" y="378"/>
                  </a:lnTo>
                  <a:lnTo>
                    <a:pt x="18" y="379"/>
                  </a:lnTo>
                  <a:lnTo>
                    <a:pt x="18" y="381"/>
                  </a:lnTo>
                  <a:lnTo>
                    <a:pt x="15" y="384"/>
                  </a:lnTo>
                  <a:lnTo>
                    <a:pt x="12" y="386"/>
                  </a:lnTo>
                  <a:lnTo>
                    <a:pt x="10" y="386"/>
                  </a:lnTo>
                  <a:lnTo>
                    <a:pt x="9" y="386"/>
                  </a:lnTo>
                  <a:lnTo>
                    <a:pt x="7" y="386"/>
                  </a:lnTo>
                  <a:lnTo>
                    <a:pt x="6" y="386"/>
                  </a:lnTo>
                  <a:lnTo>
                    <a:pt x="3" y="384"/>
                  </a:lnTo>
                  <a:lnTo>
                    <a:pt x="0" y="381"/>
                  </a:lnTo>
                  <a:lnTo>
                    <a:pt x="0" y="379"/>
                  </a:lnTo>
                  <a:lnTo>
                    <a:pt x="0" y="378"/>
                  </a:lnTo>
                  <a:lnTo>
                    <a:pt x="0" y="376"/>
                  </a:lnTo>
                  <a:lnTo>
                    <a:pt x="0" y="375"/>
                  </a:lnTo>
                  <a:lnTo>
                    <a:pt x="3" y="372"/>
                  </a:lnTo>
                  <a:lnTo>
                    <a:pt x="6" y="369"/>
                  </a:lnTo>
                  <a:lnTo>
                    <a:pt x="7" y="369"/>
                  </a:lnTo>
                  <a:lnTo>
                    <a:pt x="9" y="369"/>
                  </a:lnTo>
                  <a:lnTo>
                    <a:pt x="10" y="369"/>
                  </a:lnTo>
                  <a:lnTo>
                    <a:pt x="12" y="369"/>
                  </a:lnTo>
                  <a:lnTo>
                    <a:pt x="15" y="372"/>
                  </a:lnTo>
                  <a:lnTo>
                    <a:pt x="18" y="375"/>
                  </a:lnTo>
                  <a:lnTo>
                    <a:pt x="18" y="376"/>
                  </a:lnTo>
                  <a:lnTo>
                    <a:pt x="18" y="378"/>
                  </a:lnTo>
                  <a:close/>
                  <a:moveTo>
                    <a:pt x="18" y="414"/>
                  </a:moveTo>
                  <a:lnTo>
                    <a:pt x="18" y="414"/>
                  </a:lnTo>
                  <a:lnTo>
                    <a:pt x="18" y="416"/>
                  </a:lnTo>
                  <a:lnTo>
                    <a:pt x="18" y="417"/>
                  </a:lnTo>
                  <a:lnTo>
                    <a:pt x="15" y="420"/>
                  </a:lnTo>
                  <a:lnTo>
                    <a:pt x="12" y="423"/>
                  </a:lnTo>
                  <a:lnTo>
                    <a:pt x="10" y="423"/>
                  </a:lnTo>
                  <a:lnTo>
                    <a:pt x="9" y="423"/>
                  </a:lnTo>
                  <a:lnTo>
                    <a:pt x="7" y="423"/>
                  </a:lnTo>
                  <a:lnTo>
                    <a:pt x="6" y="423"/>
                  </a:lnTo>
                  <a:lnTo>
                    <a:pt x="3" y="420"/>
                  </a:lnTo>
                  <a:lnTo>
                    <a:pt x="0" y="417"/>
                  </a:lnTo>
                  <a:lnTo>
                    <a:pt x="0" y="416"/>
                  </a:lnTo>
                  <a:lnTo>
                    <a:pt x="0" y="414"/>
                  </a:lnTo>
                  <a:lnTo>
                    <a:pt x="0" y="413"/>
                  </a:lnTo>
                  <a:lnTo>
                    <a:pt x="0" y="412"/>
                  </a:lnTo>
                  <a:lnTo>
                    <a:pt x="3" y="409"/>
                  </a:lnTo>
                  <a:lnTo>
                    <a:pt x="6" y="406"/>
                  </a:lnTo>
                  <a:lnTo>
                    <a:pt x="7" y="406"/>
                  </a:lnTo>
                  <a:lnTo>
                    <a:pt x="9" y="406"/>
                  </a:lnTo>
                  <a:lnTo>
                    <a:pt x="10" y="406"/>
                  </a:lnTo>
                  <a:lnTo>
                    <a:pt x="12" y="406"/>
                  </a:lnTo>
                  <a:lnTo>
                    <a:pt x="15" y="409"/>
                  </a:lnTo>
                  <a:lnTo>
                    <a:pt x="18" y="412"/>
                  </a:lnTo>
                  <a:lnTo>
                    <a:pt x="18" y="413"/>
                  </a:lnTo>
                  <a:lnTo>
                    <a:pt x="18" y="414"/>
                  </a:lnTo>
                  <a:close/>
                  <a:moveTo>
                    <a:pt x="18" y="451"/>
                  </a:moveTo>
                  <a:lnTo>
                    <a:pt x="18" y="451"/>
                  </a:lnTo>
                  <a:lnTo>
                    <a:pt x="18" y="453"/>
                  </a:lnTo>
                  <a:lnTo>
                    <a:pt x="18" y="454"/>
                  </a:lnTo>
                  <a:lnTo>
                    <a:pt x="15" y="457"/>
                  </a:lnTo>
                  <a:lnTo>
                    <a:pt x="12" y="460"/>
                  </a:lnTo>
                  <a:lnTo>
                    <a:pt x="10" y="460"/>
                  </a:lnTo>
                  <a:lnTo>
                    <a:pt x="9" y="460"/>
                  </a:lnTo>
                  <a:lnTo>
                    <a:pt x="7" y="460"/>
                  </a:lnTo>
                  <a:lnTo>
                    <a:pt x="6" y="460"/>
                  </a:lnTo>
                  <a:lnTo>
                    <a:pt x="3" y="457"/>
                  </a:lnTo>
                  <a:lnTo>
                    <a:pt x="0" y="454"/>
                  </a:lnTo>
                  <a:lnTo>
                    <a:pt x="0" y="453"/>
                  </a:lnTo>
                  <a:lnTo>
                    <a:pt x="0" y="451"/>
                  </a:lnTo>
                  <a:lnTo>
                    <a:pt x="0" y="450"/>
                  </a:lnTo>
                  <a:lnTo>
                    <a:pt x="0" y="448"/>
                  </a:lnTo>
                  <a:lnTo>
                    <a:pt x="3" y="445"/>
                  </a:lnTo>
                  <a:lnTo>
                    <a:pt x="6" y="443"/>
                  </a:lnTo>
                  <a:lnTo>
                    <a:pt x="7" y="443"/>
                  </a:lnTo>
                  <a:lnTo>
                    <a:pt x="9" y="443"/>
                  </a:lnTo>
                  <a:lnTo>
                    <a:pt x="10" y="443"/>
                  </a:lnTo>
                  <a:lnTo>
                    <a:pt x="12" y="443"/>
                  </a:lnTo>
                  <a:lnTo>
                    <a:pt x="15" y="445"/>
                  </a:lnTo>
                  <a:lnTo>
                    <a:pt x="18" y="448"/>
                  </a:lnTo>
                  <a:lnTo>
                    <a:pt x="18" y="450"/>
                  </a:lnTo>
                  <a:lnTo>
                    <a:pt x="18" y="451"/>
                  </a:lnTo>
                  <a:close/>
                  <a:moveTo>
                    <a:pt x="18" y="488"/>
                  </a:moveTo>
                  <a:lnTo>
                    <a:pt x="18" y="488"/>
                  </a:lnTo>
                  <a:lnTo>
                    <a:pt x="18" y="490"/>
                  </a:lnTo>
                  <a:lnTo>
                    <a:pt x="18" y="491"/>
                  </a:lnTo>
                  <a:lnTo>
                    <a:pt x="15" y="494"/>
                  </a:lnTo>
                  <a:lnTo>
                    <a:pt x="12" y="497"/>
                  </a:lnTo>
                  <a:lnTo>
                    <a:pt x="10" y="497"/>
                  </a:lnTo>
                  <a:lnTo>
                    <a:pt x="9" y="497"/>
                  </a:lnTo>
                  <a:lnTo>
                    <a:pt x="7" y="497"/>
                  </a:lnTo>
                  <a:lnTo>
                    <a:pt x="6" y="497"/>
                  </a:lnTo>
                  <a:lnTo>
                    <a:pt x="3" y="494"/>
                  </a:lnTo>
                  <a:lnTo>
                    <a:pt x="0" y="491"/>
                  </a:lnTo>
                  <a:lnTo>
                    <a:pt x="0" y="490"/>
                  </a:lnTo>
                  <a:lnTo>
                    <a:pt x="0" y="488"/>
                  </a:lnTo>
                  <a:lnTo>
                    <a:pt x="0" y="487"/>
                  </a:lnTo>
                  <a:lnTo>
                    <a:pt x="0" y="485"/>
                  </a:lnTo>
                  <a:lnTo>
                    <a:pt x="3" y="482"/>
                  </a:lnTo>
                  <a:lnTo>
                    <a:pt x="6" y="479"/>
                  </a:lnTo>
                  <a:lnTo>
                    <a:pt x="7" y="479"/>
                  </a:lnTo>
                  <a:lnTo>
                    <a:pt x="9" y="479"/>
                  </a:lnTo>
                  <a:lnTo>
                    <a:pt x="10" y="479"/>
                  </a:lnTo>
                  <a:lnTo>
                    <a:pt x="12" y="479"/>
                  </a:lnTo>
                  <a:lnTo>
                    <a:pt x="15" y="482"/>
                  </a:lnTo>
                  <a:lnTo>
                    <a:pt x="18" y="485"/>
                  </a:lnTo>
                  <a:lnTo>
                    <a:pt x="18" y="487"/>
                  </a:lnTo>
                  <a:lnTo>
                    <a:pt x="18" y="488"/>
                  </a:lnTo>
                  <a:close/>
                  <a:moveTo>
                    <a:pt x="18" y="525"/>
                  </a:moveTo>
                  <a:lnTo>
                    <a:pt x="18" y="525"/>
                  </a:lnTo>
                  <a:lnTo>
                    <a:pt x="18" y="527"/>
                  </a:lnTo>
                  <a:lnTo>
                    <a:pt x="18" y="528"/>
                  </a:lnTo>
                  <a:lnTo>
                    <a:pt x="15" y="531"/>
                  </a:lnTo>
                  <a:lnTo>
                    <a:pt x="12" y="534"/>
                  </a:lnTo>
                  <a:lnTo>
                    <a:pt x="10" y="534"/>
                  </a:lnTo>
                  <a:lnTo>
                    <a:pt x="9" y="534"/>
                  </a:lnTo>
                  <a:lnTo>
                    <a:pt x="7" y="534"/>
                  </a:lnTo>
                  <a:lnTo>
                    <a:pt x="6" y="534"/>
                  </a:lnTo>
                  <a:lnTo>
                    <a:pt x="3" y="531"/>
                  </a:lnTo>
                  <a:lnTo>
                    <a:pt x="0" y="528"/>
                  </a:lnTo>
                  <a:lnTo>
                    <a:pt x="0" y="527"/>
                  </a:lnTo>
                  <a:lnTo>
                    <a:pt x="0" y="525"/>
                  </a:lnTo>
                  <a:lnTo>
                    <a:pt x="0" y="524"/>
                  </a:lnTo>
                  <a:lnTo>
                    <a:pt x="0" y="522"/>
                  </a:lnTo>
                  <a:lnTo>
                    <a:pt x="3" y="519"/>
                  </a:lnTo>
                  <a:lnTo>
                    <a:pt x="6" y="516"/>
                  </a:lnTo>
                  <a:lnTo>
                    <a:pt x="7" y="516"/>
                  </a:lnTo>
                  <a:lnTo>
                    <a:pt x="9" y="516"/>
                  </a:lnTo>
                  <a:lnTo>
                    <a:pt x="10" y="516"/>
                  </a:lnTo>
                  <a:lnTo>
                    <a:pt x="12" y="516"/>
                  </a:lnTo>
                  <a:lnTo>
                    <a:pt x="15" y="519"/>
                  </a:lnTo>
                  <a:lnTo>
                    <a:pt x="18" y="522"/>
                  </a:lnTo>
                  <a:lnTo>
                    <a:pt x="18" y="524"/>
                  </a:lnTo>
                  <a:lnTo>
                    <a:pt x="18" y="525"/>
                  </a:lnTo>
                  <a:close/>
                  <a:moveTo>
                    <a:pt x="41" y="521"/>
                  </a:moveTo>
                  <a:lnTo>
                    <a:pt x="41" y="521"/>
                  </a:lnTo>
                  <a:lnTo>
                    <a:pt x="44" y="521"/>
                  </a:lnTo>
                  <a:lnTo>
                    <a:pt x="46" y="521"/>
                  </a:lnTo>
                  <a:lnTo>
                    <a:pt x="49" y="524"/>
                  </a:lnTo>
                  <a:lnTo>
                    <a:pt x="50" y="525"/>
                  </a:lnTo>
                  <a:lnTo>
                    <a:pt x="50" y="528"/>
                  </a:lnTo>
                  <a:lnTo>
                    <a:pt x="52" y="530"/>
                  </a:lnTo>
                  <a:lnTo>
                    <a:pt x="50" y="531"/>
                  </a:lnTo>
                  <a:lnTo>
                    <a:pt x="50" y="533"/>
                  </a:lnTo>
                  <a:lnTo>
                    <a:pt x="49" y="536"/>
                  </a:lnTo>
                  <a:lnTo>
                    <a:pt x="46" y="538"/>
                  </a:lnTo>
                  <a:lnTo>
                    <a:pt x="44" y="538"/>
                  </a:lnTo>
                  <a:lnTo>
                    <a:pt x="41" y="538"/>
                  </a:lnTo>
                  <a:lnTo>
                    <a:pt x="40" y="538"/>
                  </a:lnTo>
                  <a:lnTo>
                    <a:pt x="38" y="538"/>
                  </a:lnTo>
                  <a:lnTo>
                    <a:pt x="35" y="536"/>
                  </a:lnTo>
                  <a:lnTo>
                    <a:pt x="34" y="533"/>
                  </a:lnTo>
                  <a:lnTo>
                    <a:pt x="33" y="531"/>
                  </a:lnTo>
                  <a:lnTo>
                    <a:pt x="33" y="530"/>
                  </a:lnTo>
                  <a:lnTo>
                    <a:pt x="33" y="528"/>
                  </a:lnTo>
                  <a:lnTo>
                    <a:pt x="34" y="525"/>
                  </a:lnTo>
                  <a:lnTo>
                    <a:pt x="35" y="524"/>
                  </a:lnTo>
                  <a:lnTo>
                    <a:pt x="38" y="521"/>
                  </a:lnTo>
                  <a:lnTo>
                    <a:pt x="40" y="521"/>
                  </a:lnTo>
                  <a:lnTo>
                    <a:pt x="41" y="521"/>
                  </a:lnTo>
                  <a:close/>
                  <a:moveTo>
                    <a:pt x="78" y="521"/>
                  </a:moveTo>
                  <a:lnTo>
                    <a:pt x="78" y="521"/>
                  </a:lnTo>
                  <a:lnTo>
                    <a:pt x="81" y="521"/>
                  </a:lnTo>
                  <a:lnTo>
                    <a:pt x="83" y="521"/>
                  </a:lnTo>
                  <a:lnTo>
                    <a:pt x="86" y="524"/>
                  </a:lnTo>
                  <a:lnTo>
                    <a:pt x="87" y="525"/>
                  </a:lnTo>
                  <a:lnTo>
                    <a:pt x="87" y="528"/>
                  </a:lnTo>
                  <a:lnTo>
                    <a:pt x="89" y="530"/>
                  </a:lnTo>
                  <a:lnTo>
                    <a:pt x="87" y="531"/>
                  </a:lnTo>
                  <a:lnTo>
                    <a:pt x="87" y="533"/>
                  </a:lnTo>
                  <a:lnTo>
                    <a:pt x="86" y="536"/>
                  </a:lnTo>
                  <a:lnTo>
                    <a:pt x="83" y="538"/>
                  </a:lnTo>
                  <a:lnTo>
                    <a:pt x="81" y="538"/>
                  </a:lnTo>
                  <a:lnTo>
                    <a:pt x="78" y="538"/>
                  </a:lnTo>
                  <a:lnTo>
                    <a:pt x="77" y="538"/>
                  </a:lnTo>
                  <a:lnTo>
                    <a:pt x="75" y="538"/>
                  </a:lnTo>
                  <a:lnTo>
                    <a:pt x="72" y="536"/>
                  </a:lnTo>
                  <a:lnTo>
                    <a:pt x="71" y="533"/>
                  </a:lnTo>
                  <a:lnTo>
                    <a:pt x="69" y="531"/>
                  </a:lnTo>
                  <a:lnTo>
                    <a:pt x="69" y="530"/>
                  </a:lnTo>
                  <a:lnTo>
                    <a:pt x="69" y="528"/>
                  </a:lnTo>
                  <a:lnTo>
                    <a:pt x="71" y="525"/>
                  </a:lnTo>
                  <a:lnTo>
                    <a:pt x="72" y="524"/>
                  </a:lnTo>
                  <a:lnTo>
                    <a:pt x="75" y="521"/>
                  </a:lnTo>
                  <a:lnTo>
                    <a:pt x="77" y="521"/>
                  </a:lnTo>
                  <a:lnTo>
                    <a:pt x="78" y="521"/>
                  </a:lnTo>
                  <a:close/>
                  <a:moveTo>
                    <a:pt x="115" y="521"/>
                  </a:moveTo>
                  <a:lnTo>
                    <a:pt x="115" y="521"/>
                  </a:lnTo>
                  <a:lnTo>
                    <a:pt x="118" y="521"/>
                  </a:lnTo>
                  <a:lnTo>
                    <a:pt x="120" y="521"/>
                  </a:lnTo>
                  <a:lnTo>
                    <a:pt x="123" y="524"/>
                  </a:lnTo>
                  <a:lnTo>
                    <a:pt x="124" y="525"/>
                  </a:lnTo>
                  <a:lnTo>
                    <a:pt x="124" y="528"/>
                  </a:lnTo>
                  <a:lnTo>
                    <a:pt x="125" y="530"/>
                  </a:lnTo>
                  <a:lnTo>
                    <a:pt x="124" y="531"/>
                  </a:lnTo>
                  <a:lnTo>
                    <a:pt x="124" y="533"/>
                  </a:lnTo>
                  <a:lnTo>
                    <a:pt x="123" y="536"/>
                  </a:lnTo>
                  <a:lnTo>
                    <a:pt x="120" y="538"/>
                  </a:lnTo>
                  <a:lnTo>
                    <a:pt x="118" y="538"/>
                  </a:lnTo>
                  <a:lnTo>
                    <a:pt x="115" y="538"/>
                  </a:lnTo>
                  <a:lnTo>
                    <a:pt x="114" y="538"/>
                  </a:lnTo>
                  <a:lnTo>
                    <a:pt x="112" y="538"/>
                  </a:lnTo>
                  <a:lnTo>
                    <a:pt x="109" y="536"/>
                  </a:lnTo>
                  <a:lnTo>
                    <a:pt x="108" y="533"/>
                  </a:lnTo>
                  <a:lnTo>
                    <a:pt x="106" y="531"/>
                  </a:lnTo>
                  <a:lnTo>
                    <a:pt x="106" y="530"/>
                  </a:lnTo>
                  <a:lnTo>
                    <a:pt x="106" y="528"/>
                  </a:lnTo>
                  <a:lnTo>
                    <a:pt x="108" y="525"/>
                  </a:lnTo>
                  <a:lnTo>
                    <a:pt x="109" y="524"/>
                  </a:lnTo>
                  <a:lnTo>
                    <a:pt x="112" y="521"/>
                  </a:lnTo>
                  <a:lnTo>
                    <a:pt x="114" y="521"/>
                  </a:lnTo>
                  <a:lnTo>
                    <a:pt x="115" y="521"/>
                  </a:lnTo>
                  <a:close/>
                  <a:moveTo>
                    <a:pt x="152" y="521"/>
                  </a:moveTo>
                  <a:lnTo>
                    <a:pt x="152" y="521"/>
                  </a:lnTo>
                  <a:lnTo>
                    <a:pt x="155" y="521"/>
                  </a:lnTo>
                  <a:lnTo>
                    <a:pt x="156" y="521"/>
                  </a:lnTo>
                  <a:lnTo>
                    <a:pt x="159" y="524"/>
                  </a:lnTo>
                  <a:lnTo>
                    <a:pt x="161" y="525"/>
                  </a:lnTo>
                  <a:lnTo>
                    <a:pt x="161" y="528"/>
                  </a:lnTo>
                  <a:lnTo>
                    <a:pt x="162" y="530"/>
                  </a:lnTo>
                  <a:lnTo>
                    <a:pt x="161" y="531"/>
                  </a:lnTo>
                  <a:lnTo>
                    <a:pt x="161" y="533"/>
                  </a:lnTo>
                  <a:lnTo>
                    <a:pt x="159" y="536"/>
                  </a:lnTo>
                  <a:lnTo>
                    <a:pt x="156" y="538"/>
                  </a:lnTo>
                  <a:lnTo>
                    <a:pt x="155" y="538"/>
                  </a:lnTo>
                  <a:lnTo>
                    <a:pt x="152" y="538"/>
                  </a:lnTo>
                  <a:lnTo>
                    <a:pt x="151" y="538"/>
                  </a:lnTo>
                  <a:lnTo>
                    <a:pt x="149" y="538"/>
                  </a:lnTo>
                  <a:lnTo>
                    <a:pt x="146" y="536"/>
                  </a:lnTo>
                  <a:lnTo>
                    <a:pt x="145" y="533"/>
                  </a:lnTo>
                  <a:lnTo>
                    <a:pt x="143" y="531"/>
                  </a:lnTo>
                  <a:lnTo>
                    <a:pt x="143" y="530"/>
                  </a:lnTo>
                  <a:lnTo>
                    <a:pt x="143" y="528"/>
                  </a:lnTo>
                  <a:lnTo>
                    <a:pt x="145" y="525"/>
                  </a:lnTo>
                  <a:lnTo>
                    <a:pt x="146" y="524"/>
                  </a:lnTo>
                  <a:lnTo>
                    <a:pt x="149" y="521"/>
                  </a:lnTo>
                  <a:lnTo>
                    <a:pt x="151" y="521"/>
                  </a:lnTo>
                  <a:lnTo>
                    <a:pt x="152" y="521"/>
                  </a:lnTo>
                  <a:close/>
                  <a:moveTo>
                    <a:pt x="189" y="521"/>
                  </a:moveTo>
                  <a:lnTo>
                    <a:pt x="189" y="521"/>
                  </a:lnTo>
                  <a:lnTo>
                    <a:pt x="192" y="521"/>
                  </a:lnTo>
                  <a:lnTo>
                    <a:pt x="193" y="521"/>
                  </a:lnTo>
                  <a:lnTo>
                    <a:pt x="196" y="524"/>
                  </a:lnTo>
                  <a:lnTo>
                    <a:pt x="198" y="525"/>
                  </a:lnTo>
                  <a:lnTo>
                    <a:pt x="198" y="528"/>
                  </a:lnTo>
                  <a:lnTo>
                    <a:pt x="199" y="530"/>
                  </a:lnTo>
                  <a:lnTo>
                    <a:pt x="198" y="531"/>
                  </a:lnTo>
                  <a:lnTo>
                    <a:pt x="198" y="533"/>
                  </a:lnTo>
                  <a:lnTo>
                    <a:pt x="196" y="536"/>
                  </a:lnTo>
                  <a:lnTo>
                    <a:pt x="193" y="538"/>
                  </a:lnTo>
                  <a:lnTo>
                    <a:pt x="192" y="538"/>
                  </a:lnTo>
                  <a:lnTo>
                    <a:pt x="189" y="538"/>
                  </a:lnTo>
                  <a:lnTo>
                    <a:pt x="187" y="538"/>
                  </a:lnTo>
                  <a:lnTo>
                    <a:pt x="186" y="538"/>
                  </a:lnTo>
                  <a:lnTo>
                    <a:pt x="183" y="536"/>
                  </a:lnTo>
                  <a:lnTo>
                    <a:pt x="182" y="533"/>
                  </a:lnTo>
                  <a:lnTo>
                    <a:pt x="180" y="531"/>
                  </a:lnTo>
                  <a:lnTo>
                    <a:pt x="180" y="530"/>
                  </a:lnTo>
                  <a:lnTo>
                    <a:pt x="180" y="528"/>
                  </a:lnTo>
                  <a:lnTo>
                    <a:pt x="182" y="525"/>
                  </a:lnTo>
                  <a:lnTo>
                    <a:pt x="183" y="524"/>
                  </a:lnTo>
                  <a:lnTo>
                    <a:pt x="186" y="521"/>
                  </a:lnTo>
                  <a:lnTo>
                    <a:pt x="187" y="521"/>
                  </a:lnTo>
                  <a:lnTo>
                    <a:pt x="189" y="521"/>
                  </a:lnTo>
                  <a:close/>
                  <a:moveTo>
                    <a:pt x="226" y="521"/>
                  </a:moveTo>
                  <a:lnTo>
                    <a:pt x="226" y="521"/>
                  </a:lnTo>
                  <a:lnTo>
                    <a:pt x="229" y="521"/>
                  </a:lnTo>
                  <a:lnTo>
                    <a:pt x="230" y="521"/>
                  </a:lnTo>
                  <a:lnTo>
                    <a:pt x="233" y="524"/>
                  </a:lnTo>
                  <a:lnTo>
                    <a:pt x="235" y="525"/>
                  </a:lnTo>
                  <a:lnTo>
                    <a:pt x="235" y="528"/>
                  </a:lnTo>
                  <a:lnTo>
                    <a:pt x="236" y="530"/>
                  </a:lnTo>
                  <a:lnTo>
                    <a:pt x="235" y="531"/>
                  </a:lnTo>
                  <a:lnTo>
                    <a:pt x="235" y="533"/>
                  </a:lnTo>
                  <a:lnTo>
                    <a:pt x="233" y="536"/>
                  </a:lnTo>
                  <a:lnTo>
                    <a:pt x="230" y="538"/>
                  </a:lnTo>
                  <a:lnTo>
                    <a:pt x="229" y="538"/>
                  </a:lnTo>
                  <a:lnTo>
                    <a:pt x="226" y="538"/>
                  </a:lnTo>
                  <a:lnTo>
                    <a:pt x="224" y="538"/>
                  </a:lnTo>
                  <a:lnTo>
                    <a:pt x="223" y="538"/>
                  </a:lnTo>
                  <a:lnTo>
                    <a:pt x="220" y="536"/>
                  </a:lnTo>
                  <a:lnTo>
                    <a:pt x="218" y="533"/>
                  </a:lnTo>
                  <a:lnTo>
                    <a:pt x="217" y="531"/>
                  </a:lnTo>
                  <a:lnTo>
                    <a:pt x="217" y="530"/>
                  </a:lnTo>
                  <a:lnTo>
                    <a:pt x="217" y="528"/>
                  </a:lnTo>
                  <a:lnTo>
                    <a:pt x="218" y="525"/>
                  </a:lnTo>
                  <a:lnTo>
                    <a:pt x="220" y="524"/>
                  </a:lnTo>
                  <a:lnTo>
                    <a:pt x="223" y="521"/>
                  </a:lnTo>
                  <a:lnTo>
                    <a:pt x="224" y="521"/>
                  </a:lnTo>
                  <a:lnTo>
                    <a:pt x="226" y="521"/>
                  </a:lnTo>
                  <a:close/>
                  <a:moveTo>
                    <a:pt x="263" y="521"/>
                  </a:moveTo>
                  <a:lnTo>
                    <a:pt x="263" y="521"/>
                  </a:lnTo>
                  <a:lnTo>
                    <a:pt x="266" y="521"/>
                  </a:lnTo>
                  <a:lnTo>
                    <a:pt x="267" y="521"/>
                  </a:lnTo>
                  <a:lnTo>
                    <a:pt x="270" y="524"/>
                  </a:lnTo>
                  <a:lnTo>
                    <a:pt x="272" y="525"/>
                  </a:lnTo>
                  <a:lnTo>
                    <a:pt x="272" y="528"/>
                  </a:lnTo>
                  <a:lnTo>
                    <a:pt x="273" y="530"/>
                  </a:lnTo>
                  <a:lnTo>
                    <a:pt x="272" y="531"/>
                  </a:lnTo>
                  <a:lnTo>
                    <a:pt x="272" y="533"/>
                  </a:lnTo>
                  <a:lnTo>
                    <a:pt x="270" y="536"/>
                  </a:lnTo>
                  <a:lnTo>
                    <a:pt x="267" y="538"/>
                  </a:lnTo>
                  <a:lnTo>
                    <a:pt x="266" y="538"/>
                  </a:lnTo>
                  <a:lnTo>
                    <a:pt x="263" y="538"/>
                  </a:lnTo>
                  <a:lnTo>
                    <a:pt x="261" y="538"/>
                  </a:lnTo>
                  <a:lnTo>
                    <a:pt x="260" y="538"/>
                  </a:lnTo>
                  <a:lnTo>
                    <a:pt x="257" y="536"/>
                  </a:lnTo>
                  <a:lnTo>
                    <a:pt x="255" y="533"/>
                  </a:lnTo>
                  <a:lnTo>
                    <a:pt x="254" y="531"/>
                  </a:lnTo>
                  <a:lnTo>
                    <a:pt x="254" y="530"/>
                  </a:lnTo>
                  <a:lnTo>
                    <a:pt x="254" y="528"/>
                  </a:lnTo>
                  <a:lnTo>
                    <a:pt x="255" y="525"/>
                  </a:lnTo>
                  <a:lnTo>
                    <a:pt x="257" y="524"/>
                  </a:lnTo>
                  <a:lnTo>
                    <a:pt x="260" y="521"/>
                  </a:lnTo>
                  <a:lnTo>
                    <a:pt x="261" y="521"/>
                  </a:lnTo>
                  <a:lnTo>
                    <a:pt x="263" y="521"/>
                  </a:lnTo>
                  <a:close/>
                  <a:moveTo>
                    <a:pt x="300" y="521"/>
                  </a:moveTo>
                  <a:lnTo>
                    <a:pt x="300" y="521"/>
                  </a:lnTo>
                  <a:lnTo>
                    <a:pt x="303" y="521"/>
                  </a:lnTo>
                  <a:lnTo>
                    <a:pt x="304" y="521"/>
                  </a:lnTo>
                  <a:lnTo>
                    <a:pt x="307" y="524"/>
                  </a:lnTo>
                  <a:lnTo>
                    <a:pt x="309" y="525"/>
                  </a:lnTo>
                  <a:lnTo>
                    <a:pt x="309" y="528"/>
                  </a:lnTo>
                  <a:lnTo>
                    <a:pt x="310" y="530"/>
                  </a:lnTo>
                  <a:lnTo>
                    <a:pt x="309" y="531"/>
                  </a:lnTo>
                  <a:lnTo>
                    <a:pt x="309" y="533"/>
                  </a:lnTo>
                  <a:lnTo>
                    <a:pt x="307" y="536"/>
                  </a:lnTo>
                  <a:lnTo>
                    <a:pt x="304" y="538"/>
                  </a:lnTo>
                  <a:lnTo>
                    <a:pt x="303" y="538"/>
                  </a:lnTo>
                  <a:lnTo>
                    <a:pt x="300" y="538"/>
                  </a:lnTo>
                  <a:lnTo>
                    <a:pt x="298" y="538"/>
                  </a:lnTo>
                  <a:lnTo>
                    <a:pt x="297" y="538"/>
                  </a:lnTo>
                  <a:lnTo>
                    <a:pt x="294" y="536"/>
                  </a:lnTo>
                  <a:lnTo>
                    <a:pt x="292" y="533"/>
                  </a:lnTo>
                  <a:lnTo>
                    <a:pt x="291" y="531"/>
                  </a:lnTo>
                  <a:lnTo>
                    <a:pt x="291" y="530"/>
                  </a:lnTo>
                  <a:lnTo>
                    <a:pt x="291" y="528"/>
                  </a:lnTo>
                  <a:lnTo>
                    <a:pt x="292" y="525"/>
                  </a:lnTo>
                  <a:lnTo>
                    <a:pt x="294" y="524"/>
                  </a:lnTo>
                  <a:lnTo>
                    <a:pt x="297" y="521"/>
                  </a:lnTo>
                  <a:lnTo>
                    <a:pt x="298" y="521"/>
                  </a:lnTo>
                  <a:lnTo>
                    <a:pt x="300" y="521"/>
                  </a:lnTo>
                  <a:close/>
                  <a:moveTo>
                    <a:pt x="337" y="521"/>
                  </a:moveTo>
                  <a:lnTo>
                    <a:pt x="337" y="521"/>
                  </a:lnTo>
                  <a:lnTo>
                    <a:pt x="340" y="521"/>
                  </a:lnTo>
                  <a:lnTo>
                    <a:pt x="341" y="521"/>
                  </a:lnTo>
                  <a:lnTo>
                    <a:pt x="344" y="524"/>
                  </a:lnTo>
                  <a:lnTo>
                    <a:pt x="345" y="525"/>
                  </a:lnTo>
                  <a:lnTo>
                    <a:pt x="347" y="528"/>
                  </a:lnTo>
                  <a:lnTo>
                    <a:pt x="347" y="530"/>
                  </a:lnTo>
                  <a:lnTo>
                    <a:pt x="347" y="531"/>
                  </a:lnTo>
                  <a:lnTo>
                    <a:pt x="345" y="533"/>
                  </a:lnTo>
                  <a:lnTo>
                    <a:pt x="344" y="536"/>
                  </a:lnTo>
                  <a:lnTo>
                    <a:pt x="341" y="538"/>
                  </a:lnTo>
                  <a:lnTo>
                    <a:pt x="340" y="538"/>
                  </a:lnTo>
                  <a:lnTo>
                    <a:pt x="337" y="538"/>
                  </a:lnTo>
                  <a:lnTo>
                    <a:pt x="335" y="538"/>
                  </a:lnTo>
                  <a:lnTo>
                    <a:pt x="334" y="538"/>
                  </a:lnTo>
                  <a:lnTo>
                    <a:pt x="331" y="536"/>
                  </a:lnTo>
                  <a:lnTo>
                    <a:pt x="329" y="533"/>
                  </a:lnTo>
                  <a:lnTo>
                    <a:pt x="328" y="531"/>
                  </a:lnTo>
                  <a:lnTo>
                    <a:pt x="328" y="530"/>
                  </a:lnTo>
                  <a:lnTo>
                    <a:pt x="328" y="528"/>
                  </a:lnTo>
                  <a:lnTo>
                    <a:pt x="329" y="525"/>
                  </a:lnTo>
                  <a:lnTo>
                    <a:pt x="331" y="524"/>
                  </a:lnTo>
                  <a:lnTo>
                    <a:pt x="334" y="521"/>
                  </a:lnTo>
                  <a:lnTo>
                    <a:pt x="335" y="521"/>
                  </a:lnTo>
                  <a:lnTo>
                    <a:pt x="337" y="521"/>
                  </a:lnTo>
                  <a:close/>
                  <a:moveTo>
                    <a:pt x="373" y="521"/>
                  </a:moveTo>
                  <a:lnTo>
                    <a:pt x="373" y="521"/>
                  </a:lnTo>
                  <a:lnTo>
                    <a:pt x="376" y="521"/>
                  </a:lnTo>
                  <a:lnTo>
                    <a:pt x="378" y="521"/>
                  </a:lnTo>
                  <a:lnTo>
                    <a:pt x="381" y="524"/>
                  </a:lnTo>
                  <a:lnTo>
                    <a:pt x="382" y="525"/>
                  </a:lnTo>
                  <a:lnTo>
                    <a:pt x="384" y="528"/>
                  </a:lnTo>
                  <a:lnTo>
                    <a:pt x="384" y="530"/>
                  </a:lnTo>
                  <a:lnTo>
                    <a:pt x="384" y="531"/>
                  </a:lnTo>
                  <a:lnTo>
                    <a:pt x="382" y="533"/>
                  </a:lnTo>
                  <a:lnTo>
                    <a:pt x="381" y="536"/>
                  </a:lnTo>
                  <a:lnTo>
                    <a:pt x="378" y="538"/>
                  </a:lnTo>
                  <a:lnTo>
                    <a:pt x="376" y="538"/>
                  </a:lnTo>
                  <a:lnTo>
                    <a:pt x="373" y="538"/>
                  </a:lnTo>
                  <a:lnTo>
                    <a:pt x="372" y="538"/>
                  </a:lnTo>
                  <a:lnTo>
                    <a:pt x="371" y="538"/>
                  </a:lnTo>
                  <a:lnTo>
                    <a:pt x="368" y="536"/>
                  </a:lnTo>
                  <a:lnTo>
                    <a:pt x="366" y="533"/>
                  </a:lnTo>
                  <a:lnTo>
                    <a:pt x="365" y="531"/>
                  </a:lnTo>
                  <a:lnTo>
                    <a:pt x="365" y="530"/>
                  </a:lnTo>
                  <a:lnTo>
                    <a:pt x="365" y="528"/>
                  </a:lnTo>
                  <a:lnTo>
                    <a:pt x="366" y="525"/>
                  </a:lnTo>
                  <a:lnTo>
                    <a:pt x="368" y="524"/>
                  </a:lnTo>
                  <a:lnTo>
                    <a:pt x="371" y="521"/>
                  </a:lnTo>
                  <a:lnTo>
                    <a:pt x="372" y="521"/>
                  </a:lnTo>
                  <a:lnTo>
                    <a:pt x="373" y="521"/>
                  </a:lnTo>
                  <a:close/>
                  <a:moveTo>
                    <a:pt x="410" y="521"/>
                  </a:moveTo>
                  <a:lnTo>
                    <a:pt x="410" y="521"/>
                  </a:lnTo>
                  <a:lnTo>
                    <a:pt x="413" y="521"/>
                  </a:lnTo>
                  <a:lnTo>
                    <a:pt x="415" y="521"/>
                  </a:lnTo>
                  <a:lnTo>
                    <a:pt x="418" y="524"/>
                  </a:lnTo>
                  <a:lnTo>
                    <a:pt x="419" y="525"/>
                  </a:lnTo>
                  <a:lnTo>
                    <a:pt x="421" y="528"/>
                  </a:lnTo>
                  <a:lnTo>
                    <a:pt x="421" y="530"/>
                  </a:lnTo>
                  <a:lnTo>
                    <a:pt x="421" y="531"/>
                  </a:lnTo>
                  <a:lnTo>
                    <a:pt x="419" y="533"/>
                  </a:lnTo>
                  <a:lnTo>
                    <a:pt x="418" y="536"/>
                  </a:lnTo>
                  <a:lnTo>
                    <a:pt x="415" y="538"/>
                  </a:lnTo>
                  <a:lnTo>
                    <a:pt x="413" y="538"/>
                  </a:lnTo>
                  <a:lnTo>
                    <a:pt x="410" y="538"/>
                  </a:lnTo>
                  <a:lnTo>
                    <a:pt x="409" y="538"/>
                  </a:lnTo>
                  <a:lnTo>
                    <a:pt x="407" y="538"/>
                  </a:lnTo>
                  <a:lnTo>
                    <a:pt x="404" y="536"/>
                  </a:lnTo>
                  <a:lnTo>
                    <a:pt x="403" y="533"/>
                  </a:lnTo>
                  <a:lnTo>
                    <a:pt x="402" y="531"/>
                  </a:lnTo>
                  <a:lnTo>
                    <a:pt x="402" y="530"/>
                  </a:lnTo>
                  <a:lnTo>
                    <a:pt x="402" y="528"/>
                  </a:lnTo>
                  <a:lnTo>
                    <a:pt x="403" y="525"/>
                  </a:lnTo>
                  <a:lnTo>
                    <a:pt x="404" y="524"/>
                  </a:lnTo>
                  <a:lnTo>
                    <a:pt x="407" y="521"/>
                  </a:lnTo>
                  <a:lnTo>
                    <a:pt x="409" y="521"/>
                  </a:lnTo>
                  <a:lnTo>
                    <a:pt x="410" y="521"/>
                  </a:lnTo>
                  <a:close/>
                  <a:moveTo>
                    <a:pt x="447" y="521"/>
                  </a:moveTo>
                  <a:lnTo>
                    <a:pt x="447" y="521"/>
                  </a:lnTo>
                  <a:lnTo>
                    <a:pt x="450" y="521"/>
                  </a:lnTo>
                  <a:lnTo>
                    <a:pt x="452" y="521"/>
                  </a:lnTo>
                  <a:lnTo>
                    <a:pt x="455" y="524"/>
                  </a:lnTo>
                  <a:lnTo>
                    <a:pt x="456" y="525"/>
                  </a:lnTo>
                  <a:lnTo>
                    <a:pt x="458" y="528"/>
                  </a:lnTo>
                  <a:lnTo>
                    <a:pt x="458" y="530"/>
                  </a:lnTo>
                  <a:lnTo>
                    <a:pt x="458" y="531"/>
                  </a:lnTo>
                  <a:lnTo>
                    <a:pt x="456" y="533"/>
                  </a:lnTo>
                  <a:lnTo>
                    <a:pt x="455" y="536"/>
                  </a:lnTo>
                  <a:lnTo>
                    <a:pt x="452" y="538"/>
                  </a:lnTo>
                  <a:lnTo>
                    <a:pt x="450" y="538"/>
                  </a:lnTo>
                  <a:lnTo>
                    <a:pt x="447" y="538"/>
                  </a:lnTo>
                  <a:lnTo>
                    <a:pt x="446" y="538"/>
                  </a:lnTo>
                  <a:lnTo>
                    <a:pt x="444" y="538"/>
                  </a:lnTo>
                  <a:lnTo>
                    <a:pt x="441" y="536"/>
                  </a:lnTo>
                  <a:lnTo>
                    <a:pt x="440" y="533"/>
                  </a:lnTo>
                  <a:lnTo>
                    <a:pt x="438" y="531"/>
                  </a:lnTo>
                  <a:lnTo>
                    <a:pt x="438" y="530"/>
                  </a:lnTo>
                  <a:lnTo>
                    <a:pt x="438" y="528"/>
                  </a:lnTo>
                  <a:lnTo>
                    <a:pt x="440" y="525"/>
                  </a:lnTo>
                  <a:lnTo>
                    <a:pt x="441" y="524"/>
                  </a:lnTo>
                  <a:lnTo>
                    <a:pt x="444" y="521"/>
                  </a:lnTo>
                  <a:lnTo>
                    <a:pt x="446" y="521"/>
                  </a:lnTo>
                  <a:lnTo>
                    <a:pt x="447" y="521"/>
                  </a:lnTo>
                  <a:close/>
                  <a:moveTo>
                    <a:pt x="484" y="521"/>
                  </a:moveTo>
                  <a:lnTo>
                    <a:pt x="484" y="521"/>
                  </a:lnTo>
                  <a:lnTo>
                    <a:pt x="487" y="521"/>
                  </a:lnTo>
                  <a:lnTo>
                    <a:pt x="489" y="521"/>
                  </a:lnTo>
                  <a:lnTo>
                    <a:pt x="492" y="524"/>
                  </a:lnTo>
                  <a:lnTo>
                    <a:pt x="493" y="525"/>
                  </a:lnTo>
                  <a:lnTo>
                    <a:pt x="495" y="528"/>
                  </a:lnTo>
                  <a:lnTo>
                    <a:pt x="495" y="530"/>
                  </a:lnTo>
                  <a:lnTo>
                    <a:pt x="495" y="531"/>
                  </a:lnTo>
                  <a:lnTo>
                    <a:pt x="493" y="533"/>
                  </a:lnTo>
                  <a:lnTo>
                    <a:pt x="492" y="536"/>
                  </a:lnTo>
                  <a:lnTo>
                    <a:pt x="489" y="538"/>
                  </a:lnTo>
                  <a:lnTo>
                    <a:pt x="487" y="538"/>
                  </a:lnTo>
                  <a:lnTo>
                    <a:pt x="484" y="538"/>
                  </a:lnTo>
                  <a:lnTo>
                    <a:pt x="483" y="538"/>
                  </a:lnTo>
                  <a:lnTo>
                    <a:pt x="481" y="538"/>
                  </a:lnTo>
                  <a:lnTo>
                    <a:pt x="478" y="536"/>
                  </a:lnTo>
                  <a:lnTo>
                    <a:pt x="477" y="533"/>
                  </a:lnTo>
                  <a:lnTo>
                    <a:pt x="475" y="531"/>
                  </a:lnTo>
                  <a:lnTo>
                    <a:pt x="475" y="530"/>
                  </a:lnTo>
                  <a:lnTo>
                    <a:pt x="475" y="528"/>
                  </a:lnTo>
                  <a:lnTo>
                    <a:pt x="477" y="525"/>
                  </a:lnTo>
                  <a:lnTo>
                    <a:pt x="478" y="524"/>
                  </a:lnTo>
                  <a:lnTo>
                    <a:pt x="481" y="521"/>
                  </a:lnTo>
                  <a:lnTo>
                    <a:pt x="483" y="521"/>
                  </a:lnTo>
                  <a:lnTo>
                    <a:pt x="484" y="521"/>
                  </a:lnTo>
                  <a:close/>
                  <a:moveTo>
                    <a:pt x="521" y="521"/>
                  </a:moveTo>
                  <a:lnTo>
                    <a:pt x="521" y="521"/>
                  </a:lnTo>
                  <a:lnTo>
                    <a:pt x="524" y="521"/>
                  </a:lnTo>
                  <a:lnTo>
                    <a:pt x="526" y="521"/>
                  </a:lnTo>
                  <a:lnTo>
                    <a:pt x="528" y="524"/>
                  </a:lnTo>
                  <a:lnTo>
                    <a:pt x="530" y="525"/>
                  </a:lnTo>
                  <a:lnTo>
                    <a:pt x="531" y="528"/>
                  </a:lnTo>
                  <a:lnTo>
                    <a:pt x="531" y="530"/>
                  </a:lnTo>
                  <a:lnTo>
                    <a:pt x="531" y="531"/>
                  </a:lnTo>
                  <a:lnTo>
                    <a:pt x="530" y="533"/>
                  </a:lnTo>
                  <a:lnTo>
                    <a:pt x="528" y="536"/>
                  </a:lnTo>
                  <a:lnTo>
                    <a:pt x="526" y="538"/>
                  </a:lnTo>
                  <a:lnTo>
                    <a:pt x="524" y="538"/>
                  </a:lnTo>
                  <a:lnTo>
                    <a:pt x="521" y="538"/>
                  </a:lnTo>
                  <a:lnTo>
                    <a:pt x="520" y="538"/>
                  </a:lnTo>
                  <a:lnTo>
                    <a:pt x="518" y="538"/>
                  </a:lnTo>
                  <a:lnTo>
                    <a:pt x="515" y="536"/>
                  </a:lnTo>
                  <a:lnTo>
                    <a:pt x="514" y="533"/>
                  </a:lnTo>
                  <a:lnTo>
                    <a:pt x="512" y="531"/>
                  </a:lnTo>
                  <a:lnTo>
                    <a:pt x="512" y="530"/>
                  </a:lnTo>
                  <a:lnTo>
                    <a:pt x="512" y="528"/>
                  </a:lnTo>
                  <a:lnTo>
                    <a:pt x="514" y="525"/>
                  </a:lnTo>
                  <a:lnTo>
                    <a:pt x="515" y="524"/>
                  </a:lnTo>
                  <a:lnTo>
                    <a:pt x="518" y="521"/>
                  </a:lnTo>
                  <a:lnTo>
                    <a:pt x="520" y="521"/>
                  </a:lnTo>
                  <a:lnTo>
                    <a:pt x="521" y="521"/>
                  </a:lnTo>
                  <a:close/>
                  <a:moveTo>
                    <a:pt x="558" y="521"/>
                  </a:moveTo>
                  <a:lnTo>
                    <a:pt x="558" y="521"/>
                  </a:lnTo>
                  <a:lnTo>
                    <a:pt x="561" y="521"/>
                  </a:lnTo>
                  <a:lnTo>
                    <a:pt x="562" y="521"/>
                  </a:lnTo>
                  <a:lnTo>
                    <a:pt x="565" y="524"/>
                  </a:lnTo>
                  <a:lnTo>
                    <a:pt x="567" y="525"/>
                  </a:lnTo>
                  <a:lnTo>
                    <a:pt x="568" y="528"/>
                  </a:lnTo>
                  <a:lnTo>
                    <a:pt x="568" y="530"/>
                  </a:lnTo>
                  <a:lnTo>
                    <a:pt x="568" y="531"/>
                  </a:lnTo>
                  <a:lnTo>
                    <a:pt x="567" y="533"/>
                  </a:lnTo>
                  <a:lnTo>
                    <a:pt x="565" y="536"/>
                  </a:lnTo>
                  <a:lnTo>
                    <a:pt x="562" y="538"/>
                  </a:lnTo>
                  <a:lnTo>
                    <a:pt x="561" y="538"/>
                  </a:lnTo>
                  <a:lnTo>
                    <a:pt x="558" y="538"/>
                  </a:lnTo>
                  <a:lnTo>
                    <a:pt x="557" y="538"/>
                  </a:lnTo>
                  <a:lnTo>
                    <a:pt x="555" y="538"/>
                  </a:lnTo>
                  <a:lnTo>
                    <a:pt x="552" y="536"/>
                  </a:lnTo>
                  <a:lnTo>
                    <a:pt x="551" y="533"/>
                  </a:lnTo>
                  <a:lnTo>
                    <a:pt x="549" y="531"/>
                  </a:lnTo>
                  <a:lnTo>
                    <a:pt x="549" y="530"/>
                  </a:lnTo>
                  <a:lnTo>
                    <a:pt x="549" y="528"/>
                  </a:lnTo>
                  <a:lnTo>
                    <a:pt x="551" y="525"/>
                  </a:lnTo>
                  <a:lnTo>
                    <a:pt x="552" y="524"/>
                  </a:lnTo>
                  <a:lnTo>
                    <a:pt x="555" y="521"/>
                  </a:lnTo>
                  <a:lnTo>
                    <a:pt x="557" y="521"/>
                  </a:lnTo>
                  <a:lnTo>
                    <a:pt x="558" y="521"/>
                  </a:lnTo>
                  <a:close/>
                  <a:moveTo>
                    <a:pt x="595" y="521"/>
                  </a:moveTo>
                  <a:lnTo>
                    <a:pt x="595" y="521"/>
                  </a:lnTo>
                  <a:lnTo>
                    <a:pt x="598" y="521"/>
                  </a:lnTo>
                  <a:lnTo>
                    <a:pt x="599" y="521"/>
                  </a:lnTo>
                  <a:lnTo>
                    <a:pt x="602" y="524"/>
                  </a:lnTo>
                  <a:lnTo>
                    <a:pt x="604" y="525"/>
                  </a:lnTo>
                  <a:lnTo>
                    <a:pt x="605" y="528"/>
                  </a:lnTo>
                  <a:lnTo>
                    <a:pt x="605" y="530"/>
                  </a:lnTo>
                  <a:lnTo>
                    <a:pt x="605" y="531"/>
                  </a:lnTo>
                  <a:lnTo>
                    <a:pt x="604" y="533"/>
                  </a:lnTo>
                  <a:lnTo>
                    <a:pt x="602" y="536"/>
                  </a:lnTo>
                  <a:lnTo>
                    <a:pt x="599" y="538"/>
                  </a:lnTo>
                  <a:lnTo>
                    <a:pt x="598" y="538"/>
                  </a:lnTo>
                  <a:lnTo>
                    <a:pt x="595" y="538"/>
                  </a:lnTo>
                  <a:lnTo>
                    <a:pt x="593" y="538"/>
                  </a:lnTo>
                  <a:lnTo>
                    <a:pt x="592" y="538"/>
                  </a:lnTo>
                  <a:lnTo>
                    <a:pt x="589" y="536"/>
                  </a:lnTo>
                  <a:lnTo>
                    <a:pt x="587" y="533"/>
                  </a:lnTo>
                  <a:lnTo>
                    <a:pt x="586" y="531"/>
                  </a:lnTo>
                  <a:lnTo>
                    <a:pt x="586" y="530"/>
                  </a:lnTo>
                  <a:lnTo>
                    <a:pt x="586" y="528"/>
                  </a:lnTo>
                  <a:lnTo>
                    <a:pt x="587" y="525"/>
                  </a:lnTo>
                  <a:lnTo>
                    <a:pt x="589" y="524"/>
                  </a:lnTo>
                  <a:lnTo>
                    <a:pt x="592" y="521"/>
                  </a:lnTo>
                  <a:lnTo>
                    <a:pt x="593" y="521"/>
                  </a:lnTo>
                  <a:lnTo>
                    <a:pt x="595" y="521"/>
                  </a:lnTo>
                  <a:close/>
                  <a:moveTo>
                    <a:pt x="632" y="521"/>
                  </a:moveTo>
                  <a:lnTo>
                    <a:pt x="632" y="521"/>
                  </a:lnTo>
                  <a:lnTo>
                    <a:pt x="635" y="521"/>
                  </a:lnTo>
                  <a:lnTo>
                    <a:pt x="636" y="521"/>
                  </a:lnTo>
                  <a:lnTo>
                    <a:pt x="639" y="524"/>
                  </a:lnTo>
                  <a:lnTo>
                    <a:pt x="641" y="525"/>
                  </a:lnTo>
                  <a:lnTo>
                    <a:pt x="642" y="528"/>
                  </a:lnTo>
                  <a:lnTo>
                    <a:pt x="642" y="530"/>
                  </a:lnTo>
                  <a:lnTo>
                    <a:pt x="642" y="531"/>
                  </a:lnTo>
                  <a:lnTo>
                    <a:pt x="641" y="533"/>
                  </a:lnTo>
                  <a:lnTo>
                    <a:pt x="639" y="536"/>
                  </a:lnTo>
                  <a:lnTo>
                    <a:pt x="636" y="538"/>
                  </a:lnTo>
                  <a:lnTo>
                    <a:pt x="635" y="538"/>
                  </a:lnTo>
                  <a:lnTo>
                    <a:pt x="632" y="538"/>
                  </a:lnTo>
                  <a:lnTo>
                    <a:pt x="630" y="538"/>
                  </a:lnTo>
                  <a:lnTo>
                    <a:pt x="629" y="538"/>
                  </a:lnTo>
                  <a:lnTo>
                    <a:pt x="626" y="536"/>
                  </a:lnTo>
                  <a:lnTo>
                    <a:pt x="624" y="533"/>
                  </a:lnTo>
                  <a:lnTo>
                    <a:pt x="623" y="531"/>
                  </a:lnTo>
                  <a:lnTo>
                    <a:pt x="623" y="530"/>
                  </a:lnTo>
                  <a:lnTo>
                    <a:pt x="623" y="528"/>
                  </a:lnTo>
                  <a:lnTo>
                    <a:pt x="624" y="525"/>
                  </a:lnTo>
                  <a:lnTo>
                    <a:pt x="626" y="524"/>
                  </a:lnTo>
                  <a:lnTo>
                    <a:pt x="629" y="521"/>
                  </a:lnTo>
                  <a:lnTo>
                    <a:pt x="630" y="521"/>
                  </a:lnTo>
                  <a:lnTo>
                    <a:pt x="632" y="521"/>
                  </a:lnTo>
                  <a:close/>
                  <a:moveTo>
                    <a:pt x="669" y="521"/>
                  </a:moveTo>
                  <a:lnTo>
                    <a:pt x="669" y="521"/>
                  </a:lnTo>
                  <a:lnTo>
                    <a:pt x="672" y="521"/>
                  </a:lnTo>
                  <a:lnTo>
                    <a:pt x="673" y="521"/>
                  </a:lnTo>
                  <a:lnTo>
                    <a:pt x="676" y="524"/>
                  </a:lnTo>
                  <a:lnTo>
                    <a:pt x="678" y="525"/>
                  </a:lnTo>
                  <a:lnTo>
                    <a:pt x="679" y="528"/>
                  </a:lnTo>
                  <a:lnTo>
                    <a:pt x="679" y="530"/>
                  </a:lnTo>
                  <a:lnTo>
                    <a:pt x="679" y="531"/>
                  </a:lnTo>
                  <a:lnTo>
                    <a:pt x="678" y="533"/>
                  </a:lnTo>
                  <a:lnTo>
                    <a:pt x="676" y="536"/>
                  </a:lnTo>
                  <a:lnTo>
                    <a:pt x="673" y="538"/>
                  </a:lnTo>
                  <a:lnTo>
                    <a:pt x="672" y="538"/>
                  </a:lnTo>
                  <a:lnTo>
                    <a:pt x="669" y="538"/>
                  </a:lnTo>
                  <a:lnTo>
                    <a:pt x="667" y="538"/>
                  </a:lnTo>
                  <a:lnTo>
                    <a:pt x="666" y="538"/>
                  </a:lnTo>
                  <a:lnTo>
                    <a:pt x="663" y="536"/>
                  </a:lnTo>
                  <a:lnTo>
                    <a:pt x="661" y="533"/>
                  </a:lnTo>
                  <a:lnTo>
                    <a:pt x="660" y="531"/>
                  </a:lnTo>
                  <a:lnTo>
                    <a:pt x="660" y="530"/>
                  </a:lnTo>
                  <a:lnTo>
                    <a:pt x="660" y="528"/>
                  </a:lnTo>
                  <a:lnTo>
                    <a:pt x="661" y="525"/>
                  </a:lnTo>
                  <a:lnTo>
                    <a:pt x="663" y="524"/>
                  </a:lnTo>
                  <a:lnTo>
                    <a:pt x="666" y="521"/>
                  </a:lnTo>
                  <a:lnTo>
                    <a:pt x="667" y="521"/>
                  </a:lnTo>
                  <a:lnTo>
                    <a:pt x="669" y="521"/>
                  </a:lnTo>
                  <a:close/>
                  <a:moveTo>
                    <a:pt x="706" y="521"/>
                  </a:moveTo>
                  <a:lnTo>
                    <a:pt x="707" y="521"/>
                  </a:lnTo>
                  <a:lnTo>
                    <a:pt x="709" y="521"/>
                  </a:lnTo>
                  <a:lnTo>
                    <a:pt x="710" y="521"/>
                  </a:lnTo>
                  <a:lnTo>
                    <a:pt x="713" y="524"/>
                  </a:lnTo>
                  <a:lnTo>
                    <a:pt x="714" y="525"/>
                  </a:lnTo>
                  <a:lnTo>
                    <a:pt x="716" y="528"/>
                  </a:lnTo>
                  <a:lnTo>
                    <a:pt x="716" y="530"/>
                  </a:lnTo>
                  <a:lnTo>
                    <a:pt x="716" y="531"/>
                  </a:lnTo>
                  <a:lnTo>
                    <a:pt x="714" y="533"/>
                  </a:lnTo>
                  <a:lnTo>
                    <a:pt x="713" y="536"/>
                  </a:lnTo>
                  <a:lnTo>
                    <a:pt x="710" y="538"/>
                  </a:lnTo>
                  <a:lnTo>
                    <a:pt x="709" y="538"/>
                  </a:lnTo>
                  <a:lnTo>
                    <a:pt x="707" y="538"/>
                  </a:lnTo>
                  <a:lnTo>
                    <a:pt x="706" y="538"/>
                  </a:lnTo>
                  <a:lnTo>
                    <a:pt x="704" y="538"/>
                  </a:lnTo>
                  <a:lnTo>
                    <a:pt x="703" y="538"/>
                  </a:lnTo>
                  <a:lnTo>
                    <a:pt x="700" y="536"/>
                  </a:lnTo>
                  <a:lnTo>
                    <a:pt x="698" y="533"/>
                  </a:lnTo>
                  <a:lnTo>
                    <a:pt x="697" y="531"/>
                  </a:lnTo>
                  <a:lnTo>
                    <a:pt x="697" y="530"/>
                  </a:lnTo>
                  <a:lnTo>
                    <a:pt x="697" y="528"/>
                  </a:lnTo>
                  <a:lnTo>
                    <a:pt x="698" y="525"/>
                  </a:lnTo>
                  <a:lnTo>
                    <a:pt x="700" y="524"/>
                  </a:lnTo>
                  <a:lnTo>
                    <a:pt x="703" y="521"/>
                  </a:lnTo>
                  <a:lnTo>
                    <a:pt x="704" y="521"/>
                  </a:lnTo>
                  <a:lnTo>
                    <a:pt x="706" y="521"/>
                  </a:lnTo>
                  <a:close/>
                  <a:moveTo>
                    <a:pt x="744" y="521"/>
                  </a:moveTo>
                  <a:lnTo>
                    <a:pt x="744" y="521"/>
                  </a:lnTo>
                  <a:lnTo>
                    <a:pt x="745" y="521"/>
                  </a:lnTo>
                  <a:lnTo>
                    <a:pt x="747" y="521"/>
                  </a:lnTo>
                  <a:lnTo>
                    <a:pt x="750" y="524"/>
                  </a:lnTo>
                  <a:lnTo>
                    <a:pt x="751" y="525"/>
                  </a:lnTo>
                  <a:lnTo>
                    <a:pt x="753" y="528"/>
                  </a:lnTo>
                  <a:lnTo>
                    <a:pt x="753" y="530"/>
                  </a:lnTo>
                  <a:lnTo>
                    <a:pt x="753" y="531"/>
                  </a:lnTo>
                  <a:lnTo>
                    <a:pt x="751" y="533"/>
                  </a:lnTo>
                  <a:lnTo>
                    <a:pt x="750" y="536"/>
                  </a:lnTo>
                  <a:lnTo>
                    <a:pt x="747" y="538"/>
                  </a:lnTo>
                  <a:lnTo>
                    <a:pt x="745" y="538"/>
                  </a:lnTo>
                  <a:lnTo>
                    <a:pt x="744" y="538"/>
                  </a:lnTo>
                  <a:lnTo>
                    <a:pt x="741" y="538"/>
                  </a:lnTo>
                  <a:lnTo>
                    <a:pt x="740" y="538"/>
                  </a:lnTo>
                  <a:lnTo>
                    <a:pt x="737" y="536"/>
                  </a:lnTo>
                  <a:lnTo>
                    <a:pt x="735" y="533"/>
                  </a:lnTo>
                  <a:lnTo>
                    <a:pt x="734" y="531"/>
                  </a:lnTo>
                  <a:lnTo>
                    <a:pt x="734" y="530"/>
                  </a:lnTo>
                  <a:lnTo>
                    <a:pt x="734" y="528"/>
                  </a:lnTo>
                  <a:lnTo>
                    <a:pt x="735" y="525"/>
                  </a:lnTo>
                  <a:lnTo>
                    <a:pt x="737" y="524"/>
                  </a:lnTo>
                  <a:lnTo>
                    <a:pt x="740" y="521"/>
                  </a:lnTo>
                  <a:lnTo>
                    <a:pt x="741" y="521"/>
                  </a:lnTo>
                  <a:lnTo>
                    <a:pt x="744" y="521"/>
                  </a:lnTo>
                  <a:close/>
                  <a:moveTo>
                    <a:pt x="781" y="521"/>
                  </a:moveTo>
                  <a:lnTo>
                    <a:pt x="781" y="521"/>
                  </a:lnTo>
                  <a:lnTo>
                    <a:pt x="782" y="521"/>
                  </a:lnTo>
                  <a:lnTo>
                    <a:pt x="784" y="521"/>
                  </a:lnTo>
                  <a:lnTo>
                    <a:pt x="787" y="524"/>
                  </a:lnTo>
                  <a:lnTo>
                    <a:pt x="788" y="525"/>
                  </a:lnTo>
                  <a:lnTo>
                    <a:pt x="790" y="528"/>
                  </a:lnTo>
                  <a:lnTo>
                    <a:pt x="790" y="530"/>
                  </a:lnTo>
                  <a:lnTo>
                    <a:pt x="790" y="531"/>
                  </a:lnTo>
                  <a:lnTo>
                    <a:pt x="788" y="533"/>
                  </a:lnTo>
                  <a:lnTo>
                    <a:pt x="787" y="536"/>
                  </a:lnTo>
                  <a:lnTo>
                    <a:pt x="784" y="538"/>
                  </a:lnTo>
                  <a:lnTo>
                    <a:pt x="782" y="538"/>
                  </a:lnTo>
                  <a:lnTo>
                    <a:pt x="781" y="538"/>
                  </a:lnTo>
                  <a:lnTo>
                    <a:pt x="778" y="538"/>
                  </a:lnTo>
                  <a:lnTo>
                    <a:pt x="776" y="538"/>
                  </a:lnTo>
                  <a:lnTo>
                    <a:pt x="773" y="536"/>
                  </a:lnTo>
                  <a:lnTo>
                    <a:pt x="772" y="533"/>
                  </a:lnTo>
                  <a:lnTo>
                    <a:pt x="771" y="531"/>
                  </a:lnTo>
                  <a:lnTo>
                    <a:pt x="771" y="530"/>
                  </a:lnTo>
                  <a:lnTo>
                    <a:pt x="771" y="528"/>
                  </a:lnTo>
                  <a:lnTo>
                    <a:pt x="772" y="525"/>
                  </a:lnTo>
                  <a:lnTo>
                    <a:pt x="773" y="524"/>
                  </a:lnTo>
                  <a:lnTo>
                    <a:pt x="776" y="521"/>
                  </a:lnTo>
                  <a:lnTo>
                    <a:pt x="778" y="521"/>
                  </a:lnTo>
                  <a:lnTo>
                    <a:pt x="781" y="521"/>
                  </a:lnTo>
                  <a:close/>
                  <a:moveTo>
                    <a:pt x="818" y="521"/>
                  </a:moveTo>
                  <a:lnTo>
                    <a:pt x="818" y="521"/>
                  </a:lnTo>
                  <a:lnTo>
                    <a:pt x="819" y="521"/>
                  </a:lnTo>
                  <a:lnTo>
                    <a:pt x="821" y="521"/>
                  </a:lnTo>
                  <a:lnTo>
                    <a:pt x="824" y="524"/>
                  </a:lnTo>
                  <a:lnTo>
                    <a:pt x="825" y="525"/>
                  </a:lnTo>
                  <a:lnTo>
                    <a:pt x="827" y="528"/>
                  </a:lnTo>
                  <a:lnTo>
                    <a:pt x="827" y="530"/>
                  </a:lnTo>
                  <a:lnTo>
                    <a:pt x="827" y="531"/>
                  </a:lnTo>
                  <a:lnTo>
                    <a:pt x="825" y="533"/>
                  </a:lnTo>
                  <a:lnTo>
                    <a:pt x="824" y="536"/>
                  </a:lnTo>
                  <a:lnTo>
                    <a:pt x="821" y="538"/>
                  </a:lnTo>
                  <a:lnTo>
                    <a:pt x="819" y="538"/>
                  </a:lnTo>
                  <a:lnTo>
                    <a:pt x="818" y="538"/>
                  </a:lnTo>
                  <a:lnTo>
                    <a:pt x="815" y="538"/>
                  </a:lnTo>
                  <a:lnTo>
                    <a:pt x="813" y="538"/>
                  </a:lnTo>
                  <a:lnTo>
                    <a:pt x="810" y="536"/>
                  </a:lnTo>
                  <a:lnTo>
                    <a:pt x="809" y="533"/>
                  </a:lnTo>
                  <a:lnTo>
                    <a:pt x="807" y="531"/>
                  </a:lnTo>
                  <a:lnTo>
                    <a:pt x="807" y="530"/>
                  </a:lnTo>
                  <a:lnTo>
                    <a:pt x="807" y="528"/>
                  </a:lnTo>
                  <a:lnTo>
                    <a:pt x="809" y="525"/>
                  </a:lnTo>
                  <a:lnTo>
                    <a:pt x="810" y="524"/>
                  </a:lnTo>
                  <a:lnTo>
                    <a:pt x="813" y="521"/>
                  </a:lnTo>
                  <a:lnTo>
                    <a:pt x="815" y="521"/>
                  </a:lnTo>
                  <a:lnTo>
                    <a:pt x="818" y="521"/>
                  </a:lnTo>
                  <a:close/>
                  <a:moveTo>
                    <a:pt x="855" y="521"/>
                  </a:moveTo>
                  <a:lnTo>
                    <a:pt x="855" y="521"/>
                  </a:lnTo>
                  <a:lnTo>
                    <a:pt x="856" y="521"/>
                  </a:lnTo>
                  <a:lnTo>
                    <a:pt x="858" y="521"/>
                  </a:lnTo>
                  <a:lnTo>
                    <a:pt x="861" y="524"/>
                  </a:lnTo>
                  <a:lnTo>
                    <a:pt x="862" y="525"/>
                  </a:lnTo>
                  <a:lnTo>
                    <a:pt x="864" y="528"/>
                  </a:lnTo>
                  <a:lnTo>
                    <a:pt x="864" y="530"/>
                  </a:lnTo>
                  <a:lnTo>
                    <a:pt x="864" y="531"/>
                  </a:lnTo>
                  <a:lnTo>
                    <a:pt x="862" y="533"/>
                  </a:lnTo>
                  <a:lnTo>
                    <a:pt x="861" y="536"/>
                  </a:lnTo>
                  <a:lnTo>
                    <a:pt x="858" y="538"/>
                  </a:lnTo>
                  <a:lnTo>
                    <a:pt x="856" y="538"/>
                  </a:lnTo>
                  <a:lnTo>
                    <a:pt x="855" y="538"/>
                  </a:lnTo>
                  <a:lnTo>
                    <a:pt x="852" y="538"/>
                  </a:lnTo>
                  <a:lnTo>
                    <a:pt x="850" y="538"/>
                  </a:lnTo>
                  <a:lnTo>
                    <a:pt x="847" y="536"/>
                  </a:lnTo>
                  <a:lnTo>
                    <a:pt x="846" y="533"/>
                  </a:lnTo>
                  <a:lnTo>
                    <a:pt x="844" y="531"/>
                  </a:lnTo>
                  <a:lnTo>
                    <a:pt x="844" y="530"/>
                  </a:lnTo>
                  <a:lnTo>
                    <a:pt x="844" y="528"/>
                  </a:lnTo>
                  <a:lnTo>
                    <a:pt x="846" y="525"/>
                  </a:lnTo>
                  <a:lnTo>
                    <a:pt x="847" y="524"/>
                  </a:lnTo>
                  <a:lnTo>
                    <a:pt x="850" y="521"/>
                  </a:lnTo>
                  <a:lnTo>
                    <a:pt x="852" y="521"/>
                  </a:lnTo>
                  <a:lnTo>
                    <a:pt x="855" y="521"/>
                  </a:lnTo>
                  <a:close/>
                  <a:moveTo>
                    <a:pt x="868" y="516"/>
                  </a:moveTo>
                  <a:lnTo>
                    <a:pt x="868" y="516"/>
                  </a:lnTo>
                  <a:lnTo>
                    <a:pt x="868" y="515"/>
                  </a:lnTo>
                  <a:lnTo>
                    <a:pt x="869" y="512"/>
                  </a:lnTo>
                  <a:lnTo>
                    <a:pt x="871" y="509"/>
                  </a:lnTo>
                  <a:lnTo>
                    <a:pt x="874" y="507"/>
                  </a:lnTo>
                  <a:lnTo>
                    <a:pt x="875" y="507"/>
                  </a:lnTo>
                  <a:lnTo>
                    <a:pt x="877" y="507"/>
                  </a:lnTo>
                  <a:lnTo>
                    <a:pt x="880" y="507"/>
                  </a:lnTo>
                  <a:lnTo>
                    <a:pt x="881" y="507"/>
                  </a:lnTo>
                  <a:lnTo>
                    <a:pt x="884" y="509"/>
                  </a:lnTo>
                  <a:lnTo>
                    <a:pt x="886" y="512"/>
                  </a:lnTo>
                  <a:lnTo>
                    <a:pt x="887" y="515"/>
                  </a:lnTo>
                  <a:lnTo>
                    <a:pt x="887" y="516"/>
                  </a:lnTo>
                  <a:lnTo>
                    <a:pt x="887" y="518"/>
                  </a:lnTo>
                  <a:lnTo>
                    <a:pt x="886" y="519"/>
                  </a:lnTo>
                  <a:lnTo>
                    <a:pt x="884" y="522"/>
                  </a:lnTo>
                  <a:lnTo>
                    <a:pt x="881" y="525"/>
                  </a:lnTo>
                  <a:lnTo>
                    <a:pt x="880" y="525"/>
                  </a:lnTo>
                  <a:lnTo>
                    <a:pt x="877" y="525"/>
                  </a:lnTo>
                  <a:lnTo>
                    <a:pt x="875" y="525"/>
                  </a:lnTo>
                  <a:lnTo>
                    <a:pt x="874" y="525"/>
                  </a:lnTo>
                  <a:lnTo>
                    <a:pt x="871" y="522"/>
                  </a:lnTo>
                  <a:lnTo>
                    <a:pt x="869" y="519"/>
                  </a:lnTo>
                  <a:lnTo>
                    <a:pt x="868" y="518"/>
                  </a:lnTo>
                  <a:lnTo>
                    <a:pt x="868" y="516"/>
                  </a:lnTo>
                  <a:close/>
                  <a:moveTo>
                    <a:pt x="868" y="479"/>
                  </a:moveTo>
                  <a:lnTo>
                    <a:pt x="868" y="479"/>
                  </a:lnTo>
                  <a:lnTo>
                    <a:pt x="868" y="478"/>
                  </a:lnTo>
                  <a:lnTo>
                    <a:pt x="869" y="475"/>
                  </a:lnTo>
                  <a:lnTo>
                    <a:pt x="871" y="472"/>
                  </a:lnTo>
                  <a:lnTo>
                    <a:pt x="874" y="471"/>
                  </a:lnTo>
                  <a:lnTo>
                    <a:pt x="875" y="471"/>
                  </a:lnTo>
                  <a:lnTo>
                    <a:pt x="877" y="471"/>
                  </a:lnTo>
                  <a:lnTo>
                    <a:pt x="880" y="471"/>
                  </a:lnTo>
                  <a:lnTo>
                    <a:pt x="881" y="471"/>
                  </a:lnTo>
                  <a:lnTo>
                    <a:pt x="884" y="472"/>
                  </a:lnTo>
                  <a:lnTo>
                    <a:pt x="886" y="475"/>
                  </a:lnTo>
                  <a:lnTo>
                    <a:pt x="887" y="478"/>
                  </a:lnTo>
                  <a:lnTo>
                    <a:pt x="887" y="479"/>
                  </a:lnTo>
                  <a:lnTo>
                    <a:pt x="887" y="481"/>
                  </a:lnTo>
                  <a:lnTo>
                    <a:pt x="886" y="482"/>
                  </a:lnTo>
                  <a:lnTo>
                    <a:pt x="884" y="485"/>
                  </a:lnTo>
                  <a:lnTo>
                    <a:pt x="881" y="488"/>
                  </a:lnTo>
                  <a:lnTo>
                    <a:pt x="880" y="488"/>
                  </a:lnTo>
                  <a:lnTo>
                    <a:pt x="877" y="488"/>
                  </a:lnTo>
                  <a:lnTo>
                    <a:pt x="875" y="488"/>
                  </a:lnTo>
                  <a:lnTo>
                    <a:pt x="874" y="488"/>
                  </a:lnTo>
                  <a:lnTo>
                    <a:pt x="871" y="485"/>
                  </a:lnTo>
                  <a:lnTo>
                    <a:pt x="869" y="482"/>
                  </a:lnTo>
                  <a:lnTo>
                    <a:pt x="868" y="481"/>
                  </a:lnTo>
                  <a:lnTo>
                    <a:pt x="868" y="479"/>
                  </a:lnTo>
                  <a:close/>
                  <a:moveTo>
                    <a:pt x="868" y="443"/>
                  </a:moveTo>
                  <a:lnTo>
                    <a:pt x="868" y="443"/>
                  </a:lnTo>
                  <a:lnTo>
                    <a:pt x="868" y="440"/>
                  </a:lnTo>
                  <a:lnTo>
                    <a:pt x="869" y="438"/>
                  </a:lnTo>
                  <a:lnTo>
                    <a:pt x="871" y="435"/>
                  </a:lnTo>
                  <a:lnTo>
                    <a:pt x="874" y="434"/>
                  </a:lnTo>
                  <a:lnTo>
                    <a:pt x="875" y="434"/>
                  </a:lnTo>
                  <a:lnTo>
                    <a:pt x="877" y="434"/>
                  </a:lnTo>
                  <a:lnTo>
                    <a:pt x="880" y="434"/>
                  </a:lnTo>
                  <a:lnTo>
                    <a:pt x="881" y="434"/>
                  </a:lnTo>
                  <a:lnTo>
                    <a:pt x="884" y="435"/>
                  </a:lnTo>
                  <a:lnTo>
                    <a:pt x="886" y="438"/>
                  </a:lnTo>
                  <a:lnTo>
                    <a:pt x="887" y="440"/>
                  </a:lnTo>
                  <a:lnTo>
                    <a:pt x="887" y="443"/>
                  </a:lnTo>
                  <a:lnTo>
                    <a:pt x="887" y="444"/>
                  </a:lnTo>
                  <a:lnTo>
                    <a:pt x="886" y="445"/>
                  </a:lnTo>
                  <a:lnTo>
                    <a:pt x="884" y="448"/>
                  </a:lnTo>
                  <a:lnTo>
                    <a:pt x="881" y="451"/>
                  </a:lnTo>
                  <a:lnTo>
                    <a:pt x="880" y="451"/>
                  </a:lnTo>
                  <a:lnTo>
                    <a:pt x="877" y="451"/>
                  </a:lnTo>
                  <a:lnTo>
                    <a:pt x="875" y="451"/>
                  </a:lnTo>
                  <a:lnTo>
                    <a:pt x="874" y="451"/>
                  </a:lnTo>
                  <a:lnTo>
                    <a:pt x="871" y="448"/>
                  </a:lnTo>
                  <a:lnTo>
                    <a:pt x="869" y="445"/>
                  </a:lnTo>
                  <a:lnTo>
                    <a:pt x="868" y="444"/>
                  </a:lnTo>
                  <a:lnTo>
                    <a:pt x="868" y="443"/>
                  </a:lnTo>
                  <a:close/>
                  <a:moveTo>
                    <a:pt x="868" y="406"/>
                  </a:moveTo>
                  <a:lnTo>
                    <a:pt x="868" y="406"/>
                  </a:lnTo>
                  <a:lnTo>
                    <a:pt x="868" y="403"/>
                  </a:lnTo>
                  <a:lnTo>
                    <a:pt x="869" y="401"/>
                  </a:lnTo>
                  <a:lnTo>
                    <a:pt x="871" y="398"/>
                  </a:lnTo>
                  <a:lnTo>
                    <a:pt x="874" y="397"/>
                  </a:lnTo>
                  <a:lnTo>
                    <a:pt x="875" y="397"/>
                  </a:lnTo>
                  <a:lnTo>
                    <a:pt x="877" y="397"/>
                  </a:lnTo>
                  <a:lnTo>
                    <a:pt x="880" y="397"/>
                  </a:lnTo>
                  <a:lnTo>
                    <a:pt x="881" y="397"/>
                  </a:lnTo>
                  <a:lnTo>
                    <a:pt x="884" y="398"/>
                  </a:lnTo>
                  <a:lnTo>
                    <a:pt x="886" y="401"/>
                  </a:lnTo>
                  <a:lnTo>
                    <a:pt x="887" y="403"/>
                  </a:lnTo>
                  <a:lnTo>
                    <a:pt x="887" y="406"/>
                  </a:lnTo>
                  <a:lnTo>
                    <a:pt x="887" y="407"/>
                  </a:lnTo>
                  <a:lnTo>
                    <a:pt x="886" y="409"/>
                  </a:lnTo>
                  <a:lnTo>
                    <a:pt x="884" y="412"/>
                  </a:lnTo>
                  <a:lnTo>
                    <a:pt x="881" y="414"/>
                  </a:lnTo>
                  <a:lnTo>
                    <a:pt x="880" y="414"/>
                  </a:lnTo>
                  <a:lnTo>
                    <a:pt x="877" y="414"/>
                  </a:lnTo>
                  <a:lnTo>
                    <a:pt x="875" y="414"/>
                  </a:lnTo>
                  <a:lnTo>
                    <a:pt x="874" y="414"/>
                  </a:lnTo>
                  <a:lnTo>
                    <a:pt x="871" y="412"/>
                  </a:lnTo>
                  <a:lnTo>
                    <a:pt x="869" y="409"/>
                  </a:lnTo>
                  <a:lnTo>
                    <a:pt x="868" y="407"/>
                  </a:lnTo>
                  <a:lnTo>
                    <a:pt x="868" y="406"/>
                  </a:lnTo>
                  <a:close/>
                  <a:moveTo>
                    <a:pt x="868" y="369"/>
                  </a:moveTo>
                  <a:lnTo>
                    <a:pt x="868" y="369"/>
                  </a:lnTo>
                  <a:lnTo>
                    <a:pt x="868" y="366"/>
                  </a:lnTo>
                  <a:lnTo>
                    <a:pt x="869" y="364"/>
                  </a:lnTo>
                  <a:lnTo>
                    <a:pt x="871" y="361"/>
                  </a:lnTo>
                  <a:lnTo>
                    <a:pt x="874" y="360"/>
                  </a:lnTo>
                  <a:lnTo>
                    <a:pt x="875" y="360"/>
                  </a:lnTo>
                  <a:lnTo>
                    <a:pt x="877" y="360"/>
                  </a:lnTo>
                  <a:lnTo>
                    <a:pt x="880" y="360"/>
                  </a:lnTo>
                  <a:lnTo>
                    <a:pt x="881" y="360"/>
                  </a:lnTo>
                  <a:lnTo>
                    <a:pt x="884" y="361"/>
                  </a:lnTo>
                  <a:lnTo>
                    <a:pt x="886" y="364"/>
                  </a:lnTo>
                  <a:lnTo>
                    <a:pt x="887" y="366"/>
                  </a:lnTo>
                  <a:lnTo>
                    <a:pt x="887" y="369"/>
                  </a:lnTo>
                  <a:lnTo>
                    <a:pt x="887" y="370"/>
                  </a:lnTo>
                  <a:lnTo>
                    <a:pt x="886" y="372"/>
                  </a:lnTo>
                  <a:lnTo>
                    <a:pt x="884" y="375"/>
                  </a:lnTo>
                  <a:lnTo>
                    <a:pt x="881" y="378"/>
                  </a:lnTo>
                  <a:lnTo>
                    <a:pt x="880" y="378"/>
                  </a:lnTo>
                  <a:lnTo>
                    <a:pt x="877" y="378"/>
                  </a:lnTo>
                  <a:lnTo>
                    <a:pt x="875" y="378"/>
                  </a:lnTo>
                  <a:lnTo>
                    <a:pt x="874" y="378"/>
                  </a:lnTo>
                  <a:lnTo>
                    <a:pt x="871" y="375"/>
                  </a:lnTo>
                  <a:lnTo>
                    <a:pt x="869" y="372"/>
                  </a:lnTo>
                  <a:lnTo>
                    <a:pt x="868" y="370"/>
                  </a:lnTo>
                  <a:lnTo>
                    <a:pt x="868" y="369"/>
                  </a:lnTo>
                  <a:close/>
                  <a:moveTo>
                    <a:pt x="868" y="332"/>
                  </a:moveTo>
                  <a:lnTo>
                    <a:pt x="868" y="332"/>
                  </a:lnTo>
                  <a:lnTo>
                    <a:pt x="868" y="329"/>
                  </a:lnTo>
                  <a:lnTo>
                    <a:pt x="869" y="327"/>
                  </a:lnTo>
                  <a:lnTo>
                    <a:pt x="871" y="324"/>
                  </a:lnTo>
                  <a:lnTo>
                    <a:pt x="874" y="323"/>
                  </a:lnTo>
                  <a:lnTo>
                    <a:pt x="875" y="323"/>
                  </a:lnTo>
                  <a:lnTo>
                    <a:pt x="877" y="323"/>
                  </a:lnTo>
                  <a:lnTo>
                    <a:pt x="880" y="323"/>
                  </a:lnTo>
                  <a:lnTo>
                    <a:pt x="881" y="323"/>
                  </a:lnTo>
                  <a:lnTo>
                    <a:pt x="884" y="324"/>
                  </a:lnTo>
                  <a:lnTo>
                    <a:pt x="886" y="327"/>
                  </a:lnTo>
                  <a:lnTo>
                    <a:pt x="887" y="329"/>
                  </a:lnTo>
                  <a:lnTo>
                    <a:pt x="887" y="332"/>
                  </a:lnTo>
                  <a:lnTo>
                    <a:pt x="887" y="333"/>
                  </a:lnTo>
                  <a:lnTo>
                    <a:pt x="886" y="335"/>
                  </a:lnTo>
                  <a:lnTo>
                    <a:pt x="884" y="338"/>
                  </a:lnTo>
                  <a:lnTo>
                    <a:pt x="881" y="341"/>
                  </a:lnTo>
                  <a:lnTo>
                    <a:pt x="880" y="341"/>
                  </a:lnTo>
                  <a:lnTo>
                    <a:pt x="877" y="341"/>
                  </a:lnTo>
                  <a:lnTo>
                    <a:pt x="875" y="341"/>
                  </a:lnTo>
                  <a:lnTo>
                    <a:pt x="874" y="341"/>
                  </a:lnTo>
                  <a:lnTo>
                    <a:pt x="871" y="338"/>
                  </a:lnTo>
                  <a:lnTo>
                    <a:pt x="869" y="335"/>
                  </a:lnTo>
                  <a:lnTo>
                    <a:pt x="868" y="333"/>
                  </a:lnTo>
                  <a:lnTo>
                    <a:pt x="868" y="332"/>
                  </a:lnTo>
                  <a:close/>
                  <a:moveTo>
                    <a:pt x="868" y="295"/>
                  </a:moveTo>
                  <a:lnTo>
                    <a:pt x="868" y="295"/>
                  </a:lnTo>
                  <a:lnTo>
                    <a:pt x="868" y="292"/>
                  </a:lnTo>
                  <a:lnTo>
                    <a:pt x="869" y="291"/>
                  </a:lnTo>
                  <a:lnTo>
                    <a:pt x="871" y="288"/>
                  </a:lnTo>
                  <a:lnTo>
                    <a:pt x="874" y="286"/>
                  </a:lnTo>
                  <a:lnTo>
                    <a:pt x="875" y="286"/>
                  </a:lnTo>
                  <a:lnTo>
                    <a:pt x="877" y="286"/>
                  </a:lnTo>
                  <a:lnTo>
                    <a:pt x="880" y="286"/>
                  </a:lnTo>
                  <a:lnTo>
                    <a:pt x="881" y="286"/>
                  </a:lnTo>
                  <a:lnTo>
                    <a:pt x="884" y="288"/>
                  </a:lnTo>
                  <a:lnTo>
                    <a:pt x="886" y="291"/>
                  </a:lnTo>
                  <a:lnTo>
                    <a:pt x="887" y="292"/>
                  </a:lnTo>
                  <a:lnTo>
                    <a:pt x="887" y="295"/>
                  </a:lnTo>
                  <a:lnTo>
                    <a:pt x="887" y="296"/>
                  </a:lnTo>
                  <a:lnTo>
                    <a:pt x="886" y="298"/>
                  </a:lnTo>
                  <a:lnTo>
                    <a:pt x="884" y="301"/>
                  </a:lnTo>
                  <a:lnTo>
                    <a:pt x="881" y="304"/>
                  </a:lnTo>
                  <a:lnTo>
                    <a:pt x="880" y="304"/>
                  </a:lnTo>
                  <a:lnTo>
                    <a:pt x="877" y="304"/>
                  </a:lnTo>
                  <a:lnTo>
                    <a:pt x="875" y="304"/>
                  </a:lnTo>
                  <a:lnTo>
                    <a:pt x="874" y="304"/>
                  </a:lnTo>
                  <a:lnTo>
                    <a:pt x="871" y="301"/>
                  </a:lnTo>
                  <a:lnTo>
                    <a:pt x="869" y="298"/>
                  </a:lnTo>
                  <a:lnTo>
                    <a:pt x="868" y="296"/>
                  </a:lnTo>
                  <a:lnTo>
                    <a:pt x="868" y="295"/>
                  </a:lnTo>
                  <a:close/>
                  <a:moveTo>
                    <a:pt x="868" y="258"/>
                  </a:moveTo>
                  <a:lnTo>
                    <a:pt x="868" y="258"/>
                  </a:lnTo>
                  <a:lnTo>
                    <a:pt x="868" y="255"/>
                  </a:lnTo>
                  <a:lnTo>
                    <a:pt x="869" y="254"/>
                  </a:lnTo>
                  <a:lnTo>
                    <a:pt x="871" y="251"/>
                  </a:lnTo>
                  <a:lnTo>
                    <a:pt x="874" y="249"/>
                  </a:lnTo>
                  <a:lnTo>
                    <a:pt x="875" y="249"/>
                  </a:lnTo>
                  <a:lnTo>
                    <a:pt x="877" y="249"/>
                  </a:lnTo>
                  <a:lnTo>
                    <a:pt x="880" y="249"/>
                  </a:lnTo>
                  <a:lnTo>
                    <a:pt x="881" y="249"/>
                  </a:lnTo>
                  <a:lnTo>
                    <a:pt x="884" y="251"/>
                  </a:lnTo>
                  <a:lnTo>
                    <a:pt x="886" y="254"/>
                  </a:lnTo>
                  <a:lnTo>
                    <a:pt x="887" y="255"/>
                  </a:lnTo>
                  <a:lnTo>
                    <a:pt x="887" y="258"/>
                  </a:lnTo>
                  <a:lnTo>
                    <a:pt x="887" y="260"/>
                  </a:lnTo>
                  <a:lnTo>
                    <a:pt x="886" y="261"/>
                  </a:lnTo>
                  <a:lnTo>
                    <a:pt x="884" y="264"/>
                  </a:lnTo>
                  <a:lnTo>
                    <a:pt x="881" y="267"/>
                  </a:lnTo>
                  <a:lnTo>
                    <a:pt x="880" y="267"/>
                  </a:lnTo>
                  <a:lnTo>
                    <a:pt x="877" y="267"/>
                  </a:lnTo>
                  <a:lnTo>
                    <a:pt x="875" y="267"/>
                  </a:lnTo>
                  <a:lnTo>
                    <a:pt x="874" y="267"/>
                  </a:lnTo>
                  <a:lnTo>
                    <a:pt x="871" y="264"/>
                  </a:lnTo>
                  <a:lnTo>
                    <a:pt x="869" y="261"/>
                  </a:lnTo>
                  <a:lnTo>
                    <a:pt x="868" y="260"/>
                  </a:lnTo>
                  <a:lnTo>
                    <a:pt x="868" y="258"/>
                  </a:lnTo>
                  <a:close/>
                  <a:moveTo>
                    <a:pt x="868" y="221"/>
                  </a:moveTo>
                  <a:lnTo>
                    <a:pt x="868" y="221"/>
                  </a:lnTo>
                  <a:lnTo>
                    <a:pt x="868" y="218"/>
                  </a:lnTo>
                  <a:lnTo>
                    <a:pt x="869" y="217"/>
                  </a:lnTo>
                  <a:lnTo>
                    <a:pt x="871" y="214"/>
                  </a:lnTo>
                  <a:lnTo>
                    <a:pt x="874" y="212"/>
                  </a:lnTo>
                  <a:lnTo>
                    <a:pt x="875" y="212"/>
                  </a:lnTo>
                  <a:lnTo>
                    <a:pt x="877" y="211"/>
                  </a:lnTo>
                  <a:lnTo>
                    <a:pt x="880" y="212"/>
                  </a:lnTo>
                  <a:lnTo>
                    <a:pt x="881" y="212"/>
                  </a:lnTo>
                  <a:lnTo>
                    <a:pt x="884" y="214"/>
                  </a:lnTo>
                  <a:lnTo>
                    <a:pt x="886" y="217"/>
                  </a:lnTo>
                  <a:lnTo>
                    <a:pt x="887" y="218"/>
                  </a:lnTo>
                  <a:lnTo>
                    <a:pt x="887" y="221"/>
                  </a:lnTo>
                  <a:lnTo>
                    <a:pt x="887" y="223"/>
                  </a:lnTo>
                  <a:lnTo>
                    <a:pt x="886" y="224"/>
                  </a:lnTo>
                  <a:lnTo>
                    <a:pt x="884" y="227"/>
                  </a:lnTo>
                  <a:lnTo>
                    <a:pt x="881" y="230"/>
                  </a:lnTo>
                  <a:lnTo>
                    <a:pt x="880" y="230"/>
                  </a:lnTo>
                  <a:lnTo>
                    <a:pt x="877" y="230"/>
                  </a:lnTo>
                  <a:lnTo>
                    <a:pt x="875" y="230"/>
                  </a:lnTo>
                  <a:lnTo>
                    <a:pt x="874" y="230"/>
                  </a:lnTo>
                  <a:lnTo>
                    <a:pt x="871" y="227"/>
                  </a:lnTo>
                  <a:lnTo>
                    <a:pt x="869" y="224"/>
                  </a:lnTo>
                  <a:lnTo>
                    <a:pt x="868" y="223"/>
                  </a:lnTo>
                  <a:lnTo>
                    <a:pt x="868" y="221"/>
                  </a:lnTo>
                  <a:close/>
                  <a:moveTo>
                    <a:pt x="868" y="184"/>
                  </a:moveTo>
                  <a:lnTo>
                    <a:pt x="868" y="184"/>
                  </a:lnTo>
                  <a:lnTo>
                    <a:pt x="868" y="181"/>
                  </a:lnTo>
                  <a:lnTo>
                    <a:pt x="869" y="180"/>
                  </a:lnTo>
                  <a:lnTo>
                    <a:pt x="871" y="177"/>
                  </a:lnTo>
                  <a:lnTo>
                    <a:pt x="874" y="175"/>
                  </a:lnTo>
                  <a:lnTo>
                    <a:pt x="875" y="175"/>
                  </a:lnTo>
                  <a:lnTo>
                    <a:pt x="877" y="174"/>
                  </a:lnTo>
                  <a:lnTo>
                    <a:pt x="880" y="175"/>
                  </a:lnTo>
                  <a:lnTo>
                    <a:pt x="881" y="175"/>
                  </a:lnTo>
                  <a:lnTo>
                    <a:pt x="884" y="177"/>
                  </a:lnTo>
                  <a:lnTo>
                    <a:pt x="886" y="180"/>
                  </a:lnTo>
                  <a:lnTo>
                    <a:pt x="887" y="181"/>
                  </a:lnTo>
                  <a:lnTo>
                    <a:pt x="887" y="184"/>
                  </a:lnTo>
                  <a:lnTo>
                    <a:pt x="887" y="186"/>
                  </a:lnTo>
                  <a:lnTo>
                    <a:pt x="886" y="187"/>
                  </a:lnTo>
                  <a:lnTo>
                    <a:pt x="884" y="190"/>
                  </a:lnTo>
                  <a:lnTo>
                    <a:pt x="881" y="192"/>
                  </a:lnTo>
                  <a:lnTo>
                    <a:pt x="880" y="193"/>
                  </a:lnTo>
                  <a:lnTo>
                    <a:pt x="877" y="193"/>
                  </a:lnTo>
                  <a:lnTo>
                    <a:pt x="875" y="193"/>
                  </a:lnTo>
                  <a:lnTo>
                    <a:pt x="874" y="192"/>
                  </a:lnTo>
                  <a:lnTo>
                    <a:pt x="871" y="190"/>
                  </a:lnTo>
                  <a:lnTo>
                    <a:pt x="869" y="187"/>
                  </a:lnTo>
                  <a:lnTo>
                    <a:pt x="868" y="186"/>
                  </a:lnTo>
                  <a:lnTo>
                    <a:pt x="868" y="184"/>
                  </a:lnTo>
                  <a:close/>
                  <a:moveTo>
                    <a:pt x="868" y="147"/>
                  </a:moveTo>
                  <a:lnTo>
                    <a:pt x="868" y="147"/>
                  </a:lnTo>
                  <a:lnTo>
                    <a:pt x="868" y="144"/>
                  </a:lnTo>
                  <a:lnTo>
                    <a:pt x="869" y="143"/>
                  </a:lnTo>
                  <a:lnTo>
                    <a:pt x="871" y="140"/>
                  </a:lnTo>
                  <a:lnTo>
                    <a:pt x="874" y="139"/>
                  </a:lnTo>
                  <a:lnTo>
                    <a:pt x="875" y="139"/>
                  </a:lnTo>
                  <a:lnTo>
                    <a:pt x="877" y="137"/>
                  </a:lnTo>
                  <a:lnTo>
                    <a:pt x="880" y="139"/>
                  </a:lnTo>
                  <a:lnTo>
                    <a:pt x="881" y="139"/>
                  </a:lnTo>
                  <a:lnTo>
                    <a:pt x="884" y="140"/>
                  </a:lnTo>
                  <a:lnTo>
                    <a:pt x="886" y="143"/>
                  </a:lnTo>
                  <a:lnTo>
                    <a:pt x="887" y="144"/>
                  </a:lnTo>
                  <a:lnTo>
                    <a:pt x="887" y="147"/>
                  </a:lnTo>
                  <a:lnTo>
                    <a:pt x="887" y="149"/>
                  </a:lnTo>
                  <a:lnTo>
                    <a:pt x="886" y="150"/>
                  </a:lnTo>
                  <a:lnTo>
                    <a:pt x="884" y="153"/>
                  </a:lnTo>
                  <a:lnTo>
                    <a:pt x="881" y="155"/>
                  </a:lnTo>
                  <a:lnTo>
                    <a:pt x="880" y="156"/>
                  </a:lnTo>
                  <a:lnTo>
                    <a:pt x="877" y="156"/>
                  </a:lnTo>
                  <a:lnTo>
                    <a:pt x="875" y="156"/>
                  </a:lnTo>
                  <a:lnTo>
                    <a:pt x="874" y="155"/>
                  </a:lnTo>
                  <a:lnTo>
                    <a:pt x="871" y="153"/>
                  </a:lnTo>
                  <a:lnTo>
                    <a:pt x="869" y="150"/>
                  </a:lnTo>
                  <a:lnTo>
                    <a:pt x="868" y="149"/>
                  </a:lnTo>
                  <a:lnTo>
                    <a:pt x="868" y="147"/>
                  </a:lnTo>
                  <a:close/>
                  <a:moveTo>
                    <a:pt x="868" y="111"/>
                  </a:moveTo>
                  <a:lnTo>
                    <a:pt x="868" y="111"/>
                  </a:lnTo>
                  <a:lnTo>
                    <a:pt x="868" y="108"/>
                  </a:lnTo>
                  <a:lnTo>
                    <a:pt x="869" y="106"/>
                  </a:lnTo>
                  <a:lnTo>
                    <a:pt x="871" y="103"/>
                  </a:lnTo>
                  <a:lnTo>
                    <a:pt x="874" y="102"/>
                  </a:lnTo>
                  <a:lnTo>
                    <a:pt x="875" y="102"/>
                  </a:lnTo>
                  <a:lnTo>
                    <a:pt x="877" y="100"/>
                  </a:lnTo>
                  <a:lnTo>
                    <a:pt x="880" y="102"/>
                  </a:lnTo>
                  <a:lnTo>
                    <a:pt x="881" y="102"/>
                  </a:lnTo>
                  <a:lnTo>
                    <a:pt x="884" y="103"/>
                  </a:lnTo>
                  <a:lnTo>
                    <a:pt x="886" y="106"/>
                  </a:lnTo>
                  <a:lnTo>
                    <a:pt x="887" y="108"/>
                  </a:lnTo>
                  <a:lnTo>
                    <a:pt x="887" y="111"/>
                  </a:lnTo>
                  <a:lnTo>
                    <a:pt x="887" y="112"/>
                  </a:lnTo>
                  <a:lnTo>
                    <a:pt x="886" y="113"/>
                  </a:lnTo>
                  <a:lnTo>
                    <a:pt x="884" y="116"/>
                  </a:lnTo>
                  <a:lnTo>
                    <a:pt x="881" y="118"/>
                  </a:lnTo>
                  <a:lnTo>
                    <a:pt x="880" y="119"/>
                  </a:lnTo>
                  <a:lnTo>
                    <a:pt x="877" y="119"/>
                  </a:lnTo>
                  <a:lnTo>
                    <a:pt x="875" y="119"/>
                  </a:lnTo>
                  <a:lnTo>
                    <a:pt x="874" y="118"/>
                  </a:lnTo>
                  <a:lnTo>
                    <a:pt x="871" y="116"/>
                  </a:lnTo>
                  <a:lnTo>
                    <a:pt x="869" y="113"/>
                  </a:lnTo>
                  <a:lnTo>
                    <a:pt x="868" y="112"/>
                  </a:lnTo>
                  <a:lnTo>
                    <a:pt x="868" y="111"/>
                  </a:lnTo>
                  <a:close/>
                  <a:moveTo>
                    <a:pt x="868" y="74"/>
                  </a:moveTo>
                  <a:lnTo>
                    <a:pt x="868" y="74"/>
                  </a:lnTo>
                  <a:lnTo>
                    <a:pt x="868" y="71"/>
                  </a:lnTo>
                  <a:lnTo>
                    <a:pt x="869" y="69"/>
                  </a:lnTo>
                  <a:lnTo>
                    <a:pt x="871" y="66"/>
                  </a:lnTo>
                  <a:lnTo>
                    <a:pt x="874" y="65"/>
                  </a:lnTo>
                  <a:lnTo>
                    <a:pt x="875" y="65"/>
                  </a:lnTo>
                  <a:lnTo>
                    <a:pt x="877" y="63"/>
                  </a:lnTo>
                  <a:lnTo>
                    <a:pt x="880" y="65"/>
                  </a:lnTo>
                  <a:lnTo>
                    <a:pt x="881" y="65"/>
                  </a:lnTo>
                  <a:lnTo>
                    <a:pt x="884" y="66"/>
                  </a:lnTo>
                  <a:lnTo>
                    <a:pt x="886" y="69"/>
                  </a:lnTo>
                  <a:lnTo>
                    <a:pt x="887" y="71"/>
                  </a:lnTo>
                  <a:lnTo>
                    <a:pt x="887" y="74"/>
                  </a:lnTo>
                  <a:lnTo>
                    <a:pt x="887" y="75"/>
                  </a:lnTo>
                  <a:lnTo>
                    <a:pt x="886" y="77"/>
                  </a:lnTo>
                  <a:lnTo>
                    <a:pt x="884" y="80"/>
                  </a:lnTo>
                  <a:lnTo>
                    <a:pt x="881" y="81"/>
                  </a:lnTo>
                  <a:lnTo>
                    <a:pt x="880" y="82"/>
                  </a:lnTo>
                  <a:lnTo>
                    <a:pt x="877" y="82"/>
                  </a:lnTo>
                  <a:lnTo>
                    <a:pt x="875" y="82"/>
                  </a:lnTo>
                  <a:lnTo>
                    <a:pt x="874" y="81"/>
                  </a:lnTo>
                  <a:lnTo>
                    <a:pt x="871" y="80"/>
                  </a:lnTo>
                  <a:lnTo>
                    <a:pt x="869" y="77"/>
                  </a:lnTo>
                  <a:lnTo>
                    <a:pt x="868" y="75"/>
                  </a:lnTo>
                  <a:lnTo>
                    <a:pt x="868" y="74"/>
                  </a:lnTo>
                  <a:close/>
                  <a:moveTo>
                    <a:pt x="868" y="37"/>
                  </a:moveTo>
                  <a:lnTo>
                    <a:pt x="868" y="37"/>
                  </a:lnTo>
                  <a:lnTo>
                    <a:pt x="868" y="34"/>
                  </a:lnTo>
                  <a:lnTo>
                    <a:pt x="869" y="32"/>
                  </a:lnTo>
                  <a:lnTo>
                    <a:pt x="871" y="29"/>
                  </a:lnTo>
                  <a:lnTo>
                    <a:pt x="874" y="28"/>
                  </a:lnTo>
                  <a:lnTo>
                    <a:pt x="875" y="28"/>
                  </a:lnTo>
                  <a:lnTo>
                    <a:pt x="877" y="26"/>
                  </a:lnTo>
                  <a:lnTo>
                    <a:pt x="880" y="28"/>
                  </a:lnTo>
                  <a:lnTo>
                    <a:pt x="881" y="28"/>
                  </a:lnTo>
                  <a:lnTo>
                    <a:pt x="884" y="29"/>
                  </a:lnTo>
                  <a:lnTo>
                    <a:pt x="886" y="32"/>
                  </a:lnTo>
                  <a:lnTo>
                    <a:pt x="887" y="34"/>
                  </a:lnTo>
                  <a:lnTo>
                    <a:pt x="887" y="37"/>
                  </a:lnTo>
                  <a:lnTo>
                    <a:pt x="887" y="38"/>
                  </a:lnTo>
                  <a:lnTo>
                    <a:pt x="886" y="40"/>
                  </a:lnTo>
                  <a:lnTo>
                    <a:pt x="884" y="43"/>
                  </a:lnTo>
                  <a:lnTo>
                    <a:pt x="881" y="44"/>
                  </a:lnTo>
                  <a:lnTo>
                    <a:pt x="880" y="46"/>
                  </a:lnTo>
                  <a:lnTo>
                    <a:pt x="877" y="46"/>
                  </a:lnTo>
                  <a:lnTo>
                    <a:pt x="875" y="46"/>
                  </a:lnTo>
                  <a:lnTo>
                    <a:pt x="874" y="44"/>
                  </a:lnTo>
                  <a:lnTo>
                    <a:pt x="871" y="43"/>
                  </a:lnTo>
                  <a:lnTo>
                    <a:pt x="869" y="40"/>
                  </a:lnTo>
                  <a:lnTo>
                    <a:pt x="868" y="38"/>
                  </a:lnTo>
                  <a:lnTo>
                    <a:pt x="868" y="37"/>
                  </a:lnTo>
                  <a:close/>
                </a:path>
              </a:pathLst>
            </a:custGeom>
            <a:solidFill>
              <a:srgbClr val="DDDDDD"/>
            </a:solidFill>
            <a:ln w="1588">
              <a:solidFill>
                <a:srgbClr val="DDDDDD"/>
              </a:solidFill>
              <a:round/>
              <a:headEnd/>
              <a:tailEnd/>
            </a:ln>
          </p:spPr>
          <p:txBody>
            <a:bodyPr/>
            <a:lstStyle/>
            <a:p>
              <a:endParaRPr lang="zh-CN" altLang="en-US"/>
            </a:p>
          </p:txBody>
        </p:sp>
        <p:sp>
          <p:nvSpPr>
            <p:cNvPr id="82985" name="Rectangle 40"/>
            <p:cNvSpPr>
              <a:spLocks noChangeArrowheads="1"/>
            </p:cNvSpPr>
            <p:nvPr/>
          </p:nvSpPr>
          <p:spPr bwMode="auto">
            <a:xfrm>
              <a:off x="999" y="3585"/>
              <a:ext cx="16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286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2000">
                  <a:solidFill>
                    <a:srgbClr val="000000"/>
                  </a:solidFill>
                  <a:latin typeface="宋体" panose="02010600030101010101" pitchFamily="2" charset="-122"/>
                </a:rPr>
                <a:t>低</a:t>
              </a:r>
              <a:endParaRPr lang="zh-CN" altLang="en-US" sz="2000"/>
            </a:p>
          </p:txBody>
        </p:sp>
        <p:sp>
          <p:nvSpPr>
            <p:cNvPr id="82986" name="Rectangle 41"/>
            <p:cNvSpPr>
              <a:spLocks noChangeArrowheads="1"/>
            </p:cNvSpPr>
            <p:nvPr/>
          </p:nvSpPr>
          <p:spPr bwMode="auto">
            <a:xfrm>
              <a:off x="1119" y="3608"/>
              <a:ext cx="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286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sp>
          <p:nvSpPr>
            <p:cNvPr id="82987" name="Rectangle 42"/>
            <p:cNvSpPr>
              <a:spLocks noChangeArrowheads="1"/>
            </p:cNvSpPr>
            <p:nvPr/>
          </p:nvSpPr>
          <p:spPr bwMode="auto">
            <a:xfrm>
              <a:off x="837" y="1183"/>
              <a:ext cx="434" cy="261"/>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sp>
          <p:nvSpPr>
            <p:cNvPr id="82988" name="Freeform 43"/>
            <p:cNvSpPr>
              <a:spLocks noEditPoints="1"/>
            </p:cNvSpPr>
            <p:nvPr/>
          </p:nvSpPr>
          <p:spPr bwMode="auto">
            <a:xfrm>
              <a:off x="832" y="1179"/>
              <a:ext cx="443" cy="269"/>
            </a:xfrm>
            <a:custGeom>
              <a:avLst/>
              <a:gdLst>
                <a:gd name="T0" fmla="*/ 1 w 886"/>
                <a:gd name="T1" fmla="*/ 0 h 539"/>
                <a:gd name="T2" fmla="*/ 1 w 886"/>
                <a:gd name="T3" fmla="*/ 0 h 539"/>
                <a:gd name="T4" fmla="*/ 1 w 886"/>
                <a:gd name="T5" fmla="*/ 0 h 539"/>
                <a:gd name="T6" fmla="*/ 1 w 886"/>
                <a:gd name="T7" fmla="*/ 0 h 539"/>
                <a:gd name="T8" fmla="*/ 1 w 886"/>
                <a:gd name="T9" fmla="*/ 0 h 539"/>
                <a:gd name="T10" fmla="*/ 1 w 886"/>
                <a:gd name="T11" fmla="*/ 0 h 539"/>
                <a:gd name="T12" fmla="*/ 1 w 886"/>
                <a:gd name="T13" fmla="*/ 0 h 539"/>
                <a:gd name="T14" fmla="*/ 1 w 886"/>
                <a:gd name="T15" fmla="*/ 0 h 539"/>
                <a:gd name="T16" fmla="*/ 1 w 886"/>
                <a:gd name="T17" fmla="*/ 0 h 539"/>
                <a:gd name="T18" fmla="*/ 1 w 886"/>
                <a:gd name="T19" fmla="*/ 0 h 539"/>
                <a:gd name="T20" fmla="*/ 1 w 886"/>
                <a:gd name="T21" fmla="*/ 0 h 539"/>
                <a:gd name="T22" fmla="*/ 1 w 886"/>
                <a:gd name="T23" fmla="*/ 0 h 539"/>
                <a:gd name="T24" fmla="*/ 1 w 886"/>
                <a:gd name="T25" fmla="*/ 0 h 539"/>
                <a:gd name="T26" fmla="*/ 1 w 886"/>
                <a:gd name="T27" fmla="*/ 0 h 539"/>
                <a:gd name="T28" fmla="*/ 1 w 886"/>
                <a:gd name="T29" fmla="*/ 0 h 539"/>
                <a:gd name="T30" fmla="*/ 1 w 886"/>
                <a:gd name="T31" fmla="*/ 0 h 539"/>
                <a:gd name="T32" fmla="*/ 1 w 886"/>
                <a:gd name="T33" fmla="*/ 0 h 539"/>
                <a:gd name="T34" fmla="*/ 1 w 886"/>
                <a:gd name="T35" fmla="*/ 0 h 539"/>
                <a:gd name="T36" fmla="*/ 1 w 886"/>
                <a:gd name="T37" fmla="*/ 0 h 539"/>
                <a:gd name="T38" fmla="*/ 1 w 886"/>
                <a:gd name="T39" fmla="*/ 0 h 539"/>
                <a:gd name="T40" fmla="*/ 1 w 886"/>
                <a:gd name="T41" fmla="*/ 0 h 539"/>
                <a:gd name="T42" fmla="*/ 1 w 886"/>
                <a:gd name="T43" fmla="*/ 0 h 539"/>
                <a:gd name="T44" fmla="*/ 1 w 886"/>
                <a:gd name="T45" fmla="*/ 0 h 539"/>
                <a:gd name="T46" fmla="*/ 1 w 886"/>
                <a:gd name="T47" fmla="*/ 0 h 539"/>
                <a:gd name="T48" fmla="*/ 1 w 886"/>
                <a:gd name="T49" fmla="*/ 0 h 539"/>
                <a:gd name="T50" fmla="*/ 1 w 886"/>
                <a:gd name="T51" fmla="*/ 0 h 539"/>
                <a:gd name="T52" fmla="*/ 1 w 886"/>
                <a:gd name="T53" fmla="*/ 0 h 539"/>
                <a:gd name="T54" fmla="*/ 1 w 886"/>
                <a:gd name="T55" fmla="*/ 0 h 539"/>
                <a:gd name="T56" fmla="*/ 1 w 886"/>
                <a:gd name="T57" fmla="*/ 0 h 539"/>
                <a:gd name="T58" fmla="*/ 1 w 886"/>
                <a:gd name="T59" fmla="*/ 0 h 539"/>
                <a:gd name="T60" fmla="*/ 0 w 886"/>
                <a:gd name="T61" fmla="*/ 0 h 539"/>
                <a:gd name="T62" fmla="*/ 1 w 886"/>
                <a:gd name="T63" fmla="*/ 0 h 539"/>
                <a:gd name="T64" fmla="*/ 1 w 886"/>
                <a:gd name="T65" fmla="*/ 0 h 539"/>
                <a:gd name="T66" fmla="*/ 1 w 886"/>
                <a:gd name="T67" fmla="*/ 0 h 539"/>
                <a:gd name="T68" fmla="*/ 1 w 886"/>
                <a:gd name="T69" fmla="*/ 0 h 539"/>
                <a:gd name="T70" fmla="*/ 1 w 886"/>
                <a:gd name="T71" fmla="*/ 0 h 539"/>
                <a:gd name="T72" fmla="*/ 1 w 886"/>
                <a:gd name="T73" fmla="*/ 0 h 539"/>
                <a:gd name="T74" fmla="*/ 1 w 886"/>
                <a:gd name="T75" fmla="*/ 0 h 539"/>
                <a:gd name="T76" fmla="*/ 1 w 886"/>
                <a:gd name="T77" fmla="*/ 0 h 539"/>
                <a:gd name="T78" fmla="*/ 1 w 886"/>
                <a:gd name="T79" fmla="*/ 0 h 539"/>
                <a:gd name="T80" fmla="*/ 1 w 886"/>
                <a:gd name="T81" fmla="*/ 0 h 539"/>
                <a:gd name="T82" fmla="*/ 1 w 886"/>
                <a:gd name="T83" fmla="*/ 0 h 539"/>
                <a:gd name="T84" fmla="*/ 1 w 886"/>
                <a:gd name="T85" fmla="*/ 0 h 539"/>
                <a:gd name="T86" fmla="*/ 1 w 886"/>
                <a:gd name="T87" fmla="*/ 0 h 539"/>
                <a:gd name="T88" fmla="*/ 1 w 886"/>
                <a:gd name="T89" fmla="*/ 0 h 539"/>
                <a:gd name="T90" fmla="*/ 1 w 886"/>
                <a:gd name="T91" fmla="*/ 0 h 539"/>
                <a:gd name="T92" fmla="*/ 1 w 886"/>
                <a:gd name="T93" fmla="*/ 0 h 539"/>
                <a:gd name="T94" fmla="*/ 1 w 886"/>
                <a:gd name="T95" fmla="*/ 0 h 539"/>
                <a:gd name="T96" fmla="*/ 1 w 886"/>
                <a:gd name="T97" fmla="*/ 0 h 539"/>
                <a:gd name="T98" fmla="*/ 1 w 886"/>
                <a:gd name="T99" fmla="*/ 0 h 539"/>
                <a:gd name="T100" fmla="*/ 1 w 886"/>
                <a:gd name="T101" fmla="*/ 0 h 539"/>
                <a:gd name="T102" fmla="*/ 1 w 886"/>
                <a:gd name="T103" fmla="*/ 0 h 539"/>
                <a:gd name="T104" fmla="*/ 1 w 886"/>
                <a:gd name="T105" fmla="*/ 0 h 539"/>
                <a:gd name="T106" fmla="*/ 1 w 886"/>
                <a:gd name="T107" fmla="*/ 0 h 539"/>
                <a:gd name="T108" fmla="*/ 1 w 886"/>
                <a:gd name="T109" fmla="*/ 0 h 539"/>
                <a:gd name="T110" fmla="*/ 1 w 886"/>
                <a:gd name="T111" fmla="*/ 0 h 539"/>
                <a:gd name="T112" fmla="*/ 1 w 886"/>
                <a:gd name="T113" fmla="*/ 0 h 539"/>
                <a:gd name="T114" fmla="*/ 1 w 886"/>
                <a:gd name="T115" fmla="*/ 0 h 539"/>
                <a:gd name="T116" fmla="*/ 1 w 886"/>
                <a:gd name="T117" fmla="*/ 0 h 539"/>
                <a:gd name="T118" fmla="*/ 1 w 886"/>
                <a:gd name="T119" fmla="*/ 0 h 539"/>
                <a:gd name="T120" fmla="*/ 1 w 886"/>
                <a:gd name="T121" fmla="*/ 0 h 539"/>
                <a:gd name="T122" fmla="*/ 1 w 886"/>
                <a:gd name="T123" fmla="*/ 0 h 539"/>
                <a:gd name="T124" fmla="*/ 1 w 886"/>
                <a:gd name="T125" fmla="*/ 0 h 53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886"/>
                <a:gd name="T190" fmla="*/ 0 h 539"/>
                <a:gd name="T191" fmla="*/ 886 w 886"/>
                <a:gd name="T192" fmla="*/ 539 h 53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886" h="539">
                  <a:moveTo>
                    <a:pt x="859" y="18"/>
                  </a:moveTo>
                  <a:lnTo>
                    <a:pt x="859" y="18"/>
                  </a:lnTo>
                  <a:lnTo>
                    <a:pt x="856" y="18"/>
                  </a:lnTo>
                  <a:lnTo>
                    <a:pt x="855" y="18"/>
                  </a:lnTo>
                  <a:lnTo>
                    <a:pt x="852" y="17"/>
                  </a:lnTo>
                  <a:lnTo>
                    <a:pt x="851" y="14"/>
                  </a:lnTo>
                  <a:lnTo>
                    <a:pt x="851" y="11"/>
                  </a:lnTo>
                  <a:lnTo>
                    <a:pt x="849" y="9"/>
                  </a:lnTo>
                  <a:lnTo>
                    <a:pt x="851" y="8"/>
                  </a:lnTo>
                  <a:lnTo>
                    <a:pt x="851" y="6"/>
                  </a:lnTo>
                  <a:lnTo>
                    <a:pt x="852" y="3"/>
                  </a:lnTo>
                  <a:lnTo>
                    <a:pt x="855" y="0"/>
                  </a:lnTo>
                  <a:lnTo>
                    <a:pt x="856" y="0"/>
                  </a:lnTo>
                  <a:lnTo>
                    <a:pt x="859" y="0"/>
                  </a:lnTo>
                  <a:lnTo>
                    <a:pt x="861" y="0"/>
                  </a:lnTo>
                  <a:lnTo>
                    <a:pt x="862" y="0"/>
                  </a:lnTo>
                  <a:lnTo>
                    <a:pt x="865" y="3"/>
                  </a:lnTo>
                  <a:lnTo>
                    <a:pt x="867" y="6"/>
                  </a:lnTo>
                  <a:lnTo>
                    <a:pt x="868" y="8"/>
                  </a:lnTo>
                  <a:lnTo>
                    <a:pt x="868" y="9"/>
                  </a:lnTo>
                  <a:lnTo>
                    <a:pt x="868" y="11"/>
                  </a:lnTo>
                  <a:lnTo>
                    <a:pt x="867" y="14"/>
                  </a:lnTo>
                  <a:lnTo>
                    <a:pt x="865" y="17"/>
                  </a:lnTo>
                  <a:lnTo>
                    <a:pt x="862" y="18"/>
                  </a:lnTo>
                  <a:lnTo>
                    <a:pt x="861" y="18"/>
                  </a:lnTo>
                  <a:lnTo>
                    <a:pt x="859" y="18"/>
                  </a:lnTo>
                  <a:close/>
                  <a:moveTo>
                    <a:pt x="822" y="18"/>
                  </a:moveTo>
                  <a:lnTo>
                    <a:pt x="822" y="18"/>
                  </a:lnTo>
                  <a:lnTo>
                    <a:pt x="820" y="18"/>
                  </a:lnTo>
                  <a:lnTo>
                    <a:pt x="818" y="18"/>
                  </a:lnTo>
                  <a:lnTo>
                    <a:pt x="815" y="17"/>
                  </a:lnTo>
                  <a:lnTo>
                    <a:pt x="814" y="14"/>
                  </a:lnTo>
                  <a:lnTo>
                    <a:pt x="814" y="11"/>
                  </a:lnTo>
                  <a:lnTo>
                    <a:pt x="812" y="9"/>
                  </a:lnTo>
                  <a:lnTo>
                    <a:pt x="814" y="8"/>
                  </a:lnTo>
                  <a:lnTo>
                    <a:pt x="814" y="6"/>
                  </a:lnTo>
                  <a:lnTo>
                    <a:pt x="815" y="3"/>
                  </a:lnTo>
                  <a:lnTo>
                    <a:pt x="818" y="0"/>
                  </a:lnTo>
                  <a:lnTo>
                    <a:pt x="820" y="0"/>
                  </a:lnTo>
                  <a:lnTo>
                    <a:pt x="822" y="0"/>
                  </a:lnTo>
                  <a:lnTo>
                    <a:pt x="824" y="0"/>
                  </a:lnTo>
                  <a:lnTo>
                    <a:pt x="825" y="0"/>
                  </a:lnTo>
                  <a:lnTo>
                    <a:pt x="828" y="3"/>
                  </a:lnTo>
                  <a:lnTo>
                    <a:pt x="830" y="6"/>
                  </a:lnTo>
                  <a:lnTo>
                    <a:pt x="831" y="8"/>
                  </a:lnTo>
                  <a:lnTo>
                    <a:pt x="831" y="9"/>
                  </a:lnTo>
                  <a:lnTo>
                    <a:pt x="831" y="11"/>
                  </a:lnTo>
                  <a:lnTo>
                    <a:pt x="830" y="14"/>
                  </a:lnTo>
                  <a:lnTo>
                    <a:pt x="828" y="17"/>
                  </a:lnTo>
                  <a:lnTo>
                    <a:pt x="825" y="18"/>
                  </a:lnTo>
                  <a:lnTo>
                    <a:pt x="824" y="18"/>
                  </a:lnTo>
                  <a:lnTo>
                    <a:pt x="822" y="18"/>
                  </a:lnTo>
                  <a:close/>
                  <a:moveTo>
                    <a:pt x="786" y="18"/>
                  </a:moveTo>
                  <a:lnTo>
                    <a:pt x="786" y="18"/>
                  </a:lnTo>
                  <a:lnTo>
                    <a:pt x="783" y="18"/>
                  </a:lnTo>
                  <a:lnTo>
                    <a:pt x="781" y="18"/>
                  </a:lnTo>
                  <a:lnTo>
                    <a:pt x="778" y="17"/>
                  </a:lnTo>
                  <a:lnTo>
                    <a:pt x="777" y="14"/>
                  </a:lnTo>
                  <a:lnTo>
                    <a:pt x="777" y="11"/>
                  </a:lnTo>
                  <a:lnTo>
                    <a:pt x="775" y="9"/>
                  </a:lnTo>
                  <a:lnTo>
                    <a:pt x="777" y="8"/>
                  </a:lnTo>
                  <a:lnTo>
                    <a:pt x="777" y="6"/>
                  </a:lnTo>
                  <a:lnTo>
                    <a:pt x="778" y="3"/>
                  </a:lnTo>
                  <a:lnTo>
                    <a:pt x="781" y="0"/>
                  </a:lnTo>
                  <a:lnTo>
                    <a:pt x="783" y="0"/>
                  </a:lnTo>
                  <a:lnTo>
                    <a:pt x="786" y="0"/>
                  </a:lnTo>
                  <a:lnTo>
                    <a:pt x="787" y="0"/>
                  </a:lnTo>
                  <a:lnTo>
                    <a:pt x="789" y="0"/>
                  </a:lnTo>
                  <a:lnTo>
                    <a:pt x="791" y="3"/>
                  </a:lnTo>
                  <a:lnTo>
                    <a:pt x="793" y="6"/>
                  </a:lnTo>
                  <a:lnTo>
                    <a:pt x="794" y="8"/>
                  </a:lnTo>
                  <a:lnTo>
                    <a:pt x="794" y="9"/>
                  </a:lnTo>
                  <a:lnTo>
                    <a:pt x="794" y="11"/>
                  </a:lnTo>
                  <a:lnTo>
                    <a:pt x="793" y="14"/>
                  </a:lnTo>
                  <a:lnTo>
                    <a:pt x="791" y="17"/>
                  </a:lnTo>
                  <a:lnTo>
                    <a:pt x="789" y="18"/>
                  </a:lnTo>
                  <a:lnTo>
                    <a:pt x="787" y="18"/>
                  </a:lnTo>
                  <a:lnTo>
                    <a:pt x="786" y="18"/>
                  </a:lnTo>
                  <a:close/>
                  <a:moveTo>
                    <a:pt x="749" y="18"/>
                  </a:moveTo>
                  <a:lnTo>
                    <a:pt x="749" y="18"/>
                  </a:lnTo>
                  <a:lnTo>
                    <a:pt x="746" y="18"/>
                  </a:lnTo>
                  <a:lnTo>
                    <a:pt x="744" y="18"/>
                  </a:lnTo>
                  <a:lnTo>
                    <a:pt x="741" y="17"/>
                  </a:lnTo>
                  <a:lnTo>
                    <a:pt x="740" y="14"/>
                  </a:lnTo>
                  <a:lnTo>
                    <a:pt x="740" y="11"/>
                  </a:lnTo>
                  <a:lnTo>
                    <a:pt x="738" y="9"/>
                  </a:lnTo>
                  <a:lnTo>
                    <a:pt x="740" y="8"/>
                  </a:lnTo>
                  <a:lnTo>
                    <a:pt x="740" y="6"/>
                  </a:lnTo>
                  <a:lnTo>
                    <a:pt x="741" y="3"/>
                  </a:lnTo>
                  <a:lnTo>
                    <a:pt x="744" y="0"/>
                  </a:lnTo>
                  <a:lnTo>
                    <a:pt x="746" y="0"/>
                  </a:lnTo>
                  <a:lnTo>
                    <a:pt x="749" y="0"/>
                  </a:lnTo>
                  <a:lnTo>
                    <a:pt x="750" y="0"/>
                  </a:lnTo>
                  <a:lnTo>
                    <a:pt x="752" y="0"/>
                  </a:lnTo>
                  <a:lnTo>
                    <a:pt x="755" y="3"/>
                  </a:lnTo>
                  <a:lnTo>
                    <a:pt x="756" y="6"/>
                  </a:lnTo>
                  <a:lnTo>
                    <a:pt x="758" y="8"/>
                  </a:lnTo>
                  <a:lnTo>
                    <a:pt x="758" y="9"/>
                  </a:lnTo>
                  <a:lnTo>
                    <a:pt x="758" y="11"/>
                  </a:lnTo>
                  <a:lnTo>
                    <a:pt x="756" y="14"/>
                  </a:lnTo>
                  <a:lnTo>
                    <a:pt x="755" y="17"/>
                  </a:lnTo>
                  <a:lnTo>
                    <a:pt x="752" y="18"/>
                  </a:lnTo>
                  <a:lnTo>
                    <a:pt x="750" y="18"/>
                  </a:lnTo>
                  <a:lnTo>
                    <a:pt x="749" y="18"/>
                  </a:lnTo>
                  <a:close/>
                  <a:moveTo>
                    <a:pt x="712" y="18"/>
                  </a:moveTo>
                  <a:lnTo>
                    <a:pt x="712" y="18"/>
                  </a:lnTo>
                  <a:lnTo>
                    <a:pt x="709" y="18"/>
                  </a:lnTo>
                  <a:lnTo>
                    <a:pt x="707" y="18"/>
                  </a:lnTo>
                  <a:lnTo>
                    <a:pt x="704" y="17"/>
                  </a:lnTo>
                  <a:lnTo>
                    <a:pt x="703" y="14"/>
                  </a:lnTo>
                  <a:lnTo>
                    <a:pt x="703" y="11"/>
                  </a:lnTo>
                  <a:lnTo>
                    <a:pt x="701" y="9"/>
                  </a:lnTo>
                  <a:lnTo>
                    <a:pt x="703" y="8"/>
                  </a:lnTo>
                  <a:lnTo>
                    <a:pt x="703" y="6"/>
                  </a:lnTo>
                  <a:lnTo>
                    <a:pt x="704" y="3"/>
                  </a:lnTo>
                  <a:lnTo>
                    <a:pt x="707" y="0"/>
                  </a:lnTo>
                  <a:lnTo>
                    <a:pt x="709" y="0"/>
                  </a:lnTo>
                  <a:lnTo>
                    <a:pt x="712" y="0"/>
                  </a:lnTo>
                  <a:lnTo>
                    <a:pt x="713" y="0"/>
                  </a:lnTo>
                  <a:lnTo>
                    <a:pt x="715" y="0"/>
                  </a:lnTo>
                  <a:lnTo>
                    <a:pt x="718" y="3"/>
                  </a:lnTo>
                  <a:lnTo>
                    <a:pt x="719" y="6"/>
                  </a:lnTo>
                  <a:lnTo>
                    <a:pt x="721" y="8"/>
                  </a:lnTo>
                  <a:lnTo>
                    <a:pt x="721" y="9"/>
                  </a:lnTo>
                  <a:lnTo>
                    <a:pt x="721" y="11"/>
                  </a:lnTo>
                  <a:lnTo>
                    <a:pt x="719" y="14"/>
                  </a:lnTo>
                  <a:lnTo>
                    <a:pt x="718" y="17"/>
                  </a:lnTo>
                  <a:lnTo>
                    <a:pt x="715" y="18"/>
                  </a:lnTo>
                  <a:lnTo>
                    <a:pt x="713" y="18"/>
                  </a:lnTo>
                  <a:lnTo>
                    <a:pt x="712" y="18"/>
                  </a:lnTo>
                  <a:close/>
                  <a:moveTo>
                    <a:pt x="675" y="18"/>
                  </a:moveTo>
                  <a:lnTo>
                    <a:pt x="675" y="18"/>
                  </a:lnTo>
                  <a:lnTo>
                    <a:pt x="672" y="18"/>
                  </a:lnTo>
                  <a:lnTo>
                    <a:pt x="670" y="18"/>
                  </a:lnTo>
                  <a:lnTo>
                    <a:pt x="667" y="17"/>
                  </a:lnTo>
                  <a:lnTo>
                    <a:pt x="666" y="14"/>
                  </a:lnTo>
                  <a:lnTo>
                    <a:pt x="666" y="11"/>
                  </a:lnTo>
                  <a:lnTo>
                    <a:pt x="665" y="9"/>
                  </a:lnTo>
                  <a:lnTo>
                    <a:pt x="666" y="8"/>
                  </a:lnTo>
                  <a:lnTo>
                    <a:pt x="666" y="6"/>
                  </a:lnTo>
                  <a:lnTo>
                    <a:pt x="667" y="3"/>
                  </a:lnTo>
                  <a:lnTo>
                    <a:pt x="670" y="0"/>
                  </a:lnTo>
                  <a:lnTo>
                    <a:pt x="672" y="0"/>
                  </a:lnTo>
                  <a:lnTo>
                    <a:pt x="675" y="0"/>
                  </a:lnTo>
                  <a:lnTo>
                    <a:pt x="676" y="0"/>
                  </a:lnTo>
                  <a:lnTo>
                    <a:pt x="678" y="0"/>
                  </a:lnTo>
                  <a:lnTo>
                    <a:pt x="681" y="3"/>
                  </a:lnTo>
                  <a:lnTo>
                    <a:pt x="682" y="6"/>
                  </a:lnTo>
                  <a:lnTo>
                    <a:pt x="684" y="8"/>
                  </a:lnTo>
                  <a:lnTo>
                    <a:pt x="684" y="9"/>
                  </a:lnTo>
                  <a:lnTo>
                    <a:pt x="684" y="11"/>
                  </a:lnTo>
                  <a:lnTo>
                    <a:pt x="682" y="14"/>
                  </a:lnTo>
                  <a:lnTo>
                    <a:pt x="681" y="17"/>
                  </a:lnTo>
                  <a:lnTo>
                    <a:pt x="678" y="18"/>
                  </a:lnTo>
                  <a:lnTo>
                    <a:pt x="676" y="18"/>
                  </a:lnTo>
                  <a:lnTo>
                    <a:pt x="675" y="18"/>
                  </a:lnTo>
                  <a:close/>
                  <a:moveTo>
                    <a:pt x="638" y="18"/>
                  </a:moveTo>
                  <a:lnTo>
                    <a:pt x="638" y="18"/>
                  </a:lnTo>
                  <a:lnTo>
                    <a:pt x="635" y="18"/>
                  </a:lnTo>
                  <a:lnTo>
                    <a:pt x="634" y="18"/>
                  </a:lnTo>
                  <a:lnTo>
                    <a:pt x="631" y="17"/>
                  </a:lnTo>
                  <a:lnTo>
                    <a:pt x="629" y="14"/>
                  </a:lnTo>
                  <a:lnTo>
                    <a:pt x="629" y="11"/>
                  </a:lnTo>
                  <a:lnTo>
                    <a:pt x="628" y="9"/>
                  </a:lnTo>
                  <a:lnTo>
                    <a:pt x="629" y="8"/>
                  </a:lnTo>
                  <a:lnTo>
                    <a:pt x="629" y="6"/>
                  </a:lnTo>
                  <a:lnTo>
                    <a:pt x="631" y="3"/>
                  </a:lnTo>
                  <a:lnTo>
                    <a:pt x="634" y="0"/>
                  </a:lnTo>
                  <a:lnTo>
                    <a:pt x="635" y="0"/>
                  </a:lnTo>
                  <a:lnTo>
                    <a:pt x="638" y="0"/>
                  </a:lnTo>
                  <a:lnTo>
                    <a:pt x="639" y="0"/>
                  </a:lnTo>
                  <a:lnTo>
                    <a:pt x="641" y="0"/>
                  </a:lnTo>
                  <a:lnTo>
                    <a:pt x="644" y="3"/>
                  </a:lnTo>
                  <a:lnTo>
                    <a:pt x="645" y="6"/>
                  </a:lnTo>
                  <a:lnTo>
                    <a:pt x="647" y="8"/>
                  </a:lnTo>
                  <a:lnTo>
                    <a:pt x="647" y="9"/>
                  </a:lnTo>
                  <a:lnTo>
                    <a:pt x="647" y="11"/>
                  </a:lnTo>
                  <a:lnTo>
                    <a:pt x="645" y="14"/>
                  </a:lnTo>
                  <a:lnTo>
                    <a:pt x="644" y="17"/>
                  </a:lnTo>
                  <a:lnTo>
                    <a:pt x="641" y="18"/>
                  </a:lnTo>
                  <a:lnTo>
                    <a:pt x="639" y="18"/>
                  </a:lnTo>
                  <a:lnTo>
                    <a:pt x="638" y="18"/>
                  </a:lnTo>
                  <a:close/>
                  <a:moveTo>
                    <a:pt x="601" y="18"/>
                  </a:moveTo>
                  <a:lnTo>
                    <a:pt x="601" y="18"/>
                  </a:lnTo>
                  <a:lnTo>
                    <a:pt x="598" y="18"/>
                  </a:lnTo>
                  <a:lnTo>
                    <a:pt x="597" y="18"/>
                  </a:lnTo>
                  <a:lnTo>
                    <a:pt x="594" y="17"/>
                  </a:lnTo>
                  <a:lnTo>
                    <a:pt x="592" y="14"/>
                  </a:lnTo>
                  <a:lnTo>
                    <a:pt x="592" y="11"/>
                  </a:lnTo>
                  <a:lnTo>
                    <a:pt x="591" y="9"/>
                  </a:lnTo>
                  <a:lnTo>
                    <a:pt x="592" y="8"/>
                  </a:lnTo>
                  <a:lnTo>
                    <a:pt x="592" y="6"/>
                  </a:lnTo>
                  <a:lnTo>
                    <a:pt x="594" y="3"/>
                  </a:lnTo>
                  <a:lnTo>
                    <a:pt x="597" y="0"/>
                  </a:lnTo>
                  <a:lnTo>
                    <a:pt x="598" y="0"/>
                  </a:lnTo>
                  <a:lnTo>
                    <a:pt x="601" y="0"/>
                  </a:lnTo>
                  <a:lnTo>
                    <a:pt x="603" y="0"/>
                  </a:lnTo>
                  <a:lnTo>
                    <a:pt x="604" y="0"/>
                  </a:lnTo>
                  <a:lnTo>
                    <a:pt x="607" y="3"/>
                  </a:lnTo>
                  <a:lnTo>
                    <a:pt x="608" y="6"/>
                  </a:lnTo>
                  <a:lnTo>
                    <a:pt x="610" y="8"/>
                  </a:lnTo>
                  <a:lnTo>
                    <a:pt x="610" y="9"/>
                  </a:lnTo>
                  <a:lnTo>
                    <a:pt x="610" y="11"/>
                  </a:lnTo>
                  <a:lnTo>
                    <a:pt x="608" y="14"/>
                  </a:lnTo>
                  <a:lnTo>
                    <a:pt x="607" y="17"/>
                  </a:lnTo>
                  <a:lnTo>
                    <a:pt x="604" y="18"/>
                  </a:lnTo>
                  <a:lnTo>
                    <a:pt x="603" y="18"/>
                  </a:lnTo>
                  <a:lnTo>
                    <a:pt x="601" y="18"/>
                  </a:lnTo>
                  <a:close/>
                  <a:moveTo>
                    <a:pt x="564" y="18"/>
                  </a:moveTo>
                  <a:lnTo>
                    <a:pt x="564" y="18"/>
                  </a:lnTo>
                  <a:lnTo>
                    <a:pt x="561" y="18"/>
                  </a:lnTo>
                  <a:lnTo>
                    <a:pt x="560" y="18"/>
                  </a:lnTo>
                  <a:lnTo>
                    <a:pt x="557" y="17"/>
                  </a:lnTo>
                  <a:lnTo>
                    <a:pt x="555" y="14"/>
                  </a:lnTo>
                  <a:lnTo>
                    <a:pt x="554" y="11"/>
                  </a:lnTo>
                  <a:lnTo>
                    <a:pt x="554" y="9"/>
                  </a:lnTo>
                  <a:lnTo>
                    <a:pt x="554" y="8"/>
                  </a:lnTo>
                  <a:lnTo>
                    <a:pt x="555" y="6"/>
                  </a:lnTo>
                  <a:lnTo>
                    <a:pt x="557" y="3"/>
                  </a:lnTo>
                  <a:lnTo>
                    <a:pt x="560" y="0"/>
                  </a:lnTo>
                  <a:lnTo>
                    <a:pt x="561" y="0"/>
                  </a:lnTo>
                  <a:lnTo>
                    <a:pt x="564" y="0"/>
                  </a:lnTo>
                  <a:lnTo>
                    <a:pt x="566" y="0"/>
                  </a:lnTo>
                  <a:lnTo>
                    <a:pt x="567" y="0"/>
                  </a:lnTo>
                  <a:lnTo>
                    <a:pt x="570" y="3"/>
                  </a:lnTo>
                  <a:lnTo>
                    <a:pt x="572" y="6"/>
                  </a:lnTo>
                  <a:lnTo>
                    <a:pt x="573" y="8"/>
                  </a:lnTo>
                  <a:lnTo>
                    <a:pt x="573" y="9"/>
                  </a:lnTo>
                  <a:lnTo>
                    <a:pt x="573" y="11"/>
                  </a:lnTo>
                  <a:lnTo>
                    <a:pt x="572" y="14"/>
                  </a:lnTo>
                  <a:lnTo>
                    <a:pt x="570" y="17"/>
                  </a:lnTo>
                  <a:lnTo>
                    <a:pt x="567" y="18"/>
                  </a:lnTo>
                  <a:lnTo>
                    <a:pt x="566" y="18"/>
                  </a:lnTo>
                  <a:lnTo>
                    <a:pt x="564" y="18"/>
                  </a:lnTo>
                  <a:close/>
                  <a:moveTo>
                    <a:pt x="527" y="18"/>
                  </a:moveTo>
                  <a:lnTo>
                    <a:pt x="527" y="18"/>
                  </a:lnTo>
                  <a:lnTo>
                    <a:pt x="524" y="18"/>
                  </a:lnTo>
                  <a:lnTo>
                    <a:pt x="523" y="18"/>
                  </a:lnTo>
                  <a:lnTo>
                    <a:pt x="520" y="17"/>
                  </a:lnTo>
                  <a:lnTo>
                    <a:pt x="518" y="14"/>
                  </a:lnTo>
                  <a:lnTo>
                    <a:pt x="517" y="11"/>
                  </a:lnTo>
                  <a:lnTo>
                    <a:pt x="517" y="9"/>
                  </a:lnTo>
                  <a:lnTo>
                    <a:pt x="517" y="8"/>
                  </a:lnTo>
                  <a:lnTo>
                    <a:pt x="518" y="6"/>
                  </a:lnTo>
                  <a:lnTo>
                    <a:pt x="520" y="3"/>
                  </a:lnTo>
                  <a:lnTo>
                    <a:pt x="523" y="0"/>
                  </a:lnTo>
                  <a:lnTo>
                    <a:pt x="524" y="0"/>
                  </a:lnTo>
                  <a:lnTo>
                    <a:pt x="527" y="0"/>
                  </a:lnTo>
                  <a:lnTo>
                    <a:pt x="529" y="0"/>
                  </a:lnTo>
                  <a:lnTo>
                    <a:pt x="530" y="0"/>
                  </a:lnTo>
                  <a:lnTo>
                    <a:pt x="533" y="3"/>
                  </a:lnTo>
                  <a:lnTo>
                    <a:pt x="535" y="6"/>
                  </a:lnTo>
                  <a:lnTo>
                    <a:pt x="536" y="8"/>
                  </a:lnTo>
                  <a:lnTo>
                    <a:pt x="536" y="9"/>
                  </a:lnTo>
                  <a:lnTo>
                    <a:pt x="536" y="11"/>
                  </a:lnTo>
                  <a:lnTo>
                    <a:pt x="535" y="14"/>
                  </a:lnTo>
                  <a:lnTo>
                    <a:pt x="533" y="17"/>
                  </a:lnTo>
                  <a:lnTo>
                    <a:pt x="530" y="18"/>
                  </a:lnTo>
                  <a:lnTo>
                    <a:pt x="529" y="18"/>
                  </a:lnTo>
                  <a:lnTo>
                    <a:pt x="527" y="18"/>
                  </a:lnTo>
                  <a:close/>
                  <a:moveTo>
                    <a:pt x="490" y="18"/>
                  </a:moveTo>
                  <a:lnTo>
                    <a:pt x="490" y="18"/>
                  </a:lnTo>
                  <a:lnTo>
                    <a:pt x="487" y="18"/>
                  </a:lnTo>
                  <a:lnTo>
                    <a:pt x="486" y="18"/>
                  </a:lnTo>
                  <a:lnTo>
                    <a:pt x="483" y="17"/>
                  </a:lnTo>
                  <a:lnTo>
                    <a:pt x="482" y="14"/>
                  </a:lnTo>
                  <a:lnTo>
                    <a:pt x="480" y="11"/>
                  </a:lnTo>
                  <a:lnTo>
                    <a:pt x="480" y="9"/>
                  </a:lnTo>
                  <a:lnTo>
                    <a:pt x="480" y="8"/>
                  </a:lnTo>
                  <a:lnTo>
                    <a:pt x="482" y="6"/>
                  </a:lnTo>
                  <a:lnTo>
                    <a:pt x="483" y="3"/>
                  </a:lnTo>
                  <a:lnTo>
                    <a:pt x="486" y="0"/>
                  </a:lnTo>
                  <a:lnTo>
                    <a:pt x="487" y="0"/>
                  </a:lnTo>
                  <a:lnTo>
                    <a:pt x="490" y="0"/>
                  </a:lnTo>
                  <a:lnTo>
                    <a:pt x="492" y="0"/>
                  </a:lnTo>
                  <a:lnTo>
                    <a:pt x="493" y="0"/>
                  </a:lnTo>
                  <a:lnTo>
                    <a:pt x="496" y="3"/>
                  </a:lnTo>
                  <a:lnTo>
                    <a:pt x="498" y="6"/>
                  </a:lnTo>
                  <a:lnTo>
                    <a:pt x="499" y="8"/>
                  </a:lnTo>
                  <a:lnTo>
                    <a:pt x="499" y="9"/>
                  </a:lnTo>
                  <a:lnTo>
                    <a:pt x="499" y="11"/>
                  </a:lnTo>
                  <a:lnTo>
                    <a:pt x="498" y="14"/>
                  </a:lnTo>
                  <a:lnTo>
                    <a:pt x="496" y="17"/>
                  </a:lnTo>
                  <a:lnTo>
                    <a:pt x="493" y="18"/>
                  </a:lnTo>
                  <a:lnTo>
                    <a:pt x="492" y="18"/>
                  </a:lnTo>
                  <a:lnTo>
                    <a:pt x="490" y="18"/>
                  </a:lnTo>
                  <a:close/>
                  <a:moveTo>
                    <a:pt x="453" y="18"/>
                  </a:moveTo>
                  <a:lnTo>
                    <a:pt x="453" y="18"/>
                  </a:lnTo>
                  <a:lnTo>
                    <a:pt x="451" y="18"/>
                  </a:lnTo>
                  <a:lnTo>
                    <a:pt x="449" y="18"/>
                  </a:lnTo>
                  <a:lnTo>
                    <a:pt x="446" y="17"/>
                  </a:lnTo>
                  <a:lnTo>
                    <a:pt x="445" y="14"/>
                  </a:lnTo>
                  <a:lnTo>
                    <a:pt x="443" y="11"/>
                  </a:lnTo>
                  <a:lnTo>
                    <a:pt x="443" y="9"/>
                  </a:lnTo>
                  <a:lnTo>
                    <a:pt x="443" y="8"/>
                  </a:lnTo>
                  <a:lnTo>
                    <a:pt x="445" y="6"/>
                  </a:lnTo>
                  <a:lnTo>
                    <a:pt x="446" y="3"/>
                  </a:lnTo>
                  <a:lnTo>
                    <a:pt x="449" y="0"/>
                  </a:lnTo>
                  <a:lnTo>
                    <a:pt x="451" y="0"/>
                  </a:lnTo>
                  <a:lnTo>
                    <a:pt x="453" y="0"/>
                  </a:lnTo>
                  <a:lnTo>
                    <a:pt x="455" y="0"/>
                  </a:lnTo>
                  <a:lnTo>
                    <a:pt x="456" y="0"/>
                  </a:lnTo>
                  <a:lnTo>
                    <a:pt x="459" y="3"/>
                  </a:lnTo>
                  <a:lnTo>
                    <a:pt x="461" y="6"/>
                  </a:lnTo>
                  <a:lnTo>
                    <a:pt x="462" y="8"/>
                  </a:lnTo>
                  <a:lnTo>
                    <a:pt x="462" y="9"/>
                  </a:lnTo>
                  <a:lnTo>
                    <a:pt x="462" y="11"/>
                  </a:lnTo>
                  <a:lnTo>
                    <a:pt x="461" y="14"/>
                  </a:lnTo>
                  <a:lnTo>
                    <a:pt x="459" y="17"/>
                  </a:lnTo>
                  <a:lnTo>
                    <a:pt x="456" y="18"/>
                  </a:lnTo>
                  <a:lnTo>
                    <a:pt x="455" y="18"/>
                  </a:lnTo>
                  <a:lnTo>
                    <a:pt x="453" y="18"/>
                  </a:lnTo>
                  <a:close/>
                  <a:moveTo>
                    <a:pt x="417" y="18"/>
                  </a:moveTo>
                  <a:lnTo>
                    <a:pt x="417" y="18"/>
                  </a:lnTo>
                  <a:lnTo>
                    <a:pt x="414" y="18"/>
                  </a:lnTo>
                  <a:lnTo>
                    <a:pt x="412" y="18"/>
                  </a:lnTo>
                  <a:lnTo>
                    <a:pt x="409" y="17"/>
                  </a:lnTo>
                  <a:lnTo>
                    <a:pt x="408" y="14"/>
                  </a:lnTo>
                  <a:lnTo>
                    <a:pt x="406" y="11"/>
                  </a:lnTo>
                  <a:lnTo>
                    <a:pt x="406" y="9"/>
                  </a:lnTo>
                  <a:lnTo>
                    <a:pt x="406" y="8"/>
                  </a:lnTo>
                  <a:lnTo>
                    <a:pt x="408" y="6"/>
                  </a:lnTo>
                  <a:lnTo>
                    <a:pt x="409" y="3"/>
                  </a:lnTo>
                  <a:lnTo>
                    <a:pt x="412" y="0"/>
                  </a:lnTo>
                  <a:lnTo>
                    <a:pt x="414" y="0"/>
                  </a:lnTo>
                  <a:lnTo>
                    <a:pt x="417" y="0"/>
                  </a:lnTo>
                  <a:lnTo>
                    <a:pt x="418" y="0"/>
                  </a:lnTo>
                  <a:lnTo>
                    <a:pt x="420" y="0"/>
                  </a:lnTo>
                  <a:lnTo>
                    <a:pt x="422" y="3"/>
                  </a:lnTo>
                  <a:lnTo>
                    <a:pt x="424" y="6"/>
                  </a:lnTo>
                  <a:lnTo>
                    <a:pt x="425" y="8"/>
                  </a:lnTo>
                  <a:lnTo>
                    <a:pt x="425" y="9"/>
                  </a:lnTo>
                  <a:lnTo>
                    <a:pt x="425" y="11"/>
                  </a:lnTo>
                  <a:lnTo>
                    <a:pt x="424" y="14"/>
                  </a:lnTo>
                  <a:lnTo>
                    <a:pt x="422" y="17"/>
                  </a:lnTo>
                  <a:lnTo>
                    <a:pt x="420" y="18"/>
                  </a:lnTo>
                  <a:lnTo>
                    <a:pt x="418" y="18"/>
                  </a:lnTo>
                  <a:lnTo>
                    <a:pt x="417" y="18"/>
                  </a:lnTo>
                  <a:close/>
                  <a:moveTo>
                    <a:pt x="380" y="18"/>
                  </a:moveTo>
                  <a:lnTo>
                    <a:pt x="380" y="18"/>
                  </a:lnTo>
                  <a:lnTo>
                    <a:pt x="377" y="18"/>
                  </a:lnTo>
                  <a:lnTo>
                    <a:pt x="375" y="18"/>
                  </a:lnTo>
                  <a:lnTo>
                    <a:pt x="372" y="17"/>
                  </a:lnTo>
                  <a:lnTo>
                    <a:pt x="371" y="14"/>
                  </a:lnTo>
                  <a:lnTo>
                    <a:pt x="369" y="11"/>
                  </a:lnTo>
                  <a:lnTo>
                    <a:pt x="369" y="9"/>
                  </a:lnTo>
                  <a:lnTo>
                    <a:pt x="369" y="8"/>
                  </a:lnTo>
                  <a:lnTo>
                    <a:pt x="371" y="6"/>
                  </a:lnTo>
                  <a:lnTo>
                    <a:pt x="372" y="3"/>
                  </a:lnTo>
                  <a:lnTo>
                    <a:pt x="375" y="0"/>
                  </a:lnTo>
                  <a:lnTo>
                    <a:pt x="377" y="0"/>
                  </a:lnTo>
                  <a:lnTo>
                    <a:pt x="380" y="0"/>
                  </a:lnTo>
                  <a:lnTo>
                    <a:pt x="381" y="0"/>
                  </a:lnTo>
                  <a:lnTo>
                    <a:pt x="383" y="0"/>
                  </a:lnTo>
                  <a:lnTo>
                    <a:pt x="386" y="3"/>
                  </a:lnTo>
                  <a:lnTo>
                    <a:pt x="387" y="6"/>
                  </a:lnTo>
                  <a:lnTo>
                    <a:pt x="389" y="8"/>
                  </a:lnTo>
                  <a:lnTo>
                    <a:pt x="389" y="9"/>
                  </a:lnTo>
                  <a:lnTo>
                    <a:pt x="389" y="11"/>
                  </a:lnTo>
                  <a:lnTo>
                    <a:pt x="387" y="14"/>
                  </a:lnTo>
                  <a:lnTo>
                    <a:pt x="386" y="17"/>
                  </a:lnTo>
                  <a:lnTo>
                    <a:pt x="383" y="18"/>
                  </a:lnTo>
                  <a:lnTo>
                    <a:pt x="381" y="18"/>
                  </a:lnTo>
                  <a:lnTo>
                    <a:pt x="380" y="18"/>
                  </a:lnTo>
                  <a:close/>
                  <a:moveTo>
                    <a:pt x="343" y="18"/>
                  </a:moveTo>
                  <a:lnTo>
                    <a:pt x="343" y="18"/>
                  </a:lnTo>
                  <a:lnTo>
                    <a:pt x="340" y="18"/>
                  </a:lnTo>
                  <a:lnTo>
                    <a:pt x="338" y="18"/>
                  </a:lnTo>
                  <a:lnTo>
                    <a:pt x="335" y="17"/>
                  </a:lnTo>
                  <a:lnTo>
                    <a:pt x="334" y="14"/>
                  </a:lnTo>
                  <a:lnTo>
                    <a:pt x="332" y="11"/>
                  </a:lnTo>
                  <a:lnTo>
                    <a:pt x="332" y="9"/>
                  </a:lnTo>
                  <a:lnTo>
                    <a:pt x="332" y="8"/>
                  </a:lnTo>
                  <a:lnTo>
                    <a:pt x="334" y="6"/>
                  </a:lnTo>
                  <a:lnTo>
                    <a:pt x="335" y="3"/>
                  </a:lnTo>
                  <a:lnTo>
                    <a:pt x="338" y="0"/>
                  </a:lnTo>
                  <a:lnTo>
                    <a:pt x="340" y="0"/>
                  </a:lnTo>
                  <a:lnTo>
                    <a:pt x="343" y="0"/>
                  </a:lnTo>
                  <a:lnTo>
                    <a:pt x="344" y="0"/>
                  </a:lnTo>
                  <a:lnTo>
                    <a:pt x="346" y="0"/>
                  </a:lnTo>
                  <a:lnTo>
                    <a:pt x="349" y="3"/>
                  </a:lnTo>
                  <a:lnTo>
                    <a:pt x="350" y="6"/>
                  </a:lnTo>
                  <a:lnTo>
                    <a:pt x="352" y="8"/>
                  </a:lnTo>
                  <a:lnTo>
                    <a:pt x="352" y="9"/>
                  </a:lnTo>
                  <a:lnTo>
                    <a:pt x="352" y="11"/>
                  </a:lnTo>
                  <a:lnTo>
                    <a:pt x="350" y="14"/>
                  </a:lnTo>
                  <a:lnTo>
                    <a:pt x="349" y="17"/>
                  </a:lnTo>
                  <a:lnTo>
                    <a:pt x="346" y="18"/>
                  </a:lnTo>
                  <a:lnTo>
                    <a:pt x="344" y="18"/>
                  </a:lnTo>
                  <a:lnTo>
                    <a:pt x="343" y="18"/>
                  </a:lnTo>
                  <a:close/>
                  <a:moveTo>
                    <a:pt x="306" y="18"/>
                  </a:moveTo>
                  <a:lnTo>
                    <a:pt x="306" y="18"/>
                  </a:lnTo>
                  <a:lnTo>
                    <a:pt x="303" y="18"/>
                  </a:lnTo>
                  <a:lnTo>
                    <a:pt x="301" y="18"/>
                  </a:lnTo>
                  <a:lnTo>
                    <a:pt x="298" y="17"/>
                  </a:lnTo>
                  <a:lnTo>
                    <a:pt x="297" y="14"/>
                  </a:lnTo>
                  <a:lnTo>
                    <a:pt x="296" y="11"/>
                  </a:lnTo>
                  <a:lnTo>
                    <a:pt x="296" y="9"/>
                  </a:lnTo>
                  <a:lnTo>
                    <a:pt x="296" y="8"/>
                  </a:lnTo>
                  <a:lnTo>
                    <a:pt x="297" y="6"/>
                  </a:lnTo>
                  <a:lnTo>
                    <a:pt x="298" y="3"/>
                  </a:lnTo>
                  <a:lnTo>
                    <a:pt x="301" y="0"/>
                  </a:lnTo>
                  <a:lnTo>
                    <a:pt x="303" y="0"/>
                  </a:lnTo>
                  <a:lnTo>
                    <a:pt x="306" y="0"/>
                  </a:lnTo>
                  <a:lnTo>
                    <a:pt x="307" y="0"/>
                  </a:lnTo>
                  <a:lnTo>
                    <a:pt x="309" y="0"/>
                  </a:lnTo>
                  <a:lnTo>
                    <a:pt x="312" y="3"/>
                  </a:lnTo>
                  <a:lnTo>
                    <a:pt x="313" y="6"/>
                  </a:lnTo>
                  <a:lnTo>
                    <a:pt x="315" y="8"/>
                  </a:lnTo>
                  <a:lnTo>
                    <a:pt x="315" y="9"/>
                  </a:lnTo>
                  <a:lnTo>
                    <a:pt x="315" y="11"/>
                  </a:lnTo>
                  <a:lnTo>
                    <a:pt x="313" y="14"/>
                  </a:lnTo>
                  <a:lnTo>
                    <a:pt x="312" y="17"/>
                  </a:lnTo>
                  <a:lnTo>
                    <a:pt x="309" y="18"/>
                  </a:lnTo>
                  <a:lnTo>
                    <a:pt x="307" y="18"/>
                  </a:lnTo>
                  <a:lnTo>
                    <a:pt x="306" y="18"/>
                  </a:lnTo>
                  <a:close/>
                  <a:moveTo>
                    <a:pt x="269" y="18"/>
                  </a:moveTo>
                  <a:lnTo>
                    <a:pt x="269" y="18"/>
                  </a:lnTo>
                  <a:lnTo>
                    <a:pt x="266" y="18"/>
                  </a:lnTo>
                  <a:lnTo>
                    <a:pt x="265" y="18"/>
                  </a:lnTo>
                  <a:lnTo>
                    <a:pt x="262" y="17"/>
                  </a:lnTo>
                  <a:lnTo>
                    <a:pt x="260" y="14"/>
                  </a:lnTo>
                  <a:lnTo>
                    <a:pt x="259" y="11"/>
                  </a:lnTo>
                  <a:lnTo>
                    <a:pt x="259" y="9"/>
                  </a:lnTo>
                  <a:lnTo>
                    <a:pt x="259" y="8"/>
                  </a:lnTo>
                  <a:lnTo>
                    <a:pt x="260" y="6"/>
                  </a:lnTo>
                  <a:lnTo>
                    <a:pt x="262" y="3"/>
                  </a:lnTo>
                  <a:lnTo>
                    <a:pt x="265" y="0"/>
                  </a:lnTo>
                  <a:lnTo>
                    <a:pt x="266" y="0"/>
                  </a:lnTo>
                  <a:lnTo>
                    <a:pt x="269" y="0"/>
                  </a:lnTo>
                  <a:lnTo>
                    <a:pt x="270" y="0"/>
                  </a:lnTo>
                  <a:lnTo>
                    <a:pt x="272" y="0"/>
                  </a:lnTo>
                  <a:lnTo>
                    <a:pt x="275" y="3"/>
                  </a:lnTo>
                  <a:lnTo>
                    <a:pt x="276" y="6"/>
                  </a:lnTo>
                  <a:lnTo>
                    <a:pt x="278" y="8"/>
                  </a:lnTo>
                  <a:lnTo>
                    <a:pt x="278" y="9"/>
                  </a:lnTo>
                  <a:lnTo>
                    <a:pt x="278" y="11"/>
                  </a:lnTo>
                  <a:lnTo>
                    <a:pt x="276" y="14"/>
                  </a:lnTo>
                  <a:lnTo>
                    <a:pt x="275" y="17"/>
                  </a:lnTo>
                  <a:lnTo>
                    <a:pt x="272" y="18"/>
                  </a:lnTo>
                  <a:lnTo>
                    <a:pt x="270" y="18"/>
                  </a:lnTo>
                  <a:lnTo>
                    <a:pt x="269" y="18"/>
                  </a:lnTo>
                  <a:close/>
                  <a:moveTo>
                    <a:pt x="232" y="18"/>
                  </a:moveTo>
                  <a:lnTo>
                    <a:pt x="232" y="18"/>
                  </a:lnTo>
                  <a:lnTo>
                    <a:pt x="229" y="18"/>
                  </a:lnTo>
                  <a:lnTo>
                    <a:pt x="228" y="18"/>
                  </a:lnTo>
                  <a:lnTo>
                    <a:pt x="225" y="17"/>
                  </a:lnTo>
                  <a:lnTo>
                    <a:pt x="223" y="14"/>
                  </a:lnTo>
                  <a:lnTo>
                    <a:pt x="222" y="11"/>
                  </a:lnTo>
                  <a:lnTo>
                    <a:pt x="222" y="9"/>
                  </a:lnTo>
                  <a:lnTo>
                    <a:pt x="222" y="8"/>
                  </a:lnTo>
                  <a:lnTo>
                    <a:pt x="223" y="6"/>
                  </a:lnTo>
                  <a:lnTo>
                    <a:pt x="225" y="3"/>
                  </a:lnTo>
                  <a:lnTo>
                    <a:pt x="228" y="0"/>
                  </a:lnTo>
                  <a:lnTo>
                    <a:pt x="229" y="0"/>
                  </a:lnTo>
                  <a:lnTo>
                    <a:pt x="232" y="0"/>
                  </a:lnTo>
                  <a:lnTo>
                    <a:pt x="234" y="0"/>
                  </a:lnTo>
                  <a:lnTo>
                    <a:pt x="235" y="0"/>
                  </a:lnTo>
                  <a:lnTo>
                    <a:pt x="238" y="3"/>
                  </a:lnTo>
                  <a:lnTo>
                    <a:pt x="239" y="6"/>
                  </a:lnTo>
                  <a:lnTo>
                    <a:pt x="241" y="8"/>
                  </a:lnTo>
                  <a:lnTo>
                    <a:pt x="241" y="9"/>
                  </a:lnTo>
                  <a:lnTo>
                    <a:pt x="241" y="11"/>
                  </a:lnTo>
                  <a:lnTo>
                    <a:pt x="239" y="14"/>
                  </a:lnTo>
                  <a:lnTo>
                    <a:pt x="238" y="17"/>
                  </a:lnTo>
                  <a:lnTo>
                    <a:pt x="235" y="18"/>
                  </a:lnTo>
                  <a:lnTo>
                    <a:pt x="234" y="18"/>
                  </a:lnTo>
                  <a:lnTo>
                    <a:pt x="232" y="18"/>
                  </a:lnTo>
                  <a:close/>
                  <a:moveTo>
                    <a:pt x="195" y="18"/>
                  </a:moveTo>
                  <a:lnTo>
                    <a:pt x="194" y="18"/>
                  </a:lnTo>
                  <a:lnTo>
                    <a:pt x="192" y="18"/>
                  </a:lnTo>
                  <a:lnTo>
                    <a:pt x="191" y="18"/>
                  </a:lnTo>
                  <a:lnTo>
                    <a:pt x="188" y="17"/>
                  </a:lnTo>
                  <a:lnTo>
                    <a:pt x="186" y="14"/>
                  </a:lnTo>
                  <a:lnTo>
                    <a:pt x="185" y="11"/>
                  </a:lnTo>
                  <a:lnTo>
                    <a:pt x="185" y="9"/>
                  </a:lnTo>
                  <a:lnTo>
                    <a:pt x="185" y="8"/>
                  </a:lnTo>
                  <a:lnTo>
                    <a:pt x="186" y="6"/>
                  </a:lnTo>
                  <a:lnTo>
                    <a:pt x="188" y="3"/>
                  </a:lnTo>
                  <a:lnTo>
                    <a:pt x="191" y="0"/>
                  </a:lnTo>
                  <a:lnTo>
                    <a:pt x="192" y="0"/>
                  </a:lnTo>
                  <a:lnTo>
                    <a:pt x="194" y="0"/>
                  </a:lnTo>
                  <a:lnTo>
                    <a:pt x="195" y="0"/>
                  </a:lnTo>
                  <a:lnTo>
                    <a:pt x="197" y="0"/>
                  </a:lnTo>
                  <a:lnTo>
                    <a:pt x="198" y="0"/>
                  </a:lnTo>
                  <a:lnTo>
                    <a:pt x="201" y="3"/>
                  </a:lnTo>
                  <a:lnTo>
                    <a:pt x="203" y="6"/>
                  </a:lnTo>
                  <a:lnTo>
                    <a:pt x="204" y="8"/>
                  </a:lnTo>
                  <a:lnTo>
                    <a:pt x="204" y="9"/>
                  </a:lnTo>
                  <a:lnTo>
                    <a:pt x="204" y="11"/>
                  </a:lnTo>
                  <a:lnTo>
                    <a:pt x="203" y="14"/>
                  </a:lnTo>
                  <a:lnTo>
                    <a:pt x="201" y="17"/>
                  </a:lnTo>
                  <a:lnTo>
                    <a:pt x="198" y="18"/>
                  </a:lnTo>
                  <a:lnTo>
                    <a:pt x="197" y="18"/>
                  </a:lnTo>
                  <a:lnTo>
                    <a:pt x="195" y="18"/>
                  </a:lnTo>
                  <a:close/>
                  <a:moveTo>
                    <a:pt x="157" y="18"/>
                  </a:moveTo>
                  <a:lnTo>
                    <a:pt x="157" y="18"/>
                  </a:lnTo>
                  <a:lnTo>
                    <a:pt x="155" y="18"/>
                  </a:lnTo>
                  <a:lnTo>
                    <a:pt x="154" y="18"/>
                  </a:lnTo>
                  <a:lnTo>
                    <a:pt x="151" y="17"/>
                  </a:lnTo>
                  <a:lnTo>
                    <a:pt x="149" y="14"/>
                  </a:lnTo>
                  <a:lnTo>
                    <a:pt x="148" y="11"/>
                  </a:lnTo>
                  <a:lnTo>
                    <a:pt x="148" y="9"/>
                  </a:lnTo>
                  <a:lnTo>
                    <a:pt x="148" y="8"/>
                  </a:lnTo>
                  <a:lnTo>
                    <a:pt x="149" y="6"/>
                  </a:lnTo>
                  <a:lnTo>
                    <a:pt x="151" y="3"/>
                  </a:lnTo>
                  <a:lnTo>
                    <a:pt x="154" y="0"/>
                  </a:lnTo>
                  <a:lnTo>
                    <a:pt x="155" y="0"/>
                  </a:lnTo>
                  <a:lnTo>
                    <a:pt x="157" y="0"/>
                  </a:lnTo>
                  <a:lnTo>
                    <a:pt x="160" y="0"/>
                  </a:lnTo>
                  <a:lnTo>
                    <a:pt x="161" y="0"/>
                  </a:lnTo>
                  <a:lnTo>
                    <a:pt x="164" y="3"/>
                  </a:lnTo>
                  <a:lnTo>
                    <a:pt x="166" y="6"/>
                  </a:lnTo>
                  <a:lnTo>
                    <a:pt x="167" y="8"/>
                  </a:lnTo>
                  <a:lnTo>
                    <a:pt x="167" y="9"/>
                  </a:lnTo>
                  <a:lnTo>
                    <a:pt x="167" y="11"/>
                  </a:lnTo>
                  <a:lnTo>
                    <a:pt x="166" y="14"/>
                  </a:lnTo>
                  <a:lnTo>
                    <a:pt x="164" y="17"/>
                  </a:lnTo>
                  <a:lnTo>
                    <a:pt x="161" y="18"/>
                  </a:lnTo>
                  <a:lnTo>
                    <a:pt x="160" y="18"/>
                  </a:lnTo>
                  <a:lnTo>
                    <a:pt x="157" y="18"/>
                  </a:lnTo>
                  <a:close/>
                  <a:moveTo>
                    <a:pt x="120" y="18"/>
                  </a:moveTo>
                  <a:lnTo>
                    <a:pt x="120" y="18"/>
                  </a:lnTo>
                  <a:lnTo>
                    <a:pt x="118" y="18"/>
                  </a:lnTo>
                  <a:lnTo>
                    <a:pt x="117" y="18"/>
                  </a:lnTo>
                  <a:lnTo>
                    <a:pt x="114" y="17"/>
                  </a:lnTo>
                  <a:lnTo>
                    <a:pt x="113" y="14"/>
                  </a:lnTo>
                  <a:lnTo>
                    <a:pt x="111" y="11"/>
                  </a:lnTo>
                  <a:lnTo>
                    <a:pt x="111" y="9"/>
                  </a:lnTo>
                  <a:lnTo>
                    <a:pt x="111" y="8"/>
                  </a:lnTo>
                  <a:lnTo>
                    <a:pt x="113" y="6"/>
                  </a:lnTo>
                  <a:lnTo>
                    <a:pt x="114" y="3"/>
                  </a:lnTo>
                  <a:lnTo>
                    <a:pt x="117" y="0"/>
                  </a:lnTo>
                  <a:lnTo>
                    <a:pt x="118" y="0"/>
                  </a:lnTo>
                  <a:lnTo>
                    <a:pt x="120" y="0"/>
                  </a:lnTo>
                  <a:lnTo>
                    <a:pt x="123" y="0"/>
                  </a:lnTo>
                  <a:lnTo>
                    <a:pt x="124" y="0"/>
                  </a:lnTo>
                  <a:lnTo>
                    <a:pt x="127" y="3"/>
                  </a:lnTo>
                  <a:lnTo>
                    <a:pt x="129" y="6"/>
                  </a:lnTo>
                  <a:lnTo>
                    <a:pt x="130" y="8"/>
                  </a:lnTo>
                  <a:lnTo>
                    <a:pt x="130" y="9"/>
                  </a:lnTo>
                  <a:lnTo>
                    <a:pt x="130" y="11"/>
                  </a:lnTo>
                  <a:lnTo>
                    <a:pt x="129" y="14"/>
                  </a:lnTo>
                  <a:lnTo>
                    <a:pt x="127" y="17"/>
                  </a:lnTo>
                  <a:lnTo>
                    <a:pt x="124" y="18"/>
                  </a:lnTo>
                  <a:lnTo>
                    <a:pt x="123" y="18"/>
                  </a:lnTo>
                  <a:lnTo>
                    <a:pt x="120" y="18"/>
                  </a:lnTo>
                  <a:close/>
                  <a:moveTo>
                    <a:pt x="83" y="18"/>
                  </a:moveTo>
                  <a:lnTo>
                    <a:pt x="83" y="18"/>
                  </a:lnTo>
                  <a:lnTo>
                    <a:pt x="82" y="18"/>
                  </a:lnTo>
                  <a:lnTo>
                    <a:pt x="80" y="18"/>
                  </a:lnTo>
                  <a:lnTo>
                    <a:pt x="77" y="17"/>
                  </a:lnTo>
                  <a:lnTo>
                    <a:pt x="76" y="14"/>
                  </a:lnTo>
                  <a:lnTo>
                    <a:pt x="74" y="11"/>
                  </a:lnTo>
                  <a:lnTo>
                    <a:pt x="74" y="9"/>
                  </a:lnTo>
                  <a:lnTo>
                    <a:pt x="74" y="8"/>
                  </a:lnTo>
                  <a:lnTo>
                    <a:pt x="76" y="6"/>
                  </a:lnTo>
                  <a:lnTo>
                    <a:pt x="77" y="3"/>
                  </a:lnTo>
                  <a:lnTo>
                    <a:pt x="80" y="0"/>
                  </a:lnTo>
                  <a:lnTo>
                    <a:pt x="82" y="0"/>
                  </a:lnTo>
                  <a:lnTo>
                    <a:pt x="83" y="0"/>
                  </a:lnTo>
                  <a:lnTo>
                    <a:pt x="86" y="0"/>
                  </a:lnTo>
                  <a:lnTo>
                    <a:pt x="87" y="0"/>
                  </a:lnTo>
                  <a:lnTo>
                    <a:pt x="90" y="3"/>
                  </a:lnTo>
                  <a:lnTo>
                    <a:pt x="92" y="6"/>
                  </a:lnTo>
                  <a:lnTo>
                    <a:pt x="93" y="8"/>
                  </a:lnTo>
                  <a:lnTo>
                    <a:pt x="93" y="9"/>
                  </a:lnTo>
                  <a:lnTo>
                    <a:pt x="93" y="11"/>
                  </a:lnTo>
                  <a:lnTo>
                    <a:pt x="92" y="14"/>
                  </a:lnTo>
                  <a:lnTo>
                    <a:pt x="90" y="17"/>
                  </a:lnTo>
                  <a:lnTo>
                    <a:pt x="87" y="18"/>
                  </a:lnTo>
                  <a:lnTo>
                    <a:pt x="86" y="18"/>
                  </a:lnTo>
                  <a:lnTo>
                    <a:pt x="83" y="18"/>
                  </a:lnTo>
                  <a:close/>
                  <a:moveTo>
                    <a:pt x="46" y="18"/>
                  </a:moveTo>
                  <a:lnTo>
                    <a:pt x="46" y="18"/>
                  </a:lnTo>
                  <a:lnTo>
                    <a:pt x="45" y="18"/>
                  </a:lnTo>
                  <a:lnTo>
                    <a:pt x="43" y="18"/>
                  </a:lnTo>
                  <a:lnTo>
                    <a:pt x="40" y="17"/>
                  </a:lnTo>
                  <a:lnTo>
                    <a:pt x="39" y="14"/>
                  </a:lnTo>
                  <a:lnTo>
                    <a:pt x="37" y="11"/>
                  </a:lnTo>
                  <a:lnTo>
                    <a:pt x="37" y="9"/>
                  </a:lnTo>
                  <a:lnTo>
                    <a:pt x="37" y="8"/>
                  </a:lnTo>
                  <a:lnTo>
                    <a:pt x="39" y="6"/>
                  </a:lnTo>
                  <a:lnTo>
                    <a:pt x="40" y="3"/>
                  </a:lnTo>
                  <a:lnTo>
                    <a:pt x="43" y="0"/>
                  </a:lnTo>
                  <a:lnTo>
                    <a:pt x="45" y="0"/>
                  </a:lnTo>
                  <a:lnTo>
                    <a:pt x="46" y="0"/>
                  </a:lnTo>
                  <a:lnTo>
                    <a:pt x="49" y="0"/>
                  </a:lnTo>
                  <a:lnTo>
                    <a:pt x="51" y="0"/>
                  </a:lnTo>
                  <a:lnTo>
                    <a:pt x="53" y="3"/>
                  </a:lnTo>
                  <a:lnTo>
                    <a:pt x="55" y="6"/>
                  </a:lnTo>
                  <a:lnTo>
                    <a:pt x="56" y="8"/>
                  </a:lnTo>
                  <a:lnTo>
                    <a:pt x="56" y="9"/>
                  </a:lnTo>
                  <a:lnTo>
                    <a:pt x="56" y="11"/>
                  </a:lnTo>
                  <a:lnTo>
                    <a:pt x="55" y="14"/>
                  </a:lnTo>
                  <a:lnTo>
                    <a:pt x="53" y="17"/>
                  </a:lnTo>
                  <a:lnTo>
                    <a:pt x="51" y="18"/>
                  </a:lnTo>
                  <a:lnTo>
                    <a:pt x="49" y="18"/>
                  </a:lnTo>
                  <a:lnTo>
                    <a:pt x="46" y="18"/>
                  </a:lnTo>
                  <a:close/>
                  <a:moveTo>
                    <a:pt x="20" y="11"/>
                  </a:moveTo>
                  <a:lnTo>
                    <a:pt x="20" y="11"/>
                  </a:lnTo>
                  <a:lnTo>
                    <a:pt x="20" y="12"/>
                  </a:lnTo>
                  <a:lnTo>
                    <a:pt x="18" y="14"/>
                  </a:lnTo>
                  <a:lnTo>
                    <a:pt x="17" y="17"/>
                  </a:lnTo>
                  <a:lnTo>
                    <a:pt x="14" y="18"/>
                  </a:lnTo>
                  <a:lnTo>
                    <a:pt x="12" y="20"/>
                  </a:lnTo>
                  <a:lnTo>
                    <a:pt x="11" y="20"/>
                  </a:lnTo>
                  <a:lnTo>
                    <a:pt x="8" y="20"/>
                  </a:lnTo>
                  <a:lnTo>
                    <a:pt x="6" y="18"/>
                  </a:lnTo>
                  <a:lnTo>
                    <a:pt x="3" y="17"/>
                  </a:lnTo>
                  <a:lnTo>
                    <a:pt x="2" y="14"/>
                  </a:lnTo>
                  <a:lnTo>
                    <a:pt x="2" y="12"/>
                  </a:lnTo>
                  <a:lnTo>
                    <a:pt x="0" y="11"/>
                  </a:lnTo>
                  <a:lnTo>
                    <a:pt x="2" y="8"/>
                  </a:lnTo>
                  <a:lnTo>
                    <a:pt x="2" y="6"/>
                  </a:lnTo>
                  <a:lnTo>
                    <a:pt x="3" y="3"/>
                  </a:lnTo>
                  <a:lnTo>
                    <a:pt x="6" y="2"/>
                  </a:lnTo>
                  <a:lnTo>
                    <a:pt x="8" y="0"/>
                  </a:lnTo>
                  <a:lnTo>
                    <a:pt x="11" y="0"/>
                  </a:lnTo>
                  <a:lnTo>
                    <a:pt x="12" y="0"/>
                  </a:lnTo>
                  <a:lnTo>
                    <a:pt x="14" y="2"/>
                  </a:lnTo>
                  <a:lnTo>
                    <a:pt x="17" y="3"/>
                  </a:lnTo>
                  <a:lnTo>
                    <a:pt x="18" y="6"/>
                  </a:lnTo>
                  <a:lnTo>
                    <a:pt x="20" y="8"/>
                  </a:lnTo>
                  <a:lnTo>
                    <a:pt x="20" y="11"/>
                  </a:lnTo>
                  <a:close/>
                  <a:moveTo>
                    <a:pt x="20" y="48"/>
                  </a:moveTo>
                  <a:lnTo>
                    <a:pt x="20" y="48"/>
                  </a:lnTo>
                  <a:lnTo>
                    <a:pt x="20" y="49"/>
                  </a:lnTo>
                  <a:lnTo>
                    <a:pt x="18" y="51"/>
                  </a:lnTo>
                  <a:lnTo>
                    <a:pt x="17" y="54"/>
                  </a:lnTo>
                  <a:lnTo>
                    <a:pt x="14" y="55"/>
                  </a:lnTo>
                  <a:lnTo>
                    <a:pt x="12" y="57"/>
                  </a:lnTo>
                  <a:lnTo>
                    <a:pt x="11" y="57"/>
                  </a:lnTo>
                  <a:lnTo>
                    <a:pt x="8" y="57"/>
                  </a:lnTo>
                  <a:lnTo>
                    <a:pt x="6" y="55"/>
                  </a:lnTo>
                  <a:lnTo>
                    <a:pt x="3" y="54"/>
                  </a:lnTo>
                  <a:lnTo>
                    <a:pt x="2" y="51"/>
                  </a:lnTo>
                  <a:lnTo>
                    <a:pt x="2" y="49"/>
                  </a:lnTo>
                  <a:lnTo>
                    <a:pt x="0" y="48"/>
                  </a:lnTo>
                  <a:lnTo>
                    <a:pt x="2" y="45"/>
                  </a:lnTo>
                  <a:lnTo>
                    <a:pt x="2" y="43"/>
                  </a:lnTo>
                  <a:lnTo>
                    <a:pt x="3" y="40"/>
                  </a:lnTo>
                  <a:lnTo>
                    <a:pt x="6" y="39"/>
                  </a:lnTo>
                  <a:lnTo>
                    <a:pt x="8" y="37"/>
                  </a:lnTo>
                  <a:lnTo>
                    <a:pt x="11" y="37"/>
                  </a:lnTo>
                  <a:lnTo>
                    <a:pt x="12" y="37"/>
                  </a:lnTo>
                  <a:lnTo>
                    <a:pt x="14" y="39"/>
                  </a:lnTo>
                  <a:lnTo>
                    <a:pt x="17" y="40"/>
                  </a:lnTo>
                  <a:lnTo>
                    <a:pt x="18" y="43"/>
                  </a:lnTo>
                  <a:lnTo>
                    <a:pt x="20" y="45"/>
                  </a:lnTo>
                  <a:lnTo>
                    <a:pt x="20" y="48"/>
                  </a:lnTo>
                  <a:close/>
                  <a:moveTo>
                    <a:pt x="20" y="85"/>
                  </a:moveTo>
                  <a:lnTo>
                    <a:pt x="20" y="85"/>
                  </a:lnTo>
                  <a:lnTo>
                    <a:pt x="20" y="86"/>
                  </a:lnTo>
                  <a:lnTo>
                    <a:pt x="18" y="88"/>
                  </a:lnTo>
                  <a:lnTo>
                    <a:pt x="17" y="90"/>
                  </a:lnTo>
                  <a:lnTo>
                    <a:pt x="14" y="92"/>
                  </a:lnTo>
                  <a:lnTo>
                    <a:pt x="12" y="93"/>
                  </a:lnTo>
                  <a:lnTo>
                    <a:pt x="11" y="93"/>
                  </a:lnTo>
                  <a:lnTo>
                    <a:pt x="8" y="93"/>
                  </a:lnTo>
                  <a:lnTo>
                    <a:pt x="6" y="92"/>
                  </a:lnTo>
                  <a:lnTo>
                    <a:pt x="3" y="90"/>
                  </a:lnTo>
                  <a:lnTo>
                    <a:pt x="2" y="88"/>
                  </a:lnTo>
                  <a:lnTo>
                    <a:pt x="2" y="86"/>
                  </a:lnTo>
                  <a:lnTo>
                    <a:pt x="0" y="85"/>
                  </a:lnTo>
                  <a:lnTo>
                    <a:pt x="2" y="82"/>
                  </a:lnTo>
                  <a:lnTo>
                    <a:pt x="2" y="80"/>
                  </a:lnTo>
                  <a:lnTo>
                    <a:pt x="3" y="77"/>
                  </a:lnTo>
                  <a:lnTo>
                    <a:pt x="6" y="76"/>
                  </a:lnTo>
                  <a:lnTo>
                    <a:pt x="8" y="74"/>
                  </a:lnTo>
                  <a:lnTo>
                    <a:pt x="11" y="74"/>
                  </a:lnTo>
                  <a:lnTo>
                    <a:pt x="12" y="74"/>
                  </a:lnTo>
                  <a:lnTo>
                    <a:pt x="14" y="76"/>
                  </a:lnTo>
                  <a:lnTo>
                    <a:pt x="17" y="77"/>
                  </a:lnTo>
                  <a:lnTo>
                    <a:pt x="18" y="80"/>
                  </a:lnTo>
                  <a:lnTo>
                    <a:pt x="20" y="82"/>
                  </a:lnTo>
                  <a:lnTo>
                    <a:pt x="20" y="85"/>
                  </a:lnTo>
                  <a:close/>
                  <a:moveTo>
                    <a:pt x="20" y="121"/>
                  </a:moveTo>
                  <a:lnTo>
                    <a:pt x="20" y="121"/>
                  </a:lnTo>
                  <a:lnTo>
                    <a:pt x="20" y="123"/>
                  </a:lnTo>
                  <a:lnTo>
                    <a:pt x="18" y="124"/>
                  </a:lnTo>
                  <a:lnTo>
                    <a:pt x="17" y="127"/>
                  </a:lnTo>
                  <a:lnTo>
                    <a:pt x="14" y="129"/>
                  </a:lnTo>
                  <a:lnTo>
                    <a:pt x="12" y="130"/>
                  </a:lnTo>
                  <a:lnTo>
                    <a:pt x="11" y="130"/>
                  </a:lnTo>
                  <a:lnTo>
                    <a:pt x="8" y="130"/>
                  </a:lnTo>
                  <a:lnTo>
                    <a:pt x="6" y="129"/>
                  </a:lnTo>
                  <a:lnTo>
                    <a:pt x="3" y="127"/>
                  </a:lnTo>
                  <a:lnTo>
                    <a:pt x="2" y="124"/>
                  </a:lnTo>
                  <a:lnTo>
                    <a:pt x="2" y="123"/>
                  </a:lnTo>
                  <a:lnTo>
                    <a:pt x="0" y="121"/>
                  </a:lnTo>
                  <a:lnTo>
                    <a:pt x="2" y="118"/>
                  </a:lnTo>
                  <a:lnTo>
                    <a:pt x="2" y="117"/>
                  </a:lnTo>
                  <a:lnTo>
                    <a:pt x="3" y="114"/>
                  </a:lnTo>
                  <a:lnTo>
                    <a:pt x="6" y="113"/>
                  </a:lnTo>
                  <a:lnTo>
                    <a:pt x="8" y="111"/>
                  </a:lnTo>
                  <a:lnTo>
                    <a:pt x="11" y="111"/>
                  </a:lnTo>
                  <a:lnTo>
                    <a:pt x="12" y="111"/>
                  </a:lnTo>
                  <a:lnTo>
                    <a:pt x="14" y="113"/>
                  </a:lnTo>
                  <a:lnTo>
                    <a:pt x="17" y="114"/>
                  </a:lnTo>
                  <a:lnTo>
                    <a:pt x="18" y="117"/>
                  </a:lnTo>
                  <a:lnTo>
                    <a:pt x="20" y="118"/>
                  </a:lnTo>
                  <a:lnTo>
                    <a:pt x="20" y="121"/>
                  </a:lnTo>
                  <a:close/>
                  <a:moveTo>
                    <a:pt x="20" y="158"/>
                  </a:moveTo>
                  <a:lnTo>
                    <a:pt x="20" y="158"/>
                  </a:lnTo>
                  <a:lnTo>
                    <a:pt x="20" y="160"/>
                  </a:lnTo>
                  <a:lnTo>
                    <a:pt x="18" y="161"/>
                  </a:lnTo>
                  <a:lnTo>
                    <a:pt x="17" y="164"/>
                  </a:lnTo>
                  <a:lnTo>
                    <a:pt x="14" y="166"/>
                  </a:lnTo>
                  <a:lnTo>
                    <a:pt x="12" y="167"/>
                  </a:lnTo>
                  <a:lnTo>
                    <a:pt x="11" y="167"/>
                  </a:lnTo>
                  <a:lnTo>
                    <a:pt x="8" y="167"/>
                  </a:lnTo>
                  <a:lnTo>
                    <a:pt x="6" y="166"/>
                  </a:lnTo>
                  <a:lnTo>
                    <a:pt x="3" y="164"/>
                  </a:lnTo>
                  <a:lnTo>
                    <a:pt x="2" y="161"/>
                  </a:lnTo>
                  <a:lnTo>
                    <a:pt x="2" y="160"/>
                  </a:lnTo>
                  <a:lnTo>
                    <a:pt x="0" y="158"/>
                  </a:lnTo>
                  <a:lnTo>
                    <a:pt x="2" y="155"/>
                  </a:lnTo>
                  <a:lnTo>
                    <a:pt x="2" y="154"/>
                  </a:lnTo>
                  <a:lnTo>
                    <a:pt x="3" y="151"/>
                  </a:lnTo>
                  <a:lnTo>
                    <a:pt x="6" y="149"/>
                  </a:lnTo>
                  <a:lnTo>
                    <a:pt x="8" y="148"/>
                  </a:lnTo>
                  <a:lnTo>
                    <a:pt x="11" y="148"/>
                  </a:lnTo>
                  <a:lnTo>
                    <a:pt x="12" y="148"/>
                  </a:lnTo>
                  <a:lnTo>
                    <a:pt x="14" y="149"/>
                  </a:lnTo>
                  <a:lnTo>
                    <a:pt x="17" y="151"/>
                  </a:lnTo>
                  <a:lnTo>
                    <a:pt x="18" y="154"/>
                  </a:lnTo>
                  <a:lnTo>
                    <a:pt x="20" y="155"/>
                  </a:lnTo>
                  <a:lnTo>
                    <a:pt x="20" y="158"/>
                  </a:lnTo>
                  <a:close/>
                  <a:moveTo>
                    <a:pt x="20" y="195"/>
                  </a:moveTo>
                  <a:lnTo>
                    <a:pt x="20" y="195"/>
                  </a:lnTo>
                  <a:lnTo>
                    <a:pt x="20" y="197"/>
                  </a:lnTo>
                  <a:lnTo>
                    <a:pt x="18" y="198"/>
                  </a:lnTo>
                  <a:lnTo>
                    <a:pt x="17" y="201"/>
                  </a:lnTo>
                  <a:lnTo>
                    <a:pt x="14" y="203"/>
                  </a:lnTo>
                  <a:lnTo>
                    <a:pt x="12" y="204"/>
                  </a:lnTo>
                  <a:lnTo>
                    <a:pt x="11" y="204"/>
                  </a:lnTo>
                  <a:lnTo>
                    <a:pt x="8" y="204"/>
                  </a:lnTo>
                  <a:lnTo>
                    <a:pt x="6" y="203"/>
                  </a:lnTo>
                  <a:lnTo>
                    <a:pt x="3" y="201"/>
                  </a:lnTo>
                  <a:lnTo>
                    <a:pt x="2" y="198"/>
                  </a:lnTo>
                  <a:lnTo>
                    <a:pt x="2" y="197"/>
                  </a:lnTo>
                  <a:lnTo>
                    <a:pt x="0" y="195"/>
                  </a:lnTo>
                  <a:lnTo>
                    <a:pt x="2" y="192"/>
                  </a:lnTo>
                  <a:lnTo>
                    <a:pt x="2" y="191"/>
                  </a:lnTo>
                  <a:lnTo>
                    <a:pt x="3" y="188"/>
                  </a:lnTo>
                  <a:lnTo>
                    <a:pt x="6" y="186"/>
                  </a:lnTo>
                  <a:lnTo>
                    <a:pt x="8" y="185"/>
                  </a:lnTo>
                  <a:lnTo>
                    <a:pt x="11" y="185"/>
                  </a:lnTo>
                  <a:lnTo>
                    <a:pt x="12" y="185"/>
                  </a:lnTo>
                  <a:lnTo>
                    <a:pt x="14" y="186"/>
                  </a:lnTo>
                  <a:lnTo>
                    <a:pt x="17" y="188"/>
                  </a:lnTo>
                  <a:lnTo>
                    <a:pt x="18" y="191"/>
                  </a:lnTo>
                  <a:lnTo>
                    <a:pt x="20" y="192"/>
                  </a:lnTo>
                  <a:lnTo>
                    <a:pt x="20" y="195"/>
                  </a:lnTo>
                  <a:close/>
                  <a:moveTo>
                    <a:pt x="20" y="232"/>
                  </a:moveTo>
                  <a:lnTo>
                    <a:pt x="20" y="232"/>
                  </a:lnTo>
                  <a:lnTo>
                    <a:pt x="20" y="234"/>
                  </a:lnTo>
                  <a:lnTo>
                    <a:pt x="18" y="235"/>
                  </a:lnTo>
                  <a:lnTo>
                    <a:pt x="17" y="238"/>
                  </a:lnTo>
                  <a:lnTo>
                    <a:pt x="14" y="239"/>
                  </a:lnTo>
                  <a:lnTo>
                    <a:pt x="12" y="241"/>
                  </a:lnTo>
                  <a:lnTo>
                    <a:pt x="11" y="241"/>
                  </a:lnTo>
                  <a:lnTo>
                    <a:pt x="8" y="241"/>
                  </a:lnTo>
                  <a:lnTo>
                    <a:pt x="6" y="239"/>
                  </a:lnTo>
                  <a:lnTo>
                    <a:pt x="3" y="238"/>
                  </a:lnTo>
                  <a:lnTo>
                    <a:pt x="2" y="235"/>
                  </a:lnTo>
                  <a:lnTo>
                    <a:pt x="2" y="234"/>
                  </a:lnTo>
                  <a:lnTo>
                    <a:pt x="0" y="232"/>
                  </a:lnTo>
                  <a:lnTo>
                    <a:pt x="2" y="229"/>
                  </a:lnTo>
                  <a:lnTo>
                    <a:pt x="2" y="228"/>
                  </a:lnTo>
                  <a:lnTo>
                    <a:pt x="3" y="225"/>
                  </a:lnTo>
                  <a:lnTo>
                    <a:pt x="6" y="223"/>
                  </a:lnTo>
                  <a:lnTo>
                    <a:pt x="8" y="222"/>
                  </a:lnTo>
                  <a:lnTo>
                    <a:pt x="11" y="222"/>
                  </a:lnTo>
                  <a:lnTo>
                    <a:pt x="12" y="222"/>
                  </a:lnTo>
                  <a:lnTo>
                    <a:pt x="14" y="223"/>
                  </a:lnTo>
                  <a:lnTo>
                    <a:pt x="17" y="225"/>
                  </a:lnTo>
                  <a:lnTo>
                    <a:pt x="18" y="228"/>
                  </a:lnTo>
                  <a:lnTo>
                    <a:pt x="20" y="229"/>
                  </a:lnTo>
                  <a:lnTo>
                    <a:pt x="20" y="232"/>
                  </a:lnTo>
                  <a:close/>
                  <a:moveTo>
                    <a:pt x="20" y="269"/>
                  </a:moveTo>
                  <a:lnTo>
                    <a:pt x="20" y="269"/>
                  </a:lnTo>
                  <a:lnTo>
                    <a:pt x="20" y="270"/>
                  </a:lnTo>
                  <a:lnTo>
                    <a:pt x="18" y="272"/>
                  </a:lnTo>
                  <a:lnTo>
                    <a:pt x="17" y="275"/>
                  </a:lnTo>
                  <a:lnTo>
                    <a:pt x="14" y="276"/>
                  </a:lnTo>
                  <a:lnTo>
                    <a:pt x="12" y="278"/>
                  </a:lnTo>
                  <a:lnTo>
                    <a:pt x="11" y="278"/>
                  </a:lnTo>
                  <a:lnTo>
                    <a:pt x="8" y="278"/>
                  </a:lnTo>
                  <a:lnTo>
                    <a:pt x="6" y="276"/>
                  </a:lnTo>
                  <a:lnTo>
                    <a:pt x="3" y="275"/>
                  </a:lnTo>
                  <a:lnTo>
                    <a:pt x="2" y="272"/>
                  </a:lnTo>
                  <a:lnTo>
                    <a:pt x="2" y="270"/>
                  </a:lnTo>
                  <a:lnTo>
                    <a:pt x="0" y="269"/>
                  </a:lnTo>
                  <a:lnTo>
                    <a:pt x="2" y="266"/>
                  </a:lnTo>
                  <a:lnTo>
                    <a:pt x="2" y="265"/>
                  </a:lnTo>
                  <a:lnTo>
                    <a:pt x="3" y="262"/>
                  </a:lnTo>
                  <a:lnTo>
                    <a:pt x="6" y="260"/>
                  </a:lnTo>
                  <a:lnTo>
                    <a:pt x="8" y="259"/>
                  </a:lnTo>
                  <a:lnTo>
                    <a:pt x="11" y="259"/>
                  </a:lnTo>
                  <a:lnTo>
                    <a:pt x="12" y="259"/>
                  </a:lnTo>
                  <a:lnTo>
                    <a:pt x="14" y="260"/>
                  </a:lnTo>
                  <a:lnTo>
                    <a:pt x="17" y="262"/>
                  </a:lnTo>
                  <a:lnTo>
                    <a:pt x="18" y="265"/>
                  </a:lnTo>
                  <a:lnTo>
                    <a:pt x="20" y="266"/>
                  </a:lnTo>
                  <a:lnTo>
                    <a:pt x="20" y="269"/>
                  </a:lnTo>
                  <a:close/>
                  <a:moveTo>
                    <a:pt x="20" y="306"/>
                  </a:moveTo>
                  <a:lnTo>
                    <a:pt x="20" y="306"/>
                  </a:lnTo>
                  <a:lnTo>
                    <a:pt x="20" y="307"/>
                  </a:lnTo>
                  <a:lnTo>
                    <a:pt x="18" y="309"/>
                  </a:lnTo>
                  <a:lnTo>
                    <a:pt x="17" y="312"/>
                  </a:lnTo>
                  <a:lnTo>
                    <a:pt x="14" y="313"/>
                  </a:lnTo>
                  <a:lnTo>
                    <a:pt x="12" y="315"/>
                  </a:lnTo>
                  <a:lnTo>
                    <a:pt x="11" y="315"/>
                  </a:lnTo>
                  <a:lnTo>
                    <a:pt x="8" y="315"/>
                  </a:lnTo>
                  <a:lnTo>
                    <a:pt x="6" y="313"/>
                  </a:lnTo>
                  <a:lnTo>
                    <a:pt x="3" y="312"/>
                  </a:lnTo>
                  <a:lnTo>
                    <a:pt x="2" y="309"/>
                  </a:lnTo>
                  <a:lnTo>
                    <a:pt x="2" y="307"/>
                  </a:lnTo>
                  <a:lnTo>
                    <a:pt x="0" y="306"/>
                  </a:lnTo>
                  <a:lnTo>
                    <a:pt x="2" y="303"/>
                  </a:lnTo>
                  <a:lnTo>
                    <a:pt x="2" y="301"/>
                  </a:lnTo>
                  <a:lnTo>
                    <a:pt x="3" y="299"/>
                  </a:lnTo>
                  <a:lnTo>
                    <a:pt x="6" y="297"/>
                  </a:lnTo>
                  <a:lnTo>
                    <a:pt x="8" y="296"/>
                  </a:lnTo>
                  <a:lnTo>
                    <a:pt x="11" y="296"/>
                  </a:lnTo>
                  <a:lnTo>
                    <a:pt x="12" y="296"/>
                  </a:lnTo>
                  <a:lnTo>
                    <a:pt x="14" y="297"/>
                  </a:lnTo>
                  <a:lnTo>
                    <a:pt x="17" y="299"/>
                  </a:lnTo>
                  <a:lnTo>
                    <a:pt x="18" y="301"/>
                  </a:lnTo>
                  <a:lnTo>
                    <a:pt x="20" y="303"/>
                  </a:lnTo>
                  <a:lnTo>
                    <a:pt x="20" y="306"/>
                  </a:lnTo>
                  <a:close/>
                  <a:moveTo>
                    <a:pt x="20" y="343"/>
                  </a:moveTo>
                  <a:lnTo>
                    <a:pt x="20" y="343"/>
                  </a:lnTo>
                  <a:lnTo>
                    <a:pt x="20" y="344"/>
                  </a:lnTo>
                  <a:lnTo>
                    <a:pt x="18" y="346"/>
                  </a:lnTo>
                  <a:lnTo>
                    <a:pt x="17" y="349"/>
                  </a:lnTo>
                  <a:lnTo>
                    <a:pt x="14" y="350"/>
                  </a:lnTo>
                  <a:lnTo>
                    <a:pt x="12" y="352"/>
                  </a:lnTo>
                  <a:lnTo>
                    <a:pt x="11" y="352"/>
                  </a:lnTo>
                  <a:lnTo>
                    <a:pt x="8" y="352"/>
                  </a:lnTo>
                  <a:lnTo>
                    <a:pt x="6" y="350"/>
                  </a:lnTo>
                  <a:lnTo>
                    <a:pt x="3" y="349"/>
                  </a:lnTo>
                  <a:lnTo>
                    <a:pt x="2" y="346"/>
                  </a:lnTo>
                  <a:lnTo>
                    <a:pt x="2" y="344"/>
                  </a:lnTo>
                  <a:lnTo>
                    <a:pt x="0" y="343"/>
                  </a:lnTo>
                  <a:lnTo>
                    <a:pt x="2" y="340"/>
                  </a:lnTo>
                  <a:lnTo>
                    <a:pt x="2" y="338"/>
                  </a:lnTo>
                  <a:lnTo>
                    <a:pt x="3" y="335"/>
                  </a:lnTo>
                  <a:lnTo>
                    <a:pt x="6" y="334"/>
                  </a:lnTo>
                  <a:lnTo>
                    <a:pt x="8" y="334"/>
                  </a:lnTo>
                  <a:lnTo>
                    <a:pt x="11" y="332"/>
                  </a:lnTo>
                  <a:lnTo>
                    <a:pt x="12" y="334"/>
                  </a:lnTo>
                  <a:lnTo>
                    <a:pt x="14" y="334"/>
                  </a:lnTo>
                  <a:lnTo>
                    <a:pt x="17" y="335"/>
                  </a:lnTo>
                  <a:lnTo>
                    <a:pt x="18" y="338"/>
                  </a:lnTo>
                  <a:lnTo>
                    <a:pt x="20" y="340"/>
                  </a:lnTo>
                  <a:lnTo>
                    <a:pt x="20" y="343"/>
                  </a:lnTo>
                  <a:close/>
                  <a:moveTo>
                    <a:pt x="20" y="380"/>
                  </a:moveTo>
                  <a:lnTo>
                    <a:pt x="20" y="380"/>
                  </a:lnTo>
                  <a:lnTo>
                    <a:pt x="20" y="381"/>
                  </a:lnTo>
                  <a:lnTo>
                    <a:pt x="18" y="383"/>
                  </a:lnTo>
                  <a:lnTo>
                    <a:pt x="17" y="386"/>
                  </a:lnTo>
                  <a:lnTo>
                    <a:pt x="14" y="387"/>
                  </a:lnTo>
                  <a:lnTo>
                    <a:pt x="12" y="389"/>
                  </a:lnTo>
                  <a:lnTo>
                    <a:pt x="11" y="389"/>
                  </a:lnTo>
                  <a:lnTo>
                    <a:pt x="8" y="389"/>
                  </a:lnTo>
                  <a:lnTo>
                    <a:pt x="6" y="387"/>
                  </a:lnTo>
                  <a:lnTo>
                    <a:pt x="3" y="386"/>
                  </a:lnTo>
                  <a:lnTo>
                    <a:pt x="2" y="383"/>
                  </a:lnTo>
                  <a:lnTo>
                    <a:pt x="2" y="381"/>
                  </a:lnTo>
                  <a:lnTo>
                    <a:pt x="0" y="380"/>
                  </a:lnTo>
                  <a:lnTo>
                    <a:pt x="2" y="377"/>
                  </a:lnTo>
                  <a:lnTo>
                    <a:pt x="2" y="375"/>
                  </a:lnTo>
                  <a:lnTo>
                    <a:pt x="3" y="372"/>
                  </a:lnTo>
                  <a:lnTo>
                    <a:pt x="6" y="371"/>
                  </a:lnTo>
                  <a:lnTo>
                    <a:pt x="8" y="371"/>
                  </a:lnTo>
                  <a:lnTo>
                    <a:pt x="11" y="369"/>
                  </a:lnTo>
                  <a:lnTo>
                    <a:pt x="12" y="371"/>
                  </a:lnTo>
                  <a:lnTo>
                    <a:pt x="14" y="371"/>
                  </a:lnTo>
                  <a:lnTo>
                    <a:pt x="17" y="372"/>
                  </a:lnTo>
                  <a:lnTo>
                    <a:pt x="18" y="375"/>
                  </a:lnTo>
                  <a:lnTo>
                    <a:pt x="20" y="377"/>
                  </a:lnTo>
                  <a:lnTo>
                    <a:pt x="20" y="380"/>
                  </a:lnTo>
                  <a:close/>
                  <a:moveTo>
                    <a:pt x="20" y="417"/>
                  </a:moveTo>
                  <a:lnTo>
                    <a:pt x="20" y="417"/>
                  </a:lnTo>
                  <a:lnTo>
                    <a:pt x="20" y="418"/>
                  </a:lnTo>
                  <a:lnTo>
                    <a:pt x="18" y="420"/>
                  </a:lnTo>
                  <a:lnTo>
                    <a:pt x="17" y="422"/>
                  </a:lnTo>
                  <a:lnTo>
                    <a:pt x="14" y="424"/>
                  </a:lnTo>
                  <a:lnTo>
                    <a:pt x="12" y="425"/>
                  </a:lnTo>
                  <a:lnTo>
                    <a:pt x="11" y="425"/>
                  </a:lnTo>
                  <a:lnTo>
                    <a:pt x="8" y="425"/>
                  </a:lnTo>
                  <a:lnTo>
                    <a:pt x="6" y="424"/>
                  </a:lnTo>
                  <a:lnTo>
                    <a:pt x="3" y="422"/>
                  </a:lnTo>
                  <a:lnTo>
                    <a:pt x="2" y="420"/>
                  </a:lnTo>
                  <a:lnTo>
                    <a:pt x="2" y="418"/>
                  </a:lnTo>
                  <a:lnTo>
                    <a:pt x="0" y="417"/>
                  </a:lnTo>
                  <a:lnTo>
                    <a:pt x="2" y="414"/>
                  </a:lnTo>
                  <a:lnTo>
                    <a:pt x="2" y="412"/>
                  </a:lnTo>
                  <a:lnTo>
                    <a:pt x="3" y="409"/>
                  </a:lnTo>
                  <a:lnTo>
                    <a:pt x="6" y="408"/>
                  </a:lnTo>
                  <a:lnTo>
                    <a:pt x="8" y="408"/>
                  </a:lnTo>
                  <a:lnTo>
                    <a:pt x="11" y="406"/>
                  </a:lnTo>
                  <a:lnTo>
                    <a:pt x="12" y="408"/>
                  </a:lnTo>
                  <a:lnTo>
                    <a:pt x="14" y="408"/>
                  </a:lnTo>
                  <a:lnTo>
                    <a:pt x="17" y="409"/>
                  </a:lnTo>
                  <a:lnTo>
                    <a:pt x="18" y="412"/>
                  </a:lnTo>
                  <a:lnTo>
                    <a:pt x="20" y="414"/>
                  </a:lnTo>
                  <a:lnTo>
                    <a:pt x="20" y="417"/>
                  </a:lnTo>
                  <a:close/>
                  <a:moveTo>
                    <a:pt x="20" y="453"/>
                  </a:moveTo>
                  <a:lnTo>
                    <a:pt x="20" y="453"/>
                  </a:lnTo>
                  <a:lnTo>
                    <a:pt x="20" y="455"/>
                  </a:lnTo>
                  <a:lnTo>
                    <a:pt x="18" y="456"/>
                  </a:lnTo>
                  <a:lnTo>
                    <a:pt x="17" y="459"/>
                  </a:lnTo>
                  <a:lnTo>
                    <a:pt x="14" y="461"/>
                  </a:lnTo>
                  <a:lnTo>
                    <a:pt x="12" y="462"/>
                  </a:lnTo>
                  <a:lnTo>
                    <a:pt x="11" y="462"/>
                  </a:lnTo>
                  <a:lnTo>
                    <a:pt x="8" y="462"/>
                  </a:lnTo>
                  <a:lnTo>
                    <a:pt x="6" y="461"/>
                  </a:lnTo>
                  <a:lnTo>
                    <a:pt x="3" y="459"/>
                  </a:lnTo>
                  <a:lnTo>
                    <a:pt x="2" y="456"/>
                  </a:lnTo>
                  <a:lnTo>
                    <a:pt x="2" y="455"/>
                  </a:lnTo>
                  <a:lnTo>
                    <a:pt x="0" y="453"/>
                  </a:lnTo>
                  <a:lnTo>
                    <a:pt x="2" y="451"/>
                  </a:lnTo>
                  <a:lnTo>
                    <a:pt x="2" y="449"/>
                  </a:lnTo>
                  <a:lnTo>
                    <a:pt x="3" y="446"/>
                  </a:lnTo>
                  <a:lnTo>
                    <a:pt x="6" y="445"/>
                  </a:lnTo>
                  <a:lnTo>
                    <a:pt x="8" y="445"/>
                  </a:lnTo>
                  <a:lnTo>
                    <a:pt x="11" y="443"/>
                  </a:lnTo>
                  <a:lnTo>
                    <a:pt x="12" y="445"/>
                  </a:lnTo>
                  <a:lnTo>
                    <a:pt x="14" y="445"/>
                  </a:lnTo>
                  <a:lnTo>
                    <a:pt x="17" y="446"/>
                  </a:lnTo>
                  <a:lnTo>
                    <a:pt x="18" y="449"/>
                  </a:lnTo>
                  <a:lnTo>
                    <a:pt x="20" y="451"/>
                  </a:lnTo>
                  <a:lnTo>
                    <a:pt x="20" y="453"/>
                  </a:lnTo>
                  <a:close/>
                  <a:moveTo>
                    <a:pt x="20" y="490"/>
                  </a:moveTo>
                  <a:lnTo>
                    <a:pt x="20" y="490"/>
                  </a:lnTo>
                  <a:lnTo>
                    <a:pt x="20" y="492"/>
                  </a:lnTo>
                  <a:lnTo>
                    <a:pt x="18" y="493"/>
                  </a:lnTo>
                  <a:lnTo>
                    <a:pt x="17" y="496"/>
                  </a:lnTo>
                  <a:lnTo>
                    <a:pt x="14" y="498"/>
                  </a:lnTo>
                  <a:lnTo>
                    <a:pt x="12" y="499"/>
                  </a:lnTo>
                  <a:lnTo>
                    <a:pt x="11" y="499"/>
                  </a:lnTo>
                  <a:lnTo>
                    <a:pt x="8" y="499"/>
                  </a:lnTo>
                  <a:lnTo>
                    <a:pt x="6" y="498"/>
                  </a:lnTo>
                  <a:lnTo>
                    <a:pt x="3" y="496"/>
                  </a:lnTo>
                  <a:lnTo>
                    <a:pt x="2" y="493"/>
                  </a:lnTo>
                  <a:lnTo>
                    <a:pt x="2" y="492"/>
                  </a:lnTo>
                  <a:lnTo>
                    <a:pt x="0" y="490"/>
                  </a:lnTo>
                  <a:lnTo>
                    <a:pt x="2" y="487"/>
                  </a:lnTo>
                  <a:lnTo>
                    <a:pt x="2" y="486"/>
                  </a:lnTo>
                  <a:lnTo>
                    <a:pt x="3" y="483"/>
                  </a:lnTo>
                  <a:lnTo>
                    <a:pt x="6" y="482"/>
                  </a:lnTo>
                  <a:lnTo>
                    <a:pt x="8" y="482"/>
                  </a:lnTo>
                  <a:lnTo>
                    <a:pt x="11" y="480"/>
                  </a:lnTo>
                  <a:lnTo>
                    <a:pt x="12" y="482"/>
                  </a:lnTo>
                  <a:lnTo>
                    <a:pt x="14" y="482"/>
                  </a:lnTo>
                  <a:lnTo>
                    <a:pt x="17" y="483"/>
                  </a:lnTo>
                  <a:lnTo>
                    <a:pt x="18" y="486"/>
                  </a:lnTo>
                  <a:lnTo>
                    <a:pt x="20" y="487"/>
                  </a:lnTo>
                  <a:lnTo>
                    <a:pt x="20" y="490"/>
                  </a:lnTo>
                  <a:close/>
                  <a:moveTo>
                    <a:pt x="20" y="527"/>
                  </a:moveTo>
                  <a:lnTo>
                    <a:pt x="20" y="527"/>
                  </a:lnTo>
                  <a:lnTo>
                    <a:pt x="20" y="529"/>
                  </a:lnTo>
                  <a:lnTo>
                    <a:pt x="18" y="530"/>
                  </a:lnTo>
                  <a:lnTo>
                    <a:pt x="17" y="533"/>
                  </a:lnTo>
                  <a:lnTo>
                    <a:pt x="14" y="535"/>
                  </a:lnTo>
                  <a:lnTo>
                    <a:pt x="12" y="536"/>
                  </a:lnTo>
                  <a:lnTo>
                    <a:pt x="11" y="536"/>
                  </a:lnTo>
                  <a:lnTo>
                    <a:pt x="8" y="536"/>
                  </a:lnTo>
                  <a:lnTo>
                    <a:pt x="6" y="535"/>
                  </a:lnTo>
                  <a:lnTo>
                    <a:pt x="3" y="533"/>
                  </a:lnTo>
                  <a:lnTo>
                    <a:pt x="2" y="530"/>
                  </a:lnTo>
                  <a:lnTo>
                    <a:pt x="2" y="529"/>
                  </a:lnTo>
                  <a:lnTo>
                    <a:pt x="0" y="527"/>
                  </a:lnTo>
                  <a:lnTo>
                    <a:pt x="2" y="524"/>
                  </a:lnTo>
                  <a:lnTo>
                    <a:pt x="2" y="523"/>
                  </a:lnTo>
                  <a:lnTo>
                    <a:pt x="3" y="520"/>
                  </a:lnTo>
                  <a:lnTo>
                    <a:pt x="6" y="518"/>
                  </a:lnTo>
                  <a:lnTo>
                    <a:pt x="8" y="518"/>
                  </a:lnTo>
                  <a:lnTo>
                    <a:pt x="11" y="517"/>
                  </a:lnTo>
                  <a:lnTo>
                    <a:pt x="12" y="518"/>
                  </a:lnTo>
                  <a:lnTo>
                    <a:pt x="14" y="518"/>
                  </a:lnTo>
                  <a:lnTo>
                    <a:pt x="17" y="520"/>
                  </a:lnTo>
                  <a:lnTo>
                    <a:pt x="18" y="523"/>
                  </a:lnTo>
                  <a:lnTo>
                    <a:pt x="20" y="524"/>
                  </a:lnTo>
                  <a:lnTo>
                    <a:pt x="20" y="527"/>
                  </a:lnTo>
                  <a:close/>
                  <a:moveTo>
                    <a:pt x="45" y="520"/>
                  </a:moveTo>
                  <a:lnTo>
                    <a:pt x="45" y="520"/>
                  </a:lnTo>
                  <a:lnTo>
                    <a:pt x="46" y="521"/>
                  </a:lnTo>
                  <a:lnTo>
                    <a:pt x="48" y="521"/>
                  </a:lnTo>
                  <a:lnTo>
                    <a:pt x="51" y="523"/>
                  </a:lnTo>
                  <a:lnTo>
                    <a:pt x="52" y="526"/>
                  </a:lnTo>
                  <a:lnTo>
                    <a:pt x="53" y="527"/>
                  </a:lnTo>
                  <a:lnTo>
                    <a:pt x="53" y="530"/>
                  </a:lnTo>
                  <a:lnTo>
                    <a:pt x="53" y="532"/>
                  </a:lnTo>
                  <a:lnTo>
                    <a:pt x="52" y="533"/>
                  </a:lnTo>
                  <a:lnTo>
                    <a:pt x="51" y="536"/>
                  </a:lnTo>
                  <a:lnTo>
                    <a:pt x="48" y="538"/>
                  </a:lnTo>
                  <a:lnTo>
                    <a:pt x="46" y="539"/>
                  </a:lnTo>
                  <a:lnTo>
                    <a:pt x="45" y="539"/>
                  </a:lnTo>
                  <a:lnTo>
                    <a:pt x="42" y="539"/>
                  </a:lnTo>
                  <a:lnTo>
                    <a:pt x="40" y="538"/>
                  </a:lnTo>
                  <a:lnTo>
                    <a:pt x="37" y="536"/>
                  </a:lnTo>
                  <a:lnTo>
                    <a:pt x="36" y="533"/>
                  </a:lnTo>
                  <a:lnTo>
                    <a:pt x="36" y="532"/>
                  </a:lnTo>
                  <a:lnTo>
                    <a:pt x="34" y="530"/>
                  </a:lnTo>
                  <a:lnTo>
                    <a:pt x="36" y="527"/>
                  </a:lnTo>
                  <a:lnTo>
                    <a:pt x="36" y="526"/>
                  </a:lnTo>
                  <a:lnTo>
                    <a:pt x="37" y="523"/>
                  </a:lnTo>
                  <a:lnTo>
                    <a:pt x="40" y="521"/>
                  </a:lnTo>
                  <a:lnTo>
                    <a:pt x="42" y="521"/>
                  </a:lnTo>
                  <a:lnTo>
                    <a:pt x="45" y="520"/>
                  </a:lnTo>
                  <a:close/>
                  <a:moveTo>
                    <a:pt x="82" y="520"/>
                  </a:moveTo>
                  <a:lnTo>
                    <a:pt x="82" y="520"/>
                  </a:lnTo>
                  <a:lnTo>
                    <a:pt x="83" y="521"/>
                  </a:lnTo>
                  <a:lnTo>
                    <a:pt x="84" y="521"/>
                  </a:lnTo>
                  <a:lnTo>
                    <a:pt x="87" y="523"/>
                  </a:lnTo>
                  <a:lnTo>
                    <a:pt x="89" y="526"/>
                  </a:lnTo>
                  <a:lnTo>
                    <a:pt x="90" y="527"/>
                  </a:lnTo>
                  <a:lnTo>
                    <a:pt x="90" y="530"/>
                  </a:lnTo>
                  <a:lnTo>
                    <a:pt x="90" y="532"/>
                  </a:lnTo>
                  <a:lnTo>
                    <a:pt x="89" y="533"/>
                  </a:lnTo>
                  <a:lnTo>
                    <a:pt x="87" y="536"/>
                  </a:lnTo>
                  <a:lnTo>
                    <a:pt x="84" y="538"/>
                  </a:lnTo>
                  <a:lnTo>
                    <a:pt x="83" y="539"/>
                  </a:lnTo>
                  <a:lnTo>
                    <a:pt x="82" y="539"/>
                  </a:lnTo>
                  <a:lnTo>
                    <a:pt x="79" y="539"/>
                  </a:lnTo>
                  <a:lnTo>
                    <a:pt x="77" y="538"/>
                  </a:lnTo>
                  <a:lnTo>
                    <a:pt x="74" y="536"/>
                  </a:lnTo>
                  <a:lnTo>
                    <a:pt x="73" y="533"/>
                  </a:lnTo>
                  <a:lnTo>
                    <a:pt x="73" y="532"/>
                  </a:lnTo>
                  <a:lnTo>
                    <a:pt x="71" y="530"/>
                  </a:lnTo>
                  <a:lnTo>
                    <a:pt x="73" y="527"/>
                  </a:lnTo>
                  <a:lnTo>
                    <a:pt x="73" y="526"/>
                  </a:lnTo>
                  <a:lnTo>
                    <a:pt x="74" y="523"/>
                  </a:lnTo>
                  <a:lnTo>
                    <a:pt x="77" y="521"/>
                  </a:lnTo>
                  <a:lnTo>
                    <a:pt x="79" y="521"/>
                  </a:lnTo>
                  <a:lnTo>
                    <a:pt x="82" y="520"/>
                  </a:lnTo>
                  <a:close/>
                  <a:moveTo>
                    <a:pt x="118" y="520"/>
                  </a:moveTo>
                  <a:lnTo>
                    <a:pt x="118" y="520"/>
                  </a:lnTo>
                  <a:lnTo>
                    <a:pt x="120" y="521"/>
                  </a:lnTo>
                  <a:lnTo>
                    <a:pt x="121" y="521"/>
                  </a:lnTo>
                  <a:lnTo>
                    <a:pt x="124" y="523"/>
                  </a:lnTo>
                  <a:lnTo>
                    <a:pt x="126" y="526"/>
                  </a:lnTo>
                  <a:lnTo>
                    <a:pt x="127" y="527"/>
                  </a:lnTo>
                  <a:lnTo>
                    <a:pt x="127" y="530"/>
                  </a:lnTo>
                  <a:lnTo>
                    <a:pt x="127" y="532"/>
                  </a:lnTo>
                  <a:lnTo>
                    <a:pt x="126" y="533"/>
                  </a:lnTo>
                  <a:lnTo>
                    <a:pt x="124" y="536"/>
                  </a:lnTo>
                  <a:lnTo>
                    <a:pt x="121" y="538"/>
                  </a:lnTo>
                  <a:lnTo>
                    <a:pt x="120" y="539"/>
                  </a:lnTo>
                  <a:lnTo>
                    <a:pt x="118" y="539"/>
                  </a:lnTo>
                  <a:lnTo>
                    <a:pt x="115" y="539"/>
                  </a:lnTo>
                  <a:lnTo>
                    <a:pt x="114" y="538"/>
                  </a:lnTo>
                  <a:lnTo>
                    <a:pt x="111" y="536"/>
                  </a:lnTo>
                  <a:lnTo>
                    <a:pt x="110" y="533"/>
                  </a:lnTo>
                  <a:lnTo>
                    <a:pt x="110" y="532"/>
                  </a:lnTo>
                  <a:lnTo>
                    <a:pt x="108" y="530"/>
                  </a:lnTo>
                  <a:lnTo>
                    <a:pt x="110" y="527"/>
                  </a:lnTo>
                  <a:lnTo>
                    <a:pt x="110" y="526"/>
                  </a:lnTo>
                  <a:lnTo>
                    <a:pt x="111" y="523"/>
                  </a:lnTo>
                  <a:lnTo>
                    <a:pt x="114" y="521"/>
                  </a:lnTo>
                  <a:lnTo>
                    <a:pt x="115" y="521"/>
                  </a:lnTo>
                  <a:lnTo>
                    <a:pt x="118" y="520"/>
                  </a:lnTo>
                  <a:close/>
                  <a:moveTo>
                    <a:pt x="155" y="520"/>
                  </a:moveTo>
                  <a:lnTo>
                    <a:pt x="155" y="520"/>
                  </a:lnTo>
                  <a:lnTo>
                    <a:pt x="157" y="521"/>
                  </a:lnTo>
                  <a:lnTo>
                    <a:pt x="158" y="521"/>
                  </a:lnTo>
                  <a:lnTo>
                    <a:pt x="161" y="523"/>
                  </a:lnTo>
                  <a:lnTo>
                    <a:pt x="164" y="526"/>
                  </a:lnTo>
                  <a:lnTo>
                    <a:pt x="164" y="527"/>
                  </a:lnTo>
                  <a:lnTo>
                    <a:pt x="164" y="530"/>
                  </a:lnTo>
                  <a:lnTo>
                    <a:pt x="164" y="532"/>
                  </a:lnTo>
                  <a:lnTo>
                    <a:pt x="164" y="533"/>
                  </a:lnTo>
                  <a:lnTo>
                    <a:pt x="161" y="536"/>
                  </a:lnTo>
                  <a:lnTo>
                    <a:pt x="158" y="538"/>
                  </a:lnTo>
                  <a:lnTo>
                    <a:pt x="157" y="539"/>
                  </a:lnTo>
                  <a:lnTo>
                    <a:pt x="155" y="539"/>
                  </a:lnTo>
                  <a:lnTo>
                    <a:pt x="152" y="539"/>
                  </a:lnTo>
                  <a:lnTo>
                    <a:pt x="151" y="538"/>
                  </a:lnTo>
                  <a:lnTo>
                    <a:pt x="148" y="536"/>
                  </a:lnTo>
                  <a:lnTo>
                    <a:pt x="146" y="533"/>
                  </a:lnTo>
                  <a:lnTo>
                    <a:pt x="146" y="532"/>
                  </a:lnTo>
                  <a:lnTo>
                    <a:pt x="145" y="530"/>
                  </a:lnTo>
                  <a:lnTo>
                    <a:pt x="146" y="527"/>
                  </a:lnTo>
                  <a:lnTo>
                    <a:pt x="146" y="526"/>
                  </a:lnTo>
                  <a:lnTo>
                    <a:pt x="148" y="523"/>
                  </a:lnTo>
                  <a:lnTo>
                    <a:pt x="151" y="521"/>
                  </a:lnTo>
                  <a:lnTo>
                    <a:pt x="152" y="521"/>
                  </a:lnTo>
                  <a:lnTo>
                    <a:pt x="155" y="520"/>
                  </a:lnTo>
                  <a:close/>
                  <a:moveTo>
                    <a:pt x="192" y="520"/>
                  </a:moveTo>
                  <a:lnTo>
                    <a:pt x="192" y="520"/>
                  </a:lnTo>
                  <a:lnTo>
                    <a:pt x="194" y="521"/>
                  </a:lnTo>
                  <a:lnTo>
                    <a:pt x="195" y="521"/>
                  </a:lnTo>
                  <a:lnTo>
                    <a:pt x="198" y="523"/>
                  </a:lnTo>
                  <a:lnTo>
                    <a:pt x="201" y="526"/>
                  </a:lnTo>
                  <a:lnTo>
                    <a:pt x="201" y="527"/>
                  </a:lnTo>
                  <a:lnTo>
                    <a:pt x="201" y="530"/>
                  </a:lnTo>
                  <a:lnTo>
                    <a:pt x="201" y="532"/>
                  </a:lnTo>
                  <a:lnTo>
                    <a:pt x="201" y="533"/>
                  </a:lnTo>
                  <a:lnTo>
                    <a:pt x="198" y="536"/>
                  </a:lnTo>
                  <a:lnTo>
                    <a:pt x="195" y="538"/>
                  </a:lnTo>
                  <a:lnTo>
                    <a:pt x="194" y="539"/>
                  </a:lnTo>
                  <a:lnTo>
                    <a:pt x="192" y="539"/>
                  </a:lnTo>
                  <a:lnTo>
                    <a:pt x="189" y="539"/>
                  </a:lnTo>
                  <a:lnTo>
                    <a:pt x="188" y="538"/>
                  </a:lnTo>
                  <a:lnTo>
                    <a:pt x="185" y="536"/>
                  </a:lnTo>
                  <a:lnTo>
                    <a:pt x="183" y="533"/>
                  </a:lnTo>
                  <a:lnTo>
                    <a:pt x="183" y="532"/>
                  </a:lnTo>
                  <a:lnTo>
                    <a:pt x="183" y="530"/>
                  </a:lnTo>
                  <a:lnTo>
                    <a:pt x="183" y="527"/>
                  </a:lnTo>
                  <a:lnTo>
                    <a:pt x="183" y="526"/>
                  </a:lnTo>
                  <a:lnTo>
                    <a:pt x="185" y="523"/>
                  </a:lnTo>
                  <a:lnTo>
                    <a:pt x="188" y="521"/>
                  </a:lnTo>
                  <a:lnTo>
                    <a:pt x="189" y="521"/>
                  </a:lnTo>
                  <a:lnTo>
                    <a:pt x="192" y="520"/>
                  </a:lnTo>
                  <a:close/>
                  <a:moveTo>
                    <a:pt x="229" y="520"/>
                  </a:moveTo>
                  <a:lnTo>
                    <a:pt x="229" y="520"/>
                  </a:lnTo>
                  <a:lnTo>
                    <a:pt x="231" y="521"/>
                  </a:lnTo>
                  <a:lnTo>
                    <a:pt x="232" y="521"/>
                  </a:lnTo>
                  <a:lnTo>
                    <a:pt x="235" y="523"/>
                  </a:lnTo>
                  <a:lnTo>
                    <a:pt x="238" y="526"/>
                  </a:lnTo>
                  <a:lnTo>
                    <a:pt x="238" y="527"/>
                  </a:lnTo>
                  <a:lnTo>
                    <a:pt x="238" y="530"/>
                  </a:lnTo>
                  <a:lnTo>
                    <a:pt x="238" y="532"/>
                  </a:lnTo>
                  <a:lnTo>
                    <a:pt x="238" y="533"/>
                  </a:lnTo>
                  <a:lnTo>
                    <a:pt x="235" y="536"/>
                  </a:lnTo>
                  <a:lnTo>
                    <a:pt x="232" y="538"/>
                  </a:lnTo>
                  <a:lnTo>
                    <a:pt x="231" y="539"/>
                  </a:lnTo>
                  <a:lnTo>
                    <a:pt x="229" y="539"/>
                  </a:lnTo>
                  <a:lnTo>
                    <a:pt x="228" y="539"/>
                  </a:lnTo>
                  <a:lnTo>
                    <a:pt x="225" y="538"/>
                  </a:lnTo>
                  <a:lnTo>
                    <a:pt x="222" y="536"/>
                  </a:lnTo>
                  <a:lnTo>
                    <a:pt x="220" y="533"/>
                  </a:lnTo>
                  <a:lnTo>
                    <a:pt x="220" y="532"/>
                  </a:lnTo>
                  <a:lnTo>
                    <a:pt x="220" y="530"/>
                  </a:lnTo>
                  <a:lnTo>
                    <a:pt x="220" y="527"/>
                  </a:lnTo>
                  <a:lnTo>
                    <a:pt x="220" y="526"/>
                  </a:lnTo>
                  <a:lnTo>
                    <a:pt x="222" y="523"/>
                  </a:lnTo>
                  <a:lnTo>
                    <a:pt x="225" y="521"/>
                  </a:lnTo>
                  <a:lnTo>
                    <a:pt x="228" y="521"/>
                  </a:lnTo>
                  <a:lnTo>
                    <a:pt x="229" y="520"/>
                  </a:lnTo>
                  <a:close/>
                  <a:moveTo>
                    <a:pt x="266" y="520"/>
                  </a:moveTo>
                  <a:lnTo>
                    <a:pt x="266" y="520"/>
                  </a:lnTo>
                  <a:lnTo>
                    <a:pt x="267" y="521"/>
                  </a:lnTo>
                  <a:lnTo>
                    <a:pt x="269" y="521"/>
                  </a:lnTo>
                  <a:lnTo>
                    <a:pt x="272" y="523"/>
                  </a:lnTo>
                  <a:lnTo>
                    <a:pt x="275" y="526"/>
                  </a:lnTo>
                  <a:lnTo>
                    <a:pt x="275" y="527"/>
                  </a:lnTo>
                  <a:lnTo>
                    <a:pt x="275" y="530"/>
                  </a:lnTo>
                  <a:lnTo>
                    <a:pt x="275" y="532"/>
                  </a:lnTo>
                  <a:lnTo>
                    <a:pt x="275" y="533"/>
                  </a:lnTo>
                  <a:lnTo>
                    <a:pt x="272" y="536"/>
                  </a:lnTo>
                  <a:lnTo>
                    <a:pt x="269" y="538"/>
                  </a:lnTo>
                  <a:lnTo>
                    <a:pt x="267" y="539"/>
                  </a:lnTo>
                  <a:lnTo>
                    <a:pt x="266" y="539"/>
                  </a:lnTo>
                  <a:lnTo>
                    <a:pt x="265" y="539"/>
                  </a:lnTo>
                  <a:lnTo>
                    <a:pt x="262" y="538"/>
                  </a:lnTo>
                  <a:lnTo>
                    <a:pt x="259" y="536"/>
                  </a:lnTo>
                  <a:lnTo>
                    <a:pt x="257" y="533"/>
                  </a:lnTo>
                  <a:lnTo>
                    <a:pt x="257" y="532"/>
                  </a:lnTo>
                  <a:lnTo>
                    <a:pt x="257" y="530"/>
                  </a:lnTo>
                  <a:lnTo>
                    <a:pt x="257" y="527"/>
                  </a:lnTo>
                  <a:lnTo>
                    <a:pt x="257" y="526"/>
                  </a:lnTo>
                  <a:lnTo>
                    <a:pt x="259" y="523"/>
                  </a:lnTo>
                  <a:lnTo>
                    <a:pt x="262" y="521"/>
                  </a:lnTo>
                  <a:lnTo>
                    <a:pt x="265" y="521"/>
                  </a:lnTo>
                  <a:lnTo>
                    <a:pt x="266" y="520"/>
                  </a:lnTo>
                  <a:close/>
                  <a:moveTo>
                    <a:pt x="303" y="520"/>
                  </a:moveTo>
                  <a:lnTo>
                    <a:pt x="303" y="520"/>
                  </a:lnTo>
                  <a:lnTo>
                    <a:pt x="304" y="521"/>
                  </a:lnTo>
                  <a:lnTo>
                    <a:pt x="306" y="521"/>
                  </a:lnTo>
                  <a:lnTo>
                    <a:pt x="309" y="523"/>
                  </a:lnTo>
                  <a:lnTo>
                    <a:pt x="312" y="526"/>
                  </a:lnTo>
                  <a:lnTo>
                    <a:pt x="312" y="527"/>
                  </a:lnTo>
                  <a:lnTo>
                    <a:pt x="312" y="530"/>
                  </a:lnTo>
                  <a:lnTo>
                    <a:pt x="312" y="532"/>
                  </a:lnTo>
                  <a:lnTo>
                    <a:pt x="312" y="533"/>
                  </a:lnTo>
                  <a:lnTo>
                    <a:pt x="309" y="536"/>
                  </a:lnTo>
                  <a:lnTo>
                    <a:pt x="306" y="538"/>
                  </a:lnTo>
                  <a:lnTo>
                    <a:pt x="304" y="539"/>
                  </a:lnTo>
                  <a:lnTo>
                    <a:pt x="303" y="539"/>
                  </a:lnTo>
                  <a:lnTo>
                    <a:pt x="301" y="539"/>
                  </a:lnTo>
                  <a:lnTo>
                    <a:pt x="298" y="538"/>
                  </a:lnTo>
                  <a:lnTo>
                    <a:pt x="296" y="536"/>
                  </a:lnTo>
                  <a:lnTo>
                    <a:pt x="294" y="533"/>
                  </a:lnTo>
                  <a:lnTo>
                    <a:pt x="294" y="532"/>
                  </a:lnTo>
                  <a:lnTo>
                    <a:pt x="294" y="530"/>
                  </a:lnTo>
                  <a:lnTo>
                    <a:pt x="294" y="527"/>
                  </a:lnTo>
                  <a:lnTo>
                    <a:pt x="294" y="526"/>
                  </a:lnTo>
                  <a:lnTo>
                    <a:pt x="296" y="523"/>
                  </a:lnTo>
                  <a:lnTo>
                    <a:pt x="298" y="521"/>
                  </a:lnTo>
                  <a:lnTo>
                    <a:pt x="301" y="521"/>
                  </a:lnTo>
                  <a:lnTo>
                    <a:pt x="303" y="520"/>
                  </a:lnTo>
                  <a:close/>
                  <a:moveTo>
                    <a:pt x="340" y="520"/>
                  </a:moveTo>
                  <a:lnTo>
                    <a:pt x="340" y="520"/>
                  </a:lnTo>
                  <a:lnTo>
                    <a:pt x="341" y="521"/>
                  </a:lnTo>
                  <a:lnTo>
                    <a:pt x="343" y="521"/>
                  </a:lnTo>
                  <a:lnTo>
                    <a:pt x="346" y="523"/>
                  </a:lnTo>
                  <a:lnTo>
                    <a:pt x="349" y="526"/>
                  </a:lnTo>
                  <a:lnTo>
                    <a:pt x="349" y="527"/>
                  </a:lnTo>
                  <a:lnTo>
                    <a:pt x="349" y="530"/>
                  </a:lnTo>
                  <a:lnTo>
                    <a:pt x="349" y="532"/>
                  </a:lnTo>
                  <a:lnTo>
                    <a:pt x="349" y="533"/>
                  </a:lnTo>
                  <a:lnTo>
                    <a:pt x="346" y="536"/>
                  </a:lnTo>
                  <a:lnTo>
                    <a:pt x="343" y="538"/>
                  </a:lnTo>
                  <a:lnTo>
                    <a:pt x="341" y="539"/>
                  </a:lnTo>
                  <a:lnTo>
                    <a:pt x="340" y="539"/>
                  </a:lnTo>
                  <a:lnTo>
                    <a:pt x="338" y="539"/>
                  </a:lnTo>
                  <a:lnTo>
                    <a:pt x="335" y="538"/>
                  </a:lnTo>
                  <a:lnTo>
                    <a:pt x="332" y="536"/>
                  </a:lnTo>
                  <a:lnTo>
                    <a:pt x="331" y="533"/>
                  </a:lnTo>
                  <a:lnTo>
                    <a:pt x="331" y="532"/>
                  </a:lnTo>
                  <a:lnTo>
                    <a:pt x="331" y="530"/>
                  </a:lnTo>
                  <a:lnTo>
                    <a:pt x="331" y="527"/>
                  </a:lnTo>
                  <a:lnTo>
                    <a:pt x="331" y="526"/>
                  </a:lnTo>
                  <a:lnTo>
                    <a:pt x="332" y="523"/>
                  </a:lnTo>
                  <a:lnTo>
                    <a:pt x="335" y="521"/>
                  </a:lnTo>
                  <a:lnTo>
                    <a:pt x="338" y="521"/>
                  </a:lnTo>
                  <a:lnTo>
                    <a:pt x="340" y="520"/>
                  </a:lnTo>
                  <a:close/>
                  <a:moveTo>
                    <a:pt x="377" y="520"/>
                  </a:moveTo>
                  <a:lnTo>
                    <a:pt x="377" y="520"/>
                  </a:lnTo>
                  <a:lnTo>
                    <a:pt x="378" y="521"/>
                  </a:lnTo>
                  <a:lnTo>
                    <a:pt x="380" y="521"/>
                  </a:lnTo>
                  <a:lnTo>
                    <a:pt x="383" y="523"/>
                  </a:lnTo>
                  <a:lnTo>
                    <a:pt x="386" y="526"/>
                  </a:lnTo>
                  <a:lnTo>
                    <a:pt x="386" y="527"/>
                  </a:lnTo>
                  <a:lnTo>
                    <a:pt x="386" y="530"/>
                  </a:lnTo>
                  <a:lnTo>
                    <a:pt x="386" y="532"/>
                  </a:lnTo>
                  <a:lnTo>
                    <a:pt x="386" y="533"/>
                  </a:lnTo>
                  <a:lnTo>
                    <a:pt x="383" y="536"/>
                  </a:lnTo>
                  <a:lnTo>
                    <a:pt x="380" y="538"/>
                  </a:lnTo>
                  <a:lnTo>
                    <a:pt x="378" y="539"/>
                  </a:lnTo>
                  <a:lnTo>
                    <a:pt x="377" y="539"/>
                  </a:lnTo>
                  <a:lnTo>
                    <a:pt x="375" y="539"/>
                  </a:lnTo>
                  <a:lnTo>
                    <a:pt x="372" y="538"/>
                  </a:lnTo>
                  <a:lnTo>
                    <a:pt x="369" y="536"/>
                  </a:lnTo>
                  <a:lnTo>
                    <a:pt x="368" y="533"/>
                  </a:lnTo>
                  <a:lnTo>
                    <a:pt x="368" y="532"/>
                  </a:lnTo>
                  <a:lnTo>
                    <a:pt x="368" y="530"/>
                  </a:lnTo>
                  <a:lnTo>
                    <a:pt x="368" y="527"/>
                  </a:lnTo>
                  <a:lnTo>
                    <a:pt x="368" y="526"/>
                  </a:lnTo>
                  <a:lnTo>
                    <a:pt x="369" y="523"/>
                  </a:lnTo>
                  <a:lnTo>
                    <a:pt x="372" y="521"/>
                  </a:lnTo>
                  <a:lnTo>
                    <a:pt x="375" y="521"/>
                  </a:lnTo>
                  <a:lnTo>
                    <a:pt x="377" y="520"/>
                  </a:lnTo>
                  <a:close/>
                  <a:moveTo>
                    <a:pt x="414" y="520"/>
                  </a:moveTo>
                  <a:lnTo>
                    <a:pt x="414" y="520"/>
                  </a:lnTo>
                  <a:lnTo>
                    <a:pt x="415" y="521"/>
                  </a:lnTo>
                  <a:lnTo>
                    <a:pt x="417" y="521"/>
                  </a:lnTo>
                  <a:lnTo>
                    <a:pt x="420" y="523"/>
                  </a:lnTo>
                  <a:lnTo>
                    <a:pt x="422" y="526"/>
                  </a:lnTo>
                  <a:lnTo>
                    <a:pt x="422" y="527"/>
                  </a:lnTo>
                  <a:lnTo>
                    <a:pt x="422" y="530"/>
                  </a:lnTo>
                  <a:lnTo>
                    <a:pt x="422" y="532"/>
                  </a:lnTo>
                  <a:lnTo>
                    <a:pt x="422" y="533"/>
                  </a:lnTo>
                  <a:lnTo>
                    <a:pt x="420" y="536"/>
                  </a:lnTo>
                  <a:lnTo>
                    <a:pt x="417" y="538"/>
                  </a:lnTo>
                  <a:lnTo>
                    <a:pt x="415" y="539"/>
                  </a:lnTo>
                  <a:lnTo>
                    <a:pt x="414" y="539"/>
                  </a:lnTo>
                  <a:lnTo>
                    <a:pt x="412" y="539"/>
                  </a:lnTo>
                  <a:lnTo>
                    <a:pt x="409" y="538"/>
                  </a:lnTo>
                  <a:lnTo>
                    <a:pt x="406" y="536"/>
                  </a:lnTo>
                  <a:lnTo>
                    <a:pt x="405" y="533"/>
                  </a:lnTo>
                  <a:lnTo>
                    <a:pt x="405" y="532"/>
                  </a:lnTo>
                  <a:lnTo>
                    <a:pt x="405" y="530"/>
                  </a:lnTo>
                  <a:lnTo>
                    <a:pt x="405" y="527"/>
                  </a:lnTo>
                  <a:lnTo>
                    <a:pt x="405" y="526"/>
                  </a:lnTo>
                  <a:lnTo>
                    <a:pt x="406" y="523"/>
                  </a:lnTo>
                  <a:lnTo>
                    <a:pt x="409" y="521"/>
                  </a:lnTo>
                  <a:lnTo>
                    <a:pt x="412" y="521"/>
                  </a:lnTo>
                  <a:lnTo>
                    <a:pt x="414" y="520"/>
                  </a:lnTo>
                  <a:close/>
                  <a:moveTo>
                    <a:pt x="451" y="520"/>
                  </a:moveTo>
                  <a:lnTo>
                    <a:pt x="451" y="520"/>
                  </a:lnTo>
                  <a:lnTo>
                    <a:pt x="452" y="521"/>
                  </a:lnTo>
                  <a:lnTo>
                    <a:pt x="453" y="521"/>
                  </a:lnTo>
                  <a:lnTo>
                    <a:pt x="456" y="523"/>
                  </a:lnTo>
                  <a:lnTo>
                    <a:pt x="459" y="526"/>
                  </a:lnTo>
                  <a:lnTo>
                    <a:pt x="459" y="527"/>
                  </a:lnTo>
                  <a:lnTo>
                    <a:pt x="459" y="530"/>
                  </a:lnTo>
                  <a:lnTo>
                    <a:pt x="459" y="532"/>
                  </a:lnTo>
                  <a:lnTo>
                    <a:pt x="459" y="533"/>
                  </a:lnTo>
                  <a:lnTo>
                    <a:pt x="456" y="536"/>
                  </a:lnTo>
                  <a:lnTo>
                    <a:pt x="453" y="538"/>
                  </a:lnTo>
                  <a:lnTo>
                    <a:pt x="452" y="539"/>
                  </a:lnTo>
                  <a:lnTo>
                    <a:pt x="451" y="539"/>
                  </a:lnTo>
                  <a:lnTo>
                    <a:pt x="449" y="539"/>
                  </a:lnTo>
                  <a:lnTo>
                    <a:pt x="446" y="538"/>
                  </a:lnTo>
                  <a:lnTo>
                    <a:pt x="443" y="536"/>
                  </a:lnTo>
                  <a:lnTo>
                    <a:pt x="442" y="533"/>
                  </a:lnTo>
                  <a:lnTo>
                    <a:pt x="442" y="532"/>
                  </a:lnTo>
                  <a:lnTo>
                    <a:pt x="442" y="530"/>
                  </a:lnTo>
                  <a:lnTo>
                    <a:pt x="442" y="527"/>
                  </a:lnTo>
                  <a:lnTo>
                    <a:pt x="442" y="526"/>
                  </a:lnTo>
                  <a:lnTo>
                    <a:pt x="443" y="523"/>
                  </a:lnTo>
                  <a:lnTo>
                    <a:pt x="446" y="521"/>
                  </a:lnTo>
                  <a:lnTo>
                    <a:pt x="449" y="521"/>
                  </a:lnTo>
                  <a:lnTo>
                    <a:pt x="451" y="520"/>
                  </a:lnTo>
                  <a:close/>
                  <a:moveTo>
                    <a:pt x="487" y="520"/>
                  </a:moveTo>
                  <a:lnTo>
                    <a:pt x="487" y="520"/>
                  </a:lnTo>
                  <a:lnTo>
                    <a:pt x="489" y="521"/>
                  </a:lnTo>
                  <a:lnTo>
                    <a:pt x="490" y="521"/>
                  </a:lnTo>
                  <a:lnTo>
                    <a:pt x="493" y="523"/>
                  </a:lnTo>
                  <a:lnTo>
                    <a:pt x="496" y="526"/>
                  </a:lnTo>
                  <a:lnTo>
                    <a:pt x="496" y="527"/>
                  </a:lnTo>
                  <a:lnTo>
                    <a:pt x="496" y="530"/>
                  </a:lnTo>
                  <a:lnTo>
                    <a:pt x="496" y="532"/>
                  </a:lnTo>
                  <a:lnTo>
                    <a:pt x="496" y="533"/>
                  </a:lnTo>
                  <a:lnTo>
                    <a:pt x="493" y="536"/>
                  </a:lnTo>
                  <a:lnTo>
                    <a:pt x="490" y="538"/>
                  </a:lnTo>
                  <a:lnTo>
                    <a:pt x="489" y="539"/>
                  </a:lnTo>
                  <a:lnTo>
                    <a:pt x="487" y="539"/>
                  </a:lnTo>
                  <a:lnTo>
                    <a:pt x="486" y="539"/>
                  </a:lnTo>
                  <a:lnTo>
                    <a:pt x="483" y="538"/>
                  </a:lnTo>
                  <a:lnTo>
                    <a:pt x="480" y="536"/>
                  </a:lnTo>
                  <a:lnTo>
                    <a:pt x="479" y="533"/>
                  </a:lnTo>
                  <a:lnTo>
                    <a:pt x="479" y="532"/>
                  </a:lnTo>
                  <a:lnTo>
                    <a:pt x="479" y="530"/>
                  </a:lnTo>
                  <a:lnTo>
                    <a:pt x="479" y="527"/>
                  </a:lnTo>
                  <a:lnTo>
                    <a:pt x="479" y="526"/>
                  </a:lnTo>
                  <a:lnTo>
                    <a:pt x="480" y="523"/>
                  </a:lnTo>
                  <a:lnTo>
                    <a:pt x="483" y="521"/>
                  </a:lnTo>
                  <a:lnTo>
                    <a:pt x="486" y="521"/>
                  </a:lnTo>
                  <a:lnTo>
                    <a:pt x="487" y="520"/>
                  </a:lnTo>
                  <a:close/>
                  <a:moveTo>
                    <a:pt x="524" y="520"/>
                  </a:moveTo>
                  <a:lnTo>
                    <a:pt x="524" y="520"/>
                  </a:lnTo>
                  <a:lnTo>
                    <a:pt x="526" y="521"/>
                  </a:lnTo>
                  <a:lnTo>
                    <a:pt x="527" y="521"/>
                  </a:lnTo>
                  <a:lnTo>
                    <a:pt x="530" y="523"/>
                  </a:lnTo>
                  <a:lnTo>
                    <a:pt x="533" y="526"/>
                  </a:lnTo>
                  <a:lnTo>
                    <a:pt x="533" y="527"/>
                  </a:lnTo>
                  <a:lnTo>
                    <a:pt x="533" y="530"/>
                  </a:lnTo>
                  <a:lnTo>
                    <a:pt x="533" y="532"/>
                  </a:lnTo>
                  <a:lnTo>
                    <a:pt x="533" y="533"/>
                  </a:lnTo>
                  <a:lnTo>
                    <a:pt x="530" y="536"/>
                  </a:lnTo>
                  <a:lnTo>
                    <a:pt x="527" y="538"/>
                  </a:lnTo>
                  <a:lnTo>
                    <a:pt x="526" y="539"/>
                  </a:lnTo>
                  <a:lnTo>
                    <a:pt x="524" y="539"/>
                  </a:lnTo>
                  <a:lnTo>
                    <a:pt x="523" y="539"/>
                  </a:lnTo>
                  <a:lnTo>
                    <a:pt x="520" y="538"/>
                  </a:lnTo>
                  <a:lnTo>
                    <a:pt x="517" y="536"/>
                  </a:lnTo>
                  <a:lnTo>
                    <a:pt x="515" y="533"/>
                  </a:lnTo>
                  <a:lnTo>
                    <a:pt x="515" y="532"/>
                  </a:lnTo>
                  <a:lnTo>
                    <a:pt x="515" y="530"/>
                  </a:lnTo>
                  <a:lnTo>
                    <a:pt x="515" y="527"/>
                  </a:lnTo>
                  <a:lnTo>
                    <a:pt x="515" y="526"/>
                  </a:lnTo>
                  <a:lnTo>
                    <a:pt x="517" y="523"/>
                  </a:lnTo>
                  <a:lnTo>
                    <a:pt x="520" y="521"/>
                  </a:lnTo>
                  <a:lnTo>
                    <a:pt x="523" y="521"/>
                  </a:lnTo>
                  <a:lnTo>
                    <a:pt x="524" y="520"/>
                  </a:lnTo>
                  <a:close/>
                  <a:moveTo>
                    <a:pt x="561" y="520"/>
                  </a:moveTo>
                  <a:lnTo>
                    <a:pt x="561" y="520"/>
                  </a:lnTo>
                  <a:lnTo>
                    <a:pt x="563" y="521"/>
                  </a:lnTo>
                  <a:lnTo>
                    <a:pt x="564" y="521"/>
                  </a:lnTo>
                  <a:lnTo>
                    <a:pt x="567" y="523"/>
                  </a:lnTo>
                  <a:lnTo>
                    <a:pt x="570" y="526"/>
                  </a:lnTo>
                  <a:lnTo>
                    <a:pt x="570" y="527"/>
                  </a:lnTo>
                  <a:lnTo>
                    <a:pt x="570" y="530"/>
                  </a:lnTo>
                  <a:lnTo>
                    <a:pt x="570" y="532"/>
                  </a:lnTo>
                  <a:lnTo>
                    <a:pt x="570" y="533"/>
                  </a:lnTo>
                  <a:lnTo>
                    <a:pt x="567" y="536"/>
                  </a:lnTo>
                  <a:lnTo>
                    <a:pt x="564" y="538"/>
                  </a:lnTo>
                  <a:lnTo>
                    <a:pt x="563" y="539"/>
                  </a:lnTo>
                  <a:lnTo>
                    <a:pt x="561" y="539"/>
                  </a:lnTo>
                  <a:lnTo>
                    <a:pt x="560" y="539"/>
                  </a:lnTo>
                  <a:lnTo>
                    <a:pt x="557" y="538"/>
                  </a:lnTo>
                  <a:lnTo>
                    <a:pt x="554" y="536"/>
                  </a:lnTo>
                  <a:lnTo>
                    <a:pt x="552" y="533"/>
                  </a:lnTo>
                  <a:lnTo>
                    <a:pt x="552" y="532"/>
                  </a:lnTo>
                  <a:lnTo>
                    <a:pt x="552" y="530"/>
                  </a:lnTo>
                  <a:lnTo>
                    <a:pt x="552" y="527"/>
                  </a:lnTo>
                  <a:lnTo>
                    <a:pt x="552" y="526"/>
                  </a:lnTo>
                  <a:lnTo>
                    <a:pt x="554" y="523"/>
                  </a:lnTo>
                  <a:lnTo>
                    <a:pt x="557" y="521"/>
                  </a:lnTo>
                  <a:lnTo>
                    <a:pt x="560" y="521"/>
                  </a:lnTo>
                  <a:lnTo>
                    <a:pt x="561" y="520"/>
                  </a:lnTo>
                  <a:close/>
                  <a:moveTo>
                    <a:pt x="598" y="520"/>
                  </a:moveTo>
                  <a:lnTo>
                    <a:pt x="598" y="520"/>
                  </a:lnTo>
                  <a:lnTo>
                    <a:pt x="600" y="521"/>
                  </a:lnTo>
                  <a:lnTo>
                    <a:pt x="601" y="521"/>
                  </a:lnTo>
                  <a:lnTo>
                    <a:pt x="604" y="523"/>
                  </a:lnTo>
                  <a:lnTo>
                    <a:pt x="607" y="526"/>
                  </a:lnTo>
                  <a:lnTo>
                    <a:pt x="607" y="527"/>
                  </a:lnTo>
                  <a:lnTo>
                    <a:pt x="607" y="530"/>
                  </a:lnTo>
                  <a:lnTo>
                    <a:pt x="607" y="532"/>
                  </a:lnTo>
                  <a:lnTo>
                    <a:pt x="607" y="533"/>
                  </a:lnTo>
                  <a:lnTo>
                    <a:pt x="604" y="536"/>
                  </a:lnTo>
                  <a:lnTo>
                    <a:pt x="601" y="538"/>
                  </a:lnTo>
                  <a:lnTo>
                    <a:pt x="600" y="539"/>
                  </a:lnTo>
                  <a:lnTo>
                    <a:pt x="598" y="539"/>
                  </a:lnTo>
                  <a:lnTo>
                    <a:pt x="597" y="539"/>
                  </a:lnTo>
                  <a:lnTo>
                    <a:pt x="594" y="538"/>
                  </a:lnTo>
                  <a:lnTo>
                    <a:pt x="591" y="536"/>
                  </a:lnTo>
                  <a:lnTo>
                    <a:pt x="589" y="533"/>
                  </a:lnTo>
                  <a:lnTo>
                    <a:pt x="589" y="532"/>
                  </a:lnTo>
                  <a:lnTo>
                    <a:pt x="589" y="530"/>
                  </a:lnTo>
                  <a:lnTo>
                    <a:pt x="589" y="527"/>
                  </a:lnTo>
                  <a:lnTo>
                    <a:pt x="589" y="526"/>
                  </a:lnTo>
                  <a:lnTo>
                    <a:pt x="591" y="523"/>
                  </a:lnTo>
                  <a:lnTo>
                    <a:pt x="594" y="521"/>
                  </a:lnTo>
                  <a:lnTo>
                    <a:pt x="597" y="521"/>
                  </a:lnTo>
                  <a:lnTo>
                    <a:pt x="598" y="520"/>
                  </a:lnTo>
                  <a:close/>
                  <a:moveTo>
                    <a:pt x="635" y="520"/>
                  </a:moveTo>
                  <a:lnTo>
                    <a:pt x="635" y="520"/>
                  </a:lnTo>
                  <a:lnTo>
                    <a:pt x="637" y="521"/>
                  </a:lnTo>
                  <a:lnTo>
                    <a:pt x="638" y="521"/>
                  </a:lnTo>
                  <a:lnTo>
                    <a:pt x="641" y="523"/>
                  </a:lnTo>
                  <a:lnTo>
                    <a:pt x="644" y="526"/>
                  </a:lnTo>
                  <a:lnTo>
                    <a:pt x="644" y="527"/>
                  </a:lnTo>
                  <a:lnTo>
                    <a:pt x="644" y="530"/>
                  </a:lnTo>
                  <a:lnTo>
                    <a:pt x="644" y="532"/>
                  </a:lnTo>
                  <a:lnTo>
                    <a:pt x="644" y="533"/>
                  </a:lnTo>
                  <a:lnTo>
                    <a:pt x="641" y="536"/>
                  </a:lnTo>
                  <a:lnTo>
                    <a:pt x="638" y="538"/>
                  </a:lnTo>
                  <a:lnTo>
                    <a:pt x="637" y="539"/>
                  </a:lnTo>
                  <a:lnTo>
                    <a:pt x="635" y="539"/>
                  </a:lnTo>
                  <a:lnTo>
                    <a:pt x="634" y="539"/>
                  </a:lnTo>
                  <a:lnTo>
                    <a:pt x="631" y="538"/>
                  </a:lnTo>
                  <a:lnTo>
                    <a:pt x="628" y="536"/>
                  </a:lnTo>
                  <a:lnTo>
                    <a:pt x="626" y="533"/>
                  </a:lnTo>
                  <a:lnTo>
                    <a:pt x="626" y="532"/>
                  </a:lnTo>
                  <a:lnTo>
                    <a:pt x="626" y="530"/>
                  </a:lnTo>
                  <a:lnTo>
                    <a:pt x="626" y="527"/>
                  </a:lnTo>
                  <a:lnTo>
                    <a:pt x="626" y="526"/>
                  </a:lnTo>
                  <a:lnTo>
                    <a:pt x="628" y="523"/>
                  </a:lnTo>
                  <a:lnTo>
                    <a:pt x="631" y="521"/>
                  </a:lnTo>
                  <a:lnTo>
                    <a:pt x="634" y="521"/>
                  </a:lnTo>
                  <a:lnTo>
                    <a:pt x="635" y="520"/>
                  </a:lnTo>
                  <a:close/>
                  <a:moveTo>
                    <a:pt x="672" y="520"/>
                  </a:moveTo>
                  <a:lnTo>
                    <a:pt x="672" y="520"/>
                  </a:lnTo>
                  <a:lnTo>
                    <a:pt x="673" y="521"/>
                  </a:lnTo>
                  <a:lnTo>
                    <a:pt x="675" y="521"/>
                  </a:lnTo>
                  <a:lnTo>
                    <a:pt x="678" y="523"/>
                  </a:lnTo>
                  <a:lnTo>
                    <a:pt x="681" y="526"/>
                  </a:lnTo>
                  <a:lnTo>
                    <a:pt x="681" y="527"/>
                  </a:lnTo>
                  <a:lnTo>
                    <a:pt x="681" y="530"/>
                  </a:lnTo>
                  <a:lnTo>
                    <a:pt x="681" y="532"/>
                  </a:lnTo>
                  <a:lnTo>
                    <a:pt x="681" y="533"/>
                  </a:lnTo>
                  <a:lnTo>
                    <a:pt x="678" y="536"/>
                  </a:lnTo>
                  <a:lnTo>
                    <a:pt x="675" y="538"/>
                  </a:lnTo>
                  <a:lnTo>
                    <a:pt x="673" y="539"/>
                  </a:lnTo>
                  <a:lnTo>
                    <a:pt x="672" y="539"/>
                  </a:lnTo>
                  <a:lnTo>
                    <a:pt x="670" y="539"/>
                  </a:lnTo>
                  <a:lnTo>
                    <a:pt x="667" y="538"/>
                  </a:lnTo>
                  <a:lnTo>
                    <a:pt x="665" y="536"/>
                  </a:lnTo>
                  <a:lnTo>
                    <a:pt x="663" y="533"/>
                  </a:lnTo>
                  <a:lnTo>
                    <a:pt x="663" y="532"/>
                  </a:lnTo>
                  <a:lnTo>
                    <a:pt x="663" y="530"/>
                  </a:lnTo>
                  <a:lnTo>
                    <a:pt x="663" y="527"/>
                  </a:lnTo>
                  <a:lnTo>
                    <a:pt x="663" y="526"/>
                  </a:lnTo>
                  <a:lnTo>
                    <a:pt x="665" y="523"/>
                  </a:lnTo>
                  <a:lnTo>
                    <a:pt x="667" y="521"/>
                  </a:lnTo>
                  <a:lnTo>
                    <a:pt x="670" y="521"/>
                  </a:lnTo>
                  <a:lnTo>
                    <a:pt x="672" y="520"/>
                  </a:lnTo>
                  <a:close/>
                  <a:moveTo>
                    <a:pt x="709" y="520"/>
                  </a:moveTo>
                  <a:lnTo>
                    <a:pt x="709" y="520"/>
                  </a:lnTo>
                  <a:lnTo>
                    <a:pt x="710" y="521"/>
                  </a:lnTo>
                  <a:lnTo>
                    <a:pt x="712" y="521"/>
                  </a:lnTo>
                  <a:lnTo>
                    <a:pt x="715" y="523"/>
                  </a:lnTo>
                  <a:lnTo>
                    <a:pt x="718" y="526"/>
                  </a:lnTo>
                  <a:lnTo>
                    <a:pt x="718" y="527"/>
                  </a:lnTo>
                  <a:lnTo>
                    <a:pt x="718" y="530"/>
                  </a:lnTo>
                  <a:lnTo>
                    <a:pt x="718" y="532"/>
                  </a:lnTo>
                  <a:lnTo>
                    <a:pt x="718" y="533"/>
                  </a:lnTo>
                  <a:lnTo>
                    <a:pt x="715" y="536"/>
                  </a:lnTo>
                  <a:lnTo>
                    <a:pt x="712" y="538"/>
                  </a:lnTo>
                  <a:lnTo>
                    <a:pt x="710" y="539"/>
                  </a:lnTo>
                  <a:lnTo>
                    <a:pt x="709" y="539"/>
                  </a:lnTo>
                  <a:lnTo>
                    <a:pt x="707" y="539"/>
                  </a:lnTo>
                  <a:lnTo>
                    <a:pt x="704" y="538"/>
                  </a:lnTo>
                  <a:lnTo>
                    <a:pt x="701" y="536"/>
                  </a:lnTo>
                  <a:lnTo>
                    <a:pt x="700" y="533"/>
                  </a:lnTo>
                  <a:lnTo>
                    <a:pt x="700" y="532"/>
                  </a:lnTo>
                  <a:lnTo>
                    <a:pt x="700" y="530"/>
                  </a:lnTo>
                  <a:lnTo>
                    <a:pt x="700" y="527"/>
                  </a:lnTo>
                  <a:lnTo>
                    <a:pt x="700" y="526"/>
                  </a:lnTo>
                  <a:lnTo>
                    <a:pt x="701" y="523"/>
                  </a:lnTo>
                  <a:lnTo>
                    <a:pt x="704" y="521"/>
                  </a:lnTo>
                  <a:lnTo>
                    <a:pt x="707" y="521"/>
                  </a:lnTo>
                  <a:lnTo>
                    <a:pt x="709" y="520"/>
                  </a:lnTo>
                  <a:close/>
                  <a:moveTo>
                    <a:pt x="746" y="520"/>
                  </a:moveTo>
                  <a:lnTo>
                    <a:pt x="746" y="520"/>
                  </a:lnTo>
                  <a:lnTo>
                    <a:pt x="747" y="521"/>
                  </a:lnTo>
                  <a:lnTo>
                    <a:pt x="749" y="521"/>
                  </a:lnTo>
                  <a:lnTo>
                    <a:pt x="752" y="523"/>
                  </a:lnTo>
                  <a:lnTo>
                    <a:pt x="755" y="526"/>
                  </a:lnTo>
                  <a:lnTo>
                    <a:pt x="755" y="527"/>
                  </a:lnTo>
                  <a:lnTo>
                    <a:pt x="755" y="530"/>
                  </a:lnTo>
                  <a:lnTo>
                    <a:pt x="755" y="532"/>
                  </a:lnTo>
                  <a:lnTo>
                    <a:pt x="755" y="533"/>
                  </a:lnTo>
                  <a:lnTo>
                    <a:pt x="752" y="536"/>
                  </a:lnTo>
                  <a:lnTo>
                    <a:pt x="749" y="538"/>
                  </a:lnTo>
                  <a:lnTo>
                    <a:pt x="747" y="539"/>
                  </a:lnTo>
                  <a:lnTo>
                    <a:pt x="746" y="539"/>
                  </a:lnTo>
                  <a:lnTo>
                    <a:pt x="744" y="539"/>
                  </a:lnTo>
                  <a:lnTo>
                    <a:pt x="743" y="538"/>
                  </a:lnTo>
                  <a:lnTo>
                    <a:pt x="740" y="536"/>
                  </a:lnTo>
                  <a:lnTo>
                    <a:pt x="737" y="533"/>
                  </a:lnTo>
                  <a:lnTo>
                    <a:pt x="737" y="532"/>
                  </a:lnTo>
                  <a:lnTo>
                    <a:pt x="737" y="530"/>
                  </a:lnTo>
                  <a:lnTo>
                    <a:pt x="737" y="527"/>
                  </a:lnTo>
                  <a:lnTo>
                    <a:pt x="737" y="526"/>
                  </a:lnTo>
                  <a:lnTo>
                    <a:pt x="740" y="523"/>
                  </a:lnTo>
                  <a:lnTo>
                    <a:pt x="743" y="521"/>
                  </a:lnTo>
                  <a:lnTo>
                    <a:pt x="744" y="521"/>
                  </a:lnTo>
                  <a:lnTo>
                    <a:pt x="746" y="520"/>
                  </a:lnTo>
                  <a:close/>
                  <a:moveTo>
                    <a:pt x="783" y="520"/>
                  </a:moveTo>
                  <a:lnTo>
                    <a:pt x="783" y="520"/>
                  </a:lnTo>
                  <a:lnTo>
                    <a:pt x="784" y="521"/>
                  </a:lnTo>
                  <a:lnTo>
                    <a:pt x="786" y="521"/>
                  </a:lnTo>
                  <a:lnTo>
                    <a:pt x="789" y="523"/>
                  </a:lnTo>
                  <a:lnTo>
                    <a:pt x="791" y="526"/>
                  </a:lnTo>
                  <a:lnTo>
                    <a:pt x="791" y="527"/>
                  </a:lnTo>
                  <a:lnTo>
                    <a:pt x="791" y="530"/>
                  </a:lnTo>
                  <a:lnTo>
                    <a:pt x="791" y="532"/>
                  </a:lnTo>
                  <a:lnTo>
                    <a:pt x="791" y="533"/>
                  </a:lnTo>
                  <a:lnTo>
                    <a:pt x="789" y="536"/>
                  </a:lnTo>
                  <a:lnTo>
                    <a:pt x="786" y="538"/>
                  </a:lnTo>
                  <a:lnTo>
                    <a:pt x="784" y="539"/>
                  </a:lnTo>
                  <a:lnTo>
                    <a:pt x="783" y="539"/>
                  </a:lnTo>
                  <a:lnTo>
                    <a:pt x="781" y="539"/>
                  </a:lnTo>
                  <a:lnTo>
                    <a:pt x="780" y="538"/>
                  </a:lnTo>
                  <a:lnTo>
                    <a:pt x="777" y="536"/>
                  </a:lnTo>
                  <a:lnTo>
                    <a:pt x="774" y="533"/>
                  </a:lnTo>
                  <a:lnTo>
                    <a:pt x="774" y="532"/>
                  </a:lnTo>
                  <a:lnTo>
                    <a:pt x="774" y="530"/>
                  </a:lnTo>
                  <a:lnTo>
                    <a:pt x="774" y="527"/>
                  </a:lnTo>
                  <a:lnTo>
                    <a:pt x="774" y="526"/>
                  </a:lnTo>
                  <a:lnTo>
                    <a:pt x="777" y="523"/>
                  </a:lnTo>
                  <a:lnTo>
                    <a:pt x="780" y="521"/>
                  </a:lnTo>
                  <a:lnTo>
                    <a:pt x="781" y="521"/>
                  </a:lnTo>
                  <a:lnTo>
                    <a:pt x="783" y="520"/>
                  </a:lnTo>
                  <a:close/>
                  <a:moveTo>
                    <a:pt x="820" y="520"/>
                  </a:moveTo>
                  <a:lnTo>
                    <a:pt x="820" y="520"/>
                  </a:lnTo>
                  <a:lnTo>
                    <a:pt x="821" y="521"/>
                  </a:lnTo>
                  <a:lnTo>
                    <a:pt x="822" y="521"/>
                  </a:lnTo>
                  <a:lnTo>
                    <a:pt x="825" y="523"/>
                  </a:lnTo>
                  <a:lnTo>
                    <a:pt x="828" y="526"/>
                  </a:lnTo>
                  <a:lnTo>
                    <a:pt x="828" y="527"/>
                  </a:lnTo>
                  <a:lnTo>
                    <a:pt x="828" y="530"/>
                  </a:lnTo>
                  <a:lnTo>
                    <a:pt x="828" y="532"/>
                  </a:lnTo>
                  <a:lnTo>
                    <a:pt x="828" y="533"/>
                  </a:lnTo>
                  <a:lnTo>
                    <a:pt x="825" y="536"/>
                  </a:lnTo>
                  <a:lnTo>
                    <a:pt x="822" y="538"/>
                  </a:lnTo>
                  <a:lnTo>
                    <a:pt x="821" y="539"/>
                  </a:lnTo>
                  <a:lnTo>
                    <a:pt x="820" y="539"/>
                  </a:lnTo>
                  <a:lnTo>
                    <a:pt x="818" y="539"/>
                  </a:lnTo>
                  <a:lnTo>
                    <a:pt x="817" y="538"/>
                  </a:lnTo>
                  <a:lnTo>
                    <a:pt x="814" y="536"/>
                  </a:lnTo>
                  <a:lnTo>
                    <a:pt x="811" y="533"/>
                  </a:lnTo>
                  <a:lnTo>
                    <a:pt x="811" y="532"/>
                  </a:lnTo>
                  <a:lnTo>
                    <a:pt x="811" y="530"/>
                  </a:lnTo>
                  <a:lnTo>
                    <a:pt x="811" y="527"/>
                  </a:lnTo>
                  <a:lnTo>
                    <a:pt x="811" y="526"/>
                  </a:lnTo>
                  <a:lnTo>
                    <a:pt x="814" y="523"/>
                  </a:lnTo>
                  <a:lnTo>
                    <a:pt x="817" y="521"/>
                  </a:lnTo>
                  <a:lnTo>
                    <a:pt x="818" y="521"/>
                  </a:lnTo>
                  <a:lnTo>
                    <a:pt x="820" y="520"/>
                  </a:lnTo>
                  <a:close/>
                  <a:moveTo>
                    <a:pt x="856" y="520"/>
                  </a:moveTo>
                  <a:lnTo>
                    <a:pt x="856" y="520"/>
                  </a:lnTo>
                  <a:lnTo>
                    <a:pt x="858" y="521"/>
                  </a:lnTo>
                  <a:lnTo>
                    <a:pt x="859" y="521"/>
                  </a:lnTo>
                  <a:lnTo>
                    <a:pt x="862" y="523"/>
                  </a:lnTo>
                  <a:lnTo>
                    <a:pt x="865" y="526"/>
                  </a:lnTo>
                  <a:lnTo>
                    <a:pt x="865" y="527"/>
                  </a:lnTo>
                  <a:lnTo>
                    <a:pt x="865" y="530"/>
                  </a:lnTo>
                  <a:lnTo>
                    <a:pt x="865" y="532"/>
                  </a:lnTo>
                  <a:lnTo>
                    <a:pt x="865" y="533"/>
                  </a:lnTo>
                  <a:lnTo>
                    <a:pt x="862" y="536"/>
                  </a:lnTo>
                  <a:lnTo>
                    <a:pt x="859" y="538"/>
                  </a:lnTo>
                  <a:lnTo>
                    <a:pt x="858" y="539"/>
                  </a:lnTo>
                  <a:lnTo>
                    <a:pt x="856" y="539"/>
                  </a:lnTo>
                  <a:lnTo>
                    <a:pt x="855" y="539"/>
                  </a:lnTo>
                  <a:lnTo>
                    <a:pt x="853" y="538"/>
                  </a:lnTo>
                  <a:lnTo>
                    <a:pt x="851" y="536"/>
                  </a:lnTo>
                  <a:lnTo>
                    <a:pt x="848" y="533"/>
                  </a:lnTo>
                  <a:lnTo>
                    <a:pt x="848" y="532"/>
                  </a:lnTo>
                  <a:lnTo>
                    <a:pt x="848" y="530"/>
                  </a:lnTo>
                  <a:lnTo>
                    <a:pt x="848" y="527"/>
                  </a:lnTo>
                  <a:lnTo>
                    <a:pt x="848" y="526"/>
                  </a:lnTo>
                  <a:lnTo>
                    <a:pt x="851" y="523"/>
                  </a:lnTo>
                  <a:lnTo>
                    <a:pt x="853" y="521"/>
                  </a:lnTo>
                  <a:lnTo>
                    <a:pt x="855" y="521"/>
                  </a:lnTo>
                  <a:lnTo>
                    <a:pt x="856" y="520"/>
                  </a:lnTo>
                  <a:close/>
                  <a:moveTo>
                    <a:pt x="868" y="514"/>
                  </a:moveTo>
                  <a:lnTo>
                    <a:pt x="868" y="514"/>
                  </a:lnTo>
                  <a:lnTo>
                    <a:pt x="868" y="512"/>
                  </a:lnTo>
                  <a:lnTo>
                    <a:pt x="868" y="511"/>
                  </a:lnTo>
                  <a:lnTo>
                    <a:pt x="871" y="508"/>
                  </a:lnTo>
                  <a:lnTo>
                    <a:pt x="874" y="505"/>
                  </a:lnTo>
                  <a:lnTo>
                    <a:pt x="876" y="505"/>
                  </a:lnTo>
                  <a:lnTo>
                    <a:pt x="877" y="505"/>
                  </a:lnTo>
                  <a:lnTo>
                    <a:pt x="879" y="505"/>
                  </a:lnTo>
                  <a:lnTo>
                    <a:pt x="882" y="505"/>
                  </a:lnTo>
                  <a:lnTo>
                    <a:pt x="884" y="508"/>
                  </a:lnTo>
                  <a:lnTo>
                    <a:pt x="886" y="511"/>
                  </a:lnTo>
                  <a:lnTo>
                    <a:pt x="886" y="512"/>
                  </a:lnTo>
                  <a:lnTo>
                    <a:pt x="886" y="514"/>
                  </a:lnTo>
                  <a:lnTo>
                    <a:pt x="886" y="515"/>
                  </a:lnTo>
                  <a:lnTo>
                    <a:pt x="886" y="517"/>
                  </a:lnTo>
                  <a:lnTo>
                    <a:pt x="884" y="520"/>
                  </a:lnTo>
                  <a:lnTo>
                    <a:pt x="882" y="523"/>
                  </a:lnTo>
                  <a:lnTo>
                    <a:pt x="879" y="523"/>
                  </a:lnTo>
                  <a:lnTo>
                    <a:pt x="877" y="523"/>
                  </a:lnTo>
                  <a:lnTo>
                    <a:pt x="876" y="523"/>
                  </a:lnTo>
                  <a:lnTo>
                    <a:pt x="874" y="523"/>
                  </a:lnTo>
                  <a:lnTo>
                    <a:pt x="871" y="520"/>
                  </a:lnTo>
                  <a:lnTo>
                    <a:pt x="868" y="517"/>
                  </a:lnTo>
                  <a:lnTo>
                    <a:pt x="868" y="515"/>
                  </a:lnTo>
                  <a:lnTo>
                    <a:pt x="868" y="514"/>
                  </a:lnTo>
                  <a:close/>
                  <a:moveTo>
                    <a:pt x="868" y="477"/>
                  </a:moveTo>
                  <a:lnTo>
                    <a:pt x="868" y="477"/>
                  </a:lnTo>
                  <a:lnTo>
                    <a:pt x="868" y="476"/>
                  </a:lnTo>
                  <a:lnTo>
                    <a:pt x="868" y="474"/>
                  </a:lnTo>
                  <a:lnTo>
                    <a:pt x="871" y="471"/>
                  </a:lnTo>
                  <a:lnTo>
                    <a:pt x="874" y="468"/>
                  </a:lnTo>
                  <a:lnTo>
                    <a:pt x="876" y="468"/>
                  </a:lnTo>
                  <a:lnTo>
                    <a:pt x="877" y="468"/>
                  </a:lnTo>
                  <a:lnTo>
                    <a:pt x="879" y="468"/>
                  </a:lnTo>
                  <a:lnTo>
                    <a:pt x="882" y="468"/>
                  </a:lnTo>
                  <a:lnTo>
                    <a:pt x="884" y="471"/>
                  </a:lnTo>
                  <a:lnTo>
                    <a:pt x="886" y="474"/>
                  </a:lnTo>
                  <a:lnTo>
                    <a:pt x="886" y="476"/>
                  </a:lnTo>
                  <a:lnTo>
                    <a:pt x="886" y="477"/>
                  </a:lnTo>
                  <a:lnTo>
                    <a:pt x="886" y="479"/>
                  </a:lnTo>
                  <a:lnTo>
                    <a:pt x="886" y="480"/>
                  </a:lnTo>
                  <a:lnTo>
                    <a:pt x="884" y="483"/>
                  </a:lnTo>
                  <a:lnTo>
                    <a:pt x="882" y="486"/>
                  </a:lnTo>
                  <a:lnTo>
                    <a:pt x="879" y="486"/>
                  </a:lnTo>
                  <a:lnTo>
                    <a:pt x="877" y="486"/>
                  </a:lnTo>
                  <a:lnTo>
                    <a:pt x="876" y="486"/>
                  </a:lnTo>
                  <a:lnTo>
                    <a:pt x="874" y="486"/>
                  </a:lnTo>
                  <a:lnTo>
                    <a:pt x="871" y="483"/>
                  </a:lnTo>
                  <a:lnTo>
                    <a:pt x="868" y="480"/>
                  </a:lnTo>
                  <a:lnTo>
                    <a:pt x="868" y="479"/>
                  </a:lnTo>
                  <a:lnTo>
                    <a:pt x="868" y="477"/>
                  </a:lnTo>
                  <a:close/>
                  <a:moveTo>
                    <a:pt x="868" y="440"/>
                  </a:moveTo>
                  <a:lnTo>
                    <a:pt x="868" y="440"/>
                  </a:lnTo>
                  <a:lnTo>
                    <a:pt x="868" y="439"/>
                  </a:lnTo>
                  <a:lnTo>
                    <a:pt x="868" y="436"/>
                  </a:lnTo>
                  <a:lnTo>
                    <a:pt x="871" y="433"/>
                  </a:lnTo>
                  <a:lnTo>
                    <a:pt x="874" y="431"/>
                  </a:lnTo>
                  <a:lnTo>
                    <a:pt x="876" y="431"/>
                  </a:lnTo>
                  <a:lnTo>
                    <a:pt x="877" y="431"/>
                  </a:lnTo>
                  <a:lnTo>
                    <a:pt x="879" y="431"/>
                  </a:lnTo>
                  <a:lnTo>
                    <a:pt x="882" y="431"/>
                  </a:lnTo>
                  <a:lnTo>
                    <a:pt x="884" y="433"/>
                  </a:lnTo>
                  <a:lnTo>
                    <a:pt x="886" y="436"/>
                  </a:lnTo>
                  <a:lnTo>
                    <a:pt x="886" y="439"/>
                  </a:lnTo>
                  <a:lnTo>
                    <a:pt x="886" y="440"/>
                  </a:lnTo>
                  <a:lnTo>
                    <a:pt x="886" y="442"/>
                  </a:lnTo>
                  <a:lnTo>
                    <a:pt x="886" y="443"/>
                  </a:lnTo>
                  <a:lnTo>
                    <a:pt x="884" y="446"/>
                  </a:lnTo>
                  <a:lnTo>
                    <a:pt x="882" y="449"/>
                  </a:lnTo>
                  <a:lnTo>
                    <a:pt x="879" y="449"/>
                  </a:lnTo>
                  <a:lnTo>
                    <a:pt x="877" y="449"/>
                  </a:lnTo>
                  <a:lnTo>
                    <a:pt x="876" y="449"/>
                  </a:lnTo>
                  <a:lnTo>
                    <a:pt x="874" y="449"/>
                  </a:lnTo>
                  <a:lnTo>
                    <a:pt x="871" y="446"/>
                  </a:lnTo>
                  <a:lnTo>
                    <a:pt x="868" y="443"/>
                  </a:lnTo>
                  <a:lnTo>
                    <a:pt x="868" y="442"/>
                  </a:lnTo>
                  <a:lnTo>
                    <a:pt x="868" y="440"/>
                  </a:lnTo>
                  <a:close/>
                  <a:moveTo>
                    <a:pt x="868" y="403"/>
                  </a:moveTo>
                  <a:lnTo>
                    <a:pt x="868" y="403"/>
                  </a:lnTo>
                  <a:lnTo>
                    <a:pt x="868" y="402"/>
                  </a:lnTo>
                  <a:lnTo>
                    <a:pt x="868" y="399"/>
                  </a:lnTo>
                  <a:lnTo>
                    <a:pt x="871" y="396"/>
                  </a:lnTo>
                  <a:lnTo>
                    <a:pt x="874" y="394"/>
                  </a:lnTo>
                  <a:lnTo>
                    <a:pt x="876" y="394"/>
                  </a:lnTo>
                  <a:lnTo>
                    <a:pt x="877" y="394"/>
                  </a:lnTo>
                  <a:lnTo>
                    <a:pt x="879" y="394"/>
                  </a:lnTo>
                  <a:lnTo>
                    <a:pt x="882" y="394"/>
                  </a:lnTo>
                  <a:lnTo>
                    <a:pt x="884" y="396"/>
                  </a:lnTo>
                  <a:lnTo>
                    <a:pt x="886" y="399"/>
                  </a:lnTo>
                  <a:lnTo>
                    <a:pt x="886" y="402"/>
                  </a:lnTo>
                  <a:lnTo>
                    <a:pt x="886" y="403"/>
                  </a:lnTo>
                  <a:lnTo>
                    <a:pt x="886" y="405"/>
                  </a:lnTo>
                  <a:lnTo>
                    <a:pt x="886" y="406"/>
                  </a:lnTo>
                  <a:lnTo>
                    <a:pt x="884" y="409"/>
                  </a:lnTo>
                  <a:lnTo>
                    <a:pt x="882" y="412"/>
                  </a:lnTo>
                  <a:lnTo>
                    <a:pt x="879" y="412"/>
                  </a:lnTo>
                  <a:lnTo>
                    <a:pt x="877" y="412"/>
                  </a:lnTo>
                  <a:lnTo>
                    <a:pt x="876" y="412"/>
                  </a:lnTo>
                  <a:lnTo>
                    <a:pt x="874" y="412"/>
                  </a:lnTo>
                  <a:lnTo>
                    <a:pt x="871" y="409"/>
                  </a:lnTo>
                  <a:lnTo>
                    <a:pt x="868" y="406"/>
                  </a:lnTo>
                  <a:lnTo>
                    <a:pt x="868" y="405"/>
                  </a:lnTo>
                  <a:lnTo>
                    <a:pt x="868" y="403"/>
                  </a:lnTo>
                  <a:close/>
                  <a:moveTo>
                    <a:pt x="868" y="366"/>
                  </a:moveTo>
                  <a:lnTo>
                    <a:pt x="868" y="366"/>
                  </a:lnTo>
                  <a:lnTo>
                    <a:pt x="868" y="365"/>
                  </a:lnTo>
                  <a:lnTo>
                    <a:pt x="868" y="362"/>
                  </a:lnTo>
                  <a:lnTo>
                    <a:pt x="871" y="359"/>
                  </a:lnTo>
                  <a:lnTo>
                    <a:pt x="874" y="358"/>
                  </a:lnTo>
                  <a:lnTo>
                    <a:pt x="876" y="358"/>
                  </a:lnTo>
                  <a:lnTo>
                    <a:pt x="877" y="358"/>
                  </a:lnTo>
                  <a:lnTo>
                    <a:pt x="879" y="358"/>
                  </a:lnTo>
                  <a:lnTo>
                    <a:pt x="882" y="358"/>
                  </a:lnTo>
                  <a:lnTo>
                    <a:pt x="884" y="359"/>
                  </a:lnTo>
                  <a:lnTo>
                    <a:pt x="886" y="362"/>
                  </a:lnTo>
                  <a:lnTo>
                    <a:pt x="886" y="365"/>
                  </a:lnTo>
                  <a:lnTo>
                    <a:pt x="886" y="366"/>
                  </a:lnTo>
                  <a:lnTo>
                    <a:pt x="886" y="368"/>
                  </a:lnTo>
                  <a:lnTo>
                    <a:pt x="886" y="369"/>
                  </a:lnTo>
                  <a:lnTo>
                    <a:pt x="884" y="372"/>
                  </a:lnTo>
                  <a:lnTo>
                    <a:pt x="882" y="375"/>
                  </a:lnTo>
                  <a:lnTo>
                    <a:pt x="879" y="375"/>
                  </a:lnTo>
                  <a:lnTo>
                    <a:pt x="877" y="375"/>
                  </a:lnTo>
                  <a:lnTo>
                    <a:pt x="876" y="375"/>
                  </a:lnTo>
                  <a:lnTo>
                    <a:pt x="874" y="375"/>
                  </a:lnTo>
                  <a:lnTo>
                    <a:pt x="871" y="372"/>
                  </a:lnTo>
                  <a:lnTo>
                    <a:pt x="868" y="369"/>
                  </a:lnTo>
                  <a:lnTo>
                    <a:pt x="868" y="368"/>
                  </a:lnTo>
                  <a:lnTo>
                    <a:pt x="868" y="366"/>
                  </a:lnTo>
                  <a:close/>
                  <a:moveTo>
                    <a:pt x="868" y="330"/>
                  </a:moveTo>
                  <a:lnTo>
                    <a:pt x="868" y="330"/>
                  </a:lnTo>
                  <a:lnTo>
                    <a:pt x="868" y="328"/>
                  </a:lnTo>
                  <a:lnTo>
                    <a:pt x="868" y="325"/>
                  </a:lnTo>
                  <a:lnTo>
                    <a:pt x="871" y="322"/>
                  </a:lnTo>
                  <a:lnTo>
                    <a:pt x="874" y="321"/>
                  </a:lnTo>
                  <a:lnTo>
                    <a:pt x="876" y="321"/>
                  </a:lnTo>
                  <a:lnTo>
                    <a:pt x="877" y="321"/>
                  </a:lnTo>
                  <a:lnTo>
                    <a:pt x="879" y="321"/>
                  </a:lnTo>
                  <a:lnTo>
                    <a:pt x="882" y="321"/>
                  </a:lnTo>
                  <a:lnTo>
                    <a:pt x="884" y="322"/>
                  </a:lnTo>
                  <a:lnTo>
                    <a:pt x="886" y="325"/>
                  </a:lnTo>
                  <a:lnTo>
                    <a:pt x="886" y="328"/>
                  </a:lnTo>
                  <a:lnTo>
                    <a:pt x="886" y="330"/>
                  </a:lnTo>
                  <a:lnTo>
                    <a:pt x="886" y="331"/>
                  </a:lnTo>
                  <a:lnTo>
                    <a:pt x="886" y="332"/>
                  </a:lnTo>
                  <a:lnTo>
                    <a:pt x="884" y="335"/>
                  </a:lnTo>
                  <a:lnTo>
                    <a:pt x="882" y="338"/>
                  </a:lnTo>
                  <a:lnTo>
                    <a:pt x="879" y="338"/>
                  </a:lnTo>
                  <a:lnTo>
                    <a:pt x="877" y="338"/>
                  </a:lnTo>
                  <a:lnTo>
                    <a:pt x="876" y="338"/>
                  </a:lnTo>
                  <a:lnTo>
                    <a:pt x="874" y="338"/>
                  </a:lnTo>
                  <a:lnTo>
                    <a:pt x="871" y="335"/>
                  </a:lnTo>
                  <a:lnTo>
                    <a:pt x="868" y="332"/>
                  </a:lnTo>
                  <a:lnTo>
                    <a:pt x="868" y="331"/>
                  </a:lnTo>
                  <a:lnTo>
                    <a:pt x="868" y="330"/>
                  </a:lnTo>
                  <a:close/>
                  <a:moveTo>
                    <a:pt x="868" y="293"/>
                  </a:moveTo>
                  <a:lnTo>
                    <a:pt x="868" y="293"/>
                  </a:lnTo>
                  <a:lnTo>
                    <a:pt x="868" y="291"/>
                  </a:lnTo>
                  <a:lnTo>
                    <a:pt x="868" y="288"/>
                  </a:lnTo>
                  <a:lnTo>
                    <a:pt x="871" y="285"/>
                  </a:lnTo>
                  <a:lnTo>
                    <a:pt x="874" y="284"/>
                  </a:lnTo>
                  <a:lnTo>
                    <a:pt x="876" y="284"/>
                  </a:lnTo>
                  <a:lnTo>
                    <a:pt x="877" y="284"/>
                  </a:lnTo>
                  <a:lnTo>
                    <a:pt x="879" y="284"/>
                  </a:lnTo>
                  <a:lnTo>
                    <a:pt x="882" y="284"/>
                  </a:lnTo>
                  <a:lnTo>
                    <a:pt x="884" y="285"/>
                  </a:lnTo>
                  <a:lnTo>
                    <a:pt x="886" y="288"/>
                  </a:lnTo>
                  <a:lnTo>
                    <a:pt x="886" y="291"/>
                  </a:lnTo>
                  <a:lnTo>
                    <a:pt x="886" y="293"/>
                  </a:lnTo>
                  <a:lnTo>
                    <a:pt x="886" y="294"/>
                  </a:lnTo>
                  <a:lnTo>
                    <a:pt x="886" y="296"/>
                  </a:lnTo>
                  <a:lnTo>
                    <a:pt x="884" y="299"/>
                  </a:lnTo>
                  <a:lnTo>
                    <a:pt x="882" y="301"/>
                  </a:lnTo>
                  <a:lnTo>
                    <a:pt x="879" y="301"/>
                  </a:lnTo>
                  <a:lnTo>
                    <a:pt x="877" y="301"/>
                  </a:lnTo>
                  <a:lnTo>
                    <a:pt x="876" y="301"/>
                  </a:lnTo>
                  <a:lnTo>
                    <a:pt x="874" y="301"/>
                  </a:lnTo>
                  <a:lnTo>
                    <a:pt x="871" y="299"/>
                  </a:lnTo>
                  <a:lnTo>
                    <a:pt x="868" y="296"/>
                  </a:lnTo>
                  <a:lnTo>
                    <a:pt x="868" y="294"/>
                  </a:lnTo>
                  <a:lnTo>
                    <a:pt x="868" y="293"/>
                  </a:lnTo>
                  <a:close/>
                  <a:moveTo>
                    <a:pt x="868" y="256"/>
                  </a:moveTo>
                  <a:lnTo>
                    <a:pt x="868" y="256"/>
                  </a:lnTo>
                  <a:lnTo>
                    <a:pt x="868" y="254"/>
                  </a:lnTo>
                  <a:lnTo>
                    <a:pt x="868" y="251"/>
                  </a:lnTo>
                  <a:lnTo>
                    <a:pt x="871" y="248"/>
                  </a:lnTo>
                  <a:lnTo>
                    <a:pt x="874" y="247"/>
                  </a:lnTo>
                  <a:lnTo>
                    <a:pt x="876" y="247"/>
                  </a:lnTo>
                  <a:lnTo>
                    <a:pt x="877" y="247"/>
                  </a:lnTo>
                  <a:lnTo>
                    <a:pt x="879" y="247"/>
                  </a:lnTo>
                  <a:lnTo>
                    <a:pt x="882" y="247"/>
                  </a:lnTo>
                  <a:lnTo>
                    <a:pt x="884" y="248"/>
                  </a:lnTo>
                  <a:lnTo>
                    <a:pt x="886" y="251"/>
                  </a:lnTo>
                  <a:lnTo>
                    <a:pt x="886" y="254"/>
                  </a:lnTo>
                  <a:lnTo>
                    <a:pt x="886" y="256"/>
                  </a:lnTo>
                  <a:lnTo>
                    <a:pt x="886" y="257"/>
                  </a:lnTo>
                  <a:lnTo>
                    <a:pt x="886" y="259"/>
                  </a:lnTo>
                  <a:lnTo>
                    <a:pt x="884" y="262"/>
                  </a:lnTo>
                  <a:lnTo>
                    <a:pt x="882" y="265"/>
                  </a:lnTo>
                  <a:lnTo>
                    <a:pt x="879" y="265"/>
                  </a:lnTo>
                  <a:lnTo>
                    <a:pt x="877" y="265"/>
                  </a:lnTo>
                  <a:lnTo>
                    <a:pt x="876" y="265"/>
                  </a:lnTo>
                  <a:lnTo>
                    <a:pt x="874" y="265"/>
                  </a:lnTo>
                  <a:lnTo>
                    <a:pt x="871" y="262"/>
                  </a:lnTo>
                  <a:lnTo>
                    <a:pt x="868" y="259"/>
                  </a:lnTo>
                  <a:lnTo>
                    <a:pt x="868" y="257"/>
                  </a:lnTo>
                  <a:lnTo>
                    <a:pt x="868" y="256"/>
                  </a:lnTo>
                  <a:close/>
                  <a:moveTo>
                    <a:pt x="868" y="219"/>
                  </a:moveTo>
                  <a:lnTo>
                    <a:pt x="868" y="219"/>
                  </a:lnTo>
                  <a:lnTo>
                    <a:pt x="868" y="217"/>
                  </a:lnTo>
                  <a:lnTo>
                    <a:pt x="868" y="214"/>
                  </a:lnTo>
                  <a:lnTo>
                    <a:pt x="871" y="211"/>
                  </a:lnTo>
                  <a:lnTo>
                    <a:pt x="874" y="210"/>
                  </a:lnTo>
                  <a:lnTo>
                    <a:pt x="876" y="210"/>
                  </a:lnTo>
                  <a:lnTo>
                    <a:pt x="877" y="210"/>
                  </a:lnTo>
                  <a:lnTo>
                    <a:pt x="879" y="210"/>
                  </a:lnTo>
                  <a:lnTo>
                    <a:pt x="882" y="210"/>
                  </a:lnTo>
                  <a:lnTo>
                    <a:pt x="884" y="211"/>
                  </a:lnTo>
                  <a:lnTo>
                    <a:pt x="886" y="214"/>
                  </a:lnTo>
                  <a:lnTo>
                    <a:pt x="886" y="217"/>
                  </a:lnTo>
                  <a:lnTo>
                    <a:pt x="886" y="219"/>
                  </a:lnTo>
                  <a:lnTo>
                    <a:pt x="886" y="220"/>
                  </a:lnTo>
                  <a:lnTo>
                    <a:pt x="886" y="222"/>
                  </a:lnTo>
                  <a:lnTo>
                    <a:pt x="884" y="225"/>
                  </a:lnTo>
                  <a:lnTo>
                    <a:pt x="882" y="228"/>
                  </a:lnTo>
                  <a:lnTo>
                    <a:pt x="879" y="228"/>
                  </a:lnTo>
                  <a:lnTo>
                    <a:pt x="877" y="228"/>
                  </a:lnTo>
                  <a:lnTo>
                    <a:pt x="876" y="228"/>
                  </a:lnTo>
                  <a:lnTo>
                    <a:pt x="874" y="228"/>
                  </a:lnTo>
                  <a:lnTo>
                    <a:pt x="871" y="225"/>
                  </a:lnTo>
                  <a:lnTo>
                    <a:pt x="868" y="222"/>
                  </a:lnTo>
                  <a:lnTo>
                    <a:pt x="868" y="220"/>
                  </a:lnTo>
                  <a:lnTo>
                    <a:pt x="868" y="219"/>
                  </a:lnTo>
                  <a:close/>
                  <a:moveTo>
                    <a:pt x="868" y="182"/>
                  </a:moveTo>
                  <a:lnTo>
                    <a:pt x="868" y="182"/>
                  </a:lnTo>
                  <a:lnTo>
                    <a:pt x="868" y="180"/>
                  </a:lnTo>
                  <a:lnTo>
                    <a:pt x="868" y="178"/>
                  </a:lnTo>
                  <a:lnTo>
                    <a:pt x="871" y="175"/>
                  </a:lnTo>
                  <a:lnTo>
                    <a:pt x="874" y="173"/>
                  </a:lnTo>
                  <a:lnTo>
                    <a:pt x="876" y="173"/>
                  </a:lnTo>
                  <a:lnTo>
                    <a:pt x="877" y="173"/>
                  </a:lnTo>
                  <a:lnTo>
                    <a:pt x="879" y="173"/>
                  </a:lnTo>
                  <a:lnTo>
                    <a:pt x="882" y="173"/>
                  </a:lnTo>
                  <a:lnTo>
                    <a:pt x="884" y="175"/>
                  </a:lnTo>
                  <a:lnTo>
                    <a:pt x="886" y="178"/>
                  </a:lnTo>
                  <a:lnTo>
                    <a:pt x="886" y="180"/>
                  </a:lnTo>
                  <a:lnTo>
                    <a:pt x="886" y="182"/>
                  </a:lnTo>
                  <a:lnTo>
                    <a:pt x="886" y="183"/>
                  </a:lnTo>
                  <a:lnTo>
                    <a:pt x="886" y="185"/>
                  </a:lnTo>
                  <a:lnTo>
                    <a:pt x="884" y="188"/>
                  </a:lnTo>
                  <a:lnTo>
                    <a:pt x="882" y="191"/>
                  </a:lnTo>
                  <a:lnTo>
                    <a:pt x="879" y="191"/>
                  </a:lnTo>
                  <a:lnTo>
                    <a:pt x="877" y="191"/>
                  </a:lnTo>
                  <a:lnTo>
                    <a:pt x="876" y="191"/>
                  </a:lnTo>
                  <a:lnTo>
                    <a:pt x="874" y="191"/>
                  </a:lnTo>
                  <a:lnTo>
                    <a:pt x="871" y="188"/>
                  </a:lnTo>
                  <a:lnTo>
                    <a:pt x="868" y="185"/>
                  </a:lnTo>
                  <a:lnTo>
                    <a:pt x="868" y="183"/>
                  </a:lnTo>
                  <a:lnTo>
                    <a:pt x="868" y="182"/>
                  </a:lnTo>
                  <a:close/>
                  <a:moveTo>
                    <a:pt x="868" y="145"/>
                  </a:moveTo>
                  <a:lnTo>
                    <a:pt x="868" y="145"/>
                  </a:lnTo>
                  <a:lnTo>
                    <a:pt x="868" y="144"/>
                  </a:lnTo>
                  <a:lnTo>
                    <a:pt x="868" y="141"/>
                  </a:lnTo>
                  <a:lnTo>
                    <a:pt x="871" y="138"/>
                  </a:lnTo>
                  <a:lnTo>
                    <a:pt x="874" y="136"/>
                  </a:lnTo>
                  <a:lnTo>
                    <a:pt x="876" y="136"/>
                  </a:lnTo>
                  <a:lnTo>
                    <a:pt x="877" y="136"/>
                  </a:lnTo>
                  <a:lnTo>
                    <a:pt x="879" y="136"/>
                  </a:lnTo>
                  <a:lnTo>
                    <a:pt x="882" y="136"/>
                  </a:lnTo>
                  <a:lnTo>
                    <a:pt x="884" y="138"/>
                  </a:lnTo>
                  <a:lnTo>
                    <a:pt x="886" y="141"/>
                  </a:lnTo>
                  <a:lnTo>
                    <a:pt x="886" y="144"/>
                  </a:lnTo>
                  <a:lnTo>
                    <a:pt x="886" y="145"/>
                  </a:lnTo>
                  <a:lnTo>
                    <a:pt x="886" y="147"/>
                  </a:lnTo>
                  <a:lnTo>
                    <a:pt x="886" y="148"/>
                  </a:lnTo>
                  <a:lnTo>
                    <a:pt x="884" y="151"/>
                  </a:lnTo>
                  <a:lnTo>
                    <a:pt x="882" y="154"/>
                  </a:lnTo>
                  <a:lnTo>
                    <a:pt x="879" y="154"/>
                  </a:lnTo>
                  <a:lnTo>
                    <a:pt x="877" y="154"/>
                  </a:lnTo>
                  <a:lnTo>
                    <a:pt x="876" y="154"/>
                  </a:lnTo>
                  <a:lnTo>
                    <a:pt x="874" y="154"/>
                  </a:lnTo>
                  <a:lnTo>
                    <a:pt x="871" y="151"/>
                  </a:lnTo>
                  <a:lnTo>
                    <a:pt x="868" y="148"/>
                  </a:lnTo>
                  <a:lnTo>
                    <a:pt x="868" y="147"/>
                  </a:lnTo>
                  <a:lnTo>
                    <a:pt x="868" y="145"/>
                  </a:lnTo>
                  <a:close/>
                  <a:moveTo>
                    <a:pt x="868" y="108"/>
                  </a:moveTo>
                  <a:lnTo>
                    <a:pt x="868" y="108"/>
                  </a:lnTo>
                  <a:lnTo>
                    <a:pt x="868" y="107"/>
                  </a:lnTo>
                  <a:lnTo>
                    <a:pt x="868" y="104"/>
                  </a:lnTo>
                  <a:lnTo>
                    <a:pt x="871" y="101"/>
                  </a:lnTo>
                  <a:lnTo>
                    <a:pt x="874" y="99"/>
                  </a:lnTo>
                  <a:lnTo>
                    <a:pt x="876" y="99"/>
                  </a:lnTo>
                  <a:lnTo>
                    <a:pt x="877" y="99"/>
                  </a:lnTo>
                  <a:lnTo>
                    <a:pt x="879" y="99"/>
                  </a:lnTo>
                  <a:lnTo>
                    <a:pt x="882" y="99"/>
                  </a:lnTo>
                  <a:lnTo>
                    <a:pt x="884" y="101"/>
                  </a:lnTo>
                  <a:lnTo>
                    <a:pt x="886" y="104"/>
                  </a:lnTo>
                  <a:lnTo>
                    <a:pt x="886" y="107"/>
                  </a:lnTo>
                  <a:lnTo>
                    <a:pt x="886" y="108"/>
                  </a:lnTo>
                  <a:lnTo>
                    <a:pt x="886" y="110"/>
                  </a:lnTo>
                  <a:lnTo>
                    <a:pt x="886" y="111"/>
                  </a:lnTo>
                  <a:lnTo>
                    <a:pt x="884" y="114"/>
                  </a:lnTo>
                  <a:lnTo>
                    <a:pt x="882" y="117"/>
                  </a:lnTo>
                  <a:lnTo>
                    <a:pt x="879" y="117"/>
                  </a:lnTo>
                  <a:lnTo>
                    <a:pt x="877" y="117"/>
                  </a:lnTo>
                  <a:lnTo>
                    <a:pt x="876" y="117"/>
                  </a:lnTo>
                  <a:lnTo>
                    <a:pt x="874" y="117"/>
                  </a:lnTo>
                  <a:lnTo>
                    <a:pt x="871" y="114"/>
                  </a:lnTo>
                  <a:lnTo>
                    <a:pt x="868" y="111"/>
                  </a:lnTo>
                  <a:lnTo>
                    <a:pt x="868" y="110"/>
                  </a:lnTo>
                  <a:lnTo>
                    <a:pt x="868" y="108"/>
                  </a:lnTo>
                  <a:close/>
                  <a:moveTo>
                    <a:pt x="868" y="71"/>
                  </a:moveTo>
                  <a:lnTo>
                    <a:pt x="868" y="71"/>
                  </a:lnTo>
                  <a:lnTo>
                    <a:pt x="868" y="70"/>
                  </a:lnTo>
                  <a:lnTo>
                    <a:pt x="868" y="67"/>
                  </a:lnTo>
                  <a:lnTo>
                    <a:pt x="871" y="64"/>
                  </a:lnTo>
                  <a:lnTo>
                    <a:pt x="874" y="62"/>
                  </a:lnTo>
                  <a:lnTo>
                    <a:pt x="876" y="62"/>
                  </a:lnTo>
                  <a:lnTo>
                    <a:pt x="877" y="62"/>
                  </a:lnTo>
                  <a:lnTo>
                    <a:pt x="879" y="62"/>
                  </a:lnTo>
                  <a:lnTo>
                    <a:pt x="882" y="62"/>
                  </a:lnTo>
                  <a:lnTo>
                    <a:pt x="884" y="64"/>
                  </a:lnTo>
                  <a:lnTo>
                    <a:pt x="886" y="67"/>
                  </a:lnTo>
                  <a:lnTo>
                    <a:pt x="886" y="70"/>
                  </a:lnTo>
                  <a:lnTo>
                    <a:pt x="886" y="71"/>
                  </a:lnTo>
                  <a:lnTo>
                    <a:pt x="886" y="73"/>
                  </a:lnTo>
                  <a:lnTo>
                    <a:pt x="886" y="74"/>
                  </a:lnTo>
                  <a:lnTo>
                    <a:pt x="884" y="77"/>
                  </a:lnTo>
                  <a:lnTo>
                    <a:pt x="882" y="80"/>
                  </a:lnTo>
                  <a:lnTo>
                    <a:pt x="879" y="80"/>
                  </a:lnTo>
                  <a:lnTo>
                    <a:pt x="877" y="80"/>
                  </a:lnTo>
                  <a:lnTo>
                    <a:pt x="876" y="80"/>
                  </a:lnTo>
                  <a:lnTo>
                    <a:pt x="874" y="80"/>
                  </a:lnTo>
                  <a:lnTo>
                    <a:pt x="871" y="77"/>
                  </a:lnTo>
                  <a:lnTo>
                    <a:pt x="868" y="74"/>
                  </a:lnTo>
                  <a:lnTo>
                    <a:pt x="868" y="73"/>
                  </a:lnTo>
                  <a:lnTo>
                    <a:pt x="868" y="71"/>
                  </a:lnTo>
                  <a:close/>
                  <a:moveTo>
                    <a:pt x="868" y="34"/>
                  </a:moveTo>
                  <a:lnTo>
                    <a:pt x="868" y="34"/>
                  </a:lnTo>
                  <a:lnTo>
                    <a:pt x="868" y="33"/>
                  </a:lnTo>
                  <a:lnTo>
                    <a:pt x="868" y="30"/>
                  </a:lnTo>
                  <a:lnTo>
                    <a:pt x="871" y="27"/>
                  </a:lnTo>
                  <a:lnTo>
                    <a:pt x="874" y="26"/>
                  </a:lnTo>
                  <a:lnTo>
                    <a:pt x="876" y="26"/>
                  </a:lnTo>
                  <a:lnTo>
                    <a:pt x="877" y="26"/>
                  </a:lnTo>
                  <a:lnTo>
                    <a:pt x="879" y="26"/>
                  </a:lnTo>
                  <a:lnTo>
                    <a:pt x="882" y="26"/>
                  </a:lnTo>
                  <a:lnTo>
                    <a:pt x="884" y="27"/>
                  </a:lnTo>
                  <a:lnTo>
                    <a:pt x="886" y="30"/>
                  </a:lnTo>
                  <a:lnTo>
                    <a:pt x="886" y="33"/>
                  </a:lnTo>
                  <a:lnTo>
                    <a:pt x="886" y="34"/>
                  </a:lnTo>
                  <a:lnTo>
                    <a:pt x="886" y="36"/>
                  </a:lnTo>
                  <a:lnTo>
                    <a:pt x="886" y="37"/>
                  </a:lnTo>
                  <a:lnTo>
                    <a:pt x="884" y="40"/>
                  </a:lnTo>
                  <a:lnTo>
                    <a:pt x="882" y="43"/>
                  </a:lnTo>
                  <a:lnTo>
                    <a:pt x="879" y="43"/>
                  </a:lnTo>
                  <a:lnTo>
                    <a:pt x="877" y="43"/>
                  </a:lnTo>
                  <a:lnTo>
                    <a:pt x="876" y="43"/>
                  </a:lnTo>
                  <a:lnTo>
                    <a:pt x="874" y="43"/>
                  </a:lnTo>
                  <a:lnTo>
                    <a:pt x="871" y="40"/>
                  </a:lnTo>
                  <a:lnTo>
                    <a:pt x="868" y="37"/>
                  </a:lnTo>
                  <a:lnTo>
                    <a:pt x="868" y="36"/>
                  </a:lnTo>
                  <a:lnTo>
                    <a:pt x="868" y="34"/>
                  </a:lnTo>
                  <a:close/>
                </a:path>
              </a:pathLst>
            </a:custGeom>
            <a:solidFill>
              <a:srgbClr val="DDDDDD"/>
            </a:solidFill>
            <a:ln w="1588">
              <a:solidFill>
                <a:srgbClr val="DDDDDD"/>
              </a:solidFill>
              <a:round/>
              <a:headEnd/>
              <a:tailEnd/>
            </a:ln>
          </p:spPr>
          <p:txBody>
            <a:bodyPr/>
            <a:lstStyle/>
            <a:p>
              <a:endParaRPr lang="zh-CN" altLang="en-US"/>
            </a:p>
          </p:txBody>
        </p:sp>
        <p:sp>
          <p:nvSpPr>
            <p:cNvPr id="82989" name="Rectangle 44"/>
            <p:cNvSpPr>
              <a:spLocks noChangeArrowheads="1"/>
            </p:cNvSpPr>
            <p:nvPr/>
          </p:nvSpPr>
          <p:spPr bwMode="auto">
            <a:xfrm>
              <a:off x="959" y="1274"/>
              <a:ext cx="16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286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2000">
                  <a:solidFill>
                    <a:srgbClr val="000000"/>
                  </a:solidFill>
                  <a:latin typeface="宋体" panose="02010600030101010101" pitchFamily="2" charset="-122"/>
                </a:rPr>
                <a:t>高</a:t>
              </a:r>
              <a:endParaRPr lang="zh-CN" altLang="en-US" sz="2000"/>
            </a:p>
          </p:txBody>
        </p:sp>
        <p:sp>
          <p:nvSpPr>
            <p:cNvPr id="82990" name="Rectangle 45"/>
            <p:cNvSpPr>
              <a:spLocks noChangeArrowheads="1"/>
            </p:cNvSpPr>
            <p:nvPr/>
          </p:nvSpPr>
          <p:spPr bwMode="auto">
            <a:xfrm>
              <a:off x="793" y="1703"/>
              <a:ext cx="441" cy="1299"/>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sp>
          <p:nvSpPr>
            <p:cNvPr id="82991" name="Freeform 46"/>
            <p:cNvSpPr>
              <a:spLocks noEditPoints="1"/>
            </p:cNvSpPr>
            <p:nvPr/>
          </p:nvSpPr>
          <p:spPr bwMode="auto">
            <a:xfrm>
              <a:off x="789" y="1698"/>
              <a:ext cx="450" cy="1309"/>
            </a:xfrm>
            <a:custGeom>
              <a:avLst/>
              <a:gdLst>
                <a:gd name="T0" fmla="*/ 0 w 901"/>
                <a:gd name="T1" fmla="*/ 1 h 2618"/>
                <a:gd name="T2" fmla="*/ 0 w 901"/>
                <a:gd name="T3" fmla="*/ 1 h 2618"/>
                <a:gd name="T4" fmla="*/ 0 w 901"/>
                <a:gd name="T5" fmla="*/ 1 h 2618"/>
                <a:gd name="T6" fmla="*/ 0 w 901"/>
                <a:gd name="T7" fmla="*/ 1 h 2618"/>
                <a:gd name="T8" fmla="*/ 0 w 901"/>
                <a:gd name="T9" fmla="*/ 1 h 2618"/>
                <a:gd name="T10" fmla="*/ 0 w 901"/>
                <a:gd name="T11" fmla="*/ 1 h 2618"/>
                <a:gd name="T12" fmla="*/ 0 w 901"/>
                <a:gd name="T13" fmla="*/ 1 h 2618"/>
                <a:gd name="T14" fmla="*/ 0 w 901"/>
                <a:gd name="T15" fmla="*/ 1 h 2618"/>
                <a:gd name="T16" fmla="*/ 0 w 901"/>
                <a:gd name="T17" fmla="*/ 1 h 2618"/>
                <a:gd name="T18" fmla="*/ 0 w 901"/>
                <a:gd name="T19" fmla="*/ 1 h 2618"/>
                <a:gd name="T20" fmla="*/ 0 w 901"/>
                <a:gd name="T21" fmla="*/ 1 h 2618"/>
                <a:gd name="T22" fmla="*/ 0 w 901"/>
                <a:gd name="T23" fmla="*/ 1 h 2618"/>
                <a:gd name="T24" fmla="*/ 0 w 901"/>
                <a:gd name="T25" fmla="*/ 1 h 2618"/>
                <a:gd name="T26" fmla="*/ 0 w 901"/>
                <a:gd name="T27" fmla="*/ 1 h 2618"/>
                <a:gd name="T28" fmla="*/ 0 w 901"/>
                <a:gd name="T29" fmla="*/ 1 h 2618"/>
                <a:gd name="T30" fmla="*/ 0 w 901"/>
                <a:gd name="T31" fmla="*/ 1 h 2618"/>
                <a:gd name="T32" fmla="*/ 0 w 901"/>
                <a:gd name="T33" fmla="*/ 1 h 2618"/>
                <a:gd name="T34" fmla="*/ 0 w 901"/>
                <a:gd name="T35" fmla="*/ 1 h 2618"/>
                <a:gd name="T36" fmla="*/ 0 w 901"/>
                <a:gd name="T37" fmla="*/ 1 h 2618"/>
                <a:gd name="T38" fmla="*/ 0 w 901"/>
                <a:gd name="T39" fmla="*/ 1 h 2618"/>
                <a:gd name="T40" fmla="*/ 0 w 901"/>
                <a:gd name="T41" fmla="*/ 1 h 2618"/>
                <a:gd name="T42" fmla="*/ 0 w 901"/>
                <a:gd name="T43" fmla="*/ 1 h 2618"/>
                <a:gd name="T44" fmla="*/ 0 w 901"/>
                <a:gd name="T45" fmla="*/ 1 h 2618"/>
                <a:gd name="T46" fmla="*/ 0 w 901"/>
                <a:gd name="T47" fmla="*/ 1 h 2618"/>
                <a:gd name="T48" fmla="*/ 0 w 901"/>
                <a:gd name="T49" fmla="*/ 1 h 2618"/>
                <a:gd name="T50" fmla="*/ 0 w 901"/>
                <a:gd name="T51" fmla="*/ 1 h 2618"/>
                <a:gd name="T52" fmla="*/ 0 w 901"/>
                <a:gd name="T53" fmla="*/ 1 h 2618"/>
                <a:gd name="T54" fmla="*/ 0 w 901"/>
                <a:gd name="T55" fmla="*/ 1 h 2618"/>
                <a:gd name="T56" fmla="*/ 0 w 901"/>
                <a:gd name="T57" fmla="*/ 1 h 2618"/>
                <a:gd name="T58" fmla="*/ 0 w 901"/>
                <a:gd name="T59" fmla="*/ 1 h 2618"/>
                <a:gd name="T60" fmla="*/ 0 w 901"/>
                <a:gd name="T61" fmla="*/ 1 h 2618"/>
                <a:gd name="T62" fmla="*/ 0 w 901"/>
                <a:gd name="T63" fmla="*/ 1 h 2618"/>
                <a:gd name="T64" fmla="*/ 0 w 901"/>
                <a:gd name="T65" fmla="*/ 1 h 2618"/>
                <a:gd name="T66" fmla="*/ 0 w 901"/>
                <a:gd name="T67" fmla="*/ 1 h 2618"/>
                <a:gd name="T68" fmla="*/ 0 w 901"/>
                <a:gd name="T69" fmla="*/ 1 h 2618"/>
                <a:gd name="T70" fmla="*/ 0 w 901"/>
                <a:gd name="T71" fmla="*/ 1 h 2618"/>
                <a:gd name="T72" fmla="*/ 0 w 901"/>
                <a:gd name="T73" fmla="*/ 1 h 2618"/>
                <a:gd name="T74" fmla="*/ 0 w 901"/>
                <a:gd name="T75" fmla="*/ 1 h 2618"/>
                <a:gd name="T76" fmla="*/ 0 w 901"/>
                <a:gd name="T77" fmla="*/ 1 h 2618"/>
                <a:gd name="T78" fmla="*/ 0 w 901"/>
                <a:gd name="T79" fmla="*/ 1 h 2618"/>
                <a:gd name="T80" fmla="*/ 0 w 901"/>
                <a:gd name="T81" fmla="*/ 1 h 2618"/>
                <a:gd name="T82" fmla="*/ 0 w 901"/>
                <a:gd name="T83" fmla="*/ 1 h 2618"/>
                <a:gd name="T84" fmla="*/ 0 w 901"/>
                <a:gd name="T85" fmla="*/ 1 h 2618"/>
                <a:gd name="T86" fmla="*/ 0 w 901"/>
                <a:gd name="T87" fmla="*/ 1 h 2618"/>
                <a:gd name="T88" fmla="*/ 0 w 901"/>
                <a:gd name="T89" fmla="*/ 1 h 2618"/>
                <a:gd name="T90" fmla="*/ 0 w 901"/>
                <a:gd name="T91" fmla="*/ 1 h 2618"/>
                <a:gd name="T92" fmla="*/ 0 w 901"/>
                <a:gd name="T93" fmla="*/ 1 h 2618"/>
                <a:gd name="T94" fmla="*/ 0 w 901"/>
                <a:gd name="T95" fmla="*/ 1 h 2618"/>
                <a:gd name="T96" fmla="*/ 0 w 901"/>
                <a:gd name="T97" fmla="*/ 1 h 2618"/>
                <a:gd name="T98" fmla="*/ 0 w 901"/>
                <a:gd name="T99" fmla="*/ 1 h 2618"/>
                <a:gd name="T100" fmla="*/ 0 w 901"/>
                <a:gd name="T101" fmla="*/ 1 h 2618"/>
                <a:gd name="T102" fmla="*/ 0 w 901"/>
                <a:gd name="T103" fmla="*/ 1 h 2618"/>
                <a:gd name="T104" fmla="*/ 0 w 901"/>
                <a:gd name="T105" fmla="*/ 1 h 2618"/>
                <a:gd name="T106" fmla="*/ 0 w 901"/>
                <a:gd name="T107" fmla="*/ 1 h 2618"/>
                <a:gd name="T108" fmla="*/ 0 w 901"/>
                <a:gd name="T109" fmla="*/ 1 h 2618"/>
                <a:gd name="T110" fmla="*/ 0 w 901"/>
                <a:gd name="T111" fmla="*/ 1 h 2618"/>
                <a:gd name="T112" fmla="*/ 0 w 901"/>
                <a:gd name="T113" fmla="*/ 1 h 2618"/>
                <a:gd name="T114" fmla="*/ 0 w 901"/>
                <a:gd name="T115" fmla="*/ 1 h 2618"/>
                <a:gd name="T116" fmla="*/ 0 w 901"/>
                <a:gd name="T117" fmla="*/ 1 h 2618"/>
                <a:gd name="T118" fmla="*/ 0 w 901"/>
                <a:gd name="T119" fmla="*/ 1 h 2618"/>
                <a:gd name="T120" fmla="*/ 0 w 901"/>
                <a:gd name="T121" fmla="*/ 1 h 2618"/>
                <a:gd name="T122" fmla="*/ 0 w 901"/>
                <a:gd name="T123" fmla="*/ 1 h 2618"/>
                <a:gd name="T124" fmla="*/ 0 w 901"/>
                <a:gd name="T125" fmla="*/ 1 h 261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01"/>
                <a:gd name="T190" fmla="*/ 0 h 2618"/>
                <a:gd name="T191" fmla="*/ 901 w 901"/>
                <a:gd name="T192" fmla="*/ 2618 h 261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01" h="2618">
                  <a:moveTo>
                    <a:pt x="873" y="19"/>
                  </a:moveTo>
                  <a:lnTo>
                    <a:pt x="873" y="19"/>
                  </a:lnTo>
                  <a:lnTo>
                    <a:pt x="870" y="19"/>
                  </a:lnTo>
                  <a:lnTo>
                    <a:pt x="868" y="18"/>
                  </a:lnTo>
                  <a:lnTo>
                    <a:pt x="865" y="17"/>
                  </a:lnTo>
                  <a:lnTo>
                    <a:pt x="864" y="14"/>
                  </a:lnTo>
                  <a:lnTo>
                    <a:pt x="864" y="12"/>
                  </a:lnTo>
                  <a:lnTo>
                    <a:pt x="864" y="9"/>
                  </a:lnTo>
                  <a:lnTo>
                    <a:pt x="864" y="8"/>
                  </a:lnTo>
                  <a:lnTo>
                    <a:pt x="864" y="6"/>
                  </a:lnTo>
                  <a:lnTo>
                    <a:pt x="865" y="3"/>
                  </a:lnTo>
                  <a:lnTo>
                    <a:pt x="868" y="2"/>
                  </a:lnTo>
                  <a:lnTo>
                    <a:pt x="870" y="0"/>
                  </a:lnTo>
                  <a:lnTo>
                    <a:pt x="873" y="0"/>
                  </a:lnTo>
                  <a:lnTo>
                    <a:pt x="874" y="0"/>
                  </a:lnTo>
                  <a:lnTo>
                    <a:pt x="876" y="2"/>
                  </a:lnTo>
                  <a:lnTo>
                    <a:pt x="878" y="3"/>
                  </a:lnTo>
                  <a:lnTo>
                    <a:pt x="881" y="6"/>
                  </a:lnTo>
                  <a:lnTo>
                    <a:pt x="881" y="8"/>
                  </a:lnTo>
                  <a:lnTo>
                    <a:pt x="881" y="9"/>
                  </a:lnTo>
                  <a:lnTo>
                    <a:pt x="881" y="12"/>
                  </a:lnTo>
                  <a:lnTo>
                    <a:pt x="881" y="14"/>
                  </a:lnTo>
                  <a:lnTo>
                    <a:pt x="878" y="17"/>
                  </a:lnTo>
                  <a:lnTo>
                    <a:pt x="876" y="18"/>
                  </a:lnTo>
                  <a:lnTo>
                    <a:pt x="874" y="19"/>
                  </a:lnTo>
                  <a:lnTo>
                    <a:pt x="873" y="19"/>
                  </a:lnTo>
                  <a:close/>
                  <a:moveTo>
                    <a:pt x="836" y="19"/>
                  </a:moveTo>
                  <a:lnTo>
                    <a:pt x="836" y="19"/>
                  </a:lnTo>
                  <a:lnTo>
                    <a:pt x="833" y="19"/>
                  </a:lnTo>
                  <a:lnTo>
                    <a:pt x="831" y="18"/>
                  </a:lnTo>
                  <a:lnTo>
                    <a:pt x="828" y="17"/>
                  </a:lnTo>
                  <a:lnTo>
                    <a:pt x="827" y="14"/>
                  </a:lnTo>
                  <a:lnTo>
                    <a:pt x="827" y="12"/>
                  </a:lnTo>
                  <a:lnTo>
                    <a:pt x="827" y="9"/>
                  </a:lnTo>
                  <a:lnTo>
                    <a:pt x="827" y="8"/>
                  </a:lnTo>
                  <a:lnTo>
                    <a:pt x="827" y="6"/>
                  </a:lnTo>
                  <a:lnTo>
                    <a:pt x="828" y="3"/>
                  </a:lnTo>
                  <a:lnTo>
                    <a:pt x="831" y="2"/>
                  </a:lnTo>
                  <a:lnTo>
                    <a:pt x="833" y="0"/>
                  </a:lnTo>
                  <a:lnTo>
                    <a:pt x="836" y="0"/>
                  </a:lnTo>
                  <a:lnTo>
                    <a:pt x="837" y="0"/>
                  </a:lnTo>
                  <a:lnTo>
                    <a:pt x="839" y="2"/>
                  </a:lnTo>
                  <a:lnTo>
                    <a:pt x="842" y="3"/>
                  </a:lnTo>
                  <a:lnTo>
                    <a:pt x="845" y="6"/>
                  </a:lnTo>
                  <a:lnTo>
                    <a:pt x="845" y="8"/>
                  </a:lnTo>
                  <a:lnTo>
                    <a:pt x="845" y="9"/>
                  </a:lnTo>
                  <a:lnTo>
                    <a:pt x="845" y="12"/>
                  </a:lnTo>
                  <a:lnTo>
                    <a:pt x="845" y="14"/>
                  </a:lnTo>
                  <a:lnTo>
                    <a:pt x="842" y="17"/>
                  </a:lnTo>
                  <a:lnTo>
                    <a:pt x="839" y="18"/>
                  </a:lnTo>
                  <a:lnTo>
                    <a:pt x="837" y="19"/>
                  </a:lnTo>
                  <a:lnTo>
                    <a:pt x="836" y="19"/>
                  </a:lnTo>
                  <a:close/>
                  <a:moveTo>
                    <a:pt x="799" y="19"/>
                  </a:moveTo>
                  <a:lnTo>
                    <a:pt x="799" y="19"/>
                  </a:lnTo>
                  <a:lnTo>
                    <a:pt x="796" y="19"/>
                  </a:lnTo>
                  <a:lnTo>
                    <a:pt x="794" y="18"/>
                  </a:lnTo>
                  <a:lnTo>
                    <a:pt x="791" y="17"/>
                  </a:lnTo>
                  <a:lnTo>
                    <a:pt x="790" y="14"/>
                  </a:lnTo>
                  <a:lnTo>
                    <a:pt x="790" y="12"/>
                  </a:lnTo>
                  <a:lnTo>
                    <a:pt x="788" y="9"/>
                  </a:lnTo>
                  <a:lnTo>
                    <a:pt x="790" y="8"/>
                  </a:lnTo>
                  <a:lnTo>
                    <a:pt x="790" y="6"/>
                  </a:lnTo>
                  <a:lnTo>
                    <a:pt x="791" y="3"/>
                  </a:lnTo>
                  <a:lnTo>
                    <a:pt x="794" y="2"/>
                  </a:lnTo>
                  <a:lnTo>
                    <a:pt x="796" y="0"/>
                  </a:lnTo>
                  <a:lnTo>
                    <a:pt x="799" y="0"/>
                  </a:lnTo>
                  <a:lnTo>
                    <a:pt x="800" y="0"/>
                  </a:lnTo>
                  <a:lnTo>
                    <a:pt x="802" y="2"/>
                  </a:lnTo>
                  <a:lnTo>
                    <a:pt x="805" y="3"/>
                  </a:lnTo>
                  <a:lnTo>
                    <a:pt x="808" y="6"/>
                  </a:lnTo>
                  <a:lnTo>
                    <a:pt x="808" y="8"/>
                  </a:lnTo>
                  <a:lnTo>
                    <a:pt x="808" y="9"/>
                  </a:lnTo>
                  <a:lnTo>
                    <a:pt x="808" y="12"/>
                  </a:lnTo>
                  <a:lnTo>
                    <a:pt x="808" y="14"/>
                  </a:lnTo>
                  <a:lnTo>
                    <a:pt x="805" y="17"/>
                  </a:lnTo>
                  <a:lnTo>
                    <a:pt x="802" y="18"/>
                  </a:lnTo>
                  <a:lnTo>
                    <a:pt x="800" y="19"/>
                  </a:lnTo>
                  <a:lnTo>
                    <a:pt x="799" y="19"/>
                  </a:lnTo>
                  <a:close/>
                  <a:moveTo>
                    <a:pt x="762" y="19"/>
                  </a:moveTo>
                  <a:lnTo>
                    <a:pt x="762" y="19"/>
                  </a:lnTo>
                  <a:lnTo>
                    <a:pt x="759" y="19"/>
                  </a:lnTo>
                  <a:lnTo>
                    <a:pt x="757" y="18"/>
                  </a:lnTo>
                  <a:lnTo>
                    <a:pt x="754" y="17"/>
                  </a:lnTo>
                  <a:lnTo>
                    <a:pt x="753" y="14"/>
                  </a:lnTo>
                  <a:lnTo>
                    <a:pt x="753" y="12"/>
                  </a:lnTo>
                  <a:lnTo>
                    <a:pt x="752" y="9"/>
                  </a:lnTo>
                  <a:lnTo>
                    <a:pt x="753" y="8"/>
                  </a:lnTo>
                  <a:lnTo>
                    <a:pt x="753" y="6"/>
                  </a:lnTo>
                  <a:lnTo>
                    <a:pt x="754" y="3"/>
                  </a:lnTo>
                  <a:lnTo>
                    <a:pt x="757" y="2"/>
                  </a:lnTo>
                  <a:lnTo>
                    <a:pt x="759" y="0"/>
                  </a:lnTo>
                  <a:lnTo>
                    <a:pt x="762" y="0"/>
                  </a:lnTo>
                  <a:lnTo>
                    <a:pt x="763" y="0"/>
                  </a:lnTo>
                  <a:lnTo>
                    <a:pt x="765" y="2"/>
                  </a:lnTo>
                  <a:lnTo>
                    <a:pt x="768" y="3"/>
                  </a:lnTo>
                  <a:lnTo>
                    <a:pt x="769" y="6"/>
                  </a:lnTo>
                  <a:lnTo>
                    <a:pt x="771" y="8"/>
                  </a:lnTo>
                  <a:lnTo>
                    <a:pt x="771" y="9"/>
                  </a:lnTo>
                  <a:lnTo>
                    <a:pt x="771" y="12"/>
                  </a:lnTo>
                  <a:lnTo>
                    <a:pt x="769" y="14"/>
                  </a:lnTo>
                  <a:lnTo>
                    <a:pt x="768" y="17"/>
                  </a:lnTo>
                  <a:lnTo>
                    <a:pt x="765" y="18"/>
                  </a:lnTo>
                  <a:lnTo>
                    <a:pt x="763" y="19"/>
                  </a:lnTo>
                  <a:lnTo>
                    <a:pt x="762" y="19"/>
                  </a:lnTo>
                  <a:close/>
                  <a:moveTo>
                    <a:pt x="725" y="19"/>
                  </a:moveTo>
                  <a:lnTo>
                    <a:pt x="725" y="19"/>
                  </a:lnTo>
                  <a:lnTo>
                    <a:pt x="722" y="19"/>
                  </a:lnTo>
                  <a:lnTo>
                    <a:pt x="721" y="18"/>
                  </a:lnTo>
                  <a:lnTo>
                    <a:pt x="718" y="17"/>
                  </a:lnTo>
                  <a:lnTo>
                    <a:pt x="716" y="14"/>
                  </a:lnTo>
                  <a:lnTo>
                    <a:pt x="716" y="12"/>
                  </a:lnTo>
                  <a:lnTo>
                    <a:pt x="715" y="9"/>
                  </a:lnTo>
                  <a:lnTo>
                    <a:pt x="716" y="8"/>
                  </a:lnTo>
                  <a:lnTo>
                    <a:pt x="716" y="6"/>
                  </a:lnTo>
                  <a:lnTo>
                    <a:pt x="718" y="3"/>
                  </a:lnTo>
                  <a:lnTo>
                    <a:pt x="721" y="2"/>
                  </a:lnTo>
                  <a:lnTo>
                    <a:pt x="722" y="0"/>
                  </a:lnTo>
                  <a:lnTo>
                    <a:pt x="725" y="0"/>
                  </a:lnTo>
                  <a:lnTo>
                    <a:pt x="726" y="0"/>
                  </a:lnTo>
                  <a:lnTo>
                    <a:pt x="728" y="2"/>
                  </a:lnTo>
                  <a:lnTo>
                    <a:pt x="731" y="3"/>
                  </a:lnTo>
                  <a:lnTo>
                    <a:pt x="732" y="6"/>
                  </a:lnTo>
                  <a:lnTo>
                    <a:pt x="734" y="8"/>
                  </a:lnTo>
                  <a:lnTo>
                    <a:pt x="734" y="9"/>
                  </a:lnTo>
                  <a:lnTo>
                    <a:pt x="734" y="12"/>
                  </a:lnTo>
                  <a:lnTo>
                    <a:pt x="732" y="14"/>
                  </a:lnTo>
                  <a:lnTo>
                    <a:pt x="731" y="17"/>
                  </a:lnTo>
                  <a:lnTo>
                    <a:pt x="728" y="18"/>
                  </a:lnTo>
                  <a:lnTo>
                    <a:pt x="726" y="19"/>
                  </a:lnTo>
                  <a:lnTo>
                    <a:pt x="725" y="19"/>
                  </a:lnTo>
                  <a:close/>
                  <a:moveTo>
                    <a:pt x="688" y="19"/>
                  </a:moveTo>
                  <a:lnTo>
                    <a:pt x="688" y="19"/>
                  </a:lnTo>
                  <a:lnTo>
                    <a:pt x="685" y="19"/>
                  </a:lnTo>
                  <a:lnTo>
                    <a:pt x="684" y="18"/>
                  </a:lnTo>
                  <a:lnTo>
                    <a:pt x="681" y="17"/>
                  </a:lnTo>
                  <a:lnTo>
                    <a:pt x="679" y="14"/>
                  </a:lnTo>
                  <a:lnTo>
                    <a:pt x="679" y="12"/>
                  </a:lnTo>
                  <a:lnTo>
                    <a:pt x="678" y="9"/>
                  </a:lnTo>
                  <a:lnTo>
                    <a:pt x="679" y="8"/>
                  </a:lnTo>
                  <a:lnTo>
                    <a:pt x="679" y="6"/>
                  </a:lnTo>
                  <a:lnTo>
                    <a:pt x="681" y="3"/>
                  </a:lnTo>
                  <a:lnTo>
                    <a:pt x="684" y="2"/>
                  </a:lnTo>
                  <a:lnTo>
                    <a:pt x="685" y="0"/>
                  </a:lnTo>
                  <a:lnTo>
                    <a:pt x="688" y="0"/>
                  </a:lnTo>
                  <a:lnTo>
                    <a:pt x="690" y="0"/>
                  </a:lnTo>
                  <a:lnTo>
                    <a:pt x="691" y="2"/>
                  </a:lnTo>
                  <a:lnTo>
                    <a:pt x="694" y="3"/>
                  </a:lnTo>
                  <a:lnTo>
                    <a:pt x="695" y="6"/>
                  </a:lnTo>
                  <a:lnTo>
                    <a:pt x="697" y="8"/>
                  </a:lnTo>
                  <a:lnTo>
                    <a:pt x="697" y="9"/>
                  </a:lnTo>
                  <a:lnTo>
                    <a:pt x="697" y="12"/>
                  </a:lnTo>
                  <a:lnTo>
                    <a:pt x="695" y="14"/>
                  </a:lnTo>
                  <a:lnTo>
                    <a:pt x="694" y="17"/>
                  </a:lnTo>
                  <a:lnTo>
                    <a:pt x="691" y="18"/>
                  </a:lnTo>
                  <a:lnTo>
                    <a:pt x="690" y="19"/>
                  </a:lnTo>
                  <a:lnTo>
                    <a:pt x="688" y="19"/>
                  </a:lnTo>
                  <a:close/>
                  <a:moveTo>
                    <a:pt x="651" y="19"/>
                  </a:moveTo>
                  <a:lnTo>
                    <a:pt x="651" y="19"/>
                  </a:lnTo>
                  <a:lnTo>
                    <a:pt x="648" y="19"/>
                  </a:lnTo>
                  <a:lnTo>
                    <a:pt x="647" y="18"/>
                  </a:lnTo>
                  <a:lnTo>
                    <a:pt x="644" y="17"/>
                  </a:lnTo>
                  <a:lnTo>
                    <a:pt x="642" y="14"/>
                  </a:lnTo>
                  <a:lnTo>
                    <a:pt x="642" y="12"/>
                  </a:lnTo>
                  <a:lnTo>
                    <a:pt x="641" y="9"/>
                  </a:lnTo>
                  <a:lnTo>
                    <a:pt x="642" y="8"/>
                  </a:lnTo>
                  <a:lnTo>
                    <a:pt x="642" y="6"/>
                  </a:lnTo>
                  <a:lnTo>
                    <a:pt x="644" y="3"/>
                  </a:lnTo>
                  <a:lnTo>
                    <a:pt x="647" y="2"/>
                  </a:lnTo>
                  <a:lnTo>
                    <a:pt x="648" y="0"/>
                  </a:lnTo>
                  <a:lnTo>
                    <a:pt x="651" y="0"/>
                  </a:lnTo>
                  <a:lnTo>
                    <a:pt x="653" y="0"/>
                  </a:lnTo>
                  <a:lnTo>
                    <a:pt x="654" y="2"/>
                  </a:lnTo>
                  <a:lnTo>
                    <a:pt x="657" y="3"/>
                  </a:lnTo>
                  <a:lnTo>
                    <a:pt x="659" y="6"/>
                  </a:lnTo>
                  <a:lnTo>
                    <a:pt x="660" y="8"/>
                  </a:lnTo>
                  <a:lnTo>
                    <a:pt x="660" y="9"/>
                  </a:lnTo>
                  <a:lnTo>
                    <a:pt x="660" y="12"/>
                  </a:lnTo>
                  <a:lnTo>
                    <a:pt x="659" y="14"/>
                  </a:lnTo>
                  <a:lnTo>
                    <a:pt x="657" y="17"/>
                  </a:lnTo>
                  <a:lnTo>
                    <a:pt x="654" y="18"/>
                  </a:lnTo>
                  <a:lnTo>
                    <a:pt x="653" y="19"/>
                  </a:lnTo>
                  <a:lnTo>
                    <a:pt x="651" y="19"/>
                  </a:lnTo>
                  <a:close/>
                  <a:moveTo>
                    <a:pt x="614" y="19"/>
                  </a:moveTo>
                  <a:lnTo>
                    <a:pt x="614" y="19"/>
                  </a:lnTo>
                  <a:lnTo>
                    <a:pt x="611" y="19"/>
                  </a:lnTo>
                  <a:lnTo>
                    <a:pt x="610" y="18"/>
                  </a:lnTo>
                  <a:lnTo>
                    <a:pt x="607" y="17"/>
                  </a:lnTo>
                  <a:lnTo>
                    <a:pt x="605" y="14"/>
                  </a:lnTo>
                  <a:lnTo>
                    <a:pt x="605" y="12"/>
                  </a:lnTo>
                  <a:lnTo>
                    <a:pt x="604" y="9"/>
                  </a:lnTo>
                  <a:lnTo>
                    <a:pt x="605" y="8"/>
                  </a:lnTo>
                  <a:lnTo>
                    <a:pt x="605" y="6"/>
                  </a:lnTo>
                  <a:lnTo>
                    <a:pt x="607" y="3"/>
                  </a:lnTo>
                  <a:lnTo>
                    <a:pt x="610" y="2"/>
                  </a:lnTo>
                  <a:lnTo>
                    <a:pt x="611" y="0"/>
                  </a:lnTo>
                  <a:lnTo>
                    <a:pt x="614" y="0"/>
                  </a:lnTo>
                  <a:lnTo>
                    <a:pt x="616" y="0"/>
                  </a:lnTo>
                  <a:lnTo>
                    <a:pt x="617" y="2"/>
                  </a:lnTo>
                  <a:lnTo>
                    <a:pt x="620" y="3"/>
                  </a:lnTo>
                  <a:lnTo>
                    <a:pt x="622" y="6"/>
                  </a:lnTo>
                  <a:lnTo>
                    <a:pt x="623" y="8"/>
                  </a:lnTo>
                  <a:lnTo>
                    <a:pt x="623" y="9"/>
                  </a:lnTo>
                  <a:lnTo>
                    <a:pt x="623" y="12"/>
                  </a:lnTo>
                  <a:lnTo>
                    <a:pt x="622" y="14"/>
                  </a:lnTo>
                  <a:lnTo>
                    <a:pt x="620" y="17"/>
                  </a:lnTo>
                  <a:lnTo>
                    <a:pt x="617" y="18"/>
                  </a:lnTo>
                  <a:lnTo>
                    <a:pt x="616" y="19"/>
                  </a:lnTo>
                  <a:lnTo>
                    <a:pt x="614" y="19"/>
                  </a:lnTo>
                  <a:close/>
                  <a:moveTo>
                    <a:pt x="577" y="19"/>
                  </a:moveTo>
                  <a:lnTo>
                    <a:pt x="577" y="19"/>
                  </a:lnTo>
                  <a:lnTo>
                    <a:pt x="574" y="19"/>
                  </a:lnTo>
                  <a:lnTo>
                    <a:pt x="573" y="18"/>
                  </a:lnTo>
                  <a:lnTo>
                    <a:pt x="570" y="17"/>
                  </a:lnTo>
                  <a:lnTo>
                    <a:pt x="569" y="14"/>
                  </a:lnTo>
                  <a:lnTo>
                    <a:pt x="569" y="12"/>
                  </a:lnTo>
                  <a:lnTo>
                    <a:pt x="567" y="9"/>
                  </a:lnTo>
                  <a:lnTo>
                    <a:pt x="569" y="8"/>
                  </a:lnTo>
                  <a:lnTo>
                    <a:pt x="569" y="6"/>
                  </a:lnTo>
                  <a:lnTo>
                    <a:pt x="570" y="3"/>
                  </a:lnTo>
                  <a:lnTo>
                    <a:pt x="573" y="2"/>
                  </a:lnTo>
                  <a:lnTo>
                    <a:pt x="574" y="0"/>
                  </a:lnTo>
                  <a:lnTo>
                    <a:pt x="577" y="0"/>
                  </a:lnTo>
                  <a:lnTo>
                    <a:pt x="579" y="0"/>
                  </a:lnTo>
                  <a:lnTo>
                    <a:pt x="580" y="2"/>
                  </a:lnTo>
                  <a:lnTo>
                    <a:pt x="583" y="3"/>
                  </a:lnTo>
                  <a:lnTo>
                    <a:pt x="585" y="6"/>
                  </a:lnTo>
                  <a:lnTo>
                    <a:pt x="586" y="8"/>
                  </a:lnTo>
                  <a:lnTo>
                    <a:pt x="586" y="9"/>
                  </a:lnTo>
                  <a:lnTo>
                    <a:pt x="586" y="12"/>
                  </a:lnTo>
                  <a:lnTo>
                    <a:pt x="585" y="14"/>
                  </a:lnTo>
                  <a:lnTo>
                    <a:pt x="583" y="17"/>
                  </a:lnTo>
                  <a:lnTo>
                    <a:pt x="580" y="18"/>
                  </a:lnTo>
                  <a:lnTo>
                    <a:pt x="579" y="19"/>
                  </a:lnTo>
                  <a:lnTo>
                    <a:pt x="577" y="19"/>
                  </a:lnTo>
                  <a:close/>
                  <a:moveTo>
                    <a:pt x="540" y="19"/>
                  </a:moveTo>
                  <a:lnTo>
                    <a:pt x="540" y="19"/>
                  </a:lnTo>
                  <a:lnTo>
                    <a:pt x="538" y="19"/>
                  </a:lnTo>
                  <a:lnTo>
                    <a:pt x="536" y="18"/>
                  </a:lnTo>
                  <a:lnTo>
                    <a:pt x="533" y="17"/>
                  </a:lnTo>
                  <a:lnTo>
                    <a:pt x="532" y="14"/>
                  </a:lnTo>
                  <a:lnTo>
                    <a:pt x="532" y="12"/>
                  </a:lnTo>
                  <a:lnTo>
                    <a:pt x="530" y="9"/>
                  </a:lnTo>
                  <a:lnTo>
                    <a:pt x="532" y="8"/>
                  </a:lnTo>
                  <a:lnTo>
                    <a:pt x="532" y="6"/>
                  </a:lnTo>
                  <a:lnTo>
                    <a:pt x="533" y="3"/>
                  </a:lnTo>
                  <a:lnTo>
                    <a:pt x="536" y="2"/>
                  </a:lnTo>
                  <a:lnTo>
                    <a:pt x="538" y="0"/>
                  </a:lnTo>
                  <a:lnTo>
                    <a:pt x="540" y="0"/>
                  </a:lnTo>
                  <a:lnTo>
                    <a:pt x="542" y="0"/>
                  </a:lnTo>
                  <a:lnTo>
                    <a:pt x="543" y="2"/>
                  </a:lnTo>
                  <a:lnTo>
                    <a:pt x="546" y="3"/>
                  </a:lnTo>
                  <a:lnTo>
                    <a:pt x="548" y="6"/>
                  </a:lnTo>
                  <a:lnTo>
                    <a:pt x="549" y="8"/>
                  </a:lnTo>
                  <a:lnTo>
                    <a:pt x="549" y="9"/>
                  </a:lnTo>
                  <a:lnTo>
                    <a:pt x="549" y="12"/>
                  </a:lnTo>
                  <a:lnTo>
                    <a:pt x="548" y="14"/>
                  </a:lnTo>
                  <a:lnTo>
                    <a:pt x="546" y="17"/>
                  </a:lnTo>
                  <a:lnTo>
                    <a:pt x="543" y="18"/>
                  </a:lnTo>
                  <a:lnTo>
                    <a:pt x="542" y="19"/>
                  </a:lnTo>
                  <a:lnTo>
                    <a:pt x="540" y="19"/>
                  </a:lnTo>
                  <a:close/>
                  <a:moveTo>
                    <a:pt x="504" y="19"/>
                  </a:moveTo>
                  <a:lnTo>
                    <a:pt x="504" y="19"/>
                  </a:lnTo>
                  <a:lnTo>
                    <a:pt x="501" y="19"/>
                  </a:lnTo>
                  <a:lnTo>
                    <a:pt x="499" y="18"/>
                  </a:lnTo>
                  <a:lnTo>
                    <a:pt x="496" y="17"/>
                  </a:lnTo>
                  <a:lnTo>
                    <a:pt x="495" y="14"/>
                  </a:lnTo>
                  <a:lnTo>
                    <a:pt x="495" y="12"/>
                  </a:lnTo>
                  <a:lnTo>
                    <a:pt x="493" y="9"/>
                  </a:lnTo>
                  <a:lnTo>
                    <a:pt x="495" y="8"/>
                  </a:lnTo>
                  <a:lnTo>
                    <a:pt x="495" y="6"/>
                  </a:lnTo>
                  <a:lnTo>
                    <a:pt x="496" y="3"/>
                  </a:lnTo>
                  <a:lnTo>
                    <a:pt x="499" y="2"/>
                  </a:lnTo>
                  <a:lnTo>
                    <a:pt x="501" y="0"/>
                  </a:lnTo>
                  <a:lnTo>
                    <a:pt x="504" y="0"/>
                  </a:lnTo>
                  <a:lnTo>
                    <a:pt x="505" y="0"/>
                  </a:lnTo>
                  <a:lnTo>
                    <a:pt x="507" y="2"/>
                  </a:lnTo>
                  <a:lnTo>
                    <a:pt x="509" y="3"/>
                  </a:lnTo>
                  <a:lnTo>
                    <a:pt x="511" y="6"/>
                  </a:lnTo>
                  <a:lnTo>
                    <a:pt x="512" y="8"/>
                  </a:lnTo>
                  <a:lnTo>
                    <a:pt x="512" y="9"/>
                  </a:lnTo>
                  <a:lnTo>
                    <a:pt x="512" y="12"/>
                  </a:lnTo>
                  <a:lnTo>
                    <a:pt x="511" y="14"/>
                  </a:lnTo>
                  <a:lnTo>
                    <a:pt x="509" y="17"/>
                  </a:lnTo>
                  <a:lnTo>
                    <a:pt x="507" y="18"/>
                  </a:lnTo>
                  <a:lnTo>
                    <a:pt x="505" y="19"/>
                  </a:lnTo>
                  <a:lnTo>
                    <a:pt x="504" y="19"/>
                  </a:lnTo>
                  <a:close/>
                  <a:moveTo>
                    <a:pt x="467" y="19"/>
                  </a:moveTo>
                  <a:lnTo>
                    <a:pt x="467" y="19"/>
                  </a:lnTo>
                  <a:lnTo>
                    <a:pt x="464" y="19"/>
                  </a:lnTo>
                  <a:lnTo>
                    <a:pt x="462" y="18"/>
                  </a:lnTo>
                  <a:lnTo>
                    <a:pt x="459" y="17"/>
                  </a:lnTo>
                  <a:lnTo>
                    <a:pt x="458" y="14"/>
                  </a:lnTo>
                  <a:lnTo>
                    <a:pt x="458" y="12"/>
                  </a:lnTo>
                  <a:lnTo>
                    <a:pt x="456" y="9"/>
                  </a:lnTo>
                  <a:lnTo>
                    <a:pt x="458" y="8"/>
                  </a:lnTo>
                  <a:lnTo>
                    <a:pt x="458" y="6"/>
                  </a:lnTo>
                  <a:lnTo>
                    <a:pt x="459" y="3"/>
                  </a:lnTo>
                  <a:lnTo>
                    <a:pt x="462" y="2"/>
                  </a:lnTo>
                  <a:lnTo>
                    <a:pt x="464" y="0"/>
                  </a:lnTo>
                  <a:lnTo>
                    <a:pt x="467" y="0"/>
                  </a:lnTo>
                  <a:lnTo>
                    <a:pt x="468" y="0"/>
                  </a:lnTo>
                  <a:lnTo>
                    <a:pt x="470" y="2"/>
                  </a:lnTo>
                  <a:lnTo>
                    <a:pt x="473" y="3"/>
                  </a:lnTo>
                  <a:lnTo>
                    <a:pt x="474" y="6"/>
                  </a:lnTo>
                  <a:lnTo>
                    <a:pt x="476" y="8"/>
                  </a:lnTo>
                  <a:lnTo>
                    <a:pt x="476" y="9"/>
                  </a:lnTo>
                  <a:lnTo>
                    <a:pt x="476" y="12"/>
                  </a:lnTo>
                  <a:lnTo>
                    <a:pt x="474" y="14"/>
                  </a:lnTo>
                  <a:lnTo>
                    <a:pt x="473" y="17"/>
                  </a:lnTo>
                  <a:lnTo>
                    <a:pt x="470" y="18"/>
                  </a:lnTo>
                  <a:lnTo>
                    <a:pt x="468" y="19"/>
                  </a:lnTo>
                  <a:lnTo>
                    <a:pt x="467" y="19"/>
                  </a:lnTo>
                  <a:close/>
                  <a:moveTo>
                    <a:pt x="430" y="19"/>
                  </a:moveTo>
                  <a:lnTo>
                    <a:pt x="430" y="19"/>
                  </a:lnTo>
                  <a:lnTo>
                    <a:pt x="427" y="19"/>
                  </a:lnTo>
                  <a:lnTo>
                    <a:pt x="425" y="18"/>
                  </a:lnTo>
                  <a:lnTo>
                    <a:pt x="422" y="17"/>
                  </a:lnTo>
                  <a:lnTo>
                    <a:pt x="421" y="14"/>
                  </a:lnTo>
                  <a:lnTo>
                    <a:pt x="419" y="12"/>
                  </a:lnTo>
                  <a:lnTo>
                    <a:pt x="419" y="9"/>
                  </a:lnTo>
                  <a:lnTo>
                    <a:pt x="419" y="8"/>
                  </a:lnTo>
                  <a:lnTo>
                    <a:pt x="421" y="6"/>
                  </a:lnTo>
                  <a:lnTo>
                    <a:pt x="422" y="3"/>
                  </a:lnTo>
                  <a:lnTo>
                    <a:pt x="425" y="2"/>
                  </a:lnTo>
                  <a:lnTo>
                    <a:pt x="427" y="0"/>
                  </a:lnTo>
                  <a:lnTo>
                    <a:pt x="430" y="0"/>
                  </a:lnTo>
                  <a:lnTo>
                    <a:pt x="431" y="0"/>
                  </a:lnTo>
                  <a:lnTo>
                    <a:pt x="433" y="2"/>
                  </a:lnTo>
                  <a:lnTo>
                    <a:pt x="436" y="3"/>
                  </a:lnTo>
                  <a:lnTo>
                    <a:pt x="437" y="6"/>
                  </a:lnTo>
                  <a:lnTo>
                    <a:pt x="439" y="8"/>
                  </a:lnTo>
                  <a:lnTo>
                    <a:pt x="439" y="9"/>
                  </a:lnTo>
                  <a:lnTo>
                    <a:pt x="439" y="12"/>
                  </a:lnTo>
                  <a:lnTo>
                    <a:pt x="437" y="14"/>
                  </a:lnTo>
                  <a:lnTo>
                    <a:pt x="436" y="17"/>
                  </a:lnTo>
                  <a:lnTo>
                    <a:pt x="433" y="18"/>
                  </a:lnTo>
                  <a:lnTo>
                    <a:pt x="431" y="19"/>
                  </a:lnTo>
                  <a:lnTo>
                    <a:pt x="430" y="19"/>
                  </a:lnTo>
                  <a:close/>
                  <a:moveTo>
                    <a:pt x="393" y="19"/>
                  </a:moveTo>
                  <a:lnTo>
                    <a:pt x="393" y="19"/>
                  </a:lnTo>
                  <a:lnTo>
                    <a:pt x="390" y="19"/>
                  </a:lnTo>
                  <a:lnTo>
                    <a:pt x="388" y="18"/>
                  </a:lnTo>
                  <a:lnTo>
                    <a:pt x="385" y="17"/>
                  </a:lnTo>
                  <a:lnTo>
                    <a:pt x="384" y="14"/>
                  </a:lnTo>
                  <a:lnTo>
                    <a:pt x="383" y="12"/>
                  </a:lnTo>
                  <a:lnTo>
                    <a:pt x="383" y="9"/>
                  </a:lnTo>
                  <a:lnTo>
                    <a:pt x="383" y="8"/>
                  </a:lnTo>
                  <a:lnTo>
                    <a:pt x="384" y="6"/>
                  </a:lnTo>
                  <a:lnTo>
                    <a:pt x="385" y="3"/>
                  </a:lnTo>
                  <a:lnTo>
                    <a:pt x="388" y="2"/>
                  </a:lnTo>
                  <a:lnTo>
                    <a:pt x="390" y="0"/>
                  </a:lnTo>
                  <a:lnTo>
                    <a:pt x="393" y="0"/>
                  </a:lnTo>
                  <a:lnTo>
                    <a:pt x="394" y="0"/>
                  </a:lnTo>
                  <a:lnTo>
                    <a:pt x="396" y="2"/>
                  </a:lnTo>
                  <a:lnTo>
                    <a:pt x="399" y="3"/>
                  </a:lnTo>
                  <a:lnTo>
                    <a:pt x="400" y="6"/>
                  </a:lnTo>
                  <a:lnTo>
                    <a:pt x="402" y="8"/>
                  </a:lnTo>
                  <a:lnTo>
                    <a:pt x="402" y="9"/>
                  </a:lnTo>
                  <a:lnTo>
                    <a:pt x="402" y="12"/>
                  </a:lnTo>
                  <a:lnTo>
                    <a:pt x="400" y="14"/>
                  </a:lnTo>
                  <a:lnTo>
                    <a:pt x="399" y="17"/>
                  </a:lnTo>
                  <a:lnTo>
                    <a:pt x="396" y="18"/>
                  </a:lnTo>
                  <a:lnTo>
                    <a:pt x="394" y="19"/>
                  </a:lnTo>
                  <a:lnTo>
                    <a:pt x="393" y="19"/>
                  </a:lnTo>
                  <a:close/>
                  <a:moveTo>
                    <a:pt x="356" y="19"/>
                  </a:moveTo>
                  <a:lnTo>
                    <a:pt x="356" y="19"/>
                  </a:lnTo>
                  <a:lnTo>
                    <a:pt x="353" y="19"/>
                  </a:lnTo>
                  <a:lnTo>
                    <a:pt x="352" y="18"/>
                  </a:lnTo>
                  <a:lnTo>
                    <a:pt x="349" y="17"/>
                  </a:lnTo>
                  <a:lnTo>
                    <a:pt x="347" y="14"/>
                  </a:lnTo>
                  <a:lnTo>
                    <a:pt x="346" y="12"/>
                  </a:lnTo>
                  <a:lnTo>
                    <a:pt x="346" y="9"/>
                  </a:lnTo>
                  <a:lnTo>
                    <a:pt x="346" y="8"/>
                  </a:lnTo>
                  <a:lnTo>
                    <a:pt x="347" y="6"/>
                  </a:lnTo>
                  <a:lnTo>
                    <a:pt x="349" y="3"/>
                  </a:lnTo>
                  <a:lnTo>
                    <a:pt x="352" y="2"/>
                  </a:lnTo>
                  <a:lnTo>
                    <a:pt x="353" y="0"/>
                  </a:lnTo>
                  <a:lnTo>
                    <a:pt x="356" y="0"/>
                  </a:lnTo>
                  <a:lnTo>
                    <a:pt x="357" y="0"/>
                  </a:lnTo>
                  <a:lnTo>
                    <a:pt x="359" y="2"/>
                  </a:lnTo>
                  <a:lnTo>
                    <a:pt x="362" y="3"/>
                  </a:lnTo>
                  <a:lnTo>
                    <a:pt x="363" y="6"/>
                  </a:lnTo>
                  <a:lnTo>
                    <a:pt x="365" y="8"/>
                  </a:lnTo>
                  <a:lnTo>
                    <a:pt x="365" y="9"/>
                  </a:lnTo>
                  <a:lnTo>
                    <a:pt x="365" y="12"/>
                  </a:lnTo>
                  <a:lnTo>
                    <a:pt x="363" y="14"/>
                  </a:lnTo>
                  <a:lnTo>
                    <a:pt x="362" y="17"/>
                  </a:lnTo>
                  <a:lnTo>
                    <a:pt x="359" y="18"/>
                  </a:lnTo>
                  <a:lnTo>
                    <a:pt x="357" y="19"/>
                  </a:lnTo>
                  <a:lnTo>
                    <a:pt x="356" y="19"/>
                  </a:lnTo>
                  <a:close/>
                  <a:moveTo>
                    <a:pt x="319" y="19"/>
                  </a:moveTo>
                  <a:lnTo>
                    <a:pt x="319" y="19"/>
                  </a:lnTo>
                  <a:lnTo>
                    <a:pt x="316" y="19"/>
                  </a:lnTo>
                  <a:lnTo>
                    <a:pt x="315" y="18"/>
                  </a:lnTo>
                  <a:lnTo>
                    <a:pt x="312" y="17"/>
                  </a:lnTo>
                  <a:lnTo>
                    <a:pt x="310" y="14"/>
                  </a:lnTo>
                  <a:lnTo>
                    <a:pt x="309" y="12"/>
                  </a:lnTo>
                  <a:lnTo>
                    <a:pt x="309" y="9"/>
                  </a:lnTo>
                  <a:lnTo>
                    <a:pt x="309" y="8"/>
                  </a:lnTo>
                  <a:lnTo>
                    <a:pt x="310" y="6"/>
                  </a:lnTo>
                  <a:lnTo>
                    <a:pt x="312" y="3"/>
                  </a:lnTo>
                  <a:lnTo>
                    <a:pt x="315" y="2"/>
                  </a:lnTo>
                  <a:lnTo>
                    <a:pt x="316" y="0"/>
                  </a:lnTo>
                  <a:lnTo>
                    <a:pt x="319" y="0"/>
                  </a:lnTo>
                  <a:lnTo>
                    <a:pt x="321" y="0"/>
                  </a:lnTo>
                  <a:lnTo>
                    <a:pt x="322" y="2"/>
                  </a:lnTo>
                  <a:lnTo>
                    <a:pt x="325" y="3"/>
                  </a:lnTo>
                  <a:lnTo>
                    <a:pt x="326" y="6"/>
                  </a:lnTo>
                  <a:lnTo>
                    <a:pt x="328" y="8"/>
                  </a:lnTo>
                  <a:lnTo>
                    <a:pt x="328" y="9"/>
                  </a:lnTo>
                  <a:lnTo>
                    <a:pt x="328" y="12"/>
                  </a:lnTo>
                  <a:lnTo>
                    <a:pt x="326" y="14"/>
                  </a:lnTo>
                  <a:lnTo>
                    <a:pt x="325" y="17"/>
                  </a:lnTo>
                  <a:lnTo>
                    <a:pt x="322" y="18"/>
                  </a:lnTo>
                  <a:lnTo>
                    <a:pt x="321" y="19"/>
                  </a:lnTo>
                  <a:lnTo>
                    <a:pt x="319" y="19"/>
                  </a:lnTo>
                  <a:close/>
                  <a:moveTo>
                    <a:pt x="282" y="19"/>
                  </a:moveTo>
                  <a:lnTo>
                    <a:pt x="282" y="19"/>
                  </a:lnTo>
                  <a:lnTo>
                    <a:pt x="279" y="19"/>
                  </a:lnTo>
                  <a:lnTo>
                    <a:pt x="278" y="18"/>
                  </a:lnTo>
                  <a:lnTo>
                    <a:pt x="275" y="17"/>
                  </a:lnTo>
                  <a:lnTo>
                    <a:pt x="273" y="14"/>
                  </a:lnTo>
                  <a:lnTo>
                    <a:pt x="272" y="12"/>
                  </a:lnTo>
                  <a:lnTo>
                    <a:pt x="272" y="9"/>
                  </a:lnTo>
                  <a:lnTo>
                    <a:pt x="272" y="8"/>
                  </a:lnTo>
                  <a:lnTo>
                    <a:pt x="273" y="6"/>
                  </a:lnTo>
                  <a:lnTo>
                    <a:pt x="275" y="3"/>
                  </a:lnTo>
                  <a:lnTo>
                    <a:pt x="278" y="2"/>
                  </a:lnTo>
                  <a:lnTo>
                    <a:pt x="279" y="0"/>
                  </a:lnTo>
                  <a:lnTo>
                    <a:pt x="282" y="0"/>
                  </a:lnTo>
                  <a:lnTo>
                    <a:pt x="284" y="0"/>
                  </a:lnTo>
                  <a:lnTo>
                    <a:pt x="285" y="2"/>
                  </a:lnTo>
                  <a:lnTo>
                    <a:pt x="288" y="3"/>
                  </a:lnTo>
                  <a:lnTo>
                    <a:pt x="290" y="6"/>
                  </a:lnTo>
                  <a:lnTo>
                    <a:pt x="291" y="8"/>
                  </a:lnTo>
                  <a:lnTo>
                    <a:pt x="291" y="9"/>
                  </a:lnTo>
                  <a:lnTo>
                    <a:pt x="291" y="12"/>
                  </a:lnTo>
                  <a:lnTo>
                    <a:pt x="290" y="14"/>
                  </a:lnTo>
                  <a:lnTo>
                    <a:pt x="288" y="17"/>
                  </a:lnTo>
                  <a:lnTo>
                    <a:pt x="285" y="18"/>
                  </a:lnTo>
                  <a:lnTo>
                    <a:pt x="284" y="19"/>
                  </a:lnTo>
                  <a:lnTo>
                    <a:pt x="282" y="19"/>
                  </a:lnTo>
                  <a:close/>
                  <a:moveTo>
                    <a:pt x="245" y="19"/>
                  </a:moveTo>
                  <a:lnTo>
                    <a:pt x="245" y="19"/>
                  </a:lnTo>
                  <a:lnTo>
                    <a:pt x="242" y="19"/>
                  </a:lnTo>
                  <a:lnTo>
                    <a:pt x="241" y="18"/>
                  </a:lnTo>
                  <a:lnTo>
                    <a:pt x="238" y="17"/>
                  </a:lnTo>
                  <a:lnTo>
                    <a:pt x="236" y="14"/>
                  </a:lnTo>
                  <a:lnTo>
                    <a:pt x="235" y="12"/>
                  </a:lnTo>
                  <a:lnTo>
                    <a:pt x="235" y="9"/>
                  </a:lnTo>
                  <a:lnTo>
                    <a:pt x="235" y="8"/>
                  </a:lnTo>
                  <a:lnTo>
                    <a:pt x="236" y="6"/>
                  </a:lnTo>
                  <a:lnTo>
                    <a:pt x="238" y="3"/>
                  </a:lnTo>
                  <a:lnTo>
                    <a:pt x="241" y="2"/>
                  </a:lnTo>
                  <a:lnTo>
                    <a:pt x="242" y="0"/>
                  </a:lnTo>
                  <a:lnTo>
                    <a:pt x="245" y="0"/>
                  </a:lnTo>
                  <a:lnTo>
                    <a:pt x="247" y="0"/>
                  </a:lnTo>
                  <a:lnTo>
                    <a:pt x="248" y="2"/>
                  </a:lnTo>
                  <a:lnTo>
                    <a:pt x="251" y="3"/>
                  </a:lnTo>
                  <a:lnTo>
                    <a:pt x="253" y="6"/>
                  </a:lnTo>
                  <a:lnTo>
                    <a:pt x="254" y="8"/>
                  </a:lnTo>
                  <a:lnTo>
                    <a:pt x="254" y="9"/>
                  </a:lnTo>
                  <a:lnTo>
                    <a:pt x="254" y="12"/>
                  </a:lnTo>
                  <a:lnTo>
                    <a:pt x="253" y="14"/>
                  </a:lnTo>
                  <a:lnTo>
                    <a:pt x="251" y="17"/>
                  </a:lnTo>
                  <a:lnTo>
                    <a:pt x="248" y="18"/>
                  </a:lnTo>
                  <a:lnTo>
                    <a:pt x="247" y="19"/>
                  </a:lnTo>
                  <a:lnTo>
                    <a:pt x="245" y="19"/>
                  </a:lnTo>
                  <a:close/>
                  <a:moveTo>
                    <a:pt x="208" y="19"/>
                  </a:moveTo>
                  <a:lnTo>
                    <a:pt x="208" y="19"/>
                  </a:lnTo>
                  <a:lnTo>
                    <a:pt x="205" y="19"/>
                  </a:lnTo>
                  <a:lnTo>
                    <a:pt x="204" y="18"/>
                  </a:lnTo>
                  <a:lnTo>
                    <a:pt x="201" y="17"/>
                  </a:lnTo>
                  <a:lnTo>
                    <a:pt x="200" y="14"/>
                  </a:lnTo>
                  <a:lnTo>
                    <a:pt x="198" y="12"/>
                  </a:lnTo>
                  <a:lnTo>
                    <a:pt x="198" y="9"/>
                  </a:lnTo>
                  <a:lnTo>
                    <a:pt x="198" y="8"/>
                  </a:lnTo>
                  <a:lnTo>
                    <a:pt x="200" y="6"/>
                  </a:lnTo>
                  <a:lnTo>
                    <a:pt x="201" y="3"/>
                  </a:lnTo>
                  <a:lnTo>
                    <a:pt x="204" y="2"/>
                  </a:lnTo>
                  <a:lnTo>
                    <a:pt x="205" y="0"/>
                  </a:lnTo>
                  <a:lnTo>
                    <a:pt x="208" y="0"/>
                  </a:lnTo>
                  <a:lnTo>
                    <a:pt x="210" y="0"/>
                  </a:lnTo>
                  <a:lnTo>
                    <a:pt x="211" y="2"/>
                  </a:lnTo>
                  <a:lnTo>
                    <a:pt x="214" y="3"/>
                  </a:lnTo>
                  <a:lnTo>
                    <a:pt x="216" y="6"/>
                  </a:lnTo>
                  <a:lnTo>
                    <a:pt x="217" y="8"/>
                  </a:lnTo>
                  <a:lnTo>
                    <a:pt x="217" y="9"/>
                  </a:lnTo>
                  <a:lnTo>
                    <a:pt x="217" y="12"/>
                  </a:lnTo>
                  <a:lnTo>
                    <a:pt x="216" y="14"/>
                  </a:lnTo>
                  <a:lnTo>
                    <a:pt x="214" y="17"/>
                  </a:lnTo>
                  <a:lnTo>
                    <a:pt x="211" y="18"/>
                  </a:lnTo>
                  <a:lnTo>
                    <a:pt x="210" y="19"/>
                  </a:lnTo>
                  <a:lnTo>
                    <a:pt x="208" y="19"/>
                  </a:lnTo>
                  <a:close/>
                  <a:moveTo>
                    <a:pt x="171" y="19"/>
                  </a:moveTo>
                  <a:lnTo>
                    <a:pt x="171" y="19"/>
                  </a:lnTo>
                  <a:lnTo>
                    <a:pt x="169" y="19"/>
                  </a:lnTo>
                  <a:lnTo>
                    <a:pt x="167" y="18"/>
                  </a:lnTo>
                  <a:lnTo>
                    <a:pt x="164" y="17"/>
                  </a:lnTo>
                  <a:lnTo>
                    <a:pt x="163" y="14"/>
                  </a:lnTo>
                  <a:lnTo>
                    <a:pt x="161" y="12"/>
                  </a:lnTo>
                  <a:lnTo>
                    <a:pt x="161" y="9"/>
                  </a:lnTo>
                  <a:lnTo>
                    <a:pt x="161" y="8"/>
                  </a:lnTo>
                  <a:lnTo>
                    <a:pt x="163" y="6"/>
                  </a:lnTo>
                  <a:lnTo>
                    <a:pt x="164" y="3"/>
                  </a:lnTo>
                  <a:lnTo>
                    <a:pt x="167" y="2"/>
                  </a:lnTo>
                  <a:lnTo>
                    <a:pt x="169" y="0"/>
                  </a:lnTo>
                  <a:lnTo>
                    <a:pt x="171" y="0"/>
                  </a:lnTo>
                  <a:lnTo>
                    <a:pt x="173" y="0"/>
                  </a:lnTo>
                  <a:lnTo>
                    <a:pt x="174" y="2"/>
                  </a:lnTo>
                  <a:lnTo>
                    <a:pt x="177" y="3"/>
                  </a:lnTo>
                  <a:lnTo>
                    <a:pt x="179" y="6"/>
                  </a:lnTo>
                  <a:lnTo>
                    <a:pt x="180" y="8"/>
                  </a:lnTo>
                  <a:lnTo>
                    <a:pt x="180" y="9"/>
                  </a:lnTo>
                  <a:lnTo>
                    <a:pt x="180" y="12"/>
                  </a:lnTo>
                  <a:lnTo>
                    <a:pt x="179" y="14"/>
                  </a:lnTo>
                  <a:lnTo>
                    <a:pt x="177" y="17"/>
                  </a:lnTo>
                  <a:lnTo>
                    <a:pt x="174" y="18"/>
                  </a:lnTo>
                  <a:lnTo>
                    <a:pt x="173" y="19"/>
                  </a:lnTo>
                  <a:lnTo>
                    <a:pt x="171" y="19"/>
                  </a:lnTo>
                  <a:close/>
                  <a:moveTo>
                    <a:pt x="135" y="19"/>
                  </a:moveTo>
                  <a:lnTo>
                    <a:pt x="135" y="19"/>
                  </a:lnTo>
                  <a:lnTo>
                    <a:pt x="132" y="19"/>
                  </a:lnTo>
                  <a:lnTo>
                    <a:pt x="130" y="18"/>
                  </a:lnTo>
                  <a:lnTo>
                    <a:pt x="127" y="17"/>
                  </a:lnTo>
                  <a:lnTo>
                    <a:pt x="126" y="14"/>
                  </a:lnTo>
                  <a:lnTo>
                    <a:pt x="124" y="12"/>
                  </a:lnTo>
                  <a:lnTo>
                    <a:pt x="124" y="9"/>
                  </a:lnTo>
                  <a:lnTo>
                    <a:pt x="124" y="8"/>
                  </a:lnTo>
                  <a:lnTo>
                    <a:pt x="126" y="6"/>
                  </a:lnTo>
                  <a:lnTo>
                    <a:pt x="127" y="3"/>
                  </a:lnTo>
                  <a:lnTo>
                    <a:pt x="130" y="2"/>
                  </a:lnTo>
                  <a:lnTo>
                    <a:pt x="132" y="0"/>
                  </a:lnTo>
                  <a:lnTo>
                    <a:pt x="135" y="0"/>
                  </a:lnTo>
                  <a:lnTo>
                    <a:pt x="136" y="0"/>
                  </a:lnTo>
                  <a:lnTo>
                    <a:pt x="138" y="2"/>
                  </a:lnTo>
                  <a:lnTo>
                    <a:pt x="140" y="3"/>
                  </a:lnTo>
                  <a:lnTo>
                    <a:pt x="142" y="6"/>
                  </a:lnTo>
                  <a:lnTo>
                    <a:pt x="143" y="8"/>
                  </a:lnTo>
                  <a:lnTo>
                    <a:pt x="143" y="9"/>
                  </a:lnTo>
                  <a:lnTo>
                    <a:pt x="143" y="12"/>
                  </a:lnTo>
                  <a:lnTo>
                    <a:pt x="142" y="14"/>
                  </a:lnTo>
                  <a:lnTo>
                    <a:pt x="140" y="17"/>
                  </a:lnTo>
                  <a:lnTo>
                    <a:pt x="138" y="18"/>
                  </a:lnTo>
                  <a:lnTo>
                    <a:pt x="136" y="19"/>
                  </a:lnTo>
                  <a:lnTo>
                    <a:pt x="135" y="19"/>
                  </a:lnTo>
                  <a:close/>
                  <a:moveTo>
                    <a:pt x="98" y="19"/>
                  </a:moveTo>
                  <a:lnTo>
                    <a:pt x="98" y="19"/>
                  </a:lnTo>
                  <a:lnTo>
                    <a:pt x="95" y="19"/>
                  </a:lnTo>
                  <a:lnTo>
                    <a:pt x="93" y="18"/>
                  </a:lnTo>
                  <a:lnTo>
                    <a:pt x="90" y="17"/>
                  </a:lnTo>
                  <a:lnTo>
                    <a:pt x="89" y="14"/>
                  </a:lnTo>
                  <a:lnTo>
                    <a:pt x="87" y="12"/>
                  </a:lnTo>
                  <a:lnTo>
                    <a:pt x="87" y="9"/>
                  </a:lnTo>
                  <a:lnTo>
                    <a:pt x="87" y="8"/>
                  </a:lnTo>
                  <a:lnTo>
                    <a:pt x="89" y="6"/>
                  </a:lnTo>
                  <a:lnTo>
                    <a:pt x="90" y="3"/>
                  </a:lnTo>
                  <a:lnTo>
                    <a:pt x="93" y="2"/>
                  </a:lnTo>
                  <a:lnTo>
                    <a:pt x="95" y="0"/>
                  </a:lnTo>
                  <a:lnTo>
                    <a:pt x="98" y="0"/>
                  </a:lnTo>
                  <a:lnTo>
                    <a:pt x="99" y="0"/>
                  </a:lnTo>
                  <a:lnTo>
                    <a:pt x="101" y="2"/>
                  </a:lnTo>
                  <a:lnTo>
                    <a:pt x="104" y="3"/>
                  </a:lnTo>
                  <a:lnTo>
                    <a:pt x="105" y="6"/>
                  </a:lnTo>
                  <a:lnTo>
                    <a:pt x="107" y="8"/>
                  </a:lnTo>
                  <a:lnTo>
                    <a:pt x="107" y="9"/>
                  </a:lnTo>
                  <a:lnTo>
                    <a:pt x="107" y="12"/>
                  </a:lnTo>
                  <a:lnTo>
                    <a:pt x="105" y="14"/>
                  </a:lnTo>
                  <a:lnTo>
                    <a:pt x="104" y="17"/>
                  </a:lnTo>
                  <a:lnTo>
                    <a:pt x="101" y="18"/>
                  </a:lnTo>
                  <a:lnTo>
                    <a:pt x="99" y="19"/>
                  </a:lnTo>
                  <a:lnTo>
                    <a:pt x="98" y="19"/>
                  </a:lnTo>
                  <a:close/>
                  <a:moveTo>
                    <a:pt x="61" y="19"/>
                  </a:moveTo>
                  <a:lnTo>
                    <a:pt x="59" y="19"/>
                  </a:lnTo>
                  <a:lnTo>
                    <a:pt x="58" y="19"/>
                  </a:lnTo>
                  <a:lnTo>
                    <a:pt x="56" y="18"/>
                  </a:lnTo>
                  <a:lnTo>
                    <a:pt x="53" y="17"/>
                  </a:lnTo>
                  <a:lnTo>
                    <a:pt x="52" y="14"/>
                  </a:lnTo>
                  <a:lnTo>
                    <a:pt x="50" y="12"/>
                  </a:lnTo>
                  <a:lnTo>
                    <a:pt x="50" y="9"/>
                  </a:lnTo>
                  <a:lnTo>
                    <a:pt x="50" y="8"/>
                  </a:lnTo>
                  <a:lnTo>
                    <a:pt x="52" y="6"/>
                  </a:lnTo>
                  <a:lnTo>
                    <a:pt x="53" y="3"/>
                  </a:lnTo>
                  <a:lnTo>
                    <a:pt x="56" y="2"/>
                  </a:lnTo>
                  <a:lnTo>
                    <a:pt x="58" y="0"/>
                  </a:lnTo>
                  <a:lnTo>
                    <a:pt x="59" y="0"/>
                  </a:lnTo>
                  <a:lnTo>
                    <a:pt x="61" y="0"/>
                  </a:lnTo>
                  <a:lnTo>
                    <a:pt x="62" y="0"/>
                  </a:lnTo>
                  <a:lnTo>
                    <a:pt x="64" y="2"/>
                  </a:lnTo>
                  <a:lnTo>
                    <a:pt x="67" y="3"/>
                  </a:lnTo>
                  <a:lnTo>
                    <a:pt x="68" y="6"/>
                  </a:lnTo>
                  <a:lnTo>
                    <a:pt x="70" y="8"/>
                  </a:lnTo>
                  <a:lnTo>
                    <a:pt x="70" y="9"/>
                  </a:lnTo>
                  <a:lnTo>
                    <a:pt x="70" y="12"/>
                  </a:lnTo>
                  <a:lnTo>
                    <a:pt x="68" y="14"/>
                  </a:lnTo>
                  <a:lnTo>
                    <a:pt x="67" y="17"/>
                  </a:lnTo>
                  <a:lnTo>
                    <a:pt x="64" y="18"/>
                  </a:lnTo>
                  <a:lnTo>
                    <a:pt x="62" y="19"/>
                  </a:lnTo>
                  <a:lnTo>
                    <a:pt x="61" y="19"/>
                  </a:lnTo>
                  <a:close/>
                  <a:moveTo>
                    <a:pt x="22" y="19"/>
                  </a:moveTo>
                  <a:lnTo>
                    <a:pt x="22" y="19"/>
                  </a:lnTo>
                  <a:lnTo>
                    <a:pt x="21" y="19"/>
                  </a:lnTo>
                  <a:lnTo>
                    <a:pt x="19" y="18"/>
                  </a:lnTo>
                  <a:lnTo>
                    <a:pt x="16" y="17"/>
                  </a:lnTo>
                  <a:lnTo>
                    <a:pt x="15" y="14"/>
                  </a:lnTo>
                  <a:lnTo>
                    <a:pt x="14" y="12"/>
                  </a:lnTo>
                  <a:lnTo>
                    <a:pt x="14" y="9"/>
                  </a:lnTo>
                  <a:lnTo>
                    <a:pt x="14" y="8"/>
                  </a:lnTo>
                  <a:lnTo>
                    <a:pt x="15" y="6"/>
                  </a:lnTo>
                  <a:lnTo>
                    <a:pt x="16" y="3"/>
                  </a:lnTo>
                  <a:lnTo>
                    <a:pt x="19" y="2"/>
                  </a:lnTo>
                  <a:lnTo>
                    <a:pt x="21" y="0"/>
                  </a:lnTo>
                  <a:lnTo>
                    <a:pt x="22" y="0"/>
                  </a:lnTo>
                  <a:lnTo>
                    <a:pt x="25" y="0"/>
                  </a:lnTo>
                  <a:lnTo>
                    <a:pt x="27" y="2"/>
                  </a:lnTo>
                  <a:lnTo>
                    <a:pt x="30" y="3"/>
                  </a:lnTo>
                  <a:lnTo>
                    <a:pt x="31" y="6"/>
                  </a:lnTo>
                  <a:lnTo>
                    <a:pt x="33" y="8"/>
                  </a:lnTo>
                  <a:lnTo>
                    <a:pt x="33" y="9"/>
                  </a:lnTo>
                  <a:lnTo>
                    <a:pt x="33" y="12"/>
                  </a:lnTo>
                  <a:lnTo>
                    <a:pt x="31" y="14"/>
                  </a:lnTo>
                  <a:lnTo>
                    <a:pt x="30" y="17"/>
                  </a:lnTo>
                  <a:lnTo>
                    <a:pt x="27" y="18"/>
                  </a:lnTo>
                  <a:lnTo>
                    <a:pt x="25" y="19"/>
                  </a:lnTo>
                  <a:lnTo>
                    <a:pt x="22" y="19"/>
                  </a:lnTo>
                  <a:close/>
                  <a:moveTo>
                    <a:pt x="18" y="33"/>
                  </a:moveTo>
                  <a:lnTo>
                    <a:pt x="18" y="33"/>
                  </a:lnTo>
                  <a:lnTo>
                    <a:pt x="18" y="34"/>
                  </a:lnTo>
                  <a:lnTo>
                    <a:pt x="18" y="36"/>
                  </a:lnTo>
                  <a:lnTo>
                    <a:pt x="15" y="39"/>
                  </a:lnTo>
                  <a:lnTo>
                    <a:pt x="12" y="42"/>
                  </a:lnTo>
                  <a:lnTo>
                    <a:pt x="11" y="42"/>
                  </a:lnTo>
                  <a:lnTo>
                    <a:pt x="9" y="42"/>
                  </a:lnTo>
                  <a:lnTo>
                    <a:pt x="6" y="42"/>
                  </a:lnTo>
                  <a:lnTo>
                    <a:pt x="5" y="42"/>
                  </a:lnTo>
                  <a:lnTo>
                    <a:pt x="2" y="39"/>
                  </a:lnTo>
                  <a:lnTo>
                    <a:pt x="0" y="36"/>
                  </a:lnTo>
                  <a:lnTo>
                    <a:pt x="0" y="34"/>
                  </a:lnTo>
                  <a:lnTo>
                    <a:pt x="0" y="33"/>
                  </a:lnTo>
                  <a:lnTo>
                    <a:pt x="0" y="30"/>
                  </a:lnTo>
                  <a:lnTo>
                    <a:pt x="0" y="28"/>
                  </a:lnTo>
                  <a:lnTo>
                    <a:pt x="2" y="25"/>
                  </a:lnTo>
                  <a:lnTo>
                    <a:pt x="5" y="24"/>
                  </a:lnTo>
                  <a:lnTo>
                    <a:pt x="6" y="24"/>
                  </a:lnTo>
                  <a:lnTo>
                    <a:pt x="9" y="24"/>
                  </a:lnTo>
                  <a:lnTo>
                    <a:pt x="11" y="24"/>
                  </a:lnTo>
                  <a:lnTo>
                    <a:pt x="12" y="24"/>
                  </a:lnTo>
                  <a:lnTo>
                    <a:pt x="15" y="25"/>
                  </a:lnTo>
                  <a:lnTo>
                    <a:pt x="18" y="28"/>
                  </a:lnTo>
                  <a:lnTo>
                    <a:pt x="18" y="30"/>
                  </a:lnTo>
                  <a:lnTo>
                    <a:pt x="18" y="33"/>
                  </a:lnTo>
                  <a:close/>
                  <a:moveTo>
                    <a:pt x="18" y="70"/>
                  </a:moveTo>
                  <a:lnTo>
                    <a:pt x="18" y="70"/>
                  </a:lnTo>
                  <a:lnTo>
                    <a:pt x="18" y="71"/>
                  </a:lnTo>
                  <a:lnTo>
                    <a:pt x="18" y="73"/>
                  </a:lnTo>
                  <a:lnTo>
                    <a:pt x="15" y="76"/>
                  </a:lnTo>
                  <a:lnTo>
                    <a:pt x="12" y="79"/>
                  </a:lnTo>
                  <a:lnTo>
                    <a:pt x="11" y="79"/>
                  </a:lnTo>
                  <a:lnTo>
                    <a:pt x="9" y="79"/>
                  </a:lnTo>
                  <a:lnTo>
                    <a:pt x="6" y="79"/>
                  </a:lnTo>
                  <a:lnTo>
                    <a:pt x="5" y="79"/>
                  </a:lnTo>
                  <a:lnTo>
                    <a:pt x="2" y="76"/>
                  </a:lnTo>
                  <a:lnTo>
                    <a:pt x="0" y="73"/>
                  </a:lnTo>
                  <a:lnTo>
                    <a:pt x="0" y="71"/>
                  </a:lnTo>
                  <a:lnTo>
                    <a:pt x="0" y="70"/>
                  </a:lnTo>
                  <a:lnTo>
                    <a:pt x="0" y="67"/>
                  </a:lnTo>
                  <a:lnTo>
                    <a:pt x="0" y="65"/>
                  </a:lnTo>
                  <a:lnTo>
                    <a:pt x="2" y="62"/>
                  </a:lnTo>
                  <a:lnTo>
                    <a:pt x="5" y="61"/>
                  </a:lnTo>
                  <a:lnTo>
                    <a:pt x="6" y="61"/>
                  </a:lnTo>
                  <a:lnTo>
                    <a:pt x="9" y="61"/>
                  </a:lnTo>
                  <a:lnTo>
                    <a:pt x="11" y="61"/>
                  </a:lnTo>
                  <a:lnTo>
                    <a:pt x="12" y="61"/>
                  </a:lnTo>
                  <a:lnTo>
                    <a:pt x="15" y="62"/>
                  </a:lnTo>
                  <a:lnTo>
                    <a:pt x="18" y="65"/>
                  </a:lnTo>
                  <a:lnTo>
                    <a:pt x="18" y="67"/>
                  </a:lnTo>
                  <a:lnTo>
                    <a:pt x="18" y="70"/>
                  </a:lnTo>
                  <a:close/>
                  <a:moveTo>
                    <a:pt x="18" y="107"/>
                  </a:moveTo>
                  <a:lnTo>
                    <a:pt x="18" y="107"/>
                  </a:lnTo>
                  <a:lnTo>
                    <a:pt x="18" y="108"/>
                  </a:lnTo>
                  <a:lnTo>
                    <a:pt x="18" y="110"/>
                  </a:lnTo>
                  <a:lnTo>
                    <a:pt x="15" y="112"/>
                  </a:lnTo>
                  <a:lnTo>
                    <a:pt x="12" y="115"/>
                  </a:lnTo>
                  <a:lnTo>
                    <a:pt x="11" y="115"/>
                  </a:lnTo>
                  <a:lnTo>
                    <a:pt x="9" y="115"/>
                  </a:lnTo>
                  <a:lnTo>
                    <a:pt x="6" y="115"/>
                  </a:lnTo>
                  <a:lnTo>
                    <a:pt x="5" y="115"/>
                  </a:lnTo>
                  <a:lnTo>
                    <a:pt x="2" y="112"/>
                  </a:lnTo>
                  <a:lnTo>
                    <a:pt x="0" y="110"/>
                  </a:lnTo>
                  <a:lnTo>
                    <a:pt x="0" y="108"/>
                  </a:lnTo>
                  <a:lnTo>
                    <a:pt x="0" y="107"/>
                  </a:lnTo>
                  <a:lnTo>
                    <a:pt x="0" y="104"/>
                  </a:lnTo>
                  <a:lnTo>
                    <a:pt x="0" y="102"/>
                  </a:lnTo>
                  <a:lnTo>
                    <a:pt x="2" y="99"/>
                  </a:lnTo>
                  <a:lnTo>
                    <a:pt x="5" y="98"/>
                  </a:lnTo>
                  <a:lnTo>
                    <a:pt x="6" y="98"/>
                  </a:lnTo>
                  <a:lnTo>
                    <a:pt x="9" y="98"/>
                  </a:lnTo>
                  <a:lnTo>
                    <a:pt x="11" y="98"/>
                  </a:lnTo>
                  <a:lnTo>
                    <a:pt x="12" y="98"/>
                  </a:lnTo>
                  <a:lnTo>
                    <a:pt x="15" y="99"/>
                  </a:lnTo>
                  <a:lnTo>
                    <a:pt x="18" y="102"/>
                  </a:lnTo>
                  <a:lnTo>
                    <a:pt x="18" y="104"/>
                  </a:lnTo>
                  <a:lnTo>
                    <a:pt x="18" y="107"/>
                  </a:lnTo>
                  <a:close/>
                  <a:moveTo>
                    <a:pt x="18" y="143"/>
                  </a:moveTo>
                  <a:lnTo>
                    <a:pt x="18" y="143"/>
                  </a:lnTo>
                  <a:lnTo>
                    <a:pt x="18" y="145"/>
                  </a:lnTo>
                  <a:lnTo>
                    <a:pt x="18" y="146"/>
                  </a:lnTo>
                  <a:lnTo>
                    <a:pt x="15" y="149"/>
                  </a:lnTo>
                  <a:lnTo>
                    <a:pt x="12" y="152"/>
                  </a:lnTo>
                  <a:lnTo>
                    <a:pt x="11" y="152"/>
                  </a:lnTo>
                  <a:lnTo>
                    <a:pt x="9" y="152"/>
                  </a:lnTo>
                  <a:lnTo>
                    <a:pt x="6" y="152"/>
                  </a:lnTo>
                  <a:lnTo>
                    <a:pt x="5" y="152"/>
                  </a:lnTo>
                  <a:lnTo>
                    <a:pt x="2" y="149"/>
                  </a:lnTo>
                  <a:lnTo>
                    <a:pt x="0" y="146"/>
                  </a:lnTo>
                  <a:lnTo>
                    <a:pt x="0" y="145"/>
                  </a:lnTo>
                  <a:lnTo>
                    <a:pt x="0" y="143"/>
                  </a:lnTo>
                  <a:lnTo>
                    <a:pt x="0" y="141"/>
                  </a:lnTo>
                  <a:lnTo>
                    <a:pt x="0" y="139"/>
                  </a:lnTo>
                  <a:lnTo>
                    <a:pt x="2" y="136"/>
                  </a:lnTo>
                  <a:lnTo>
                    <a:pt x="5" y="135"/>
                  </a:lnTo>
                  <a:lnTo>
                    <a:pt x="6" y="135"/>
                  </a:lnTo>
                  <a:lnTo>
                    <a:pt x="9" y="135"/>
                  </a:lnTo>
                  <a:lnTo>
                    <a:pt x="11" y="135"/>
                  </a:lnTo>
                  <a:lnTo>
                    <a:pt x="12" y="135"/>
                  </a:lnTo>
                  <a:lnTo>
                    <a:pt x="15" y="136"/>
                  </a:lnTo>
                  <a:lnTo>
                    <a:pt x="18" y="139"/>
                  </a:lnTo>
                  <a:lnTo>
                    <a:pt x="18" y="141"/>
                  </a:lnTo>
                  <a:lnTo>
                    <a:pt x="18" y="143"/>
                  </a:lnTo>
                  <a:close/>
                  <a:moveTo>
                    <a:pt x="18" y="180"/>
                  </a:moveTo>
                  <a:lnTo>
                    <a:pt x="18" y="180"/>
                  </a:lnTo>
                  <a:lnTo>
                    <a:pt x="18" y="182"/>
                  </a:lnTo>
                  <a:lnTo>
                    <a:pt x="18" y="183"/>
                  </a:lnTo>
                  <a:lnTo>
                    <a:pt x="15" y="186"/>
                  </a:lnTo>
                  <a:lnTo>
                    <a:pt x="12" y="189"/>
                  </a:lnTo>
                  <a:lnTo>
                    <a:pt x="11" y="189"/>
                  </a:lnTo>
                  <a:lnTo>
                    <a:pt x="9" y="189"/>
                  </a:lnTo>
                  <a:lnTo>
                    <a:pt x="6" y="189"/>
                  </a:lnTo>
                  <a:lnTo>
                    <a:pt x="5" y="189"/>
                  </a:lnTo>
                  <a:lnTo>
                    <a:pt x="2" y="186"/>
                  </a:lnTo>
                  <a:lnTo>
                    <a:pt x="0" y="183"/>
                  </a:lnTo>
                  <a:lnTo>
                    <a:pt x="0" y="182"/>
                  </a:lnTo>
                  <a:lnTo>
                    <a:pt x="0" y="180"/>
                  </a:lnTo>
                  <a:lnTo>
                    <a:pt x="0" y="177"/>
                  </a:lnTo>
                  <a:lnTo>
                    <a:pt x="0" y="176"/>
                  </a:lnTo>
                  <a:lnTo>
                    <a:pt x="2" y="173"/>
                  </a:lnTo>
                  <a:lnTo>
                    <a:pt x="5" y="171"/>
                  </a:lnTo>
                  <a:lnTo>
                    <a:pt x="6" y="171"/>
                  </a:lnTo>
                  <a:lnTo>
                    <a:pt x="9" y="171"/>
                  </a:lnTo>
                  <a:lnTo>
                    <a:pt x="11" y="171"/>
                  </a:lnTo>
                  <a:lnTo>
                    <a:pt x="12" y="171"/>
                  </a:lnTo>
                  <a:lnTo>
                    <a:pt x="15" y="173"/>
                  </a:lnTo>
                  <a:lnTo>
                    <a:pt x="18" y="176"/>
                  </a:lnTo>
                  <a:lnTo>
                    <a:pt x="18" y="177"/>
                  </a:lnTo>
                  <a:lnTo>
                    <a:pt x="18" y="180"/>
                  </a:lnTo>
                  <a:close/>
                  <a:moveTo>
                    <a:pt x="18" y="217"/>
                  </a:moveTo>
                  <a:lnTo>
                    <a:pt x="18" y="217"/>
                  </a:lnTo>
                  <a:lnTo>
                    <a:pt x="18" y="219"/>
                  </a:lnTo>
                  <a:lnTo>
                    <a:pt x="18" y="220"/>
                  </a:lnTo>
                  <a:lnTo>
                    <a:pt x="15" y="223"/>
                  </a:lnTo>
                  <a:lnTo>
                    <a:pt x="12" y="226"/>
                  </a:lnTo>
                  <a:lnTo>
                    <a:pt x="11" y="226"/>
                  </a:lnTo>
                  <a:lnTo>
                    <a:pt x="9" y="226"/>
                  </a:lnTo>
                  <a:lnTo>
                    <a:pt x="6" y="226"/>
                  </a:lnTo>
                  <a:lnTo>
                    <a:pt x="5" y="226"/>
                  </a:lnTo>
                  <a:lnTo>
                    <a:pt x="2" y="223"/>
                  </a:lnTo>
                  <a:lnTo>
                    <a:pt x="0" y="220"/>
                  </a:lnTo>
                  <a:lnTo>
                    <a:pt x="0" y="219"/>
                  </a:lnTo>
                  <a:lnTo>
                    <a:pt x="0" y="217"/>
                  </a:lnTo>
                  <a:lnTo>
                    <a:pt x="0" y="214"/>
                  </a:lnTo>
                  <a:lnTo>
                    <a:pt x="0" y="213"/>
                  </a:lnTo>
                  <a:lnTo>
                    <a:pt x="2" y="210"/>
                  </a:lnTo>
                  <a:lnTo>
                    <a:pt x="5" y="208"/>
                  </a:lnTo>
                  <a:lnTo>
                    <a:pt x="6" y="208"/>
                  </a:lnTo>
                  <a:lnTo>
                    <a:pt x="9" y="208"/>
                  </a:lnTo>
                  <a:lnTo>
                    <a:pt x="11" y="208"/>
                  </a:lnTo>
                  <a:lnTo>
                    <a:pt x="12" y="208"/>
                  </a:lnTo>
                  <a:lnTo>
                    <a:pt x="15" y="210"/>
                  </a:lnTo>
                  <a:lnTo>
                    <a:pt x="18" y="213"/>
                  </a:lnTo>
                  <a:lnTo>
                    <a:pt x="18" y="214"/>
                  </a:lnTo>
                  <a:lnTo>
                    <a:pt x="18" y="217"/>
                  </a:lnTo>
                  <a:close/>
                  <a:moveTo>
                    <a:pt x="18" y="254"/>
                  </a:moveTo>
                  <a:lnTo>
                    <a:pt x="18" y="254"/>
                  </a:lnTo>
                  <a:lnTo>
                    <a:pt x="18" y="256"/>
                  </a:lnTo>
                  <a:lnTo>
                    <a:pt x="18" y="257"/>
                  </a:lnTo>
                  <a:lnTo>
                    <a:pt x="15" y="260"/>
                  </a:lnTo>
                  <a:lnTo>
                    <a:pt x="12" y="263"/>
                  </a:lnTo>
                  <a:lnTo>
                    <a:pt x="11" y="263"/>
                  </a:lnTo>
                  <a:lnTo>
                    <a:pt x="9" y="263"/>
                  </a:lnTo>
                  <a:lnTo>
                    <a:pt x="6" y="263"/>
                  </a:lnTo>
                  <a:lnTo>
                    <a:pt x="5" y="263"/>
                  </a:lnTo>
                  <a:lnTo>
                    <a:pt x="2" y="260"/>
                  </a:lnTo>
                  <a:lnTo>
                    <a:pt x="0" y="257"/>
                  </a:lnTo>
                  <a:lnTo>
                    <a:pt x="0" y="256"/>
                  </a:lnTo>
                  <a:lnTo>
                    <a:pt x="0" y="254"/>
                  </a:lnTo>
                  <a:lnTo>
                    <a:pt x="0" y="253"/>
                  </a:lnTo>
                  <a:lnTo>
                    <a:pt x="0" y="250"/>
                  </a:lnTo>
                  <a:lnTo>
                    <a:pt x="2" y="247"/>
                  </a:lnTo>
                  <a:lnTo>
                    <a:pt x="5" y="245"/>
                  </a:lnTo>
                  <a:lnTo>
                    <a:pt x="6" y="245"/>
                  </a:lnTo>
                  <a:lnTo>
                    <a:pt x="9" y="245"/>
                  </a:lnTo>
                  <a:lnTo>
                    <a:pt x="11" y="245"/>
                  </a:lnTo>
                  <a:lnTo>
                    <a:pt x="12" y="245"/>
                  </a:lnTo>
                  <a:lnTo>
                    <a:pt x="15" y="247"/>
                  </a:lnTo>
                  <a:lnTo>
                    <a:pt x="18" y="250"/>
                  </a:lnTo>
                  <a:lnTo>
                    <a:pt x="18" y="253"/>
                  </a:lnTo>
                  <a:lnTo>
                    <a:pt x="18" y="254"/>
                  </a:lnTo>
                  <a:close/>
                  <a:moveTo>
                    <a:pt x="18" y="291"/>
                  </a:moveTo>
                  <a:lnTo>
                    <a:pt x="18" y="291"/>
                  </a:lnTo>
                  <a:lnTo>
                    <a:pt x="18" y="292"/>
                  </a:lnTo>
                  <a:lnTo>
                    <a:pt x="18" y="294"/>
                  </a:lnTo>
                  <a:lnTo>
                    <a:pt x="15" y="297"/>
                  </a:lnTo>
                  <a:lnTo>
                    <a:pt x="12" y="300"/>
                  </a:lnTo>
                  <a:lnTo>
                    <a:pt x="11" y="300"/>
                  </a:lnTo>
                  <a:lnTo>
                    <a:pt x="9" y="300"/>
                  </a:lnTo>
                  <a:lnTo>
                    <a:pt x="6" y="300"/>
                  </a:lnTo>
                  <a:lnTo>
                    <a:pt x="5" y="300"/>
                  </a:lnTo>
                  <a:lnTo>
                    <a:pt x="2" y="297"/>
                  </a:lnTo>
                  <a:lnTo>
                    <a:pt x="0" y="294"/>
                  </a:lnTo>
                  <a:lnTo>
                    <a:pt x="0" y="292"/>
                  </a:lnTo>
                  <a:lnTo>
                    <a:pt x="0" y="291"/>
                  </a:lnTo>
                  <a:lnTo>
                    <a:pt x="0" y="290"/>
                  </a:lnTo>
                  <a:lnTo>
                    <a:pt x="0" y="287"/>
                  </a:lnTo>
                  <a:lnTo>
                    <a:pt x="2" y="284"/>
                  </a:lnTo>
                  <a:lnTo>
                    <a:pt x="5" y="282"/>
                  </a:lnTo>
                  <a:lnTo>
                    <a:pt x="6" y="282"/>
                  </a:lnTo>
                  <a:lnTo>
                    <a:pt x="9" y="282"/>
                  </a:lnTo>
                  <a:lnTo>
                    <a:pt x="11" y="282"/>
                  </a:lnTo>
                  <a:lnTo>
                    <a:pt x="12" y="282"/>
                  </a:lnTo>
                  <a:lnTo>
                    <a:pt x="15" y="284"/>
                  </a:lnTo>
                  <a:lnTo>
                    <a:pt x="18" y="287"/>
                  </a:lnTo>
                  <a:lnTo>
                    <a:pt x="18" y="290"/>
                  </a:lnTo>
                  <a:lnTo>
                    <a:pt x="18" y="291"/>
                  </a:lnTo>
                  <a:close/>
                  <a:moveTo>
                    <a:pt x="18" y="328"/>
                  </a:moveTo>
                  <a:lnTo>
                    <a:pt x="18" y="328"/>
                  </a:lnTo>
                  <a:lnTo>
                    <a:pt x="18" y="329"/>
                  </a:lnTo>
                  <a:lnTo>
                    <a:pt x="18" y="331"/>
                  </a:lnTo>
                  <a:lnTo>
                    <a:pt x="15" y="334"/>
                  </a:lnTo>
                  <a:lnTo>
                    <a:pt x="12" y="337"/>
                  </a:lnTo>
                  <a:lnTo>
                    <a:pt x="11" y="337"/>
                  </a:lnTo>
                  <a:lnTo>
                    <a:pt x="9" y="337"/>
                  </a:lnTo>
                  <a:lnTo>
                    <a:pt x="6" y="337"/>
                  </a:lnTo>
                  <a:lnTo>
                    <a:pt x="5" y="337"/>
                  </a:lnTo>
                  <a:lnTo>
                    <a:pt x="2" y="334"/>
                  </a:lnTo>
                  <a:lnTo>
                    <a:pt x="0" y="331"/>
                  </a:lnTo>
                  <a:lnTo>
                    <a:pt x="0" y="329"/>
                  </a:lnTo>
                  <a:lnTo>
                    <a:pt x="0" y="328"/>
                  </a:lnTo>
                  <a:lnTo>
                    <a:pt x="0" y="326"/>
                  </a:lnTo>
                  <a:lnTo>
                    <a:pt x="0" y="323"/>
                  </a:lnTo>
                  <a:lnTo>
                    <a:pt x="2" y="321"/>
                  </a:lnTo>
                  <a:lnTo>
                    <a:pt x="5" y="319"/>
                  </a:lnTo>
                  <a:lnTo>
                    <a:pt x="6" y="319"/>
                  </a:lnTo>
                  <a:lnTo>
                    <a:pt x="9" y="319"/>
                  </a:lnTo>
                  <a:lnTo>
                    <a:pt x="11" y="319"/>
                  </a:lnTo>
                  <a:lnTo>
                    <a:pt x="12" y="319"/>
                  </a:lnTo>
                  <a:lnTo>
                    <a:pt x="15" y="321"/>
                  </a:lnTo>
                  <a:lnTo>
                    <a:pt x="18" y="323"/>
                  </a:lnTo>
                  <a:lnTo>
                    <a:pt x="18" y="326"/>
                  </a:lnTo>
                  <a:lnTo>
                    <a:pt x="18" y="328"/>
                  </a:lnTo>
                  <a:close/>
                  <a:moveTo>
                    <a:pt x="18" y="365"/>
                  </a:moveTo>
                  <a:lnTo>
                    <a:pt x="18" y="365"/>
                  </a:lnTo>
                  <a:lnTo>
                    <a:pt x="18" y="366"/>
                  </a:lnTo>
                  <a:lnTo>
                    <a:pt x="18" y="368"/>
                  </a:lnTo>
                  <a:lnTo>
                    <a:pt x="15" y="371"/>
                  </a:lnTo>
                  <a:lnTo>
                    <a:pt x="12" y="374"/>
                  </a:lnTo>
                  <a:lnTo>
                    <a:pt x="11" y="374"/>
                  </a:lnTo>
                  <a:lnTo>
                    <a:pt x="9" y="374"/>
                  </a:lnTo>
                  <a:lnTo>
                    <a:pt x="6" y="374"/>
                  </a:lnTo>
                  <a:lnTo>
                    <a:pt x="5" y="374"/>
                  </a:lnTo>
                  <a:lnTo>
                    <a:pt x="2" y="371"/>
                  </a:lnTo>
                  <a:lnTo>
                    <a:pt x="0" y="368"/>
                  </a:lnTo>
                  <a:lnTo>
                    <a:pt x="0" y="366"/>
                  </a:lnTo>
                  <a:lnTo>
                    <a:pt x="0" y="365"/>
                  </a:lnTo>
                  <a:lnTo>
                    <a:pt x="0" y="363"/>
                  </a:lnTo>
                  <a:lnTo>
                    <a:pt x="0" y="360"/>
                  </a:lnTo>
                  <a:lnTo>
                    <a:pt x="2" y="357"/>
                  </a:lnTo>
                  <a:lnTo>
                    <a:pt x="5" y="356"/>
                  </a:lnTo>
                  <a:lnTo>
                    <a:pt x="6" y="356"/>
                  </a:lnTo>
                  <a:lnTo>
                    <a:pt x="9" y="356"/>
                  </a:lnTo>
                  <a:lnTo>
                    <a:pt x="11" y="356"/>
                  </a:lnTo>
                  <a:lnTo>
                    <a:pt x="12" y="356"/>
                  </a:lnTo>
                  <a:lnTo>
                    <a:pt x="15" y="357"/>
                  </a:lnTo>
                  <a:lnTo>
                    <a:pt x="18" y="360"/>
                  </a:lnTo>
                  <a:lnTo>
                    <a:pt x="18" y="363"/>
                  </a:lnTo>
                  <a:lnTo>
                    <a:pt x="18" y="365"/>
                  </a:lnTo>
                  <a:close/>
                  <a:moveTo>
                    <a:pt x="18" y="402"/>
                  </a:moveTo>
                  <a:lnTo>
                    <a:pt x="18" y="402"/>
                  </a:lnTo>
                  <a:lnTo>
                    <a:pt x="18" y="403"/>
                  </a:lnTo>
                  <a:lnTo>
                    <a:pt x="18" y="405"/>
                  </a:lnTo>
                  <a:lnTo>
                    <a:pt x="15" y="408"/>
                  </a:lnTo>
                  <a:lnTo>
                    <a:pt x="12" y="411"/>
                  </a:lnTo>
                  <a:lnTo>
                    <a:pt x="11" y="411"/>
                  </a:lnTo>
                  <a:lnTo>
                    <a:pt x="9" y="411"/>
                  </a:lnTo>
                  <a:lnTo>
                    <a:pt x="6" y="411"/>
                  </a:lnTo>
                  <a:lnTo>
                    <a:pt x="5" y="411"/>
                  </a:lnTo>
                  <a:lnTo>
                    <a:pt x="2" y="408"/>
                  </a:lnTo>
                  <a:lnTo>
                    <a:pt x="0" y="405"/>
                  </a:lnTo>
                  <a:lnTo>
                    <a:pt x="0" y="403"/>
                  </a:lnTo>
                  <a:lnTo>
                    <a:pt x="0" y="402"/>
                  </a:lnTo>
                  <a:lnTo>
                    <a:pt x="0" y="400"/>
                  </a:lnTo>
                  <a:lnTo>
                    <a:pt x="0" y="397"/>
                  </a:lnTo>
                  <a:lnTo>
                    <a:pt x="2" y="394"/>
                  </a:lnTo>
                  <a:lnTo>
                    <a:pt x="5" y="393"/>
                  </a:lnTo>
                  <a:lnTo>
                    <a:pt x="6" y="393"/>
                  </a:lnTo>
                  <a:lnTo>
                    <a:pt x="9" y="393"/>
                  </a:lnTo>
                  <a:lnTo>
                    <a:pt x="11" y="393"/>
                  </a:lnTo>
                  <a:lnTo>
                    <a:pt x="12" y="393"/>
                  </a:lnTo>
                  <a:lnTo>
                    <a:pt x="15" y="394"/>
                  </a:lnTo>
                  <a:lnTo>
                    <a:pt x="18" y="397"/>
                  </a:lnTo>
                  <a:lnTo>
                    <a:pt x="18" y="400"/>
                  </a:lnTo>
                  <a:lnTo>
                    <a:pt x="18" y="402"/>
                  </a:lnTo>
                  <a:close/>
                  <a:moveTo>
                    <a:pt x="18" y="439"/>
                  </a:moveTo>
                  <a:lnTo>
                    <a:pt x="18" y="439"/>
                  </a:lnTo>
                  <a:lnTo>
                    <a:pt x="18" y="440"/>
                  </a:lnTo>
                  <a:lnTo>
                    <a:pt x="18" y="442"/>
                  </a:lnTo>
                  <a:lnTo>
                    <a:pt x="15" y="444"/>
                  </a:lnTo>
                  <a:lnTo>
                    <a:pt x="12" y="447"/>
                  </a:lnTo>
                  <a:lnTo>
                    <a:pt x="11" y="447"/>
                  </a:lnTo>
                  <a:lnTo>
                    <a:pt x="9" y="447"/>
                  </a:lnTo>
                  <a:lnTo>
                    <a:pt x="6" y="447"/>
                  </a:lnTo>
                  <a:lnTo>
                    <a:pt x="5" y="447"/>
                  </a:lnTo>
                  <a:lnTo>
                    <a:pt x="2" y="444"/>
                  </a:lnTo>
                  <a:lnTo>
                    <a:pt x="0" y="442"/>
                  </a:lnTo>
                  <a:lnTo>
                    <a:pt x="0" y="440"/>
                  </a:lnTo>
                  <a:lnTo>
                    <a:pt x="0" y="439"/>
                  </a:lnTo>
                  <a:lnTo>
                    <a:pt x="0" y="437"/>
                  </a:lnTo>
                  <a:lnTo>
                    <a:pt x="0" y="434"/>
                  </a:lnTo>
                  <a:lnTo>
                    <a:pt x="2" y="431"/>
                  </a:lnTo>
                  <a:lnTo>
                    <a:pt x="5" y="430"/>
                  </a:lnTo>
                  <a:lnTo>
                    <a:pt x="6" y="430"/>
                  </a:lnTo>
                  <a:lnTo>
                    <a:pt x="9" y="430"/>
                  </a:lnTo>
                  <a:lnTo>
                    <a:pt x="11" y="430"/>
                  </a:lnTo>
                  <a:lnTo>
                    <a:pt x="12" y="430"/>
                  </a:lnTo>
                  <a:lnTo>
                    <a:pt x="15" y="431"/>
                  </a:lnTo>
                  <a:lnTo>
                    <a:pt x="18" y="434"/>
                  </a:lnTo>
                  <a:lnTo>
                    <a:pt x="18" y="437"/>
                  </a:lnTo>
                  <a:lnTo>
                    <a:pt x="18" y="439"/>
                  </a:lnTo>
                  <a:close/>
                  <a:moveTo>
                    <a:pt x="18" y="475"/>
                  </a:moveTo>
                  <a:lnTo>
                    <a:pt x="18" y="475"/>
                  </a:lnTo>
                  <a:lnTo>
                    <a:pt x="18" y="477"/>
                  </a:lnTo>
                  <a:lnTo>
                    <a:pt x="18" y="478"/>
                  </a:lnTo>
                  <a:lnTo>
                    <a:pt x="15" y="481"/>
                  </a:lnTo>
                  <a:lnTo>
                    <a:pt x="12" y="484"/>
                  </a:lnTo>
                  <a:lnTo>
                    <a:pt x="11" y="484"/>
                  </a:lnTo>
                  <a:lnTo>
                    <a:pt x="9" y="484"/>
                  </a:lnTo>
                  <a:lnTo>
                    <a:pt x="6" y="484"/>
                  </a:lnTo>
                  <a:lnTo>
                    <a:pt x="5" y="484"/>
                  </a:lnTo>
                  <a:lnTo>
                    <a:pt x="2" y="481"/>
                  </a:lnTo>
                  <a:lnTo>
                    <a:pt x="0" y="478"/>
                  </a:lnTo>
                  <a:lnTo>
                    <a:pt x="0" y="477"/>
                  </a:lnTo>
                  <a:lnTo>
                    <a:pt x="0" y="475"/>
                  </a:lnTo>
                  <a:lnTo>
                    <a:pt x="0" y="474"/>
                  </a:lnTo>
                  <a:lnTo>
                    <a:pt x="0" y="471"/>
                  </a:lnTo>
                  <a:lnTo>
                    <a:pt x="2" y="468"/>
                  </a:lnTo>
                  <a:lnTo>
                    <a:pt x="5" y="467"/>
                  </a:lnTo>
                  <a:lnTo>
                    <a:pt x="6" y="467"/>
                  </a:lnTo>
                  <a:lnTo>
                    <a:pt x="9" y="467"/>
                  </a:lnTo>
                  <a:lnTo>
                    <a:pt x="11" y="467"/>
                  </a:lnTo>
                  <a:lnTo>
                    <a:pt x="12" y="467"/>
                  </a:lnTo>
                  <a:lnTo>
                    <a:pt x="15" y="468"/>
                  </a:lnTo>
                  <a:lnTo>
                    <a:pt x="18" y="471"/>
                  </a:lnTo>
                  <a:lnTo>
                    <a:pt x="18" y="474"/>
                  </a:lnTo>
                  <a:lnTo>
                    <a:pt x="18" y="475"/>
                  </a:lnTo>
                  <a:close/>
                  <a:moveTo>
                    <a:pt x="18" y="512"/>
                  </a:moveTo>
                  <a:lnTo>
                    <a:pt x="18" y="512"/>
                  </a:lnTo>
                  <a:lnTo>
                    <a:pt x="18" y="514"/>
                  </a:lnTo>
                  <a:lnTo>
                    <a:pt x="18" y="515"/>
                  </a:lnTo>
                  <a:lnTo>
                    <a:pt x="15" y="518"/>
                  </a:lnTo>
                  <a:lnTo>
                    <a:pt x="12" y="521"/>
                  </a:lnTo>
                  <a:lnTo>
                    <a:pt x="11" y="521"/>
                  </a:lnTo>
                  <a:lnTo>
                    <a:pt x="9" y="521"/>
                  </a:lnTo>
                  <a:lnTo>
                    <a:pt x="6" y="521"/>
                  </a:lnTo>
                  <a:lnTo>
                    <a:pt x="5" y="521"/>
                  </a:lnTo>
                  <a:lnTo>
                    <a:pt x="2" y="518"/>
                  </a:lnTo>
                  <a:lnTo>
                    <a:pt x="0" y="515"/>
                  </a:lnTo>
                  <a:lnTo>
                    <a:pt x="0" y="514"/>
                  </a:lnTo>
                  <a:lnTo>
                    <a:pt x="0" y="512"/>
                  </a:lnTo>
                  <a:lnTo>
                    <a:pt x="0" y="511"/>
                  </a:lnTo>
                  <a:lnTo>
                    <a:pt x="0" y="508"/>
                  </a:lnTo>
                  <a:lnTo>
                    <a:pt x="2" y="505"/>
                  </a:lnTo>
                  <a:lnTo>
                    <a:pt x="5" y="504"/>
                  </a:lnTo>
                  <a:lnTo>
                    <a:pt x="6" y="504"/>
                  </a:lnTo>
                  <a:lnTo>
                    <a:pt x="9" y="504"/>
                  </a:lnTo>
                  <a:lnTo>
                    <a:pt x="11" y="504"/>
                  </a:lnTo>
                  <a:lnTo>
                    <a:pt x="12" y="504"/>
                  </a:lnTo>
                  <a:lnTo>
                    <a:pt x="15" y="505"/>
                  </a:lnTo>
                  <a:lnTo>
                    <a:pt x="18" y="508"/>
                  </a:lnTo>
                  <a:lnTo>
                    <a:pt x="18" y="511"/>
                  </a:lnTo>
                  <a:lnTo>
                    <a:pt x="18" y="512"/>
                  </a:lnTo>
                  <a:close/>
                  <a:moveTo>
                    <a:pt x="18" y="549"/>
                  </a:moveTo>
                  <a:lnTo>
                    <a:pt x="18" y="549"/>
                  </a:lnTo>
                  <a:lnTo>
                    <a:pt x="18" y="551"/>
                  </a:lnTo>
                  <a:lnTo>
                    <a:pt x="18" y="552"/>
                  </a:lnTo>
                  <a:lnTo>
                    <a:pt x="15" y="555"/>
                  </a:lnTo>
                  <a:lnTo>
                    <a:pt x="12" y="558"/>
                  </a:lnTo>
                  <a:lnTo>
                    <a:pt x="11" y="558"/>
                  </a:lnTo>
                  <a:lnTo>
                    <a:pt x="9" y="558"/>
                  </a:lnTo>
                  <a:lnTo>
                    <a:pt x="6" y="558"/>
                  </a:lnTo>
                  <a:lnTo>
                    <a:pt x="5" y="558"/>
                  </a:lnTo>
                  <a:lnTo>
                    <a:pt x="2" y="555"/>
                  </a:lnTo>
                  <a:lnTo>
                    <a:pt x="0" y="552"/>
                  </a:lnTo>
                  <a:lnTo>
                    <a:pt x="0" y="551"/>
                  </a:lnTo>
                  <a:lnTo>
                    <a:pt x="0" y="549"/>
                  </a:lnTo>
                  <a:lnTo>
                    <a:pt x="0" y="548"/>
                  </a:lnTo>
                  <a:lnTo>
                    <a:pt x="0" y="545"/>
                  </a:lnTo>
                  <a:lnTo>
                    <a:pt x="2" y="542"/>
                  </a:lnTo>
                  <a:lnTo>
                    <a:pt x="5" y="540"/>
                  </a:lnTo>
                  <a:lnTo>
                    <a:pt x="6" y="540"/>
                  </a:lnTo>
                  <a:lnTo>
                    <a:pt x="9" y="540"/>
                  </a:lnTo>
                  <a:lnTo>
                    <a:pt x="11" y="540"/>
                  </a:lnTo>
                  <a:lnTo>
                    <a:pt x="12" y="540"/>
                  </a:lnTo>
                  <a:lnTo>
                    <a:pt x="15" y="542"/>
                  </a:lnTo>
                  <a:lnTo>
                    <a:pt x="18" y="545"/>
                  </a:lnTo>
                  <a:lnTo>
                    <a:pt x="18" y="548"/>
                  </a:lnTo>
                  <a:lnTo>
                    <a:pt x="18" y="549"/>
                  </a:lnTo>
                  <a:close/>
                  <a:moveTo>
                    <a:pt x="18" y="586"/>
                  </a:moveTo>
                  <a:lnTo>
                    <a:pt x="18" y="586"/>
                  </a:lnTo>
                  <a:lnTo>
                    <a:pt x="18" y="588"/>
                  </a:lnTo>
                  <a:lnTo>
                    <a:pt x="18" y="589"/>
                  </a:lnTo>
                  <a:lnTo>
                    <a:pt x="15" y="592"/>
                  </a:lnTo>
                  <a:lnTo>
                    <a:pt x="12" y="595"/>
                  </a:lnTo>
                  <a:lnTo>
                    <a:pt x="11" y="595"/>
                  </a:lnTo>
                  <a:lnTo>
                    <a:pt x="9" y="595"/>
                  </a:lnTo>
                  <a:lnTo>
                    <a:pt x="6" y="595"/>
                  </a:lnTo>
                  <a:lnTo>
                    <a:pt x="5" y="595"/>
                  </a:lnTo>
                  <a:lnTo>
                    <a:pt x="2" y="592"/>
                  </a:lnTo>
                  <a:lnTo>
                    <a:pt x="0" y="589"/>
                  </a:lnTo>
                  <a:lnTo>
                    <a:pt x="0" y="588"/>
                  </a:lnTo>
                  <a:lnTo>
                    <a:pt x="0" y="586"/>
                  </a:lnTo>
                  <a:lnTo>
                    <a:pt x="0" y="585"/>
                  </a:lnTo>
                  <a:lnTo>
                    <a:pt x="0" y="582"/>
                  </a:lnTo>
                  <a:lnTo>
                    <a:pt x="2" y="579"/>
                  </a:lnTo>
                  <a:lnTo>
                    <a:pt x="5" y="577"/>
                  </a:lnTo>
                  <a:lnTo>
                    <a:pt x="6" y="577"/>
                  </a:lnTo>
                  <a:lnTo>
                    <a:pt x="9" y="577"/>
                  </a:lnTo>
                  <a:lnTo>
                    <a:pt x="11" y="577"/>
                  </a:lnTo>
                  <a:lnTo>
                    <a:pt x="12" y="577"/>
                  </a:lnTo>
                  <a:lnTo>
                    <a:pt x="15" y="579"/>
                  </a:lnTo>
                  <a:lnTo>
                    <a:pt x="18" y="582"/>
                  </a:lnTo>
                  <a:lnTo>
                    <a:pt x="18" y="585"/>
                  </a:lnTo>
                  <a:lnTo>
                    <a:pt x="18" y="586"/>
                  </a:lnTo>
                  <a:close/>
                  <a:moveTo>
                    <a:pt x="18" y="623"/>
                  </a:moveTo>
                  <a:lnTo>
                    <a:pt x="18" y="623"/>
                  </a:lnTo>
                  <a:lnTo>
                    <a:pt x="18" y="625"/>
                  </a:lnTo>
                  <a:lnTo>
                    <a:pt x="18" y="626"/>
                  </a:lnTo>
                  <a:lnTo>
                    <a:pt x="15" y="629"/>
                  </a:lnTo>
                  <a:lnTo>
                    <a:pt x="12" y="632"/>
                  </a:lnTo>
                  <a:lnTo>
                    <a:pt x="11" y="632"/>
                  </a:lnTo>
                  <a:lnTo>
                    <a:pt x="9" y="632"/>
                  </a:lnTo>
                  <a:lnTo>
                    <a:pt x="6" y="632"/>
                  </a:lnTo>
                  <a:lnTo>
                    <a:pt x="5" y="632"/>
                  </a:lnTo>
                  <a:lnTo>
                    <a:pt x="2" y="629"/>
                  </a:lnTo>
                  <a:lnTo>
                    <a:pt x="0" y="626"/>
                  </a:lnTo>
                  <a:lnTo>
                    <a:pt x="0" y="625"/>
                  </a:lnTo>
                  <a:lnTo>
                    <a:pt x="0" y="623"/>
                  </a:lnTo>
                  <a:lnTo>
                    <a:pt x="0" y="622"/>
                  </a:lnTo>
                  <a:lnTo>
                    <a:pt x="0" y="619"/>
                  </a:lnTo>
                  <a:lnTo>
                    <a:pt x="2" y="617"/>
                  </a:lnTo>
                  <a:lnTo>
                    <a:pt x="5" y="614"/>
                  </a:lnTo>
                  <a:lnTo>
                    <a:pt x="6" y="614"/>
                  </a:lnTo>
                  <a:lnTo>
                    <a:pt x="9" y="614"/>
                  </a:lnTo>
                  <a:lnTo>
                    <a:pt x="11" y="614"/>
                  </a:lnTo>
                  <a:lnTo>
                    <a:pt x="12" y="614"/>
                  </a:lnTo>
                  <a:lnTo>
                    <a:pt x="15" y="617"/>
                  </a:lnTo>
                  <a:lnTo>
                    <a:pt x="18" y="619"/>
                  </a:lnTo>
                  <a:lnTo>
                    <a:pt x="18" y="622"/>
                  </a:lnTo>
                  <a:lnTo>
                    <a:pt x="18" y="623"/>
                  </a:lnTo>
                  <a:close/>
                  <a:moveTo>
                    <a:pt x="18" y="660"/>
                  </a:moveTo>
                  <a:lnTo>
                    <a:pt x="18" y="660"/>
                  </a:lnTo>
                  <a:lnTo>
                    <a:pt x="18" y="661"/>
                  </a:lnTo>
                  <a:lnTo>
                    <a:pt x="18" y="663"/>
                  </a:lnTo>
                  <a:lnTo>
                    <a:pt x="15" y="666"/>
                  </a:lnTo>
                  <a:lnTo>
                    <a:pt x="12" y="669"/>
                  </a:lnTo>
                  <a:lnTo>
                    <a:pt x="11" y="669"/>
                  </a:lnTo>
                  <a:lnTo>
                    <a:pt x="9" y="669"/>
                  </a:lnTo>
                  <a:lnTo>
                    <a:pt x="6" y="669"/>
                  </a:lnTo>
                  <a:lnTo>
                    <a:pt x="5" y="669"/>
                  </a:lnTo>
                  <a:lnTo>
                    <a:pt x="2" y="666"/>
                  </a:lnTo>
                  <a:lnTo>
                    <a:pt x="0" y="663"/>
                  </a:lnTo>
                  <a:lnTo>
                    <a:pt x="0" y="661"/>
                  </a:lnTo>
                  <a:lnTo>
                    <a:pt x="0" y="660"/>
                  </a:lnTo>
                  <a:lnTo>
                    <a:pt x="0" y="658"/>
                  </a:lnTo>
                  <a:lnTo>
                    <a:pt x="0" y="656"/>
                  </a:lnTo>
                  <a:lnTo>
                    <a:pt x="2" y="654"/>
                  </a:lnTo>
                  <a:lnTo>
                    <a:pt x="5" y="651"/>
                  </a:lnTo>
                  <a:lnTo>
                    <a:pt x="6" y="651"/>
                  </a:lnTo>
                  <a:lnTo>
                    <a:pt x="9" y="651"/>
                  </a:lnTo>
                  <a:lnTo>
                    <a:pt x="11" y="651"/>
                  </a:lnTo>
                  <a:lnTo>
                    <a:pt x="12" y="651"/>
                  </a:lnTo>
                  <a:lnTo>
                    <a:pt x="15" y="654"/>
                  </a:lnTo>
                  <a:lnTo>
                    <a:pt x="18" y="656"/>
                  </a:lnTo>
                  <a:lnTo>
                    <a:pt x="18" y="658"/>
                  </a:lnTo>
                  <a:lnTo>
                    <a:pt x="18" y="660"/>
                  </a:lnTo>
                  <a:close/>
                  <a:moveTo>
                    <a:pt x="18" y="697"/>
                  </a:moveTo>
                  <a:lnTo>
                    <a:pt x="18" y="697"/>
                  </a:lnTo>
                  <a:lnTo>
                    <a:pt x="18" y="698"/>
                  </a:lnTo>
                  <a:lnTo>
                    <a:pt x="18" y="700"/>
                  </a:lnTo>
                  <a:lnTo>
                    <a:pt x="15" y="703"/>
                  </a:lnTo>
                  <a:lnTo>
                    <a:pt x="12" y="706"/>
                  </a:lnTo>
                  <a:lnTo>
                    <a:pt x="11" y="706"/>
                  </a:lnTo>
                  <a:lnTo>
                    <a:pt x="9" y="706"/>
                  </a:lnTo>
                  <a:lnTo>
                    <a:pt x="6" y="706"/>
                  </a:lnTo>
                  <a:lnTo>
                    <a:pt x="5" y="706"/>
                  </a:lnTo>
                  <a:lnTo>
                    <a:pt x="2" y="703"/>
                  </a:lnTo>
                  <a:lnTo>
                    <a:pt x="0" y="700"/>
                  </a:lnTo>
                  <a:lnTo>
                    <a:pt x="0" y="698"/>
                  </a:lnTo>
                  <a:lnTo>
                    <a:pt x="0" y="697"/>
                  </a:lnTo>
                  <a:lnTo>
                    <a:pt x="0" y="695"/>
                  </a:lnTo>
                  <a:lnTo>
                    <a:pt x="0" y="692"/>
                  </a:lnTo>
                  <a:lnTo>
                    <a:pt x="2" y="691"/>
                  </a:lnTo>
                  <a:lnTo>
                    <a:pt x="5" y="688"/>
                  </a:lnTo>
                  <a:lnTo>
                    <a:pt x="6" y="688"/>
                  </a:lnTo>
                  <a:lnTo>
                    <a:pt x="9" y="688"/>
                  </a:lnTo>
                  <a:lnTo>
                    <a:pt x="11" y="688"/>
                  </a:lnTo>
                  <a:lnTo>
                    <a:pt x="12" y="688"/>
                  </a:lnTo>
                  <a:lnTo>
                    <a:pt x="15" y="691"/>
                  </a:lnTo>
                  <a:lnTo>
                    <a:pt x="18" y="692"/>
                  </a:lnTo>
                  <a:lnTo>
                    <a:pt x="18" y="695"/>
                  </a:lnTo>
                  <a:lnTo>
                    <a:pt x="18" y="697"/>
                  </a:lnTo>
                  <a:close/>
                  <a:moveTo>
                    <a:pt x="18" y="734"/>
                  </a:moveTo>
                  <a:lnTo>
                    <a:pt x="18" y="734"/>
                  </a:lnTo>
                  <a:lnTo>
                    <a:pt x="18" y="735"/>
                  </a:lnTo>
                  <a:lnTo>
                    <a:pt x="18" y="737"/>
                  </a:lnTo>
                  <a:lnTo>
                    <a:pt x="15" y="740"/>
                  </a:lnTo>
                  <a:lnTo>
                    <a:pt x="12" y="743"/>
                  </a:lnTo>
                  <a:lnTo>
                    <a:pt x="11" y="743"/>
                  </a:lnTo>
                  <a:lnTo>
                    <a:pt x="9" y="743"/>
                  </a:lnTo>
                  <a:lnTo>
                    <a:pt x="6" y="743"/>
                  </a:lnTo>
                  <a:lnTo>
                    <a:pt x="5" y="743"/>
                  </a:lnTo>
                  <a:lnTo>
                    <a:pt x="2" y="740"/>
                  </a:lnTo>
                  <a:lnTo>
                    <a:pt x="0" y="737"/>
                  </a:lnTo>
                  <a:lnTo>
                    <a:pt x="0" y="735"/>
                  </a:lnTo>
                  <a:lnTo>
                    <a:pt x="0" y="734"/>
                  </a:lnTo>
                  <a:lnTo>
                    <a:pt x="0" y="732"/>
                  </a:lnTo>
                  <a:lnTo>
                    <a:pt x="0" y="729"/>
                  </a:lnTo>
                  <a:lnTo>
                    <a:pt x="2" y="728"/>
                  </a:lnTo>
                  <a:lnTo>
                    <a:pt x="5" y="725"/>
                  </a:lnTo>
                  <a:lnTo>
                    <a:pt x="6" y="725"/>
                  </a:lnTo>
                  <a:lnTo>
                    <a:pt x="9" y="725"/>
                  </a:lnTo>
                  <a:lnTo>
                    <a:pt x="11" y="725"/>
                  </a:lnTo>
                  <a:lnTo>
                    <a:pt x="12" y="725"/>
                  </a:lnTo>
                  <a:lnTo>
                    <a:pt x="15" y="728"/>
                  </a:lnTo>
                  <a:lnTo>
                    <a:pt x="18" y="729"/>
                  </a:lnTo>
                  <a:lnTo>
                    <a:pt x="18" y="732"/>
                  </a:lnTo>
                  <a:lnTo>
                    <a:pt x="18" y="734"/>
                  </a:lnTo>
                  <a:close/>
                  <a:moveTo>
                    <a:pt x="18" y="771"/>
                  </a:moveTo>
                  <a:lnTo>
                    <a:pt x="18" y="771"/>
                  </a:lnTo>
                  <a:lnTo>
                    <a:pt x="18" y="772"/>
                  </a:lnTo>
                  <a:lnTo>
                    <a:pt x="18" y="774"/>
                  </a:lnTo>
                  <a:lnTo>
                    <a:pt x="15" y="777"/>
                  </a:lnTo>
                  <a:lnTo>
                    <a:pt x="12" y="779"/>
                  </a:lnTo>
                  <a:lnTo>
                    <a:pt x="11" y="779"/>
                  </a:lnTo>
                  <a:lnTo>
                    <a:pt x="9" y="779"/>
                  </a:lnTo>
                  <a:lnTo>
                    <a:pt x="6" y="779"/>
                  </a:lnTo>
                  <a:lnTo>
                    <a:pt x="5" y="779"/>
                  </a:lnTo>
                  <a:lnTo>
                    <a:pt x="2" y="777"/>
                  </a:lnTo>
                  <a:lnTo>
                    <a:pt x="0" y="774"/>
                  </a:lnTo>
                  <a:lnTo>
                    <a:pt x="0" y="772"/>
                  </a:lnTo>
                  <a:lnTo>
                    <a:pt x="0" y="771"/>
                  </a:lnTo>
                  <a:lnTo>
                    <a:pt x="0" y="769"/>
                  </a:lnTo>
                  <a:lnTo>
                    <a:pt x="0" y="768"/>
                  </a:lnTo>
                  <a:lnTo>
                    <a:pt x="2" y="765"/>
                  </a:lnTo>
                  <a:lnTo>
                    <a:pt x="5" y="762"/>
                  </a:lnTo>
                  <a:lnTo>
                    <a:pt x="6" y="762"/>
                  </a:lnTo>
                  <a:lnTo>
                    <a:pt x="9" y="762"/>
                  </a:lnTo>
                  <a:lnTo>
                    <a:pt x="11" y="762"/>
                  </a:lnTo>
                  <a:lnTo>
                    <a:pt x="12" y="762"/>
                  </a:lnTo>
                  <a:lnTo>
                    <a:pt x="15" y="765"/>
                  </a:lnTo>
                  <a:lnTo>
                    <a:pt x="18" y="768"/>
                  </a:lnTo>
                  <a:lnTo>
                    <a:pt x="18" y="769"/>
                  </a:lnTo>
                  <a:lnTo>
                    <a:pt x="18" y="771"/>
                  </a:lnTo>
                  <a:close/>
                  <a:moveTo>
                    <a:pt x="18" y="808"/>
                  </a:moveTo>
                  <a:lnTo>
                    <a:pt x="18" y="808"/>
                  </a:lnTo>
                  <a:lnTo>
                    <a:pt x="18" y="809"/>
                  </a:lnTo>
                  <a:lnTo>
                    <a:pt x="18" y="810"/>
                  </a:lnTo>
                  <a:lnTo>
                    <a:pt x="15" y="813"/>
                  </a:lnTo>
                  <a:lnTo>
                    <a:pt x="12" y="816"/>
                  </a:lnTo>
                  <a:lnTo>
                    <a:pt x="11" y="816"/>
                  </a:lnTo>
                  <a:lnTo>
                    <a:pt x="9" y="816"/>
                  </a:lnTo>
                  <a:lnTo>
                    <a:pt x="6" y="816"/>
                  </a:lnTo>
                  <a:lnTo>
                    <a:pt x="5" y="816"/>
                  </a:lnTo>
                  <a:lnTo>
                    <a:pt x="2" y="813"/>
                  </a:lnTo>
                  <a:lnTo>
                    <a:pt x="0" y="810"/>
                  </a:lnTo>
                  <a:lnTo>
                    <a:pt x="0" y="809"/>
                  </a:lnTo>
                  <a:lnTo>
                    <a:pt x="0" y="808"/>
                  </a:lnTo>
                  <a:lnTo>
                    <a:pt x="0" y="806"/>
                  </a:lnTo>
                  <a:lnTo>
                    <a:pt x="0" y="805"/>
                  </a:lnTo>
                  <a:lnTo>
                    <a:pt x="2" y="802"/>
                  </a:lnTo>
                  <a:lnTo>
                    <a:pt x="5" y="799"/>
                  </a:lnTo>
                  <a:lnTo>
                    <a:pt x="6" y="799"/>
                  </a:lnTo>
                  <a:lnTo>
                    <a:pt x="9" y="799"/>
                  </a:lnTo>
                  <a:lnTo>
                    <a:pt x="11" y="799"/>
                  </a:lnTo>
                  <a:lnTo>
                    <a:pt x="12" y="799"/>
                  </a:lnTo>
                  <a:lnTo>
                    <a:pt x="15" y="802"/>
                  </a:lnTo>
                  <a:lnTo>
                    <a:pt x="18" y="805"/>
                  </a:lnTo>
                  <a:lnTo>
                    <a:pt x="18" y="806"/>
                  </a:lnTo>
                  <a:lnTo>
                    <a:pt x="18" y="808"/>
                  </a:lnTo>
                  <a:close/>
                  <a:moveTo>
                    <a:pt x="18" y="844"/>
                  </a:moveTo>
                  <a:lnTo>
                    <a:pt x="18" y="844"/>
                  </a:lnTo>
                  <a:lnTo>
                    <a:pt x="18" y="846"/>
                  </a:lnTo>
                  <a:lnTo>
                    <a:pt x="18" y="847"/>
                  </a:lnTo>
                  <a:lnTo>
                    <a:pt x="15" y="850"/>
                  </a:lnTo>
                  <a:lnTo>
                    <a:pt x="12" y="853"/>
                  </a:lnTo>
                  <a:lnTo>
                    <a:pt x="11" y="853"/>
                  </a:lnTo>
                  <a:lnTo>
                    <a:pt x="9" y="853"/>
                  </a:lnTo>
                  <a:lnTo>
                    <a:pt x="6" y="853"/>
                  </a:lnTo>
                  <a:lnTo>
                    <a:pt x="5" y="853"/>
                  </a:lnTo>
                  <a:lnTo>
                    <a:pt x="2" y="850"/>
                  </a:lnTo>
                  <a:lnTo>
                    <a:pt x="0" y="847"/>
                  </a:lnTo>
                  <a:lnTo>
                    <a:pt x="0" y="846"/>
                  </a:lnTo>
                  <a:lnTo>
                    <a:pt x="0" y="844"/>
                  </a:lnTo>
                  <a:lnTo>
                    <a:pt x="0" y="843"/>
                  </a:lnTo>
                  <a:lnTo>
                    <a:pt x="0" y="841"/>
                  </a:lnTo>
                  <a:lnTo>
                    <a:pt x="2" y="838"/>
                  </a:lnTo>
                  <a:lnTo>
                    <a:pt x="5" y="836"/>
                  </a:lnTo>
                  <a:lnTo>
                    <a:pt x="6" y="836"/>
                  </a:lnTo>
                  <a:lnTo>
                    <a:pt x="9" y="836"/>
                  </a:lnTo>
                  <a:lnTo>
                    <a:pt x="11" y="836"/>
                  </a:lnTo>
                  <a:lnTo>
                    <a:pt x="12" y="836"/>
                  </a:lnTo>
                  <a:lnTo>
                    <a:pt x="15" y="838"/>
                  </a:lnTo>
                  <a:lnTo>
                    <a:pt x="18" y="841"/>
                  </a:lnTo>
                  <a:lnTo>
                    <a:pt x="18" y="843"/>
                  </a:lnTo>
                  <a:lnTo>
                    <a:pt x="18" y="844"/>
                  </a:lnTo>
                  <a:close/>
                  <a:moveTo>
                    <a:pt x="18" y="881"/>
                  </a:moveTo>
                  <a:lnTo>
                    <a:pt x="18" y="881"/>
                  </a:lnTo>
                  <a:lnTo>
                    <a:pt x="18" y="883"/>
                  </a:lnTo>
                  <a:lnTo>
                    <a:pt x="18" y="884"/>
                  </a:lnTo>
                  <a:lnTo>
                    <a:pt x="15" y="887"/>
                  </a:lnTo>
                  <a:lnTo>
                    <a:pt x="12" y="890"/>
                  </a:lnTo>
                  <a:lnTo>
                    <a:pt x="11" y="890"/>
                  </a:lnTo>
                  <a:lnTo>
                    <a:pt x="9" y="890"/>
                  </a:lnTo>
                  <a:lnTo>
                    <a:pt x="6" y="890"/>
                  </a:lnTo>
                  <a:lnTo>
                    <a:pt x="5" y="890"/>
                  </a:lnTo>
                  <a:lnTo>
                    <a:pt x="2" y="887"/>
                  </a:lnTo>
                  <a:lnTo>
                    <a:pt x="0" y="884"/>
                  </a:lnTo>
                  <a:lnTo>
                    <a:pt x="0" y="883"/>
                  </a:lnTo>
                  <a:lnTo>
                    <a:pt x="0" y="881"/>
                  </a:lnTo>
                  <a:lnTo>
                    <a:pt x="0" y="880"/>
                  </a:lnTo>
                  <a:lnTo>
                    <a:pt x="0" y="878"/>
                  </a:lnTo>
                  <a:lnTo>
                    <a:pt x="2" y="875"/>
                  </a:lnTo>
                  <a:lnTo>
                    <a:pt x="5" y="872"/>
                  </a:lnTo>
                  <a:lnTo>
                    <a:pt x="6" y="872"/>
                  </a:lnTo>
                  <a:lnTo>
                    <a:pt x="9" y="872"/>
                  </a:lnTo>
                  <a:lnTo>
                    <a:pt x="11" y="872"/>
                  </a:lnTo>
                  <a:lnTo>
                    <a:pt x="12" y="872"/>
                  </a:lnTo>
                  <a:lnTo>
                    <a:pt x="15" y="875"/>
                  </a:lnTo>
                  <a:lnTo>
                    <a:pt x="18" y="878"/>
                  </a:lnTo>
                  <a:lnTo>
                    <a:pt x="18" y="880"/>
                  </a:lnTo>
                  <a:lnTo>
                    <a:pt x="18" y="881"/>
                  </a:lnTo>
                  <a:close/>
                  <a:moveTo>
                    <a:pt x="18" y="918"/>
                  </a:moveTo>
                  <a:lnTo>
                    <a:pt x="18" y="918"/>
                  </a:lnTo>
                  <a:lnTo>
                    <a:pt x="18" y="920"/>
                  </a:lnTo>
                  <a:lnTo>
                    <a:pt x="18" y="921"/>
                  </a:lnTo>
                  <a:lnTo>
                    <a:pt x="15" y="924"/>
                  </a:lnTo>
                  <a:lnTo>
                    <a:pt x="12" y="927"/>
                  </a:lnTo>
                  <a:lnTo>
                    <a:pt x="11" y="927"/>
                  </a:lnTo>
                  <a:lnTo>
                    <a:pt x="9" y="927"/>
                  </a:lnTo>
                  <a:lnTo>
                    <a:pt x="6" y="927"/>
                  </a:lnTo>
                  <a:lnTo>
                    <a:pt x="5" y="927"/>
                  </a:lnTo>
                  <a:lnTo>
                    <a:pt x="2" y="924"/>
                  </a:lnTo>
                  <a:lnTo>
                    <a:pt x="0" y="921"/>
                  </a:lnTo>
                  <a:lnTo>
                    <a:pt x="0" y="920"/>
                  </a:lnTo>
                  <a:lnTo>
                    <a:pt x="0" y="918"/>
                  </a:lnTo>
                  <a:lnTo>
                    <a:pt x="0" y="917"/>
                  </a:lnTo>
                  <a:lnTo>
                    <a:pt x="0" y="915"/>
                  </a:lnTo>
                  <a:lnTo>
                    <a:pt x="2" y="912"/>
                  </a:lnTo>
                  <a:lnTo>
                    <a:pt x="5" y="909"/>
                  </a:lnTo>
                  <a:lnTo>
                    <a:pt x="6" y="909"/>
                  </a:lnTo>
                  <a:lnTo>
                    <a:pt x="9" y="909"/>
                  </a:lnTo>
                  <a:lnTo>
                    <a:pt x="11" y="909"/>
                  </a:lnTo>
                  <a:lnTo>
                    <a:pt x="12" y="909"/>
                  </a:lnTo>
                  <a:lnTo>
                    <a:pt x="15" y="912"/>
                  </a:lnTo>
                  <a:lnTo>
                    <a:pt x="18" y="915"/>
                  </a:lnTo>
                  <a:lnTo>
                    <a:pt x="18" y="917"/>
                  </a:lnTo>
                  <a:lnTo>
                    <a:pt x="18" y="918"/>
                  </a:lnTo>
                  <a:close/>
                  <a:moveTo>
                    <a:pt x="18" y="955"/>
                  </a:moveTo>
                  <a:lnTo>
                    <a:pt x="18" y="955"/>
                  </a:lnTo>
                  <a:lnTo>
                    <a:pt x="18" y="957"/>
                  </a:lnTo>
                  <a:lnTo>
                    <a:pt x="18" y="958"/>
                  </a:lnTo>
                  <a:lnTo>
                    <a:pt x="15" y="961"/>
                  </a:lnTo>
                  <a:lnTo>
                    <a:pt x="12" y="964"/>
                  </a:lnTo>
                  <a:lnTo>
                    <a:pt x="11" y="964"/>
                  </a:lnTo>
                  <a:lnTo>
                    <a:pt x="9" y="964"/>
                  </a:lnTo>
                  <a:lnTo>
                    <a:pt x="6" y="964"/>
                  </a:lnTo>
                  <a:lnTo>
                    <a:pt x="5" y="964"/>
                  </a:lnTo>
                  <a:lnTo>
                    <a:pt x="2" y="961"/>
                  </a:lnTo>
                  <a:lnTo>
                    <a:pt x="0" y="958"/>
                  </a:lnTo>
                  <a:lnTo>
                    <a:pt x="0" y="957"/>
                  </a:lnTo>
                  <a:lnTo>
                    <a:pt x="0" y="955"/>
                  </a:lnTo>
                  <a:lnTo>
                    <a:pt x="0" y="954"/>
                  </a:lnTo>
                  <a:lnTo>
                    <a:pt x="0" y="952"/>
                  </a:lnTo>
                  <a:lnTo>
                    <a:pt x="2" y="949"/>
                  </a:lnTo>
                  <a:lnTo>
                    <a:pt x="5" y="946"/>
                  </a:lnTo>
                  <a:lnTo>
                    <a:pt x="6" y="946"/>
                  </a:lnTo>
                  <a:lnTo>
                    <a:pt x="9" y="946"/>
                  </a:lnTo>
                  <a:lnTo>
                    <a:pt x="11" y="946"/>
                  </a:lnTo>
                  <a:lnTo>
                    <a:pt x="12" y="946"/>
                  </a:lnTo>
                  <a:lnTo>
                    <a:pt x="15" y="949"/>
                  </a:lnTo>
                  <a:lnTo>
                    <a:pt x="18" y="952"/>
                  </a:lnTo>
                  <a:lnTo>
                    <a:pt x="18" y="954"/>
                  </a:lnTo>
                  <a:lnTo>
                    <a:pt x="18" y="955"/>
                  </a:lnTo>
                  <a:close/>
                  <a:moveTo>
                    <a:pt x="18" y="992"/>
                  </a:moveTo>
                  <a:lnTo>
                    <a:pt x="18" y="992"/>
                  </a:lnTo>
                  <a:lnTo>
                    <a:pt x="18" y="993"/>
                  </a:lnTo>
                  <a:lnTo>
                    <a:pt x="18" y="995"/>
                  </a:lnTo>
                  <a:lnTo>
                    <a:pt x="15" y="998"/>
                  </a:lnTo>
                  <a:lnTo>
                    <a:pt x="12" y="1001"/>
                  </a:lnTo>
                  <a:lnTo>
                    <a:pt x="11" y="1001"/>
                  </a:lnTo>
                  <a:lnTo>
                    <a:pt x="9" y="1001"/>
                  </a:lnTo>
                  <a:lnTo>
                    <a:pt x="6" y="1001"/>
                  </a:lnTo>
                  <a:lnTo>
                    <a:pt x="5" y="1001"/>
                  </a:lnTo>
                  <a:lnTo>
                    <a:pt x="2" y="998"/>
                  </a:lnTo>
                  <a:lnTo>
                    <a:pt x="0" y="995"/>
                  </a:lnTo>
                  <a:lnTo>
                    <a:pt x="0" y="993"/>
                  </a:lnTo>
                  <a:lnTo>
                    <a:pt x="0" y="992"/>
                  </a:lnTo>
                  <a:lnTo>
                    <a:pt x="0" y="990"/>
                  </a:lnTo>
                  <a:lnTo>
                    <a:pt x="0" y="989"/>
                  </a:lnTo>
                  <a:lnTo>
                    <a:pt x="2" y="986"/>
                  </a:lnTo>
                  <a:lnTo>
                    <a:pt x="5" y="983"/>
                  </a:lnTo>
                  <a:lnTo>
                    <a:pt x="6" y="983"/>
                  </a:lnTo>
                  <a:lnTo>
                    <a:pt x="9" y="983"/>
                  </a:lnTo>
                  <a:lnTo>
                    <a:pt x="11" y="983"/>
                  </a:lnTo>
                  <a:lnTo>
                    <a:pt x="12" y="983"/>
                  </a:lnTo>
                  <a:lnTo>
                    <a:pt x="15" y="986"/>
                  </a:lnTo>
                  <a:lnTo>
                    <a:pt x="18" y="989"/>
                  </a:lnTo>
                  <a:lnTo>
                    <a:pt x="18" y="990"/>
                  </a:lnTo>
                  <a:lnTo>
                    <a:pt x="18" y="992"/>
                  </a:lnTo>
                  <a:close/>
                  <a:moveTo>
                    <a:pt x="18" y="1029"/>
                  </a:moveTo>
                  <a:lnTo>
                    <a:pt x="18" y="1029"/>
                  </a:lnTo>
                  <a:lnTo>
                    <a:pt x="18" y="1030"/>
                  </a:lnTo>
                  <a:lnTo>
                    <a:pt x="18" y="1032"/>
                  </a:lnTo>
                  <a:lnTo>
                    <a:pt x="15" y="1035"/>
                  </a:lnTo>
                  <a:lnTo>
                    <a:pt x="12" y="1038"/>
                  </a:lnTo>
                  <a:lnTo>
                    <a:pt x="11" y="1038"/>
                  </a:lnTo>
                  <a:lnTo>
                    <a:pt x="9" y="1038"/>
                  </a:lnTo>
                  <a:lnTo>
                    <a:pt x="6" y="1038"/>
                  </a:lnTo>
                  <a:lnTo>
                    <a:pt x="5" y="1038"/>
                  </a:lnTo>
                  <a:lnTo>
                    <a:pt x="2" y="1035"/>
                  </a:lnTo>
                  <a:lnTo>
                    <a:pt x="0" y="1032"/>
                  </a:lnTo>
                  <a:lnTo>
                    <a:pt x="0" y="1030"/>
                  </a:lnTo>
                  <a:lnTo>
                    <a:pt x="0" y="1029"/>
                  </a:lnTo>
                  <a:lnTo>
                    <a:pt x="0" y="1027"/>
                  </a:lnTo>
                  <a:lnTo>
                    <a:pt x="0" y="1026"/>
                  </a:lnTo>
                  <a:lnTo>
                    <a:pt x="2" y="1023"/>
                  </a:lnTo>
                  <a:lnTo>
                    <a:pt x="5" y="1020"/>
                  </a:lnTo>
                  <a:lnTo>
                    <a:pt x="6" y="1020"/>
                  </a:lnTo>
                  <a:lnTo>
                    <a:pt x="9" y="1020"/>
                  </a:lnTo>
                  <a:lnTo>
                    <a:pt x="11" y="1020"/>
                  </a:lnTo>
                  <a:lnTo>
                    <a:pt x="12" y="1020"/>
                  </a:lnTo>
                  <a:lnTo>
                    <a:pt x="15" y="1023"/>
                  </a:lnTo>
                  <a:lnTo>
                    <a:pt x="18" y="1026"/>
                  </a:lnTo>
                  <a:lnTo>
                    <a:pt x="18" y="1027"/>
                  </a:lnTo>
                  <a:lnTo>
                    <a:pt x="18" y="1029"/>
                  </a:lnTo>
                  <a:close/>
                  <a:moveTo>
                    <a:pt x="18" y="1066"/>
                  </a:moveTo>
                  <a:lnTo>
                    <a:pt x="18" y="1066"/>
                  </a:lnTo>
                  <a:lnTo>
                    <a:pt x="18" y="1067"/>
                  </a:lnTo>
                  <a:lnTo>
                    <a:pt x="18" y="1069"/>
                  </a:lnTo>
                  <a:lnTo>
                    <a:pt x="15" y="1072"/>
                  </a:lnTo>
                  <a:lnTo>
                    <a:pt x="12" y="1075"/>
                  </a:lnTo>
                  <a:lnTo>
                    <a:pt x="11" y="1075"/>
                  </a:lnTo>
                  <a:lnTo>
                    <a:pt x="9" y="1075"/>
                  </a:lnTo>
                  <a:lnTo>
                    <a:pt x="6" y="1075"/>
                  </a:lnTo>
                  <a:lnTo>
                    <a:pt x="5" y="1075"/>
                  </a:lnTo>
                  <a:lnTo>
                    <a:pt x="2" y="1072"/>
                  </a:lnTo>
                  <a:lnTo>
                    <a:pt x="0" y="1069"/>
                  </a:lnTo>
                  <a:lnTo>
                    <a:pt x="0" y="1067"/>
                  </a:lnTo>
                  <a:lnTo>
                    <a:pt x="0" y="1066"/>
                  </a:lnTo>
                  <a:lnTo>
                    <a:pt x="0" y="1064"/>
                  </a:lnTo>
                  <a:lnTo>
                    <a:pt x="0" y="1063"/>
                  </a:lnTo>
                  <a:lnTo>
                    <a:pt x="2" y="1060"/>
                  </a:lnTo>
                  <a:lnTo>
                    <a:pt x="5" y="1057"/>
                  </a:lnTo>
                  <a:lnTo>
                    <a:pt x="6" y="1057"/>
                  </a:lnTo>
                  <a:lnTo>
                    <a:pt x="9" y="1057"/>
                  </a:lnTo>
                  <a:lnTo>
                    <a:pt x="11" y="1057"/>
                  </a:lnTo>
                  <a:lnTo>
                    <a:pt x="12" y="1057"/>
                  </a:lnTo>
                  <a:lnTo>
                    <a:pt x="15" y="1060"/>
                  </a:lnTo>
                  <a:lnTo>
                    <a:pt x="18" y="1063"/>
                  </a:lnTo>
                  <a:lnTo>
                    <a:pt x="18" y="1064"/>
                  </a:lnTo>
                  <a:lnTo>
                    <a:pt x="18" y="1066"/>
                  </a:lnTo>
                  <a:close/>
                  <a:moveTo>
                    <a:pt x="18" y="1103"/>
                  </a:moveTo>
                  <a:lnTo>
                    <a:pt x="18" y="1103"/>
                  </a:lnTo>
                  <a:lnTo>
                    <a:pt x="18" y="1104"/>
                  </a:lnTo>
                  <a:lnTo>
                    <a:pt x="18" y="1107"/>
                  </a:lnTo>
                  <a:lnTo>
                    <a:pt x="15" y="1110"/>
                  </a:lnTo>
                  <a:lnTo>
                    <a:pt x="12" y="1111"/>
                  </a:lnTo>
                  <a:lnTo>
                    <a:pt x="11" y="1111"/>
                  </a:lnTo>
                  <a:lnTo>
                    <a:pt x="9" y="1111"/>
                  </a:lnTo>
                  <a:lnTo>
                    <a:pt x="6" y="1111"/>
                  </a:lnTo>
                  <a:lnTo>
                    <a:pt x="5" y="1111"/>
                  </a:lnTo>
                  <a:lnTo>
                    <a:pt x="2" y="1110"/>
                  </a:lnTo>
                  <a:lnTo>
                    <a:pt x="0" y="1107"/>
                  </a:lnTo>
                  <a:lnTo>
                    <a:pt x="0" y="1104"/>
                  </a:lnTo>
                  <a:lnTo>
                    <a:pt x="0" y="1103"/>
                  </a:lnTo>
                  <a:lnTo>
                    <a:pt x="0" y="1101"/>
                  </a:lnTo>
                  <a:lnTo>
                    <a:pt x="0" y="1100"/>
                  </a:lnTo>
                  <a:lnTo>
                    <a:pt x="2" y="1097"/>
                  </a:lnTo>
                  <a:lnTo>
                    <a:pt x="5" y="1094"/>
                  </a:lnTo>
                  <a:lnTo>
                    <a:pt x="6" y="1094"/>
                  </a:lnTo>
                  <a:lnTo>
                    <a:pt x="9" y="1094"/>
                  </a:lnTo>
                  <a:lnTo>
                    <a:pt x="11" y="1094"/>
                  </a:lnTo>
                  <a:lnTo>
                    <a:pt x="12" y="1094"/>
                  </a:lnTo>
                  <a:lnTo>
                    <a:pt x="15" y="1097"/>
                  </a:lnTo>
                  <a:lnTo>
                    <a:pt x="18" y="1100"/>
                  </a:lnTo>
                  <a:lnTo>
                    <a:pt x="18" y="1101"/>
                  </a:lnTo>
                  <a:lnTo>
                    <a:pt x="18" y="1103"/>
                  </a:lnTo>
                  <a:close/>
                  <a:moveTo>
                    <a:pt x="18" y="1140"/>
                  </a:moveTo>
                  <a:lnTo>
                    <a:pt x="18" y="1140"/>
                  </a:lnTo>
                  <a:lnTo>
                    <a:pt x="18" y="1141"/>
                  </a:lnTo>
                  <a:lnTo>
                    <a:pt x="18" y="1144"/>
                  </a:lnTo>
                  <a:lnTo>
                    <a:pt x="15" y="1147"/>
                  </a:lnTo>
                  <a:lnTo>
                    <a:pt x="12" y="1148"/>
                  </a:lnTo>
                  <a:lnTo>
                    <a:pt x="11" y="1148"/>
                  </a:lnTo>
                  <a:lnTo>
                    <a:pt x="9" y="1148"/>
                  </a:lnTo>
                  <a:lnTo>
                    <a:pt x="6" y="1148"/>
                  </a:lnTo>
                  <a:lnTo>
                    <a:pt x="5" y="1148"/>
                  </a:lnTo>
                  <a:lnTo>
                    <a:pt x="2" y="1147"/>
                  </a:lnTo>
                  <a:lnTo>
                    <a:pt x="0" y="1144"/>
                  </a:lnTo>
                  <a:lnTo>
                    <a:pt x="0" y="1141"/>
                  </a:lnTo>
                  <a:lnTo>
                    <a:pt x="0" y="1140"/>
                  </a:lnTo>
                  <a:lnTo>
                    <a:pt x="0" y="1138"/>
                  </a:lnTo>
                  <a:lnTo>
                    <a:pt x="0" y="1137"/>
                  </a:lnTo>
                  <a:lnTo>
                    <a:pt x="2" y="1134"/>
                  </a:lnTo>
                  <a:lnTo>
                    <a:pt x="5" y="1131"/>
                  </a:lnTo>
                  <a:lnTo>
                    <a:pt x="6" y="1131"/>
                  </a:lnTo>
                  <a:lnTo>
                    <a:pt x="9" y="1131"/>
                  </a:lnTo>
                  <a:lnTo>
                    <a:pt x="11" y="1131"/>
                  </a:lnTo>
                  <a:lnTo>
                    <a:pt x="12" y="1131"/>
                  </a:lnTo>
                  <a:lnTo>
                    <a:pt x="15" y="1134"/>
                  </a:lnTo>
                  <a:lnTo>
                    <a:pt x="18" y="1137"/>
                  </a:lnTo>
                  <a:lnTo>
                    <a:pt x="18" y="1138"/>
                  </a:lnTo>
                  <a:lnTo>
                    <a:pt x="18" y="1140"/>
                  </a:lnTo>
                  <a:close/>
                  <a:moveTo>
                    <a:pt x="18" y="1176"/>
                  </a:moveTo>
                  <a:lnTo>
                    <a:pt x="18" y="1176"/>
                  </a:lnTo>
                  <a:lnTo>
                    <a:pt x="18" y="1178"/>
                  </a:lnTo>
                  <a:lnTo>
                    <a:pt x="18" y="1181"/>
                  </a:lnTo>
                  <a:lnTo>
                    <a:pt x="15" y="1184"/>
                  </a:lnTo>
                  <a:lnTo>
                    <a:pt x="12" y="1185"/>
                  </a:lnTo>
                  <a:lnTo>
                    <a:pt x="11" y="1185"/>
                  </a:lnTo>
                  <a:lnTo>
                    <a:pt x="9" y="1185"/>
                  </a:lnTo>
                  <a:lnTo>
                    <a:pt x="6" y="1185"/>
                  </a:lnTo>
                  <a:lnTo>
                    <a:pt x="5" y="1185"/>
                  </a:lnTo>
                  <a:lnTo>
                    <a:pt x="2" y="1184"/>
                  </a:lnTo>
                  <a:lnTo>
                    <a:pt x="0" y="1181"/>
                  </a:lnTo>
                  <a:lnTo>
                    <a:pt x="0" y="1178"/>
                  </a:lnTo>
                  <a:lnTo>
                    <a:pt x="0" y="1176"/>
                  </a:lnTo>
                  <a:lnTo>
                    <a:pt x="0" y="1175"/>
                  </a:lnTo>
                  <a:lnTo>
                    <a:pt x="0" y="1173"/>
                  </a:lnTo>
                  <a:lnTo>
                    <a:pt x="2" y="1171"/>
                  </a:lnTo>
                  <a:lnTo>
                    <a:pt x="5" y="1168"/>
                  </a:lnTo>
                  <a:lnTo>
                    <a:pt x="6" y="1168"/>
                  </a:lnTo>
                  <a:lnTo>
                    <a:pt x="9" y="1168"/>
                  </a:lnTo>
                  <a:lnTo>
                    <a:pt x="11" y="1168"/>
                  </a:lnTo>
                  <a:lnTo>
                    <a:pt x="12" y="1168"/>
                  </a:lnTo>
                  <a:lnTo>
                    <a:pt x="15" y="1171"/>
                  </a:lnTo>
                  <a:lnTo>
                    <a:pt x="18" y="1173"/>
                  </a:lnTo>
                  <a:lnTo>
                    <a:pt x="18" y="1175"/>
                  </a:lnTo>
                  <a:lnTo>
                    <a:pt x="18" y="1176"/>
                  </a:lnTo>
                  <a:close/>
                  <a:moveTo>
                    <a:pt x="18" y="1213"/>
                  </a:moveTo>
                  <a:lnTo>
                    <a:pt x="18" y="1213"/>
                  </a:lnTo>
                  <a:lnTo>
                    <a:pt x="18" y="1215"/>
                  </a:lnTo>
                  <a:lnTo>
                    <a:pt x="18" y="1218"/>
                  </a:lnTo>
                  <a:lnTo>
                    <a:pt x="15" y="1221"/>
                  </a:lnTo>
                  <a:lnTo>
                    <a:pt x="12" y="1222"/>
                  </a:lnTo>
                  <a:lnTo>
                    <a:pt x="11" y="1222"/>
                  </a:lnTo>
                  <a:lnTo>
                    <a:pt x="9" y="1222"/>
                  </a:lnTo>
                  <a:lnTo>
                    <a:pt x="6" y="1222"/>
                  </a:lnTo>
                  <a:lnTo>
                    <a:pt x="5" y="1222"/>
                  </a:lnTo>
                  <a:lnTo>
                    <a:pt x="2" y="1221"/>
                  </a:lnTo>
                  <a:lnTo>
                    <a:pt x="0" y="1218"/>
                  </a:lnTo>
                  <a:lnTo>
                    <a:pt x="0" y="1215"/>
                  </a:lnTo>
                  <a:lnTo>
                    <a:pt x="0" y="1213"/>
                  </a:lnTo>
                  <a:lnTo>
                    <a:pt x="0" y="1212"/>
                  </a:lnTo>
                  <a:lnTo>
                    <a:pt x="0" y="1210"/>
                  </a:lnTo>
                  <a:lnTo>
                    <a:pt x="2" y="1207"/>
                  </a:lnTo>
                  <a:lnTo>
                    <a:pt x="5" y="1204"/>
                  </a:lnTo>
                  <a:lnTo>
                    <a:pt x="6" y="1204"/>
                  </a:lnTo>
                  <a:lnTo>
                    <a:pt x="9" y="1204"/>
                  </a:lnTo>
                  <a:lnTo>
                    <a:pt x="11" y="1204"/>
                  </a:lnTo>
                  <a:lnTo>
                    <a:pt x="12" y="1204"/>
                  </a:lnTo>
                  <a:lnTo>
                    <a:pt x="15" y="1207"/>
                  </a:lnTo>
                  <a:lnTo>
                    <a:pt x="18" y="1210"/>
                  </a:lnTo>
                  <a:lnTo>
                    <a:pt x="18" y="1212"/>
                  </a:lnTo>
                  <a:lnTo>
                    <a:pt x="18" y="1213"/>
                  </a:lnTo>
                  <a:close/>
                  <a:moveTo>
                    <a:pt x="18" y="1250"/>
                  </a:moveTo>
                  <a:lnTo>
                    <a:pt x="18" y="1250"/>
                  </a:lnTo>
                  <a:lnTo>
                    <a:pt x="18" y="1252"/>
                  </a:lnTo>
                  <a:lnTo>
                    <a:pt x="18" y="1255"/>
                  </a:lnTo>
                  <a:lnTo>
                    <a:pt x="15" y="1258"/>
                  </a:lnTo>
                  <a:lnTo>
                    <a:pt x="12" y="1259"/>
                  </a:lnTo>
                  <a:lnTo>
                    <a:pt x="11" y="1259"/>
                  </a:lnTo>
                  <a:lnTo>
                    <a:pt x="9" y="1259"/>
                  </a:lnTo>
                  <a:lnTo>
                    <a:pt x="6" y="1259"/>
                  </a:lnTo>
                  <a:lnTo>
                    <a:pt x="5" y="1259"/>
                  </a:lnTo>
                  <a:lnTo>
                    <a:pt x="2" y="1258"/>
                  </a:lnTo>
                  <a:lnTo>
                    <a:pt x="0" y="1255"/>
                  </a:lnTo>
                  <a:lnTo>
                    <a:pt x="0" y="1252"/>
                  </a:lnTo>
                  <a:lnTo>
                    <a:pt x="0" y="1250"/>
                  </a:lnTo>
                  <a:lnTo>
                    <a:pt x="0" y="1249"/>
                  </a:lnTo>
                  <a:lnTo>
                    <a:pt x="0" y="1247"/>
                  </a:lnTo>
                  <a:lnTo>
                    <a:pt x="2" y="1244"/>
                  </a:lnTo>
                  <a:lnTo>
                    <a:pt x="5" y="1241"/>
                  </a:lnTo>
                  <a:lnTo>
                    <a:pt x="6" y="1241"/>
                  </a:lnTo>
                  <a:lnTo>
                    <a:pt x="9" y="1241"/>
                  </a:lnTo>
                  <a:lnTo>
                    <a:pt x="11" y="1241"/>
                  </a:lnTo>
                  <a:lnTo>
                    <a:pt x="12" y="1241"/>
                  </a:lnTo>
                  <a:lnTo>
                    <a:pt x="15" y="1244"/>
                  </a:lnTo>
                  <a:lnTo>
                    <a:pt x="18" y="1247"/>
                  </a:lnTo>
                  <a:lnTo>
                    <a:pt x="18" y="1249"/>
                  </a:lnTo>
                  <a:lnTo>
                    <a:pt x="18" y="1250"/>
                  </a:lnTo>
                  <a:close/>
                  <a:moveTo>
                    <a:pt x="18" y="1287"/>
                  </a:moveTo>
                  <a:lnTo>
                    <a:pt x="18" y="1287"/>
                  </a:lnTo>
                  <a:lnTo>
                    <a:pt x="18" y="1289"/>
                  </a:lnTo>
                  <a:lnTo>
                    <a:pt x="18" y="1292"/>
                  </a:lnTo>
                  <a:lnTo>
                    <a:pt x="15" y="1294"/>
                  </a:lnTo>
                  <a:lnTo>
                    <a:pt x="12" y="1296"/>
                  </a:lnTo>
                  <a:lnTo>
                    <a:pt x="11" y="1296"/>
                  </a:lnTo>
                  <a:lnTo>
                    <a:pt x="9" y="1296"/>
                  </a:lnTo>
                  <a:lnTo>
                    <a:pt x="6" y="1296"/>
                  </a:lnTo>
                  <a:lnTo>
                    <a:pt x="5" y="1296"/>
                  </a:lnTo>
                  <a:lnTo>
                    <a:pt x="2" y="1294"/>
                  </a:lnTo>
                  <a:lnTo>
                    <a:pt x="0" y="1292"/>
                  </a:lnTo>
                  <a:lnTo>
                    <a:pt x="0" y="1289"/>
                  </a:lnTo>
                  <a:lnTo>
                    <a:pt x="0" y="1287"/>
                  </a:lnTo>
                  <a:lnTo>
                    <a:pt x="0" y="1286"/>
                  </a:lnTo>
                  <a:lnTo>
                    <a:pt x="0" y="1284"/>
                  </a:lnTo>
                  <a:lnTo>
                    <a:pt x="2" y="1281"/>
                  </a:lnTo>
                  <a:lnTo>
                    <a:pt x="5" y="1278"/>
                  </a:lnTo>
                  <a:lnTo>
                    <a:pt x="6" y="1278"/>
                  </a:lnTo>
                  <a:lnTo>
                    <a:pt x="9" y="1278"/>
                  </a:lnTo>
                  <a:lnTo>
                    <a:pt x="11" y="1278"/>
                  </a:lnTo>
                  <a:lnTo>
                    <a:pt x="12" y="1278"/>
                  </a:lnTo>
                  <a:lnTo>
                    <a:pt x="15" y="1281"/>
                  </a:lnTo>
                  <a:lnTo>
                    <a:pt x="18" y="1284"/>
                  </a:lnTo>
                  <a:lnTo>
                    <a:pt x="18" y="1286"/>
                  </a:lnTo>
                  <a:lnTo>
                    <a:pt x="18" y="1287"/>
                  </a:lnTo>
                  <a:close/>
                  <a:moveTo>
                    <a:pt x="18" y="1324"/>
                  </a:moveTo>
                  <a:lnTo>
                    <a:pt x="18" y="1324"/>
                  </a:lnTo>
                  <a:lnTo>
                    <a:pt x="18" y="1325"/>
                  </a:lnTo>
                  <a:lnTo>
                    <a:pt x="18" y="1328"/>
                  </a:lnTo>
                  <a:lnTo>
                    <a:pt x="15" y="1331"/>
                  </a:lnTo>
                  <a:lnTo>
                    <a:pt x="12" y="1333"/>
                  </a:lnTo>
                  <a:lnTo>
                    <a:pt x="11" y="1333"/>
                  </a:lnTo>
                  <a:lnTo>
                    <a:pt x="9" y="1333"/>
                  </a:lnTo>
                  <a:lnTo>
                    <a:pt x="6" y="1333"/>
                  </a:lnTo>
                  <a:lnTo>
                    <a:pt x="5" y="1333"/>
                  </a:lnTo>
                  <a:lnTo>
                    <a:pt x="2" y="1331"/>
                  </a:lnTo>
                  <a:lnTo>
                    <a:pt x="0" y="1328"/>
                  </a:lnTo>
                  <a:lnTo>
                    <a:pt x="0" y="1325"/>
                  </a:lnTo>
                  <a:lnTo>
                    <a:pt x="0" y="1324"/>
                  </a:lnTo>
                  <a:lnTo>
                    <a:pt x="0" y="1323"/>
                  </a:lnTo>
                  <a:lnTo>
                    <a:pt x="0" y="1321"/>
                  </a:lnTo>
                  <a:lnTo>
                    <a:pt x="2" y="1318"/>
                  </a:lnTo>
                  <a:lnTo>
                    <a:pt x="5" y="1315"/>
                  </a:lnTo>
                  <a:lnTo>
                    <a:pt x="6" y="1315"/>
                  </a:lnTo>
                  <a:lnTo>
                    <a:pt x="9" y="1315"/>
                  </a:lnTo>
                  <a:lnTo>
                    <a:pt x="11" y="1315"/>
                  </a:lnTo>
                  <a:lnTo>
                    <a:pt x="12" y="1315"/>
                  </a:lnTo>
                  <a:lnTo>
                    <a:pt x="15" y="1318"/>
                  </a:lnTo>
                  <a:lnTo>
                    <a:pt x="18" y="1321"/>
                  </a:lnTo>
                  <a:lnTo>
                    <a:pt x="18" y="1323"/>
                  </a:lnTo>
                  <a:lnTo>
                    <a:pt x="18" y="1324"/>
                  </a:lnTo>
                  <a:close/>
                  <a:moveTo>
                    <a:pt x="18" y="1361"/>
                  </a:moveTo>
                  <a:lnTo>
                    <a:pt x="18" y="1361"/>
                  </a:lnTo>
                  <a:lnTo>
                    <a:pt x="18" y="1362"/>
                  </a:lnTo>
                  <a:lnTo>
                    <a:pt x="18" y="1365"/>
                  </a:lnTo>
                  <a:lnTo>
                    <a:pt x="15" y="1368"/>
                  </a:lnTo>
                  <a:lnTo>
                    <a:pt x="12" y="1370"/>
                  </a:lnTo>
                  <a:lnTo>
                    <a:pt x="11" y="1370"/>
                  </a:lnTo>
                  <a:lnTo>
                    <a:pt x="9" y="1370"/>
                  </a:lnTo>
                  <a:lnTo>
                    <a:pt x="6" y="1370"/>
                  </a:lnTo>
                  <a:lnTo>
                    <a:pt x="5" y="1370"/>
                  </a:lnTo>
                  <a:lnTo>
                    <a:pt x="2" y="1368"/>
                  </a:lnTo>
                  <a:lnTo>
                    <a:pt x="0" y="1365"/>
                  </a:lnTo>
                  <a:lnTo>
                    <a:pt x="0" y="1362"/>
                  </a:lnTo>
                  <a:lnTo>
                    <a:pt x="0" y="1361"/>
                  </a:lnTo>
                  <a:lnTo>
                    <a:pt x="0" y="1359"/>
                  </a:lnTo>
                  <a:lnTo>
                    <a:pt x="0" y="1358"/>
                  </a:lnTo>
                  <a:lnTo>
                    <a:pt x="2" y="1355"/>
                  </a:lnTo>
                  <a:lnTo>
                    <a:pt x="5" y="1352"/>
                  </a:lnTo>
                  <a:lnTo>
                    <a:pt x="6" y="1352"/>
                  </a:lnTo>
                  <a:lnTo>
                    <a:pt x="9" y="1352"/>
                  </a:lnTo>
                  <a:lnTo>
                    <a:pt x="11" y="1352"/>
                  </a:lnTo>
                  <a:lnTo>
                    <a:pt x="12" y="1352"/>
                  </a:lnTo>
                  <a:lnTo>
                    <a:pt x="15" y="1355"/>
                  </a:lnTo>
                  <a:lnTo>
                    <a:pt x="18" y="1358"/>
                  </a:lnTo>
                  <a:lnTo>
                    <a:pt x="18" y="1359"/>
                  </a:lnTo>
                  <a:lnTo>
                    <a:pt x="18" y="1361"/>
                  </a:lnTo>
                  <a:close/>
                  <a:moveTo>
                    <a:pt x="18" y="1398"/>
                  </a:moveTo>
                  <a:lnTo>
                    <a:pt x="18" y="1398"/>
                  </a:lnTo>
                  <a:lnTo>
                    <a:pt x="18" y="1399"/>
                  </a:lnTo>
                  <a:lnTo>
                    <a:pt x="18" y="1402"/>
                  </a:lnTo>
                  <a:lnTo>
                    <a:pt x="15" y="1405"/>
                  </a:lnTo>
                  <a:lnTo>
                    <a:pt x="12" y="1407"/>
                  </a:lnTo>
                  <a:lnTo>
                    <a:pt x="11" y="1407"/>
                  </a:lnTo>
                  <a:lnTo>
                    <a:pt x="9" y="1407"/>
                  </a:lnTo>
                  <a:lnTo>
                    <a:pt x="6" y="1407"/>
                  </a:lnTo>
                  <a:lnTo>
                    <a:pt x="5" y="1407"/>
                  </a:lnTo>
                  <a:lnTo>
                    <a:pt x="2" y="1405"/>
                  </a:lnTo>
                  <a:lnTo>
                    <a:pt x="0" y="1402"/>
                  </a:lnTo>
                  <a:lnTo>
                    <a:pt x="0" y="1399"/>
                  </a:lnTo>
                  <a:lnTo>
                    <a:pt x="0" y="1398"/>
                  </a:lnTo>
                  <a:lnTo>
                    <a:pt x="0" y="1396"/>
                  </a:lnTo>
                  <a:lnTo>
                    <a:pt x="0" y="1395"/>
                  </a:lnTo>
                  <a:lnTo>
                    <a:pt x="2" y="1392"/>
                  </a:lnTo>
                  <a:lnTo>
                    <a:pt x="5" y="1389"/>
                  </a:lnTo>
                  <a:lnTo>
                    <a:pt x="6" y="1389"/>
                  </a:lnTo>
                  <a:lnTo>
                    <a:pt x="9" y="1389"/>
                  </a:lnTo>
                  <a:lnTo>
                    <a:pt x="11" y="1389"/>
                  </a:lnTo>
                  <a:lnTo>
                    <a:pt x="12" y="1389"/>
                  </a:lnTo>
                  <a:lnTo>
                    <a:pt x="15" y="1392"/>
                  </a:lnTo>
                  <a:lnTo>
                    <a:pt x="18" y="1395"/>
                  </a:lnTo>
                  <a:lnTo>
                    <a:pt x="18" y="1396"/>
                  </a:lnTo>
                  <a:lnTo>
                    <a:pt x="18" y="1398"/>
                  </a:lnTo>
                  <a:close/>
                  <a:moveTo>
                    <a:pt x="18" y="1435"/>
                  </a:moveTo>
                  <a:lnTo>
                    <a:pt x="18" y="1435"/>
                  </a:lnTo>
                  <a:lnTo>
                    <a:pt x="18" y="1436"/>
                  </a:lnTo>
                  <a:lnTo>
                    <a:pt x="18" y="1439"/>
                  </a:lnTo>
                  <a:lnTo>
                    <a:pt x="15" y="1442"/>
                  </a:lnTo>
                  <a:lnTo>
                    <a:pt x="12" y="1444"/>
                  </a:lnTo>
                  <a:lnTo>
                    <a:pt x="11" y="1444"/>
                  </a:lnTo>
                  <a:lnTo>
                    <a:pt x="9" y="1444"/>
                  </a:lnTo>
                  <a:lnTo>
                    <a:pt x="6" y="1444"/>
                  </a:lnTo>
                  <a:lnTo>
                    <a:pt x="5" y="1444"/>
                  </a:lnTo>
                  <a:lnTo>
                    <a:pt x="2" y="1442"/>
                  </a:lnTo>
                  <a:lnTo>
                    <a:pt x="0" y="1439"/>
                  </a:lnTo>
                  <a:lnTo>
                    <a:pt x="0" y="1436"/>
                  </a:lnTo>
                  <a:lnTo>
                    <a:pt x="0" y="1435"/>
                  </a:lnTo>
                  <a:lnTo>
                    <a:pt x="0" y="1433"/>
                  </a:lnTo>
                  <a:lnTo>
                    <a:pt x="0" y="1432"/>
                  </a:lnTo>
                  <a:lnTo>
                    <a:pt x="2" y="1429"/>
                  </a:lnTo>
                  <a:lnTo>
                    <a:pt x="5" y="1426"/>
                  </a:lnTo>
                  <a:lnTo>
                    <a:pt x="6" y="1426"/>
                  </a:lnTo>
                  <a:lnTo>
                    <a:pt x="9" y="1426"/>
                  </a:lnTo>
                  <a:lnTo>
                    <a:pt x="11" y="1426"/>
                  </a:lnTo>
                  <a:lnTo>
                    <a:pt x="12" y="1426"/>
                  </a:lnTo>
                  <a:lnTo>
                    <a:pt x="15" y="1429"/>
                  </a:lnTo>
                  <a:lnTo>
                    <a:pt x="18" y="1432"/>
                  </a:lnTo>
                  <a:lnTo>
                    <a:pt x="18" y="1433"/>
                  </a:lnTo>
                  <a:lnTo>
                    <a:pt x="18" y="1435"/>
                  </a:lnTo>
                  <a:close/>
                  <a:moveTo>
                    <a:pt x="18" y="1472"/>
                  </a:moveTo>
                  <a:lnTo>
                    <a:pt x="18" y="1472"/>
                  </a:lnTo>
                  <a:lnTo>
                    <a:pt x="18" y="1475"/>
                  </a:lnTo>
                  <a:lnTo>
                    <a:pt x="18" y="1476"/>
                  </a:lnTo>
                  <a:lnTo>
                    <a:pt x="15" y="1479"/>
                  </a:lnTo>
                  <a:lnTo>
                    <a:pt x="12" y="1480"/>
                  </a:lnTo>
                  <a:lnTo>
                    <a:pt x="11" y="1480"/>
                  </a:lnTo>
                  <a:lnTo>
                    <a:pt x="9" y="1482"/>
                  </a:lnTo>
                  <a:lnTo>
                    <a:pt x="6" y="1480"/>
                  </a:lnTo>
                  <a:lnTo>
                    <a:pt x="5" y="1480"/>
                  </a:lnTo>
                  <a:lnTo>
                    <a:pt x="2" y="1479"/>
                  </a:lnTo>
                  <a:lnTo>
                    <a:pt x="0" y="1476"/>
                  </a:lnTo>
                  <a:lnTo>
                    <a:pt x="0" y="1475"/>
                  </a:lnTo>
                  <a:lnTo>
                    <a:pt x="0" y="1472"/>
                  </a:lnTo>
                  <a:lnTo>
                    <a:pt x="0" y="1470"/>
                  </a:lnTo>
                  <a:lnTo>
                    <a:pt x="0" y="1469"/>
                  </a:lnTo>
                  <a:lnTo>
                    <a:pt x="2" y="1466"/>
                  </a:lnTo>
                  <a:lnTo>
                    <a:pt x="5" y="1463"/>
                  </a:lnTo>
                  <a:lnTo>
                    <a:pt x="6" y="1463"/>
                  </a:lnTo>
                  <a:lnTo>
                    <a:pt x="9" y="1463"/>
                  </a:lnTo>
                  <a:lnTo>
                    <a:pt x="11" y="1463"/>
                  </a:lnTo>
                  <a:lnTo>
                    <a:pt x="12" y="1463"/>
                  </a:lnTo>
                  <a:lnTo>
                    <a:pt x="15" y="1466"/>
                  </a:lnTo>
                  <a:lnTo>
                    <a:pt x="18" y="1469"/>
                  </a:lnTo>
                  <a:lnTo>
                    <a:pt x="18" y="1470"/>
                  </a:lnTo>
                  <a:lnTo>
                    <a:pt x="18" y="1472"/>
                  </a:lnTo>
                  <a:close/>
                  <a:moveTo>
                    <a:pt x="18" y="1508"/>
                  </a:moveTo>
                  <a:lnTo>
                    <a:pt x="18" y="1508"/>
                  </a:lnTo>
                  <a:lnTo>
                    <a:pt x="18" y="1511"/>
                  </a:lnTo>
                  <a:lnTo>
                    <a:pt x="18" y="1513"/>
                  </a:lnTo>
                  <a:lnTo>
                    <a:pt x="15" y="1516"/>
                  </a:lnTo>
                  <a:lnTo>
                    <a:pt x="12" y="1517"/>
                  </a:lnTo>
                  <a:lnTo>
                    <a:pt x="11" y="1517"/>
                  </a:lnTo>
                  <a:lnTo>
                    <a:pt x="9" y="1519"/>
                  </a:lnTo>
                  <a:lnTo>
                    <a:pt x="6" y="1517"/>
                  </a:lnTo>
                  <a:lnTo>
                    <a:pt x="5" y="1517"/>
                  </a:lnTo>
                  <a:lnTo>
                    <a:pt x="2" y="1516"/>
                  </a:lnTo>
                  <a:lnTo>
                    <a:pt x="0" y="1513"/>
                  </a:lnTo>
                  <a:lnTo>
                    <a:pt x="0" y="1511"/>
                  </a:lnTo>
                  <a:lnTo>
                    <a:pt x="0" y="1508"/>
                  </a:lnTo>
                  <a:lnTo>
                    <a:pt x="0" y="1507"/>
                  </a:lnTo>
                  <a:lnTo>
                    <a:pt x="0" y="1505"/>
                  </a:lnTo>
                  <a:lnTo>
                    <a:pt x="2" y="1503"/>
                  </a:lnTo>
                  <a:lnTo>
                    <a:pt x="5" y="1501"/>
                  </a:lnTo>
                  <a:lnTo>
                    <a:pt x="6" y="1500"/>
                  </a:lnTo>
                  <a:lnTo>
                    <a:pt x="9" y="1500"/>
                  </a:lnTo>
                  <a:lnTo>
                    <a:pt x="11" y="1500"/>
                  </a:lnTo>
                  <a:lnTo>
                    <a:pt x="12" y="1501"/>
                  </a:lnTo>
                  <a:lnTo>
                    <a:pt x="15" y="1503"/>
                  </a:lnTo>
                  <a:lnTo>
                    <a:pt x="18" y="1505"/>
                  </a:lnTo>
                  <a:lnTo>
                    <a:pt x="18" y="1507"/>
                  </a:lnTo>
                  <a:lnTo>
                    <a:pt x="18" y="1508"/>
                  </a:lnTo>
                  <a:close/>
                  <a:moveTo>
                    <a:pt x="18" y="1545"/>
                  </a:moveTo>
                  <a:lnTo>
                    <a:pt x="18" y="1545"/>
                  </a:lnTo>
                  <a:lnTo>
                    <a:pt x="18" y="1548"/>
                  </a:lnTo>
                  <a:lnTo>
                    <a:pt x="18" y="1550"/>
                  </a:lnTo>
                  <a:lnTo>
                    <a:pt x="15" y="1553"/>
                  </a:lnTo>
                  <a:lnTo>
                    <a:pt x="12" y="1554"/>
                  </a:lnTo>
                  <a:lnTo>
                    <a:pt x="11" y="1554"/>
                  </a:lnTo>
                  <a:lnTo>
                    <a:pt x="9" y="1556"/>
                  </a:lnTo>
                  <a:lnTo>
                    <a:pt x="6" y="1554"/>
                  </a:lnTo>
                  <a:lnTo>
                    <a:pt x="5" y="1554"/>
                  </a:lnTo>
                  <a:lnTo>
                    <a:pt x="2" y="1553"/>
                  </a:lnTo>
                  <a:lnTo>
                    <a:pt x="0" y="1550"/>
                  </a:lnTo>
                  <a:lnTo>
                    <a:pt x="0" y="1548"/>
                  </a:lnTo>
                  <a:lnTo>
                    <a:pt x="0" y="1545"/>
                  </a:lnTo>
                  <a:lnTo>
                    <a:pt x="0" y="1544"/>
                  </a:lnTo>
                  <a:lnTo>
                    <a:pt x="0" y="1542"/>
                  </a:lnTo>
                  <a:lnTo>
                    <a:pt x="2" y="1539"/>
                  </a:lnTo>
                  <a:lnTo>
                    <a:pt x="5" y="1538"/>
                  </a:lnTo>
                  <a:lnTo>
                    <a:pt x="6" y="1536"/>
                  </a:lnTo>
                  <a:lnTo>
                    <a:pt x="9" y="1536"/>
                  </a:lnTo>
                  <a:lnTo>
                    <a:pt x="11" y="1536"/>
                  </a:lnTo>
                  <a:lnTo>
                    <a:pt x="12" y="1538"/>
                  </a:lnTo>
                  <a:lnTo>
                    <a:pt x="15" y="1539"/>
                  </a:lnTo>
                  <a:lnTo>
                    <a:pt x="18" y="1542"/>
                  </a:lnTo>
                  <a:lnTo>
                    <a:pt x="18" y="1544"/>
                  </a:lnTo>
                  <a:lnTo>
                    <a:pt x="18" y="1545"/>
                  </a:lnTo>
                  <a:close/>
                  <a:moveTo>
                    <a:pt x="18" y="1582"/>
                  </a:moveTo>
                  <a:lnTo>
                    <a:pt x="18" y="1582"/>
                  </a:lnTo>
                  <a:lnTo>
                    <a:pt x="18" y="1585"/>
                  </a:lnTo>
                  <a:lnTo>
                    <a:pt x="18" y="1587"/>
                  </a:lnTo>
                  <a:lnTo>
                    <a:pt x="15" y="1590"/>
                  </a:lnTo>
                  <a:lnTo>
                    <a:pt x="12" y="1591"/>
                  </a:lnTo>
                  <a:lnTo>
                    <a:pt x="11" y="1591"/>
                  </a:lnTo>
                  <a:lnTo>
                    <a:pt x="9" y="1593"/>
                  </a:lnTo>
                  <a:lnTo>
                    <a:pt x="6" y="1591"/>
                  </a:lnTo>
                  <a:lnTo>
                    <a:pt x="5" y="1591"/>
                  </a:lnTo>
                  <a:lnTo>
                    <a:pt x="2" y="1590"/>
                  </a:lnTo>
                  <a:lnTo>
                    <a:pt x="0" y="1587"/>
                  </a:lnTo>
                  <a:lnTo>
                    <a:pt x="0" y="1585"/>
                  </a:lnTo>
                  <a:lnTo>
                    <a:pt x="0" y="1582"/>
                  </a:lnTo>
                  <a:lnTo>
                    <a:pt x="0" y="1581"/>
                  </a:lnTo>
                  <a:lnTo>
                    <a:pt x="0" y="1579"/>
                  </a:lnTo>
                  <a:lnTo>
                    <a:pt x="2" y="1576"/>
                  </a:lnTo>
                  <a:lnTo>
                    <a:pt x="5" y="1575"/>
                  </a:lnTo>
                  <a:lnTo>
                    <a:pt x="6" y="1573"/>
                  </a:lnTo>
                  <a:lnTo>
                    <a:pt x="9" y="1573"/>
                  </a:lnTo>
                  <a:lnTo>
                    <a:pt x="11" y="1573"/>
                  </a:lnTo>
                  <a:lnTo>
                    <a:pt x="12" y="1575"/>
                  </a:lnTo>
                  <a:lnTo>
                    <a:pt x="15" y="1576"/>
                  </a:lnTo>
                  <a:lnTo>
                    <a:pt x="18" y="1579"/>
                  </a:lnTo>
                  <a:lnTo>
                    <a:pt x="18" y="1581"/>
                  </a:lnTo>
                  <a:lnTo>
                    <a:pt x="18" y="1582"/>
                  </a:lnTo>
                  <a:close/>
                  <a:moveTo>
                    <a:pt x="18" y="1619"/>
                  </a:moveTo>
                  <a:lnTo>
                    <a:pt x="18" y="1619"/>
                  </a:lnTo>
                  <a:lnTo>
                    <a:pt x="18" y="1622"/>
                  </a:lnTo>
                  <a:lnTo>
                    <a:pt x="18" y="1624"/>
                  </a:lnTo>
                  <a:lnTo>
                    <a:pt x="15" y="1626"/>
                  </a:lnTo>
                  <a:lnTo>
                    <a:pt x="12" y="1628"/>
                  </a:lnTo>
                  <a:lnTo>
                    <a:pt x="11" y="1628"/>
                  </a:lnTo>
                  <a:lnTo>
                    <a:pt x="9" y="1629"/>
                  </a:lnTo>
                  <a:lnTo>
                    <a:pt x="6" y="1628"/>
                  </a:lnTo>
                  <a:lnTo>
                    <a:pt x="5" y="1628"/>
                  </a:lnTo>
                  <a:lnTo>
                    <a:pt x="2" y="1626"/>
                  </a:lnTo>
                  <a:lnTo>
                    <a:pt x="0" y="1624"/>
                  </a:lnTo>
                  <a:lnTo>
                    <a:pt x="0" y="1622"/>
                  </a:lnTo>
                  <a:lnTo>
                    <a:pt x="0" y="1619"/>
                  </a:lnTo>
                  <a:lnTo>
                    <a:pt x="0" y="1618"/>
                  </a:lnTo>
                  <a:lnTo>
                    <a:pt x="0" y="1616"/>
                  </a:lnTo>
                  <a:lnTo>
                    <a:pt x="2" y="1613"/>
                  </a:lnTo>
                  <a:lnTo>
                    <a:pt x="5" y="1612"/>
                  </a:lnTo>
                  <a:lnTo>
                    <a:pt x="6" y="1610"/>
                  </a:lnTo>
                  <a:lnTo>
                    <a:pt x="9" y="1610"/>
                  </a:lnTo>
                  <a:lnTo>
                    <a:pt x="11" y="1610"/>
                  </a:lnTo>
                  <a:lnTo>
                    <a:pt x="12" y="1612"/>
                  </a:lnTo>
                  <a:lnTo>
                    <a:pt x="15" y="1613"/>
                  </a:lnTo>
                  <a:lnTo>
                    <a:pt x="18" y="1616"/>
                  </a:lnTo>
                  <a:lnTo>
                    <a:pt x="18" y="1618"/>
                  </a:lnTo>
                  <a:lnTo>
                    <a:pt x="18" y="1619"/>
                  </a:lnTo>
                  <a:close/>
                  <a:moveTo>
                    <a:pt x="18" y="1656"/>
                  </a:moveTo>
                  <a:lnTo>
                    <a:pt x="18" y="1656"/>
                  </a:lnTo>
                  <a:lnTo>
                    <a:pt x="18" y="1659"/>
                  </a:lnTo>
                  <a:lnTo>
                    <a:pt x="18" y="1660"/>
                  </a:lnTo>
                  <a:lnTo>
                    <a:pt x="15" y="1663"/>
                  </a:lnTo>
                  <a:lnTo>
                    <a:pt x="12" y="1665"/>
                  </a:lnTo>
                  <a:lnTo>
                    <a:pt x="11" y="1665"/>
                  </a:lnTo>
                  <a:lnTo>
                    <a:pt x="9" y="1666"/>
                  </a:lnTo>
                  <a:lnTo>
                    <a:pt x="6" y="1665"/>
                  </a:lnTo>
                  <a:lnTo>
                    <a:pt x="5" y="1665"/>
                  </a:lnTo>
                  <a:lnTo>
                    <a:pt x="2" y="1663"/>
                  </a:lnTo>
                  <a:lnTo>
                    <a:pt x="0" y="1660"/>
                  </a:lnTo>
                  <a:lnTo>
                    <a:pt x="0" y="1659"/>
                  </a:lnTo>
                  <a:lnTo>
                    <a:pt x="0" y="1656"/>
                  </a:lnTo>
                  <a:lnTo>
                    <a:pt x="0" y="1655"/>
                  </a:lnTo>
                  <a:lnTo>
                    <a:pt x="0" y="1653"/>
                  </a:lnTo>
                  <a:lnTo>
                    <a:pt x="2" y="1650"/>
                  </a:lnTo>
                  <a:lnTo>
                    <a:pt x="5" y="1649"/>
                  </a:lnTo>
                  <a:lnTo>
                    <a:pt x="6" y="1647"/>
                  </a:lnTo>
                  <a:lnTo>
                    <a:pt x="9" y="1647"/>
                  </a:lnTo>
                  <a:lnTo>
                    <a:pt x="11" y="1647"/>
                  </a:lnTo>
                  <a:lnTo>
                    <a:pt x="12" y="1649"/>
                  </a:lnTo>
                  <a:lnTo>
                    <a:pt x="15" y="1650"/>
                  </a:lnTo>
                  <a:lnTo>
                    <a:pt x="18" y="1653"/>
                  </a:lnTo>
                  <a:lnTo>
                    <a:pt x="18" y="1655"/>
                  </a:lnTo>
                  <a:lnTo>
                    <a:pt x="18" y="1656"/>
                  </a:lnTo>
                  <a:close/>
                  <a:moveTo>
                    <a:pt x="18" y="1693"/>
                  </a:moveTo>
                  <a:lnTo>
                    <a:pt x="18" y="1693"/>
                  </a:lnTo>
                  <a:lnTo>
                    <a:pt x="18" y="1696"/>
                  </a:lnTo>
                  <a:lnTo>
                    <a:pt x="18" y="1697"/>
                  </a:lnTo>
                  <a:lnTo>
                    <a:pt x="15" y="1700"/>
                  </a:lnTo>
                  <a:lnTo>
                    <a:pt x="12" y="1702"/>
                  </a:lnTo>
                  <a:lnTo>
                    <a:pt x="11" y="1702"/>
                  </a:lnTo>
                  <a:lnTo>
                    <a:pt x="9" y="1703"/>
                  </a:lnTo>
                  <a:lnTo>
                    <a:pt x="6" y="1702"/>
                  </a:lnTo>
                  <a:lnTo>
                    <a:pt x="5" y="1702"/>
                  </a:lnTo>
                  <a:lnTo>
                    <a:pt x="2" y="1700"/>
                  </a:lnTo>
                  <a:lnTo>
                    <a:pt x="0" y="1697"/>
                  </a:lnTo>
                  <a:lnTo>
                    <a:pt x="0" y="1696"/>
                  </a:lnTo>
                  <a:lnTo>
                    <a:pt x="0" y="1693"/>
                  </a:lnTo>
                  <a:lnTo>
                    <a:pt x="0" y="1691"/>
                  </a:lnTo>
                  <a:lnTo>
                    <a:pt x="0" y="1690"/>
                  </a:lnTo>
                  <a:lnTo>
                    <a:pt x="2" y="1687"/>
                  </a:lnTo>
                  <a:lnTo>
                    <a:pt x="5" y="1686"/>
                  </a:lnTo>
                  <a:lnTo>
                    <a:pt x="6" y="1684"/>
                  </a:lnTo>
                  <a:lnTo>
                    <a:pt x="9" y="1684"/>
                  </a:lnTo>
                  <a:lnTo>
                    <a:pt x="11" y="1684"/>
                  </a:lnTo>
                  <a:lnTo>
                    <a:pt x="12" y="1686"/>
                  </a:lnTo>
                  <a:lnTo>
                    <a:pt x="15" y="1687"/>
                  </a:lnTo>
                  <a:lnTo>
                    <a:pt x="18" y="1690"/>
                  </a:lnTo>
                  <a:lnTo>
                    <a:pt x="18" y="1691"/>
                  </a:lnTo>
                  <a:lnTo>
                    <a:pt x="18" y="1693"/>
                  </a:lnTo>
                  <a:close/>
                  <a:moveTo>
                    <a:pt x="18" y="1730"/>
                  </a:moveTo>
                  <a:lnTo>
                    <a:pt x="18" y="1730"/>
                  </a:lnTo>
                  <a:lnTo>
                    <a:pt x="18" y="1733"/>
                  </a:lnTo>
                  <a:lnTo>
                    <a:pt x="18" y="1734"/>
                  </a:lnTo>
                  <a:lnTo>
                    <a:pt x="15" y="1737"/>
                  </a:lnTo>
                  <a:lnTo>
                    <a:pt x="12" y="1739"/>
                  </a:lnTo>
                  <a:lnTo>
                    <a:pt x="11" y="1739"/>
                  </a:lnTo>
                  <a:lnTo>
                    <a:pt x="9" y="1740"/>
                  </a:lnTo>
                  <a:lnTo>
                    <a:pt x="6" y="1739"/>
                  </a:lnTo>
                  <a:lnTo>
                    <a:pt x="5" y="1739"/>
                  </a:lnTo>
                  <a:lnTo>
                    <a:pt x="2" y="1737"/>
                  </a:lnTo>
                  <a:lnTo>
                    <a:pt x="0" y="1734"/>
                  </a:lnTo>
                  <a:lnTo>
                    <a:pt x="0" y="1733"/>
                  </a:lnTo>
                  <a:lnTo>
                    <a:pt x="0" y="1730"/>
                  </a:lnTo>
                  <a:lnTo>
                    <a:pt x="0" y="1728"/>
                  </a:lnTo>
                  <a:lnTo>
                    <a:pt x="0" y="1727"/>
                  </a:lnTo>
                  <a:lnTo>
                    <a:pt x="2" y="1724"/>
                  </a:lnTo>
                  <a:lnTo>
                    <a:pt x="5" y="1722"/>
                  </a:lnTo>
                  <a:lnTo>
                    <a:pt x="6" y="1721"/>
                  </a:lnTo>
                  <a:lnTo>
                    <a:pt x="9" y="1721"/>
                  </a:lnTo>
                  <a:lnTo>
                    <a:pt x="11" y="1721"/>
                  </a:lnTo>
                  <a:lnTo>
                    <a:pt x="12" y="1722"/>
                  </a:lnTo>
                  <a:lnTo>
                    <a:pt x="15" y="1724"/>
                  </a:lnTo>
                  <a:lnTo>
                    <a:pt x="18" y="1727"/>
                  </a:lnTo>
                  <a:lnTo>
                    <a:pt x="18" y="1728"/>
                  </a:lnTo>
                  <a:lnTo>
                    <a:pt x="18" y="1730"/>
                  </a:lnTo>
                  <a:close/>
                  <a:moveTo>
                    <a:pt x="18" y="1767"/>
                  </a:moveTo>
                  <a:lnTo>
                    <a:pt x="18" y="1767"/>
                  </a:lnTo>
                  <a:lnTo>
                    <a:pt x="18" y="1770"/>
                  </a:lnTo>
                  <a:lnTo>
                    <a:pt x="18" y="1771"/>
                  </a:lnTo>
                  <a:lnTo>
                    <a:pt x="15" y="1774"/>
                  </a:lnTo>
                  <a:lnTo>
                    <a:pt x="12" y="1776"/>
                  </a:lnTo>
                  <a:lnTo>
                    <a:pt x="11" y="1776"/>
                  </a:lnTo>
                  <a:lnTo>
                    <a:pt x="9" y="1777"/>
                  </a:lnTo>
                  <a:lnTo>
                    <a:pt x="6" y="1776"/>
                  </a:lnTo>
                  <a:lnTo>
                    <a:pt x="5" y="1776"/>
                  </a:lnTo>
                  <a:lnTo>
                    <a:pt x="2" y="1774"/>
                  </a:lnTo>
                  <a:lnTo>
                    <a:pt x="0" y="1771"/>
                  </a:lnTo>
                  <a:lnTo>
                    <a:pt x="0" y="1770"/>
                  </a:lnTo>
                  <a:lnTo>
                    <a:pt x="0" y="1767"/>
                  </a:lnTo>
                  <a:lnTo>
                    <a:pt x="0" y="1765"/>
                  </a:lnTo>
                  <a:lnTo>
                    <a:pt x="0" y="1764"/>
                  </a:lnTo>
                  <a:lnTo>
                    <a:pt x="2" y="1761"/>
                  </a:lnTo>
                  <a:lnTo>
                    <a:pt x="5" y="1759"/>
                  </a:lnTo>
                  <a:lnTo>
                    <a:pt x="6" y="1758"/>
                  </a:lnTo>
                  <a:lnTo>
                    <a:pt x="9" y="1758"/>
                  </a:lnTo>
                  <a:lnTo>
                    <a:pt x="11" y="1758"/>
                  </a:lnTo>
                  <a:lnTo>
                    <a:pt x="12" y="1759"/>
                  </a:lnTo>
                  <a:lnTo>
                    <a:pt x="15" y="1761"/>
                  </a:lnTo>
                  <a:lnTo>
                    <a:pt x="18" y="1764"/>
                  </a:lnTo>
                  <a:lnTo>
                    <a:pt x="18" y="1765"/>
                  </a:lnTo>
                  <a:lnTo>
                    <a:pt x="18" y="1767"/>
                  </a:lnTo>
                  <a:close/>
                  <a:moveTo>
                    <a:pt x="18" y="1804"/>
                  </a:moveTo>
                  <a:lnTo>
                    <a:pt x="18" y="1804"/>
                  </a:lnTo>
                  <a:lnTo>
                    <a:pt x="18" y="1807"/>
                  </a:lnTo>
                  <a:lnTo>
                    <a:pt x="18" y="1808"/>
                  </a:lnTo>
                  <a:lnTo>
                    <a:pt x="15" y="1811"/>
                  </a:lnTo>
                  <a:lnTo>
                    <a:pt x="12" y="1812"/>
                  </a:lnTo>
                  <a:lnTo>
                    <a:pt x="11" y="1812"/>
                  </a:lnTo>
                  <a:lnTo>
                    <a:pt x="9" y="1814"/>
                  </a:lnTo>
                  <a:lnTo>
                    <a:pt x="6" y="1812"/>
                  </a:lnTo>
                  <a:lnTo>
                    <a:pt x="5" y="1812"/>
                  </a:lnTo>
                  <a:lnTo>
                    <a:pt x="2" y="1811"/>
                  </a:lnTo>
                  <a:lnTo>
                    <a:pt x="0" y="1808"/>
                  </a:lnTo>
                  <a:lnTo>
                    <a:pt x="0" y="1807"/>
                  </a:lnTo>
                  <a:lnTo>
                    <a:pt x="0" y="1804"/>
                  </a:lnTo>
                  <a:lnTo>
                    <a:pt x="0" y="1802"/>
                  </a:lnTo>
                  <a:lnTo>
                    <a:pt x="0" y="1801"/>
                  </a:lnTo>
                  <a:lnTo>
                    <a:pt x="2" y="1798"/>
                  </a:lnTo>
                  <a:lnTo>
                    <a:pt x="5" y="1796"/>
                  </a:lnTo>
                  <a:lnTo>
                    <a:pt x="6" y="1795"/>
                  </a:lnTo>
                  <a:lnTo>
                    <a:pt x="9" y="1795"/>
                  </a:lnTo>
                  <a:lnTo>
                    <a:pt x="11" y="1795"/>
                  </a:lnTo>
                  <a:lnTo>
                    <a:pt x="12" y="1796"/>
                  </a:lnTo>
                  <a:lnTo>
                    <a:pt x="15" y="1798"/>
                  </a:lnTo>
                  <a:lnTo>
                    <a:pt x="18" y="1801"/>
                  </a:lnTo>
                  <a:lnTo>
                    <a:pt x="18" y="1802"/>
                  </a:lnTo>
                  <a:lnTo>
                    <a:pt x="18" y="1804"/>
                  </a:lnTo>
                  <a:close/>
                  <a:moveTo>
                    <a:pt x="18" y="1840"/>
                  </a:moveTo>
                  <a:lnTo>
                    <a:pt x="18" y="1840"/>
                  </a:lnTo>
                  <a:lnTo>
                    <a:pt x="18" y="1843"/>
                  </a:lnTo>
                  <a:lnTo>
                    <a:pt x="18" y="1845"/>
                  </a:lnTo>
                  <a:lnTo>
                    <a:pt x="15" y="1848"/>
                  </a:lnTo>
                  <a:lnTo>
                    <a:pt x="12" y="1849"/>
                  </a:lnTo>
                  <a:lnTo>
                    <a:pt x="11" y="1851"/>
                  </a:lnTo>
                  <a:lnTo>
                    <a:pt x="9" y="1851"/>
                  </a:lnTo>
                  <a:lnTo>
                    <a:pt x="6" y="1851"/>
                  </a:lnTo>
                  <a:lnTo>
                    <a:pt x="5" y="1849"/>
                  </a:lnTo>
                  <a:lnTo>
                    <a:pt x="2" y="1848"/>
                  </a:lnTo>
                  <a:lnTo>
                    <a:pt x="0" y="1845"/>
                  </a:lnTo>
                  <a:lnTo>
                    <a:pt x="0" y="1843"/>
                  </a:lnTo>
                  <a:lnTo>
                    <a:pt x="0" y="1840"/>
                  </a:lnTo>
                  <a:lnTo>
                    <a:pt x="0" y="1839"/>
                  </a:lnTo>
                  <a:lnTo>
                    <a:pt x="0" y="1838"/>
                  </a:lnTo>
                  <a:lnTo>
                    <a:pt x="2" y="1835"/>
                  </a:lnTo>
                  <a:lnTo>
                    <a:pt x="5" y="1833"/>
                  </a:lnTo>
                  <a:lnTo>
                    <a:pt x="6" y="1832"/>
                  </a:lnTo>
                  <a:lnTo>
                    <a:pt x="9" y="1832"/>
                  </a:lnTo>
                  <a:lnTo>
                    <a:pt x="11" y="1832"/>
                  </a:lnTo>
                  <a:lnTo>
                    <a:pt x="12" y="1833"/>
                  </a:lnTo>
                  <a:lnTo>
                    <a:pt x="15" y="1835"/>
                  </a:lnTo>
                  <a:lnTo>
                    <a:pt x="18" y="1838"/>
                  </a:lnTo>
                  <a:lnTo>
                    <a:pt x="18" y="1839"/>
                  </a:lnTo>
                  <a:lnTo>
                    <a:pt x="18" y="1840"/>
                  </a:lnTo>
                  <a:close/>
                  <a:moveTo>
                    <a:pt x="18" y="1877"/>
                  </a:moveTo>
                  <a:lnTo>
                    <a:pt x="18" y="1877"/>
                  </a:lnTo>
                  <a:lnTo>
                    <a:pt x="18" y="1880"/>
                  </a:lnTo>
                  <a:lnTo>
                    <a:pt x="18" y="1882"/>
                  </a:lnTo>
                  <a:lnTo>
                    <a:pt x="15" y="1885"/>
                  </a:lnTo>
                  <a:lnTo>
                    <a:pt x="12" y="1886"/>
                  </a:lnTo>
                  <a:lnTo>
                    <a:pt x="11" y="1888"/>
                  </a:lnTo>
                  <a:lnTo>
                    <a:pt x="9" y="1888"/>
                  </a:lnTo>
                  <a:lnTo>
                    <a:pt x="6" y="1888"/>
                  </a:lnTo>
                  <a:lnTo>
                    <a:pt x="5" y="1886"/>
                  </a:lnTo>
                  <a:lnTo>
                    <a:pt x="2" y="1885"/>
                  </a:lnTo>
                  <a:lnTo>
                    <a:pt x="0" y="1882"/>
                  </a:lnTo>
                  <a:lnTo>
                    <a:pt x="0" y="1880"/>
                  </a:lnTo>
                  <a:lnTo>
                    <a:pt x="0" y="1877"/>
                  </a:lnTo>
                  <a:lnTo>
                    <a:pt x="0" y="1876"/>
                  </a:lnTo>
                  <a:lnTo>
                    <a:pt x="0" y="1874"/>
                  </a:lnTo>
                  <a:lnTo>
                    <a:pt x="2" y="1871"/>
                  </a:lnTo>
                  <a:lnTo>
                    <a:pt x="5" y="1870"/>
                  </a:lnTo>
                  <a:lnTo>
                    <a:pt x="6" y="1869"/>
                  </a:lnTo>
                  <a:lnTo>
                    <a:pt x="9" y="1869"/>
                  </a:lnTo>
                  <a:lnTo>
                    <a:pt x="11" y="1869"/>
                  </a:lnTo>
                  <a:lnTo>
                    <a:pt x="12" y="1870"/>
                  </a:lnTo>
                  <a:lnTo>
                    <a:pt x="15" y="1871"/>
                  </a:lnTo>
                  <a:lnTo>
                    <a:pt x="18" y="1874"/>
                  </a:lnTo>
                  <a:lnTo>
                    <a:pt x="18" y="1876"/>
                  </a:lnTo>
                  <a:lnTo>
                    <a:pt x="18" y="1877"/>
                  </a:lnTo>
                  <a:close/>
                  <a:moveTo>
                    <a:pt x="18" y="1914"/>
                  </a:moveTo>
                  <a:lnTo>
                    <a:pt x="18" y="1914"/>
                  </a:lnTo>
                  <a:lnTo>
                    <a:pt x="18" y="1917"/>
                  </a:lnTo>
                  <a:lnTo>
                    <a:pt x="18" y="1919"/>
                  </a:lnTo>
                  <a:lnTo>
                    <a:pt x="15" y="1922"/>
                  </a:lnTo>
                  <a:lnTo>
                    <a:pt x="12" y="1923"/>
                  </a:lnTo>
                  <a:lnTo>
                    <a:pt x="11" y="1925"/>
                  </a:lnTo>
                  <a:lnTo>
                    <a:pt x="9" y="1925"/>
                  </a:lnTo>
                  <a:lnTo>
                    <a:pt x="6" y="1925"/>
                  </a:lnTo>
                  <a:lnTo>
                    <a:pt x="5" y="1923"/>
                  </a:lnTo>
                  <a:lnTo>
                    <a:pt x="2" y="1922"/>
                  </a:lnTo>
                  <a:lnTo>
                    <a:pt x="0" y="1919"/>
                  </a:lnTo>
                  <a:lnTo>
                    <a:pt x="0" y="1917"/>
                  </a:lnTo>
                  <a:lnTo>
                    <a:pt x="0" y="1914"/>
                  </a:lnTo>
                  <a:lnTo>
                    <a:pt x="0" y="1913"/>
                  </a:lnTo>
                  <a:lnTo>
                    <a:pt x="0" y="1911"/>
                  </a:lnTo>
                  <a:lnTo>
                    <a:pt x="2" y="1908"/>
                  </a:lnTo>
                  <a:lnTo>
                    <a:pt x="5" y="1907"/>
                  </a:lnTo>
                  <a:lnTo>
                    <a:pt x="6" y="1905"/>
                  </a:lnTo>
                  <a:lnTo>
                    <a:pt x="9" y="1905"/>
                  </a:lnTo>
                  <a:lnTo>
                    <a:pt x="11" y="1905"/>
                  </a:lnTo>
                  <a:lnTo>
                    <a:pt x="12" y="1907"/>
                  </a:lnTo>
                  <a:lnTo>
                    <a:pt x="15" y="1908"/>
                  </a:lnTo>
                  <a:lnTo>
                    <a:pt x="18" y="1911"/>
                  </a:lnTo>
                  <a:lnTo>
                    <a:pt x="18" y="1913"/>
                  </a:lnTo>
                  <a:lnTo>
                    <a:pt x="18" y="1914"/>
                  </a:lnTo>
                  <a:close/>
                  <a:moveTo>
                    <a:pt x="18" y="1951"/>
                  </a:moveTo>
                  <a:lnTo>
                    <a:pt x="18" y="1951"/>
                  </a:lnTo>
                  <a:lnTo>
                    <a:pt x="18" y="1954"/>
                  </a:lnTo>
                  <a:lnTo>
                    <a:pt x="18" y="1956"/>
                  </a:lnTo>
                  <a:lnTo>
                    <a:pt x="15" y="1959"/>
                  </a:lnTo>
                  <a:lnTo>
                    <a:pt x="12" y="1960"/>
                  </a:lnTo>
                  <a:lnTo>
                    <a:pt x="11" y="1961"/>
                  </a:lnTo>
                  <a:lnTo>
                    <a:pt x="9" y="1961"/>
                  </a:lnTo>
                  <a:lnTo>
                    <a:pt x="6" y="1961"/>
                  </a:lnTo>
                  <a:lnTo>
                    <a:pt x="5" y="1960"/>
                  </a:lnTo>
                  <a:lnTo>
                    <a:pt x="2" y="1959"/>
                  </a:lnTo>
                  <a:lnTo>
                    <a:pt x="0" y="1956"/>
                  </a:lnTo>
                  <a:lnTo>
                    <a:pt x="0" y="1954"/>
                  </a:lnTo>
                  <a:lnTo>
                    <a:pt x="0" y="1951"/>
                  </a:lnTo>
                  <a:lnTo>
                    <a:pt x="0" y="1950"/>
                  </a:lnTo>
                  <a:lnTo>
                    <a:pt x="0" y="1948"/>
                  </a:lnTo>
                  <a:lnTo>
                    <a:pt x="2" y="1945"/>
                  </a:lnTo>
                  <a:lnTo>
                    <a:pt x="5" y="1944"/>
                  </a:lnTo>
                  <a:lnTo>
                    <a:pt x="6" y="1942"/>
                  </a:lnTo>
                  <a:lnTo>
                    <a:pt x="9" y="1942"/>
                  </a:lnTo>
                  <a:lnTo>
                    <a:pt x="11" y="1942"/>
                  </a:lnTo>
                  <a:lnTo>
                    <a:pt x="12" y="1944"/>
                  </a:lnTo>
                  <a:lnTo>
                    <a:pt x="15" y="1945"/>
                  </a:lnTo>
                  <a:lnTo>
                    <a:pt x="18" y="1948"/>
                  </a:lnTo>
                  <a:lnTo>
                    <a:pt x="18" y="1950"/>
                  </a:lnTo>
                  <a:lnTo>
                    <a:pt x="18" y="1951"/>
                  </a:lnTo>
                  <a:close/>
                  <a:moveTo>
                    <a:pt x="18" y="1988"/>
                  </a:moveTo>
                  <a:lnTo>
                    <a:pt x="18" y="1988"/>
                  </a:lnTo>
                  <a:lnTo>
                    <a:pt x="18" y="1991"/>
                  </a:lnTo>
                  <a:lnTo>
                    <a:pt x="18" y="1992"/>
                  </a:lnTo>
                  <a:lnTo>
                    <a:pt x="15" y="1995"/>
                  </a:lnTo>
                  <a:lnTo>
                    <a:pt x="12" y="1997"/>
                  </a:lnTo>
                  <a:lnTo>
                    <a:pt x="11" y="1998"/>
                  </a:lnTo>
                  <a:lnTo>
                    <a:pt x="9" y="1998"/>
                  </a:lnTo>
                  <a:lnTo>
                    <a:pt x="6" y="1998"/>
                  </a:lnTo>
                  <a:lnTo>
                    <a:pt x="5" y="1997"/>
                  </a:lnTo>
                  <a:lnTo>
                    <a:pt x="2" y="1995"/>
                  </a:lnTo>
                  <a:lnTo>
                    <a:pt x="0" y="1992"/>
                  </a:lnTo>
                  <a:lnTo>
                    <a:pt x="0" y="1991"/>
                  </a:lnTo>
                  <a:lnTo>
                    <a:pt x="0" y="1988"/>
                  </a:lnTo>
                  <a:lnTo>
                    <a:pt x="0" y="1987"/>
                  </a:lnTo>
                  <a:lnTo>
                    <a:pt x="0" y="1985"/>
                  </a:lnTo>
                  <a:lnTo>
                    <a:pt x="2" y="1982"/>
                  </a:lnTo>
                  <a:lnTo>
                    <a:pt x="5" y="1981"/>
                  </a:lnTo>
                  <a:lnTo>
                    <a:pt x="6" y="1979"/>
                  </a:lnTo>
                  <a:lnTo>
                    <a:pt x="9" y="1979"/>
                  </a:lnTo>
                  <a:lnTo>
                    <a:pt x="11" y="1979"/>
                  </a:lnTo>
                  <a:lnTo>
                    <a:pt x="12" y="1981"/>
                  </a:lnTo>
                  <a:lnTo>
                    <a:pt x="15" y="1982"/>
                  </a:lnTo>
                  <a:lnTo>
                    <a:pt x="18" y="1985"/>
                  </a:lnTo>
                  <a:lnTo>
                    <a:pt x="18" y="1987"/>
                  </a:lnTo>
                  <a:lnTo>
                    <a:pt x="18" y="1988"/>
                  </a:lnTo>
                  <a:close/>
                  <a:moveTo>
                    <a:pt x="18" y="2025"/>
                  </a:moveTo>
                  <a:lnTo>
                    <a:pt x="18" y="2025"/>
                  </a:lnTo>
                  <a:lnTo>
                    <a:pt x="18" y="2028"/>
                  </a:lnTo>
                  <a:lnTo>
                    <a:pt x="18" y="2029"/>
                  </a:lnTo>
                  <a:lnTo>
                    <a:pt x="15" y="2032"/>
                  </a:lnTo>
                  <a:lnTo>
                    <a:pt x="12" y="2034"/>
                  </a:lnTo>
                  <a:lnTo>
                    <a:pt x="11" y="2035"/>
                  </a:lnTo>
                  <a:lnTo>
                    <a:pt x="9" y="2035"/>
                  </a:lnTo>
                  <a:lnTo>
                    <a:pt x="6" y="2035"/>
                  </a:lnTo>
                  <a:lnTo>
                    <a:pt x="5" y="2034"/>
                  </a:lnTo>
                  <a:lnTo>
                    <a:pt x="2" y="2032"/>
                  </a:lnTo>
                  <a:lnTo>
                    <a:pt x="0" y="2029"/>
                  </a:lnTo>
                  <a:lnTo>
                    <a:pt x="0" y="2028"/>
                  </a:lnTo>
                  <a:lnTo>
                    <a:pt x="0" y="2025"/>
                  </a:lnTo>
                  <a:lnTo>
                    <a:pt x="0" y="2023"/>
                  </a:lnTo>
                  <a:lnTo>
                    <a:pt x="0" y="2022"/>
                  </a:lnTo>
                  <a:lnTo>
                    <a:pt x="2" y="2019"/>
                  </a:lnTo>
                  <a:lnTo>
                    <a:pt x="5" y="2018"/>
                  </a:lnTo>
                  <a:lnTo>
                    <a:pt x="6" y="2016"/>
                  </a:lnTo>
                  <a:lnTo>
                    <a:pt x="9" y="2016"/>
                  </a:lnTo>
                  <a:lnTo>
                    <a:pt x="11" y="2016"/>
                  </a:lnTo>
                  <a:lnTo>
                    <a:pt x="12" y="2018"/>
                  </a:lnTo>
                  <a:lnTo>
                    <a:pt x="15" y="2019"/>
                  </a:lnTo>
                  <a:lnTo>
                    <a:pt x="18" y="2022"/>
                  </a:lnTo>
                  <a:lnTo>
                    <a:pt x="18" y="2023"/>
                  </a:lnTo>
                  <a:lnTo>
                    <a:pt x="18" y="2025"/>
                  </a:lnTo>
                  <a:close/>
                  <a:moveTo>
                    <a:pt x="18" y="2062"/>
                  </a:moveTo>
                  <a:lnTo>
                    <a:pt x="18" y="2062"/>
                  </a:lnTo>
                  <a:lnTo>
                    <a:pt x="18" y="2065"/>
                  </a:lnTo>
                  <a:lnTo>
                    <a:pt x="18" y="2066"/>
                  </a:lnTo>
                  <a:lnTo>
                    <a:pt x="15" y="2069"/>
                  </a:lnTo>
                  <a:lnTo>
                    <a:pt x="12" y="2071"/>
                  </a:lnTo>
                  <a:lnTo>
                    <a:pt x="11" y="2072"/>
                  </a:lnTo>
                  <a:lnTo>
                    <a:pt x="9" y="2072"/>
                  </a:lnTo>
                  <a:lnTo>
                    <a:pt x="6" y="2072"/>
                  </a:lnTo>
                  <a:lnTo>
                    <a:pt x="5" y="2071"/>
                  </a:lnTo>
                  <a:lnTo>
                    <a:pt x="2" y="2069"/>
                  </a:lnTo>
                  <a:lnTo>
                    <a:pt x="0" y="2066"/>
                  </a:lnTo>
                  <a:lnTo>
                    <a:pt x="0" y="2065"/>
                  </a:lnTo>
                  <a:lnTo>
                    <a:pt x="0" y="2062"/>
                  </a:lnTo>
                  <a:lnTo>
                    <a:pt x="0" y="2060"/>
                  </a:lnTo>
                  <a:lnTo>
                    <a:pt x="0" y="2059"/>
                  </a:lnTo>
                  <a:lnTo>
                    <a:pt x="2" y="2056"/>
                  </a:lnTo>
                  <a:lnTo>
                    <a:pt x="5" y="2054"/>
                  </a:lnTo>
                  <a:lnTo>
                    <a:pt x="6" y="2053"/>
                  </a:lnTo>
                  <a:lnTo>
                    <a:pt x="9" y="2053"/>
                  </a:lnTo>
                  <a:lnTo>
                    <a:pt x="11" y="2053"/>
                  </a:lnTo>
                  <a:lnTo>
                    <a:pt x="12" y="2054"/>
                  </a:lnTo>
                  <a:lnTo>
                    <a:pt x="15" y="2056"/>
                  </a:lnTo>
                  <a:lnTo>
                    <a:pt x="18" y="2059"/>
                  </a:lnTo>
                  <a:lnTo>
                    <a:pt x="18" y="2060"/>
                  </a:lnTo>
                  <a:lnTo>
                    <a:pt x="18" y="2062"/>
                  </a:lnTo>
                  <a:close/>
                  <a:moveTo>
                    <a:pt x="18" y="2099"/>
                  </a:moveTo>
                  <a:lnTo>
                    <a:pt x="18" y="2099"/>
                  </a:lnTo>
                  <a:lnTo>
                    <a:pt x="18" y="2102"/>
                  </a:lnTo>
                  <a:lnTo>
                    <a:pt x="18" y="2103"/>
                  </a:lnTo>
                  <a:lnTo>
                    <a:pt x="15" y="2106"/>
                  </a:lnTo>
                  <a:lnTo>
                    <a:pt x="12" y="2108"/>
                  </a:lnTo>
                  <a:lnTo>
                    <a:pt x="11" y="2109"/>
                  </a:lnTo>
                  <a:lnTo>
                    <a:pt x="9" y="2109"/>
                  </a:lnTo>
                  <a:lnTo>
                    <a:pt x="6" y="2109"/>
                  </a:lnTo>
                  <a:lnTo>
                    <a:pt x="5" y="2108"/>
                  </a:lnTo>
                  <a:lnTo>
                    <a:pt x="2" y="2106"/>
                  </a:lnTo>
                  <a:lnTo>
                    <a:pt x="0" y="2103"/>
                  </a:lnTo>
                  <a:lnTo>
                    <a:pt x="0" y="2102"/>
                  </a:lnTo>
                  <a:lnTo>
                    <a:pt x="0" y="2099"/>
                  </a:lnTo>
                  <a:lnTo>
                    <a:pt x="0" y="2097"/>
                  </a:lnTo>
                  <a:lnTo>
                    <a:pt x="0" y="2096"/>
                  </a:lnTo>
                  <a:lnTo>
                    <a:pt x="2" y="2093"/>
                  </a:lnTo>
                  <a:lnTo>
                    <a:pt x="5" y="2091"/>
                  </a:lnTo>
                  <a:lnTo>
                    <a:pt x="6" y="2090"/>
                  </a:lnTo>
                  <a:lnTo>
                    <a:pt x="9" y="2090"/>
                  </a:lnTo>
                  <a:lnTo>
                    <a:pt x="11" y="2090"/>
                  </a:lnTo>
                  <a:lnTo>
                    <a:pt x="12" y="2091"/>
                  </a:lnTo>
                  <a:lnTo>
                    <a:pt x="15" y="2093"/>
                  </a:lnTo>
                  <a:lnTo>
                    <a:pt x="18" y="2096"/>
                  </a:lnTo>
                  <a:lnTo>
                    <a:pt x="18" y="2097"/>
                  </a:lnTo>
                  <a:lnTo>
                    <a:pt x="18" y="2099"/>
                  </a:lnTo>
                  <a:close/>
                  <a:moveTo>
                    <a:pt x="18" y="2136"/>
                  </a:moveTo>
                  <a:lnTo>
                    <a:pt x="18" y="2136"/>
                  </a:lnTo>
                  <a:lnTo>
                    <a:pt x="18" y="2139"/>
                  </a:lnTo>
                  <a:lnTo>
                    <a:pt x="18" y="2140"/>
                  </a:lnTo>
                  <a:lnTo>
                    <a:pt x="15" y="2143"/>
                  </a:lnTo>
                  <a:lnTo>
                    <a:pt x="12" y="2144"/>
                  </a:lnTo>
                  <a:lnTo>
                    <a:pt x="11" y="2146"/>
                  </a:lnTo>
                  <a:lnTo>
                    <a:pt x="9" y="2146"/>
                  </a:lnTo>
                  <a:lnTo>
                    <a:pt x="6" y="2146"/>
                  </a:lnTo>
                  <a:lnTo>
                    <a:pt x="5" y="2144"/>
                  </a:lnTo>
                  <a:lnTo>
                    <a:pt x="2" y="2143"/>
                  </a:lnTo>
                  <a:lnTo>
                    <a:pt x="0" y="2140"/>
                  </a:lnTo>
                  <a:lnTo>
                    <a:pt x="0" y="2139"/>
                  </a:lnTo>
                  <a:lnTo>
                    <a:pt x="0" y="2136"/>
                  </a:lnTo>
                  <a:lnTo>
                    <a:pt x="0" y="2134"/>
                  </a:lnTo>
                  <a:lnTo>
                    <a:pt x="0" y="2133"/>
                  </a:lnTo>
                  <a:lnTo>
                    <a:pt x="2" y="2130"/>
                  </a:lnTo>
                  <a:lnTo>
                    <a:pt x="5" y="2128"/>
                  </a:lnTo>
                  <a:lnTo>
                    <a:pt x="6" y="2127"/>
                  </a:lnTo>
                  <a:lnTo>
                    <a:pt x="9" y="2127"/>
                  </a:lnTo>
                  <a:lnTo>
                    <a:pt x="11" y="2127"/>
                  </a:lnTo>
                  <a:lnTo>
                    <a:pt x="12" y="2128"/>
                  </a:lnTo>
                  <a:lnTo>
                    <a:pt x="15" y="2130"/>
                  </a:lnTo>
                  <a:lnTo>
                    <a:pt x="18" y="2133"/>
                  </a:lnTo>
                  <a:lnTo>
                    <a:pt x="18" y="2134"/>
                  </a:lnTo>
                  <a:lnTo>
                    <a:pt x="18" y="2136"/>
                  </a:lnTo>
                  <a:close/>
                  <a:moveTo>
                    <a:pt x="18" y="2172"/>
                  </a:moveTo>
                  <a:lnTo>
                    <a:pt x="18" y="2172"/>
                  </a:lnTo>
                  <a:lnTo>
                    <a:pt x="18" y="2175"/>
                  </a:lnTo>
                  <a:lnTo>
                    <a:pt x="18" y="2177"/>
                  </a:lnTo>
                  <a:lnTo>
                    <a:pt x="15" y="2180"/>
                  </a:lnTo>
                  <a:lnTo>
                    <a:pt x="12" y="2181"/>
                  </a:lnTo>
                  <a:lnTo>
                    <a:pt x="11" y="2183"/>
                  </a:lnTo>
                  <a:lnTo>
                    <a:pt x="9" y="2183"/>
                  </a:lnTo>
                  <a:lnTo>
                    <a:pt x="6" y="2183"/>
                  </a:lnTo>
                  <a:lnTo>
                    <a:pt x="5" y="2181"/>
                  </a:lnTo>
                  <a:lnTo>
                    <a:pt x="2" y="2180"/>
                  </a:lnTo>
                  <a:lnTo>
                    <a:pt x="0" y="2177"/>
                  </a:lnTo>
                  <a:lnTo>
                    <a:pt x="0" y="2175"/>
                  </a:lnTo>
                  <a:lnTo>
                    <a:pt x="0" y="2172"/>
                  </a:lnTo>
                  <a:lnTo>
                    <a:pt x="0" y="2171"/>
                  </a:lnTo>
                  <a:lnTo>
                    <a:pt x="0" y="2170"/>
                  </a:lnTo>
                  <a:lnTo>
                    <a:pt x="2" y="2167"/>
                  </a:lnTo>
                  <a:lnTo>
                    <a:pt x="5" y="2165"/>
                  </a:lnTo>
                  <a:lnTo>
                    <a:pt x="6" y="2164"/>
                  </a:lnTo>
                  <a:lnTo>
                    <a:pt x="9" y="2164"/>
                  </a:lnTo>
                  <a:lnTo>
                    <a:pt x="11" y="2164"/>
                  </a:lnTo>
                  <a:lnTo>
                    <a:pt x="12" y="2165"/>
                  </a:lnTo>
                  <a:lnTo>
                    <a:pt x="15" y="2167"/>
                  </a:lnTo>
                  <a:lnTo>
                    <a:pt x="18" y="2170"/>
                  </a:lnTo>
                  <a:lnTo>
                    <a:pt x="18" y="2171"/>
                  </a:lnTo>
                  <a:lnTo>
                    <a:pt x="18" y="2172"/>
                  </a:lnTo>
                  <a:close/>
                  <a:moveTo>
                    <a:pt x="18" y="2209"/>
                  </a:moveTo>
                  <a:lnTo>
                    <a:pt x="18" y="2211"/>
                  </a:lnTo>
                  <a:lnTo>
                    <a:pt x="18" y="2212"/>
                  </a:lnTo>
                  <a:lnTo>
                    <a:pt x="18" y="2214"/>
                  </a:lnTo>
                  <a:lnTo>
                    <a:pt x="15" y="2217"/>
                  </a:lnTo>
                  <a:lnTo>
                    <a:pt x="12" y="2218"/>
                  </a:lnTo>
                  <a:lnTo>
                    <a:pt x="11" y="2220"/>
                  </a:lnTo>
                  <a:lnTo>
                    <a:pt x="9" y="2220"/>
                  </a:lnTo>
                  <a:lnTo>
                    <a:pt x="6" y="2220"/>
                  </a:lnTo>
                  <a:lnTo>
                    <a:pt x="5" y="2218"/>
                  </a:lnTo>
                  <a:lnTo>
                    <a:pt x="2" y="2217"/>
                  </a:lnTo>
                  <a:lnTo>
                    <a:pt x="0" y="2214"/>
                  </a:lnTo>
                  <a:lnTo>
                    <a:pt x="0" y="2212"/>
                  </a:lnTo>
                  <a:lnTo>
                    <a:pt x="0" y="2211"/>
                  </a:lnTo>
                  <a:lnTo>
                    <a:pt x="0" y="2209"/>
                  </a:lnTo>
                  <a:lnTo>
                    <a:pt x="0" y="2208"/>
                  </a:lnTo>
                  <a:lnTo>
                    <a:pt x="0" y="2206"/>
                  </a:lnTo>
                  <a:lnTo>
                    <a:pt x="2" y="2203"/>
                  </a:lnTo>
                  <a:lnTo>
                    <a:pt x="5" y="2202"/>
                  </a:lnTo>
                  <a:lnTo>
                    <a:pt x="6" y="2201"/>
                  </a:lnTo>
                  <a:lnTo>
                    <a:pt x="9" y="2201"/>
                  </a:lnTo>
                  <a:lnTo>
                    <a:pt x="11" y="2201"/>
                  </a:lnTo>
                  <a:lnTo>
                    <a:pt x="12" y="2202"/>
                  </a:lnTo>
                  <a:lnTo>
                    <a:pt x="15" y="2203"/>
                  </a:lnTo>
                  <a:lnTo>
                    <a:pt x="18" y="2206"/>
                  </a:lnTo>
                  <a:lnTo>
                    <a:pt x="18" y="2208"/>
                  </a:lnTo>
                  <a:lnTo>
                    <a:pt x="18" y="2209"/>
                  </a:lnTo>
                  <a:close/>
                  <a:moveTo>
                    <a:pt x="18" y="2248"/>
                  </a:moveTo>
                  <a:lnTo>
                    <a:pt x="18" y="2248"/>
                  </a:lnTo>
                  <a:lnTo>
                    <a:pt x="18" y="2249"/>
                  </a:lnTo>
                  <a:lnTo>
                    <a:pt x="18" y="2251"/>
                  </a:lnTo>
                  <a:lnTo>
                    <a:pt x="15" y="2254"/>
                  </a:lnTo>
                  <a:lnTo>
                    <a:pt x="12" y="2255"/>
                  </a:lnTo>
                  <a:lnTo>
                    <a:pt x="11" y="2257"/>
                  </a:lnTo>
                  <a:lnTo>
                    <a:pt x="9" y="2257"/>
                  </a:lnTo>
                  <a:lnTo>
                    <a:pt x="6" y="2257"/>
                  </a:lnTo>
                  <a:lnTo>
                    <a:pt x="5" y="2255"/>
                  </a:lnTo>
                  <a:lnTo>
                    <a:pt x="2" y="2254"/>
                  </a:lnTo>
                  <a:lnTo>
                    <a:pt x="0" y="2251"/>
                  </a:lnTo>
                  <a:lnTo>
                    <a:pt x="0" y="2249"/>
                  </a:lnTo>
                  <a:lnTo>
                    <a:pt x="0" y="2248"/>
                  </a:lnTo>
                  <a:lnTo>
                    <a:pt x="0" y="2245"/>
                  </a:lnTo>
                  <a:lnTo>
                    <a:pt x="0" y="2243"/>
                  </a:lnTo>
                  <a:lnTo>
                    <a:pt x="2" y="2240"/>
                  </a:lnTo>
                  <a:lnTo>
                    <a:pt x="5" y="2239"/>
                  </a:lnTo>
                  <a:lnTo>
                    <a:pt x="6" y="2237"/>
                  </a:lnTo>
                  <a:lnTo>
                    <a:pt x="9" y="2237"/>
                  </a:lnTo>
                  <a:lnTo>
                    <a:pt x="11" y="2237"/>
                  </a:lnTo>
                  <a:lnTo>
                    <a:pt x="12" y="2239"/>
                  </a:lnTo>
                  <a:lnTo>
                    <a:pt x="15" y="2240"/>
                  </a:lnTo>
                  <a:lnTo>
                    <a:pt x="18" y="2243"/>
                  </a:lnTo>
                  <a:lnTo>
                    <a:pt x="18" y="2245"/>
                  </a:lnTo>
                  <a:lnTo>
                    <a:pt x="18" y="2248"/>
                  </a:lnTo>
                  <a:close/>
                  <a:moveTo>
                    <a:pt x="18" y="2285"/>
                  </a:moveTo>
                  <a:lnTo>
                    <a:pt x="18" y="2285"/>
                  </a:lnTo>
                  <a:lnTo>
                    <a:pt x="18" y="2286"/>
                  </a:lnTo>
                  <a:lnTo>
                    <a:pt x="18" y="2288"/>
                  </a:lnTo>
                  <a:lnTo>
                    <a:pt x="15" y="2291"/>
                  </a:lnTo>
                  <a:lnTo>
                    <a:pt x="12" y="2292"/>
                  </a:lnTo>
                  <a:lnTo>
                    <a:pt x="11" y="2294"/>
                  </a:lnTo>
                  <a:lnTo>
                    <a:pt x="9" y="2294"/>
                  </a:lnTo>
                  <a:lnTo>
                    <a:pt x="6" y="2294"/>
                  </a:lnTo>
                  <a:lnTo>
                    <a:pt x="5" y="2292"/>
                  </a:lnTo>
                  <a:lnTo>
                    <a:pt x="2" y="2291"/>
                  </a:lnTo>
                  <a:lnTo>
                    <a:pt x="0" y="2288"/>
                  </a:lnTo>
                  <a:lnTo>
                    <a:pt x="0" y="2286"/>
                  </a:lnTo>
                  <a:lnTo>
                    <a:pt x="0" y="2285"/>
                  </a:lnTo>
                  <a:lnTo>
                    <a:pt x="0" y="2282"/>
                  </a:lnTo>
                  <a:lnTo>
                    <a:pt x="0" y="2280"/>
                  </a:lnTo>
                  <a:lnTo>
                    <a:pt x="2" y="2277"/>
                  </a:lnTo>
                  <a:lnTo>
                    <a:pt x="5" y="2276"/>
                  </a:lnTo>
                  <a:lnTo>
                    <a:pt x="6" y="2274"/>
                  </a:lnTo>
                  <a:lnTo>
                    <a:pt x="9" y="2274"/>
                  </a:lnTo>
                  <a:lnTo>
                    <a:pt x="11" y="2274"/>
                  </a:lnTo>
                  <a:lnTo>
                    <a:pt x="12" y="2276"/>
                  </a:lnTo>
                  <a:lnTo>
                    <a:pt x="15" y="2277"/>
                  </a:lnTo>
                  <a:lnTo>
                    <a:pt x="18" y="2280"/>
                  </a:lnTo>
                  <a:lnTo>
                    <a:pt x="18" y="2282"/>
                  </a:lnTo>
                  <a:lnTo>
                    <a:pt x="18" y="2285"/>
                  </a:lnTo>
                  <a:close/>
                  <a:moveTo>
                    <a:pt x="18" y="2322"/>
                  </a:moveTo>
                  <a:lnTo>
                    <a:pt x="18" y="2322"/>
                  </a:lnTo>
                  <a:lnTo>
                    <a:pt x="18" y="2323"/>
                  </a:lnTo>
                  <a:lnTo>
                    <a:pt x="18" y="2324"/>
                  </a:lnTo>
                  <a:lnTo>
                    <a:pt x="15" y="2327"/>
                  </a:lnTo>
                  <a:lnTo>
                    <a:pt x="12" y="2329"/>
                  </a:lnTo>
                  <a:lnTo>
                    <a:pt x="11" y="2330"/>
                  </a:lnTo>
                  <a:lnTo>
                    <a:pt x="9" y="2330"/>
                  </a:lnTo>
                  <a:lnTo>
                    <a:pt x="6" y="2330"/>
                  </a:lnTo>
                  <a:lnTo>
                    <a:pt x="5" y="2329"/>
                  </a:lnTo>
                  <a:lnTo>
                    <a:pt x="2" y="2327"/>
                  </a:lnTo>
                  <a:lnTo>
                    <a:pt x="0" y="2324"/>
                  </a:lnTo>
                  <a:lnTo>
                    <a:pt x="0" y="2323"/>
                  </a:lnTo>
                  <a:lnTo>
                    <a:pt x="0" y="2322"/>
                  </a:lnTo>
                  <a:lnTo>
                    <a:pt x="0" y="2319"/>
                  </a:lnTo>
                  <a:lnTo>
                    <a:pt x="0" y="2317"/>
                  </a:lnTo>
                  <a:lnTo>
                    <a:pt x="2" y="2314"/>
                  </a:lnTo>
                  <a:lnTo>
                    <a:pt x="5" y="2313"/>
                  </a:lnTo>
                  <a:lnTo>
                    <a:pt x="6" y="2311"/>
                  </a:lnTo>
                  <a:lnTo>
                    <a:pt x="9" y="2311"/>
                  </a:lnTo>
                  <a:lnTo>
                    <a:pt x="11" y="2311"/>
                  </a:lnTo>
                  <a:lnTo>
                    <a:pt x="12" y="2313"/>
                  </a:lnTo>
                  <a:lnTo>
                    <a:pt x="15" y="2314"/>
                  </a:lnTo>
                  <a:lnTo>
                    <a:pt x="18" y="2317"/>
                  </a:lnTo>
                  <a:lnTo>
                    <a:pt x="18" y="2319"/>
                  </a:lnTo>
                  <a:lnTo>
                    <a:pt x="18" y="2322"/>
                  </a:lnTo>
                  <a:close/>
                  <a:moveTo>
                    <a:pt x="18" y="2358"/>
                  </a:moveTo>
                  <a:lnTo>
                    <a:pt x="18" y="2358"/>
                  </a:lnTo>
                  <a:lnTo>
                    <a:pt x="18" y="2360"/>
                  </a:lnTo>
                  <a:lnTo>
                    <a:pt x="18" y="2361"/>
                  </a:lnTo>
                  <a:lnTo>
                    <a:pt x="15" y="2364"/>
                  </a:lnTo>
                  <a:lnTo>
                    <a:pt x="12" y="2366"/>
                  </a:lnTo>
                  <a:lnTo>
                    <a:pt x="11" y="2367"/>
                  </a:lnTo>
                  <a:lnTo>
                    <a:pt x="9" y="2367"/>
                  </a:lnTo>
                  <a:lnTo>
                    <a:pt x="6" y="2367"/>
                  </a:lnTo>
                  <a:lnTo>
                    <a:pt x="5" y="2366"/>
                  </a:lnTo>
                  <a:lnTo>
                    <a:pt x="2" y="2364"/>
                  </a:lnTo>
                  <a:lnTo>
                    <a:pt x="0" y="2361"/>
                  </a:lnTo>
                  <a:lnTo>
                    <a:pt x="0" y="2360"/>
                  </a:lnTo>
                  <a:lnTo>
                    <a:pt x="0" y="2358"/>
                  </a:lnTo>
                  <a:lnTo>
                    <a:pt x="0" y="2355"/>
                  </a:lnTo>
                  <a:lnTo>
                    <a:pt x="0" y="2354"/>
                  </a:lnTo>
                  <a:lnTo>
                    <a:pt x="2" y="2351"/>
                  </a:lnTo>
                  <a:lnTo>
                    <a:pt x="5" y="2350"/>
                  </a:lnTo>
                  <a:lnTo>
                    <a:pt x="6" y="2348"/>
                  </a:lnTo>
                  <a:lnTo>
                    <a:pt x="9" y="2348"/>
                  </a:lnTo>
                  <a:lnTo>
                    <a:pt x="11" y="2348"/>
                  </a:lnTo>
                  <a:lnTo>
                    <a:pt x="12" y="2350"/>
                  </a:lnTo>
                  <a:lnTo>
                    <a:pt x="15" y="2351"/>
                  </a:lnTo>
                  <a:lnTo>
                    <a:pt x="18" y="2354"/>
                  </a:lnTo>
                  <a:lnTo>
                    <a:pt x="18" y="2355"/>
                  </a:lnTo>
                  <a:lnTo>
                    <a:pt x="18" y="2358"/>
                  </a:lnTo>
                  <a:close/>
                  <a:moveTo>
                    <a:pt x="18" y="2395"/>
                  </a:moveTo>
                  <a:lnTo>
                    <a:pt x="18" y="2395"/>
                  </a:lnTo>
                  <a:lnTo>
                    <a:pt x="18" y="2397"/>
                  </a:lnTo>
                  <a:lnTo>
                    <a:pt x="18" y="2398"/>
                  </a:lnTo>
                  <a:lnTo>
                    <a:pt x="15" y="2401"/>
                  </a:lnTo>
                  <a:lnTo>
                    <a:pt x="12" y="2403"/>
                  </a:lnTo>
                  <a:lnTo>
                    <a:pt x="11" y="2404"/>
                  </a:lnTo>
                  <a:lnTo>
                    <a:pt x="9" y="2404"/>
                  </a:lnTo>
                  <a:lnTo>
                    <a:pt x="6" y="2404"/>
                  </a:lnTo>
                  <a:lnTo>
                    <a:pt x="5" y="2403"/>
                  </a:lnTo>
                  <a:lnTo>
                    <a:pt x="2" y="2401"/>
                  </a:lnTo>
                  <a:lnTo>
                    <a:pt x="0" y="2398"/>
                  </a:lnTo>
                  <a:lnTo>
                    <a:pt x="0" y="2397"/>
                  </a:lnTo>
                  <a:lnTo>
                    <a:pt x="0" y="2395"/>
                  </a:lnTo>
                  <a:lnTo>
                    <a:pt x="0" y="2392"/>
                  </a:lnTo>
                  <a:lnTo>
                    <a:pt x="0" y="2391"/>
                  </a:lnTo>
                  <a:lnTo>
                    <a:pt x="2" y="2388"/>
                  </a:lnTo>
                  <a:lnTo>
                    <a:pt x="5" y="2386"/>
                  </a:lnTo>
                  <a:lnTo>
                    <a:pt x="6" y="2385"/>
                  </a:lnTo>
                  <a:lnTo>
                    <a:pt x="9" y="2385"/>
                  </a:lnTo>
                  <a:lnTo>
                    <a:pt x="11" y="2385"/>
                  </a:lnTo>
                  <a:lnTo>
                    <a:pt x="12" y="2386"/>
                  </a:lnTo>
                  <a:lnTo>
                    <a:pt x="15" y="2388"/>
                  </a:lnTo>
                  <a:lnTo>
                    <a:pt x="18" y="2391"/>
                  </a:lnTo>
                  <a:lnTo>
                    <a:pt x="18" y="2392"/>
                  </a:lnTo>
                  <a:lnTo>
                    <a:pt x="18" y="2395"/>
                  </a:lnTo>
                  <a:close/>
                  <a:moveTo>
                    <a:pt x="18" y="2432"/>
                  </a:moveTo>
                  <a:lnTo>
                    <a:pt x="18" y="2432"/>
                  </a:lnTo>
                  <a:lnTo>
                    <a:pt x="18" y="2434"/>
                  </a:lnTo>
                  <a:lnTo>
                    <a:pt x="18" y="2435"/>
                  </a:lnTo>
                  <a:lnTo>
                    <a:pt x="15" y="2438"/>
                  </a:lnTo>
                  <a:lnTo>
                    <a:pt x="12" y="2440"/>
                  </a:lnTo>
                  <a:lnTo>
                    <a:pt x="11" y="2441"/>
                  </a:lnTo>
                  <a:lnTo>
                    <a:pt x="9" y="2441"/>
                  </a:lnTo>
                  <a:lnTo>
                    <a:pt x="6" y="2441"/>
                  </a:lnTo>
                  <a:lnTo>
                    <a:pt x="5" y="2440"/>
                  </a:lnTo>
                  <a:lnTo>
                    <a:pt x="2" y="2438"/>
                  </a:lnTo>
                  <a:lnTo>
                    <a:pt x="0" y="2435"/>
                  </a:lnTo>
                  <a:lnTo>
                    <a:pt x="0" y="2434"/>
                  </a:lnTo>
                  <a:lnTo>
                    <a:pt x="0" y="2432"/>
                  </a:lnTo>
                  <a:lnTo>
                    <a:pt x="0" y="2429"/>
                  </a:lnTo>
                  <a:lnTo>
                    <a:pt x="0" y="2428"/>
                  </a:lnTo>
                  <a:lnTo>
                    <a:pt x="2" y="2425"/>
                  </a:lnTo>
                  <a:lnTo>
                    <a:pt x="5" y="2423"/>
                  </a:lnTo>
                  <a:lnTo>
                    <a:pt x="6" y="2422"/>
                  </a:lnTo>
                  <a:lnTo>
                    <a:pt x="9" y="2422"/>
                  </a:lnTo>
                  <a:lnTo>
                    <a:pt x="11" y="2422"/>
                  </a:lnTo>
                  <a:lnTo>
                    <a:pt x="12" y="2423"/>
                  </a:lnTo>
                  <a:lnTo>
                    <a:pt x="15" y="2425"/>
                  </a:lnTo>
                  <a:lnTo>
                    <a:pt x="18" y="2428"/>
                  </a:lnTo>
                  <a:lnTo>
                    <a:pt x="18" y="2429"/>
                  </a:lnTo>
                  <a:lnTo>
                    <a:pt x="18" y="2432"/>
                  </a:lnTo>
                  <a:close/>
                  <a:moveTo>
                    <a:pt x="18" y="2469"/>
                  </a:moveTo>
                  <a:lnTo>
                    <a:pt x="18" y="2469"/>
                  </a:lnTo>
                  <a:lnTo>
                    <a:pt x="18" y="2471"/>
                  </a:lnTo>
                  <a:lnTo>
                    <a:pt x="18" y="2472"/>
                  </a:lnTo>
                  <a:lnTo>
                    <a:pt x="15" y="2475"/>
                  </a:lnTo>
                  <a:lnTo>
                    <a:pt x="12" y="2476"/>
                  </a:lnTo>
                  <a:lnTo>
                    <a:pt x="11" y="2478"/>
                  </a:lnTo>
                  <a:lnTo>
                    <a:pt x="9" y="2478"/>
                  </a:lnTo>
                  <a:lnTo>
                    <a:pt x="6" y="2478"/>
                  </a:lnTo>
                  <a:lnTo>
                    <a:pt x="5" y="2476"/>
                  </a:lnTo>
                  <a:lnTo>
                    <a:pt x="2" y="2475"/>
                  </a:lnTo>
                  <a:lnTo>
                    <a:pt x="0" y="2472"/>
                  </a:lnTo>
                  <a:lnTo>
                    <a:pt x="0" y="2471"/>
                  </a:lnTo>
                  <a:lnTo>
                    <a:pt x="0" y="2469"/>
                  </a:lnTo>
                  <a:lnTo>
                    <a:pt x="0" y="2466"/>
                  </a:lnTo>
                  <a:lnTo>
                    <a:pt x="0" y="2465"/>
                  </a:lnTo>
                  <a:lnTo>
                    <a:pt x="2" y="2462"/>
                  </a:lnTo>
                  <a:lnTo>
                    <a:pt x="5" y="2460"/>
                  </a:lnTo>
                  <a:lnTo>
                    <a:pt x="6" y="2459"/>
                  </a:lnTo>
                  <a:lnTo>
                    <a:pt x="9" y="2459"/>
                  </a:lnTo>
                  <a:lnTo>
                    <a:pt x="11" y="2459"/>
                  </a:lnTo>
                  <a:lnTo>
                    <a:pt x="12" y="2460"/>
                  </a:lnTo>
                  <a:lnTo>
                    <a:pt x="15" y="2462"/>
                  </a:lnTo>
                  <a:lnTo>
                    <a:pt x="18" y="2465"/>
                  </a:lnTo>
                  <a:lnTo>
                    <a:pt x="18" y="2466"/>
                  </a:lnTo>
                  <a:lnTo>
                    <a:pt x="18" y="2469"/>
                  </a:lnTo>
                  <a:close/>
                  <a:moveTo>
                    <a:pt x="18" y="2506"/>
                  </a:moveTo>
                  <a:lnTo>
                    <a:pt x="18" y="2506"/>
                  </a:lnTo>
                  <a:lnTo>
                    <a:pt x="18" y="2507"/>
                  </a:lnTo>
                  <a:lnTo>
                    <a:pt x="18" y="2509"/>
                  </a:lnTo>
                  <a:lnTo>
                    <a:pt x="15" y="2512"/>
                  </a:lnTo>
                  <a:lnTo>
                    <a:pt x="12" y="2513"/>
                  </a:lnTo>
                  <a:lnTo>
                    <a:pt x="11" y="2515"/>
                  </a:lnTo>
                  <a:lnTo>
                    <a:pt x="9" y="2515"/>
                  </a:lnTo>
                  <a:lnTo>
                    <a:pt x="6" y="2515"/>
                  </a:lnTo>
                  <a:lnTo>
                    <a:pt x="5" y="2513"/>
                  </a:lnTo>
                  <a:lnTo>
                    <a:pt x="2" y="2512"/>
                  </a:lnTo>
                  <a:lnTo>
                    <a:pt x="0" y="2509"/>
                  </a:lnTo>
                  <a:lnTo>
                    <a:pt x="0" y="2507"/>
                  </a:lnTo>
                  <a:lnTo>
                    <a:pt x="0" y="2506"/>
                  </a:lnTo>
                  <a:lnTo>
                    <a:pt x="0" y="2503"/>
                  </a:lnTo>
                  <a:lnTo>
                    <a:pt x="0" y="2502"/>
                  </a:lnTo>
                  <a:lnTo>
                    <a:pt x="2" y="2499"/>
                  </a:lnTo>
                  <a:lnTo>
                    <a:pt x="5" y="2497"/>
                  </a:lnTo>
                  <a:lnTo>
                    <a:pt x="6" y="2496"/>
                  </a:lnTo>
                  <a:lnTo>
                    <a:pt x="9" y="2496"/>
                  </a:lnTo>
                  <a:lnTo>
                    <a:pt x="11" y="2496"/>
                  </a:lnTo>
                  <a:lnTo>
                    <a:pt x="12" y="2497"/>
                  </a:lnTo>
                  <a:lnTo>
                    <a:pt x="15" y="2499"/>
                  </a:lnTo>
                  <a:lnTo>
                    <a:pt x="18" y="2502"/>
                  </a:lnTo>
                  <a:lnTo>
                    <a:pt x="18" y="2503"/>
                  </a:lnTo>
                  <a:lnTo>
                    <a:pt x="18" y="2506"/>
                  </a:lnTo>
                  <a:close/>
                  <a:moveTo>
                    <a:pt x="18" y="2543"/>
                  </a:moveTo>
                  <a:lnTo>
                    <a:pt x="18" y="2543"/>
                  </a:lnTo>
                  <a:lnTo>
                    <a:pt x="18" y="2544"/>
                  </a:lnTo>
                  <a:lnTo>
                    <a:pt x="18" y="2546"/>
                  </a:lnTo>
                  <a:lnTo>
                    <a:pt x="15" y="2549"/>
                  </a:lnTo>
                  <a:lnTo>
                    <a:pt x="12" y="2550"/>
                  </a:lnTo>
                  <a:lnTo>
                    <a:pt x="11" y="2552"/>
                  </a:lnTo>
                  <a:lnTo>
                    <a:pt x="9" y="2552"/>
                  </a:lnTo>
                  <a:lnTo>
                    <a:pt x="6" y="2552"/>
                  </a:lnTo>
                  <a:lnTo>
                    <a:pt x="5" y="2550"/>
                  </a:lnTo>
                  <a:lnTo>
                    <a:pt x="2" y="2549"/>
                  </a:lnTo>
                  <a:lnTo>
                    <a:pt x="0" y="2546"/>
                  </a:lnTo>
                  <a:lnTo>
                    <a:pt x="0" y="2544"/>
                  </a:lnTo>
                  <a:lnTo>
                    <a:pt x="0" y="2543"/>
                  </a:lnTo>
                  <a:lnTo>
                    <a:pt x="0" y="2540"/>
                  </a:lnTo>
                  <a:lnTo>
                    <a:pt x="0" y="2538"/>
                  </a:lnTo>
                  <a:lnTo>
                    <a:pt x="2" y="2536"/>
                  </a:lnTo>
                  <a:lnTo>
                    <a:pt x="5" y="2534"/>
                  </a:lnTo>
                  <a:lnTo>
                    <a:pt x="6" y="2533"/>
                  </a:lnTo>
                  <a:lnTo>
                    <a:pt x="9" y="2533"/>
                  </a:lnTo>
                  <a:lnTo>
                    <a:pt x="11" y="2533"/>
                  </a:lnTo>
                  <a:lnTo>
                    <a:pt x="12" y="2534"/>
                  </a:lnTo>
                  <a:lnTo>
                    <a:pt x="15" y="2536"/>
                  </a:lnTo>
                  <a:lnTo>
                    <a:pt x="18" y="2538"/>
                  </a:lnTo>
                  <a:lnTo>
                    <a:pt x="18" y="2540"/>
                  </a:lnTo>
                  <a:lnTo>
                    <a:pt x="18" y="2543"/>
                  </a:lnTo>
                  <a:close/>
                  <a:moveTo>
                    <a:pt x="18" y="2580"/>
                  </a:moveTo>
                  <a:lnTo>
                    <a:pt x="18" y="2580"/>
                  </a:lnTo>
                  <a:lnTo>
                    <a:pt x="18" y="2581"/>
                  </a:lnTo>
                  <a:lnTo>
                    <a:pt x="18" y="2583"/>
                  </a:lnTo>
                  <a:lnTo>
                    <a:pt x="15" y="2586"/>
                  </a:lnTo>
                  <a:lnTo>
                    <a:pt x="12" y="2587"/>
                  </a:lnTo>
                  <a:lnTo>
                    <a:pt x="11" y="2589"/>
                  </a:lnTo>
                  <a:lnTo>
                    <a:pt x="9" y="2589"/>
                  </a:lnTo>
                  <a:lnTo>
                    <a:pt x="6" y="2589"/>
                  </a:lnTo>
                  <a:lnTo>
                    <a:pt x="5" y="2587"/>
                  </a:lnTo>
                  <a:lnTo>
                    <a:pt x="2" y="2586"/>
                  </a:lnTo>
                  <a:lnTo>
                    <a:pt x="0" y="2583"/>
                  </a:lnTo>
                  <a:lnTo>
                    <a:pt x="0" y="2581"/>
                  </a:lnTo>
                  <a:lnTo>
                    <a:pt x="0" y="2580"/>
                  </a:lnTo>
                  <a:lnTo>
                    <a:pt x="0" y="2577"/>
                  </a:lnTo>
                  <a:lnTo>
                    <a:pt x="0" y="2575"/>
                  </a:lnTo>
                  <a:lnTo>
                    <a:pt x="2" y="2572"/>
                  </a:lnTo>
                  <a:lnTo>
                    <a:pt x="5" y="2571"/>
                  </a:lnTo>
                  <a:lnTo>
                    <a:pt x="6" y="2569"/>
                  </a:lnTo>
                  <a:lnTo>
                    <a:pt x="9" y="2569"/>
                  </a:lnTo>
                  <a:lnTo>
                    <a:pt x="11" y="2569"/>
                  </a:lnTo>
                  <a:lnTo>
                    <a:pt x="12" y="2571"/>
                  </a:lnTo>
                  <a:lnTo>
                    <a:pt x="15" y="2572"/>
                  </a:lnTo>
                  <a:lnTo>
                    <a:pt x="18" y="2575"/>
                  </a:lnTo>
                  <a:lnTo>
                    <a:pt x="18" y="2577"/>
                  </a:lnTo>
                  <a:lnTo>
                    <a:pt x="18" y="2580"/>
                  </a:lnTo>
                  <a:close/>
                  <a:moveTo>
                    <a:pt x="16" y="2599"/>
                  </a:moveTo>
                  <a:lnTo>
                    <a:pt x="16" y="2599"/>
                  </a:lnTo>
                  <a:lnTo>
                    <a:pt x="18" y="2599"/>
                  </a:lnTo>
                  <a:lnTo>
                    <a:pt x="21" y="2600"/>
                  </a:lnTo>
                  <a:lnTo>
                    <a:pt x="24" y="2602"/>
                  </a:lnTo>
                  <a:lnTo>
                    <a:pt x="25" y="2605"/>
                  </a:lnTo>
                  <a:lnTo>
                    <a:pt x="25" y="2606"/>
                  </a:lnTo>
                  <a:lnTo>
                    <a:pt x="25" y="2608"/>
                  </a:lnTo>
                  <a:lnTo>
                    <a:pt x="25" y="2611"/>
                  </a:lnTo>
                  <a:lnTo>
                    <a:pt x="25" y="2612"/>
                  </a:lnTo>
                  <a:lnTo>
                    <a:pt x="24" y="2615"/>
                  </a:lnTo>
                  <a:lnTo>
                    <a:pt x="21" y="2617"/>
                  </a:lnTo>
                  <a:lnTo>
                    <a:pt x="18" y="2617"/>
                  </a:lnTo>
                  <a:lnTo>
                    <a:pt x="16" y="2618"/>
                  </a:lnTo>
                  <a:lnTo>
                    <a:pt x="15" y="2617"/>
                  </a:lnTo>
                  <a:lnTo>
                    <a:pt x="14" y="2617"/>
                  </a:lnTo>
                  <a:lnTo>
                    <a:pt x="11" y="2615"/>
                  </a:lnTo>
                  <a:lnTo>
                    <a:pt x="8" y="2612"/>
                  </a:lnTo>
                  <a:lnTo>
                    <a:pt x="8" y="2611"/>
                  </a:lnTo>
                  <a:lnTo>
                    <a:pt x="8" y="2608"/>
                  </a:lnTo>
                  <a:lnTo>
                    <a:pt x="8" y="2606"/>
                  </a:lnTo>
                  <a:lnTo>
                    <a:pt x="8" y="2605"/>
                  </a:lnTo>
                  <a:lnTo>
                    <a:pt x="11" y="2602"/>
                  </a:lnTo>
                  <a:lnTo>
                    <a:pt x="14" y="2600"/>
                  </a:lnTo>
                  <a:lnTo>
                    <a:pt x="15" y="2599"/>
                  </a:lnTo>
                  <a:lnTo>
                    <a:pt x="16" y="2599"/>
                  </a:lnTo>
                  <a:close/>
                  <a:moveTo>
                    <a:pt x="53" y="2599"/>
                  </a:moveTo>
                  <a:lnTo>
                    <a:pt x="53" y="2599"/>
                  </a:lnTo>
                  <a:lnTo>
                    <a:pt x="55" y="2599"/>
                  </a:lnTo>
                  <a:lnTo>
                    <a:pt x="58" y="2600"/>
                  </a:lnTo>
                  <a:lnTo>
                    <a:pt x="61" y="2602"/>
                  </a:lnTo>
                  <a:lnTo>
                    <a:pt x="62" y="2605"/>
                  </a:lnTo>
                  <a:lnTo>
                    <a:pt x="62" y="2606"/>
                  </a:lnTo>
                  <a:lnTo>
                    <a:pt x="62" y="2608"/>
                  </a:lnTo>
                  <a:lnTo>
                    <a:pt x="62" y="2611"/>
                  </a:lnTo>
                  <a:lnTo>
                    <a:pt x="62" y="2612"/>
                  </a:lnTo>
                  <a:lnTo>
                    <a:pt x="61" y="2615"/>
                  </a:lnTo>
                  <a:lnTo>
                    <a:pt x="58" y="2617"/>
                  </a:lnTo>
                  <a:lnTo>
                    <a:pt x="55" y="2617"/>
                  </a:lnTo>
                  <a:lnTo>
                    <a:pt x="53" y="2618"/>
                  </a:lnTo>
                  <a:lnTo>
                    <a:pt x="52" y="2617"/>
                  </a:lnTo>
                  <a:lnTo>
                    <a:pt x="50" y="2617"/>
                  </a:lnTo>
                  <a:lnTo>
                    <a:pt x="47" y="2615"/>
                  </a:lnTo>
                  <a:lnTo>
                    <a:pt x="45" y="2612"/>
                  </a:lnTo>
                  <a:lnTo>
                    <a:pt x="45" y="2611"/>
                  </a:lnTo>
                  <a:lnTo>
                    <a:pt x="45" y="2608"/>
                  </a:lnTo>
                  <a:lnTo>
                    <a:pt x="45" y="2606"/>
                  </a:lnTo>
                  <a:lnTo>
                    <a:pt x="45" y="2605"/>
                  </a:lnTo>
                  <a:lnTo>
                    <a:pt x="47" y="2602"/>
                  </a:lnTo>
                  <a:lnTo>
                    <a:pt x="50" y="2600"/>
                  </a:lnTo>
                  <a:lnTo>
                    <a:pt x="52" y="2599"/>
                  </a:lnTo>
                  <a:lnTo>
                    <a:pt x="53" y="2599"/>
                  </a:lnTo>
                  <a:close/>
                  <a:moveTo>
                    <a:pt x="90" y="2599"/>
                  </a:moveTo>
                  <a:lnTo>
                    <a:pt x="90" y="2599"/>
                  </a:lnTo>
                  <a:lnTo>
                    <a:pt x="92" y="2599"/>
                  </a:lnTo>
                  <a:lnTo>
                    <a:pt x="95" y="2600"/>
                  </a:lnTo>
                  <a:lnTo>
                    <a:pt x="98" y="2602"/>
                  </a:lnTo>
                  <a:lnTo>
                    <a:pt x="99" y="2605"/>
                  </a:lnTo>
                  <a:lnTo>
                    <a:pt x="99" y="2606"/>
                  </a:lnTo>
                  <a:lnTo>
                    <a:pt x="99" y="2608"/>
                  </a:lnTo>
                  <a:lnTo>
                    <a:pt x="99" y="2611"/>
                  </a:lnTo>
                  <a:lnTo>
                    <a:pt x="99" y="2612"/>
                  </a:lnTo>
                  <a:lnTo>
                    <a:pt x="98" y="2615"/>
                  </a:lnTo>
                  <a:lnTo>
                    <a:pt x="95" y="2617"/>
                  </a:lnTo>
                  <a:lnTo>
                    <a:pt x="92" y="2617"/>
                  </a:lnTo>
                  <a:lnTo>
                    <a:pt x="90" y="2618"/>
                  </a:lnTo>
                  <a:lnTo>
                    <a:pt x="89" y="2617"/>
                  </a:lnTo>
                  <a:lnTo>
                    <a:pt x="87" y="2617"/>
                  </a:lnTo>
                  <a:lnTo>
                    <a:pt x="84" y="2615"/>
                  </a:lnTo>
                  <a:lnTo>
                    <a:pt x="81" y="2612"/>
                  </a:lnTo>
                  <a:lnTo>
                    <a:pt x="81" y="2611"/>
                  </a:lnTo>
                  <a:lnTo>
                    <a:pt x="81" y="2608"/>
                  </a:lnTo>
                  <a:lnTo>
                    <a:pt x="81" y="2606"/>
                  </a:lnTo>
                  <a:lnTo>
                    <a:pt x="81" y="2605"/>
                  </a:lnTo>
                  <a:lnTo>
                    <a:pt x="84" y="2602"/>
                  </a:lnTo>
                  <a:lnTo>
                    <a:pt x="87" y="2600"/>
                  </a:lnTo>
                  <a:lnTo>
                    <a:pt x="89" y="2599"/>
                  </a:lnTo>
                  <a:lnTo>
                    <a:pt x="90" y="2599"/>
                  </a:lnTo>
                  <a:close/>
                  <a:moveTo>
                    <a:pt x="127" y="2599"/>
                  </a:moveTo>
                  <a:lnTo>
                    <a:pt x="127" y="2599"/>
                  </a:lnTo>
                  <a:lnTo>
                    <a:pt x="129" y="2599"/>
                  </a:lnTo>
                  <a:lnTo>
                    <a:pt x="132" y="2600"/>
                  </a:lnTo>
                  <a:lnTo>
                    <a:pt x="135" y="2602"/>
                  </a:lnTo>
                  <a:lnTo>
                    <a:pt x="136" y="2605"/>
                  </a:lnTo>
                  <a:lnTo>
                    <a:pt x="136" y="2606"/>
                  </a:lnTo>
                  <a:lnTo>
                    <a:pt x="136" y="2608"/>
                  </a:lnTo>
                  <a:lnTo>
                    <a:pt x="136" y="2611"/>
                  </a:lnTo>
                  <a:lnTo>
                    <a:pt x="136" y="2612"/>
                  </a:lnTo>
                  <a:lnTo>
                    <a:pt x="135" y="2615"/>
                  </a:lnTo>
                  <a:lnTo>
                    <a:pt x="132" y="2617"/>
                  </a:lnTo>
                  <a:lnTo>
                    <a:pt x="129" y="2617"/>
                  </a:lnTo>
                  <a:lnTo>
                    <a:pt x="127" y="2618"/>
                  </a:lnTo>
                  <a:lnTo>
                    <a:pt x="126" y="2617"/>
                  </a:lnTo>
                  <a:lnTo>
                    <a:pt x="124" y="2617"/>
                  </a:lnTo>
                  <a:lnTo>
                    <a:pt x="121" y="2615"/>
                  </a:lnTo>
                  <a:lnTo>
                    <a:pt x="118" y="2612"/>
                  </a:lnTo>
                  <a:lnTo>
                    <a:pt x="118" y="2611"/>
                  </a:lnTo>
                  <a:lnTo>
                    <a:pt x="118" y="2608"/>
                  </a:lnTo>
                  <a:lnTo>
                    <a:pt x="118" y="2606"/>
                  </a:lnTo>
                  <a:lnTo>
                    <a:pt x="118" y="2605"/>
                  </a:lnTo>
                  <a:lnTo>
                    <a:pt x="121" y="2602"/>
                  </a:lnTo>
                  <a:lnTo>
                    <a:pt x="124" y="2600"/>
                  </a:lnTo>
                  <a:lnTo>
                    <a:pt x="126" y="2599"/>
                  </a:lnTo>
                  <a:lnTo>
                    <a:pt x="127" y="2599"/>
                  </a:lnTo>
                  <a:close/>
                  <a:moveTo>
                    <a:pt x="164" y="2599"/>
                  </a:moveTo>
                  <a:lnTo>
                    <a:pt x="164" y="2599"/>
                  </a:lnTo>
                  <a:lnTo>
                    <a:pt x="166" y="2599"/>
                  </a:lnTo>
                  <a:lnTo>
                    <a:pt x="169" y="2600"/>
                  </a:lnTo>
                  <a:lnTo>
                    <a:pt x="171" y="2602"/>
                  </a:lnTo>
                  <a:lnTo>
                    <a:pt x="173" y="2605"/>
                  </a:lnTo>
                  <a:lnTo>
                    <a:pt x="173" y="2606"/>
                  </a:lnTo>
                  <a:lnTo>
                    <a:pt x="173" y="2608"/>
                  </a:lnTo>
                  <a:lnTo>
                    <a:pt x="173" y="2611"/>
                  </a:lnTo>
                  <a:lnTo>
                    <a:pt x="173" y="2612"/>
                  </a:lnTo>
                  <a:lnTo>
                    <a:pt x="171" y="2615"/>
                  </a:lnTo>
                  <a:lnTo>
                    <a:pt x="169" y="2617"/>
                  </a:lnTo>
                  <a:lnTo>
                    <a:pt x="166" y="2617"/>
                  </a:lnTo>
                  <a:lnTo>
                    <a:pt x="164" y="2618"/>
                  </a:lnTo>
                  <a:lnTo>
                    <a:pt x="163" y="2617"/>
                  </a:lnTo>
                  <a:lnTo>
                    <a:pt x="161" y="2617"/>
                  </a:lnTo>
                  <a:lnTo>
                    <a:pt x="158" y="2615"/>
                  </a:lnTo>
                  <a:lnTo>
                    <a:pt x="155" y="2612"/>
                  </a:lnTo>
                  <a:lnTo>
                    <a:pt x="155" y="2611"/>
                  </a:lnTo>
                  <a:lnTo>
                    <a:pt x="155" y="2608"/>
                  </a:lnTo>
                  <a:lnTo>
                    <a:pt x="155" y="2606"/>
                  </a:lnTo>
                  <a:lnTo>
                    <a:pt x="155" y="2605"/>
                  </a:lnTo>
                  <a:lnTo>
                    <a:pt x="158" y="2602"/>
                  </a:lnTo>
                  <a:lnTo>
                    <a:pt x="161" y="2600"/>
                  </a:lnTo>
                  <a:lnTo>
                    <a:pt x="163" y="2599"/>
                  </a:lnTo>
                  <a:lnTo>
                    <a:pt x="164" y="2599"/>
                  </a:lnTo>
                  <a:close/>
                  <a:moveTo>
                    <a:pt x="201" y="2599"/>
                  </a:moveTo>
                  <a:lnTo>
                    <a:pt x="201" y="2599"/>
                  </a:lnTo>
                  <a:lnTo>
                    <a:pt x="202" y="2599"/>
                  </a:lnTo>
                  <a:lnTo>
                    <a:pt x="205" y="2600"/>
                  </a:lnTo>
                  <a:lnTo>
                    <a:pt x="208" y="2602"/>
                  </a:lnTo>
                  <a:lnTo>
                    <a:pt x="210" y="2605"/>
                  </a:lnTo>
                  <a:lnTo>
                    <a:pt x="210" y="2606"/>
                  </a:lnTo>
                  <a:lnTo>
                    <a:pt x="210" y="2608"/>
                  </a:lnTo>
                  <a:lnTo>
                    <a:pt x="210" y="2611"/>
                  </a:lnTo>
                  <a:lnTo>
                    <a:pt x="210" y="2612"/>
                  </a:lnTo>
                  <a:lnTo>
                    <a:pt x="208" y="2615"/>
                  </a:lnTo>
                  <a:lnTo>
                    <a:pt x="205" y="2617"/>
                  </a:lnTo>
                  <a:lnTo>
                    <a:pt x="202" y="2617"/>
                  </a:lnTo>
                  <a:lnTo>
                    <a:pt x="201" y="2618"/>
                  </a:lnTo>
                  <a:lnTo>
                    <a:pt x="200" y="2617"/>
                  </a:lnTo>
                  <a:lnTo>
                    <a:pt x="198" y="2617"/>
                  </a:lnTo>
                  <a:lnTo>
                    <a:pt x="195" y="2615"/>
                  </a:lnTo>
                  <a:lnTo>
                    <a:pt x="192" y="2612"/>
                  </a:lnTo>
                  <a:lnTo>
                    <a:pt x="192" y="2611"/>
                  </a:lnTo>
                  <a:lnTo>
                    <a:pt x="192" y="2608"/>
                  </a:lnTo>
                  <a:lnTo>
                    <a:pt x="192" y="2606"/>
                  </a:lnTo>
                  <a:lnTo>
                    <a:pt x="192" y="2605"/>
                  </a:lnTo>
                  <a:lnTo>
                    <a:pt x="195" y="2602"/>
                  </a:lnTo>
                  <a:lnTo>
                    <a:pt x="198" y="2600"/>
                  </a:lnTo>
                  <a:lnTo>
                    <a:pt x="200" y="2599"/>
                  </a:lnTo>
                  <a:lnTo>
                    <a:pt x="201" y="2599"/>
                  </a:lnTo>
                  <a:close/>
                  <a:moveTo>
                    <a:pt x="238" y="2599"/>
                  </a:moveTo>
                  <a:lnTo>
                    <a:pt x="238" y="2599"/>
                  </a:lnTo>
                  <a:lnTo>
                    <a:pt x="239" y="2599"/>
                  </a:lnTo>
                  <a:lnTo>
                    <a:pt x="242" y="2600"/>
                  </a:lnTo>
                  <a:lnTo>
                    <a:pt x="245" y="2602"/>
                  </a:lnTo>
                  <a:lnTo>
                    <a:pt x="247" y="2605"/>
                  </a:lnTo>
                  <a:lnTo>
                    <a:pt x="247" y="2606"/>
                  </a:lnTo>
                  <a:lnTo>
                    <a:pt x="247" y="2608"/>
                  </a:lnTo>
                  <a:lnTo>
                    <a:pt x="247" y="2611"/>
                  </a:lnTo>
                  <a:lnTo>
                    <a:pt x="247" y="2612"/>
                  </a:lnTo>
                  <a:lnTo>
                    <a:pt x="245" y="2615"/>
                  </a:lnTo>
                  <a:lnTo>
                    <a:pt x="242" y="2617"/>
                  </a:lnTo>
                  <a:lnTo>
                    <a:pt x="239" y="2617"/>
                  </a:lnTo>
                  <a:lnTo>
                    <a:pt x="238" y="2618"/>
                  </a:lnTo>
                  <a:lnTo>
                    <a:pt x="236" y="2617"/>
                  </a:lnTo>
                  <a:lnTo>
                    <a:pt x="235" y="2617"/>
                  </a:lnTo>
                  <a:lnTo>
                    <a:pt x="232" y="2615"/>
                  </a:lnTo>
                  <a:lnTo>
                    <a:pt x="229" y="2612"/>
                  </a:lnTo>
                  <a:lnTo>
                    <a:pt x="229" y="2611"/>
                  </a:lnTo>
                  <a:lnTo>
                    <a:pt x="229" y="2608"/>
                  </a:lnTo>
                  <a:lnTo>
                    <a:pt x="229" y="2606"/>
                  </a:lnTo>
                  <a:lnTo>
                    <a:pt x="229" y="2605"/>
                  </a:lnTo>
                  <a:lnTo>
                    <a:pt x="232" y="2602"/>
                  </a:lnTo>
                  <a:lnTo>
                    <a:pt x="235" y="2600"/>
                  </a:lnTo>
                  <a:lnTo>
                    <a:pt x="236" y="2599"/>
                  </a:lnTo>
                  <a:lnTo>
                    <a:pt x="238" y="2599"/>
                  </a:lnTo>
                  <a:close/>
                  <a:moveTo>
                    <a:pt x="275" y="2599"/>
                  </a:moveTo>
                  <a:lnTo>
                    <a:pt x="275" y="2599"/>
                  </a:lnTo>
                  <a:lnTo>
                    <a:pt x="276" y="2599"/>
                  </a:lnTo>
                  <a:lnTo>
                    <a:pt x="279" y="2600"/>
                  </a:lnTo>
                  <a:lnTo>
                    <a:pt x="282" y="2602"/>
                  </a:lnTo>
                  <a:lnTo>
                    <a:pt x="284" y="2605"/>
                  </a:lnTo>
                  <a:lnTo>
                    <a:pt x="284" y="2606"/>
                  </a:lnTo>
                  <a:lnTo>
                    <a:pt x="284" y="2608"/>
                  </a:lnTo>
                  <a:lnTo>
                    <a:pt x="284" y="2611"/>
                  </a:lnTo>
                  <a:lnTo>
                    <a:pt x="284" y="2612"/>
                  </a:lnTo>
                  <a:lnTo>
                    <a:pt x="282" y="2615"/>
                  </a:lnTo>
                  <a:lnTo>
                    <a:pt x="279" y="2617"/>
                  </a:lnTo>
                  <a:lnTo>
                    <a:pt x="276" y="2617"/>
                  </a:lnTo>
                  <a:lnTo>
                    <a:pt x="275" y="2618"/>
                  </a:lnTo>
                  <a:lnTo>
                    <a:pt x="273" y="2617"/>
                  </a:lnTo>
                  <a:lnTo>
                    <a:pt x="272" y="2617"/>
                  </a:lnTo>
                  <a:lnTo>
                    <a:pt x="269" y="2615"/>
                  </a:lnTo>
                  <a:lnTo>
                    <a:pt x="266" y="2612"/>
                  </a:lnTo>
                  <a:lnTo>
                    <a:pt x="266" y="2611"/>
                  </a:lnTo>
                  <a:lnTo>
                    <a:pt x="266" y="2608"/>
                  </a:lnTo>
                  <a:lnTo>
                    <a:pt x="266" y="2606"/>
                  </a:lnTo>
                  <a:lnTo>
                    <a:pt x="266" y="2605"/>
                  </a:lnTo>
                  <a:lnTo>
                    <a:pt x="269" y="2602"/>
                  </a:lnTo>
                  <a:lnTo>
                    <a:pt x="272" y="2600"/>
                  </a:lnTo>
                  <a:lnTo>
                    <a:pt x="273" y="2599"/>
                  </a:lnTo>
                  <a:lnTo>
                    <a:pt x="275" y="2599"/>
                  </a:lnTo>
                  <a:close/>
                  <a:moveTo>
                    <a:pt x="312" y="2599"/>
                  </a:moveTo>
                  <a:lnTo>
                    <a:pt x="312" y="2599"/>
                  </a:lnTo>
                  <a:lnTo>
                    <a:pt x="313" y="2599"/>
                  </a:lnTo>
                  <a:lnTo>
                    <a:pt x="316" y="2600"/>
                  </a:lnTo>
                  <a:lnTo>
                    <a:pt x="319" y="2602"/>
                  </a:lnTo>
                  <a:lnTo>
                    <a:pt x="321" y="2605"/>
                  </a:lnTo>
                  <a:lnTo>
                    <a:pt x="321" y="2606"/>
                  </a:lnTo>
                  <a:lnTo>
                    <a:pt x="321" y="2608"/>
                  </a:lnTo>
                  <a:lnTo>
                    <a:pt x="321" y="2611"/>
                  </a:lnTo>
                  <a:lnTo>
                    <a:pt x="321" y="2612"/>
                  </a:lnTo>
                  <a:lnTo>
                    <a:pt x="319" y="2615"/>
                  </a:lnTo>
                  <a:lnTo>
                    <a:pt x="316" y="2617"/>
                  </a:lnTo>
                  <a:lnTo>
                    <a:pt x="313" y="2617"/>
                  </a:lnTo>
                  <a:lnTo>
                    <a:pt x="312" y="2618"/>
                  </a:lnTo>
                  <a:lnTo>
                    <a:pt x="310" y="2617"/>
                  </a:lnTo>
                  <a:lnTo>
                    <a:pt x="309" y="2617"/>
                  </a:lnTo>
                  <a:lnTo>
                    <a:pt x="306" y="2615"/>
                  </a:lnTo>
                  <a:lnTo>
                    <a:pt x="303" y="2612"/>
                  </a:lnTo>
                  <a:lnTo>
                    <a:pt x="303" y="2611"/>
                  </a:lnTo>
                  <a:lnTo>
                    <a:pt x="303" y="2608"/>
                  </a:lnTo>
                  <a:lnTo>
                    <a:pt x="303" y="2606"/>
                  </a:lnTo>
                  <a:lnTo>
                    <a:pt x="303" y="2605"/>
                  </a:lnTo>
                  <a:lnTo>
                    <a:pt x="306" y="2602"/>
                  </a:lnTo>
                  <a:lnTo>
                    <a:pt x="309" y="2600"/>
                  </a:lnTo>
                  <a:lnTo>
                    <a:pt x="310" y="2599"/>
                  </a:lnTo>
                  <a:lnTo>
                    <a:pt x="312" y="2599"/>
                  </a:lnTo>
                  <a:close/>
                  <a:moveTo>
                    <a:pt x="349" y="2599"/>
                  </a:moveTo>
                  <a:lnTo>
                    <a:pt x="349" y="2599"/>
                  </a:lnTo>
                  <a:lnTo>
                    <a:pt x="352" y="2599"/>
                  </a:lnTo>
                  <a:lnTo>
                    <a:pt x="353" y="2600"/>
                  </a:lnTo>
                  <a:lnTo>
                    <a:pt x="356" y="2602"/>
                  </a:lnTo>
                  <a:lnTo>
                    <a:pt x="357" y="2605"/>
                  </a:lnTo>
                  <a:lnTo>
                    <a:pt x="357" y="2606"/>
                  </a:lnTo>
                  <a:lnTo>
                    <a:pt x="359" y="2608"/>
                  </a:lnTo>
                  <a:lnTo>
                    <a:pt x="357" y="2611"/>
                  </a:lnTo>
                  <a:lnTo>
                    <a:pt x="357" y="2612"/>
                  </a:lnTo>
                  <a:lnTo>
                    <a:pt x="356" y="2615"/>
                  </a:lnTo>
                  <a:lnTo>
                    <a:pt x="353" y="2617"/>
                  </a:lnTo>
                  <a:lnTo>
                    <a:pt x="352" y="2617"/>
                  </a:lnTo>
                  <a:lnTo>
                    <a:pt x="349" y="2618"/>
                  </a:lnTo>
                  <a:lnTo>
                    <a:pt x="347" y="2617"/>
                  </a:lnTo>
                  <a:lnTo>
                    <a:pt x="346" y="2617"/>
                  </a:lnTo>
                  <a:lnTo>
                    <a:pt x="343" y="2615"/>
                  </a:lnTo>
                  <a:lnTo>
                    <a:pt x="340" y="2612"/>
                  </a:lnTo>
                  <a:lnTo>
                    <a:pt x="340" y="2611"/>
                  </a:lnTo>
                  <a:lnTo>
                    <a:pt x="340" y="2608"/>
                  </a:lnTo>
                  <a:lnTo>
                    <a:pt x="340" y="2606"/>
                  </a:lnTo>
                  <a:lnTo>
                    <a:pt x="340" y="2605"/>
                  </a:lnTo>
                  <a:lnTo>
                    <a:pt x="343" y="2602"/>
                  </a:lnTo>
                  <a:lnTo>
                    <a:pt x="346" y="2600"/>
                  </a:lnTo>
                  <a:lnTo>
                    <a:pt x="347" y="2599"/>
                  </a:lnTo>
                  <a:lnTo>
                    <a:pt x="349" y="2599"/>
                  </a:lnTo>
                  <a:close/>
                  <a:moveTo>
                    <a:pt x="385" y="2599"/>
                  </a:moveTo>
                  <a:lnTo>
                    <a:pt x="385" y="2599"/>
                  </a:lnTo>
                  <a:lnTo>
                    <a:pt x="388" y="2599"/>
                  </a:lnTo>
                  <a:lnTo>
                    <a:pt x="390" y="2600"/>
                  </a:lnTo>
                  <a:lnTo>
                    <a:pt x="393" y="2602"/>
                  </a:lnTo>
                  <a:lnTo>
                    <a:pt x="394" y="2605"/>
                  </a:lnTo>
                  <a:lnTo>
                    <a:pt x="394" y="2606"/>
                  </a:lnTo>
                  <a:lnTo>
                    <a:pt x="396" y="2608"/>
                  </a:lnTo>
                  <a:lnTo>
                    <a:pt x="394" y="2611"/>
                  </a:lnTo>
                  <a:lnTo>
                    <a:pt x="394" y="2612"/>
                  </a:lnTo>
                  <a:lnTo>
                    <a:pt x="393" y="2615"/>
                  </a:lnTo>
                  <a:lnTo>
                    <a:pt x="390" y="2617"/>
                  </a:lnTo>
                  <a:lnTo>
                    <a:pt x="388" y="2617"/>
                  </a:lnTo>
                  <a:lnTo>
                    <a:pt x="385" y="2618"/>
                  </a:lnTo>
                  <a:lnTo>
                    <a:pt x="384" y="2617"/>
                  </a:lnTo>
                  <a:lnTo>
                    <a:pt x="383" y="2617"/>
                  </a:lnTo>
                  <a:lnTo>
                    <a:pt x="380" y="2615"/>
                  </a:lnTo>
                  <a:lnTo>
                    <a:pt x="378" y="2612"/>
                  </a:lnTo>
                  <a:lnTo>
                    <a:pt x="377" y="2611"/>
                  </a:lnTo>
                  <a:lnTo>
                    <a:pt x="377" y="2608"/>
                  </a:lnTo>
                  <a:lnTo>
                    <a:pt x="377" y="2606"/>
                  </a:lnTo>
                  <a:lnTo>
                    <a:pt x="378" y="2605"/>
                  </a:lnTo>
                  <a:lnTo>
                    <a:pt x="380" y="2602"/>
                  </a:lnTo>
                  <a:lnTo>
                    <a:pt x="383" y="2600"/>
                  </a:lnTo>
                  <a:lnTo>
                    <a:pt x="384" y="2599"/>
                  </a:lnTo>
                  <a:lnTo>
                    <a:pt x="385" y="2599"/>
                  </a:lnTo>
                  <a:close/>
                  <a:moveTo>
                    <a:pt x="422" y="2599"/>
                  </a:moveTo>
                  <a:lnTo>
                    <a:pt x="422" y="2599"/>
                  </a:lnTo>
                  <a:lnTo>
                    <a:pt x="425" y="2599"/>
                  </a:lnTo>
                  <a:lnTo>
                    <a:pt x="427" y="2600"/>
                  </a:lnTo>
                  <a:lnTo>
                    <a:pt x="430" y="2602"/>
                  </a:lnTo>
                  <a:lnTo>
                    <a:pt x="431" y="2605"/>
                  </a:lnTo>
                  <a:lnTo>
                    <a:pt x="431" y="2606"/>
                  </a:lnTo>
                  <a:lnTo>
                    <a:pt x="433" y="2608"/>
                  </a:lnTo>
                  <a:lnTo>
                    <a:pt x="431" y="2611"/>
                  </a:lnTo>
                  <a:lnTo>
                    <a:pt x="431" y="2612"/>
                  </a:lnTo>
                  <a:lnTo>
                    <a:pt x="430" y="2615"/>
                  </a:lnTo>
                  <a:lnTo>
                    <a:pt x="427" y="2617"/>
                  </a:lnTo>
                  <a:lnTo>
                    <a:pt x="425" y="2617"/>
                  </a:lnTo>
                  <a:lnTo>
                    <a:pt x="422" y="2618"/>
                  </a:lnTo>
                  <a:lnTo>
                    <a:pt x="421" y="2617"/>
                  </a:lnTo>
                  <a:lnTo>
                    <a:pt x="419" y="2617"/>
                  </a:lnTo>
                  <a:lnTo>
                    <a:pt x="416" y="2615"/>
                  </a:lnTo>
                  <a:lnTo>
                    <a:pt x="415" y="2612"/>
                  </a:lnTo>
                  <a:lnTo>
                    <a:pt x="414" y="2611"/>
                  </a:lnTo>
                  <a:lnTo>
                    <a:pt x="414" y="2608"/>
                  </a:lnTo>
                  <a:lnTo>
                    <a:pt x="414" y="2606"/>
                  </a:lnTo>
                  <a:lnTo>
                    <a:pt x="415" y="2605"/>
                  </a:lnTo>
                  <a:lnTo>
                    <a:pt x="416" y="2602"/>
                  </a:lnTo>
                  <a:lnTo>
                    <a:pt x="419" y="2600"/>
                  </a:lnTo>
                  <a:lnTo>
                    <a:pt x="421" y="2599"/>
                  </a:lnTo>
                  <a:lnTo>
                    <a:pt x="422" y="2599"/>
                  </a:lnTo>
                  <a:close/>
                  <a:moveTo>
                    <a:pt x="459" y="2599"/>
                  </a:moveTo>
                  <a:lnTo>
                    <a:pt x="459" y="2599"/>
                  </a:lnTo>
                  <a:lnTo>
                    <a:pt x="462" y="2599"/>
                  </a:lnTo>
                  <a:lnTo>
                    <a:pt x="464" y="2600"/>
                  </a:lnTo>
                  <a:lnTo>
                    <a:pt x="467" y="2602"/>
                  </a:lnTo>
                  <a:lnTo>
                    <a:pt x="468" y="2605"/>
                  </a:lnTo>
                  <a:lnTo>
                    <a:pt x="468" y="2606"/>
                  </a:lnTo>
                  <a:lnTo>
                    <a:pt x="470" y="2608"/>
                  </a:lnTo>
                  <a:lnTo>
                    <a:pt x="468" y="2611"/>
                  </a:lnTo>
                  <a:lnTo>
                    <a:pt x="468" y="2612"/>
                  </a:lnTo>
                  <a:lnTo>
                    <a:pt x="467" y="2615"/>
                  </a:lnTo>
                  <a:lnTo>
                    <a:pt x="464" y="2617"/>
                  </a:lnTo>
                  <a:lnTo>
                    <a:pt x="462" y="2617"/>
                  </a:lnTo>
                  <a:lnTo>
                    <a:pt x="459" y="2618"/>
                  </a:lnTo>
                  <a:lnTo>
                    <a:pt x="458" y="2617"/>
                  </a:lnTo>
                  <a:lnTo>
                    <a:pt x="456" y="2617"/>
                  </a:lnTo>
                  <a:lnTo>
                    <a:pt x="453" y="2615"/>
                  </a:lnTo>
                  <a:lnTo>
                    <a:pt x="452" y="2612"/>
                  </a:lnTo>
                  <a:lnTo>
                    <a:pt x="450" y="2611"/>
                  </a:lnTo>
                  <a:lnTo>
                    <a:pt x="450" y="2608"/>
                  </a:lnTo>
                  <a:lnTo>
                    <a:pt x="450" y="2606"/>
                  </a:lnTo>
                  <a:lnTo>
                    <a:pt x="452" y="2605"/>
                  </a:lnTo>
                  <a:lnTo>
                    <a:pt x="453" y="2602"/>
                  </a:lnTo>
                  <a:lnTo>
                    <a:pt x="456" y="2600"/>
                  </a:lnTo>
                  <a:lnTo>
                    <a:pt x="458" y="2599"/>
                  </a:lnTo>
                  <a:lnTo>
                    <a:pt x="459" y="2599"/>
                  </a:lnTo>
                  <a:close/>
                  <a:moveTo>
                    <a:pt x="496" y="2599"/>
                  </a:moveTo>
                  <a:lnTo>
                    <a:pt x="496" y="2599"/>
                  </a:lnTo>
                  <a:lnTo>
                    <a:pt x="499" y="2599"/>
                  </a:lnTo>
                  <a:lnTo>
                    <a:pt x="501" y="2600"/>
                  </a:lnTo>
                  <a:lnTo>
                    <a:pt x="504" y="2602"/>
                  </a:lnTo>
                  <a:lnTo>
                    <a:pt x="505" y="2605"/>
                  </a:lnTo>
                  <a:lnTo>
                    <a:pt x="505" y="2606"/>
                  </a:lnTo>
                  <a:lnTo>
                    <a:pt x="507" y="2608"/>
                  </a:lnTo>
                  <a:lnTo>
                    <a:pt x="505" y="2611"/>
                  </a:lnTo>
                  <a:lnTo>
                    <a:pt x="505" y="2612"/>
                  </a:lnTo>
                  <a:lnTo>
                    <a:pt x="504" y="2615"/>
                  </a:lnTo>
                  <a:lnTo>
                    <a:pt x="501" y="2617"/>
                  </a:lnTo>
                  <a:lnTo>
                    <a:pt x="499" y="2617"/>
                  </a:lnTo>
                  <a:lnTo>
                    <a:pt x="496" y="2618"/>
                  </a:lnTo>
                  <a:lnTo>
                    <a:pt x="495" y="2617"/>
                  </a:lnTo>
                  <a:lnTo>
                    <a:pt x="493" y="2617"/>
                  </a:lnTo>
                  <a:lnTo>
                    <a:pt x="490" y="2615"/>
                  </a:lnTo>
                  <a:lnTo>
                    <a:pt x="489" y="2612"/>
                  </a:lnTo>
                  <a:lnTo>
                    <a:pt x="487" y="2611"/>
                  </a:lnTo>
                  <a:lnTo>
                    <a:pt x="487" y="2608"/>
                  </a:lnTo>
                  <a:lnTo>
                    <a:pt x="487" y="2606"/>
                  </a:lnTo>
                  <a:lnTo>
                    <a:pt x="489" y="2605"/>
                  </a:lnTo>
                  <a:lnTo>
                    <a:pt x="490" y="2602"/>
                  </a:lnTo>
                  <a:lnTo>
                    <a:pt x="493" y="2600"/>
                  </a:lnTo>
                  <a:lnTo>
                    <a:pt x="495" y="2599"/>
                  </a:lnTo>
                  <a:lnTo>
                    <a:pt x="496" y="2599"/>
                  </a:lnTo>
                  <a:close/>
                  <a:moveTo>
                    <a:pt x="533" y="2599"/>
                  </a:moveTo>
                  <a:lnTo>
                    <a:pt x="533" y="2599"/>
                  </a:lnTo>
                  <a:lnTo>
                    <a:pt x="536" y="2599"/>
                  </a:lnTo>
                  <a:lnTo>
                    <a:pt x="538" y="2600"/>
                  </a:lnTo>
                  <a:lnTo>
                    <a:pt x="540" y="2602"/>
                  </a:lnTo>
                  <a:lnTo>
                    <a:pt x="542" y="2605"/>
                  </a:lnTo>
                  <a:lnTo>
                    <a:pt x="542" y="2606"/>
                  </a:lnTo>
                  <a:lnTo>
                    <a:pt x="543" y="2608"/>
                  </a:lnTo>
                  <a:lnTo>
                    <a:pt x="542" y="2611"/>
                  </a:lnTo>
                  <a:lnTo>
                    <a:pt x="542" y="2612"/>
                  </a:lnTo>
                  <a:lnTo>
                    <a:pt x="540" y="2615"/>
                  </a:lnTo>
                  <a:lnTo>
                    <a:pt x="538" y="2617"/>
                  </a:lnTo>
                  <a:lnTo>
                    <a:pt x="536" y="2617"/>
                  </a:lnTo>
                  <a:lnTo>
                    <a:pt x="533" y="2618"/>
                  </a:lnTo>
                  <a:lnTo>
                    <a:pt x="532" y="2617"/>
                  </a:lnTo>
                  <a:lnTo>
                    <a:pt x="530" y="2617"/>
                  </a:lnTo>
                  <a:lnTo>
                    <a:pt x="527" y="2615"/>
                  </a:lnTo>
                  <a:lnTo>
                    <a:pt x="526" y="2612"/>
                  </a:lnTo>
                  <a:lnTo>
                    <a:pt x="524" y="2611"/>
                  </a:lnTo>
                  <a:lnTo>
                    <a:pt x="524" y="2608"/>
                  </a:lnTo>
                  <a:lnTo>
                    <a:pt x="524" y="2606"/>
                  </a:lnTo>
                  <a:lnTo>
                    <a:pt x="526" y="2605"/>
                  </a:lnTo>
                  <a:lnTo>
                    <a:pt x="527" y="2602"/>
                  </a:lnTo>
                  <a:lnTo>
                    <a:pt x="530" y="2600"/>
                  </a:lnTo>
                  <a:lnTo>
                    <a:pt x="532" y="2599"/>
                  </a:lnTo>
                  <a:lnTo>
                    <a:pt x="533" y="2599"/>
                  </a:lnTo>
                  <a:close/>
                  <a:moveTo>
                    <a:pt x="570" y="2599"/>
                  </a:moveTo>
                  <a:lnTo>
                    <a:pt x="570" y="2599"/>
                  </a:lnTo>
                  <a:lnTo>
                    <a:pt x="573" y="2599"/>
                  </a:lnTo>
                  <a:lnTo>
                    <a:pt x="574" y="2600"/>
                  </a:lnTo>
                  <a:lnTo>
                    <a:pt x="577" y="2602"/>
                  </a:lnTo>
                  <a:lnTo>
                    <a:pt x="579" y="2605"/>
                  </a:lnTo>
                  <a:lnTo>
                    <a:pt x="579" y="2606"/>
                  </a:lnTo>
                  <a:lnTo>
                    <a:pt x="580" y="2608"/>
                  </a:lnTo>
                  <a:lnTo>
                    <a:pt x="579" y="2611"/>
                  </a:lnTo>
                  <a:lnTo>
                    <a:pt x="579" y="2612"/>
                  </a:lnTo>
                  <a:lnTo>
                    <a:pt x="577" y="2615"/>
                  </a:lnTo>
                  <a:lnTo>
                    <a:pt x="574" y="2617"/>
                  </a:lnTo>
                  <a:lnTo>
                    <a:pt x="573" y="2617"/>
                  </a:lnTo>
                  <a:lnTo>
                    <a:pt x="570" y="2618"/>
                  </a:lnTo>
                  <a:lnTo>
                    <a:pt x="569" y="2617"/>
                  </a:lnTo>
                  <a:lnTo>
                    <a:pt x="567" y="2617"/>
                  </a:lnTo>
                  <a:lnTo>
                    <a:pt x="564" y="2615"/>
                  </a:lnTo>
                  <a:lnTo>
                    <a:pt x="563" y="2612"/>
                  </a:lnTo>
                  <a:lnTo>
                    <a:pt x="561" y="2611"/>
                  </a:lnTo>
                  <a:lnTo>
                    <a:pt x="561" y="2608"/>
                  </a:lnTo>
                  <a:lnTo>
                    <a:pt x="561" y="2606"/>
                  </a:lnTo>
                  <a:lnTo>
                    <a:pt x="563" y="2605"/>
                  </a:lnTo>
                  <a:lnTo>
                    <a:pt x="564" y="2602"/>
                  </a:lnTo>
                  <a:lnTo>
                    <a:pt x="567" y="2600"/>
                  </a:lnTo>
                  <a:lnTo>
                    <a:pt x="569" y="2599"/>
                  </a:lnTo>
                  <a:lnTo>
                    <a:pt x="570" y="2599"/>
                  </a:lnTo>
                  <a:close/>
                  <a:moveTo>
                    <a:pt x="607" y="2599"/>
                  </a:moveTo>
                  <a:lnTo>
                    <a:pt x="607" y="2599"/>
                  </a:lnTo>
                  <a:lnTo>
                    <a:pt x="610" y="2599"/>
                  </a:lnTo>
                  <a:lnTo>
                    <a:pt x="611" y="2600"/>
                  </a:lnTo>
                  <a:lnTo>
                    <a:pt x="614" y="2602"/>
                  </a:lnTo>
                  <a:lnTo>
                    <a:pt x="616" y="2605"/>
                  </a:lnTo>
                  <a:lnTo>
                    <a:pt x="616" y="2606"/>
                  </a:lnTo>
                  <a:lnTo>
                    <a:pt x="617" y="2608"/>
                  </a:lnTo>
                  <a:lnTo>
                    <a:pt x="616" y="2611"/>
                  </a:lnTo>
                  <a:lnTo>
                    <a:pt x="616" y="2612"/>
                  </a:lnTo>
                  <a:lnTo>
                    <a:pt x="614" y="2615"/>
                  </a:lnTo>
                  <a:lnTo>
                    <a:pt x="611" y="2617"/>
                  </a:lnTo>
                  <a:lnTo>
                    <a:pt x="610" y="2617"/>
                  </a:lnTo>
                  <a:lnTo>
                    <a:pt x="607" y="2618"/>
                  </a:lnTo>
                  <a:lnTo>
                    <a:pt x="605" y="2617"/>
                  </a:lnTo>
                  <a:lnTo>
                    <a:pt x="604" y="2617"/>
                  </a:lnTo>
                  <a:lnTo>
                    <a:pt x="601" y="2615"/>
                  </a:lnTo>
                  <a:lnTo>
                    <a:pt x="600" y="2612"/>
                  </a:lnTo>
                  <a:lnTo>
                    <a:pt x="598" y="2611"/>
                  </a:lnTo>
                  <a:lnTo>
                    <a:pt x="598" y="2608"/>
                  </a:lnTo>
                  <a:lnTo>
                    <a:pt x="598" y="2606"/>
                  </a:lnTo>
                  <a:lnTo>
                    <a:pt x="600" y="2605"/>
                  </a:lnTo>
                  <a:lnTo>
                    <a:pt x="601" y="2602"/>
                  </a:lnTo>
                  <a:lnTo>
                    <a:pt x="604" y="2600"/>
                  </a:lnTo>
                  <a:lnTo>
                    <a:pt x="605" y="2599"/>
                  </a:lnTo>
                  <a:lnTo>
                    <a:pt x="607" y="2599"/>
                  </a:lnTo>
                  <a:close/>
                  <a:moveTo>
                    <a:pt x="644" y="2599"/>
                  </a:moveTo>
                  <a:lnTo>
                    <a:pt x="644" y="2599"/>
                  </a:lnTo>
                  <a:lnTo>
                    <a:pt x="647" y="2599"/>
                  </a:lnTo>
                  <a:lnTo>
                    <a:pt x="648" y="2600"/>
                  </a:lnTo>
                  <a:lnTo>
                    <a:pt x="651" y="2602"/>
                  </a:lnTo>
                  <a:lnTo>
                    <a:pt x="653" y="2605"/>
                  </a:lnTo>
                  <a:lnTo>
                    <a:pt x="653" y="2606"/>
                  </a:lnTo>
                  <a:lnTo>
                    <a:pt x="654" y="2608"/>
                  </a:lnTo>
                  <a:lnTo>
                    <a:pt x="653" y="2611"/>
                  </a:lnTo>
                  <a:lnTo>
                    <a:pt x="653" y="2612"/>
                  </a:lnTo>
                  <a:lnTo>
                    <a:pt x="651" y="2615"/>
                  </a:lnTo>
                  <a:lnTo>
                    <a:pt x="648" y="2617"/>
                  </a:lnTo>
                  <a:lnTo>
                    <a:pt x="647" y="2617"/>
                  </a:lnTo>
                  <a:lnTo>
                    <a:pt x="644" y="2618"/>
                  </a:lnTo>
                  <a:lnTo>
                    <a:pt x="642" y="2617"/>
                  </a:lnTo>
                  <a:lnTo>
                    <a:pt x="641" y="2617"/>
                  </a:lnTo>
                  <a:lnTo>
                    <a:pt x="638" y="2615"/>
                  </a:lnTo>
                  <a:lnTo>
                    <a:pt x="636" y="2612"/>
                  </a:lnTo>
                  <a:lnTo>
                    <a:pt x="635" y="2611"/>
                  </a:lnTo>
                  <a:lnTo>
                    <a:pt x="635" y="2608"/>
                  </a:lnTo>
                  <a:lnTo>
                    <a:pt x="635" y="2606"/>
                  </a:lnTo>
                  <a:lnTo>
                    <a:pt x="636" y="2605"/>
                  </a:lnTo>
                  <a:lnTo>
                    <a:pt x="638" y="2602"/>
                  </a:lnTo>
                  <a:lnTo>
                    <a:pt x="641" y="2600"/>
                  </a:lnTo>
                  <a:lnTo>
                    <a:pt x="642" y="2599"/>
                  </a:lnTo>
                  <a:lnTo>
                    <a:pt x="644" y="2599"/>
                  </a:lnTo>
                  <a:close/>
                  <a:moveTo>
                    <a:pt x="681" y="2599"/>
                  </a:moveTo>
                  <a:lnTo>
                    <a:pt x="681" y="2599"/>
                  </a:lnTo>
                  <a:lnTo>
                    <a:pt x="684" y="2599"/>
                  </a:lnTo>
                  <a:lnTo>
                    <a:pt x="685" y="2600"/>
                  </a:lnTo>
                  <a:lnTo>
                    <a:pt x="688" y="2602"/>
                  </a:lnTo>
                  <a:lnTo>
                    <a:pt x="690" y="2605"/>
                  </a:lnTo>
                  <a:lnTo>
                    <a:pt x="690" y="2606"/>
                  </a:lnTo>
                  <a:lnTo>
                    <a:pt x="691" y="2608"/>
                  </a:lnTo>
                  <a:lnTo>
                    <a:pt x="690" y="2611"/>
                  </a:lnTo>
                  <a:lnTo>
                    <a:pt x="690" y="2612"/>
                  </a:lnTo>
                  <a:lnTo>
                    <a:pt x="688" y="2615"/>
                  </a:lnTo>
                  <a:lnTo>
                    <a:pt x="685" y="2617"/>
                  </a:lnTo>
                  <a:lnTo>
                    <a:pt x="684" y="2617"/>
                  </a:lnTo>
                  <a:lnTo>
                    <a:pt x="681" y="2618"/>
                  </a:lnTo>
                  <a:lnTo>
                    <a:pt x="679" y="2617"/>
                  </a:lnTo>
                  <a:lnTo>
                    <a:pt x="678" y="2617"/>
                  </a:lnTo>
                  <a:lnTo>
                    <a:pt x="675" y="2615"/>
                  </a:lnTo>
                  <a:lnTo>
                    <a:pt x="673" y="2612"/>
                  </a:lnTo>
                  <a:lnTo>
                    <a:pt x="672" y="2611"/>
                  </a:lnTo>
                  <a:lnTo>
                    <a:pt x="672" y="2608"/>
                  </a:lnTo>
                  <a:lnTo>
                    <a:pt x="672" y="2606"/>
                  </a:lnTo>
                  <a:lnTo>
                    <a:pt x="673" y="2605"/>
                  </a:lnTo>
                  <a:lnTo>
                    <a:pt x="675" y="2602"/>
                  </a:lnTo>
                  <a:lnTo>
                    <a:pt x="678" y="2600"/>
                  </a:lnTo>
                  <a:lnTo>
                    <a:pt x="679" y="2599"/>
                  </a:lnTo>
                  <a:lnTo>
                    <a:pt x="681" y="2599"/>
                  </a:lnTo>
                  <a:close/>
                  <a:moveTo>
                    <a:pt x="718" y="2599"/>
                  </a:moveTo>
                  <a:lnTo>
                    <a:pt x="718" y="2599"/>
                  </a:lnTo>
                  <a:lnTo>
                    <a:pt x="721" y="2599"/>
                  </a:lnTo>
                  <a:lnTo>
                    <a:pt x="722" y="2600"/>
                  </a:lnTo>
                  <a:lnTo>
                    <a:pt x="725" y="2602"/>
                  </a:lnTo>
                  <a:lnTo>
                    <a:pt x="726" y="2605"/>
                  </a:lnTo>
                  <a:lnTo>
                    <a:pt x="728" y="2606"/>
                  </a:lnTo>
                  <a:lnTo>
                    <a:pt x="728" y="2608"/>
                  </a:lnTo>
                  <a:lnTo>
                    <a:pt x="728" y="2611"/>
                  </a:lnTo>
                  <a:lnTo>
                    <a:pt x="726" y="2612"/>
                  </a:lnTo>
                  <a:lnTo>
                    <a:pt x="725" y="2615"/>
                  </a:lnTo>
                  <a:lnTo>
                    <a:pt x="722" y="2617"/>
                  </a:lnTo>
                  <a:lnTo>
                    <a:pt x="721" y="2617"/>
                  </a:lnTo>
                  <a:lnTo>
                    <a:pt x="718" y="2618"/>
                  </a:lnTo>
                  <a:lnTo>
                    <a:pt x="716" y="2617"/>
                  </a:lnTo>
                  <a:lnTo>
                    <a:pt x="715" y="2617"/>
                  </a:lnTo>
                  <a:lnTo>
                    <a:pt x="712" y="2615"/>
                  </a:lnTo>
                  <a:lnTo>
                    <a:pt x="710" y="2612"/>
                  </a:lnTo>
                  <a:lnTo>
                    <a:pt x="709" y="2611"/>
                  </a:lnTo>
                  <a:lnTo>
                    <a:pt x="709" y="2608"/>
                  </a:lnTo>
                  <a:lnTo>
                    <a:pt x="709" y="2606"/>
                  </a:lnTo>
                  <a:lnTo>
                    <a:pt x="710" y="2605"/>
                  </a:lnTo>
                  <a:lnTo>
                    <a:pt x="712" y="2602"/>
                  </a:lnTo>
                  <a:lnTo>
                    <a:pt x="715" y="2600"/>
                  </a:lnTo>
                  <a:lnTo>
                    <a:pt x="716" y="2599"/>
                  </a:lnTo>
                  <a:lnTo>
                    <a:pt x="718" y="2599"/>
                  </a:lnTo>
                  <a:close/>
                  <a:moveTo>
                    <a:pt x="754" y="2599"/>
                  </a:moveTo>
                  <a:lnTo>
                    <a:pt x="754" y="2599"/>
                  </a:lnTo>
                  <a:lnTo>
                    <a:pt x="757" y="2599"/>
                  </a:lnTo>
                  <a:lnTo>
                    <a:pt x="759" y="2600"/>
                  </a:lnTo>
                  <a:lnTo>
                    <a:pt x="762" y="2602"/>
                  </a:lnTo>
                  <a:lnTo>
                    <a:pt x="763" y="2605"/>
                  </a:lnTo>
                  <a:lnTo>
                    <a:pt x="765" y="2606"/>
                  </a:lnTo>
                  <a:lnTo>
                    <a:pt x="765" y="2608"/>
                  </a:lnTo>
                  <a:lnTo>
                    <a:pt x="765" y="2611"/>
                  </a:lnTo>
                  <a:lnTo>
                    <a:pt x="763" y="2612"/>
                  </a:lnTo>
                  <a:lnTo>
                    <a:pt x="762" y="2615"/>
                  </a:lnTo>
                  <a:lnTo>
                    <a:pt x="759" y="2617"/>
                  </a:lnTo>
                  <a:lnTo>
                    <a:pt x="757" y="2617"/>
                  </a:lnTo>
                  <a:lnTo>
                    <a:pt x="754" y="2618"/>
                  </a:lnTo>
                  <a:lnTo>
                    <a:pt x="753" y="2617"/>
                  </a:lnTo>
                  <a:lnTo>
                    <a:pt x="752" y="2617"/>
                  </a:lnTo>
                  <a:lnTo>
                    <a:pt x="749" y="2615"/>
                  </a:lnTo>
                  <a:lnTo>
                    <a:pt x="747" y="2612"/>
                  </a:lnTo>
                  <a:lnTo>
                    <a:pt x="746" y="2611"/>
                  </a:lnTo>
                  <a:lnTo>
                    <a:pt x="746" y="2608"/>
                  </a:lnTo>
                  <a:lnTo>
                    <a:pt x="746" y="2606"/>
                  </a:lnTo>
                  <a:lnTo>
                    <a:pt x="747" y="2605"/>
                  </a:lnTo>
                  <a:lnTo>
                    <a:pt x="749" y="2602"/>
                  </a:lnTo>
                  <a:lnTo>
                    <a:pt x="752" y="2600"/>
                  </a:lnTo>
                  <a:lnTo>
                    <a:pt x="753" y="2599"/>
                  </a:lnTo>
                  <a:lnTo>
                    <a:pt x="754" y="2599"/>
                  </a:lnTo>
                  <a:close/>
                  <a:moveTo>
                    <a:pt x="791" y="2599"/>
                  </a:moveTo>
                  <a:lnTo>
                    <a:pt x="791" y="2599"/>
                  </a:lnTo>
                  <a:lnTo>
                    <a:pt x="794" y="2599"/>
                  </a:lnTo>
                  <a:lnTo>
                    <a:pt x="796" y="2600"/>
                  </a:lnTo>
                  <a:lnTo>
                    <a:pt x="799" y="2602"/>
                  </a:lnTo>
                  <a:lnTo>
                    <a:pt x="800" y="2605"/>
                  </a:lnTo>
                  <a:lnTo>
                    <a:pt x="802" y="2606"/>
                  </a:lnTo>
                  <a:lnTo>
                    <a:pt x="802" y="2608"/>
                  </a:lnTo>
                  <a:lnTo>
                    <a:pt x="802" y="2611"/>
                  </a:lnTo>
                  <a:lnTo>
                    <a:pt x="800" y="2612"/>
                  </a:lnTo>
                  <a:lnTo>
                    <a:pt x="799" y="2615"/>
                  </a:lnTo>
                  <a:lnTo>
                    <a:pt x="796" y="2617"/>
                  </a:lnTo>
                  <a:lnTo>
                    <a:pt x="794" y="2617"/>
                  </a:lnTo>
                  <a:lnTo>
                    <a:pt x="791" y="2618"/>
                  </a:lnTo>
                  <a:lnTo>
                    <a:pt x="790" y="2617"/>
                  </a:lnTo>
                  <a:lnTo>
                    <a:pt x="788" y="2617"/>
                  </a:lnTo>
                  <a:lnTo>
                    <a:pt x="785" y="2615"/>
                  </a:lnTo>
                  <a:lnTo>
                    <a:pt x="784" y="2612"/>
                  </a:lnTo>
                  <a:lnTo>
                    <a:pt x="783" y="2611"/>
                  </a:lnTo>
                  <a:lnTo>
                    <a:pt x="783" y="2608"/>
                  </a:lnTo>
                  <a:lnTo>
                    <a:pt x="783" y="2606"/>
                  </a:lnTo>
                  <a:lnTo>
                    <a:pt x="784" y="2605"/>
                  </a:lnTo>
                  <a:lnTo>
                    <a:pt x="785" y="2602"/>
                  </a:lnTo>
                  <a:lnTo>
                    <a:pt x="788" y="2600"/>
                  </a:lnTo>
                  <a:lnTo>
                    <a:pt x="790" y="2599"/>
                  </a:lnTo>
                  <a:lnTo>
                    <a:pt x="791" y="2599"/>
                  </a:lnTo>
                  <a:close/>
                  <a:moveTo>
                    <a:pt x="828" y="2599"/>
                  </a:moveTo>
                  <a:lnTo>
                    <a:pt x="828" y="2599"/>
                  </a:lnTo>
                  <a:lnTo>
                    <a:pt x="831" y="2599"/>
                  </a:lnTo>
                  <a:lnTo>
                    <a:pt x="833" y="2600"/>
                  </a:lnTo>
                  <a:lnTo>
                    <a:pt x="836" y="2602"/>
                  </a:lnTo>
                  <a:lnTo>
                    <a:pt x="837" y="2605"/>
                  </a:lnTo>
                  <a:lnTo>
                    <a:pt x="839" y="2606"/>
                  </a:lnTo>
                  <a:lnTo>
                    <a:pt x="839" y="2608"/>
                  </a:lnTo>
                  <a:lnTo>
                    <a:pt x="839" y="2611"/>
                  </a:lnTo>
                  <a:lnTo>
                    <a:pt x="837" y="2612"/>
                  </a:lnTo>
                  <a:lnTo>
                    <a:pt x="836" y="2615"/>
                  </a:lnTo>
                  <a:lnTo>
                    <a:pt x="833" y="2617"/>
                  </a:lnTo>
                  <a:lnTo>
                    <a:pt x="831" y="2617"/>
                  </a:lnTo>
                  <a:lnTo>
                    <a:pt x="828" y="2618"/>
                  </a:lnTo>
                  <a:lnTo>
                    <a:pt x="827" y="2617"/>
                  </a:lnTo>
                  <a:lnTo>
                    <a:pt x="825" y="2617"/>
                  </a:lnTo>
                  <a:lnTo>
                    <a:pt x="822" y="2615"/>
                  </a:lnTo>
                  <a:lnTo>
                    <a:pt x="821" y="2612"/>
                  </a:lnTo>
                  <a:lnTo>
                    <a:pt x="819" y="2611"/>
                  </a:lnTo>
                  <a:lnTo>
                    <a:pt x="819" y="2608"/>
                  </a:lnTo>
                  <a:lnTo>
                    <a:pt x="819" y="2606"/>
                  </a:lnTo>
                  <a:lnTo>
                    <a:pt x="821" y="2605"/>
                  </a:lnTo>
                  <a:lnTo>
                    <a:pt x="822" y="2602"/>
                  </a:lnTo>
                  <a:lnTo>
                    <a:pt x="825" y="2600"/>
                  </a:lnTo>
                  <a:lnTo>
                    <a:pt x="827" y="2599"/>
                  </a:lnTo>
                  <a:lnTo>
                    <a:pt x="828" y="2599"/>
                  </a:lnTo>
                  <a:close/>
                  <a:moveTo>
                    <a:pt x="865" y="2599"/>
                  </a:moveTo>
                  <a:lnTo>
                    <a:pt x="865" y="2599"/>
                  </a:lnTo>
                  <a:lnTo>
                    <a:pt x="868" y="2599"/>
                  </a:lnTo>
                  <a:lnTo>
                    <a:pt x="870" y="2600"/>
                  </a:lnTo>
                  <a:lnTo>
                    <a:pt x="873" y="2602"/>
                  </a:lnTo>
                  <a:lnTo>
                    <a:pt x="874" y="2605"/>
                  </a:lnTo>
                  <a:lnTo>
                    <a:pt x="876" y="2606"/>
                  </a:lnTo>
                  <a:lnTo>
                    <a:pt x="876" y="2608"/>
                  </a:lnTo>
                  <a:lnTo>
                    <a:pt x="876" y="2611"/>
                  </a:lnTo>
                  <a:lnTo>
                    <a:pt x="874" y="2612"/>
                  </a:lnTo>
                  <a:lnTo>
                    <a:pt x="873" y="2615"/>
                  </a:lnTo>
                  <a:lnTo>
                    <a:pt x="870" y="2617"/>
                  </a:lnTo>
                  <a:lnTo>
                    <a:pt x="868" y="2617"/>
                  </a:lnTo>
                  <a:lnTo>
                    <a:pt x="865" y="2618"/>
                  </a:lnTo>
                  <a:lnTo>
                    <a:pt x="864" y="2617"/>
                  </a:lnTo>
                  <a:lnTo>
                    <a:pt x="862" y="2617"/>
                  </a:lnTo>
                  <a:lnTo>
                    <a:pt x="859" y="2615"/>
                  </a:lnTo>
                  <a:lnTo>
                    <a:pt x="858" y="2612"/>
                  </a:lnTo>
                  <a:lnTo>
                    <a:pt x="856" y="2611"/>
                  </a:lnTo>
                  <a:lnTo>
                    <a:pt x="856" y="2608"/>
                  </a:lnTo>
                  <a:lnTo>
                    <a:pt x="856" y="2606"/>
                  </a:lnTo>
                  <a:lnTo>
                    <a:pt x="858" y="2605"/>
                  </a:lnTo>
                  <a:lnTo>
                    <a:pt x="859" y="2602"/>
                  </a:lnTo>
                  <a:lnTo>
                    <a:pt x="862" y="2600"/>
                  </a:lnTo>
                  <a:lnTo>
                    <a:pt x="864" y="2599"/>
                  </a:lnTo>
                  <a:lnTo>
                    <a:pt x="865" y="2599"/>
                  </a:lnTo>
                  <a:close/>
                  <a:moveTo>
                    <a:pt x="881" y="2596"/>
                  </a:moveTo>
                  <a:lnTo>
                    <a:pt x="881" y="2596"/>
                  </a:lnTo>
                  <a:lnTo>
                    <a:pt x="881" y="2595"/>
                  </a:lnTo>
                  <a:lnTo>
                    <a:pt x="883" y="2593"/>
                  </a:lnTo>
                  <a:lnTo>
                    <a:pt x="884" y="2590"/>
                  </a:lnTo>
                  <a:lnTo>
                    <a:pt x="887" y="2587"/>
                  </a:lnTo>
                  <a:lnTo>
                    <a:pt x="889" y="2587"/>
                  </a:lnTo>
                  <a:lnTo>
                    <a:pt x="890" y="2587"/>
                  </a:lnTo>
                  <a:lnTo>
                    <a:pt x="893" y="2587"/>
                  </a:lnTo>
                  <a:lnTo>
                    <a:pt x="895" y="2587"/>
                  </a:lnTo>
                  <a:lnTo>
                    <a:pt x="898" y="2590"/>
                  </a:lnTo>
                  <a:lnTo>
                    <a:pt x="899" y="2593"/>
                  </a:lnTo>
                  <a:lnTo>
                    <a:pt x="899" y="2595"/>
                  </a:lnTo>
                  <a:lnTo>
                    <a:pt x="901" y="2596"/>
                  </a:lnTo>
                  <a:lnTo>
                    <a:pt x="899" y="2597"/>
                  </a:lnTo>
                  <a:lnTo>
                    <a:pt x="899" y="2600"/>
                  </a:lnTo>
                  <a:lnTo>
                    <a:pt x="898" y="2603"/>
                  </a:lnTo>
                  <a:lnTo>
                    <a:pt x="895" y="2605"/>
                  </a:lnTo>
                  <a:lnTo>
                    <a:pt x="893" y="2605"/>
                  </a:lnTo>
                  <a:lnTo>
                    <a:pt x="890" y="2605"/>
                  </a:lnTo>
                  <a:lnTo>
                    <a:pt x="889" y="2605"/>
                  </a:lnTo>
                  <a:lnTo>
                    <a:pt x="887" y="2605"/>
                  </a:lnTo>
                  <a:lnTo>
                    <a:pt x="884" y="2603"/>
                  </a:lnTo>
                  <a:lnTo>
                    <a:pt x="883" y="2600"/>
                  </a:lnTo>
                  <a:lnTo>
                    <a:pt x="881" y="2597"/>
                  </a:lnTo>
                  <a:lnTo>
                    <a:pt x="881" y="2596"/>
                  </a:lnTo>
                  <a:close/>
                  <a:moveTo>
                    <a:pt x="881" y="2559"/>
                  </a:moveTo>
                  <a:lnTo>
                    <a:pt x="881" y="2559"/>
                  </a:lnTo>
                  <a:lnTo>
                    <a:pt x="881" y="2558"/>
                  </a:lnTo>
                  <a:lnTo>
                    <a:pt x="883" y="2556"/>
                  </a:lnTo>
                  <a:lnTo>
                    <a:pt x="884" y="2553"/>
                  </a:lnTo>
                  <a:lnTo>
                    <a:pt x="887" y="2550"/>
                  </a:lnTo>
                  <a:lnTo>
                    <a:pt x="889" y="2550"/>
                  </a:lnTo>
                  <a:lnTo>
                    <a:pt x="890" y="2550"/>
                  </a:lnTo>
                  <a:lnTo>
                    <a:pt x="893" y="2550"/>
                  </a:lnTo>
                  <a:lnTo>
                    <a:pt x="895" y="2550"/>
                  </a:lnTo>
                  <a:lnTo>
                    <a:pt x="898" y="2553"/>
                  </a:lnTo>
                  <a:lnTo>
                    <a:pt x="899" y="2556"/>
                  </a:lnTo>
                  <a:lnTo>
                    <a:pt x="899" y="2558"/>
                  </a:lnTo>
                  <a:lnTo>
                    <a:pt x="901" y="2559"/>
                  </a:lnTo>
                  <a:lnTo>
                    <a:pt x="899" y="2561"/>
                  </a:lnTo>
                  <a:lnTo>
                    <a:pt x="899" y="2564"/>
                  </a:lnTo>
                  <a:lnTo>
                    <a:pt x="898" y="2567"/>
                  </a:lnTo>
                  <a:lnTo>
                    <a:pt x="895" y="2568"/>
                  </a:lnTo>
                  <a:lnTo>
                    <a:pt x="893" y="2568"/>
                  </a:lnTo>
                  <a:lnTo>
                    <a:pt x="890" y="2568"/>
                  </a:lnTo>
                  <a:lnTo>
                    <a:pt x="889" y="2568"/>
                  </a:lnTo>
                  <a:lnTo>
                    <a:pt x="887" y="2568"/>
                  </a:lnTo>
                  <a:lnTo>
                    <a:pt x="884" y="2567"/>
                  </a:lnTo>
                  <a:lnTo>
                    <a:pt x="883" y="2564"/>
                  </a:lnTo>
                  <a:lnTo>
                    <a:pt x="881" y="2561"/>
                  </a:lnTo>
                  <a:lnTo>
                    <a:pt x="881" y="2559"/>
                  </a:lnTo>
                  <a:close/>
                  <a:moveTo>
                    <a:pt x="881" y="2522"/>
                  </a:moveTo>
                  <a:lnTo>
                    <a:pt x="881" y="2522"/>
                  </a:lnTo>
                  <a:lnTo>
                    <a:pt x="881" y="2521"/>
                  </a:lnTo>
                  <a:lnTo>
                    <a:pt x="883" y="2519"/>
                  </a:lnTo>
                  <a:lnTo>
                    <a:pt x="884" y="2516"/>
                  </a:lnTo>
                  <a:lnTo>
                    <a:pt x="887" y="2513"/>
                  </a:lnTo>
                  <a:lnTo>
                    <a:pt x="889" y="2513"/>
                  </a:lnTo>
                  <a:lnTo>
                    <a:pt x="890" y="2513"/>
                  </a:lnTo>
                  <a:lnTo>
                    <a:pt x="893" y="2513"/>
                  </a:lnTo>
                  <a:lnTo>
                    <a:pt x="895" y="2513"/>
                  </a:lnTo>
                  <a:lnTo>
                    <a:pt x="898" y="2516"/>
                  </a:lnTo>
                  <a:lnTo>
                    <a:pt x="899" y="2519"/>
                  </a:lnTo>
                  <a:lnTo>
                    <a:pt x="899" y="2521"/>
                  </a:lnTo>
                  <a:lnTo>
                    <a:pt x="901" y="2522"/>
                  </a:lnTo>
                  <a:lnTo>
                    <a:pt x="899" y="2524"/>
                  </a:lnTo>
                  <a:lnTo>
                    <a:pt x="899" y="2525"/>
                  </a:lnTo>
                  <a:lnTo>
                    <a:pt x="898" y="2528"/>
                  </a:lnTo>
                  <a:lnTo>
                    <a:pt x="895" y="2531"/>
                  </a:lnTo>
                  <a:lnTo>
                    <a:pt x="893" y="2531"/>
                  </a:lnTo>
                  <a:lnTo>
                    <a:pt x="890" y="2531"/>
                  </a:lnTo>
                  <a:lnTo>
                    <a:pt x="889" y="2531"/>
                  </a:lnTo>
                  <a:lnTo>
                    <a:pt x="887" y="2531"/>
                  </a:lnTo>
                  <a:lnTo>
                    <a:pt x="884" y="2528"/>
                  </a:lnTo>
                  <a:lnTo>
                    <a:pt x="883" y="2525"/>
                  </a:lnTo>
                  <a:lnTo>
                    <a:pt x="881" y="2524"/>
                  </a:lnTo>
                  <a:lnTo>
                    <a:pt x="881" y="2522"/>
                  </a:lnTo>
                  <a:close/>
                  <a:moveTo>
                    <a:pt x="881" y="2485"/>
                  </a:moveTo>
                  <a:lnTo>
                    <a:pt x="881" y="2485"/>
                  </a:lnTo>
                  <a:lnTo>
                    <a:pt x="881" y="2484"/>
                  </a:lnTo>
                  <a:lnTo>
                    <a:pt x="883" y="2482"/>
                  </a:lnTo>
                  <a:lnTo>
                    <a:pt x="884" y="2479"/>
                  </a:lnTo>
                  <a:lnTo>
                    <a:pt x="887" y="2476"/>
                  </a:lnTo>
                  <a:lnTo>
                    <a:pt x="889" y="2476"/>
                  </a:lnTo>
                  <a:lnTo>
                    <a:pt x="890" y="2476"/>
                  </a:lnTo>
                  <a:lnTo>
                    <a:pt x="893" y="2476"/>
                  </a:lnTo>
                  <a:lnTo>
                    <a:pt x="895" y="2476"/>
                  </a:lnTo>
                  <a:lnTo>
                    <a:pt x="898" y="2479"/>
                  </a:lnTo>
                  <a:lnTo>
                    <a:pt x="899" y="2482"/>
                  </a:lnTo>
                  <a:lnTo>
                    <a:pt x="899" y="2484"/>
                  </a:lnTo>
                  <a:lnTo>
                    <a:pt x="901" y="2485"/>
                  </a:lnTo>
                  <a:lnTo>
                    <a:pt x="899" y="2487"/>
                  </a:lnTo>
                  <a:lnTo>
                    <a:pt x="899" y="2488"/>
                  </a:lnTo>
                  <a:lnTo>
                    <a:pt x="898" y="2491"/>
                  </a:lnTo>
                  <a:lnTo>
                    <a:pt x="895" y="2494"/>
                  </a:lnTo>
                  <a:lnTo>
                    <a:pt x="893" y="2494"/>
                  </a:lnTo>
                  <a:lnTo>
                    <a:pt x="890" y="2494"/>
                  </a:lnTo>
                  <a:lnTo>
                    <a:pt x="889" y="2494"/>
                  </a:lnTo>
                  <a:lnTo>
                    <a:pt x="887" y="2494"/>
                  </a:lnTo>
                  <a:lnTo>
                    <a:pt x="884" y="2491"/>
                  </a:lnTo>
                  <a:lnTo>
                    <a:pt x="883" y="2488"/>
                  </a:lnTo>
                  <a:lnTo>
                    <a:pt x="881" y="2487"/>
                  </a:lnTo>
                  <a:lnTo>
                    <a:pt x="881" y="2485"/>
                  </a:lnTo>
                  <a:close/>
                  <a:moveTo>
                    <a:pt x="881" y="2448"/>
                  </a:moveTo>
                  <a:lnTo>
                    <a:pt x="881" y="2448"/>
                  </a:lnTo>
                  <a:lnTo>
                    <a:pt x="881" y="2447"/>
                  </a:lnTo>
                  <a:lnTo>
                    <a:pt x="883" y="2445"/>
                  </a:lnTo>
                  <a:lnTo>
                    <a:pt x="884" y="2443"/>
                  </a:lnTo>
                  <a:lnTo>
                    <a:pt x="887" y="2440"/>
                  </a:lnTo>
                  <a:lnTo>
                    <a:pt x="889" y="2440"/>
                  </a:lnTo>
                  <a:lnTo>
                    <a:pt x="890" y="2440"/>
                  </a:lnTo>
                  <a:lnTo>
                    <a:pt x="893" y="2440"/>
                  </a:lnTo>
                  <a:lnTo>
                    <a:pt x="895" y="2440"/>
                  </a:lnTo>
                  <a:lnTo>
                    <a:pt x="898" y="2443"/>
                  </a:lnTo>
                  <a:lnTo>
                    <a:pt x="899" y="2445"/>
                  </a:lnTo>
                  <a:lnTo>
                    <a:pt x="899" y="2447"/>
                  </a:lnTo>
                  <a:lnTo>
                    <a:pt x="901" y="2448"/>
                  </a:lnTo>
                  <a:lnTo>
                    <a:pt x="899" y="2450"/>
                  </a:lnTo>
                  <a:lnTo>
                    <a:pt x="899" y="2451"/>
                  </a:lnTo>
                  <a:lnTo>
                    <a:pt x="898" y="2454"/>
                  </a:lnTo>
                  <a:lnTo>
                    <a:pt x="895" y="2457"/>
                  </a:lnTo>
                  <a:lnTo>
                    <a:pt x="893" y="2457"/>
                  </a:lnTo>
                  <a:lnTo>
                    <a:pt x="890" y="2457"/>
                  </a:lnTo>
                  <a:lnTo>
                    <a:pt x="889" y="2457"/>
                  </a:lnTo>
                  <a:lnTo>
                    <a:pt x="887" y="2457"/>
                  </a:lnTo>
                  <a:lnTo>
                    <a:pt x="884" y="2454"/>
                  </a:lnTo>
                  <a:lnTo>
                    <a:pt x="883" y="2451"/>
                  </a:lnTo>
                  <a:lnTo>
                    <a:pt x="881" y="2450"/>
                  </a:lnTo>
                  <a:lnTo>
                    <a:pt x="881" y="2448"/>
                  </a:lnTo>
                  <a:close/>
                  <a:moveTo>
                    <a:pt x="881" y="2412"/>
                  </a:moveTo>
                  <a:lnTo>
                    <a:pt x="881" y="2412"/>
                  </a:lnTo>
                  <a:lnTo>
                    <a:pt x="881" y="2410"/>
                  </a:lnTo>
                  <a:lnTo>
                    <a:pt x="883" y="2409"/>
                  </a:lnTo>
                  <a:lnTo>
                    <a:pt x="884" y="2406"/>
                  </a:lnTo>
                  <a:lnTo>
                    <a:pt x="887" y="2403"/>
                  </a:lnTo>
                  <a:lnTo>
                    <a:pt x="889" y="2403"/>
                  </a:lnTo>
                  <a:lnTo>
                    <a:pt x="890" y="2403"/>
                  </a:lnTo>
                  <a:lnTo>
                    <a:pt x="893" y="2403"/>
                  </a:lnTo>
                  <a:lnTo>
                    <a:pt x="895" y="2403"/>
                  </a:lnTo>
                  <a:lnTo>
                    <a:pt x="898" y="2406"/>
                  </a:lnTo>
                  <a:lnTo>
                    <a:pt x="899" y="2409"/>
                  </a:lnTo>
                  <a:lnTo>
                    <a:pt x="899" y="2410"/>
                  </a:lnTo>
                  <a:lnTo>
                    <a:pt x="901" y="2412"/>
                  </a:lnTo>
                  <a:lnTo>
                    <a:pt x="899" y="2413"/>
                  </a:lnTo>
                  <a:lnTo>
                    <a:pt x="899" y="2415"/>
                  </a:lnTo>
                  <a:lnTo>
                    <a:pt x="898" y="2417"/>
                  </a:lnTo>
                  <a:lnTo>
                    <a:pt x="895" y="2420"/>
                  </a:lnTo>
                  <a:lnTo>
                    <a:pt x="893" y="2420"/>
                  </a:lnTo>
                  <a:lnTo>
                    <a:pt x="890" y="2420"/>
                  </a:lnTo>
                  <a:lnTo>
                    <a:pt x="889" y="2420"/>
                  </a:lnTo>
                  <a:lnTo>
                    <a:pt x="887" y="2420"/>
                  </a:lnTo>
                  <a:lnTo>
                    <a:pt x="884" y="2417"/>
                  </a:lnTo>
                  <a:lnTo>
                    <a:pt x="883" y="2415"/>
                  </a:lnTo>
                  <a:lnTo>
                    <a:pt x="881" y="2413"/>
                  </a:lnTo>
                  <a:lnTo>
                    <a:pt x="881" y="2412"/>
                  </a:lnTo>
                  <a:close/>
                  <a:moveTo>
                    <a:pt x="881" y="2375"/>
                  </a:moveTo>
                  <a:lnTo>
                    <a:pt x="881" y="2375"/>
                  </a:lnTo>
                  <a:lnTo>
                    <a:pt x="881" y="2373"/>
                  </a:lnTo>
                  <a:lnTo>
                    <a:pt x="883" y="2372"/>
                  </a:lnTo>
                  <a:lnTo>
                    <a:pt x="884" y="2369"/>
                  </a:lnTo>
                  <a:lnTo>
                    <a:pt x="887" y="2366"/>
                  </a:lnTo>
                  <a:lnTo>
                    <a:pt x="889" y="2366"/>
                  </a:lnTo>
                  <a:lnTo>
                    <a:pt x="890" y="2366"/>
                  </a:lnTo>
                  <a:lnTo>
                    <a:pt x="893" y="2366"/>
                  </a:lnTo>
                  <a:lnTo>
                    <a:pt x="895" y="2366"/>
                  </a:lnTo>
                  <a:lnTo>
                    <a:pt x="898" y="2369"/>
                  </a:lnTo>
                  <a:lnTo>
                    <a:pt x="899" y="2372"/>
                  </a:lnTo>
                  <a:lnTo>
                    <a:pt x="899" y="2373"/>
                  </a:lnTo>
                  <a:lnTo>
                    <a:pt x="901" y="2375"/>
                  </a:lnTo>
                  <a:lnTo>
                    <a:pt x="899" y="2376"/>
                  </a:lnTo>
                  <a:lnTo>
                    <a:pt x="899" y="2378"/>
                  </a:lnTo>
                  <a:lnTo>
                    <a:pt x="898" y="2381"/>
                  </a:lnTo>
                  <a:lnTo>
                    <a:pt x="895" y="2384"/>
                  </a:lnTo>
                  <a:lnTo>
                    <a:pt x="893" y="2384"/>
                  </a:lnTo>
                  <a:lnTo>
                    <a:pt x="890" y="2384"/>
                  </a:lnTo>
                  <a:lnTo>
                    <a:pt x="889" y="2384"/>
                  </a:lnTo>
                  <a:lnTo>
                    <a:pt x="887" y="2384"/>
                  </a:lnTo>
                  <a:lnTo>
                    <a:pt x="884" y="2381"/>
                  </a:lnTo>
                  <a:lnTo>
                    <a:pt x="883" y="2378"/>
                  </a:lnTo>
                  <a:lnTo>
                    <a:pt x="881" y="2376"/>
                  </a:lnTo>
                  <a:lnTo>
                    <a:pt x="881" y="2375"/>
                  </a:lnTo>
                  <a:close/>
                  <a:moveTo>
                    <a:pt x="881" y="2338"/>
                  </a:moveTo>
                  <a:lnTo>
                    <a:pt x="881" y="2338"/>
                  </a:lnTo>
                  <a:lnTo>
                    <a:pt x="881" y="2336"/>
                  </a:lnTo>
                  <a:lnTo>
                    <a:pt x="883" y="2335"/>
                  </a:lnTo>
                  <a:lnTo>
                    <a:pt x="884" y="2332"/>
                  </a:lnTo>
                  <a:lnTo>
                    <a:pt x="887" y="2329"/>
                  </a:lnTo>
                  <a:lnTo>
                    <a:pt x="889" y="2329"/>
                  </a:lnTo>
                  <a:lnTo>
                    <a:pt x="890" y="2329"/>
                  </a:lnTo>
                  <a:lnTo>
                    <a:pt x="893" y="2329"/>
                  </a:lnTo>
                  <a:lnTo>
                    <a:pt x="895" y="2329"/>
                  </a:lnTo>
                  <a:lnTo>
                    <a:pt x="898" y="2332"/>
                  </a:lnTo>
                  <a:lnTo>
                    <a:pt x="899" y="2335"/>
                  </a:lnTo>
                  <a:lnTo>
                    <a:pt x="899" y="2336"/>
                  </a:lnTo>
                  <a:lnTo>
                    <a:pt x="901" y="2338"/>
                  </a:lnTo>
                  <a:lnTo>
                    <a:pt x="899" y="2339"/>
                  </a:lnTo>
                  <a:lnTo>
                    <a:pt x="899" y="2341"/>
                  </a:lnTo>
                  <a:lnTo>
                    <a:pt x="898" y="2344"/>
                  </a:lnTo>
                  <a:lnTo>
                    <a:pt x="895" y="2347"/>
                  </a:lnTo>
                  <a:lnTo>
                    <a:pt x="893" y="2347"/>
                  </a:lnTo>
                  <a:lnTo>
                    <a:pt x="890" y="2347"/>
                  </a:lnTo>
                  <a:lnTo>
                    <a:pt x="889" y="2347"/>
                  </a:lnTo>
                  <a:lnTo>
                    <a:pt x="887" y="2347"/>
                  </a:lnTo>
                  <a:lnTo>
                    <a:pt x="884" y="2344"/>
                  </a:lnTo>
                  <a:lnTo>
                    <a:pt x="883" y="2341"/>
                  </a:lnTo>
                  <a:lnTo>
                    <a:pt x="881" y="2339"/>
                  </a:lnTo>
                  <a:lnTo>
                    <a:pt x="881" y="2338"/>
                  </a:lnTo>
                  <a:close/>
                  <a:moveTo>
                    <a:pt x="881" y="2301"/>
                  </a:moveTo>
                  <a:lnTo>
                    <a:pt x="881" y="2301"/>
                  </a:lnTo>
                  <a:lnTo>
                    <a:pt x="881" y="2299"/>
                  </a:lnTo>
                  <a:lnTo>
                    <a:pt x="883" y="2298"/>
                  </a:lnTo>
                  <a:lnTo>
                    <a:pt x="884" y="2295"/>
                  </a:lnTo>
                  <a:lnTo>
                    <a:pt x="887" y="2292"/>
                  </a:lnTo>
                  <a:lnTo>
                    <a:pt x="889" y="2292"/>
                  </a:lnTo>
                  <a:lnTo>
                    <a:pt x="890" y="2292"/>
                  </a:lnTo>
                  <a:lnTo>
                    <a:pt x="893" y="2292"/>
                  </a:lnTo>
                  <a:lnTo>
                    <a:pt x="895" y="2292"/>
                  </a:lnTo>
                  <a:lnTo>
                    <a:pt x="898" y="2295"/>
                  </a:lnTo>
                  <a:lnTo>
                    <a:pt x="899" y="2298"/>
                  </a:lnTo>
                  <a:lnTo>
                    <a:pt x="899" y="2299"/>
                  </a:lnTo>
                  <a:lnTo>
                    <a:pt x="901" y="2301"/>
                  </a:lnTo>
                  <a:lnTo>
                    <a:pt x="899" y="2302"/>
                  </a:lnTo>
                  <a:lnTo>
                    <a:pt x="899" y="2304"/>
                  </a:lnTo>
                  <a:lnTo>
                    <a:pt x="898" y="2307"/>
                  </a:lnTo>
                  <a:lnTo>
                    <a:pt x="895" y="2310"/>
                  </a:lnTo>
                  <a:lnTo>
                    <a:pt x="893" y="2310"/>
                  </a:lnTo>
                  <a:lnTo>
                    <a:pt x="890" y="2310"/>
                  </a:lnTo>
                  <a:lnTo>
                    <a:pt x="889" y="2310"/>
                  </a:lnTo>
                  <a:lnTo>
                    <a:pt x="887" y="2310"/>
                  </a:lnTo>
                  <a:lnTo>
                    <a:pt x="884" y="2307"/>
                  </a:lnTo>
                  <a:lnTo>
                    <a:pt x="883" y="2304"/>
                  </a:lnTo>
                  <a:lnTo>
                    <a:pt x="881" y="2302"/>
                  </a:lnTo>
                  <a:lnTo>
                    <a:pt x="881" y="2301"/>
                  </a:lnTo>
                  <a:close/>
                  <a:moveTo>
                    <a:pt x="881" y="2264"/>
                  </a:moveTo>
                  <a:lnTo>
                    <a:pt x="881" y="2264"/>
                  </a:lnTo>
                  <a:lnTo>
                    <a:pt x="881" y="2263"/>
                  </a:lnTo>
                  <a:lnTo>
                    <a:pt x="883" y="2261"/>
                  </a:lnTo>
                  <a:lnTo>
                    <a:pt x="884" y="2258"/>
                  </a:lnTo>
                  <a:lnTo>
                    <a:pt x="887" y="2255"/>
                  </a:lnTo>
                  <a:lnTo>
                    <a:pt x="889" y="2255"/>
                  </a:lnTo>
                  <a:lnTo>
                    <a:pt x="890" y="2255"/>
                  </a:lnTo>
                  <a:lnTo>
                    <a:pt x="893" y="2255"/>
                  </a:lnTo>
                  <a:lnTo>
                    <a:pt x="895" y="2255"/>
                  </a:lnTo>
                  <a:lnTo>
                    <a:pt x="898" y="2258"/>
                  </a:lnTo>
                  <a:lnTo>
                    <a:pt x="899" y="2261"/>
                  </a:lnTo>
                  <a:lnTo>
                    <a:pt x="899" y="2263"/>
                  </a:lnTo>
                  <a:lnTo>
                    <a:pt x="901" y="2264"/>
                  </a:lnTo>
                  <a:lnTo>
                    <a:pt x="899" y="2265"/>
                  </a:lnTo>
                  <a:lnTo>
                    <a:pt x="899" y="2267"/>
                  </a:lnTo>
                  <a:lnTo>
                    <a:pt x="898" y="2270"/>
                  </a:lnTo>
                  <a:lnTo>
                    <a:pt x="895" y="2273"/>
                  </a:lnTo>
                  <a:lnTo>
                    <a:pt x="893" y="2273"/>
                  </a:lnTo>
                  <a:lnTo>
                    <a:pt x="890" y="2273"/>
                  </a:lnTo>
                  <a:lnTo>
                    <a:pt x="889" y="2273"/>
                  </a:lnTo>
                  <a:lnTo>
                    <a:pt x="887" y="2273"/>
                  </a:lnTo>
                  <a:lnTo>
                    <a:pt x="884" y="2270"/>
                  </a:lnTo>
                  <a:lnTo>
                    <a:pt x="883" y="2267"/>
                  </a:lnTo>
                  <a:lnTo>
                    <a:pt x="881" y="2265"/>
                  </a:lnTo>
                  <a:lnTo>
                    <a:pt x="881" y="2264"/>
                  </a:lnTo>
                  <a:close/>
                  <a:moveTo>
                    <a:pt x="881" y="2227"/>
                  </a:moveTo>
                  <a:lnTo>
                    <a:pt x="881" y="2227"/>
                  </a:lnTo>
                  <a:lnTo>
                    <a:pt x="881" y="2226"/>
                  </a:lnTo>
                  <a:lnTo>
                    <a:pt x="883" y="2224"/>
                  </a:lnTo>
                  <a:lnTo>
                    <a:pt x="884" y="2221"/>
                  </a:lnTo>
                  <a:lnTo>
                    <a:pt x="887" y="2218"/>
                  </a:lnTo>
                  <a:lnTo>
                    <a:pt x="889" y="2218"/>
                  </a:lnTo>
                  <a:lnTo>
                    <a:pt x="890" y="2218"/>
                  </a:lnTo>
                  <a:lnTo>
                    <a:pt x="893" y="2218"/>
                  </a:lnTo>
                  <a:lnTo>
                    <a:pt x="895" y="2218"/>
                  </a:lnTo>
                  <a:lnTo>
                    <a:pt x="898" y="2221"/>
                  </a:lnTo>
                  <a:lnTo>
                    <a:pt x="899" y="2224"/>
                  </a:lnTo>
                  <a:lnTo>
                    <a:pt x="899" y="2226"/>
                  </a:lnTo>
                  <a:lnTo>
                    <a:pt x="901" y="2227"/>
                  </a:lnTo>
                  <a:lnTo>
                    <a:pt x="899" y="2229"/>
                  </a:lnTo>
                  <a:lnTo>
                    <a:pt x="899" y="2230"/>
                  </a:lnTo>
                  <a:lnTo>
                    <a:pt x="898" y="2233"/>
                  </a:lnTo>
                  <a:lnTo>
                    <a:pt x="895" y="2236"/>
                  </a:lnTo>
                  <a:lnTo>
                    <a:pt x="893" y="2236"/>
                  </a:lnTo>
                  <a:lnTo>
                    <a:pt x="890" y="2236"/>
                  </a:lnTo>
                  <a:lnTo>
                    <a:pt x="889" y="2236"/>
                  </a:lnTo>
                  <a:lnTo>
                    <a:pt x="887" y="2236"/>
                  </a:lnTo>
                  <a:lnTo>
                    <a:pt x="884" y="2233"/>
                  </a:lnTo>
                  <a:lnTo>
                    <a:pt x="883" y="2230"/>
                  </a:lnTo>
                  <a:lnTo>
                    <a:pt x="881" y="2229"/>
                  </a:lnTo>
                  <a:lnTo>
                    <a:pt x="881" y="2227"/>
                  </a:lnTo>
                  <a:close/>
                  <a:moveTo>
                    <a:pt x="881" y="2190"/>
                  </a:moveTo>
                  <a:lnTo>
                    <a:pt x="881" y="2190"/>
                  </a:lnTo>
                  <a:lnTo>
                    <a:pt x="881" y="2189"/>
                  </a:lnTo>
                  <a:lnTo>
                    <a:pt x="883" y="2186"/>
                  </a:lnTo>
                  <a:lnTo>
                    <a:pt x="884" y="2184"/>
                  </a:lnTo>
                  <a:lnTo>
                    <a:pt x="887" y="2181"/>
                  </a:lnTo>
                  <a:lnTo>
                    <a:pt x="889" y="2181"/>
                  </a:lnTo>
                  <a:lnTo>
                    <a:pt x="890" y="2181"/>
                  </a:lnTo>
                  <a:lnTo>
                    <a:pt x="893" y="2181"/>
                  </a:lnTo>
                  <a:lnTo>
                    <a:pt x="895" y="2181"/>
                  </a:lnTo>
                  <a:lnTo>
                    <a:pt x="898" y="2184"/>
                  </a:lnTo>
                  <a:lnTo>
                    <a:pt x="899" y="2186"/>
                  </a:lnTo>
                  <a:lnTo>
                    <a:pt x="899" y="2189"/>
                  </a:lnTo>
                  <a:lnTo>
                    <a:pt x="901" y="2190"/>
                  </a:lnTo>
                  <a:lnTo>
                    <a:pt x="899" y="2192"/>
                  </a:lnTo>
                  <a:lnTo>
                    <a:pt x="899" y="2193"/>
                  </a:lnTo>
                  <a:lnTo>
                    <a:pt x="898" y="2196"/>
                  </a:lnTo>
                  <a:lnTo>
                    <a:pt x="895" y="2199"/>
                  </a:lnTo>
                  <a:lnTo>
                    <a:pt x="893" y="2199"/>
                  </a:lnTo>
                  <a:lnTo>
                    <a:pt x="890" y="2199"/>
                  </a:lnTo>
                  <a:lnTo>
                    <a:pt x="889" y="2199"/>
                  </a:lnTo>
                  <a:lnTo>
                    <a:pt x="887" y="2199"/>
                  </a:lnTo>
                  <a:lnTo>
                    <a:pt x="884" y="2196"/>
                  </a:lnTo>
                  <a:lnTo>
                    <a:pt x="883" y="2193"/>
                  </a:lnTo>
                  <a:lnTo>
                    <a:pt x="881" y="2192"/>
                  </a:lnTo>
                  <a:lnTo>
                    <a:pt x="881" y="2190"/>
                  </a:lnTo>
                  <a:close/>
                  <a:moveTo>
                    <a:pt x="881" y="2153"/>
                  </a:moveTo>
                  <a:lnTo>
                    <a:pt x="881" y="2153"/>
                  </a:lnTo>
                  <a:lnTo>
                    <a:pt x="881" y="2152"/>
                  </a:lnTo>
                  <a:lnTo>
                    <a:pt x="883" y="2149"/>
                  </a:lnTo>
                  <a:lnTo>
                    <a:pt x="884" y="2147"/>
                  </a:lnTo>
                  <a:lnTo>
                    <a:pt x="887" y="2144"/>
                  </a:lnTo>
                  <a:lnTo>
                    <a:pt x="889" y="2144"/>
                  </a:lnTo>
                  <a:lnTo>
                    <a:pt x="890" y="2144"/>
                  </a:lnTo>
                  <a:lnTo>
                    <a:pt x="893" y="2144"/>
                  </a:lnTo>
                  <a:lnTo>
                    <a:pt x="895" y="2144"/>
                  </a:lnTo>
                  <a:lnTo>
                    <a:pt x="898" y="2147"/>
                  </a:lnTo>
                  <a:lnTo>
                    <a:pt x="899" y="2149"/>
                  </a:lnTo>
                  <a:lnTo>
                    <a:pt x="899" y="2152"/>
                  </a:lnTo>
                  <a:lnTo>
                    <a:pt x="901" y="2153"/>
                  </a:lnTo>
                  <a:lnTo>
                    <a:pt x="899" y="2155"/>
                  </a:lnTo>
                  <a:lnTo>
                    <a:pt x="899" y="2156"/>
                  </a:lnTo>
                  <a:lnTo>
                    <a:pt x="898" y="2159"/>
                  </a:lnTo>
                  <a:lnTo>
                    <a:pt x="895" y="2162"/>
                  </a:lnTo>
                  <a:lnTo>
                    <a:pt x="893" y="2162"/>
                  </a:lnTo>
                  <a:lnTo>
                    <a:pt x="890" y="2162"/>
                  </a:lnTo>
                  <a:lnTo>
                    <a:pt x="889" y="2162"/>
                  </a:lnTo>
                  <a:lnTo>
                    <a:pt x="887" y="2162"/>
                  </a:lnTo>
                  <a:lnTo>
                    <a:pt x="884" y="2159"/>
                  </a:lnTo>
                  <a:lnTo>
                    <a:pt x="883" y="2156"/>
                  </a:lnTo>
                  <a:lnTo>
                    <a:pt x="881" y="2155"/>
                  </a:lnTo>
                  <a:lnTo>
                    <a:pt x="881" y="2153"/>
                  </a:lnTo>
                  <a:close/>
                  <a:moveTo>
                    <a:pt x="881" y="2116"/>
                  </a:moveTo>
                  <a:lnTo>
                    <a:pt x="881" y="2116"/>
                  </a:lnTo>
                  <a:lnTo>
                    <a:pt x="881" y="2115"/>
                  </a:lnTo>
                  <a:lnTo>
                    <a:pt x="883" y="2112"/>
                  </a:lnTo>
                  <a:lnTo>
                    <a:pt x="884" y="2111"/>
                  </a:lnTo>
                  <a:lnTo>
                    <a:pt x="887" y="2108"/>
                  </a:lnTo>
                  <a:lnTo>
                    <a:pt x="889" y="2108"/>
                  </a:lnTo>
                  <a:lnTo>
                    <a:pt x="890" y="2108"/>
                  </a:lnTo>
                  <a:lnTo>
                    <a:pt x="893" y="2108"/>
                  </a:lnTo>
                  <a:lnTo>
                    <a:pt x="895" y="2108"/>
                  </a:lnTo>
                  <a:lnTo>
                    <a:pt x="898" y="2111"/>
                  </a:lnTo>
                  <a:lnTo>
                    <a:pt x="899" y="2112"/>
                  </a:lnTo>
                  <a:lnTo>
                    <a:pt x="899" y="2115"/>
                  </a:lnTo>
                  <a:lnTo>
                    <a:pt x="901" y="2116"/>
                  </a:lnTo>
                  <a:lnTo>
                    <a:pt x="899" y="2118"/>
                  </a:lnTo>
                  <a:lnTo>
                    <a:pt x="899" y="2119"/>
                  </a:lnTo>
                  <a:lnTo>
                    <a:pt x="898" y="2122"/>
                  </a:lnTo>
                  <a:lnTo>
                    <a:pt x="895" y="2125"/>
                  </a:lnTo>
                  <a:lnTo>
                    <a:pt x="893" y="2125"/>
                  </a:lnTo>
                  <a:lnTo>
                    <a:pt x="890" y="2125"/>
                  </a:lnTo>
                  <a:lnTo>
                    <a:pt x="889" y="2125"/>
                  </a:lnTo>
                  <a:lnTo>
                    <a:pt x="887" y="2125"/>
                  </a:lnTo>
                  <a:lnTo>
                    <a:pt x="884" y="2122"/>
                  </a:lnTo>
                  <a:lnTo>
                    <a:pt x="883" y="2119"/>
                  </a:lnTo>
                  <a:lnTo>
                    <a:pt x="881" y="2118"/>
                  </a:lnTo>
                  <a:lnTo>
                    <a:pt x="881" y="2116"/>
                  </a:lnTo>
                  <a:close/>
                  <a:moveTo>
                    <a:pt x="881" y="2080"/>
                  </a:moveTo>
                  <a:lnTo>
                    <a:pt x="881" y="2080"/>
                  </a:lnTo>
                  <a:lnTo>
                    <a:pt x="881" y="2078"/>
                  </a:lnTo>
                  <a:lnTo>
                    <a:pt x="883" y="2075"/>
                  </a:lnTo>
                  <a:lnTo>
                    <a:pt x="884" y="2072"/>
                  </a:lnTo>
                  <a:lnTo>
                    <a:pt x="887" y="2071"/>
                  </a:lnTo>
                  <a:lnTo>
                    <a:pt x="889" y="2071"/>
                  </a:lnTo>
                  <a:lnTo>
                    <a:pt x="890" y="2071"/>
                  </a:lnTo>
                  <a:lnTo>
                    <a:pt x="893" y="2071"/>
                  </a:lnTo>
                  <a:lnTo>
                    <a:pt x="895" y="2071"/>
                  </a:lnTo>
                  <a:lnTo>
                    <a:pt x="898" y="2072"/>
                  </a:lnTo>
                  <a:lnTo>
                    <a:pt x="899" y="2075"/>
                  </a:lnTo>
                  <a:lnTo>
                    <a:pt x="899" y="2078"/>
                  </a:lnTo>
                  <a:lnTo>
                    <a:pt x="901" y="2080"/>
                  </a:lnTo>
                  <a:lnTo>
                    <a:pt x="899" y="2081"/>
                  </a:lnTo>
                  <a:lnTo>
                    <a:pt x="899" y="2082"/>
                  </a:lnTo>
                  <a:lnTo>
                    <a:pt x="898" y="2085"/>
                  </a:lnTo>
                  <a:lnTo>
                    <a:pt x="895" y="2088"/>
                  </a:lnTo>
                  <a:lnTo>
                    <a:pt x="893" y="2088"/>
                  </a:lnTo>
                  <a:lnTo>
                    <a:pt x="890" y="2088"/>
                  </a:lnTo>
                  <a:lnTo>
                    <a:pt x="889" y="2088"/>
                  </a:lnTo>
                  <a:lnTo>
                    <a:pt x="887" y="2088"/>
                  </a:lnTo>
                  <a:lnTo>
                    <a:pt x="884" y="2085"/>
                  </a:lnTo>
                  <a:lnTo>
                    <a:pt x="883" y="2082"/>
                  </a:lnTo>
                  <a:lnTo>
                    <a:pt x="881" y="2081"/>
                  </a:lnTo>
                  <a:lnTo>
                    <a:pt x="881" y="2080"/>
                  </a:lnTo>
                  <a:close/>
                  <a:moveTo>
                    <a:pt x="881" y="2043"/>
                  </a:moveTo>
                  <a:lnTo>
                    <a:pt x="881" y="2043"/>
                  </a:lnTo>
                  <a:lnTo>
                    <a:pt x="881" y="2041"/>
                  </a:lnTo>
                  <a:lnTo>
                    <a:pt x="883" y="2038"/>
                  </a:lnTo>
                  <a:lnTo>
                    <a:pt x="884" y="2035"/>
                  </a:lnTo>
                  <a:lnTo>
                    <a:pt x="887" y="2034"/>
                  </a:lnTo>
                  <a:lnTo>
                    <a:pt x="889" y="2034"/>
                  </a:lnTo>
                  <a:lnTo>
                    <a:pt x="890" y="2034"/>
                  </a:lnTo>
                  <a:lnTo>
                    <a:pt x="893" y="2034"/>
                  </a:lnTo>
                  <a:lnTo>
                    <a:pt x="895" y="2034"/>
                  </a:lnTo>
                  <a:lnTo>
                    <a:pt x="898" y="2035"/>
                  </a:lnTo>
                  <a:lnTo>
                    <a:pt x="899" y="2038"/>
                  </a:lnTo>
                  <a:lnTo>
                    <a:pt x="899" y="2041"/>
                  </a:lnTo>
                  <a:lnTo>
                    <a:pt x="901" y="2043"/>
                  </a:lnTo>
                  <a:lnTo>
                    <a:pt x="899" y="2044"/>
                  </a:lnTo>
                  <a:lnTo>
                    <a:pt x="899" y="2046"/>
                  </a:lnTo>
                  <a:lnTo>
                    <a:pt x="898" y="2049"/>
                  </a:lnTo>
                  <a:lnTo>
                    <a:pt x="895" y="2051"/>
                  </a:lnTo>
                  <a:lnTo>
                    <a:pt x="893" y="2051"/>
                  </a:lnTo>
                  <a:lnTo>
                    <a:pt x="890" y="2051"/>
                  </a:lnTo>
                  <a:lnTo>
                    <a:pt x="889" y="2051"/>
                  </a:lnTo>
                  <a:lnTo>
                    <a:pt x="887" y="2051"/>
                  </a:lnTo>
                  <a:lnTo>
                    <a:pt x="884" y="2049"/>
                  </a:lnTo>
                  <a:lnTo>
                    <a:pt x="883" y="2046"/>
                  </a:lnTo>
                  <a:lnTo>
                    <a:pt x="881" y="2044"/>
                  </a:lnTo>
                  <a:lnTo>
                    <a:pt x="881" y="2043"/>
                  </a:lnTo>
                  <a:close/>
                  <a:moveTo>
                    <a:pt x="881" y="2006"/>
                  </a:moveTo>
                  <a:lnTo>
                    <a:pt x="881" y="2006"/>
                  </a:lnTo>
                  <a:lnTo>
                    <a:pt x="881" y="2004"/>
                  </a:lnTo>
                  <a:lnTo>
                    <a:pt x="883" y="2001"/>
                  </a:lnTo>
                  <a:lnTo>
                    <a:pt x="884" y="1998"/>
                  </a:lnTo>
                  <a:lnTo>
                    <a:pt x="887" y="1997"/>
                  </a:lnTo>
                  <a:lnTo>
                    <a:pt x="889" y="1997"/>
                  </a:lnTo>
                  <a:lnTo>
                    <a:pt x="890" y="1997"/>
                  </a:lnTo>
                  <a:lnTo>
                    <a:pt x="893" y="1997"/>
                  </a:lnTo>
                  <a:lnTo>
                    <a:pt x="895" y="1997"/>
                  </a:lnTo>
                  <a:lnTo>
                    <a:pt x="898" y="1998"/>
                  </a:lnTo>
                  <a:lnTo>
                    <a:pt x="899" y="2001"/>
                  </a:lnTo>
                  <a:lnTo>
                    <a:pt x="899" y="2004"/>
                  </a:lnTo>
                  <a:lnTo>
                    <a:pt x="901" y="2006"/>
                  </a:lnTo>
                  <a:lnTo>
                    <a:pt x="899" y="2007"/>
                  </a:lnTo>
                  <a:lnTo>
                    <a:pt x="899" y="2009"/>
                  </a:lnTo>
                  <a:lnTo>
                    <a:pt x="898" y="2012"/>
                  </a:lnTo>
                  <a:lnTo>
                    <a:pt x="895" y="2015"/>
                  </a:lnTo>
                  <a:lnTo>
                    <a:pt x="893" y="2015"/>
                  </a:lnTo>
                  <a:lnTo>
                    <a:pt x="890" y="2015"/>
                  </a:lnTo>
                  <a:lnTo>
                    <a:pt x="889" y="2015"/>
                  </a:lnTo>
                  <a:lnTo>
                    <a:pt x="887" y="2015"/>
                  </a:lnTo>
                  <a:lnTo>
                    <a:pt x="884" y="2012"/>
                  </a:lnTo>
                  <a:lnTo>
                    <a:pt x="883" y="2009"/>
                  </a:lnTo>
                  <a:lnTo>
                    <a:pt x="881" y="2007"/>
                  </a:lnTo>
                  <a:lnTo>
                    <a:pt x="881" y="2006"/>
                  </a:lnTo>
                  <a:close/>
                  <a:moveTo>
                    <a:pt x="881" y="1969"/>
                  </a:moveTo>
                  <a:lnTo>
                    <a:pt x="881" y="1969"/>
                  </a:lnTo>
                  <a:lnTo>
                    <a:pt x="881" y="1967"/>
                  </a:lnTo>
                  <a:lnTo>
                    <a:pt x="883" y="1964"/>
                  </a:lnTo>
                  <a:lnTo>
                    <a:pt x="884" y="1961"/>
                  </a:lnTo>
                  <a:lnTo>
                    <a:pt x="887" y="1960"/>
                  </a:lnTo>
                  <a:lnTo>
                    <a:pt x="889" y="1960"/>
                  </a:lnTo>
                  <a:lnTo>
                    <a:pt x="890" y="1960"/>
                  </a:lnTo>
                  <a:lnTo>
                    <a:pt x="893" y="1960"/>
                  </a:lnTo>
                  <a:lnTo>
                    <a:pt x="895" y="1960"/>
                  </a:lnTo>
                  <a:lnTo>
                    <a:pt x="898" y="1961"/>
                  </a:lnTo>
                  <a:lnTo>
                    <a:pt x="899" y="1964"/>
                  </a:lnTo>
                  <a:lnTo>
                    <a:pt x="899" y="1967"/>
                  </a:lnTo>
                  <a:lnTo>
                    <a:pt x="901" y="1969"/>
                  </a:lnTo>
                  <a:lnTo>
                    <a:pt x="899" y="1970"/>
                  </a:lnTo>
                  <a:lnTo>
                    <a:pt x="899" y="1972"/>
                  </a:lnTo>
                  <a:lnTo>
                    <a:pt x="898" y="1975"/>
                  </a:lnTo>
                  <a:lnTo>
                    <a:pt x="895" y="1978"/>
                  </a:lnTo>
                  <a:lnTo>
                    <a:pt x="893" y="1978"/>
                  </a:lnTo>
                  <a:lnTo>
                    <a:pt x="890" y="1978"/>
                  </a:lnTo>
                  <a:lnTo>
                    <a:pt x="889" y="1978"/>
                  </a:lnTo>
                  <a:lnTo>
                    <a:pt x="887" y="1978"/>
                  </a:lnTo>
                  <a:lnTo>
                    <a:pt x="884" y="1975"/>
                  </a:lnTo>
                  <a:lnTo>
                    <a:pt x="883" y="1972"/>
                  </a:lnTo>
                  <a:lnTo>
                    <a:pt x="881" y="1970"/>
                  </a:lnTo>
                  <a:lnTo>
                    <a:pt x="881" y="1969"/>
                  </a:lnTo>
                  <a:close/>
                  <a:moveTo>
                    <a:pt x="881" y="1932"/>
                  </a:moveTo>
                  <a:lnTo>
                    <a:pt x="881" y="1932"/>
                  </a:lnTo>
                  <a:lnTo>
                    <a:pt x="881" y="1930"/>
                  </a:lnTo>
                  <a:lnTo>
                    <a:pt x="883" y="1928"/>
                  </a:lnTo>
                  <a:lnTo>
                    <a:pt x="884" y="1925"/>
                  </a:lnTo>
                  <a:lnTo>
                    <a:pt x="887" y="1923"/>
                  </a:lnTo>
                  <a:lnTo>
                    <a:pt x="889" y="1923"/>
                  </a:lnTo>
                  <a:lnTo>
                    <a:pt x="890" y="1923"/>
                  </a:lnTo>
                  <a:lnTo>
                    <a:pt x="893" y="1923"/>
                  </a:lnTo>
                  <a:lnTo>
                    <a:pt x="895" y="1923"/>
                  </a:lnTo>
                  <a:lnTo>
                    <a:pt x="898" y="1925"/>
                  </a:lnTo>
                  <a:lnTo>
                    <a:pt x="899" y="1928"/>
                  </a:lnTo>
                  <a:lnTo>
                    <a:pt x="899" y="1930"/>
                  </a:lnTo>
                  <a:lnTo>
                    <a:pt x="901" y="1932"/>
                  </a:lnTo>
                  <a:lnTo>
                    <a:pt x="899" y="1933"/>
                  </a:lnTo>
                  <a:lnTo>
                    <a:pt x="899" y="1935"/>
                  </a:lnTo>
                  <a:lnTo>
                    <a:pt x="898" y="1938"/>
                  </a:lnTo>
                  <a:lnTo>
                    <a:pt x="895" y="1941"/>
                  </a:lnTo>
                  <a:lnTo>
                    <a:pt x="893" y="1941"/>
                  </a:lnTo>
                  <a:lnTo>
                    <a:pt x="890" y="1941"/>
                  </a:lnTo>
                  <a:lnTo>
                    <a:pt x="889" y="1941"/>
                  </a:lnTo>
                  <a:lnTo>
                    <a:pt x="887" y="1941"/>
                  </a:lnTo>
                  <a:lnTo>
                    <a:pt x="884" y="1938"/>
                  </a:lnTo>
                  <a:lnTo>
                    <a:pt x="883" y="1935"/>
                  </a:lnTo>
                  <a:lnTo>
                    <a:pt x="881" y="1933"/>
                  </a:lnTo>
                  <a:lnTo>
                    <a:pt x="881" y="1932"/>
                  </a:lnTo>
                  <a:close/>
                  <a:moveTo>
                    <a:pt x="881" y="1895"/>
                  </a:moveTo>
                  <a:lnTo>
                    <a:pt x="881" y="1895"/>
                  </a:lnTo>
                  <a:lnTo>
                    <a:pt x="881" y="1894"/>
                  </a:lnTo>
                  <a:lnTo>
                    <a:pt x="883" y="1891"/>
                  </a:lnTo>
                  <a:lnTo>
                    <a:pt x="884" y="1888"/>
                  </a:lnTo>
                  <a:lnTo>
                    <a:pt x="887" y="1886"/>
                  </a:lnTo>
                  <a:lnTo>
                    <a:pt x="889" y="1886"/>
                  </a:lnTo>
                  <a:lnTo>
                    <a:pt x="890" y="1886"/>
                  </a:lnTo>
                  <a:lnTo>
                    <a:pt x="893" y="1886"/>
                  </a:lnTo>
                  <a:lnTo>
                    <a:pt x="895" y="1886"/>
                  </a:lnTo>
                  <a:lnTo>
                    <a:pt x="898" y="1888"/>
                  </a:lnTo>
                  <a:lnTo>
                    <a:pt x="899" y="1891"/>
                  </a:lnTo>
                  <a:lnTo>
                    <a:pt x="899" y="1894"/>
                  </a:lnTo>
                  <a:lnTo>
                    <a:pt x="901" y="1895"/>
                  </a:lnTo>
                  <a:lnTo>
                    <a:pt x="899" y="1897"/>
                  </a:lnTo>
                  <a:lnTo>
                    <a:pt x="899" y="1898"/>
                  </a:lnTo>
                  <a:lnTo>
                    <a:pt x="898" y="1901"/>
                  </a:lnTo>
                  <a:lnTo>
                    <a:pt x="895" y="1904"/>
                  </a:lnTo>
                  <a:lnTo>
                    <a:pt x="893" y="1904"/>
                  </a:lnTo>
                  <a:lnTo>
                    <a:pt x="890" y="1904"/>
                  </a:lnTo>
                  <a:lnTo>
                    <a:pt x="889" y="1904"/>
                  </a:lnTo>
                  <a:lnTo>
                    <a:pt x="887" y="1904"/>
                  </a:lnTo>
                  <a:lnTo>
                    <a:pt x="884" y="1901"/>
                  </a:lnTo>
                  <a:lnTo>
                    <a:pt x="883" y="1898"/>
                  </a:lnTo>
                  <a:lnTo>
                    <a:pt x="881" y="1897"/>
                  </a:lnTo>
                  <a:lnTo>
                    <a:pt x="881" y="1895"/>
                  </a:lnTo>
                  <a:close/>
                  <a:moveTo>
                    <a:pt x="881" y="1858"/>
                  </a:moveTo>
                  <a:lnTo>
                    <a:pt x="881" y="1858"/>
                  </a:lnTo>
                  <a:lnTo>
                    <a:pt x="881" y="1857"/>
                  </a:lnTo>
                  <a:lnTo>
                    <a:pt x="883" y="1854"/>
                  </a:lnTo>
                  <a:lnTo>
                    <a:pt x="884" y="1851"/>
                  </a:lnTo>
                  <a:lnTo>
                    <a:pt x="887" y="1849"/>
                  </a:lnTo>
                  <a:lnTo>
                    <a:pt x="889" y="1849"/>
                  </a:lnTo>
                  <a:lnTo>
                    <a:pt x="890" y="1849"/>
                  </a:lnTo>
                  <a:lnTo>
                    <a:pt x="893" y="1849"/>
                  </a:lnTo>
                  <a:lnTo>
                    <a:pt x="895" y="1849"/>
                  </a:lnTo>
                  <a:lnTo>
                    <a:pt x="898" y="1851"/>
                  </a:lnTo>
                  <a:lnTo>
                    <a:pt x="899" y="1854"/>
                  </a:lnTo>
                  <a:lnTo>
                    <a:pt x="899" y="1857"/>
                  </a:lnTo>
                  <a:lnTo>
                    <a:pt x="901" y="1858"/>
                  </a:lnTo>
                  <a:lnTo>
                    <a:pt x="899" y="1860"/>
                  </a:lnTo>
                  <a:lnTo>
                    <a:pt x="899" y="1861"/>
                  </a:lnTo>
                  <a:lnTo>
                    <a:pt x="898" y="1864"/>
                  </a:lnTo>
                  <a:lnTo>
                    <a:pt x="895" y="1867"/>
                  </a:lnTo>
                  <a:lnTo>
                    <a:pt x="893" y="1867"/>
                  </a:lnTo>
                  <a:lnTo>
                    <a:pt x="890" y="1867"/>
                  </a:lnTo>
                  <a:lnTo>
                    <a:pt x="889" y="1867"/>
                  </a:lnTo>
                  <a:lnTo>
                    <a:pt x="887" y="1867"/>
                  </a:lnTo>
                  <a:lnTo>
                    <a:pt x="884" y="1864"/>
                  </a:lnTo>
                  <a:lnTo>
                    <a:pt x="883" y="1861"/>
                  </a:lnTo>
                  <a:lnTo>
                    <a:pt x="881" y="1860"/>
                  </a:lnTo>
                  <a:lnTo>
                    <a:pt x="881" y="1858"/>
                  </a:lnTo>
                  <a:close/>
                  <a:moveTo>
                    <a:pt x="881" y="1821"/>
                  </a:moveTo>
                  <a:lnTo>
                    <a:pt x="881" y="1821"/>
                  </a:lnTo>
                  <a:lnTo>
                    <a:pt x="881" y="1820"/>
                  </a:lnTo>
                  <a:lnTo>
                    <a:pt x="883" y="1817"/>
                  </a:lnTo>
                  <a:lnTo>
                    <a:pt x="884" y="1814"/>
                  </a:lnTo>
                  <a:lnTo>
                    <a:pt x="887" y="1812"/>
                  </a:lnTo>
                  <a:lnTo>
                    <a:pt x="889" y="1812"/>
                  </a:lnTo>
                  <a:lnTo>
                    <a:pt x="890" y="1812"/>
                  </a:lnTo>
                  <a:lnTo>
                    <a:pt x="893" y="1812"/>
                  </a:lnTo>
                  <a:lnTo>
                    <a:pt x="895" y="1812"/>
                  </a:lnTo>
                  <a:lnTo>
                    <a:pt x="898" y="1814"/>
                  </a:lnTo>
                  <a:lnTo>
                    <a:pt x="899" y="1817"/>
                  </a:lnTo>
                  <a:lnTo>
                    <a:pt x="899" y="1820"/>
                  </a:lnTo>
                  <a:lnTo>
                    <a:pt x="901" y="1821"/>
                  </a:lnTo>
                  <a:lnTo>
                    <a:pt x="899" y="1823"/>
                  </a:lnTo>
                  <a:lnTo>
                    <a:pt x="899" y="1824"/>
                  </a:lnTo>
                  <a:lnTo>
                    <a:pt x="898" y="1827"/>
                  </a:lnTo>
                  <a:lnTo>
                    <a:pt x="895" y="1830"/>
                  </a:lnTo>
                  <a:lnTo>
                    <a:pt x="893" y="1830"/>
                  </a:lnTo>
                  <a:lnTo>
                    <a:pt x="890" y="1830"/>
                  </a:lnTo>
                  <a:lnTo>
                    <a:pt x="889" y="1830"/>
                  </a:lnTo>
                  <a:lnTo>
                    <a:pt x="887" y="1830"/>
                  </a:lnTo>
                  <a:lnTo>
                    <a:pt x="884" y="1827"/>
                  </a:lnTo>
                  <a:lnTo>
                    <a:pt x="883" y="1824"/>
                  </a:lnTo>
                  <a:lnTo>
                    <a:pt x="881" y="1823"/>
                  </a:lnTo>
                  <a:lnTo>
                    <a:pt x="881" y="1821"/>
                  </a:lnTo>
                  <a:close/>
                  <a:moveTo>
                    <a:pt x="881" y="1784"/>
                  </a:moveTo>
                  <a:lnTo>
                    <a:pt x="881" y="1784"/>
                  </a:lnTo>
                  <a:lnTo>
                    <a:pt x="881" y="1783"/>
                  </a:lnTo>
                  <a:lnTo>
                    <a:pt x="883" y="1780"/>
                  </a:lnTo>
                  <a:lnTo>
                    <a:pt x="884" y="1777"/>
                  </a:lnTo>
                  <a:lnTo>
                    <a:pt x="887" y="1776"/>
                  </a:lnTo>
                  <a:lnTo>
                    <a:pt x="889" y="1776"/>
                  </a:lnTo>
                  <a:lnTo>
                    <a:pt x="890" y="1776"/>
                  </a:lnTo>
                  <a:lnTo>
                    <a:pt x="893" y="1776"/>
                  </a:lnTo>
                  <a:lnTo>
                    <a:pt x="895" y="1776"/>
                  </a:lnTo>
                  <a:lnTo>
                    <a:pt x="898" y="1777"/>
                  </a:lnTo>
                  <a:lnTo>
                    <a:pt x="899" y="1780"/>
                  </a:lnTo>
                  <a:lnTo>
                    <a:pt x="899" y="1783"/>
                  </a:lnTo>
                  <a:lnTo>
                    <a:pt x="901" y="1784"/>
                  </a:lnTo>
                  <a:lnTo>
                    <a:pt x="899" y="1786"/>
                  </a:lnTo>
                  <a:lnTo>
                    <a:pt x="899" y="1787"/>
                  </a:lnTo>
                  <a:lnTo>
                    <a:pt x="898" y="1790"/>
                  </a:lnTo>
                  <a:lnTo>
                    <a:pt x="895" y="1793"/>
                  </a:lnTo>
                  <a:lnTo>
                    <a:pt x="893" y="1793"/>
                  </a:lnTo>
                  <a:lnTo>
                    <a:pt x="890" y="1793"/>
                  </a:lnTo>
                  <a:lnTo>
                    <a:pt x="889" y="1793"/>
                  </a:lnTo>
                  <a:lnTo>
                    <a:pt x="887" y="1793"/>
                  </a:lnTo>
                  <a:lnTo>
                    <a:pt x="884" y="1790"/>
                  </a:lnTo>
                  <a:lnTo>
                    <a:pt x="883" y="1787"/>
                  </a:lnTo>
                  <a:lnTo>
                    <a:pt x="881" y="1786"/>
                  </a:lnTo>
                  <a:lnTo>
                    <a:pt x="881" y="1784"/>
                  </a:lnTo>
                  <a:close/>
                  <a:moveTo>
                    <a:pt x="881" y="1748"/>
                  </a:moveTo>
                  <a:lnTo>
                    <a:pt x="881" y="1748"/>
                  </a:lnTo>
                  <a:lnTo>
                    <a:pt x="881" y="1746"/>
                  </a:lnTo>
                  <a:lnTo>
                    <a:pt x="883" y="1743"/>
                  </a:lnTo>
                  <a:lnTo>
                    <a:pt x="884" y="1740"/>
                  </a:lnTo>
                  <a:lnTo>
                    <a:pt x="887" y="1739"/>
                  </a:lnTo>
                  <a:lnTo>
                    <a:pt x="889" y="1739"/>
                  </a:lnTo>
                  <a:lnTo>
                    <a:pt x="890" y="1739"/>
                  </a:lnTo>
                  <a:lnTo>
                    <a:pt x="893" y="1739"/>
                  </a:lnTo>
                  <a:lnTo>
                    <a:pt x="895" y="1739"/>
                  </a:lnTo>
                  <a:lnTo>
                    <a:pt x="898" y="1740"/>
                  </a:lnTo>
                  <a:lnTo>
                    <a:pt x="899" y="1743"/>
                  </a:lnTo>
                  <a:lnTo>
                    <a:pt x="899" y="1746"/>
                  </a:lnTo>
                  <a:lnTo>
                    <a:pt x="901" y="1748"/>
                  </a:lnTo>
                  <a:lnTo>
                    <a:pt x="899" y="1749"/>
                  </a:lnTo>
                  <a:lnTo>
                    <a:pt x="899" y="1750"/>
                  </a:lnTo>
                  <a:lnTo>
                    <a:pt x="898" y="1753"/>
                  </a:lnTo>
                  <a:lnTo>
                    <a:pt x="895" y="1756"/>
                  </a:lnTo>
                  <a:lnTo>
                    <a:pt x="893" y="1756"/>
                  </a:lnTo>
                  <a:lnTo>
                    <a:pt x="890" y="1756"/>
                  </a:lnTo>
                  <a:lnTo>
                    <a:pt x="889" y="1756"/>
                  </a:lnTo>
                  <a:lnTo>
                    <a:pt x="887" y="1756"/>
                  </a:lnTo>
                  <a:lnTo>
                    <a:pt x="884" y="1753"/>
                  </a:lnTo>
                  <a:lnTo>
                    <a:pt x="883" y="1750"/>
                  </a:lnTo>
                  <a:lnTo>
                    <a:pt x="881" y="1749"/>
                  </a:lnTo>
                  <a:lnTo>
                    <a:pt x="881" y="1748"/>
                  </a:lnTo>
                  <a:close/>
                  <a:moveTo>
                    <a:pt x="881" y="1711"/>
                  </a:moveTo>
                  <a:lnTo>
                    <a:pt x="881" y="1711"/>
                  </a:lnTo>
                  <a:lnTo>
                    <a:pt x="881" y="1708"/>
                  </a:lnTo>
                  <a:lnTo>
                    <a:pt x="883" y="1706"/>
                  </a:lnTo>
                  <a:lnTo>
                    <a:pt x="884" y="1703"/>
                  </a:lnTo>
                  <a:lnTo>
                    <a:pt x="887" y="1702"/>
                  </a:lnTo>
                  <a:lnTo>
                    <a:pt x="889" y="1702"/>
                  </a:lnTo>
                  <a:lnTo>
                    <a:pt x="890" y="1702"/>
                  </a:lnTo>
                  <a:lnTo>
                    <a:pt x="893" y="1702"/>
                  </a:lnTo>
                  <a:lnTo>
                    <a:pt x="895" y="1702"/>
                  </a:lnTo>
                  <a:lnTo>
                    <a:pt x="898" y="1703"/>
                  </a:lnTo>
                  <a:lnTo>
                    <a:pt x="899" y="1706"/>
                  </a:lnTo>
                  <a:lnTo>
                    <a:pt x="899" y="1708"/>
                  </a:lnTo>
                  <a:lnTo>
                    <a:pt x="901" y="1711"/>
                  </a:lnTo>
                  <a:lnTo>
                    <a:pt x="899" y="1712"/>
                  </a:lnTo>
                  <a:lnTo>
                    <a:pt x="899" y="1714"/>
                  </a:lnTo>
                  <a:lnTo>
                    <a:pt x="898" y="1717"/>
                  </a:lnTo>
                  <a:lnTo>
                    <a:pt x="895" y="1719"/>
                  </a:lnTo>
                  <a:lnTo>
                    <a:pt x="893" y="1719"/>
                  </a:lnTo>
                  <a:lnTo>
                    <a:pt x="890" y="1719"/>
                  </a:lnTo>
                  <a:lnTo>
                    <a:pt x="889" y="1719"/>
                  </a:lnTo>
                  <a:lnTo>
                    <a:pt x="887" y="1719"/>
                  </a:lnTo>
                  <a:lnTo>
                    <a:pt x="884" y="1717"/>
                  </a:lnTo>
                  <a:lnTo>
                    <a:pt x="883" y="1714"/>
                  </a:lnTo>
                  <a:lnTo>
                    <a:pt x="881" y="1712"/>
                  </a:lnTo>
                  <a:lnTo>
                    <a:pt x="881" y="1711"/>
                  </a:lnTo>
                  <a:close/>
                  <a:moveTo>
                    <a:pt x="881" y="1674"/>
                  </a:moveTo>
                  <a:lnTo>
                    <a:pt x="881" y="1674"/>
                  </a:lnTo>
                  <a:lnTo>
                    <a:pt x="881" y="1671"/>
                  </a:lnTo>
                  <a:lnTo>
                    <a:pt x="883" y="1669"/>
                  </a:lnTo>
                  <a:lnTo>
                    <a:pt x="884" y="1666"/>
                  </a:lnTo>
                  <a:lnTo>
                    <a:pt x="887" y="1665"/>
                  </a:lnTo>
                  <a:lnTo>
                    <a:pt x="889" y="1665"/>
                  </a:lnTo>
                  <a:lnTo>
                    <a:pt x="890" y="1665"/>
                  </a:lnTo>
                  <a:lnTo>
                    <a:pt x="893" y="1665"/>
                  </a:lnTo>
                  <a:lnTo>
                    <a:pt x="895" y="1665"/>
                  </a:lnTo>
                  <a:lnTo>
                    <a:pt x="898" y="1666"/>
                  </a:lnTo>
                  <a:lnTo>
                    <a:pt x="899" y="1669"/>
                  </a:lnTo>
                  <a:lnTo>
                    <a:pt x="899" y="1671"/>
                  </a:lnTo>
                  <a:lnTo>
                    <a:pt x="901" y="1674"/>
                  </a:lnTo>
                  <a:lnTo>
                    <a:pt x="899" y="1675"/>
                  </a:lnTo>
                  <a:lnTo>
                    <a:pt x="899" y="1677"/>
                  </a:lnTo>
                  <a:lnTo>
                    <a:pt x="898" y="1680"/>
                  </a:lnTo>
                  <a:lnTo>
                    <a:pt x="895" y="1683"/>
                  </a:lnTo>
                  <a:lnTo>
                    <a:pt x="893" y="1683"/>
                  </a:lnTo>
                  <a:lnTo>
                    <a:pt x="890" y="1683"/>
                  </a:lnTo>
                  <a:lnTo>
                    <a:pt x="889" y="1683"/>
                  </a:lnTo>
                  <a:lnTo>
                    <a:pt x="887" y="1683"/>
                  </a:lnTo>
                  <a:lnTo>
                    <a:pt x="884" y="1680"/>
                  </a:lnTo>
                  <a:lnTo>
                    <a:pt x="883" y="1677"/>
                  </a:lnTo>
                  <a:lnTo>
                    <a:pt x="881" y="1675"/>
                  </a:lnTo>
                  <a:lnTo>
                    <a:pt x="881" y="1674"/>
                  </a:lnTo>
                  <a:close/>
                  <a:moveTo>
                    <a:pt x="881" y="1637"/>
                  </a:moveTo>
                  <a:lnTo>
                    <a:pt x="881" y="1637"/>
                  </a:lnTo>
                  <a:lnTo>
                    <a:pt x="881" y="1634"/>
                  </a:lnTo>
                  <a:lnTo>
                    <a:pt x="883" y="1632"/>
                  </a:lnTo>
                  <a:lnTo>
                    <a:pt x="884" y="1629"/>
                  </a:lnTo>
                  <a:lnTo>
                    <a:pt x="887" y="1628"/>
                  </a:lnTo>
                  <a:lnTo>
                    <a:pt x="889" y="1628"/>
                  </a:lnTo>
                  <a:lnTo>
                    <a:pt x="890" y="1628"/>
                  </a:lnTo>
                  <a:lnTo>
                    <a:pt x="893" y="1628"/>
                  </a:lnTo>
                  <a:lnTo>
                    <a:pt x="895" y="1628"/>
                  </a:lnTo>
                  <a:lnTo>
                    <a:pt x="898" y="1629"/>
                  </a:lnTo>
                  <a:lnTo>
                    <a:pt x="899" y="1632"/>
                  </a:lnTo>
                  <a:lnTo>
                    <a:pt x="899" y="1634"/>
                  </a:lnTo>
                  <a:lnTo>
                    <a:pt x="901" y="1637"/>
                  </a:lnTo>
                  <a:lnTo>
                    <a:pt x="899" y="1638"/>
                  </a:lnTo>
                  <a:lnTo>
                    <a:pt x="899" y="1640"/>
                  </a:lnTo>
                  <a:lnTo>
                    <a:pt x="898" y="1643"/>
                  </a:lnTo>
                  <a:lnTo>
                    <a:pt x="895" y="1646"/>
                  </a:lnTo>
                  <a:lnTo>
                    <a:pt x="893" y="1646"/>
                  </a:lnTo>
                  <a:lnTo>
                    <a:pt x="890" y="1646"/>
                  </a:lnTo>
                  <a:lnTo>
                    <a:pt x="889" y="1646"/>
                  </a:lnTo>
                  <a:lnTo>
                    <a:pt x="887" y="1646"/>
                  </a:lnTo>
                  <a:lnTo>
                    <a:pt x="884" y="1643"/>
                  </a:lnTo>
                  <a:lnTo>
                    <a:pt x="883" y="1640"/>
                  </a:lnTo>
                  <a:lnTo>
                    <a:pt x="881" y="1638"/>
                  </a:lnTo>
                  <a:lnTo>
                    <a:pt x="881" y="1637"/>
                  </a:lnTo>
                  <a:close/>
                  <a:moveTo>
                    <a:pt x="881" y="1600"/>
                  </a:moveTo>
                  <a:lnTo>
                    <a:pt x="881" y="1600"/>
                  </a:lnTo>
                  <a:lnTo>
                    <a:pt x="881" y="1597"/>
                  </a:lnTo>
                  <a:lnTo>
                    <a:pt x="883" y="1596"/>
                  </a:lnTo>
                  <a:lnTo>
                    <a:pt x="884" y="1593"/>
                  </a:lnTo>
                  <a:lnTo>
                    <a:pt x="887" y="1591"/>
                  </a:lnTo>
                  <a:lnTo>
                    <a:pt x="889" y="1591"/>
                  </a:lnTo>
                  <a:lnTo>
                    <a:pt x="890" y="1591"/>
                  </a:lnTo>
                  <a:lnTo>
                    <a:pt x="893" y="1591"/>
                  </a:lnTo>
                  <a:lnTo>
                    <a:pt x="895" y="1591"/>
                  </a:lnTo>
                  <a:lnTo>
                    <a:pt x="898" y="1593"/>
                  </a:lnTo>
                  <a:lnTo>
                    <a:pt x="899" y="1596"/>
                  </a:lnTo>
                  <a:lnTo>
                    <a:pt x="899" y="1597"/>
                  </a:lnTo>
                  <a:lnTo>
                    <a:pt x="901" y="1600"/>
                  </a:lnTo>
                  <a:lnTo>
                    <a:pt x="899" y="1601"/>
                  </a:lnTo>
                  <a:lnTo>
                    <a:pt x="899" y="1603"/>
                  </a:lnTo>
                  <a:lnTo>
                    <a:pt x="898" y="1606"/>
                  </a:lnTo>
                  <a:lnTo>
                    <a:pt x="895" y="1609"/>
                  </a:lnTo>
                  <a:lnTo>
                    <a:pt x="893" y="1609"/>
                  </a:lnTo>
                  <a:lnTo>
                    <a:pt x="890" y="1609"/>
                  </a:lnTo>
                  <a:lnTo>
                    <a:pt x="889" y="1609"/>
                  </a:lnTo>
                  <a:lnTo>
                    <a:pt x="887" y="1609"/>
                  </a:lnTo>
                  <a:lnTo>
                    <a:pt x="884" y="1606"/>
                  </a:lnTo>
                  <a:lnTo>
                    <a:pt x="883" y="1603"/>
                  </a:lnTo>
                  <a:lnTo>
                    <a:pt x="881" y="1601"/>
                  </a:lnTo>
                  <a:lnTo>
                    <a:pt x="881" y="1600"/>
                  </a:lnTo>
                  <a:close/>
                  <a:moveTo>
                    <a:pt x="881" y="1563"/>
                  </a:moveTo>
                  <a:lnTo>
                    <a:pt x="881" y="1563"/>
                  </a:lnTo>
                  <a:lnTo>
                    <a:pt x="881" y="1560"/>
                  </a:lnTo>
                  <a:lnTo>
                    <a:pt x="883" y="1559"/>
                  </a:lnTo>
                  <a:lnTo>
                    <a:pt x="884" y="1556"/>
                  </a:lnTo>
                  <a:lnTo>
                    <a:pt x="887" y="1554"/>
                  </a:lnTo>
                  <a:lnTo>
                    <a:pt x="889" y="1554"/>
                  </a:lnTo>
                  <a:lnTo>
                    <a:pt x="890" y="1554"/>
                  </a:lnTo>
                  <a:lnTo>
                    <a:pt x="893" y="1554"/>
                  </a:lnTo>
                  <a:lnTo>
                    <a:pt x="895" y="1554"/>
                  </a:lnTo>
                  <a:lnTo>
                    <a:pt x="898" y="1556"/>
                  </a:lnTo>
                  <a:lnTo>
                    <a:pt x="899" y="1559"/>
                  </a:lnTo>
                  <a:lnTo>
                    <a:pt x="899" y="1560"/>
                  </a:lnTo>
                  <a:lnTo>
                    <a:pt x="901" y="1563"/>
                  </a:lnTo>
                  <a:lnTo>
                    <a:pt x="899" y="1565"/>
                  </a:lnTo>
                  <a:lnTo>
                    <a:pt x="899" y="1566"/>
                  </a:lnTo>
                  <a:lnTo>
                    <a:pt x="898" y="1569"/>
                  </a:lnTo>
                  <a:lnTo>
                    <a:pt x="895" y="1572"/>
                  </a:lnTo>
                  <a:lnTo>
                    <a:pt x="893" y="1572"/>
                  </a:lnTo>
                  <a:lnTo>
                    <a:pt x="890" y="1572"/>
                  </a:lnTo>
                  <a:lnTo>
                    <a:pt x="889" y="1572"/>
                  </a:lnTo>
                  <a:lnTo>
                    <a:pt x="887" y="1572"/>
                  </a:lnTo>
                  <a:lnTo>
                    <a:pt x="884" y="1569"/>
                  </a:lnTo>
                  <a:lnTo>
                    <a:pt x="883" y="1566"/>
                  </a:lnTo>
                  <a:lnTo>
                    <a:pt x="881" y="1565"/>
                  </a:lnTo>
                  <a:lnTo>
                    <a:pt x="881" y="1563"/>
                  </a:lnTo>
                  <a:close/>
                  <a:moveTo>
                    <a:pt x="881" y="1526"/>
                  </a:moveTo>
                  <a:lnTo>
                    <a:pt x="881" y="1526"/>
                  </a:lnTo>
                  <a:lnTo>
                    <a:pt x="881" y="1523"/>
                  </a:lnTo>
                  <a:lnTo>
                    <a:pt x="883" y="1522"/>
                  </a:lnTo>
                  <a:lnTo>
                    <a:pt x="884" y="1519"/>
                  </a:lnTo>
                  <a:lnTo>
                    <a:pt x="887" y="1517"/>
                  </a:lnTo>
                  <a:lnTo>
                    <a:pt x="889" y="1517"/>
                  </a:lnTo>
                  <a:lnTo>
                    <a:pt x="890" y="1517"/>
                  </a:lnTo>
                  <a:lnTo>
                    <a:pt x="893" y="1517"/>
                  </a:lnTo>
                  <a:lnTo>
                    <a:pt x="895" y="1517"/>
                  </a:lnTo>
                  <a:lnTo>
                    <a:pt x="898" y="1519"/>
                  </a:lnTo>
                  <a:lnTo>
                    <a:pt x="899" y="1522"/>
                  </a:lnTo>
                  <a:lnTo>
                    <a:pt x="899" y="1523"/>
                  </a:lnTo>
                  <a:lnTo>
                    <a:pt x="901" y="1526"/>
                  </a:lnTo>
                  <a:lnTo>
                    <a:pt x="899" y="1528"/>
                  </a:lnTo>
                  <a:lnTo>
                    <a:pt x="899" y="1529"/>
                  </a:lnTo>
                  <a:lnTo>
                    <a:pt x="898" y="1532"/>
                  </a:lnTo>
                  <a:lnTo>
                    <a:pt x="895" y="1535"/>
                  </a:lnTo>
                  <a:lnTo>
                    <a:pt x="893" y="1535"/>
                  </a:lnTo>
                  <a:lnTo>
                    <a:pt x="890" y="1535"/>
                  </a:lnTo>
                  <a:lnTo>
                    <a:pt x="889" y="1535"/>
                  </a:lnTo>
                  <a:lnTo>
                    <a:pt x="887" y="1535"/>
                  </a:lnTo>
                  <a:lnTo>
                    <a:pt x="884" y="1532"/>
                  </a:lnTo>
                  <a:lnTo>
                    <a:pt x="883" y="1529"/>
                  </a:lnTo>
                  <a:lnTo>
                    <a:pt x="881" y="1528"/>
                  </a:lnTo>
                  <a:lnTo>
                    <a:pt x="881" y="1526"/>
                  </a:lnTo>
                  <a:close/>
                  <a:moveTo>
                    <a:pt x="881" y="1489"/>
                  </a:moveTo>
                  <a:lnTo>
                    <a:pt x="881" y="1489"/>
                  </a:lnTo>
                  <a:lnTo>
                    <a:pt x="881" y="1486"/>
                  </a:lnTo>
                  <a:lnTo>
                    <a:pt x="883" y="1485"/>
                  </a:lnTo>
                  <a:lnTo>
                    <a:pt x="884" y="1482"/>
                  </a:lnTo>
                  <a:lnTo>
                    <a:pt x="887" y="1480"/>
                  </a:lnTo>
                  <a:lnTo>
                    <a:pt x="889" y="1480"/>
                  </a:lnTo>
                  <a:lnTo>
                    <a:pt x="890" y="1479"/>
                  </a:lnTo>
                  <a:lnTo>
                    <a:pt x="893" y="1480"/>
                  </a:lnTo>
                  <a:lnTo>
                    <a:pt x="895" y="1480"/>
                  </a:lnTo>
                  <a:lnTo>
                    <a:pt x="898" y="1482"/>
                  </a:lnTo>
                  <a:lnTo>
                    <a:pt x="899" y="1485"/>
                  </a:lnTo>
                  <a:lnTo>
                    <a:pt x="899" y="1486"/>
                  </a:lnTo>
                  <a:lnTo>
                    <a:pt x="901" y="1489"/>
                  </a:lnTo>
                  <a:lnTo>
                    <a:pt x="899" y="1491"/>
                  </a:lnTo>
                  <a:lnTo>
                    <a:pt x="899" y="1492"/>
                  </a:lnTo>
                  <a:lnTo>
                    <a:pt x="898" y="1495"/>
                  </a:lnTo>
                  <a:lnTo>
                    <a:pt x="895" y="1498"/>
                  </a:lnTo>
                  <a:lnTo>
                    <a:pt x="893" y="1498"/>
                  </a:lnTo>
                  <a:lnTo>
                    <a:pt x="890" y="1498"/>
                  </a:lnTo>
                  <a:lnTo>
                    <a:pt x="889" y="1498"/>
                  </a:lnTo>
                  <a:lnTo>
                    <a:pt x="887" y="1498"/>
                  </a:lnTo>
                  <a:lnTo>
                    <a:pt x="884" y="1495"/>
                  </a:lnTo>
                  <a:lnTo>
                    <a:pt x="883" y="1492"/>
                  </a:lnTo>
                  <a:lnTo>
                    <a:pt x="881" y="1491"/>
                  </a:lnTo>
                  <a:lnTo>
                    <a:pt x="881" y="1489"/>
                  </a:lnTo>
                  <a:close/>
                  <a:moveTo>
                    <a:pt x="881" y="1452"/>
                  </a:moveTo>
                  <a:lnTo>
                    <a:pt x="881" y="1452"/>
                  </a:lnTo>
                  <a:lnTo>
                    <a:pt x="881" y="1449"/>
                  </a:lnTo>
                  <a:lnTo>
                    <a:pt x="883" y="1448"/>
                  </a:lnTo>
                  <a:lnTo>
                    <a:pt x="884" y="1445"/>
                  </a:lnTo>
                  <a:lnTo>
                    <a:pt x="887" y="1444"/>
                  </a:lnTo>
                  <a:lnTo>
                    <a:pt x="889" y="1444"/>
                  </a:lnTo>
                  <a:lnTo>
                    <a:pt x="890" y="1442"/>
                  </a:lnTo>
                  <a:lnTo>
                    <a:pt x="893" y="1444"/>
                  </a:lnTo>
                  <a:lnTo>
                    <a:pt x="895" y="1444"/>
                  </a:lnTo>
                  <a:lnTo>
                    <a:pt x="898" y="1445"/>
                  </a:lnTo>
                  <a:lnTo>
                    <a:pt x="899" y="1448"/>
                  </a:lnTo>
                  <a:lnTo>
                    <a:pt x="899" y="1449"/>
                  </a:lnTo>
                  <a:lnTo>
                    <a:pt x="901" y="1452"/>
                  </a:lnTo>
                  <a:lnTo>
                    <a:pt x="899" y="1454"/>
                  </a:lnTo>
                  <a:lnTo>
                    <a:pt x="899" y="1455"/>
                  </a:lnTo>
                  <a:lnTo>
                    <a:pt x="898" y="1458"/>
                  </a:lnTo>
                  <a:lnTo>
                    <a:pt x="895" y="1460"/>
                  </a:lnTo>
                  <a:lnTo>
                    <a:pt x="893" y="1461"/>
                  </a:lnTo>
                  <a:lnTo>
                    <a:pt x="890" y="1461"/>
                  </a:lnTo>
                  <a:lnTo>
                    <a:pt x="889" y="1461"/>
                  </a:lnTo>
                  <a:lnTo>
                    <a:pt x="887" y="1460"/>
                  </a:lnTo>
                  <a:lnTo>
                    <a:pt x="884" y="1458"/>
                  </a:lnTo>
                  <a:lnTo>
                    <a:pt x="883" y="1455"/>
                  </a:lnTo>
                  <a:lnTo>
                    <a:pt x="881" y="1454"/>
                  </a:lnTo>
                  <a:lnTo>
                    <a:pt x="881" y="1452"/>
                  </a:lnTo>
                  <a:close/>
                  <a:moveTo>
                    <a:pt x="881" y="1415"/>
                  </a:moveTo>
                  <a:lnTo>
                    <a:pt x="881" y="1415"/>
                  </a:lnTo>
                  <a:lnTo>
                    <a:pt x="881" y="1413"/>
                  </a:lnTo>
                  <a:lnTo>
                    <a:pt x="883" y="1411"/>
                  </a:lnTo>
                  <a:lnTo>
                    <a:pt x="884" y="1408"/>
                  </a:lnTo>
                  <a:lnTo>
                    <a:pt x="887" y="1407"/>
                  </a:lnTo>
                  <a:lnTo>
                    <a:pt x="889" y="1407"/>
                  </a:lnTo>
                  <a:lnTo>
                    <a:pt x="890" y="1405"/>
                  </a:lnTo>
                  <a:lnTo>
                    <a:pt x="893" y="1407"/>
                  </a:lnTo>
                  <a:lnTo>
                    <a:pt x="895" y="1407"/>
                  </a:lnTo>
                  <a:lnTo>
                    <a:pt x="898" y="1408"/>
                  </a:lnTo>
                  <a:lnTo>
                    <a:pt x="899" y="1411"/>
                  </a:lnTo>
                  <a:lnTo>
                    <a:pt x="899" y="1413"/>
                  </a:lnTo>
                  <a:lnTo>
                    <a:pt x="901" y="1415"/>
                  </a:lnTo>
                  <a:lnTo>
                    <a:pt x="899" y="1417"/>
                  </a:lnTo>
                  <a:lnTo>
                    <a:pt x="899" y="1418"/>
                  </a:lnTo>
                  <a:lnTo>
                    <a:pt x="898" y="1421"/>
                  </a:lnTo>
                  <a:lnTo>
                    <a:pt x="895" y="1423"/>
                  </a:lnTo>
                  <a:lnTo>
                    <a:pt x="893" y="1424"/>
                  </a:lnTo>
                  <a:lnTo>
                    <a:pt x="890" y="1424"/>
                  </a:lnTo>
                  <a:lnTo>
                    <a:pt x="889" y="1424"/>
                  </a:lnTo>
                  <a:lnTo>
                    <a:pt x="887" y="1423"/>
                  </a:lnTo>
                  <a:lnTo>
                    <a:pt x="884" y="1421"/>
                  </a:lnTo>
                  <a:lnTo>
                    <a:pt x="883" y="1418"/>
                  </a:lnTo>
                  <a:lnTo>
                    <a:pt x="881" y="1417"/>
                  </a:lnTo>
                  <a:lnTo>
                    <a:pt x="881" y="1415"/>
                  </a:lnTo>
                  <a:close/>
                  <a:moveTo>
                    <a:pt x="881" y="1379"/>
                  </a:moveTo>
                  <a:lnTo>
                    <a:pt x="881" y="1379"/>
                  </a:lnTo>
                  <a:lnTo>
                    <a:pt x="881" y="1376"/>
                  </a:lnTo>
                  <a:lnTo>
                    <a:pt x="883" y="1374"/>
                  </a:lnTo>
                  <a:lnTo>
                    <a:pt x="884" y="1371"/>
                  </a:lnTo>
                  <a:lnTo>
                    <a:pt x="887" y="1370"/>
                  </a:lnTo>
                  <a:lnTo>
                    <a:pt x="889" y="1370"/>
                  </a:lnTo>
                  <a:lnTo>
                    <a:pt x="890" y="1368"/>
                  </a:lnTo>
                  <a:lnTo>
                    <a:pt x="893" y="1370"/>
                  </a:lnTo>
                  <a:lnTo>
                    <a:pt x="895" y="1370"/>
                  </a:lnTo>
                  <a:lnTo>
                    <a:pt x="898" y="1371"/>
                  </a:lnTo>
                  <a:lnTo>
                    <a:pt x="899" y="1374"/>
                  </a:lnTo>
                  <a:lnTo>
                    <a:pt x="899" y="1376"/>
                  </a:lnTo>
                  <a:lnTo>
                    <a:pt x="901" y="1379"/>
                  </a:lnTo>
                  <a:lnTo>
                    <a:pt x="899" y="1380"/>
                  </a:lnTo>
                  <a:lnTo>
                    <a:pt x="899" y="1382"/>
                  </a:lnTo>
                  <a:lnTo>
                    <a:pt x="898" y="1384"/>
                  </a:lnTo>
                  <a:lnTo>
                    <a:pt x="895" y="1386"/>
                  </a:lnTo>
                  <a:lnTo>
                    <a:pt x="893" y="1387"/>
                  </a:lnTo>
                  <a:lnTo>
                    <a:pt x="890" y="1387"/>
                  </a:lnTo>
                  <a:lnTo>
                    <a:pt x="889" y="1387"/>
                  </a:lnTo>
                  <a:lnTo>
                    <a:pt x="887" y="1386"/>
                  </a:lnTo>
                  <a:lnTo>
                    <a:pt x="884" y="1384"/>
                  </a:lnTo>
                  <a:lnTo>
                    <a:pt x="883" y="1382"/>
                  </a:lnTo>
                  <a:lnTo>
                    <a:pt x="881" y="1380"/>
                  </a:lnTo>
                  <a:lnTo>
                    <a:pt x="881" y="1379"/>
                  </a:lnTo>
                  <a:close/>
                  <a:moveTo>
                    <a:pt x="881" y="1342"/>
                  </a:moveTo>
                  <a:lnTo>
                    <a:pt x="881" y="1342"/>
                  </a:lnTo>
                  <a:lnTo>
                    <a:pt x="881" y="1339"/>
                  </a:lnTo>
                  <a:lnTo>
                    <a:pt x="883" y="1337"/>
                  </a:lnTo>
                  <a:lnTo>
                    <a:pt x="884" y="1334"/>
                  </a:lnTo>
                  <a:lnTo>
                    <a:pt x="887" y="1333"/>
                  </a:lnTo>
                  <a:lnTo>
                    <a:pt x="889" y="1333"/>
                  </a:lnTo>
                  <a:lnTo>
                    <a:pt x="890" y="1331"/>
                  </a:lnTo>
                  <a:lnTo>
                    <a:pt x="893" y="1333"/>
                  </a:lnTo>
                  <a:lnTo>
                    <a:pt x="895" y="1333"/>
                  </a:lnTo>
                  <a:lnTo>
                    <a:pt x="898" y="1334"/>
                  </a:lnTo>
                  <a:lnTo>
                    <a:pt x="899" y="1337"/>
                  </a:lnTo>
                  <a:lnTo>
                    <a:pt x="899" y="1339"/>
                  </a:lnTo>
                  <a:lnTo>
                    <a:pt x="901" y="1342"/>
                  </a:lnTo>
                  <a:lnTo>
                    <a:pt x="899" y="1343"/>
                  </a:lnTo>
                  <a:lnTo>
                    <a:pt x="899" y="1345"/>
                  </a:lnTo>
                  <a:lnTo>
                    <a:pt x="898" y="1348"/>
                  </a:lnTo>
                  <a:lnTo>
                    <a:pt x="895" y="1349"/>
                  </a:lnTo>
                  <a:lnTo>
                    <a:pt x="893" y="1351"/>
                  </a:lnTo>
                  <a:lnTo>
                    <a:pt x="890" y="1351"/>
                  </a:lnTo>
                  <a:lnTo>
                    <a:pt x="889" y="1351"/>
                  </a:lnTo>
                  <a:lnTo>
                    <a:pt x="887" y="1349"/>
                  </a:lnTo>
                  <a:lnTo>
                    <a:pt x="884" y="1348"/>
                  </a:lnTo>
                  <a:lnTo>
                    <a:pt x="883" y="1345"/>
                  </a:lnTo>
                  <a:lnTo>
                    <a:pt x="881" y="1343"/>
                  </a:lnTo>
                  <a:lnTo>
                    <a:pt x="881" y="1342"/>
                  </a:lnTo>
                  <a:close/>
                  <a:moveTo>
                    <a:pt x="881" y="1305"/>
                  </a:moveTo>
                  <a:lnTo>
                    <a:pt x="881" y="1305"/>
                  </a:lnTo>
                  <a:lnTo>
                    <a:pt x="881" y="1302"/>
                  </a:lnTo>
                  <a:lnTo>
                    <a:pt x="883" y="1300"/>
                  </a:lnTo>
                  <a:lnTo>
                    <a:pt x="884" y="1297"/>
                  </a:lnTo>
                  <a:lnTo>
                    <a:pt x="887" y="1296"/>
                  </a:lnTo>
                  <a:lnTo>
                    <a:pt x="889" y="1296"/>
                  </a:lnTo>
                  <a:lnTo>
                    <a:pt x="890" y="1294"/>
                  </a:lnTo>
                  <a:lnTo>
                    <a:pt x="893" y="1296"/>
                  </a:lnTo>
                  <a:lnTo>
                    <a:pt x="895" y="1296"/>
                  </a:lnTo>
                  <a:lnTo>
                    <a:pt x="898" y="1297"/>
                  </a:lnTo>
                  <a:lnTo>
                    <a:pt x="899" y="1300"/>
                  </a:lnTo>
                  <a:lnTo>
                    <a:pt x="899" y="1302"/>
                  </a:lnTo>
                  <a:lnTo>
                    <a:pt x="901" y="1305"/>
                  </a:lnTo>
                  <a:lnTo>
                    <a:pt x="899" y="1306"/>
                  </a:lnTo>
                  <a:lnTo>
                    <a:pt x="899" y="1308"/>
                  </a:lnTo>
                  <a:lnTo>
                    <a:pt x="898" y="1311"/>
                  </a:lnTo>
                  <a:lnTo>
                    <a:pt x="895" y="1312"/>
                  </a:lnTo>
                  <a:lnTo>
                    <a:pt x="893" y="1314"/>
                  </a:lnTo>
                  <a:lnTo>
                    <a:pt x="890" y="1314"/>
                  </a:lnTo>
                  <a:lnTo>
                    <a:pt x="889" y="1314"/>
                  </a:lnTo>
                  <a:lnTo>
                    <a:pt x="887" y="1312"/>
                  </a:lnTo>
                  <a:lnTo>
                    <a:pt x="884" y="1311"/>
                  </a:lnTo>
                  <a:lnTo>
                    <a:pt x="883" y="1308"/>
                  </a:lnTo>
                  <a:lnTo>
                    <a:pt x="881" y="1306"/>
                  </a:lnTo>
                  <a:lnTo>
                    <a:pt x="881" y="1305"/>
                  </a:lnTo>
                  <a:close/>
                  <a:moveTo>
                    <a:pt x="881" y="1268"/>
                  </a:moveTo>
                  <a:lnTo>
                    <a:pt x="881" y="1268"/>
                  </a:lnTo>
                  <a:lnTo>
                    <a:pt x="881" y="1265"/>
                  </a:lnTo>
                  <a:lnTo>
                    <a:pt x="883" y="1263"/>
                  </a:lnTo>
                  <a:lnTo>
                    <a:pt x="884" y="1261"/>
                  </a:lnTo>
                  <a:lnTo>
                    <a:pt x="887" y="1259"/>
                  </a:lnTo>
                  <a:lnTo>
                    <a:pt x="889" y="1259"/>
                  </a:lnTo>
                  <a:lnTo>
                    <a:pt x="890" y="1258"/>
                  </a:lnTo>
                  <a:lnTo>
                    <a:pt x="893" y="1259"/>
                  </a:lnTo>
                  <a:lnTo>
                    <a:pt x="895" y="1259"/>
                  </a:lnTo>
                  <a:lnTo>
                    <a:pt x="898" y="1261"/>
                  </a:lnTo>
                  <a:lnTo>
                    <a:pt x="899" y="1263"/>
                  </a:lnTo>
                  <a:lnTo>
                    <a:pt x="899" y="1265"/>
                  </a:lnTo>
                  <a:lnTo>
                    <a:pt x="901" y="1268"/>
                  </a:lnTo>
                  <a:lnTo>
                    <a:pt x="899" y="1269"/>
                  </a:lnTo>
                  <a:lnTo>
                    <a:pt x="899" y="1271"/>
                  </a:lnTo>
                  <a:lnTo>
                    <a:pt x="898" y="1274"/>
                  </a:lnTo>
                  <a:lnTo>
                    <a:pt x="895" y="1275"/>
                  </a:lnTo>
                  <a:lnTo>
                    <a:pt x="893" y="1277"/>
                  </a:lnTo>
                  <a:lnTo>
                    <a:pt x="890" y="1277"/>
                  </a:lnTo>
                  <a:lnTo>
                    <a:pt x="889" y="1277"/>
                  </a:lnTo>
                  <a:lnTo>
                    <a:pt x="887" y="1275"/>
                  </a:lnTo>
                  <a:lnTo>
                    <a:pt x="884" y="1274"/>
                  </a:lnTo>
                  <a:lnTo>
                    <a:pt x="883" y="1271"/>
                  </a:lnTo>
                  <a:lnTo>
                    <a:pt x="881" y="1269"/>
                  </a:lnTo>
                  <a:lnTo>
                    <a:pt x="881" y="1268"/>
                  </a:lnTo>
                  <a:close/>
                  <a:moveTo>
                    <a:pt x="881" y="1231"/>
                  </a:moveTo>
                  <a:lnTo>
                    <a:pt x="881" y="1231"/>
                  </a:lnTo>
                  <a:lnTo>
                    <a:pt x="881" y="1228"/>
                  </a:lnTo>
                  <a:lnTo>
                    <a:pt x="883" y="1227"/>
                  </a:lnTo>
                  <a:lnTo>
                    <a:pt x="884" y="1224"/>
                  </a:lnTo>
                  <a:lnTo>
                    <a:pt x="887" y="1222"/>
                  </a:lnTo>
                  <a:lnTo>
                    <a:pt x="889" y="1222"/>
                  </a:lnTo>
                  <a:lnTo>
                    <a:pt x="890" y="1221"/>
                  </a:lnTo>
                  <a:lnTo>
                    <a:pt x="893" y="1222"/>
                  </a:lnTo>
                  <a:lnTo>
                    <a:pt x="895" y="1222"/>
                  </a:lnTo>
                  <a:lnTo>
                    <a:pt x="898" y="1224"/>
                  </a:lnTo>
                  <a:lnTo>
                    <a:pt x="899" y="1227"/>
                  </a:lnTo>
                  <a:lnTo>
                    <a:pt x="899" y="1228"/>
                  </a:lnTo>
                  <a:lnTo>
                    <a:pt x="901" y="1231"/>
                  </a:lnTo>
                  <a:lnTo>
                    <a:pt x="899" y="1232"/>
                  </a:lnTo>
                  <a:lnTo>
                    <a:pt x="899" y="1234"/>
                  </a:lnTo>
                  <a:lnTo>
                    <a:pt x="898" y="1237"/>
                  </a:lnTo>
                  <a:lnTo>
                    <a:pt x="895" y="1238"/>
                  </a:lnTo>
                  <a:lnTo>
                    <a:pt x="893" y="1240"/>
                  </a:lnTo>
                  <a:lnTo>
                    <a:pt x="890" y="1240"/>
                  </a:lnTo>
                  <a:lnTo>
                    <a:pt x="889" y="1240"/>
                  </a:lnTo>
                  <a:lnTo>
                    <a:pt x="887" y="1238"/>
                  </a:lnTo>
                  <a:lnTo>
                    <a:pt x="884" y="1237"/>
                  </a:lnTo>
                  <a:lnTo>
                    <a:pt x="883" y="1234"/>
                  </a:lnTo>
                  <a:lnTo>
                    <a:pt x="881" y="1232"/>
                  </a:lnTo>
                  <a:lnTo>
                    <a:pt x="881" y="1231"/>
                  </a:lnTo>
                  <a:close/>
                  <a:moveTo>
                    <a:pt x="881" y="1194"/>
                  </a:moveTo>
                  <a:lnTo>
                    <a:pt x="881" y="1194"/>
                  </a:lnTo>
                  <a:lnTo>
                    <a:pt x="881" y="1191"/>
                  </a:lnTo>
                  <a:lnTo>
                    <a:pt x="883" y="1190"/>
                  </a:lnTo>
                  <a:lnTo>
                    <a:pt x="884" y="1187"/>
                  </a:lnTo>
                  <a:lnTo>
                    <a:pt x="887" y="1185"/>
                  </a:lnTo>
                  <a:lnTo>
                    <a:pt x="889" y="1185"/>
                  </a:lnTo>
                  <a:lnTo>
                    <a:pt x="890" y="1184"/>
                  </a:lnTo>
                  <a:lnTo>
                    <a:pt x="893" y="1185"/>
                  </a:lnTo>
                  <a:lnTo>
                    <a:pt x="895" y="1185"/>
                  </a:lnTo>
                  <a:lnTo>
                    <a:pt x="898" y="1187"/>
                  </a:lnTo>
                  <a:lnTo>
                    <a:pt x="899" y="1190"/>
                  </a:lnTo>
                  <a:lnTo>
                    <a:pt x="899" y="1191"/>
                  </a:lnTo>
                  <a:lnTo>
                    <a:pt x="901" y="1194"/>
                  </a:lnTo>
                  <a:lnTo>
                    <a:pt x="899" y="1196"/>
                  </a:lnTo>
                  <a:lnTo>
                    <a:pt x="899" y="1197"/>
                  </a:lnTo>
                  <a:lnTo>
                    <a:pt x="898" y="1200"/>
                  </a:lnTo>
                  <a:lnTo>
                    <a:pt x="895" y="1202"/>
                  </a:lnTo>
                  <a:lnTo>
                    <a:pt x="893" y="1203"/>
                  </a:lnTo>
                  <a:lnTo>
                    <a:pt x="890" y="1203"/>
                  </a:lnTo>
                  <a:lnTo>
                    <a:pt x="889" y="1203"/>
                  </a:lnTo>
                  <a:lnTo>
                    <a:pt x="887" y="1202"/>
                  </a:lnTo>
                  <a:lnTo>
                    <a:pt x="884" y="1200"/>
                  </a:lnTo>
                  <a:lnTo>
                    <a:pt x="883" y="1197"/>
                  </a:lnTo>
                  <a:lnTo>
                    <a:pt x="881" y="1196"/>
                  </a:lnTo>
                  <a:lnTo>
                    <a:pt x="881" y="1194"/>
                  </a:lnTo>
                  <a:close/>
                  <a:moveTo>
                    <a:pt x="881" y="1157"/>
                  </a:moveTo>
                  <a:lnTo>
                    <a:pt x="881" y="1157"/>
                  </a:lnTo>
                  <a:lnTo>
                    <a:pt x="881" y="1154"/>
                  </a:lnTo>
                  <a:lnTo>
                    <a:pt x="883" y="1153"/>
                  </a:lnTo>
                  <a:lnTo>
                    <a:pt x="884" y="1150"/>
                  </a:lnTo>
                  <a:lnTo>
                    <a:pt x="887" y="1148"/>
                  </a:lnTo>
                  <a:lnTo>
                    <a:pt x="889" y="1148"/>
                  </a:lnTo>
                  <a:lnTo>
                    <a:pt x="890" y="1147"/>
                  </a:lnTo>
                  <a:lnTo>
                    <a:pt x="893" y="1148"/>
                  </a:lnTo>
                  <a:lnTo>
                    <a:pt x="895" y="1148"/>
                  </a:lnTo>
                  <a:lnTo>
                    <a:pt x="898" y="1150"/>
                  </a:lnTo>
                  <a:lnTo>
                    <a:pt x="899" y="1153"/>
                  </a:lnTo>
                  <a:lnTo>
                    <a:pt x="899" y="1154"/>
                  </a:lnTo>
                  <a:lnTo>
                    <a:pt x="901" y="1157"/>
                  </a:lnTo>
                  <a:lnTo>
                    <a:pt x="899" y="1159"/>
                  </a:lnTo>
                  <a:lnTo>
                    <a:pt x="899" y="1160"/>
                  </a:lnTo>
                  <a:lnTo>
                    <a:pt x="898" y="1163"/>
                  </a:lnTo>
                  <a:lnTo>
                    <a:pt x="895" y="1165"/>
                  </a:lnTo>
                  <a:lnTo>
                    <a:pt x="893" y="1166"/>
                  </a:lnTo>
                  <a:lnTo>
                    <a:pt x="890" y="1166"/>
                  </a:lnTo>
                  <a:lnTo>
                    <a:pt x="889" y="1166"/>
                  </a:lnTo>
                  <a:lnTo>
                    <a:pt x="887" y="1165"/>
                  </a:lnTo>
                  <a:lnTo>
                    <a:pt x="884" y="1163"/>
                  </a:lnTo>
                  <a:lnTo>
                    <a:pt x="883" y="1160"/>
                  </a:lnTo>
                  <a:lnTo>
                    <a:pt x="881" y="1159"/>
                  </a:lnTo>
                  <a:lnTo>
                    <a:pt x="881" y="1157"/>
                  </a:lnTo>
                  <a:close/>
                  <a:moveTo>
                    <a:pt x="881" y="1120"/>
                  </a:moveTo>
                  <a:lnTo>
                    <a:pt x="881" y="1120"/>
                  </a:lnTo>
                  <a:lnTo>
                    <a:pt x="881" y="1117"/>
                  </a:lnTo>
                  <a:lnTo>
                    <a:pt x="883" y="1116"/>
                  </a:lnTo>
                  <a:lnTo>
                    <a:pt x="884" y="1113"/>
                  </a:lnTo>
                  <a:lnTo>
                    <a:pt x="887" y="1111"/>
                  </a:lnTo>
                  <a:lnTo>
                    <a:pt x="889" y="1110"/>
                  </a:lnTo>
                  <a:lnTo>
                    <a:pt x="890" y="1110"/>
                  </a:lnTo>
                  <a:lnTo>
                    <a:pt x="893" y="1110"/>
                  </a:lnTo>
                  <a:lnTo>
                    <a:pt x="895" y="1111"/>
                  </a:lnTo>
                  <a:lnTo>
                    <a:pt x="898" y="1113"/>
                  </a:lnTo>
                  <a:lnTo>
                    <a:pt x="899" y="1116"/>
                  </a:lnTo>
                  <a:lnTo>
                    <a:pt x="899" y="1117"/>
                  </a:lnTo>
                  <a:lnTo>
                    <a:pt x="901" y="1120"/>
                  </a:lnTo>
                  <a:lnTo>
                    <a:pt x="899" y="1122"/>
                  </a:lnTo>
                  <a:lnTo>
                    <a:pt x="899" y="1123"/>
                  </a:lnTo>
                  <a:lnTo>
                    <a:pt x="898" y="1126"/>
                  </a:lnTo>
                  <a:lnTo>
                    <a:pt x="895" y="1128"/>
                  </a:lnTo>
                  <a:lnTo>
                    <a:pt x="893" y="1129"/>
                  </a:lnTo>
                  <a:lnTo>
                    <a:pt x="890" y="1129"/>
                  </a:lnTo>
                  <a:lnTo>
                    <a:pt x="889" y="1129"/>
                  </a:lnTo>
                  <a:lnTo>
                    <a:pt x="887" y="1128"/>
                  </a:lnTo>
                  <a:lnTo>
                    <a:pt x="884" y="1126"/>
                  </a:lnTo>
                  <a:lnTo>
                    <a:pt x="883" y="1123"/>
                  </a:lnTo>
                  <a:lnTo>
                    <a:pt x="881" y="1122"/>
                  </a:lnTo>
                  <a:lnTo>
                    <a:pt x="881" y="1120"/>
                  </a:lnTo>
                  <a:close/>
                  <a:moveTo>
                    <a:pt x="881" y="1083"/>
                  </a:moveTo>
                  <a:lnTo>
                    <a:pt x="881" y="1083"/>
                  </a:lnTo>
                  <a:lnTo>
                    <a:pt x="881" y="1081"/>
                  </a:lnTo>
                  <a:lnTo>
                    <a:pt x="883" y="1079"/>
                  </a:lnTo>
                  <a:lnTo>
                    <a:pt x="884" y="1076"/>
                  </a:lnTo>
                  <a:lnTo>
                    <a:pt x="887" y="1075"/>
                  </a:lnTo>
                  <a:lnTo>
                    <a:pt x="889" y="1073"/>
                  </a:lnTo>
                  <a:lnTo>
                    <a:pt x="890" y="1073"/>
                  </a:lnTo>
                  <a:lnTo>
                    <a:pt x="893" y="1073"/>
                  </a:lnTo>
                  <a:lnTo>
                    <a:pt x="895" y="1075"/>
                  </a:lnTo>
                  <a:lnTo>
                    <a:pt x="898" y="1076"/>
                  </a:lnTo>
                  <a:lnTo>
                    <a:pt x="899" y="1079"/>
                  </a:lnTo>
                  <a:lnTo>
                    <a:pt x="899" y="1081"/>
                  </a:lnTo>
                  <a:lnTo>
                    <a:pt x="901" y="1083"/>
                  </a:lnTo>
                  <a:lnTo>
                    <a:pt x="899" y="1085"/>
                  </a:lnTo>
                  <a:lnTo>
                    <a:pt x="899" y="1086"/>
                  </a:lnTo>
                  <a:lnTo>
                    <a:pt x="898" y="1089"/>
                  </a:lnTo>
                  <a:lnTo>
                    <a:pt x="895" y="1091"/>
                  </a:lnTo>
                  <a:lnTo>
                    <a:pt x="893" y="1092"/>
                  </a:lnTo>
                  <a:lnTo>
                    <a:pt x="890" y="1092"/>
                  </a:lnTo>
                  <a:lnTo>
                    <a:pt x="889" y="1092"/>
                  </a:lnTo>
                  <a:lnTo>
                    <a:pt x="887" y="1091"/>
                  </a:lnTo>
                  <a:lnTo>
                    <a:pt x="884" y="1089"/>
                  </a:lnTo>
                  <a:lnTo>
                    <a:pt x="883" y="1086"/>
                  </a:lnTo>
                  <a:lnTo>
                    <a:pt x="881" y="1085"/>
                  </a:lnTo>
                  <a:lnTo>
                    <a:pt x="881" y="1083"/>
                  </a:lnTo>
                  <a:close/>
                  <a:moveTo>
                    <a:pt x="881" y="1047"/>
                  </a:moveTo>
                  <a:lnTo>
                    <a:pt x="881" y="1047"/>
                  </a:lnTo>
                  <a:lnTo>
                    <a:pt x="881" y="1044"/>
                  </a:lnTo>
                  <a:lnTo>
                    <a:pt x="883" y="1042"/>
                  </a:lnTo>
                  <a:lnTo>
                    <a:pt x="884" y="1039"/>
                  </a:lnTo>
                  <a:lnTo>
                    <a:pt x="887" y="1038"/>
                  </a:lnTo>
                  <a:lnTo>
                    <a:pt x="889" y="1036"/>
                  </a:lnTo>
                  <a:lnTo>
                    <a:pt x="890" y="1036"/>
                  </a:lnTo>
                  <a:lnTo>
                    <a:pt x="893" y="1036"/>
                  </a:lnTo>
                  <a:lnTo>
                    <a:pt x="895" y="1038"/>
                  </a:lnTo>
                  <a:lnTo>
                    <a:pt x="898" y="1039"/>
                  </a:lnTo>
                  <a:lnTo>
                    <a:pt x="899" y="1042"/>
                  </a:lnTo>
                  <a:lnTo>
                    <a:pt x="899" y="1044"/>
                  </a:lnTo>
                  <a:lnTo>
                    <a:pt x="901" y="1047"/>
                  </a:lnTo>
                  <a:lnTo>
                    <a:pt x="899" y="1048"/>
                  </a:lnTo>
                  <a:lnTo>
                    <a:pt x="899" y="1050"/>
                  </a:lnTo>
                  <a:lnTo>
                    <a:pt x="898" y="1052"/>
                  </a:lnTo>
                  <a:lnTo>
                    <a:pt x="895" y="1054"/>
                  </a:lnTo>
                  <a:lnTo>
                    <a:pt x="893" y="1055"/>
                  </a:lnTo>
                  <a:lnTo>
                    <a:pt x="890" y="1055"/>
                  </a:lnTo>
                  <a:lnTo>
                    <a:pt x="889" y="1055"/>
                  </a:lnTo>
                  <a:lnTo>
                    <a:pt x="887" y="1054"/>
                  </a:lnTo>
                  <a:lnTo>
                    <a:pt x="884" y="1052"/>
                  </a:lnTo>
                  <a:lnTo>
                    <a:pt x="883" y="1050"/>
                  </a:lnTo>
                  <a:lnTo>
                    <a:pt x="881" y="1048"/>
                  </a:lnTo>
                  <a:lnTo>
                    <a:pt x="881" y="1047"/>
                  </a:lnTo>
                  <a:close/>
                  <a:moveTo>
                    <a:pt x="881" y="1010"/>
                  </a:moveTo>
                  <a:lnTo>
                    <a:pt x="881" y="1010"/>
                  </a:lnTo>
                  <a:lnTo>
                    <a:pt x="881" y="1007"/>
                  </a:lnTo>
                  <a:lnTo>
                    <a:pt x="883" y="1005"/>
                  </a:lnTo>
                  <a:lnTo>
                    <a:pt x="884" y="1002"/>
                  </a:lnTo>
                  <a:lnTo>
                    <a:pt x="887" y="1001"/>
                  </a:lnTo>
                  <a:lnTo>
                    <a:pt x="889" y="999"/>
                  </a:lnTo>
                  <a:lnTo>
                    <a:pt x="890" y="999"/>
                  </a:lnTo>
                  <a:lnTo>
                    <a:pt x="893" y="999"/>
                  </a:lnTo>
                  <a:lnTo>
                    <a:pt x="895" y="1001"/>
                  </a:lnTo>
                  <a:lnTo>
                    <a:pt x="898" y="1002"/>
                  </a:lnTo>
                  <a:lnTo>
                    <a:pt x="899" y="1005"/>
                  </a:lnTo>
                  <a:lnTo>
                    <a:pt x="899" y="1007"/>
                  </a:lnTo>
                  <a:lnTo>
                    <a:pt x="901" y="1010"/>
                  </a:lnTo>
                  <a:lnTo>
                    <a:pt x="899" y="1011"/>
                  </a:lnTo>
                  <a:lnTo>
                    <a:pt x="899" y="1013"/>
                  </a:lnTo>
                  <a:lnTo>
                    <a:pt x="898" y="1016"/>
                  </a:lnTo>
                  <a:lnTo>
                    <a:pt x="895" y="1017"/>
                  </a:lnTo>
                  <a:lnTo>
                    <a:pt x="893" y="1019"/>
                  </a:lnTo>
                  <a:lnTo>
                    <a:pt x="890" y="1019"/>
                  </a:lnTo>
                  <a:lnTo>
                    <a:pt x="889" y="1019"/>
                  </a:lnTo>
                  <a:lnTo>
                    <a:pt x="887" y="1017"/>
                  </a:lnTo>
                  <a:lnTo>
                    <a:pt x="884" y="1016"/>
                  </a:lnTo>
                  <a:lnTo>
                    <a:pt x="883" y="1013"/>
                  </a:lnTo>
                  <a:lnTo>
                    <a:pt x="881" y="1011"/>
                  </a:lnTo>
                  <a:lnTo>
                    <a:pt x="881" y="1010"/>
                  </a:lnTo>
                  <a:close/>
                  <a:moveTo>
                    <a:pt x="881" y="973"/>
                  </a:moveTo>
                  <a:lnTo>
                    <a:pt x="881" y="973"/>
                  </a:lnTo>
                  <a:lnTo>
                    <a:pt x="881" y="970"/>
                  </a:lnTo>
                  <a:lnTo>
                    <a:pt x="883" y="968"/>
                  </a:lnTo>
                  <a:lnTo>
                    <a:pt x="884" y="965"/>
                  </a:lnTo>
                  <a:lnTo>
                    <a:pt x="887" y="964"/>
                  </a:lnTo>
                  <a:lnTo>
                    <a:pt x="889" y="962"/>
                  </a:lnTo>
                  <a:lnTo>
                    <a:pt x="890" y="962"/>
                  </a:lnTo>
                  <a:lnTo>
                    <a:pt x="893" y="962"/>
                  </a:lnTo>
                  <a:lnTo>
                    <a:pt x="895" y="964"/>
                  </a:lnTo>
                  <a:lnTo>
                    <a:pt x="898" y="965"/>
                  </a:lnTo>
                  <a:lnTo>
                    <a:pt x="899" y="968"/>
                  </a:lnTo>
                  <a:lnTo>
                    <a:pt x="899" y="970"/>
                  </a:lnTo>
                  <a:lnTo>
                    <a:pt x="901" y="973"/>
                  </a:lnTo>
                  <a:lnTo>
                    <a:pt x="899" y="974"/>
                  </a:lnTo>
                  <a:lnTo>
                    <a:pt x="899" y="976"/>
                  </a:lnTo>
                  <a:lnTo>
                    <a:pt x="898" y="979"/>
                  </a:lnTo>
                  <a:lnTo>
                    <a:pt x="895" y="980"/>
                  </a:lnTo>
                  <a:lnTo>
                    <a:pt x="893" y="982"/>
                  </a:lnTo>
                  <a:lnTo>
                    <a:pt x="890" y="982"/>
                  </a:lnTo>
                  <a:lnTo>
                    <a:pt x="889" y="982"/>
                  </a:lnTo>
                  <a:lnTo>
                    <a:pt x="887" y="980"/>
                  </a:lnTo>
                  <a:lnTo>
                    <a:pt x="884" y="979"/>
                  </a:lnTo>
                  <a:lnTo>
                    <a:pt x="883" y="976"/>
                  </a:lnTo>
                  <a:lnTo>
                    <a:pt x="881" y="974"/>
                  </a:lnTo>
                  <a:lnTo>
                    <a:pt x="881" y="973"/>
                  </a:lnTo>
                  <a:close/>
                  <a:moveTo>
                    <a:pt x="881" y="936"/>
                  </a:moveTo>
                  <a:lnTo>
                    <a:pt x="881" y="936"/>
                  </a:lnTo>
                  <a:lnTo>
                    <a:pt x="881" y="933"/>
                  </a:lnTo>
                  <a:lnTo>
                    <a:pt x="883" y="931"/>
                  </a:lnTo>
                  <a:lnTo>
                    <a:pt x="884" y="929"/>
                  </a:lnTo>
                  <a:lnTo>
                    <a:pt x="887" y="927"/>
                  </a:lnTo>
                  <a:lnTo>
                    <a:pt x="889" y="926"/>
                  </a:lnTo>
                  <a:lnTo>
                    <a:pt x="890" y="926"/>
                  </a:lnTo>
                  <a:lnTo>
                    <a:pt x="893" y="926"/>
                  </a:lnTo>
                  <a:lnTo>
                    <a:pt x="895" y="927"/>
                  </a:lnTo>
                  <a:lnTo>
                    <a:pt x="898" y="929"/>
                  </a:lnTo>
                  <a:lnTo>
                    <a:pt x="899" y="931"/>
                  </a:lnTo>
                  <a:lnTo>
                    <a:pt x="899" y="933"/>
                  </a:lnTo>
                  <a:lnTo>
                    <a:pt x="901" y="936"/>
                  </a:lnTo>
                  <a:lnTo>
                    <a:pt x="899" y="937"/>
                  </a:lnTo>
                  <a:lnTo>
                    <a:pt x="899" y="939"/>
                  </a:lnTo>
                  <a:lnTo>
                    <a:pt x="898" y="942"/>
                  </a:lnTo>
                  <a:lnTo>
                    <a:pt x="895" y="943"/>
                  </a:lnTo>
                  <a:lnTo>
                    <a:pt x="893" y="945"/>
                  </a:lnTo>
                  <a:lnTo>
                    <a:pt x="890" y="945"/>
                  </a:lnTo>
                  <a:lnTo>
                    <a:pt x="889" y="945"/>
                  </a:lnTo>
                  <a:lnTo>
                    <a:pt x="887" y="943"/>
                  </a:lnTo>
                  <a:lnTo>
                    <a:pt x="884" y="942"/>
                  </a:lnTo>
                  <a:lnTo>
                    <a:pt x="883" y="939"/>
                  </a:lnTo>
                  <a:lnTo>
                    <a:pt x="881" y="937"/>
                  </a:lnTo>
                  <a:lnTo>
                    <a:pt x="881" y="936"/>
                  </a:lnTo>
                  <a:close/>
                  <a:moveTo>
                    <a:pt x="881" y="899"/>
                  </a:moveTo>
                  <a:lnTo>
                    <a:pt x="881" y="899"/>
                  </a:lnTo>
                  <a:lnTo>
                    <a:pt x="881" y="896"/>
                  </a:lnTo>
                  <a:lnTo>
                    <a:pt x="883" y="895"/>
                  </a:lnTo>
                  <a:lnTo>
                    <a:pt x="884" y="892"/>
                  </a:lnTo>
                  <a:lnTo>
                    <a:pt x="887" y="890"/>
                  </a:lnTo>
                  <a:lnTo>
                    <a:pt x="889" y="889"/>
                  </a:lnTo>
                  <a:lnTo>
                    <a:pt x="890" y="889"/>
                  </a:lnTo>
                  <a:lnTo>
                    <a:pt x="893" y="889"/>
                  </a:lnTo>
                  <a:lnTo>
                    <a:pt x="895" y="890"/>
                  </a:lnTo>
                  <a:lnTo>
                    <a:pt x="898" y="892"/>
                  </a:lnTo>
                  <a:lnTo>
                    <a:pt x="899" y="895"/>
                  </a:lnTo>
                  <a:lnTo>
                    <a:pt x="899" y="896"/>
                  </a:lnTo>
                  <a:lnTo>
                    <a:pt x="901" y="899"/>
                  </a:lnTo>
                  <a:lnTo>
                    <a:pt x="899" y="900"/>
                  </a:lnTo>
                  <a:lnTo>
                    <a:pt x="899" y="902"/>
                  </a:lnTo>
                  <a:lnTo>
                    <a:pt x="898" y="905"/>
                  </a:lnTo>
                  <a:lnTo>
                    <a:pt x="895" y="906"/>
                  </a:lnTo>
                  <a:lnTo>
                    <a:pt x="893" y="908"/>
                  </a:lnTo>
                  <a:lnTo>
                    <a:pt x="890" y="908"/>
                  </a:lnTo>
                  <a:lnTo>
                    <a:pt x="889" y="908"/>
                  </a:lnTo>
                  <a:lnTo>
                    <a:pt x="887" y="906"/>
                  </a:lnTo>
                  <a:lnTo>
                    <a:pt x="884" y="905"/>
                  </a:lnTo>
                  <a:lnTo>
                    <a:pt x="883" y="902"/>
                  </a:lnTo>
                  <a:lnTo>
                    <a:pt x="881" y="900"/>
                  </a:lnTo>
                  <a:lnTo>
                    <a:pt x="881" y="899"/>
                  </a:lnTo>
                  <a:close/>
                  <a:moveTo>
                    <a:pt x="881" y="862"/>
                  </a:moveTo>
                  <a:lnTo>
                    <a:pt x="881" y="862"/>
                  </a:lnTo>
                  <a:lnTo>
                    <a:pt x="881" y="859"/>
                  </a:lnTo>
                  <a:lnTo>
                    <a:pt x="883" y="858"/>
                  </a:lnTo>
                  <a:lnTo>
                    <a:pt x="884" y="855"/>
                  </a:lnTo>
                  <a:lnTo>
                    <a:pt x="887" y="853"/>
                  </a:lnTo>
                  <a:lnTo>
                    <a:pt x="889" y="852"/>
                  </a:lnTo>
                  <a:lnTo>
                    <a:pt x="890" y="852"/>
                  </a:lnTo>
                  <a:lnTo>
                    <a:pt x="893" y="852"/>
                  </a:lnTo>
                  <a:lnTo>
                    <a:pt x="895" y="853"/>
                  </a:lnTo>
                  <a:lnTo>
                    <a:pt x="898" y="855"/>
                  </a:lnTo>
                  <a:lnTo>
                    <a:pt x="899" y="858"/>
                  </a:lnTo>
                  <a:lnTo>
                    <a:pt x="899" y="859"/>
                  </a:lnTo>
                  <a:lnTo>
                    <a:pt x="901" y="862"/>
                  </a:lnTo>
                  <a:lnTo>
                    <a:pt x="899" y="864"/>
                  </a:lnTo>
                  <a:lnTo>
                    <a:pt x="899" y="865"/>
                  </a:lnTo>
                  <a:lnTo>
                    <a:pt x="898" y="868"/>
                  </a:lnTo>
                  <a:lnTo>
                    <a:pt x="895" y="869"/>
                  </a:lnTo>
                  <a:lnTo>
                    <a:pt x="893" y="871"/>
                  </a:lnTo>
                  <a:lnTo>
                    <a:pt x="890" y="871"/>
                  </a:lnTo>
                  <a:lnTo>
                    <a:pt x="889" y="871"/>
                  </a:lnTo>
                  <a:lnTo>
                    <a:pt x="887" y="869"/>
                  </a:lnTo>
                  <a:lnTo>
                    <a:pt x="884" y="868"/>
                  </a:lnTo>
                  <a:lnTo>
                    <a:pt x="883" y="865"/>
                  </a:lnTo>
                  <a:lnTo>
                    <a:pt x="881" y="864"/>
                  </a:lnTo>
                  <a:lnTo>
                    <a:pt x="881" y="862"/>
                  </a:lnTo>
                  <a:close/>
                  <a:moveTo>
                    <a:pt x="881" y="825"/>
                  </a:moveTo>
                  <a:lnTo>
                    <a:pt x="881" y="825"/>
                  </a:lnTo>
                  <a:lnTo>
                    <a:pt x="881" y="822"/>
                  </a:lnTo>
                  <a:lnTo>
                    <a:pt x="883" y="821"/>
                  </a:lnTo>
                  <a:lnTo>
                    <a:pt x="884" y="818"/>
                  </a:lnTo>
                  <a:lnTo>
                    <a:pt x="887" y="816"/>
                  </a:lnTo>
                  <a:lnTo>
                    <a:pt x="889" y="815"/>
                  </a:lnTo>
                  <a:lnTo>
                    <a:pt x="890" y="815"/>
                  </a:lnTo>
                  <a:lnTo>
                    <a:pt x="893" y="815"/>
                  </a:lnTo>
                  <a:lnTo>
                    <a:pt x="895" y="816"/>
                  </a:lnTo>
                  <a:lnTo>
                    <a:pt x="898" y="818"/>
                  </a:lnTo>
                  <a:lnTo>
                    <a:pt x="899" y="821"/>
                  </a:lnTo>
                  <a:lnTo>
                    <a:pt x="899" y="822"/>
                  </a:lnTo>
                  <a:lnTo>
                    <a:pt x="901" y="825"/>
                  </a:lnTo>
                  <a:lnTo>
                    <a:pt x="899" y="827"/>
                  </a:lnTo>
                  <a:lnTo>
                    <a:pt x="899" y="828"/>
                  </a:lnTo>
                  <a:lnTo>
                    <a:pt x="898" y="831"/>
                  </a:lnTo>
                  <a:lnTo>
                    <a:pt x="895" y="833"/>
                  </a:lnTo>
                  <a:lnTo>
                    <a:pt x="893" y="834"/>
                  </a:lnTo>
                  <a:lnTo>
                    <a:pt x="890" y="834"/>
                  </a:lnTo>
                  <a:lnTo>
                    <a:pt x="889" y="834"/>
                  </a:lnTo>
                  <a:lnTo>
                    <a:pt x="887" y="833"/>
                  </a:lnTo>
                  <a:lnTo>
                    <a:pt x="884" y="831"/>
                  </a:lnTo>
                  <a:lnTo>
                    <a:pt x="883" y="828"/>
                  </a:lnTo>
                  <a:lnTo>
                    <a:pt x="881" y="827"/>
                  </a:lnTo>
                  <a:lnTo>
                    <a:pt x="881" y="825"/>
                  </a:lnTo>
                  <a:close/>
                  <a:moveTo>
                    <a:pt x="881" y="788"/>
                  </a:moveTo>
                  <a:lnTo>
                    <a:pt x="881" y="788"/>
                  </a:lnTo>
                  <a:lnTo>
                    <a:pt x="881" y="785"/>
                  </a:lnTo>
                  <a:lnTo>
                    <a:pt x="883" y="784"/>
                  </a:lnTo>
                  <a:lnTo>
                    <a:pt x="884" y="781"/>
                  </a:lnTo>
                  <a:lnTo>
                    <a:pt x="887" y="779"/>
                  </a:lnTo>
                  <a:lnTo>
                    <a:pt x="889" y="778"/>
                  </a:lnTo>
                  <a:lnTo>
                    <a:pt x="890" y="778"/>
                  </a:lnTo>
                  <a:lnTo>
                    <a:pt x="893" y="778"/>
                  </a:lnTo>
                  <a:lnTo>
                    <a:pt x="895" y="779"/>
                  </a:lnTo>
                  <a:lnTo>
                    <a:pt x="898" y="781"/>
                  </a:lnTo>
                  <a:lnTo>
                    <a:pt x="899" y="784"/>
                  </a:lnTo>
                  <a:lnTo>
                    <a:pt x="899" y="785"/>
                  </a:lnTo>
                  <a:lnTo>
                    <a:pt x="901" y="788"/>
                  </a:lnTo>
                  <a:lnTo>
                    <a:pt x="899" y="790"/>
                  </a:lnTo>
                  <a:lnTo>
                    <a:pt x="899" y="791"/>
                  </a:lnTo>
                  <a:lnTo>
                    <a:pt x="898" y="794"/>
                  </a:lnTo>
                  <a:lnTo>
                    <a:pt x="895" y="796"/>
                  </a:lnTo>
                  <a:lnTo>
                    <a:pt x="893" y="797"/>
                  </a:lnTo>
                  <a:lnTo>
                    <a:pt x="890" y="797"/>
                  </a:lnTo>
                  <a:lnTo>
                    <a:pt x="889" y="797"/>
                  </a:lnTo>
                  <a:lnTo>
                    <a:pt x="887" y="796"/>
                  </a:lnTo>
                  <a:lnTo>
                    <a:pt x="884" y="794"/>
                  </a:lnTo>
                  <a:lnTo>
                    <a:pt x="883" y="791"/>
                  </a:lnTo>
                  <a:lnTo>
                    <a:pt x="881" y="790"/>
                  </a:lnTo>
                  <a:lnTo>
                    <a:pt x="881" y="788"/>
                  </a:lnTo>
                  <a:close/>
                  <a:moveTo>
                    <a:pt x="881" y="751"/>
                  </a:moveTo>
                  <a:lnTo>
                    <a:pt x="881" y="750"/>
                  </a:lnTo>
                  <a:lnTo>
                    <a:pt x="881" y="748"/>
                  </a:lnTo>
                  <a:lnTo>
                    <a:pt x="883" y="747"/>
                  </a:lnTo>
                  <a:lnTo>
                    <a:pt x="884" y="744"/>
                  </a:lnTo>
                  <a:lnTo>
                    <a:pt x="887" y="743"/>
                  </a:lnTo>
                  <a:lnTo>
                    <a:pt x="889" y="741"/>
                  </a:lnTo>
                  <a:lnTo>
                    <a:pt x="890" y="741"/>
                  </a:lnTo>
                  <a:lnTo>
                    <a:pt x="893" y="741"/>
                  </a:lnTo>
                  <a:lnTo>
                    <a:pt x="895" y="743"/>
                  </a:lnTo>
                  <a:lnTo>
                    <a:pt x="898" y="744"/>
                  </a:lnTo>
                  <a:lnTo>
                    <a:pt x="899" y="747"/>
                  </a:lnTo>
                  <a:lnTo>
                    <a:pt x="899" y="748"/>
                  </a:lnTo>
                  <a:lnTo>
                    <a:pt x="901" y="750"/>
                  </a:lnTo>
                  <a:lnTo>
                    <a:pt x="901" y="751"/>
                  </a:lnTo>
                  <a:lnTo>
                    <a:pt x="899" y="753"/>
                  </a:lnTo>
                  <a:lnTo>
                    <a:pt x="899" y="754"/>
                  </a:lnTo>
                  <a:lnTo>
                    <a:pt x="898" y="757"/>
                  </a:lnTo>
                  <a:lnTo>
                    <a:pt x="895" y="759"/>
                  </a:lnTo>
                  <a:lnTo>
                    <a:pt x="893" y="760"/>
                  </a:lnTo>
                  <a:lnTo>
                    <a:pt x="890" y="760"/>
                  </a:lnTo>
                  <a:lnTo>
                    <a:pt x="889" y="760"/>
                  </a:lnTo>
                  <a:lnTo>
                    <a:pt x="887" y="759"/>
                  </a:lnTo>
                  <a:lnTo>
                    <a:pt x="884" y="757"/>
                  </a:lnTo>
                  <a:lnTo>
                    <a:pt x="883" y="754"/>
                  </a:lnTo>
                  <a:lnTo>
                    <a:pt x="881" y="753"/>
                  </a:lnTo>
                  <a:lnTo>
                    <a:pt x="881" y="751"/>
                  </a:lnTo>
                  <a:close/>
                  <a:moveTo>
                    <a:pt x="881" y="713"/>
                  </a:moveTo>
                  <a:lnTo>
                    <a:pt x="881" y="713"/>
                  </a:lnTo>
                  <a:lnTo>
                    <a:pt x="881" y="712"/>
                  </a:lnTo>
                  <a:lnTo>
                    <a:pt x="883" y="710"/>
                  </a:lnTo>
                  <a:lnTo>
                    <a:pt x="884" y="707"/>
                  </a:lnTo>
                  <a:lnTo>
                    <a:pt x="887" y="706"/>
                  </a:lnTo>
                  <a:lnTo>
                    <a:pt x="889" y="704"/>
                  </a:lnTo>
                  <a:lnTo>
                    <a:pt x="890" y="704"/>
                  </a:lnTo>
                  <a:lnTo>
                    <a:pt x="893" y="704"/>
                  </a:lnTo>
                  <a:lnTo>
                    <a:pt x="895" y="706"/>
                  </a:lnTo>
                  <a:lnTo>
                    <a:pt x="898" y="707"/>
                  </a:lnTo>
                  <a:lnTo>
                    <a:pt x="899" y="710"/>
                  </a:lnTo>
                  <a:lnTo>
                    <a:pt x="899" y="712"/>
                  </a:lnTo>
                  <a:lnTo>
                    <a:pt x="901" y="713"/>
                  </a:lnTo>
                  <a:lnTo>
                    <a:pt x="899" y="716"/>
                  </a:lnTo>
                  <a:lnTo>
                    <a:pt x="899" y="717"/>
                  </a:lnTo>
                  <a:lnTo>
                    <a:pt x="898" y="720"/>
                  </a:lnTo>
                  <a:lnTo>
                    <a:pt x="895" y="722"/>
                  </a:lnTo>
                  <a:lnTo>
                    <a:pt x="893" y="723"/>
                  </a:lnTo>
                  <a:lnTo>
                    <a:pt x="890" y="723"/>
                  </a:lnTo>
                  <a:lnTo>
                    <a:pt x="889" y="723"/>
                  </a:lnTo>
                  <a:lnTo>
                    <a:pt x="887" y="722"/>
                  </a:lnTo>
                  <a:lnTo>
                    <a:pt x="884" y="720"/>
                  </a:lnTo>
                  <a:lnTo>
                    <a:pt x="883" y="717"/>
                  </a:lnTo>
                  <a:lnTo>
                    <a:pt x="881" y="716"/>
                  </a:lnTo>
                  <a:lnTo>
                    <a:pt x="881" y="713"/>
                  </a:lnTo>
                  <a:close/>
                  <a:moveTo>
                    <a:pt x="881" y="676"/>
                  </a:moveTo>
                  <a:lnTo>
                    <a:pt x="881" y="676"/>
                  </a:lnTo>
                  <a:lnTo>
                    <a:pt x="881" y="675"/>
                  </a:lnTo>
                  <a:lnTo>
                    <a:pt x="883" y="673"/>
                  </a:lnTo>
                  <a:lnTo>
                    <a:pt x="884" y="670"/>
                  </a:lnTo>
                  <a:lnTo>
                    <a:pt x="887" y="669"/>
                  </a:lnTo>
                  <a:lnTo>
                    <a:pt x="889" y="667"/>
                  </a:lnTo>
                  <a:lnTo>
                    <a:pt x="890" y="667"/>
                  </a:lnTo>
                  <a:lnTo>
                    <a:pt x="893" y="667"/>
                  </a:lnTo>
                  <a:lnTo>
                    <a:pt x="895" y="669"/>
                  </a:lnTo>
                  <a:lnTo>
                    <a:pt x="898" y="670"/>
                  </a:lnTo>
                  <a:lnTo>
                    <a:pt x="899" y="673"/>
                  </a:lnTo>
                  <a:lnTo>
                    <a:pt x="899" y="675"/>
                  </a:lnTo>
                  <a:lnTo>
                    <a:pt x="901" y="676"/>
                  </a:lnTo>
                  <a:lnTo>
                    <a:pt x="899" y="679"/>
                  </a:lnTo>
                  <a:lnTo>
                    <a:pt x="899" y="681"/>
                  </a:lnTo>
                  <a:lnTo>
                    <a:pt x="898" y="684"/>
                  </a:lnTo>
                  <a:lnTo>
                    <a:pt x="895" y="685"/>
                  </a:lnTo>
                  <a:lnTo>
                    <a:pt x="893" y="686"/>
                  </a:lnTo>
                  <a:lnTo>
                    <a:pt x="890" y="686"/>
                  </a:lnTo>
                  <a:lnTo>
                    <a:pt x="889" y="686"/>
                  </a:lnTo>
                  <a:lnTo>
                    <a:pt x="887" y="685"/>
                  </a:lnTo>
                  <a:lnTo>
                    <a:pt x="884" y="684"/>
                  </a:lnTo>
                  <a:lnTo>
                    <a:pt x="883" y="681"/>
                  </a:lnTo>
                  <a:lnTo>
                    <a:pt x="881" y="679"/>
                  </a:lnTo>
                  <a:lnTo>
                    <a:pt x="881" y="676"/>
                  </a:lnTo>
                  <a:close/>
                  <a:moveTo>
                    <a:pt x="881" y="639"/>
                  </a:moveTo>
                  <a:lnTo>
                    <a:pt x="881" y="639"/>
                  </a:lnTo>
                  <a:lnTo>
                    <a:pt x="881" y="638"/>
                  </a:lnTo>
                  <a:lnTo>
                    <a:pt x="883" y="636"/>
                  </a:lnTo>
                  <a:lnTo>
                    <a:pt x="884" y="633"/>
                  </a:lnTo>
                  <a:lnTo>
                    <a:pt x="887" y="632"/>
                  </a:lnTo>
                  <a:lnTo>
                    <a:pt x="889" y="630"/>
                  </a:lnTo>
                  <a:lnTo>
                    <a:pt x="890" y="630"/>
                  </a:lnTo>
                  <a:lnTo>
                    <a:pt x="893" y="630"/>
                  </a:lnTo>
                  <a:lnTo>
                    <a:pt x="895" y="632"/>
                  </a:lnTo>
                  <a:lnTo>
                    <a:pt x="898" y="633"/>
                  </a:lnTo>
                  <a:lnTo>
                    <a:pt x="899" y="636"/>
                  </a:lnTo>
                  <a:lnTo>
                    <a:pt x="899" y="638"/>
                  </a:lnTo>
                  <a:lnTo>
                    <a:pt x="901" y="639"/>
                  </a:lnTo>
                  <a:lnTo>
                    <a:pt x="899" y="642"/>
                  </a:lnTo>
                  <a:lnTo>
                    <a:pt x="899" y="644"/>
                  </a:lnTo>
                  <a:lnTo>
                    <a:pt x="898" y="647"/>
                  </a:lnTo>
                  <a:lnTo>
                    <a:pt x="895" y="648"/>
                  </a:lnTo>
                  <a:lnTo>
                    <a:pt x="893" y="650"/>
                  </a:lnTo>
                  <a:lnTo>
                    <a:pt x="890" y="650"/>
                  </a:lnTo>
                  <a:lnTo>
                    <a:pt x="889" y="650"/>
                  </a:lnTo>
                  <a:lnTo>
                    <a:pt x="887" y="648"/>
                  </a:lnTo>
                  <a:lnTo>
                    <a:pt x="884" y="647"/>
                  </a:lnTo>
                  <a:lnTo>
                    <a:pt x="883" y="644"/>
                  </a:lnTo>
                  <a:lnTo>
                    <a:pt x="881" y="642"/>
                  </a:lnTo>
                  <a:lnTo>
                    <a:pt x="881" y="639"/>
                  </a:lnTo>
                  <a:close/>
                  <a:moveTo>
                    <a:pt x="881" y="602"/>
                  </a:moveTo>
                  <a:lnTo>
                    <a:pt x="881" y="602"/>
                  </a:lnTo>
                  <a:lnTo>
                    <a:pt x="881" y="601"/>
                  </a:lnTo>
                  <a:lnTo>
                    <a:pt x="883" y="599"/>
                  </a:lnTo>
                  <a:lnTo>
                    <a:pt x="884" y="596"/>
                  </a:lnTo>
                  <a:lnTo>
                    <a:pt x="887" y="595"/>
                  </a:lnTo>
                  <a:lnTo>
                    <a:pt x="889" y="594"/>
                  </a:lnTo>
                  <a:lnTo>
                    <a:pt x="890" y="594"/>
                  </a:lnTo>
                  <a:lnTo>
                    <a:pt x="893" y="594"/>
                  </a:lnTo>
                  <a:lnTo>
                    <a:pt x="895" y="595"/>
                  </a:lnTo>
                  <a:lnTo>
                    <a:pt x="898" y="596"/>
                  </a:lnTo>
                  <a:lnTo>
                    <a:pt x="899" y="599"/>
                  </a:lnTo>
                  <a:lnTo>
                    <a:pt x="899" y="601"/>
                  </a:lnTo>
                  <a:lnTo>
                    <a:pt x="901" y="602"/>
                  </a:lnTo>
                  <a:lnTo>
                    <a:pt x="899" y="605"/>
                  </a:lnTo>
                  <a:lnTo>
                    <a:pt x="899" y="607"/>
                  </a:lnTo>
                  <a:lnTo>
                    <a:pt x="898" y="610"/>
                  </a:lnTo>
                  <a:lnTo>
                    <a:pt x="895" y="611"/>
                  </a:lnTo>
                  <a:lnTo>
                    <a:pt x="893" y="613"/>
                  </a:lnTo>
                  <a:lnTo>
                    <a:pt x="890" y="613"/>
                  </a:lnTo>
                  <a:lnTo>
                    <a:pt x="889" y="613"/>
                  </a:lnTo>
                  <a:lnTo>
                    <a:pt x="887" y="611"/>
                  </a:lnTo>
                  <a:lnTo>
                    <a:pt x="884" y="610"/>
                  </a:lnTo>
                  <a:lnTo>
                    <a:pt x="883" y="607"/>
                  </a:lnTo>
                  <a:lnTo>
                    <a:pt x="881" y="605"/>
                  </a:lnTo>
                  <a:lnTo>
                    <a:pt x="881" y="602"/>
                  </a:lnTo>
                  <a:close/>
                  <a:moveTo>
                    <a:pt x="881" y="565"/>
                  </a:moveTo>
                  <a:lnTo>
                    <a:pt x="881" y="565"/>
                  </a:lnTo>
                  <a:lnTo>
                    <a:pt x="881" y="564"/>
                  </a:lnTo>
                  <a:lnTo>
                    <a:pt x="883" y="563"/>
                  </a:lnTo>
                  <a:lnTo>
                    <a:pt x="884" y="560"/>
                  </a:lnTo>
                  <a:lnTo>
                    <a:pt x="887" y="558"/>
                  </a:lnTo>
                  <a:lnTo>
                    <a:pt x="889" y="557"/>
                  </a:lnTo>
                  <a:lnTo>
                    <a:pt x="890" y="557"/>
                  </a:lnTo>
                  <a:lnTo>
                    <a:pt x="893" y="557"/>
                  </a:lnTo>
                  <a:lnTo>
                    <a:pt x="895" y="558"/>
                  </a:lnTo>
                  <a:lnTo>
                    <a:pt x="898" y="560"/>
                  </a:lnTo>
                  <a:lnTo>
                    <a:pt x="899" y="563"/>
                  </a:lnTo>
                  <a:lnTo>
                    <a:pt x="899" y="564"/>
                  </a:lnTo>
                  <a:lnTo>
                    <a:pt x="901" y="565"/>
                  </a:lnTo>
                  <a:lnTo>
                    <a:pt x="899" y="568"/>
                  </a:lnTo>
                  <a:lnTo>
                    <a:pt x="899" y="570"/>
                  </a:lnTo>
                  <a:lnTo>
                    <a:pt x="898" y="573"/>
                  </a:lnTo>
                  <a:lnTo>
                    <a:pt x="895" y="574"/>
                  </a:lnTo>
                  <a:lnTo>
                    <a:pt x="893" y="576"/>
                  </a:lnTo>
                  <a:lnTo>
                    <a:pt x="890" y="576"/>
                  </a:lnTo>
                  <a:lnTo>
                    <a:pt x="889" y="576"/>
                  </a:lnTo>
                  <a:lnTo>
                    <a:pt x="887" y="574"/>
                  </a:lnTo>
                  <a:lnTo>
                    <a:pt x="884" y="573"/>
                  </a:lnTo>
                  <a:lnTo>
                    <a:pt x="883" y="570"/>
                  </a:lnTo>
                  <a:lnTo>
                    <a:pt x="881" y="568"/>
                  </a:lnTo>
                  <a:lnTo>
                    <a:pt x="881" y="565"/>
                  </a:lnTo>
                  <a:close/>
                  <a:moveTo>
                    <a:pt x="881" y="529"/>
                  </a:moveTo>
                  <a:lnTo>
                    <a:pt x="881" y="529"/>
                  </a:lnTo>
                  <a:lnTo>
                    <a:pt x="881" y="527"/>
                  </a:lnTo>
                  <a:lnTo>
                    <a:pt x="883" y="526"/>
                  </a:lnTo>
                  <a:lnTo>
                    <a:pt x="884" y="523"/>
                  </a:lnTo>
                  <a:lnTo>
                    <a:pt x="887" y="521"/>
                  </a:lnTo>
                  <a:lnTo>
                    <a:pt x="889" y="520"/>
                  </a:lnTo>
                  <a:lnTo>
                    <a:pt x="890" y="520"/>
                  </a:lnTo>
                  <a:lnTo>
                    <a:pt x="893" y="520"/>
                  </a:lnTo>
                  <a:lnTo>
                    <a:pt x="895" y="521"/>
                  </a:lnTo>
                  <a:lnTo>
                    <a:pt x="898" y="523"/>
                  </a:lnTo>
                  <a:lnTo>
                    <a:pt x="899" y="526"/>
                  </a:lnTo>
                  <a:lnTo>
                    <a:pt x="899" y="527"/>
                  </a:lnTo>
                  <a:lnTo>
                    <a:pt x="901" y="529"/>
                  </a:lnTo>
                  <a:lnTo>
                    <a:pt x="899" y="532"/>
                  </a:lnTo>
                  <a:lnTo>
                    <a:pt x="899" y="533"/>
                  </a:lnTo>
                  <a:lnTo>
                    <a:pt x="898" y="536"/>
                  </a:lnTo>
                  <a:lnTo>
                    <a:pt x="895" y="537"/>
                  </a:lnTo>
                  <a:lnTo>
                    <a:pt x="893" y="539"/>
                  </a:lnTo>
                  <a:lnTo>
                    <a:pt x="890" y="539"/>
                  </a:lnTo>
                  <a:lnTo>
                    <a:pt x="889" y="539"/>
                  </a:lnTo>
                  <a:lnTo>
                    <a:pt x="887" y="537"/>
                  </a:lnTo>
                  <a:lnTo>
                    <a:pt x="884" y="536"/>
                  </a:lnTo>
                  <a:lnTo>
                    <a:pt x="883" y="533"/>
                  </a:lnTo>
                  <a:lnTo>
                    <a:pt x="881" y="532"/>
                  </a:lnTo>
                  <a:lnTo>
                    <a:pt x="881" y="529"/>
                  </a:lnTo>
                  <a:close/>
                  <a:moveTo>
                    <a:pt x="881" y="492"/>
                  </a:moveTo>
                  <a:lnTo>
                    <a:pt x="881" y="492"/>
                  </a:lnTo>
                  <a:lnTo>
                    <a:pt x="881" y="490"/>
                  </a:lnTo>
                  <a:lnTo>
                    <a:pt x="883" y="489"/>
                  </a:lnTo>
                  <a:lnTo>
                    <a:pt x="884" y="486"/>
                  </a:lnTo>
                  <a:lnTo>
                    <a:pt x="887" y="484"/>
                  </a:lnTo>
                  <a:lnTo>
                    <a:pt x="889" y="483"/>
                  </a:lnTo>
                  <a:lnTo>
                    <a:pt x="890" y="483"/>
                  </a:lnTo>
                  <a:lnTo>
                    <a:pt x="893" y="483"/>
                  </a:lnTo>
                  <a:lnTo>
                    <a:pt x="895" y="484"/>
                  </a:lnTo>
                  <a:lnTo>
                    <a:pt x="898" y="486"/>
                  </a:lnTo>
                  <a:lnTo>
                    <a:pt x="899" y="489"/>
                  </a:lnTo>
                  <a:lnTo>
                    <a:pt x="899" y="490"/>
                  </a:lnTo>
                  <a:lnTo>
                    <a:pt x="901" y="492"/>
                  </a:lnTo>
                  <a:lnTo>
                    <a:pt x="899" y="495"/>
                  </a:lnTo>
                  <a:lnTo>
                    <a:pt x="899" y="496"/>
                  </a:lnTo>
                  <a:lnTo>
                    <a:pt x="898" y="499"/>
                  </a:lnTo>
                  <a:lnTo>
                    <a:pt x="895" y="501"/>
                  </a:lnTo>
                  <a:lnTo>
                    <a:pt x="893" y="502"/>
                  </a:lnTo>
                  <a:lnTo>
                    <a:pt x="890" y="502"/>
                  </a:lnTo>
                  <a:lnTo>
                    <a:pt x="889" y="502"/>
                  </a:lnTo>
                  <a:lnTo>
                    <a:pt x="887" y="501"/>
                  </a:lnTo>
                  <a:lnTo>
                    <a:pt x="884" y="499"/>
                  </a:lnTo>
                  <a:lnTo>
                    <a:pt x="883" y="496"/>
                  </a:lnTo>
                  <a:lnTo>
                    <a:pt x="881" y="495"/>
                  </a:lnTo>
                  <a:lnTo>
                    <a:pt x="881" y="492"/>
                  </a:lnTo>
                  <a:close/>
                  <a:moveTo>
                    <a:pt x="881" y="455"/>
                  </a:moveTo>
                  <a:lnTo>
                    <a:pt x="881" y="455"/>
                  </a:lnTo>
                  <a:lnTo>
                    <a:pt x="881" y="453"/>
                  </a:lnTo>
                  <a:lnTo>
                    <a:pt x="883" y="452"/>
                  </a:lnTo>
                  <a:lnTo>
                    <a:pt x="884" y="449"/>
                  </a:lnTo>
                  <a:lnTo>
                    <a:pt x="887" y="447"/>
                  </a:lnTo>
                  <a:lnTo>
                    <a:pt x="889" y="446"/>
                  </a:lnTo>
                  <a:lnTo>
                    <a:pt x="890" y="446"/>
                  </a:lnTo>
                  <a:lnTo>
                    <a:pt x="893" y="446"/>
                  </a:lnTo>
                  <a:lnTo>
                    <a:pt x="895" y="447"/>
                  </a:lnTo>
                  <a:lnTo>
                    <a:pt x="898" y="449"/>
                  </a:lnTo>
                  <a:lnTo>
                    <a:pt x="899" y="452"/>
                  </a:lnTo>
                  <a:lnTo>
                    <a:pt x="899" y="453"/>
                  </a:lnTo>
                  <a:lnTo>
                    <a:pt x="901" y="455"/>
                  </a:lnTo>
                  <a:lnTo>
                    <a:pt x="899" y="458"/>
                  </a:lnTo>
                  <a:lnTo>
                    <a:pt x="899" y="459"/>
                  </a:lnTo>
                  <a:lnTo>
                    <a:pt x="898" y="462"/>
                  </a:lnTo>
                  <a:lnTo>
                    <a:pt x="895" y="464"/>
                  </a:lnTo>
                  <a:lnTo>
                    <a:pt x="893" y="465"/>
                  </a:lnTo>
                  <a:lnTo>
                    <a:pt x="890" y="465"/>
                  </a:lnTo>
                  <a:lnTo>
                    <a:pt x="889" y="465"/>
                  </a:lnTo>
                  <a:lnTo>
                    <a:pt x="887" y="464"/>
                  </a:lnTo>
                  <a:lnTo>
                    <a:pt x="884" y="462"/>
                  </a:lnTo>
                  <a:lnTo>
                    <a:pt x="883" y="459"/>
                  </a:lnTo>
                  <a:lnTo>
                    <a:pt x="881" y="458"/>
                  </a:lnTo>
                  <a:lnTo>
                    <a:pt x="881" y="455"/>
                  </a:lnTo>
                  <a:close/>
                  <a:moveTo>
                    <a:pt x="881" y="418"/>
                  </a:moveTo>
                  <a:lnTo>
                    <a:pt x="881" y="418"/>
                  </a:lnTo>
                  <a:lnTo>
                    <a:pt x="881" y="416"/>
                  </a:lnTo>
                  <a:lnTo>
                    <a:pt x="883" y="415"/>
                  </a:lnTo>
                  <a:lnTo>
                    <a:pt x="884" y="412"/>
                  </a:lnTo>
                  <a:lnTo>
                    <a:pt x="887" y="411"/>
                  </a:lnTo>
                  <a:lnTo>
                    <a:pt x="889" y="409"/>
                  </a:lnTo>
                  <a:lnTo>
                    <a:pt x="890" y="409"/>
                  </a:lnTo>
                  <a:lnTo>
                    <a:pt x="893" y="409"/>
                  </a:lnTo>
                  <a:lnTo>
                    <a:pt x="895" y="411"/>
                  </a:lnTo>
                  <a:lnTo>
                    <a:pt x="898" y="412"/>
                  </a:lnTo>
                  <a:lnTo>
                    <a:pt x="899" y="415"/>
                  </a:lnTo>
                  <a:lnTo>
                    <a:pt x="899" y="416"/>
                  </a:lnTo>
                  <a:lnTo>
                    <a:pt x="901" y="418"/>
                  </a:lnTo>
                  <a:lnTo>
                    <a:pt x="899" y="421"/>
                  </a:lnTo>
                  <a:lnTo>
                    <a:pt x="899" y="422"/>
                  </a:lnTo>
                  <a:lnTo>
                    <a:pt x="898" y="425"/>
                  </a:lnTo>
                  <a:lnTo>
                    <a:pt x="895" y="427"/>
                  </a:lnTo>
                  <a:lnTo>
                    <a:pt x="893" y="428"/>
                  </a:lnTo>
                  <a:lnTo>
                    <a:pt x="890" y="428"/>
                  </a:lnTo>
                  <a:lnTo>
                    <a:pt x="889" y="428"/>
                  </a:lnTo>
                  <a:lnTo>
                    <a:pt x="887" y="427"/>
                  </a:lnTo>
                  <a:lnTo>
                    <a:pt x="884" y="425"/>
                  </a:lnTo>
                  <a:lnTo>
                    <a:pt x="883" y="422"/>
                  </a:lnTo>
                  <a:lnTo>
                    <a:pt x="881" y="421"/>
                  </a:lnTo>
                  <a:lnTo>
                    <a:pt x="881" y="418"/>
                  </a:lnTo>
                  <a:close/>
                  <a:moveTo>
                    <a:pt x="881" y="381"/>
                  </a:moveTo>
                  <a:lnTo>
                    <a:pt x="881" y="381"/>
                  </a:lnTo>
                  <a:lnTo>
                    <a:pt x="881" y="380"/>
                  </a:lnTo>
                  <a:lnTo>
                    <a:pt x="883" y="378"/>
                  </a:lnTo>
                  <a:lnTo>
                    <a:pt x="884" y="375"/>
                  </a:lnTo>
                  <a:lnTo>
                    <a:pt x="887" y="374"/>
                  </a:lnTo>
                  <a:lnTo>
                    <a:pt x="889" y="372"/>
                  </a:lnTo>
                  <a:lnTo>
                    <a:pt x="890" y="372"/>
                  </a:lnTo>
                  <a:lnTo>
                    <a:pt x="893" y="372"/>
                  </a:lnTo>
                  <a:lnTo>
                    <a:pt x="895" y="374"/>
                  </a:lnTo>
                  <a:lnTo>
                    <a:pt x="898" y="375"/>
                  </a:lnTo>
                  <a:lnTo>
                    <a:pt x="899" y="378"/>
                  </a:lnTo>
                  <a:lnTo>
                    <a:pt x="899" y="380"/>
                  </a:lnTo>
                  <a:lnTo>
                    <a:pt x="901" y="381"/>
                  </a:lnTo>
                  <a:lnTo>
                    <a:pt x="899" y="384"/>
                  </a:lnTo>
                  <a:lnTo>
                    <a:pt x="899" y="385"/>
                  </a:lnTo>
                  <a:lnTo>
                    <a:pt x="898" y="388"/>
                  </a:lnTo>
                  <a:lnTo>
                    <a:pt x="895" y="390"/>
                  </a:lnTo>
                  <a:lnTo>
                    <a:pt x="893" y="391"/>
                  </a:lnTo>
                  <a:lnTo>
                    <a:pt x="890" y="391"/>
                  </a:lnTo>
                  <a:lnTo>
                    <a:pt x="889" y="391"/>
                  </a:lnTo>
                  <a:lnTo>
                    <a:pt x="887" y="390"/>
                  </a:lnTo>
                  <a:lnTo>
                    <a:pt x="884" y="388"/>
                  </a:lnTo>
                  <a:lnTo>
                    <a:pt x="883" y="385"/>
                  </a:lnTo>
                  <a:lnTo>
                    <a:pt x="881" y="384"/>
                  </a:lnTo>
                  <a:lnTo>
                    <a:pt x="881" y="381"/>
                  </a:lnTo>
                  <a:close/>
                  <a:moveTo>
                    <a:pt x="881" y="344"/>
                  </a:moveTo>
                  <a:lnTo>
                    <a:pt x="881" y="344"/>
                  </a:lnTo>
                  <a:lnTo>
                    <a:pt x="881" y="343"/>
                  </a:lnTo>
                  <a:lnTo>
                    <a:pt x="883" y="341"/>
                  </a:lnTo>
                  <a:lnTo>
                    <a:pt x="884" y="338"/>
                  </a:lnTo>
                  <a:lnTo>
                    <a:pt x="887" y="337"/>
                  </a:lnTo>
                  <a:lnTo>
                    <a:pt x="889" y="335"/>
                  </a:lnTo>
                  <a:lnTo>
                    <a:pt x="890" y="335"/>
                  </a:lnTo>
                  <a:lnTo>
                    <a:pt x="893" y="335"/>
                  </a:lnTo>
                  <a:lnTo>
                    <a:pt x="895" y="337"/>
                  </a:lnTo>
                  <a:lnTo>
                    <a:pt x="898" y="338"/>
                  </a:lnTo>
                  <a:lnTo>
                    <a:pt x="899" y="341"/>
                  </a:lnTo>
                  <a:lnTo>
                    <a:pt x="899" y="343"/>
                  </a:lnTo>
                  <a:lnTo>
                    <a:pt x="901" y="344"/>
                  </a:lnTo>
                  <a:lnTo>
                    <a:pt x="899" y="347"/>
                  </a:lnTo>
                  <a:lnTo>
                    <a:pt x="899" y="349"/>
                  </a:lnTo>
                  <a:lnTo>
                    <a:pt x="898" y="352"/>
                  </a:lnTo>
                  <a:lnTo>
                    <a:pt x="895" y="353"/>
                  </a:lnTo>
                  <a:lnTo>
                    <a:pt x="893" y="353"/>
                  </a:lnTo>
                  <a:lnTo>
                    <a:pt x="890" y="354"/>
                  </a:lnTo>
                  <a:lnTo>
                    <a:pt x="889" y="353"/>
                  </a:lnTo>
                  <a:lnTo>
                    <a:pt x="887" y="353"/>
                  </a:lnTo>
                  <a:lnTo>
                    <a:pt x="884" y="352"/>
                  </a:lnTo>
                  <a:lnTo>
                    <a:pt x="883" y="349"/>
                  </a:lnTo>
                  <a:lnTo>
                    <a:pt x="881" y="347"/>
                  </a:lnTo>
                  <a:lnTo>
                    <a:pt x="881" y="344"/>
                  </a:lnTo>
                  <a:close/>
                  <a:moveTo>
                    <a:pt x="881" y="307"/>
                  </a:moveTo>
                  <a:lnTo>
                    <a:pt x="881" y="307"/>
                  </a:lnTo>
                  <a:lnTo>
                    <a:pt x="881" y="306"/>
                  </a:lnTo>
                  <a:lnTo>
                    <a:pt x="883" y="304"/>
                  </a:lnTo>
                  <a:lnTo>
                    <a:pt x="884" y="301"/>
                  </a:lnTo>
                  <a:lnTo>
                    <a:pt x="887" y="300"/>
                  </a:lnTo>
                  <a:lnTo>
                    <a:pt x="889" y="298"/>
                  </a:lnTo>
                  <a:lnTo>
                    <a:pt x="890" y="298"/>
                  </a:lnTo>
                  <a:lnTo>
                    <a:pt x="893" y="298"/>
                  </a:lnTo>
                  <a:lnTo>
                    <a:pt x="895" y="300"/>
                  </a:lnTo>
                  <a:lnTo>
                    <a:pt x="898" y="301"/>
                  </a:lnTo>
                  <a:lnTo>
                    <a:pt x="899" y="304"/>
                  </a:lnTo>
                  <a:lnTo>
                    <a:pt x="899" y="306"/>
                  </a:lnTo>
                  <a:lnTo>
                    <a:pt x="901" y="307"/>
                  </a:lnTo>
                  <a:lnTo>
                    <a:pt x="899" y="310"/>
                  </a:lnTo>
                  <a:lnTo>
                    <a:pt x="899" y="312"/>
                  </a:lnTo>
                  <a:lnTo>
                    <a:pt x="898" y="315"/>
                  </a:lnTo>
                  <a:lnTo>
                    <a:pt x="895" y="316"/>
                  </a:lnTo>
                  <a:lnTo>
                    <a:pt x="893" y="316"/>
                  </a:lnTo>
                  <a:lnTo>
                    <a:pt x="890" y="318"/>
                  </a:lnTo>
                  <a:lnTo>
                    <a:pt x="889" y="316"/>
                  </a:lnTo>
                  <a:lnTo>
                    <a:pt x="887" y="316"/>
                  </a:lnTo>
                  <a:lnTo>
                    <a:pt x="884" y="315"/>
                  </a:lnTo>
                  <a:lnTo>
                    <a:pt x="883" y="312"/>
                  </a:lnTo>
                  <a:lnTo>
                    <a:pt x="881" y="310"/>
                  </a:lnTo>
                  <a:lnTo>
                    <a:pt x="881" y="307"/>
                  </a:lnTo>
                  <a:close/>
                  <a:moveTo>
                    <a:pt x="881" y="270"/>
                  </a:moveTo>
                  <a:lnTo>
                    <a:pt x="881" y="270"/>
                  </a:lnTo>
                  <a:lnTo>
                    <a:pt x="881" y="269"/>
                  </a:lnTo>
                  <a:lnTo>
                    <a:pt x="883" y="267"/>
                  </a:lnTo>
                  <a:lnTo>
                    <a:pt x="884" y="264"/>
                  </a:lnTo>
                  <a:lnTo>
                    <a:pt x="887" y="263"/>
                  </a:lnTo>
                  <a:lnTo>
                    <a:pt x="889" y="262"/>
                  </a:lnTo>
                  <a:lnTo>
                    <a:pt x="890" y="262"/>
                  </a:lnTo>
                  <a:lnTo>
                    <a:pt x="893" y="262"/>
                  </a:lnTo>
                  <a:lnTo>
                    <a:pt x="895" y="263"/>
                  </a:lnTo>
                  <a:lnTo>
                    <a:pt x="898" y="264"/>
                  </a:lnTo>
                  <a:lnTo>
                    <a:pt x="899" y="267"/>
                  </a:lnTo>
                  <a:lnTo>
                    <a:pt x="899" y="269"/>
                  </a:lnTo>
                  <a:lnTo>
                    <a:pt x="901" y="270"/>
                  </a:lnTo>
                  <a:lnTo>
                    <a:pt x="899" y="273"/>
                  </a:lnTo>
                  <a:lnTo>
                    <a:pt x="899" y="275"/>
                  </a:lnTo>
                  <a:lnTo>
                    <a:pt x="898" y="278"/>
                  </a:lnTo>
                  <a:lnTo>
                    <a:pt x="895" y="279"/>
                  </a:lnTo>
                  <a:lnTo>
                    <a:pt x="893" y="279"/>
                  </a:lnTo>
                  <a:lnTo>
                    <a:pt x="890" y="281"/>
                  </a:lnTo>
                  <a:lnTo>
                    <a:pt x="889" y="279"/>
                  </a:lnTo>
                  <a:lnTo>
                    <a:pt x="887" y="279"/>
                  </a:lnTo>
                  <a:lnTo>
                    <a:pt x="884" y="278"/>
                  </a:lnTo>
                  <a:lnTo>
                    <a:pt x="883" y="275"/>
                  </a:lnTo>
                  <a:lnTo>
                    <a:pt x="881" y="273"/>
                  </a:lnTo>
                  <a:lnTo>
                    <a:pt x="881" y="270"/>
                  </a:lnTo>
                  <a:close/>
                  <a:moveTo>
                    <a:pt x="881" y="233"/>
                  </a:moveTo>
                  <a:lnTo>
                    <a:pt x="881" y="233"/>
                  </a:lnTo>
                  <a:lnTo>
                    <a:pt x="881" y="232"/>
                  </a:lnTo>
                  <a:lnTo>
                    <a:pt x="883" y="231"/>
                  </a:lnTo>
                  <a:lnTo>
                    <a:pt x="884" y="228"/>
                  </a:lnTo>
                  <a:lnTo>
                    <a:pt x="887" y="226"/>
                  </a:lnTo>
                  <a:lnTo>
                    <a:pt x="889" y="225"/>
                  </a:lnTo>
                  <a:lnTo>
                    <a:pt x="890" y="225"/>
                  </a:lnTo>
                  <a:lnTo>
                    <a:pt x="893" y="225"/>
                  </a:lnTo>
                  <a:lnTo>
                    <a:pt x="895" y="226"/>
                  </a:lnTo>
                  <a:lnTo>
                    <a:pt x="898" y="228"/>
                  </a:lnTo>
                  <a:lnTo>
                    <a:pt x="899" y="231"/>
                  </a:lnTo>
                  <a:lnTo>
                    <a:pt x="899" y="232"/>
                  </a:lnTo>
                  <a:lnTo>
                    <a:pt x="901" y="233"/>
                  </a:lnTo>
                  <a:lnTo>
                    <a:pt x="899" y="236"/>
                  </a:lnTo>
                  <a:lnTo>
                    <a:pt x="899" y="238"/>
                  </a:lnTo>
                  <a:lnTo>
                    <a:pt x="898" y="241"/>
                  </a:lnTo>
                  <a:lnTo>
                    <a:pt x="895" y="242"/>
                  </a:lnTo>
                  <a:lnTo>
                    <a:pt x="893" y="242"/>
                  </a:lnTo>
                  <a:lnTo>
                    <a:pt x="890" y="244"/>
                  </a:lnTo>
                  <a:lnTo>
                    <a:pt x="889" y="242"/>
                  </a:lnTo>
                  <a:lnTo>
                    <a:pt x="887" y="242"/>
                  </a:lnTo>
                  <a:lnTo>
                    <a:pt x="884" y="241"/>
                  </a:lnTo>
                  <a:lnTo>
                    <a:pt x="883" y="238"/>
                  </a:lnTo>
                  <a:lnTo>
                    <a:pt x="881" y="236"/>
                  </a:lnTo>
                  <a:lnTo>
                    <a:pt x="881" y="233"/>
                  </a:lnTo>
                  <a:close/>
                  <a:moveTo>
                    <a:pt x="881" y="197"/>
                  </a:moveTo>
                  <a:lnTo>
                    <a:pt x="881" y="197"/>
                  </a:lnTo>
                  <a:lnTo>
                    <a:pt x="881" y="195"/>
                  </a:lnTo>
                  <a:lnTo>
                    <a:pt x="883" y="194"/>
                  </a:lnTo>
                  <a:lnTo>
                    <a:pt x="884" y="191"/>
                  </a:lnTo>
                  <a:lnTo>
                    <a:pt x="887" y="189"/>
                  </a:lnTo>
                  <a:lnTo>
                    <a:pt x="889" y="188"/>
                  </a:lnTo>
                  <a:lnTo>
                    <a:pt x="890" y="188"/>
                  </a:lnTo>
                  <a:lnTo>
                    <a:pt x="893" y="188"/>
                  </a:lnTo>
                  <a:lnTo>
                    <a:pt x="895" y="189"/>
                  </a:lnTo>
                  <a:lnTo>
                    <a:pt x="898" y="191"/>
                  </a:lnTo>
                  <a:lnTo>
                    <a:pt x="899" y="194"/>
                  </a:lnTo>
                  <a:lnTo>
                    <a:pt x="899" y="195"/>
                  </a:lnTo>
                  <a:lnTo>
                    <a:pt x="901" y="197"/>
                  </a:lnTo>
                  <a:lnTo>
                    <a:pt x="899" y="200"/>
                  </a:lnTo>
                  <a:lnTo>
                    <a:pt x="899" y="201"/>
                  </a:lnTo>
                  <a:lnTo>
                    <a:pt x="898" y="204"/>
                  </a:lnTo>
                  <a:lnTo>
                    <a:pt x="895" y="205"/>
                  </a:lnTo>
                  <a:lnTo>
                    <a:pt x="893" y="205"/>
                  </a:lnTo>
                  <a:lnTo>
                    <a:pt x="890" y="207"/>
                  </a:lnTo>
                  <a:lnTo>
                    <a:pt x="889" y="205"/>
                  </a:lnTo>
                  <a:lnTo>
                    <a:pt x="887" y="205"/>
                  </a:lnTo>
                  <a:lnTo>
                    <a:pt x="884" y="204"/>
                  </a:lnTo>
                  <a:lnTo>
                    <a:pt x="883" y="201"/>
                  </a:lnTo>
                  <a:lnTo>
                    <a:pt x="881" y="200"/>
                  </a:lnTo>
                  <a:lnTo>
                    <a:pt x="881" y="197"/>
                  </a:lnTo>
                  <a:close/>
                  <a:moveTo>
                    <a:pt x="881" y="160"/>
                  </a:moveTo>
                  <a:lnTo>
                    <a:pt x="881" y="160"/>
                  </a:lnTo>
                  <a:lnTo>
                    <a:pt x="881" y="158"/>
                  </a:lnTo>
                  <a:lnTo>
                    <a:pt x="883" y="157"/>
                  </a:lnTo>
                  <a:lnTo>
                    <a:pt x="884" y="154"/>
                  </a:lnTo>
                  <a:lnTo>
                    <a:pt x="887" y="152"/>
                  </a:lnTo>
                  <a:lnTo>
                    <a:pt x="889" y="151"/>
                  </a:lnTo>
                  <a:lnTo>
                    <a:pt x="890" y="151"/>
                  </a:lnTo>
                  <a:lnTo>
                    <a:pt x="893" y="151"/>
                  </a:lnTo>
                  <a:lnTo>
                    <a:pt x="895" y="152"/>
                  </a:lnTo>
                  <a:lnTo>
                    <a:pt x="898" y="154"/>
                  </a:lnTo>
                  <a:lnTo>
                    <a:pt x="899" y="157"/>
                  </a:lnTo>
                  <a:lnTo>
                    <a:pt x="899" y="158"/>
                  </a:lnTo>
                  <a:lnTo>
                    <a:pt x="901" y="160"/>
                  </a:lnTo>
                  <a:lnTo>
                    <a:pt x="899" y="163"/>
                  </a:lnTo>
                  <a:lnTo>
                    <a:pt x="899" y="164"/>
                  </a:lnTo>
                  <a:lnTo>
                    <a:pt x="898" y="167"/>
                  </a:lnTo>
                  <a:lnTo>
                    <a:pt x="895" y="169"/>
                  </a:lnTo>
                  <a:lnTo>
                    <a:pt x="893" y="169"/>
                  </a:lnTo>
                  <a:lnTo>
                    <a:pt x="890" y="170"/>
                  </a:lnTo>
                  <a:lnTo>
                    <a:pt x="889" y="169"/>
                  </a:lnTo>
                  <a:lnTo>
                    <a:pt x="887" y="169"/>
                  </a:lnTo>
                  <a:lnTo>
                    <a:pt x="884" y="167"/>
                  </a:lnTo>
                  <a:lnTo>
                    <a:pt x="883" y="164"/>
                  </a:lnTo>
                  <a:lnTo>
                    <a:pt x="881" y="163"/>
                  </a:lnTo>
                  <a:lnTo>
                    <a:pt x="881" y="160"/>
                  </a:lnTo>
                  <a:close/>
                  <a:moveTo>
                    <a:pt x="881" y="123"/>
                  </a:moveTo>
                  <a:lnTo>
                    <a:pt x="881" y="123"/>
                  </a:lnTo>
                  <a:lnTo>
                    <a:pt x="881" y="121"/>
                  </a:lnTo>
                  <a:lnTo>
                    <a:pt x="883" y="120"/>
                  </a:lnTo>
                  <a:lnTo>
                    <a:pt x="884" y="117"/>
                  </a:lnTo>
                  <a:lnTo>
                    <a:pt x="887" y="115"/>
                  </a:lnTo>
                  <a:lnTo>
                    <a:pt x="889" y="114"/>
                  </a:lnTo>
                  <a:lnTo>
                    <a:pt x="890" y="114"/>
                  </a:lnTo>
                  <a:lnTo>
                    <a:pt x="893" y="114"/>
                  </a:lnTo>
                  <a:lnTo>
                    <a:pt x="895" y="115"/>
                  </a:lnTo>
                  <a:lnTo>
                    <a:pt x="898" y="117"/>
                  </a:lnTo>
                  <a:lnTo>
                    <a:pt x="899" y="120"/>
                  </a:lnTo>
                  <a:lnTo>
                    <a:pt x="899" y="121"/>
                  </a:lnTo>
                  <a:lnTo>
                    <a:pt x="901" y="123"/>
                  </a:lnTo>
                  <a:lnTo>
                    <a:pt x="899" y="126"/>
                  </a:lnTo>
                  <a:lnTo>
                    <a:pt x="899" y="127"/>
                  </a:lnTo>
                  <a:lnTo>
                    <a:pt x="898" y="130"/>
                  </a:lnTo>
                  <a:lnTo>
                    <a:pt x="895" y="132"/>
                  </a:lnTo>
                  <a:lnTo>
                    <a:pt x="893" y="132"/>
                  </a:lnTo>
                  <a:lnTo>
                    <a:pt x="890" y="133"/>
                  </a:lnTo>
                  <a:lnTo>
                    <a:pt x="889" y="132"/>
                  </a:lnTo>
                  <a:lnTo>
                    <a:pt x="887" y="132"/>
                  </a:lnTo>
                  <a:lnTo>
                    <a:pt x="884" y="130"/>
                  </a:lnTo>
                  <a:lnTo>
                    <a:pt x="883" y="127"/>
                  </a:lnTo>
                  <a:lnTo>
                    <a:pt x="881" y="126"/>
                  </a:lnTo>
                  <a:lnTo>
                    <a:pt x="881" y="123"/>
                  </a:lnTo>
                  <a:close/>
                  <a:moveTo>
                    <a:pt x="881" y="86"/>
                  </a:moveTo>
                  <a:lnTo>
                    <a:pt x="881" y="86"/>
                  </a:lnTo>
                  <a:lnTo>
                    <a:pt x="881" y="84"/>
                  </a:lnTo>
                  <a:lnTo>
                    <a:pt x="883" y="83"/>
                  </a:lnTo>
                  <a:lnTo>
                    <a:pt x="884" y="80"/>
                  </a:lnTo>
                  <a:lnTo>
                    <a:pt x="887" y="79"/>
                  </a:lnTo>
                  <a:lnTo>
                    <a:pt x="889" y="77"/>
                  </a:lnTo>
                  <a:lnTo>
                    <a:pt x="890" y="77"/>
                  </a:lnTo>
                  <a:lnTo>
                    <a:pt x="893" y="77"/>
                  </a:lnTo>
                  <a:lnTo>
                    <a:pt x="895" y="79"/>
                  </a:lnTo>
                  <a:lnTo>
                    <a:pt x="898" y="80"/>
                  </a:lnTo>
                  <a:lnTo>
                    <a:pt x="899" y="83"/>
                  </a:lnTo>
                  <a:lnTo>
                    <a:pt x="899" y="84"/>
                  </a:lnTo>
                  <a:lnTo>
                    <a:pt x="901" y="86"/>
                  </a:lnTo>
                  <a:lnTo>
                    <a:pt x="899" y="89"/>
                  </a:lnTo>
                  <a:lnTo>
                    <a:pt x="899" y="90"/>
                  </a:lnTo>
                  <a:lnTo>
                    <a:pt x="898" y="93"/>
                  </a:lnTo>
                  <a:lnTo>
                    <a:pt x="895" y="95"/>
                  </a:lnTo>
                  <a:lnTo>
                    <a:pt x="893" y="95"/>
                  </a:lnTo>
                  <a:lnTo>
                    <a:pt x="890" y="96"/>
                  </a:lnTo>
                  <a:lnTo>
                    <a:pt x="889" y="95"/>
                  </a:lnTo>
                  <a:lnTo>
                    <a:pt x="887" y="95"/>
                  </a:lnTo>
                  <a:lnTo>
                    <a:pt x="884" y="93"/>
                  </a:lnTo>
                  <a:lnTo>
                    <a:pt x="883" y="90"/>
                  </a:lnTo>
                  <a:lnTo>
                    <a:pt x="881" y="89"/>
                  </a:lnTo>
                  <a:lnTo>
                    <a:pt x="881" y="86"/>
                  </a:lnTo>
                  <a:close/>
                  <a:moveTo>
                    <a:pt x="881" y="49"/>
                  </a:moveTo>
                  <a:lnTo>
                    <a:pt x="881" y="49"/>
                  </a:lnTo>
                  <a:lnTo>
                    <a:pt x="881" y="48"/>
                  </a:lnTo>
                  <a:lnTo>
                    <a:pt x="883" y="46"/>
                  </a:lnTo>
                  <a:lnTo>
                    <a:pt x="884" y="43"/>
                  </a:lnTo>
                  <a:lnTo>
                    <a:pt x="887" y="42"/>
                  </a:lnTo>
                  <a:lnTo>
                    <a:pt x="889" y="40"/>
                  </a:lnTo>
                  <a:lnTo>
                    <a:pt x="890" y="40"/>
                  </a:lnTo>
                  <a:lnTo>
                    <a:pt x="893" y="40"/>
                  </a:lnTo>
                  <a:lnTo>
                    <a:pt x="895" y="42"/>
                  </a:lnTo>
                  <a:lnTo>
                    <a:pt x="898" y="43"/>
                  </a:lnTo>
                  <a:lnTo>
                    <a:pt x="899" y="46"/>
                  </a:lnTo>
                  <a:lnTo>
                    <a:pt x="899" y="48"/>
                  </a:lnTo>
                  <a:lnTo>
                    <a:pt x="901" y="49"/>
                  </a:lnTo>
                  <a:lnTo>
                    <a:pt x="899" y="52"/>
                  </a:lnTo>
                  <a:lnTo>
                    <a:pt x="899" y="53"/>
                  </a:lnTo>
                  <a:lnTo>
                    <a:pt x="898" y="56"/>
                  </a:lnTo>
                  <a:lnTo>
                    <a:pt x="895" y="58"/>
                  </a:lnTo>
                  <a:lnTo>
                    <a:pt x="893" y="58"/>
                  </a:lnTo>
                  <a:lnTo>
                    <a:pt x="890" y="59"/>
                  </a:lnTo>
                  <a:lnTo>
                    <a:pt x="889" y="58"/>
                  </a:lnTo>
                  <a:lnTo>
                    <a:pt x="887" y="58"/>
                  </a:lnTo>
                  <a:lnTo>
                    <a:pt x="884" y="56"/>
                  </a:lnTo>
                  <a:lnTo>
                    <a:pt x="883" y="53"/>
                  </a:lnTo>
                  <a:lnTo>
                    <a:pt x="881" y="52"/>
                  </a:lnTo>
                  <a:lnTo>
                    <a:pt x="881" y="49"/>
                  </a:lnTo>
                  <a:close/>
                  <a:moveTo>
                    <a:pt x="881" y="12"/>
                  </a:moveTo>
                  <a:lnTo>
                    <a:pt x="881" y="12"/>
                  </a:lnTo>
                  <a:lnTo>
                    <a:pt x="881" y="11"/>
                  </a:lnTo>
                  <a:lnTo>
                    <a:pt x="883" y="9"/>
                  </a:lnTo>
                  <a:lnTo>
                    <a:pt x="884" y="6"/>
                  </a:lnTo>
                  <a:lnTo>
                    <a:pt x="887" y="5"/>
                  </a:lnTo>
                  <a:lnTo>
                    <a:pt x="889" y="3"/>
                  </a:lnTo>
                  <a:lnTo>
                    <a:pt x="890" y="3"/>
                  </a:lnTo>
                  <a:lnTo>
                    <a:pt x="893" y="3"/>
                  </a:lnTo>
                  <a:lnTo>
                    <a:pt x="895" y="5"/>
                  </a:lnTo>
                  <a:lnTo>
                    <a:pt x="898" y="6"/>
                  </a:lnTo>
                  <a:lnTo>
                    <a:pt x="899" y="9"/>
                  </a:lnTo>
                  <a:lnTo>
                    <a:pt x="899" y="11"/>
                  </a:lnTo>
                  <a:lnTo>
                    <a:pt x="901" y="12"/>
                  </a:lnTo>
                  <a:lnTo>
                    <a:pt x="899" y="15"/>
                  </a:lnTo>
                  <a:lnTo>
                    <a:pt x="899" y="17"/>
                  </a:lnTo>
                  <a:lnTo>
                    <a:pt x="898" y="19"/>
                  </a:lnTo>
                  <a:lnTo>
                    <a:pt x="895" y="21"/>
                  </a:lnTo>
                  <a:lnTo>
                    <a:pt x="893" y="21"/>
                  </a:lnTo>
                  <a:lnTo>
                    <a:pt x="890" y="22"/>
                  </a:lnTo>
                  <a:lnTo>
                    <a:pt x="889" y="21"/>
                  </a:lnTo>
                  <a:lnTo>
                    <a:pt x="887" y="21"/>
                  </a:lnTo>
                  <a:lnTo>
                    <a:pt x="884" y="19"/>
                  </a:lnTo>
                  <a:lnTo>
                    <a:pt x="883" y="17"/>
                  </a:lnTo>
                  <a:lnTo>
                    <a:pt x="881" y="15"/>
                  </a:lnTo>
                  <a:lnTo>
                    <a:pt x="881" y="12"/>
                  </a:lnTo>
                  <a:close/>
                </a:path>
              </a:pathLst>
            </a:custGeom>
            <a:solidFill>
              <a:srgbClr val="DDDDDD"/>
            </a:solidFill>
            <a:ln w="1588">
              <a:solidFill>
                <a:srgbClr val="DDDDDD"/>
              </a:solidFill>
              <a:round/>
              <a:headEnd/>
              <a:tailEnd/>
            </a:ln>
          </p:spPr>
          <p:txBody>
            <a:bodyPr/>
            <a:lstStyle/>
            <a:p>
              <a:endParaRPr lang="zh-CN" altLang="en-US"/>
            </a:p>
          </p:txBody>
        </p:sp>
        <p:sp>
          <p:nvSpPr>
            <p:cNvPr id="82992" name="Rectangle 47"/>
            <p:cNvSpPr>
              <a:spLocks noChangeArrowheads="1"/>
            </p:cNvSpPr>
            <p:nvPr/>
          </p:nvSpPr>
          <p:spPr bwMode="auto">
            <a:xfrm rot="5400000">
              <a:off x="110" y="2201"/>
              <a:ext cx="185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1143000" indent="-51911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2000" dirty="0">
                  <a:solidFill>
                    <a:srgbClr val="000000"/>
                  </a:solidFill>
                  <a:latin typeface="宋体" panose="02010600030101010101" pitchFamily="2" charset="-122"/>
                </a:rPr>
                <a:t>工作绩效和团队精神</a:t>
              </a:r>
              <a:endParaRPr lang="zh-CN" altLang="en-US" sz="2000" dirty="0"/>
            </a:p>
          </p:txBody>
        </p:sp>
        <p:sp>
          <p:nvSpPr>
            <p:cNvPr id="82993" name="Rectangle 48"/>
            <p:cNvSpPr>
              <a:spLocks noChangeArrowheads="1"/>
            </p:cNvSpPr>
            <p:nvPr/>
          </p:nvSpPr>
          <p:spPr bwMode="auto">
            <a:xfrm rot="5400000">
              <a:off x="1026" y="2820"/>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286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600">
                  <a:solidFill>
                    <a:srgbClr val="000000"/>
                  </a:solidFill>
                  <a:latin typeface="Times New Roman" panose="02020603050405020304" pitchFamily="18" charset="0"/>
                </a:rPr>
                <a:t> </a:t>
              </a:r>
              <a:endParaRPr lang="zh-CN" altLang="en-US"/>
            </a:p>
          </p:txBody>
        </p:sp>
        <p:sp>
          <p:nvSpPr>
            <p:cNvPr id="82994" name="Freeform 49"/>
            <p:cNvSpPr>
              <a:spLocks noEditPoints="1"/>
            </p:cNvSpPr>
            <p:nvPr/>
          </p:nvSpPr>
          <p:spPr bwMode="auto">
            <a:xfrm>
              <a:off x="1138" y="1183"/>
              <a:ext cx="74" cy="2344"/>
            </a:xfrm>
            <a:custGeom>
              <a:avLst/>
              <a:gdLst>
                <a:gd name="T0" fmla="*/ 1 w 148"/>
                <a:gd name="T1" fmla="*/ 1 h 4687"/>
                <a:gd name="T2" fmla="*/ 1 w 148"/>
                <a:gd name="T3" fmla="*/ 1 h 4687"/>
                <a:gd name="T4" fmla="*/ 1 w 148"/>
                <a:gd name="T5" fmla="*/ 1 h 4687"/>
                <a:gd name="T6" fmla="*/ 1 w 148"/>
                <a:gd name="T7" fmla="*/ 1 h 4687"/>
                <a:gd name="T8" fmla="*/ 1 w 148"/>
                <a:gd name="T9" fmla="*/ 1 h 4687"/>
                <a:gd name="T10" fmla="*/ 1 w 148"/>
                <a:gd name="T11" fmla="*/ 1 h 4687"/>
                <a:gd name="T12" fmla="*/ 1 w 148"/>
                <a:gd name="T13" fmla="*/ 1 h 4687"/>
                <a:gd name="T14" fmla="*/ 1 w 148"/>
                <a:gd name="T15" fmla="*/ 1 h 4687"/>
                <a:gd name="T16" fmla="*/ 1 w 148"/>
                <a:gd name="T17" fmla="*/ 1 h 4687"/>
                <a:gd name="T18" fmla="*/ 1 w 148"/>
                <a:gd name="T19" fmla="*/ 1 h 4687"/>
                <a:gd name="T20" fmla="*/ 1 w 148"/>
                <a:gd name="T21" fmla="*/ 1 h 4687"/>
                <a:gd name="T22" fmla="*/ 1 w 148"/>
                <a:gd name="T23" fmla="*/ 1 h 4687"/>
                <a:gd name="T24" fmla="*/ 1 w 148"/>
                <a:gd name="T25" fmla="*/ 1 h 4687"/>
                <a:gd name="T26" fmla="*/ 1 w 148"/>
                <a:gd name="T27" fmla="*/ 1 h 4687"/>
                <a:gd name="T28" fmla="*/ 1 w 148"/>
                <a:gd name="T29" fmla="*/ 1 h 4687"/>
                <a:gd name="T30" fmla="*/ 1 w 148"/>
                <a:gd name="T31" fmla="*/ 1 h 4687"/>
                <a:gd name="T32" fmla="*/ 1 w 148"/>
                <a:gd name="T33" fmla="*/ 1 h 4687"/>
                <a:gd name="T34" fmla="*/ 1 w 148"/>
                <a:gd name="T35" fmla="*/ 1 h 4687"/>
                <a:gd name="T36" fmla="*/ 1 w 148"/>
                <a:gd name="T37" fmla="*/ 1 h 4687"/>
                <a:gd name="T38" fmla="*/ 1 w 148"/>
                <a:gd name="T39" fmla="*/ 1 h 4687"/>
                <a:gd name="T40" fmla="*/ 1 w 148"/>
                <a:gd name="T41" fmla="*/ 1 h 4687"/>
                <a:gd name="T42" fmla="*/ 1 w 148"/>
                <a:gd name="T43" fmla="*/ 1 h 4687"/>
                <a:gd name="T44" fmla="*/ 1 w 148"/>
                <a:gd name="T45" fmla="*/ 1 h 4687"/>
                <a:gd name="T46" fmla="*/ 1 w 148"/>
                <a:gd name="T47" fmla="*/ 1 h 4687"/>
                <a:gd name="T48" fmla="*/ 1 w 148"/>
                <a:gd name="T49" fmla="*/ 1 h 4687"/>
                <a:gd name="T50" fmla="*/ 1 w 148"/>
                <a:gd name="T51" fmla="*/ 1 h 4687"/>
                <a:gd name="T52" fmla="*/ 1 w 148"/>
                <a:gd name="T53" fmla="*/ 1 h 4687"/>
                <a:gd name="T54" fmla="*/ 1 w 148"/>
                <a:gd name="T55" fmla="*/ 1 h 4687"/>
                <a:gd name="T56" fmla="*/ 0 w 148"/>
                <a:gd name="T57" fmla="*/ 1 h 4687"/>
                <a:gd name="T58" fmla="*/ 1 w 148"/>
                <a:gd name="T59" fmla="*/ 0 h 4687"/>
                <a:gd name="T60" fmla="*/ 1 w 148"/>
                <a:gd name="T61" fmla="*/ 1 h 4687"/>
                <a:gd name="T62" fmla="*/ 0 w 148"/>
                <a:gd name="T63" fmla="*/ 1 h 46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48"/>
                <a:gd name="T97" fmla="*/ 0 h 4687"/>
                <a:gd name="T98" fmla="*/ 148 w 148"/>
                <a:gd name="T99" fmla="*/ 4687 h 46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48" h="4687">
                  <a:moveTo>
                    <a:pt x="65" y="4677"/>
                  </a:moveTo>
                  <a:lnTo>
                    <a:pt x="65" y="124"/>
                  </a:lnTo>
                  <a:lnTo>
                    <a:pt x="65" y="121"/>
                  </a:lnTo>
                  <a:lnTo>
                    <a:pt x="67" y="120"/>
                  </a:lnTo>
                  <a:lnTo>
                    <a:pt x="68" y="117"/>
                  </a:lnTo>
                  <a:lnTo>
                    <a:pt x="71" y="115"/>
                  </a:lnTo>
                  <a:lnTo>
                    <a:pt x="73" y="114"/>
                  </a:lnTo>
                  <a:lnTo>
                    <a:pt x="74" y="114"/>
                  </a:lnTo>
                  <a:lnTo>
                    <a:pt x="77" y="114"/>
                  </a:lnTo>
                  <a:lnTo>
                    <a:pt x="79" y="115"/>
                  </a:lnTo>
                  <a:lnTo>
                    <a:pt x="82" y="117"/>
                  </a:lnTo>
                  <a:lnTo>
                    <a:pt x="83" y="120"/>
                  </a:lnTo>
                  <a:lnTo>
                    <a:pt x="83" y="121"/>
                  </a:lnTo>
                  <a:lnTo>
                    <a:pt x="85" y="124"/>
                  </a:lnTo>
                  <a:lnTo>
                    <a:pt x="85" y="4677"/>
                  </a:lnTo>
                  <a:lnTo>
                    <a:pt x="83" y="4680"/>
                  </a:lnTo>
                  <a:lnTo>
                    <a:pt x="83" y="4681"/>
                  </a:lnTo>
                  <a:lnTo>
                    <a:pt x="82" y="4684"/>
                  </a:lnTo>
                  <a:lnTo>
                    <a:pt x="79" y="4686"/>
                  </a:lnTo>
                  <a:lnTo>
                    <a:pt x="77" y="4687"/>
                  </a:lnTo>
                  <a:lnTo>
                    <a:pt x="74" y="4687"/>
                  </a:lnTo>
                  <a:lnTo>
                    <a:pt x="73" y="4687"/>
                  </a:lnTo>
                  <a:lnTo>
                    <a:pt x="71" y="4686"/>
                  </a:lnTo>
                  <a:lnTo>
                    <a:pt x="68" y="4684"/>
                  </a:lnTo>
                  <a:lnTo>
                    <a:pt x="67" y="4681"/>
                  </a:lnTo>
                  <a:lnTo>
                    <a:pt x="65" y="4680"/>
                  </a:lnTo>
                  <a:lnTo>
                    <a:pt x="65" y="4677"/>
                  </a:lnTo>
                  <a:close/>
                  <a:moveTo>
                    <a:pt x="0" y="148"/>
                  </a:moveTo>
                  <a:lnTo>
                    <a:pt x="74" y="0"/>
                  </a:lnTo>
                  <a:lnTo>
                    <a:pt x="148" y="148"/>
                  </a:lnTo>
                  <a:lnTo>
                    <a:pt x="0" y="148"/>
                  </a:lnTo>
                  <a:close/>
                </a:path>
              </a:pathLst>
            </a:custGeom>
            <a:solidFill>
              <a:srgbClr val="000000"/>
            </a:solidFill>
            <a:ln w="1588">
              <a:solidFill>
                <a:srgbClr val="000000"/>
              </a:solidFill>
              <a:round/>
              <a:headEnd/>
              <a:tailEnd/>
            </a:ln>
          </p:spPr>
          <p:txBody>
            <a:bodyPr/>
            <a:lstStyle/>
            <a:p>
              <a:endParaRPr lang="zh-CN" altLang="en-US"/>
            </a:p>
          </p:txBody>
        </p:sp>
        <p:sp>
          <p:nvSpPr>
            <p:cNvPr id="82995" name="Freeform 50"/>
            <p:cNvSpPr>
              <a:spLocks noEditPoints="1"/>
            </p:cNvSpPr>
            <p:nvPr/>
          </p:nvSpPr>
          <p:spPr bwMode="auto">
            <a:xfrm>
              <a:off x="1170" y="3485"/>
              <a:ext cx="4017" cy="74"/>
            </a:xfrm>
            <a:custGeom>
              <a:avLst/>
              <a:gdLst>
                <a:gd name="T0" fmla="*/ 1 w 8034"/>
                <a:gd name="T1" fmla="*/ 1 h 148"/>
                <a:gd name="T2" fmla="*/ 1 w 8034"/>
                <a:gd name="T3" fmla="*/ 1 h 148"/>
                <a:gd name="T4" fmla="*/ 1 w 8034"/>
                <a:gd name="T5" fmla="*/ 1 h 148"/>
                <a:gd name="T6" fmla="*/ 1 w 8034"/>
                <a:gd name="T7" fmla="*/ 1 h 148"/>
                <a:gd name="T8" fmla="*/ 1 w 8034"/>
                <a:gd name="T9" fmla="*/ 1 h 148"/>
                <a:gd name="T10" fmla="*/ 1 w 8034"/>
                <a:gd name="T11" fmla="*/ 1 h 148"/>
                <a:gd name="T12" fmla="*/ 1 w 8034"/>
                <a:gd name="T13" fmla="*/ 1 h 148"/>
                <a:gd name="T14" fmla="*/ 1 w 8034"/>
                <a:gd name="T15" fmla="*/ 1 h 148"/>
                <a:gd name="T16" fmla="*/ 1 w 8034"/>
                <a:gd name="T17" fmla="*/ 1 h 148"/>
                <a:gd name="T18" fmla="*/ 1 w 8034"/>
                <a:gd name="T19" fmla="*/ 1 h 148"/>
                <a:gd name="T20" fmla="*/ 1 w 8034"/>
                <a:gd name="T21" fmla="*/ 1 h 148"/>
                <a:gd name="T22" fmla="*/ 1 w 8034"/>
                <a:gd name="T23" fmla="*/ 1 h 148"/>
                <a:gd name="T24" fmla="*/ 1 w 8034"/>
                <a:gd name="T25" fmla="*/ 1 h 148"/>
                <a:gd name="T26" fmla="*/ 1 w 8034"/>
                <a:gd name="T27" fmla="*/ 1 h 148"/>
                <a:gd name="T28" fmla="*/ 1 w 8034"/>
                <a:gd name="T29" fmla="*/ 1 h 148"/>
                <a:gd name="T30" fmla="*/ 1 w 8034"/>
                <a:gd name="T31" fmla="*/ 1 h 148"/>
                <a:gd name="T32" fmla="*/ 1 w 8034"/>
                <a:gd name="T33" fmla="*/ 1 h 148"/>
                <a:gd name="T34" fmla="*/ 1 w 8034"/>
                <a:gd name="T35" fmla="*/ 1 h 148"/>
                <a:gd name="T36" fmla="*/ 1 w 8034"/>
                <a:gd name="T37" fmla="*/ 1 h 148"/>
                <a:gd name="T38" fmla="*/ 0 w 8034"/>
                <a:gd name="T39" fmla="*/ 1 h 148"/>
                <a:gd name="T40" fmla="*/ 0 w 8034"/>
                <a:gd name="T41" fmla="*/ 1 h 148"/>
                <a:gd name="T42" fmla="*/ 0 w 8034"/>
                <a:gd name="T43" fmla="*/ 1 h 148"/>
                <a:gd name="T44" fmla="*/ 1 w 8034"/>
                <a:gd name="T45" fmla="*/ 1 h 148"/>
                <a:gd name="T46" fmla="*/ 1 w 8034"/>
                <a:gd name="T47" fmla="*/ 1 h 148"/>
                <a:gd name="T48" fmla="*/ 1 w 8034"/>
                <a:gd name="T49" fmla="*/ 1 h 148"/>
                <a:gd name="T50" fmla="*/ 1 w 8034"/>
                <a:gd name="T51" fmla="*/ 1 h 148"/>
                <a:gd name="T52" fmla="*/ 1 w 8034"/>
                <a:gd name="T53" fmla="*/ 1 h 148"/>
                <a:gd name="T54" fmla="*/ 1 w 8034"/>
                <a:gd name="T55" fmla="*/ 1 h 148"/>
                <a:gd name="T56" fmla="*/ 1 w 8034"/>
                <a:gd name="T57" fmla="*/ 0 h 148"/>
                <a:gd name="T58" fmla="*/ 1 w 8034"/>
                <a:gd name="T59" fmla="*/ 1 h 148"/>
                <a:gd name="T60" fmla="*/ 1 w 8034"/>
                <a:gd name="T61" fmla="*/ 1 h 148"/>
                <a:gd name="T62" fmla="*/ 1 w 8034"/>
                <a:gd name="T63" fmla="*/ 0 h 1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034"/>
                <a:gd name="T97" fmla="*/ 0 h 148"/>
                <a:gd name="T98" fmla="*/ 8034 w 8034"/>
                <a:gd name="T99" fmla="*/ 148 h 1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034" h="148">
                  <a:moveTo>
                    <a:pt x="9" y="64"/>
                  </a:moveTo>
                  <a:lnTo>
                    <a:pt x="7912" y="64"/>
                  </a:lnTo>
                  <a:lnTo>
                    <a:pt x="7913" y="64"/>
                  </a:lnTo>
                  <a:lnTo>
                    <a:pt x="7915" y="65"/>
                  </a:lnTo>
                  <a:lnTo>
                    <a:pt x="7918" y="67"/>
                  </a:lnTo>
                  <a:lnTo>
                    <a:pt x="7921" y="70"/>
                  </a:lnTo>
                  <a:lnTo>
                    <a:pt x="7921" y="71"/>
                  </a:lnTo>
                  <a:lnTo>
                    <a:pt x="7921" y="74"/>
                  </a:lnTo>
                  <a:lnTo>
                    <a:pt x="7921" y="76"/>
                  </a:lnTo>
                  <a:lnTo>
                    <a:pt x="7921" y="77"/>
                  </a:lnTo>
                  <a:lnTo>
                    <a:pt x="7918" y="80"/>
                  </a:lnTo>
                  <a:lnTo>
                    <a:pt x="7915" y="82"/>
                  </a:lnTo>
                  <a:lnTo>
                    <a:pt x="7913" y="83"/>
                  </a:lnTo>
                  <a:lnTo>
                    <a:pt x="7912" y="83"/>
                  </a:lnTo>
                  <a:lnTo>
                    <a:pt x="9" y="83"/>
                  </a:lnTo>
                  <a:lnTo>
                    <a:pt x="8" y="83"/>
                  </a:lnTo>
                  <a:lnTo>
                    <a:pt x="6" y="82"/>
                  </a:lnTo>
                  <a:lnTo>
                    <a:pt x="3" y="80"/>
                  </a:lnTo>
                  <a:lnTo>
                    <a:pt x="2" y="77"/>
                  </a:lnTo>
                  <a:lnTo>
                    <a:pt x="0" y="76"/>
                  </a:lnTo>
                  <a:lnTo>
                    <a:pt x="0" y="74"/>
                  </a:lnTo>
                  <a:lnTo>
                    <a:pt x="0" y="71"/>
                  </a:lnTo>
                  <a:lnTo>
                    <a:pt x="2" y="70"/>
                  </a:lnTo>
                  <a:lnTo>
                    <a:pt x="3" y="67"/>
                  </a:lnTo>
                  <a:lnTo>
                    <a:pt x="6" y="65"/>
                  </a:lnTo>
                  <a:lnTo>
                    <a:pt x="8" y="64"/>
                  </a:lnTo>
                  <a:lnTo>
                    <a:pt x="9" y="64"/>
                  </a:lnTo>
                  <a:close/>
                  <a:moveTo>
                    <a:pt x="7887" y="0"/>
                  </a:moveTo>
                  <a:lnTo>
                    <a:pt x="8034" y="74"/>
                  </a:lnTo>
                  <a:lnTo>
                    <a:pt x="7887" y="148"/>
                  </a:lnTo>
                  <a:lnTo>
                    <a:pt x="7887" y="0"/>
                  </a:lnTo>
                  <a:close/>
                </a:path>
              </a:pathLst>
            </a:custGeom>
            <a:solidFill>
              <a:srgbClr val="000000"/>
            </a:solidFill>
            <a:ln w="1588">
              <a:solidFill>
                <a:srgbClr val="000000"/>
              </a:solidFill>
              <a:round/>
              <a:headEnd/>
              <a:tailEnd/>
            </a:ln>
          </p:spPr>
          <p:txBody>
            <a:bodyPr/>
            <a:lstStyle/>
            <a:p>
              <a:endParaRPr lang="zh-CN" altLang="en-US"/>
            </a:p>
          </p:txBody>
        </p:sp>
        <p:sp>
          <p:nvSpPr>
            <p:cNvPr id="82996" name="Freeform 51"/>
            <p:cNvSpPr>
              <a:spLocks/>
            </p:cNvSpPr>
            <p:nvPr/>
          </p:nvSpPr>
          <p:spPr bwMode="auto">
            <a:xfrm>
              <a:off x="1175" y="1753"/>
              <a:ext cx="3517" cy="1769"/>
            </a:xfrm>
            <a:custGeom>
              <a:avLst/>
              <a:gdLst>
                <a:gd name="T0" fmla="*/ 0 w 7035"/>
                <a:gd name="T1" fmla="*/ 1 h 3537"/>
                <a:gd name="T2" fmla="*/ 0 w 7035"/>
                <a:gd name="T3" fmla="*/ 1 h 3537"/>
                <a:gd name="T4" fmla="*/ 0 w 7035"/>
                <a:gd name="T5" fmla="*/ 1 h 3537"/>
                <a:gd name="T6" fmla="*/ 0 w 7035"/>
                <a:gd name="T7" fmla="*/ 1 h 3537"/>
                <a:gd name="T8" fmla="*/ 0 w 7035"/>
                <a:gd name="T9" fmla="*/ 1 h 3537"/>
                <a:gd name="T10" fmla="*/ 0 w 7035"/>
                <a:gd name="T11" fmla="*/ 1 h 3537"/>
                <a:gd name="T12" fmla="*/ 0 w 7035"/>
                <a:gd name="T13" fmla="*/ 1 h 3537"/>
                <a:gd name="T14" fmla="*/ 0 w 7035"/>
                <a:gd name="T15" fmla="*/ 1 h 3537"/>
                <a:gd name="T16" fmla="*/ 0 w 7035"/>
                <a:gd name="T17" fmla="*/ 1 h 3537"/>
                <a:gd name="T18" fmla="*/ 0 w 7035"/>
                <a:gd name="T19" fmla="*/ 1 h 3537"/>
                <a:gd name="T20" fmla="*/ 0 w 7035"/>
                <a:gd name="T21" fmla="*/ 1 h 3537"/>
                <a:gd name="T22" fmla="*/ 0 w 7035"/>
                <a:gd name="T23" fmla="*/ 1 h 3537"/>
                <a:gd name="T24" fmla="*/ 0 w 7035"/>
                <a:gd name="T25" fmla="*/ 1 h 3537"/>
                <a:gd name="T26" fmla="*/ 0 w 7035"/>
                <a:gd name="T27" fmla="*/ 1 h 3537"/>
                <a:gd name="T28" fmla="*/ 0 w 7035"/>
                <a:gd name="T29" fmla="*/ 1 h 3537"/>
                <a:gd name="T30" fmla="*/ 0 w 7035"/>
                <a:gd name="T31" fmla="*/ 1 h 3537"/>
                <a:gd name="T32" fmla="*/ 0 w 7035"/>
                <a:gd name="T33" fmla="*/ 1 h 3537"/>
                <a:gd name="T34" fmla="*/ 0 w 7035"/>
                <a:gd name="T35" fmla="*/ 1 h 3537"/>
                <a:gd name="T36" fmla="*/ 0 w 7035"/>
                <a:gd name="T37" fmla="*/ 1 h 3537"/>
                <a:gd name="T38" fmla="*/ 0 w 7035"/>
                <a:gd name="T39" fmla="*/ 1 h 3537"/>
                <a:gd name="T40" fmla="*/ 0 w 7035"/>
                <a:gd name="T41" fmla="*/ 1 h 3537"/>
                <a:gd name="T42" fmla="*/ 0 w 7035"/>
                <a:gd name="T43" fmla="*/ 1 h 3537"/>
                <a:gd name="T44" fmla="*/ 0 w 7035"/>
                <a:gd name="T45" fmla="*/ 1 h 3537"/>
                <a:gd name="T46" fmla="*/ 0 w 7035"/>
                <a:gd name="T47" fmla="*/ 1 h 3537"/>
                <a:gd name="T48" fmla="*/ 0 w 7035"/>
                <a:gd name="T49" fmla="*/ 1 h 3537"/>
                <a:gd name="T50" fmla="*/ 0 w 7035"/>
                <a:gd name="T51" fmla="*/ 1 h 3537"/>
                <a:gd name="T52" fmla="*/ 0 w 7035"/>
                <a:gd name="T53" fmla="*/ 1 h 3537"/>
                <a:gd name="T54" fmla="*/ 0 w 7035"/>
                <a:gd name="T55" fmla="*/ 1 h 3537"/>
                <a:gd name="T56" fmla="*/ 0 w 7035"/>
                <a:gd name="T57" fmla="*/ 1 h 3537"/>
                <a:gd name="T58" fmla="*/ 0 w 7035"/>
                <a:gd name="T59" fmla="*/ 1 h 3537"/>
                <a:gd name="T60" fmla="*/ 0 w 7035"/>
                <a:gd name="T61" fmla="*/ 1 h 3537"/>
                <a:gd name="T62" fmla="*/ 0 w 7035"/>
                <a:gd name="T63" fmla="*/ 1 h 3537"/>
                <a:gd name="T64" fmla="*/ 0 w 7035"/>
                <a:gd name="T65" fmla="*/ 1 h 3537"/>
                <a:gd name="T66" fmla="*/ 0 w 7035"/>
                <a:gd name="T67" fmla="*/ 1 h 3537"/>
                <a:gd name="T68" fmla="*/ 0 w 7035"/>
                <a:gd name="T69" fmla="*/ 1 h 3537"/>
                <a:gd name="T70" fmla="*/ 0 w 7035"/>
                <a:gd name="T71" fmla="*/ 1 h 3537"/>
                <a:gd name="T72" fmla="*/ 0 w 7035"/>
                <a:gd name="T73" fmla="*/ 1 h 3537"/>
                <a:gd name="T74" fmla="*/ 0 w 7035"/>
                <a:gd name="T75" fmla="*/ 1 h 3537"/>
                <a:gd name="T76" fmla="*/ 0 w 7035"/>
                <a:gd name="T77" fmla="*/ 1 h 3537"/>
                <a:gd name="T78" fmla="*/ 0 w 7035"/>
                <a:gd name="T79" fmla="*/ 1 h 3537"/>
                <a:gd name="T80" fmla="*/ 0 w 7035"/>
                <a:gd name="T81" fmla="*/ 1 h 3537"/>
                <a:gd name="T82" fmla="*/ 0 w 7035"/>
                <a:gd name="T83" fmla="*/ 1 h 3537"/>
                <a:gd name="T84" fmla="*/ 0 w 7035"/>
                <a:gd name="T85" fmla="*/ 1 h 3537"/>
                <a:gd name="T86" fmla="*/ 0 w 7035"/>
                <a:gd name="T87" fmla="*/ 1 h 3537"/>
                <a:gd name="T88" fmla="*/ 0 w 7035"/>
                <a:gd name="T89" fmla="*/ 1 h 3537"/>
                <a:gd name="T90" fmla="*/ 0 w 7035"/>
                <a:gd name="T91" fmla="*/ 1 h 3537"/>
                <a:gd name="T92" fmla="*/ 0 w 7035"/>
                <a:gd name="T93" fmla="*/ 1 h 3537"/>
                <a:gd name="T94" fmla="*/ 0 w 7035"/>
                <a:gd name="T95" fmla="*/ 1 h 3537"/>
                <a:gd name="T96" fmla="*/ 0 w 7035"/>
                <a:gd name="T97" fmla="*/ 0 h 3537"/>
                <a:gd name="T98" fmla="*/ 0 w 7035"/>
                <a:gd name="T99" fmla="*/ 1 h 3537"/>
                <a:gd name="T100" fmla="*/ 0 w 7035"/>
                <a:gd name="T101" fmla="*/ 1 h 3537"/>
                <a:gd name="T102" fmla="*/ 0 w 7035"/>
                <a:gd name="T103" fmla="*/ 1 h 3537"/>
                <a:gd name="T104" fmla="*/ 0 w 7035"/>
                <a:gd name="T105" fmla="*/ 1 h 353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035"/>
                <a:gd name="T160" fmla="*/ 0 h 3537"/>
                <a:gd name="T161" fmla="*/ 7035 w 7035"/>
                <a:gd name="T162" fmla="*/ 3537 h 353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035" h="3537">
                  <a:moveTo>
                    <a:pt x="0" y="3537"/>
                  </a:moveTo>
                  <a:lnTo>
                    <a:pt x="30" y="3531"/>
                  </a:lnTo>
                  <a:lnTo>
                    <a:pt x="64" y="3525"/>
                  </a:lnTo>
                  <a:lnTo>
                    <a:pt x="99" y="3518"/>
                  </a:lnTo>
                  <a:lnTo>
                    <a:pt x="139" y="3512"/>
                  </a:lnTo>
                  <a:lnTo>
                    <a:pt x="182" y="3505"/>
                  </a:lnTo>
                  <a:lnTo>
                    <a:pt x="226" y="3497"/>
                  </a:lnTo>
                  <a:lnTo>
                    <a:pt x="275" y="3490"/>
                  </a:lnTo>
                  <a:lnTo>
                    <a:pt x="325" y="3481"/>
                  </a:lnTo>
                  <a:lnTo>
                    <a:pt x="377" y="3472"/>
                  </a:lnTo>
                  <a:lnTo>
                    <a:pt x="431" y="3463"/>
                  </a:lnTo>
                  <a:lnTo>
                    <a:pt x="487" y="3455"/>
                  </a:lnTo>
                  <a:lnTo>
                    <a:pt x="545" y="3446"/>
                  </a:lnTo>
                  <a:lnTo>
                    <a:pt x="604" y="3435"/>
                  </a:lnTo>
                  <a:lnTo>
                    <a:pt x="666" y="3425"/>
                  </a:lnTo>
                  <a:lnTo>
                    <a:pt x="726" y="3415"/>
                  </a:lnTo>
                  <a:lnTo>
                    <a:pt x="790" y="3404"/>
                  </a:lnTo>
                  <a:lnTo>
                    <a:pt x="917" y="3381"/>
                  </a:lnTo>
                  <a:lnTo>
                    <a:pt x="1047" y="3357"/>
                  </a:lnTo>
                  <a:lnTo>
                    <a:pt x="1177" y="3332"/>
                  </a:lnTo>
                  <a:lnTo>
                    <a:pt x="1305" y="3307"/>
                  </a:lnTo>
                  <a:lnTo>
                    <a:pt x="1367" y="3294"/>
                  </a:lnTo>
                  <a:lnTo>
                    <a:pt x="1430" y="3280"/>
                  </a:lnTo>
                  <a:lnTo>
                    <a:pt x="1491" y="3266"/>
                  </a:lnTo>
                  <a:lnTo>
                    <a:pt x="1552" y="3252"/>
                  </a:lnTo>
                  <a:lnTo>
                    <a:pt x="1609" y="3238"/>
                  </a:lnTo>
                  <a:lnTo>
                    <a:pt x="1667" y="3223"/>
                  </a:lnTo>
                  <a:lnTo>
                    <a:pt x="1723" y="3208"/>
                  </a:lnTo>
                  <a:lnTo>
                    <a:pt x="1776" y="3193"/>
                  </a:lnTo>
                  <a:lnTo>
                    <a:pt x="1879" y="3162"/>
                  </a:lnTo>
                  <a:lnTo>
                    <a:pt x="1980" y="3131"/>
                  </a:lnTo>
                  <a:lnTo>
                    <a:pt x="2078" y="3099"/>
                  </a:lnTo>
                  <a:lnTo>
                    <a:pt x="2177" y="3066"/>
                  </a:lnTo>
                  <a:lnTo>
                    <a:pt x="2273" y="3032"/>
                  </a:lnTo>
                  <a:lnTo>
                    <a:pt x="2368" y="2997"/>
                  </a:lnTo>
                  <a:lnTo>
                    <a:pt x="2462" y="2960"/>
                  </a:lnTo>
                  <a:lnTo>
                    <a:pt x="2557" y="2923"/>
                  </a:lnTo>
                  <a:lnTo>
                    <a:pt x="2651" y="2883"/>
                  </a:lnTo>
                  <a:lnTo>
                    <a:pt x="2747" y="2844"/>
                  </a:lnTo>
                  <a:lnTo>
                    <a:pt x="2843" y="2801"/>
                  </a:lnTo>
                  <a:lnTo>
                    <a:pt x="2940" y="2757"/>
                  </a:lnTo>
                  <a:lnTo>
                    <a:pt x="3039" y="2711"/>
                  </a:lnTo>
                  <a:lnTo>
                    <a:pt x="3140" y="2662"/>
                  </a:lnTo>
                  <a:lnTo>
                    <a:pt x="3242" y="2612"/>
                  </a:lnTo>
                  <a:lnTo>
                    <a:pt x="3348" y="2559"/>
                  </a:lnTo>
                  <a:lnTo>
                    <a:pt x="3402" y="2531"/>
                  </a:lnTo>
                  <a:lnTo>
                    <a:pt x="3459" y="2503"/>
                  </a:lnTo>
                  <a:lnTo>
                    <a:pt x="3516" y="2473"/>
                  </a:lnTo>
                  <a:lnTo>
                    <a:pt x="3575" y="2444"/>
                  </a:lnTo>
                  <a:lnTo>
                    <a:pt x="3636" y="2413"/>
                  </a:lnTo>
                  <a:lnTo>
                    <a:pt x="3696" y="2382"/>
                  </a:lnTo>
                  <a:lnTo>
                    <a:pt x="3822" y="2317"/>
                  </a:lnTo>
                  <a:lnTo>
                    <a:pt x="3949" y="2250"/>
                  </a:lnTo>
                  <a:lnTo>
                    <a:pt x="4079" y="2183"/>
                  </a:lnTo>
                  <a:lnTo>
                    <a:pt x="4208" y="2112"/>
                  </a:lnTo>
                  <a:lnTo>
                    <a:pt x="4337" y="2041"/>
                  </a:lnTo>
                  <a:lnTo>
                    <a:pt x="4464" y="1969"/>
                  </a:lnTo>
                  <a:lnTo>
                    <a:pt x="4526" y="1932"/>
                  </a:lnTo>
                  <a:lnTo>
                    <a:pt x="4588" y="1895"/>
                  </a:lnTo>
                  <a:lnTo>
                    <a:pt x="4648" y="1858"/>
                  </a:lnTo>
                  <a:lnTo>
                    <a:pt x="4707" y="1821"/>
                  </a:lnTo>
                  <a:lnTo>
                    <a:pt x="4766" y="1784"/>
                  </a:lnTo>
                  <a:lnTo>
                    <a:pt x="4822" y="1747"/>
                  </a:lnTo>
                  <a:lnTo>
                    <a:pt x="4877" y="1710"/>
                  </a:lnTo>
                  <a:lnTo>
                    <a:pt x="4930" y="1673"/>
                  </a:lnTo>
                  <a:lnTo>
                    <a:pt x="4982" y="1638"/>
                  </a:lnTo>
                  <a:lnTo>
                    <a:pt x="5032" y="1601"/>
                  </a:lnTo>
                  <a:lnTo>
                    <a:pt x="5079" y="1564"/>
                  </a:lnTo>
                  <a:lnTo>
                    <a:pt x="5124" y="1529"/>
                  </a:lnTo>
                  <a:lnTo>
                    <a:pt x="5166" y="1493"/>
                  </a:lnTo>
                  <a:lnTo>
                    <a:pt x="5206" y="1458"/>
                  </a:lnTo>
                  <a:lnTo>
                    <a:pt x="5243" y="1423"/>
                  </a:lnTo>
                  <a:lnTo>
                    <a:pt x="5279" y="1386"/>
                  </a:lnTo>
                  <a:lnTo>
                    <a:pt x="5310" y="1349"/>
                  </a:lnTo>
                  <a:lnTo>
                    <a:pt x="5341" y="1310"/>
                  </a:lnTo>
                  <a:lnTo>
                    <a:pt x="5367" y="1272"/>
                  </a:lnTo>
                  <a:lnTo>
                    <a:pt x="5392" y="1234"/>
                  </a:lnTo>
                  <a:lnTo>
                    <a:pt x="5416" y="1194"/>
                  </a:lnTo>
                  <a:lnTo>
                    <a:pt x="5438" y="1154"/>
                  </a:lnTo>
                  <a:lnTo>
                    <a:pt x="5459" y="1114"/>
                  </a:lnTo>
                  <a:lnTo>
                    <a:pt x="5476" y="1073"/>
                  </a:lnTo>
                  <a:lnTo>
                    <a:pt x="5494" y="1033"/>
                  </a:lnTo>
                  <a:lnTo>
                    <a:pt x="5510" y="992"/>
                  </a:lnTo>
                  <a:lnTo>
                    <a:pt x="5525" y="952"/>
                  </a:lnTo>
                  <a:lnTo>
                    <a:pt x="5540" y="912"/>
                  </a:lnTo>
                  <a:lnTo>
                    <a:pt x="5566" y="832"/>
                  </a:lnTo>
                  <a:lnTo>
                    <a:pt x="5591" y="754"/>
                  </a:lnTo>
                  <a:lnTo>
                    <a:pt x="5615" y="677"/>
                  </a:lnTo>
                  <a:lnTo>
                    <a:pt x="5640" y="605"/>
                  </a:lnTo>
                  <a:lnTo>
                    <a:pt x="5653" y="570"/>
                  </a:lnTo>
                  <a:lnTo>
                    <a:pt x="5667" y="536"/>
                  </a:lnTo>
                  <a:lnTo>
                    <a:pt x="5682" y="503"/>
                  </a:lnTo>
                  <a:lnTo>
                    <a:pt x="5696" y="471"/>
                  </a:lnTo>
                  <a:lnTo>
                    <a:pt x="5713" y="440"/>
                  </a:lnTo>
                  <a:lnTo>
                    <a:pt x="5730" y="410"/>
                  </a:lnTo>
                  <a:lnTo>
                    <a:pt x="5749" y="382"/>
                  </a:lnTo>
                  <a:lnTo>
                    <a:pt x="5769" y="356"/>
                  </a:lnTo>
                  <a:lnTo>
                    <a:pt x="5791" y="332"/>
                  </a:lnTo>
                  <a:lnTo>
                    <a:pt x="5816" y="308"/>
                  </a:lnTo>
                  <a:lnTo>
                    <a:pt x="5841" y="286"/>
                  </a:lnTo>
                  <a:lnTo>
                    <a:pt x="5867" y="266"/>
                  </a:lnTo>
                  <a:lnTo>
                    <a:pt x="5896" y="246"/>
                  </a:lnTo>
                  <a:lnTo>
                    <a:pt x="5925" y="229"/>
                  </a:lnTo>
                  <a:lnTo>
                    <a:pt x="5955" y="212"/>
                  </a:lnTo>
                  <a:lnTo>
                    <a:pt x="5986" y="198"/>
                  </a:lnTo>
                  <a:lnTo>
                    <a:pt x="6018" y="183"/>
                  </a:lnTo>
                  <a:lnTo>
                    <a:pt x="6051" y="170"/>
                  </a:lnTo>
                  <a:lnTo>
                    <a:pt x="6084" y="156"/>
                  </a:lnTo>
                  <a:lnTo>
                    <a:pt x="6117" y="146"/>
                  </a:lnTo>
                  <a:lnTo>
                    <a:pt x="6152" y="134"/>
                  </a:lnTo>
                  <a:lnTo>
                    <a:pt x="6186" y="125"/>
                  </a:lnTo>
                  <a:lnTo>
                    <a:pt x="6222" y="117"/>
                  </a:lnTo>
                  <a:lnTo>
                    <a:pt x="6256" y="108"/>
                  </a:lnTo>
                  <a:lnTo>
                    <a:pt x="6291" y="100"/>
                  </a:lnTo>
                  <a:lnTo>
                    <a:pt x="6327" y="93"/>
                  </a:lnTo>
                  <a:lnTo>
                    <a:pt x="6360" y="87"/>
                  </a:lnTo>
                  <a:lnTo>
                    <a:pt x="6396" y="81"/>
                  </a:lnTo>
                  <a:lnTo>
                    <a:pt x="6430" y="75"/>
                  </a:lnTo>
                  <a:lnTo>
                    <a:pt x="6462" y="71"/>
                  </a:lnTo>
                  <a:lnTo>
                    <a:pt x="6496" y="65"/>
                  </a:lnTo>
                  <a:lnTo>
                    <a:pt x="6529" y="60"/>
                  </a:lnTo>
                  <a:lnTo>
                    <a:pt x="6560" y="58"/>
                  </a:lnTo>
                  <a:lnTo>
                    <a:pt x="6591" y="53"/>
                  </a:lnTo>
                  <a:lnTo>
                    <a:pt x="6620" y="49"/>
                  </a:lnTo>
                  <a:lnTo>
                    <a:pt x="6648" y="46"/>
                  </a:lnTo>
                  <a:lnTo>
                    <a:pt x="6676" y="41"/>
                  </a:lnTo>
                  <a:lnTo>
                    <a:pt x="6701" y="38"/>
                  </a:lnTo>
                  <a:lnTo>
                    <a:pt x="6715" y="35"/>
                  </a:lnTo>
                  <a:lnTo>
                    <a:pt x="6727" y="34"/>
                  </a:lnTo>
                  <a:lnTo>
                    <a:pt x="6738" y="32"/>
                  </a:lnTo>
                  <a:lnTo>
                    <a:pt x="6750" y="30"/>
                  </a:lnTo>
                  <a:lnTo>
                    <a:pt x="6760" y="28"/>
                  </a:lnTo>
                  <a:lnTo>
                    <a:pt x="6771" y="27"/>
                  </a:lnTo>
                  <a:lnTo>
                    <a:pt x="6781" y="24"/>
                  </a:lnTo>
                  <a:lnTo>
                    <a:pt x="6791" y="22"/>
                  </a:lnTo>
                  <a:lnTo>
                    <a:pt x="6809" y="18"/>
                  </a:lnTo>
                  <a:lnTo>
                    <a:pt x="6827" y="13"/>
                  </a:lnTo>
                  <a:lnTo>
                    <a:pt x="6843" y="10"/>
                  </a:lnTo>
                  <a:lnTo>
                    <a:pt x="6858" y="7"/>
                  </a:lnTo>
                  <a:lnTo>
                    <a:pt x="6871" y="6"/>
                  </a:lnTo>
                  <a:lnTo>
                    <a:pt x="6884" y="4"/>
                  </a:lnTo>
                  <a:lnTo>
                    <a:pt x="6896" y="3"/>
                  </a:lnTo>
                  <a:lnTo>
                    <a:pt x="6908" y="1"/>
                  </a:lnTo>
                  <a:lnTo>
                    <a:pt x="6918" y="1"/>
                  </a:lnTo>
                  <a:lnTo>
                    <a:pt x="6927" y="0"/>
                  </a:lnTo>
                  <a:lnTo>
                    <a:pt x="6936" y="0"/>
                  </a:lnTo>
                  <a:lnTo>
                    <a:pt x="6944" y="0"/>
                  </a:lnTo>
                  <a:lnTo>
                    <a:pt x="6951" y="1"/>
                  </a:lnTo>
                  <a:lnTo>
                    <a:pt x="6958" y="1"/>
                  </a:lnTo>
                  <a:lnTo>
                    <a:pt x="6964" y="3"/>
                  </a:lnTo>
                  <a:lnTo>
                    <a:pt x="6970" y="4"/>
                  </a:lnTo>
                  <a:lnTo>
                    <a:pt x="6976" y="4"/>
                  </a:lnTo>
                  <a:lnTo>
                    <a:pt x="6980" y="6"/>
                  </a:lnTo>
                  <a:lnTo>
                    <a:pt x="6989" y="9"/>
                  </a:lnTo>
                  <a:lnTo>
                    <a:pt x="6997" y="12"/>
                  </a:lnTo>
                  <a:lnTo>
                    <a:pt x="7004" y="15"/>
                  </a:lnTo>
                  <a:lnTo>
                    <a:pt x="7011" y="18"/>
                  </a:lnTo>
                  <a:lnTo>
                    <a:pt x="7019" y="19"/>
                  </a:lnTo>
                  <a:lnTo>
                    <a:pt x="7026" y="21"/>
                  </a:lnTo>
                  <a:lnTo>
                    <a:pt x="7035" y="22"/>
                  </a:lnTo>
                </a:path>
              </a:pathLst>
            </a:custGeom>
            <a:noFill/>
            <a:ln w="158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997" name="Freeform 52"/>
            <p:cNvSpPr>
              <a:spLocks noEditPoints="1"/>
            </p:cNvSpPr>
            <p:nvPr/>
          </p:nvSpPr>
          <p:spPr bwMode="auto">
            <a:xfrm>
              <a:off x="1191" y="1703"/>
              <a:ext cx="3466" cy="1725"/>
            </a:xfrm>
            <a:custGeom>
              <a:avLst/>
              <a:gdLst>
                <a:gd name="T0" fmla="*/ 1 w 6931"/>
                <a:gd name="T1" fmla="*/ 1 h 3448"/>
                <a:gd name="T2" fmla="*/ 1 w 6931"/>
                <a:gd name="T3" fmla="*/ 1 h 3448"/>
                <a:gd name="T4" fmla="*/ 1 w 6931"/>
                <a:gd name="T5" fmla="*/ 1 h 3448"/>
                <a:gd name="T6" fmla="*/ 1 w 6931"/>
                <a:gd name="T7" fmla="*/ 1 h 3448"/>
                <a:gd name="T8" fmla="*/ 1 w 6931"/>
                <a:gd name="T9" fmla="*/ 1 h 3448"/>
                <a:gd name="T10" fmla="*/ 1 w 6931"/>
                <a:gd name="T11" fmla="*/ 1 h 3448"/>
                <a:gd name="T12" fmla="*/ 1 w 6931"/>
                <a:gd name="T13" fmla="*/ 1 h 3448"/>
                <a:gd name="T14" fmla="*/ 1 w 6931"/>
                <a:gd name="T15" fmla="*/ 1 h 3448"/>
                <a:gd name="T16" fmla="*/ 1 w 6931"/>
                <a:gd name="T17" fmla="*/ 1 h 3448"/>
                <a:gd name="T18" fmla="*/ 1 w 6931"/>
                <a:gd name="T19" fmla="*/ 1 h 3448"/>
                <a:gd name="T20" fmla="*/ 1 w 6931"/>
                <a:gd name="T21" fmla="*/ 1 h 3448"/>
                <a:gd name="T22" fmla="*/ 1 w 6931"/>
                <a:gd name="T23" fmla="*/ 1 h 3448"/>
                <a:gd name="T24" fmla="*/ 1 w 6931"/>
                <a:gd name="T25" fmla="*/ 1 h 3448"/>
                <a:gd name="T26" fmla="*/ 1 w 6931"/>
                <a:gd name="T27" fmla="*/ 1 h 3448"/>
                <a:gd name="T28" fmla="*/ 1 w 6931"/>
                <a:gd name="T29" fmla="*/ 1 h 3448"/>
                <a:gd name="T30" fmla="*/ 1 w 6931"/>
                <a:gd name="T31" fmla="*/ 1 h 3448"/>
                <a:gd name="T32" fmla="*/ 1 w 6931"/>
                <a:gd name="T33" fmla="*/ 1 h 3448"/>
                <a:gd name="T34" fmla="*/ 1 w 6931"/>
                <a:gd name="T35" fmla="*/ 1 h 3448"/>
                <a:gd name="T36" fmla="*/ 1 w 6931"/>
                <a:gd name="T37" fmla="*/ 1 h 3448"/>
                <a:gd name="T38" fmla="*/ 1 w 6931"/>
                <a:gd name="T39" fmla="*/ 1 h 3448"/>
                <a:gd name="T40" fmla="*/ 1 w 6931"/>
                <a:gd name="T41" fmla="*/ 1 h 3448"/>
                <a:gd name="T42" fmla="*/ 1 w 6931"/>
                <a:gd name="T43" fmla="*/ 1 h 3448"/>
                <a:gd name="T44" fmla="*/ 1 w 6931"/>
                <a:gd name="T45" fmla="*/ 1 h 3448"/>
                <a:gd name="T46" fmla="*/ 1 w 6931"/>
                <a:gd name="T47" fmla="*/ 1 h 3448"/>
                <a:gd name="T48" fmla="*/ 1 w 6931"/>
                <a:gd name="T49" fmla="*/ 1 h 3448"/>
                <a:gd name="T50" fmla="*/ 1 w 6931"/>
                <a:gd name="T51" fmla="*/ 1 h 3448"/>
                <a:gd name="T52" fmla="*/ 1 w 6931"/>
                <a:gd name="T53" fmla="*/ 1 h 3448"/>
                <a:gd name="T54" fmla="*/ 1 w 6931"/>
                <a:gd name="T55" fmla="*/ 1 h 3448"/>
                <a:gd name="T56" fmla="*/ 1 w 6931"/>
                <a:gd name="T57" fmla="*/ 1 h 3448"/>
                <a:gd name="T58" fmla="*/ 1 w 6931"/>
                <a:gd name="T59" fmla="*/ 1 h 3448"/>
                <a:gd name="T60" fmla="*/ 1 w 6931"/>
                <a:gd name="T61" fmla="*/ 1 h 3448"/>
                <a:gd name="T62" fmla="*/ 1 w 6931"/>
                <a:gd name="T63" fmla="*/ 1 h 3448"/>
                <a:gd name="T64" fmla="*/ 1 w 6931"/>
                <a:gd name="T65" fmla="*/ 1 h 3448"/>
                <a:gd name="T66" fmla="*/ 1 w 6931"/>
                <a:gd name="T67" fmla="*/ 1 h 3448"/>
                <a:gd name="T68" fmla="*/ 1 w 6931"/>
                <a:gd name="T69" fmla="*/ 1 h 3448"/>
                <a:gd name="T70" fmla="*/ 1 w 6931"/>
                <a:gd name="T71" fmla="*/ 1 h 3448"/>
                <a:gd name="T72" fmla="*/ 1 w 6931"/>
                <a:gd name="T73" fmla="*/ 1 h 3448"/>
                <a:gd name="T74" fmla="*/ 1 w 6931"/>
                <a:gd name="T75" fmla="*/ 1 h 3448"/>
                <a:gd name="T76" fmla="*/ 1 w 6931"/>
                <a:gd name="T77" fmla="*/ 1 h 3448"/>
                <a:gd name="T78" fmla="*/ 1 w 6931"/>
                <a:gd name="T79" fmla="*/ 1 h 3448"/>
                <a:gd name="T80" fmla="*/ 1 w 6931"/>
                <a:gd name="T81" fmla="*/ 1 h 3448"/>
                <a:gd name="T82" fmla="*/ 1 w 6931"/>
                <a:gd name="T83" fmla="*/ 1 h 3448"/>
                <a:gd name="T84" fmla="*/ 1 w 6931"/>
                <a:gd name="T85" fmla="*/ 1 h 3448"/>
                <a:gd name="T86" fmla="*/ 1 w 6931"/>
                <a:gd name="T87" fmla="*/ 1 h 3448"/>
                <a:gd name="T88" fmla="*/ 1 w 6931"/>
                <a:gd name="T89" fmla="*/ 1 h 3448"/>
                <a:gd name="T90" fmla="*/ 1 w 6931"/>
                <a:gd name="T91" fmla="*/ 1 h 3448"/>
                <a:gd name="T92" fmla="*/ 1 w 6931"/>
                <a:gd name="T93" fmla="*/ 1 h 3448"/>
                <a:gd name="T94" fmla="*/ 1 w 6931"/>
                <a:gd name="T95" fmla="*/ 1 h 3448"/>
                <a:gd name="T96" fmla="*/ 1 w 6931"/>
                <a:gd name="T97" fmla="*/ 1 h 3448"/>
                <a:gd name="T98" fmla="*/ 1 w 6931"/>
                <a:gd name="T99" fmla="*/ 1 h 3448"/>
                <a:gd name="T100" fmla="*/ 1 w 6931"/>
                <a:gd name="T101" fmla="*/ 1 h 3448"/>
                <a:gd name="T102" fmla="*/ 1 w 6931"/>
                <a:gd name="T103" fmla="*/ 1 h 3448"/>
                <a:gd name="T104" fmla="*/ 1 w 6931"/>
                <a:gd name="T105" fmla="*/ 1 h 3448"/>
                <a:gd name="T106" fmla="*/ 1 w 6931"/>
                <a:gd name="T107" fmla="*/ 1 h 3448"/>
                <a:gd name="T108" fmla="*/ 1 w 6931"/>
                <a:gd name="T109" fmla="*/ 1 h 3448"/>
                <a:gd name="T110" fmla="*/ 1 w 6931"/>
                <a:gd name="T111" fmla="*/ 1 h 3448"/>
                <a:gd name="T112" fmla="*/ 1 w 6931"/>
                <a:gd name="T113" fmla="*/ 1 h 3448"/>
                <a:gd name="T114" fmla="*/ 1 w 6931"/>
                <a:gd name="T115" fmla="*/ 1 h 3448"/>
                <a:gd name="T116" fmla="*/ 1 w 6931"/>
                <a:gd name="T117" fmla="*/ 1 h 3448"/>
                <a:gd name="T118" fmla="*/ 1 w 6931"/>
                <a:gd name="T119" fmla="*/ 1 h 3448"/>
                <a:gd name="T120" fmla="*/ 1 w 6931"/>
                <a:gd name="T121" fmla="*/ 0 h 3448"/>
                <a:gd name="T122" fmla="*/ 1 w 6931"/>
                <a:gd name="T123" fmla="*/ 1 h 3448"/>
                <a:gd name="T124" fmla="*/ 1 w 6931"/>
                <a:gd name="T125" fmla="*/ 1 h 344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931"/>
                <a:gd name="T190" fmla="*/ 0 h 3448"/>
                <a:gd name="T191" fmla="*/ 6931 w 6931"/>
                <a:gd name="T192" fmla="*/ 3448 h 344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931" h="3448">
                  <a:moveTo>
                    <a:pt x="9" y="1561"/>
                  </a:moveTo>
                  <a:lnTo>
                    <a:pt x="16" y="1561"/>
                  </a:lnTo>
                  <a:lnTo>
                    <a:pt x="25" y="1561"/>
                  </a:lnTo>
                  <a:lnTo>
                    <a:pt x="34" y="1559"/>
                  </a:lnTo>
                  <a:lnTo>
                    <a:pt x="44" y="1559"/>
                  </a:lnTo>
                  <a:lnTo>
                    <a:pt x="65" y="1558"/>
                  </a:lnTo>
                  <a:lnTo>
                    <a:pt x="88" y="1556"/>
                  </a:lnTo>
                  <a:lnTo>
                    <a:pt x="113" y="1555"/>
                  </a:lnTo>
                  <a:lnTo>
                    <a:pt x="137" y="1554"/>
                  </a:lnTo>
                  <a:lnTo>
                    <a:pt x="138" y="1554"/>
                  </a:lnTo>
                  <a:lnTo>
                    <a:pt x="140" y="1554"/>
                  </a:lnTo>
                  <a:lnTo>
                    <a:pt x="143" y="1555"/>
                  </a:lnTo>
                  <a:lnTo>
                    <a:pt x="146" y="1558"/>
                  </a:lnTo>
                  <a:lnTo>
                    <a:pt x="146" y="1559"/>
                  </a:lnTo>
                  <a:lnTo>
                    <a:pt x="146" y="1561"/>
                  </a:lnTo>
                  <a:lnTo>
                    <a:pt x="146" y="1564"/>
                  </a:lnTo>
                  <a:lnTo>
                    <a:pt x="146" y="1565"/>
                  </a:lnTo>
                  <a:lnTo>
                    <a:pt x="144" y="1568"/>
                  </a:lnTo>
                  <a:lnTo>
                    <a:pt x="141" y="1570"/>
                  </a:lnTo>
                  <a:lnTo>
                    <a:pt x="140" y="1571"/>
                  </a:lnTo>
                  <a:lnTo>
                    <a:pt x="138" y="1571"/>
                  </a:lnTo>
                  <a:lnTo>
                    <a:pt x="113" y="1573"/>
                  </a:lnTo>
                  <a:lnTo>
                    <a:pt x="88" y="1576"/>
                  </a:lnTo>
                  <a:lnTo>
                    <a:pt x="66" y="1577"/>
                  </a:lnTo>
                  <a:lnTo>
                    <a:pt x="44" y="1579"/>
                  </a:lnTo>
                  <a:lnTo>
                    <a:pt x="35" y="1579"/>
                  </a:lnTo>
                  <a:lnTo>
                    <a:pt x="26" y="1579"/>
                  </a:lnTo>
                  <a:lnTo>
                    <a:pt x="17" y="1580"/>
                  </a:lnTo>
                  <a:lnTo>
                    <a:pt x="9" y="1580"/>
                  </a:lnTo>
                  <a:lnTo>
                    <a:pt x="6" y="1579"/>
                  </a:lnTo>
                  <a:lnTo>
                    <a:pt x="3" y="1577"/>
                  </a:lnTo>
                  <a:lnTo>
                    <a:pt x="0" y="1574"/>
                  </a:lnTo>
                  <a:lnTo>
                    <a:pt x="0" y="1573"/>
                  </a:lnTo>
                  <a:lnTo>
                    <a:pt x="0" y="1571"/>
                  </a:lnTo>
                  <a:lnTo>
                    <a:pt x="0" y="1567"/>
                  </a:lnTo>
                  <a:lnTo>
                    <a:pt x="1" y="1564"/>
                  </a:lnTo>
                  <a:lnTo>
                    <a:pt x="4" y="1562"/>
                  </a:lnTo>
                  <a:lnTo>
                    <a:pt x="6" y="1561"/>
                  </a:lnTo>
                  <a:lnTo>
                    <a:pt x="9" y="1561"/>
                  </a:lnTo>
                  <a:close/>
                  <a:moveTo>
                    <a:pt x="211" y="1548"/>
                  </a:moveTo>
                  <a:lnTo>
                    <a:pt x="228" y="1546"/>
                  </a:lnTo>
                  <a:lnTo>
                    <a:pt x="261" y="1543"/>
                  </a:lnTo>
                  <a:lnTo>
                    <a:pt x="293" y="1540"/>
                  </a:lnTo>
                  <a:lnTo>
                    <a:pt x="329" y="1539"/>
                  </a:lnTo>
                  <a:lnTo>
                    <a:pt x="339" y="1537"/>
                  </a:lnTo>
                  <a:lnTo>
                    <a:pt x="341" y="1537"/>
                  </a:lnTo>
                  <a:lnTo>
                    <a:pt x="342" y="1537"/>
                  </a:lnTo>
                  <a:lnTo>
                    <a:pt x="345" y="1539"/>
                  </a:lnTo>
                  <a:lnTo>
                    <a:pt x="348" y="1542"/>
                  </a:lnTo>
                  <a:lnTo>
                    <a:pt x="348" y="1545"/>
                  </a:lnTo>
                  <a:lnTo>
                    <a:pt x="350" y="1546"/>
                  </a:lnTo>
                  <a:lnTo>
                    <a:pt x="348" y="1548"/>
                  </a:lnTo>
                  <a:lnTo>
                    <a:pt x="348" y="1549"/>
                  </a:lnTo>
                  <a:lnTo>
                    <a:pt x="347" y="1552"/>
                  </a:lnTo>
                  <a:lnTo>
                    <a:pt x="344" y="1555"/>
                  </a:lnTo>
                  <a:lnTo>
                    <a:pt x="342" y="1555"/>
                  </a:lnTo>
                  <a:lnTo>
                    <a:pt x="341" y="1556"/>
                  </a:lnTo>
                  <a:lnTo>
                    <a:pt x="329" y="1556"/>
                  </a:lnTo>
                  <a:lnTo>
                    <a:pt x="295" y="1559"/>
                  </a:lnTo>
                  <a:lnTo>
                    <a:pt x="262" y="1562"/>
                  </a:lnTo>
                  <a:lnTo>
                    <a:pt x="230" y="1564"/>
                  </a:lnTo>
                  <a:lnTo>
                    <a:pt x="212" y="1565"/>
                  </a:lnTo>
                  <a:lnTo>
                    <a:pt x="209" y="1565"/>
                  </a:lnTo>
                  <a:lnTo>
                    <a:pt x="208" y="1565"/>
                  </a:lnTo>
                  <a:lnTo>
                    <a:pt x="205" y="1564"/>
                  </a:lnTo>
                  <a:lnTo>
                    <a:pt x="202" y="1561"/>
                  </a:lnTo>
                  <a:lnTo>
                    <a:pt x="202" y="1559"/>
                  </a:lnTo>
                  <a:lnTo>
                    <a:pt x="202" y="1556"/>
                  </a:lnTo>
                  <a:lnTo>
                    <a:pt x="202" y="1555"/>
                  </a:lnTo>
                  <a:lnTo>
                    <a:pt x="202" y="1554"/>
                  </a:lnTo>
                  <a:lnTo>
                    <a:pt x="203" y="1551"/>
                  </a:lnTo>
                  <a:lnTo>
                    <a:pt x="206" y="1548"/>
                  </a:lnTo>
                  <a:lnTo>
                    <a:pt x="208" y="1548"/>
                  </a:lnTo>
                  <a:lnTo>
                    <a:pt x="211" y="1548"/>
                  </a:lnTo>
                  <a:close/>
                  <a:moveTo>
                    <a:pt x="413" y="1533"/>
                  </a:moveTo>
                  <a:lnTo>
                    <a:pt x="472" y="1528"/>
                  </a:lnTo>
                  <a:lnTo>
                    <a:pt x="541" y="1524"/>
                  </a:lnTo>
                  <a:lnTo>
                    <a:pt x="543" y="1524"/>
                  </a:lnTo>
                  <a:lnTo>
                    <a:pt x="546" y="1524"/>
                  </a:lnTo>
                  <a:lnTo>
                    <a:pt x="549" y="1525"/>
                  </a:lnTo>
                  <a:lnTo>
                    <a:pt x="550" y="1528"/>
                  </a:lnTo>
                  <a:lnTo>
                    <a:pt x="552" y="1530"/>
                  </a:lnTo>
                  <a:lnTo>
                    <a:pt x="552" y="1533"/>
                  </a:lnTo>
                  <a:lnTo>
                    <a:pt x="550" y="1536"/>
                  </a:lnTo>
                  <a:lnTo>
                    <a:pt x="549" y="1539"/>
                  </a:lnTo>
                  <a:lnTo>
                    <a:pt x="546" y="1542"/>
                  </a:lnTo>
                  <a:lnTo>
                    <a:pt x="544" y="1542"/>
                  </a:lnTo>
                  <a:lnTo>
                    <a:pt x="543" y="1542"/>
                  </a:lnTo>
                  <a:lnTo>
                    <a:pt x="473" y="1546"/>
                  </a:lnTo>
                  <a:lnTo>
                    <a:pt x="414" y="1551"/>
                  </a:lnTo>
                  <a:lnTo>
                    <a:pt x="411" y="1551"/>
                  </a:lnTo>
                  <a:lnTo>
                    <a:pt x="410" y="1551"/>
                  </a:lnTo>
                  <a:lnTo>
                    <a:pt x="407" y="1548"/>
                  </a:lnTo>
                  <a:lnTo>
                    <a:pt x="404" y="1545"/>
                  </a:lnTo>
                  <a:lnTo>
                    <a:pt x="404" y="1543"/>
                  </a:lnTo>
                  <a:lnTo>
                    <a:pt x="404" y="1542"/>
                  </a:lnTo>
                  <a:lnTo>
                    <a:pt x="404" y="1540"/>
                  </a:lnTo>
                  <a:lnTo>
                    <a:pt x="404" y="1539"/>
                  </a:lnTo>
                  <a:lnTo>
                    <a:pt x="406" y="1536"/>
                  </a:lnTo>
                  <a:lnTo>
                    <a:pt x="409" y="1533"/>
                  </a:lnTo>
                  <a:lnTo>
                    <a:pt x="410" y="1533"/>
                  </a:lnTo>
                  <a:lnTo>
                    <a:pt x="413" y="1533"/>
                  </a:lnTo>
                  <a:close/>
                  <a:moveTo>
                    <a:pt x="615" y="1520"/>
                  </a:moveTo>
                  <a:lnTo>
                    <a:pt x="621" y="1520"/>
                  </a:lnTo>
                  <a:lnTo>
                    <a:pt x="695" y="1517"/>
                  </a:lnTo>
                  <a:lnTo>
                    <a:pt x="730" y="1515"/>
                  </a:lnTo>
                  <a:lnTo>
                    <a:pt x="745" y="1515"/>
                  </a:lnTo>
                  <a:lnTo>
                    <a:pt x="747" y="1515"/>
                  </a:lnTo>
                  <a:lnTo>
                    <a:pt x="748" y="1515"/>
                  </a:lnTo>
                  <a:lnTo>
                    <a:pt x="751" y="1517"/>
                  </a:lnTo>
                  <a:lnTo>
                    <a:pt x="752" y="1520"/>
                  </a:lnTo>
                  <a:lnTo>
                    <a:pt x="754" y="1521"/>
                  </a:lnTo>
                  <a:lnTo>
                    <a:pt x="754" y="1524"/>
                  </a:lnTo>
                  <a:lnTo>
                    <a:pt x="754" y="1527"/>
                  </a:lnTo>
                  <a:lnTo>
                    <a:pt x="751" y="1530"/>
                  </a:lnTo>
                  <a:lnTo>
                    <a:pt x="748" y="1533"/>
                  </a:lnTo>
                  <a:lnTo>
                    <a:pt x="745" y="1533"/>
                  </a:lnTo>
                  <a:lnTo>
                    <a:pt x="730" y="1534"/>
                  </a:lnTo>
                  <a:lnTo>
                    <a:pt x="695" y="1534"/>
                  </a:lnTo>
                  <a:lnTo>
                    <a:pt x="621" y="1537"/>
                  </a:lnTo>
                  <a:lnTo>
                    <a:pt x="617" y="1539"/>
                  </a:lnTo>
                  <a:lnTo>
                    <a:pt x="614" y="1537"/>
                  </a:lnTo>
                  <a:lnTo>
                    <a:pt x="612" y="1537"/>
                  </a:lnTo>
                  <a:lnTo>
                    <a:pt x="609" y="1536"/>
                  </a:lnTo>
                  <a:lnTo>
                    <a:pt x="608" y="1533"/>
                  </a:lnTo>
                  <a:lnTo>
                    <a:pt x="606" y="1531"/>
                  </a:lnTo>
                  <a:lnTo>
                    <a:pt x="606" y="1530"/>
                  </a:lnTo>
                  <a:lnTo>
                    <a:pt x="606" y="1525"/>
                  </a:lnTo>
                  <a:lnTo>
                    <a:pt x="609" y="1523"/>
                  </a:lnTo>
                  <a:lnTo>
                    <a:pt x="612" y="1521"/>
                  </a:lnTo>
                  <a:lnTo>
                    <a:pt x="614" y="1520"/>
                  </a:lnTo>
                  <a:lnTo>
                    <a:pt x="615" y="1520"/>
                  </a:lnTo>
                  <a:close/>
                  <a:moveTo>
                    <a:pt x="819" y="1514"/>
                  </a:moveTo>
                  <a:lnTo>
                    <a:pt x="835" y="1514"/>
                  </a:lnTo>
                  <a:lnTo>
                    <a:pt x="868" y="1514"/>
                  </a:lnTo>
                  <a:lnTo>
                    <a:pt x="899" y="1514"/>
                  </a:lnTo>
                  <a:lnTo>
                    <a:pt x="930" y="1515"/>
                  </a:lnTo>
                  <a:lnTo>
                    <a:pt x="949" y="1515"/>
                  </a:lnTo>
                  <a:lnTo>
                    <a:pt x="952" y="1517"/>
                  </a:lnTo>
                  <a:lnTo>
                    <a:pt x="955" y="1518"/>
                  </a:lnTo>
                  <a:lnTo>
                    <a:pt x="956" y="1521"/>
                  </a:lnTo>
                  <a:lnTo>
                    <a:pt x="956" y="1523"/>
                  </a:lnTo>
                  <a:lnTo>
                    <a:pt x="958" y="1525"/>
                  </a:lnTo>
                  <a:lnTo>
                    <a:pt x="956" y="1528"/>
                  </a:lnTo>
                  <a:lnTo>
                    <a:pt x="953" y="1531"/>
                  </a:lnTo>
                  <a:lnTo>
                    <a:pt x="950" y="1533"/>
                  </a:lnTo>
                  <a:lnTo>
                    <a:pt x="949" y="1534"/>
                  </a:lnTo>
                  <a:lnTo>
                    <a:pt x="947" y="1534"/>
                  </a:lnTo>
                  <a:lnTo>
                    <a:pt x="930" y="1533"/>
                  </a:lnTo>
                  <a:lnTo>
                    <a:pt x="899" y="1533"/>
                  </a:lnTo>
                  <a:lnTo>
                    <a:pt x="868" y="1531"/>
                  </a:lnTo>
                  <a:lnTo>
                    <a:pt x="835" y="1531"/>
                  </a:lnTo>
                  <a:lnTo>
                    <a:pt x="819" y="1531"/>
                  </a:lnTo>
                  <a:lnTo>
                    <a:pt x="816" y="1531"/>
                  </a:lnTo>
                  <a:lnTo>
                    <a:pt x="814" y="1531"/>
                  </a:lnTo>
                  <a:lnTo>
                    <a:pt x="812" y="1528"/>
                  </a:lnTo>
                  <a:lnTo>
                    <a:pt x="810" y="1525"/>
                  </a:lnTo>
                  <a:lnTo>
                    <a:pt x="810" y="1524"/>
                  </a:lnTo>
                  <a:lnTo>
                    <a:pt x="810" y="1523"/>
                  </a:lnTo>
                  <a:lnTo>
                    <a:pt x="810" y="1521"/>
                  </a:lnTo>
                  <a:lnTo>
                    <a:pt x="810" y="1520"/>
                  </a:lnTo>
                  <a:lnTo>
                    <a:pt x="812" y="1517"/>
                  </a:lnTo>
                  <a:lnTo>
                    <a:pt x="814" y="1514"/>
                  </a:lnTo>
                  <a:lnTo>
                    <a:pt x="816" y="1514"/>
                  </a:lnTo>
                  <a:lnTo>
                    <a:pt x="819" y="1514"/>
                  </a:lnTo>
                  <a:close/>
                  <a:moveTo>
                    <a:pt x="1023" y="1521"/>
                  </a:moveTo>
                  <a:lnTo>
                    <a:pt x="1037" y="1523"/>
                  </a:lnTo>
                  <a:lnTo>
                    <a:pt x="1059" y="1524"/>
                  </a:lnTo>
                  <a:lnTo>
                    <a:pt x="1083" y="1524"/>
                  </a:lnTo>
                  <a:lnTo>
                    <a:pt x="1105" y="1524"/>
                  </a:lnTo>
                  <a:lnTo>
                    <a:pt x="1126" y="1524"/>
                  </a:lnTo>
                  <a:lnTo>
                    <a:pt x="1147" y="1523"/>
                  </a:lnTo>
                  <a:lnTo>
                    <a:pt x="1150" y="1523"/>
                  </a:lnTo>
                  <a:lnTo>
                    <a:pt x="1151" y="1523"/>
                  </a:lnTo>
                  <a:lnTo>
                    <a:pt x="1154" y="1523"/>
                  </a:lnTo>
                  <a:lnTo>
                    <a:pt x="1157" y="1524"/>
                  </a:lnTo>
                  <a:lnTo>
                    <a:pt x="1158" y="1527"/>
                  </a:lnTo>
                  <a:lnTo>
                    <a:pt x="1160" y="1528"/>
                  </a:lnTo>
                  <a:lnTo>
                    <a:pt x="1160" y="1531"/>
                  </a:lnTo>
                  <a:lnTo>
                    <a:pt x="1160" y="1533"/>
                  </a:lnTo>
                  <a:lnTo>
                    <a:pt x="1158" y="1534"/>
                  </a:lnTo>
                  <a:lnTo>
                    <a:pt x="1157" y="1537"/>
                  </a:lnTo>
                  <a:lnTo>
                    <a:pt x="1154" y="1540"/>
                  </a:lnTo>
                  <a:lnTo>
                    <a:pt x="1152" y="1540"/>
                  </a:lnTo>
                  <a:lnTo>
                    <a:pt x="1151" y="1540"/>
                  </a:lnTo>
                  <a:lnTo>
                    <a:pt x="1148" y="1540"/>
                  </a:lnTo>
                  <a:lnTo>
                    <a:pt x="1127" y="1542"/>
                  </a:lnTo>
                  <a:lnTo>
                    <a:pt x="1105" y="1543"/>
                  </a:lnTo>
                  <a:lnTo>
                    <a:pt x="1083" y="1543"/>
                  </a:lnTo>
                  <a:lnTo>
                    <a:pt x="1059" y="1542"/>
                  </a:lnTo>
                  <a:lnTo>
                    <a:pt x="1034" y="1542"/>
                  </a:lnTo>
                  <a:lnTo>
                    <a:pt x="1021" y="1540"/>
                  </a:lnTo>
                  <a:lnTo>
                    <a:pt x="1017" y="1539"/>
                  </a:lnTo>
                  <a:lnTo>
                    <a:pt x="1014" y="1536"/>
                  </a:lnTo>
                  <a:lnTo>
                    <a:pt x="1012" y="1533"/>
                  </a:lnTo>
                  <a:lnTo>
                    <a:pt x="1012" y="1531"/>
                  </a:lnTo>
                  <a:lnTo>
                    <a:pt x="1012" y="1530"/>
                  </a:lnTo>
                  <a:lnTo>
                    <a:pt x="1014" y="1525"/>
                  </a:lnTo>
                  <a:lnTo>
                    <a:pt x="1015" y="1523"/>
                  </a:lnTo>
                  <a:lnTo>
                    <a:pt x="1018" y="1521"/>
                  </a:lnTo>
                  <a:lnTo>
                    <a:pt x="1020" y="1521"/>
                  </a:lnTo>
                  <a:lnTo>
                    <a:pt x="1023" y="1521"/>
                  </a:lnTo>
                  <a:close/>
                  <a:moveTo>
                    <a:pt x="1223" y="1517"/>
                  </a:moveTo>
                  <a:lnTo>
                    <a:pt x="1225" y="1517"/>
                  </a:lnTo>
                  <a:lnTo>
                    <a:pt x="1262" y="1514"/>
                  </a:lnTo>
                  <a:lnTo>
                    <a:pt x="1279" y="1514"/>
                  </a:lnTo>
                  <a:lnTo>
                    <a:pt x="1297" y="1512"/>
                  </a:lnTo>
                  <a:lnTo>
                    <a:pt x="1315" y="1514"/>
                  </a:lnTo>
                  <a:lnTo>
                    <a:pt x="1333" y="1514"/>
                  </a:lnTo>
                  <a:lnTo>
                    <a:pt x="1349" y="1517"/>
                  </a:lnTo>
                  <a:lnTo>
                    <a:pt x="1355" y="1517"/>
                  </a:lnTo>
                  <a:lnTo>
                    <a:pt x="1358" y="1518"/>
                  </a:lnTo>
                  <a:lnTo>
                    <a:pt x="1361" y="1521"/>
                  </a:lnTo>
                  <a:lnTo>
                    <a:pt x="1362" y="1524"/>
                  </a:lnTo>
                  <a:lnTo>
                    <a:pt x="1362" y="1525"/>
                  </a:lnTo>
                  <a:lnTo>
                    <a:pt x="1362" y="1528"/>
                  </a:lnTo>
                  <a:lnTo>
                    <a:pt x="1361" y="1530"/>
                  </a:lnTo>
                  <a:lnTo>
                    <a:pt x="1361" y="1531"/>
                  </a:lnTo>
                  <a:lnTo>
                    <a:pt x="1358" y="1534"/>
                  </a:lnTo>
                  <a:lnTo>
                    <a:pt x="1355" y="1536"/>
                  </a:lnTo>
                  <a:lnTo>
                    <a:pt x="1353" y="1536"/>
                  </a:lnTo>
                  <a:lnTo>
                    <a:pt x="1352" y="1536"/>
                  </a:lnTo>
                  <a:lnTo>
                    <a:pt x="1347" y="1534"/>
                  </a:lnTo>
                  <a:lnTo>
                    <a:pt x="1331" y="1533"/>
                  </a:lnTo>
                  <a:lnTo>
                    <a:pt x="1315" y="1531"/>
                  </a:lnTo>
                  <a:lnTo>
                    <a:pt x="1297" y="1531"/>
                  </a:lnTo>
                  <a:lnTo>
                    <a:pt x="1281" y="1531"/>
                  </a:lnTo>
                  <a:lnTo>
                    <a:pt x="1263" y="1533"/>
                  </a:lnTo>
                  <a:lnTo>
                    <a:pt x="1226" y="1534"/>
                  </a:lnTo>
                  <a:lnTo>
                    <a:pt x="1225" y="1534"/>
                  </a:lnTo>
                  <a:lnTo>
                    <a:pt x="1223" y="1534"/>
                  </a:lnTo>
                  <a:lnTo>
                    <a:pt x="1220" y="1534"/>
                  </a:lnTo>
                  <a:lnTo>
                    <a:pt x="1217" y="1533"/>
                  </a:lnTo>
                  <a:lnTo>
                    <a:pt x="1216" y="1530"/>
                  </a:lnTo>
                  <a:lnTo>
                    <a:pt x="1214" y="1527"/>
                  </a:lnTo>
                  <a:lnTo>
                    <a:pt x="1214" y="1524"/>
                  </a:lnTo>
                  <a:lnTo>
                    <a:pt x="1214" y="1523"/>
                  </a:lnTo>
                  <a:lnTo>
                    <a:pt x="1217" y="1520"/>
                  </a:lnTo>
                  <a:lnTo>
                    <a:pt x="1219" y="1517"/>
                  </a:lnTo>
                  <a:lnTo>
                    <a:pt x="1222" y="1517"/>
                  </a:lnTo>
                  <a:lnTo>
                    <a:pt x="1223" y="1517"/>
                  </a:lnTo>
                  <a:close/>
                  <a:moveTo>
                    <a:pt x="1427" y="1540"/>
                  </a:moveTo>
                  <a:lnTo>
                    <a:pt x="1434" y="1543"/>
                  </a:lnTo>
                  <a:lnTo>
                    <a:pt x="1452" y="1554"/>
                  </a:lnTo>
                  <a:lnTo>
                    <a:pt x="1470" y="1565"/>
                  </a:lnTo>
                  <a:lnTo>
                    <a:pt x="1488" y="1579"/>
                  </a:lnTo>
                  <a:lnTo>
                    <a:pt x="1504" y="1593"/>
                  </a:lnTo>
                  <a:lnTo>
                    <a:pt x="1521" y="1611"/>
                  </a:lnTo>
                  <a:lnTo>
                    <a:pt x="1532" y="1620"/>
                  </a:lnTo>
                  <a:lnTo>
                    <a:pt x="1533" y="1623"/>
                  </a:lnTo>
                  <a:lnTo>
                    <a:pt x="1533" y="1627"/>
                  </a:lnTo>
                  <a:lnTo>
                    <a:pt x="1533" y="1630"/>
                  </a:lnTo>
                  <a:lnTo>
                    <a:pt x="1532" y="1633"/>
                  </a:lnTo>
                  <a:lnTo>
                    <a:pt x="1527" y="1635"/>
                  </a:lnTo>
                  <a:lnTo>
                    <a:pt x="1524" y="1636"/>
                  </a:lnTo>
                  <a:lnTo>
                    <a:pt x="1521" y="1635"/>
                  </a:lnTo>
                  <a:lnTo>
                    <a:pt x="1519" y="1633"/>
                  </a:lnTo>
                  <a:lnTo>
                    <a:pt x="1510" y="1623"/>
                  </a:lnTo>
                  <a:lnTo>
                    <a:pt x="1492" y="1607"/>
                  </a:lnTo>
                  <a:lnTo>
                    <a:pt x="1476" y="1593"/>
                  </a:lnTo>
                  <a:lnTo>
                    <a:pt x="1459" y="1580"/>
                  </a:lnTo>
                  <a:lnTo>
                    <a:pt x="1443" y="1570"/>
                  </a:lnTo>
                  <a:lnTo>
                    <a:pt x="1427" y="1561"/>
                  </a:lnTo>
                  <a:lnTo>
                    <a:pt x="1420" y="1556"/>
                  </a:lnTo>
                  <a:lnTo>
                    <a:pt x="1415" y="1555"/>
                  </a:lnTo>
                  <a:lnTo>
                    <a:pt x="1414" y="1551"/>
                  </a:lnTo>
                  <a:lnTo>
                    <a:pt x="1414" y="1548"/>
                  </a:lnTo>
                  <a:lnTo>
                    <a:pt x="1414" y="1546"/>
                  </a:lnTo>
                  <a:lnTo>
                    <a:pt x="1415" y="1545"/>
                  </a:lnTo>
                  <a:lnTo>
                    <a:pt x="1417" y="1542"/>
                  </a:lnTo>
                  <a:lnTo>
                    <a:pt x="1420" y="1539"/>
                  </a:lnTo>
                  <a:lnTo>
                    <a:pt x="1423" y="1539"/>
                  </a:lnTo>
                  <a:lnTo>
                    <a:pt x="1426" y="1539"/>
                  </a:lnTo>
                  <a:lnTo>
                    <a:pt x="1427" y="1540"/>
                  </a:lnTo>
                  <a:close/>
                  <a:moveTo>
                    <a:pt x="1579" y="1677"/>
                  </a:moveTo>
                  <a:lnTo>
                    <a:pt x="1586" y="1688"/>
                  </a:lnTo>
                  <a:lnTo>
                    <a:pt x="1597" y="1701"/>
                  </a:lnTo>
                  <a:lnTo>
                    <a:pt x="1606" y="1714"/>
                  </a:lnTo>
                  <a:lnTo>
                    <a:pt x="1616" y="1729"/>
                  </a:lnTo>
                  <a:lnTo>
                    <a:pt x="1635" y="1762"/>
                  </a:lnTo>
                  <a:lnTo>
                    <a:pt x="1648" y="1788"/>
                  </a:lnTo>
                  <a:lnTo>
                    <a:pt x="1648" y="1790"/>
                  </a:lnTo>
                  <a:lnTo>
                    <a:pt x="1648" y="1793"/>
                  </a:lnTo>
                  <a:lnTo>
                    <a:pt x="1648" y="1796"/>
                  </a:lnTo>
                  <a:lnTo>
                    <a:pt x="1647" y="1798"/>
                  </a:lnTo>
                  <a:lnTo>
                    <a:pt x="1644" y="1801"/>
                  </a:lnTo>
                  <a:lnTo>
                    <a:pt x="1643" y="1801"/>
                  </a:lnTo>
                  <a:lnTo>
                    <a:pt x="1640" y="1801"/>
                  </a:lnTo>
                  <a:lnTo>
                    <a:pt x="1637" y="1801"/>
                  </a:lnTo>
                  <a:lnTo>
                    <a:pt x="1634" y="1800"/>
                  </a:lnTo>
                  <a:lnTo>
                    <a:pt x="1632" y="1797"/>
                  </a:lnTo>
                  <a:lnTo>
                    <a:pt x="1619" y="1772"/>
                  </a:lnTo>
                  <a:lnTo>
                    <a:pt x="1600" y="1739"/>
                  </a:lnTo>
                  <a:lnTo>
                    <a:pt x="1591" y="1725"/>
                  </a:lnTo>
                  <a:lnTo>
                    <a:pt x="1581" y="1711"/>
                  </a:lnTo>
                  <a:lnTo>
                    <a:pt x="1572" y="1698"/>
                  </a:lnTo>
                  <a:lnTo>
                    <a:pt x="1564" y="1689"/>
                  </a:lnTo>
                  <a:lnTo>
                    <a:pt x="1563" y="1685"/>
                  </a:lnTo>
                  <a:lnTo>
                    <a:pt x="1563" y="1682"/>
                  </a:lnTo>
                  <a:lnTo>
                    <a:pt x="1564" y="1679"/>
                  </a:lnTo>
                  <a:lnTo>
                    <a:pt x="1567" y="1676"/>
                  </a:lnTo>
                  <a:lnTo>
                    <a:pt x="1569" y="1675"/>
                  </a:lnTo>
                  <a:lnTo>
                    <a:pt x="1570" y="1675"/>
                  </a:lnTo>
                  <a:lnTo>
                    <a:pt x="1572" y="1673"/>
                  </a:lnTo>
                  <a:lnTo>
                    <a:pt x="1573" y="1675"/>
                  </a:lnTo>
                  <a:lnTo>
                    <a:pt x="1576" y="1675"/>
                  </a:lnTo>
                  <a:lnTo>
                    <a:pt x="1579" y="1677"/>
                  </a:lnTo>
                  <a:close/>
                  <a:moveTo>
                    <a:pt x="1678" y="1858"/>
                  </a:moveTo>
                  <a:lnTo>
                    <a:pt x="1690" y="1891"/>
                  </a:lnTo>
                  <a:lnTo>
                    <a:pt x="1707" y="1943"/>
                  </a:lnTo>
                  <a:lnTo>
                    <a:pt x="1719" y="1980"/>
                  </a:lnTo>
                  <a:lnTo>
                    <a:pt x="1719" y="1981"/>
                  </a:lnTo>
                  <a:lnTo>
                    <a:pt x="1719" y="1983"/>
                  </a:lnTo>
                  <a:lnTo>
                    <a:pt x="1718" y="1987"/>
                  </a:lnTo>
                  <a:lnTo>
                    <a:pt x="1716" y="1990"/>
                  </a:lnTo>
                  <a:lnTo>
                    <a:pt x="1713" y="1992"/>
                  </a:lnTo>
                  <a:lnTo>
                    <a:pt x="1710" y="1992"/>
                  </a:lnTo>
                  <a:lnTo>
                    <a:pt x="1709" y="1992"/>
                  </a:lnTo>
                  <a:lnTo>
                    <a:pt x="1706" y="1990"/>
                  </a:lnTo>
                  <a:lnTo>
                    <a:pt x="1703" y="1989"/>
                  </a:lnTo>
                  <a:lnTo>
                    <a:pt x="1702" y="1986"/>
                  </a:lnTo>
                  <a:lnTo>
                    <a:pt x="1690" y="1948"/>
                  </a:lnTo>
                  <a:lnTo>
                    <a:pt x="1672" y="1897"/>
                  </a:lnTo>
                  <a:lnTo>
                    <a:pt x="1660" y="1863"/>
                  </a:lnTo>
                  <a:lnTo>
                    <a:pt x="1659" y="1862"/>
                  </a:lnTo>
                  <a:lnTo>
                    <a:pt x="1659" y="1860"/>
                  </a:lnTo>
                  <a:lnTo>
                    <a:pt x="1660" y="1856"/>
                  </a:lnTo>
                  <a:lnTo>
                    <a:pt x="1662" y="1853"/>
                  </a:lnTo>
                  <a:lnTo>
                    <a:pt x="1666" y="1852"/>
                  </a:lnTo>
                  <a:lnTo>
                    <a:pt x="1669" y="1852"/>
                  </a:lnTo>
                  <a:lnTo>
                    <a:pt x="1672" y="1852"/>
                  </a:lnTo>
                  <a:lnTo>
                    <a:pt x="1675" y="1855"/>
                  </a:lnTo>
                  <a:lnTo>
                    <a:pt x="1678" y="1858"/>
                  </a:lnTo>
                  <a:close/>
                  <a:moveTo>
                    <a:pt x="1740" y="2051"/>
                  </a:moveTo>
                  <a:lnTo>
                    <a:pt x="1741" y="2055"/>
                  </a:lnTo>
                  <a:lnTo>
                    <a:pt x="1758" y="2117"/>
                  </a:lnTo>
                  <a:lnTo>
                    <a:pt x="1772" y="2176"/>
                  </a:lnTo>
                  <a:lnTo>
                    <a:pt x="1772" y="2178"/>
                  </a:lnTo>
                  <a:lnTo>
                    <a:pt x="1772" y="2179"/>
                  </a:lnTo>
                  <a:lnTo>
                    <a:pt x="1771" y="2184"/>
                  </a:lnTo>
                  <a:lnTo>
                    <a:pt x="1769" y="2185"/>
                  </a:lnTo>
                  <a:lnTo>
                    <a:pt x="1768" y="2187"/>
                  </a:lnTo>
                  <a:lnTo>
                    <a:pt x="1767" y="2188"/>
                  </a:lnTo>
                  <a:lnTo>
                    <a:pt x="1764" y="2188"/>
                  </a:lnTo>
                  <a:lnTo>
                    <a:pt x="1762" y="2188"/>
                  </a:lnTo>
                  <a:lnTo>
                    <a:pt x="1759" y="2187"/>
                  </a:lnTo>
                  <a:lnTo>
                    <a:pt x="1756" y="2184"/>
                  </a:lnTo>
                  <a:lnTo>
                    <a:pt x="1755" y="2181"/>
                  </a:lnTo>
                  <a:lnTo>
                    <a:pt x="1740" y="2122"/>
                  </a:lnTo>
                  <a:lnTo>
                    <a:pt x="1724" y="2061"/>
                  </a:lnTo>
                  <a:lnTo>
                    <a:pt x="1722" y="2057"/>
                  </a:lnTo>
                  <a:lnTo>
                    <a:pt x="1721" y="2054"/>
                  </a:lnTo>
                  <a:lnTo>
                    <a:pt x="1721" y="2052"/>
                  </a:lnTo>
                  <a:lnTo>
                    <a:pt x="1722" y="2049"/>
                  </a:lnTo>
                  <a:lnTo>
                    <a:pt x="1725" y="2046"/>
                  </a:lnTo>
                  <a:lnTo>
                    <a:pt x="1728" y="2045"/>
                  </a:lnTo>
                  <a:lnTo>
                    <a:pt x="1731" y="2045"/>
                  </a:lnTo>
                  <a:lnTo>
                    <a:pt x="1736" y="2045"/>
                  </a:lnTo>
                  <a:lnTo>
                    <a:pt x="1737" y="2048"/>
                  </a:lnTo>
                  <a:lnTo>
                    <a:pt x="1740" y="2051"/>
                  </a:lnTo>
                  <a:close/>
                  <a:moveTo>
                    <a:pt x="1790" y="2249"/>
                  </a:moveTo>
                  <a:lnTo>
                    <a:pt x="1806" y="2313"/>
                  </a:lnTo>
                  <a:lnTo>
                    <a:pt x="1820" y="2374"/>
                  </a:lnTo>
                  <a:lnTo>
                    <a:pt x="1820" y="2375"/>
                  </a:lnTo>
                  <a:lnTo>
                    <a:pt x="1820" y="2377"/>
                  </a:lnTo>
                  <a:lnTo>
                    <a:pt x="1820" y="2378"/>
                  </a:lnTo>
                  <a:lnTo>
                    <a:pt x="1820" y="2380"/>
                  </a:lnTo>
                  <a:lnTo>
                    <a:pt x="1817" y="2383"/>
                  </a:lnTo>
                  <a:lnTo>
                    <a:pt x="1814" y="2384"/>
                  </a:lnTo>
                  <a:lnTo>
                    <a:pt x="1811" y="2384"/>
                  </a:lnTo>
                  <a:lnTo>
                    <a:pt x="1809" y="2384"/>
                  </a:lnTo>
                  <a:lnTo>
                    <a:pt x="1806" y="2383"/>
                  </a:lnTo>
                  <a:lnTo>
                    <a:pt x="1803" y="2381"/>
                  </a:lnTo>
                  <a:lnTo>
                    <a:pt x="1802" y="2378"/>
                  </a:lnTo>
                  <a:lnTo>
                    <a:pt x="1789" y="2318"/>
                  </a:lnTo>
                  <a:lnTo>
                    <a:pt x="1772" y="2253"/>
                  </a:lnTo>
                  <a:lnTo>
                    <a:pt x="1772" y="2250"/>
                  </a:lnTo>
                  <a:lnTo>
                    <a:pt x="1772" y="2249"/>
                  </a:lnTo>
                  <a:lnTo>
                    <a:pt x="1774" y="2246"/>
                  </a:lnTo>
                  <a:lnTo>
                    <a:pt x="1775" y="2243"/>
                  </a:lnTo>
                  <a:lnTo>
                    <a:pt x="1780" y="2241"/>
                  </a:lnTo>
                  <a:lnTo>
                    <a:pt x="1781" y="2241"/>
                  </a:lnTo>
                  <a:lnTo>
                    <a:pt x="1783" y="2241"/>
                  </a:lnTo>
                  <a:lnTo>
                    <a:pt x="1784" y="2241"/>
                  </a:lnTo>
                  <a:lnTo>
                    <a:pt x="1786" y="2243"/>
                  </a:lnTo>
                  <a:lnTo>
                    <a:pt x="1789" y="2244"/>
                  </a:lnTo>
                  <a:lnTo>
                    <a:pt x="1790" y="2246"/>
                  </a:lnTo>
                  <a:lnTo>
                    <a:pt x="1790" y="2249"/>
                  </a:lnTo>
                  <a:close/>
                  <a:moveTo>
                    <a:pt x="1837" y="2445"/>
                  </a:moveTo>
                  <a:lnTo>
                    <a:pt x="1855" y="2523"/>
                  </a:lnTo>
                  <a:lnTo>
                    <a:pt x="1867" y="2570"/>
                  </a:lnTo>
                  <a:lnTo>
                    <a:pt x="1867" y="2573"/>
                  </a:lnTo>
                  <a:lnTo>
                    <a:pt x="1867" y="2575"/>
                  </a:lnTo>
                  <a:lnTo>
                    <a:pt x="1867" y="2578"/>
                  </a:lnTo>
                  <a:lnTo>
                    <a:pt x="1864" y="2581"/>
                  </a:lnTo>
                  <a:lnTo>
                    <a:pt x="1861" y="2582"/>
                  </a:lnTo>
                  <a:lnTo>
                    <a:pt x="1858" y="2582"/>
                  </a:lnTo>
                  <a:lnTo>
                    <a:pt x="1857" y="2582"/>
                  </a:lnTo>
                  <a:lnTo>
                    <a:pt x="1854" y="2581"/>
                  </a:lnTo>
                  <a:lnTo>
                    <a:pt x="1851" y="2579"/>
                  </a:lnTo>
                  <a:lnTo>
                    <a:pt x="1849" y="2575"/>
                  </a:lnTo>
                  <a:lnTo>
                    <a:pt x="1837" y="2527"/>
                  </a:lnTo>
                  <a:lnTo>
                    <a:pt x="1820" y="2449"/>
                  </a:lnTo>
                  <a:lnTo>
                    <a:pt x="1820" y="2448"/>
                  </a:lnTo>
                  <a:lnTo>
                    <a:pt x="1820" y="2446"/>
                  </a:lnTo>
                  <a:lnTo>
                    <a:pt x="1821" y="2442"/>
                  </a:lnTo>
                  <a:lnTo>
                    <a:pt x="1823" y="2440"/>
                  </a:lnTo>
                  <a:lnTo>
                    <a:pt x="1827" y="2439"/>
                  </a:lnTo>
                  <a:lnTo>
                    <a:pt x="1829" y="2439"/>
                  </a:lnTo>
                  <a:lnTo>
                    <a:pt x="1830" y="2439"/>
                  </a:lnTo>
                  <a:lnTo>
                    <a:pt x="1831" y="2439"/>
                  </a:lnTo>
                  <a:lnTo>
                    <a:pt x="1833" y="2439"/>
                  </a:lnTo>
                  <a:lnTo>
                    <a:pt x="1836" y="2442"/>
                  </a:lnTo>
                  <a:lnTo>
                    <a:pt x="1837" y="2445"/>
                  </a:lnTo>
                  <a:close/>
                  <a:moveTo>
                    <a:pt x="1885" y="2643"/>
                  </a:moveTo>
                  <a:lnTo>
                    <a:pt x="1890" y="2663"/>
                  </a:lnTo>
                  <a:lnTo>
                    <a:pt x="1917" y="2768"/>
                  </a:lnTo>
                  <a:lnTo>
                    <a:pt x="1917" y="2769"/>
                  </a:lnTo>
                  <a:lnTo>
                    <a:pt x="1917" y="2771"/>
                  </a:lnTo>
                  <a:lnTo>
                    <a:pt x="1916" y="2774"/>
                  </a:lnTo>
                  <a:lnTo>
                    <a:pt x="1914" y="2777"/>
                  </a:lnTo>
                  <a:lnTo>
                    <a:pt x="1911" y="2778"/>
                  </a:lnTo>
                  <a:lnTo>
                    <a:pt x="1908" y="2778"/>
                  </a:lnTo>
                  <a:lnTo>
                    <a:pt x="1907" y="2778"/>
                  </a:lnTo>
                  <a:lnTo>
                    <a:pt x="1904" y="2778"/>
                  </a:lnTo>
                  <a:lnTo>
                    <a:pt x="1901" y="2775"/>
                  </a:lnTo>
                  <a:lnTo>
                    <a:pt x="1899" y="2772"/>
                  </a:lnTo>
                  <a:lnTo>
                    <a:pt x="1871" y="2668"/>
                  </a:lnTo>
                  <a:lnTo>
                    <a:pt x="1867" y="2647"/>
                  </a:lnTo>
                  <a:lnTo>
                    <a:pt x="1867" y="2646"/>
                  </a:lnTo>
                  <a:lnTo>
                    <a:pt x="1867" y="2643"/>
                  </a:lnTo>
                  <a:lnTo>
                    <a:pt x="1868" y="2640"/>
                  </a:lnTo>
                  <a:lnTo>
                    <a:pt x="1870" y="2637"/>
                  </a:lnTo>
                  <a:lnTo>
                    <a:pt x="1874" y="2635"/>
                  </a:lnTo>
                  <a:lnTo>
                    <a:pt x="1876" y="2635"/>
                  </a:lnTo>
                  <a:lnTo>
                    <a:pt x="1877" y="2635"/>
                  </a:lnTo>
                  <a:lnTo>
                    <a:pt x="1880" y="2637"/>
                  </a:lnTo>
                  <a:lnTo>
                    <a:pt x="1883" y="2640"/>
                  </a:lnTo>
                  <a:lnTo>
                    <a:pt x="1885" y="2643"/>
                  </a:lnTo>
                  <a:close/>
                  <a:moveTo>
                    <a:pt x="1936" y="2839"/>
                  </a:moveTo>
                  <a:lnTo>
                    <a:pt x="1945" y="2868"/>
                  </a:lnTo>
                  <a:lnTo>
                    <a:pt x="1964" y="2933"/>
                  </a:lnTo>
                  <a:lnTo>
                    <a:pt x="1973" y="2961"/>
                  </a:lnTo>
                  <a:lnTo>
                    <a:pt x="1973" y="2964"/>
                  </a:lnTo>
                  <a:lnTo>
                    <a:pt x="1973" y="2966"/>
                  </a:lnTo>
                  <a:lnTo>
                    <a:pt x="1972" y="2969"/>
                  </a:lnTo>
                  <a:lnTo>
                    <a:pt x="1970" y="2972"/>
                  </a:lnTo>
                  <a:lnTo>
                    <a:pt x="1967" y="2973"/>
                  </a:lnTo>
                  <a:lnTo>
                    <a:pt x="1966" y="2975"/>
                  </a:lnTo>
                  <a:lnTo>
                    <a:pt x="1963" y="2975"/>
                  </a:lnTo>
                  <a:lnTo>
                    <a:pt x="1960" y="2973"/>
                  </a:lnTo>
                  <a:lnTo>
                    <a:pt x="1957" y="2970"/>
                  </a:lnTo>
                  <a:lnTo>
                    <a:pt x="1955" y="2967"/>
                  </a:lnTo>
                  <a:lnTo>
                    <a:pt x="1947" y="2938"/>
                  </a:lnTo>
                  <a:lnTo>
                    <a:pt x="1927" y="2873"/>
                  </a:lnTo>
                  <a:lnTo>
                    <a:pt x="1919" y="2843"/>
                  </a:lnTo>
                  <a:lnTo>
                    <a:pt x="1919" y="2842"/>
                  </a:lnTo>
                  <a:lnTo>
                    <a:pt x="1919" y="2840"/>
                  </a:lnTo>
                  <a:lnTo>
                    <a:pt x="1920" y="2836"/>
                  </a:lnTo>
                  <a:lnTo>
                    <a:pt x="1921" y="2834"/>
                  </a:lnTo>
                  <a:lnTo>
                    <a:pt x="1923" y="2833"/>
                  </a:lnTo>
                  <a:lnTo>
                    <a:pt x="1924" y="2833"/>
                  </a:lnTo>
                  <a:lnTo>
                    <a:pt x="1926" y="2831"/>
                  </a:lnTo>
                  <a:lnTo>
                    <a:pt x="1929" y="2831"/>
                  </a:lnTo>
                  <a:lnTo>
                    <a:pt x="1932" y="2833"/>
                  </a:lnTo>
                  <a:lnTo>
                    <a:pt x="1935" y="2836"/>
                  </a:lnTo>
                  <a:lnTo>
                    <a:pt x="1936" y="2839"/>
                  </a:lnTo>
                  <a:close/>
                  <a:moveTo>
                    <a:pt x="1997" y="3032"/>
                  </a:moveTo>
                  <a:lnTo>
                    <a:pt x="2004" y="3056"/>
                  </a:lnTo>
                  <a:lnTo>
                    <a:pt x="2026" y="3113"/>
                  </a:lnTo>
                  <a:lnTo>
                    <a:pt x="2043" y="3152"/>
                  </a:lnTo>
                  <a:lnTo>
                    <a:pt x="2043" y="3153"/>
                  </a:lnTo>
                  <a:lnTo>
                    <a:pt x="2043" y="3156"/>
                  </a:lnTo>
                  <a:lnTo>
                    <a:pt x="2041" y="3159"/>
                  </a:lnTo>
                  <a:lnTo>
                    <a:pt x="2040" y="3162"/>
                  </a:lnTo>
                  <a:lnTo>
                    <a:pt x="2037" y="3163"/>
                  </a:lnTo>
                  <a:lnTo>
                    <a:pt x="2035" y="3165"/>
                  </a:lnTo>
                  <a:lnTo>
                    <a:pt x="2034" y="3165"/>
                  </a:lnTo>
                  <a:lnTo>
                    <a:pt x="2029" y="3163"/>
                  </a:lnTo>
                  <a:lnTo>
                    <a:pt x="2026" y="3162"/>
                  </a:lnTo>
                  <a:lnTo>
                    <a:pt x="2025" y="3159"/>
                  </a:lnTo>
                  <a:lnTo>
                    <a:pt x="2009" y="3119"/>
                  </a:lnTo>
                  <a:lnTo>
                    <a:pt x="1986" y="3062"/>
                  </a:lnTo>
                  <a:lnTo>
                    <a:pt x="1979" y="3038"/>
                  </a:lnTo>
                  <a:lnTo>
                    <a:pt x="1978" y="3037"/>
                  </a:lnTo>
                  <a:lnTo>
                    <a:pt x="1978" y="3034"/>
                  </a:lnTo>
                  <a:lnTo>
                    <a:pt x="1979" y="3031"/>
                  </a:lnTo>
                  <a:lnTo>
                    <a:pt x="1981" y="3028"/>
                  </a:lnTo>
                  <a:lnTo>
                    <a:pt x="1985" y="3026"/>
                  </a:lnTo>
                  <a:lnTo>
                    <a:pt x="1986" y="3026"/>
                  </a:lnTo>
                  <a:lnTo>
                    <a:pt x="1988" y="3026"/>
                  </a:lnTo>
                  <a:lnTo>
                    <a:pt x="1991" y="3026"/>
                  </a:lnTo>
                  <a:lnTo>
                    <a:pt x="1994" y="3029"/>
                  </a:lnTo>
                  <a:lnTo>
                    <a:pt x="1997" y="3032"/>
                  </a:lnTo>
                  <a:close/>
                  <a:moveTo>
                    <a:pt x="2072" y="3218"/>
                  </a:moveTo>
                  <a:lnTo>
                    <a:pt x="2096" y="3262"/>
                  </a:lnTo>
                  <a:lnTo>
                    <a:pt x="2121" y="3304"/>
                  </a:lnTo>
                  <a:lnTo>
                    <a:pt x="2138" y="3327"/>
                  </a:lnTo>
                  <a:lnTo>
                    <a:pt x="2138" y="3329"/>
                  </a:lnTo>
                  <a:lnTo>
                    <a:pt x="2140" y="3330"/>
                  </a:lnTo>
                  <a:lnTo>
                    <a:pt x="2140" y="3332"/>
                  </a:lnTo>
                  <a:lnTo>
                    <a:pt x="2140" y="3335"/>
                  </a:lnTo>
                  <a:lnTo>
                    <a:pt x="2138" y="3338"/>
                  </a:lnTo>
                  <a:lnTo>
                    <a:pt x="2137" y="3341"/>
                  </a:lnTo>
                  <a:lnTo>
                    <a:pt x="2134" y="3341"/>
                  </a:lnTo>
                  <a:lnTo>
                    <a:pt x="2133" y="3342"/>
                  </a:lnTo>
                  <a:lnTo>
                    <a:pt x="2130" y="3342"/>
                  </a:lnTo>
                  <a:lnTo>
                    <a:pt x="2127" y="3341"/>
                  </a:lnTo>
                  <a:lnTo>
                    <a:pt x="2124" y="3338"/>
                  </a:lnTo>
                  <a:lnTo>
                    <a:pt x="2105" y="3313"/>
                  </a:lnTo>
                  <a:lnTo>
                    <a:pt x="2079" y="3271"/>
                  </a:lnTo>
                  <a:lnTo>
                    <a:pt x="2056" y="3227"/>
                  </a:lnTo>
                  <a:lnTo>
                    <a:pt x="2056" y="3225"/>
                  </a:lnTo>
                  <a:lnTo>
                    <a:pt x="2054" y="3223"/>
                  </a:lnTo>
                  <a:lnTo>
                    <a:pt x="2054" y="3221"/>
                  </a:lnTo>
                  <a:lnTo>
                    <a:pt x="2054" y="3220"/>
                  </a:lnTo>
                  <a:lnTo>
                    <a:pt x="2057" y="3217"/>
                  </a:lnTo>
                  <a:lnTo>
                    <a:pt x="2060" y="3215"/>
                  </a:lnTo>
                  <a:lnTo>
                    <a:pt x="2062" y="3214"/>
                  </a:lnTo>
                  <a:lnTo>
                    <a:pt x="2063" y="3214"/>
                  </a:lnTo>
                  <a:lnTo>
                    <a:pt x="2065" y="3214"/>
                  </a:lnTo>
                  <a:lnTo>
                    <a:pt x="2066" y="3214"/>
                  </a:lnTo>
                  <a:lnTo>
                    <a:pt x="2069" y="3215"/>
                  </a:lnTo>
                  <a:lnTo>
                    <a:pt x="2072" y="3218"/>
                  </a:lnTo>
                  <a:close/>
                  <a:moveTo>
                    <a:pt x="2187" y="3380"/>
                  </a:moveTo>
                  <a:lnTo>
                    <a:pt x="2187" y="3382"/>
                  </a:lnTo>
                  <a:lnTo>
                    <a:pt x="2202" y="3394"/>
                  </a:lnTo>
                  <a:lnTo>
                    <a:pt x="2217" y="3404"/>
                  </a:lnTo>
                  <a:lnTo>
                    <a:pt x="2231" y="3411"/>
                  </a:lnTo>
                  <a:lnTo>
                    <a:pt x="2246" y="3419"/>
                  </a:lnTo>
                  <a:lnTo>
                    <a:pt x="2261" y="3423"/>
                  </a:lnTo>
                  <a:lnTo>
                    <a:pt x="2277" y="3428"/>
                  </a:lnTo>
                  <a:lnTo>
                    <a:pt x="2293" y="3429"/>
                  </a:lnTo>
                  <a:lnTo>
                    <a:pt x="2296" y="3431"/>
                  </a:lnTo>
                  <a:lnTo>
                    <a:pt x="2298" y="3431"/>
                  </a:lnTo>
                  <a:lnTo>
                    <a:pt x="2299" y="3431"/>
                  </a:lnTo>
                  <a:lnTo>
                    <a:pt x="2302" y="3434"/>
                  </a:lnTo>
                  <a:lnTo>
                    <a:pt x="2304" y="3436"/>
                  </a:lnTo>
                  <a:lnTo>
                    <a:pt x="2305" y="3438"/>
                  </a:lnTo>
                  <a:lnTo>
                    <a:pt x="2305" y="3439"/>
                  </a:lnTo>
                  <a:lnTo>
                    <a:pt x="2304" y="3444"/>
                  </a:lnTo>
                  <a:lnTo>
                    <a:pt x="2302" y="3445"/>
                  </a:lnTo>
                  <a:lnTo>
                    <a:pt x="2299" y="3448"/>
                  </a:lnTo>
                  <a:lnTo>
                    <a:pt x="2298" y="3448"/>
                  </a:lnTo>
                  <a:lnTo>
                    <a:pt x="2295" y="3448"/>
                  </a:lnTo>
                  <a:lnTo>
                    <a:pt x="2291" y="3448"/>
                  </a:lnTo>
                  <a:lnTo>
                    <a:pt x="2273" y="3445"/>
                  </a:lnTo>
                  <a:lnTo>
                    <a:pt x="2255" y="3441"/>
                  </a:lnTo>
                  <a:lnTo>
                    <a:pt x="2239" y="3435"/>
                  </a:lnTo>
                  <a:lnTo>
                    <a:pt x="2223" y="3428"/>
                  </a:lnTo>
                  <a:lnTo>
                    <a:pt x="2206" y="3419"/>
                  </a:lnTo>
                  <a:lnTo>
                    <a:pt x="2190" y="3408"/>
                  </a:lnTo>
                  <a:lnTo>
                    <a:pt x="2175" y="3395"/>
                  </a:lnTo>
                  <a:lnTo>
                    <a:pt x="2174" y="3394"/>
                  </a:lnTo>
                  <a:lnTo>
                    <a:pt x="2172" y="3392"/>
                  </a:lnTo>
                  <a:lnTo>
                    <a:pt x="2171" y="3391"/>
                  </a:lnTo>
                  <a:lnTo>
                    <a:pt x="2171" y="3388"/>
                  </a:lnTo>
                  <a:lnTo>
                    <a:pt x="2171" y="3385"/>
                  </a:lnTo>
                  <a:lnTo>
                    <a:pt x="2174" y="3382"/>
                  </a:lnTo>
                  <a:lnTo>
                    <a:pt x="2177" y="3379"/>
                  </a:lnTo>
                  <a:lnTo>
                    <a:pt x="2180" y="3379"/>
                  </a:lnTo>
                  <a:lnTo>
                    <a:pt x="2183" y="3379"/>
                  </a:lnTo>
                  <a:lnTo>
                    <a:pt x="2186" y="3379"/>
                  </a:lnTo>
                  <a:lnTo>
                    <a:pt x="2187" y="3380"/>
                  </a:lnTo>
                  <a:close/>
                  <a:moveTo>
                    <a:pt x="2367" y="3426"/>
                  </a:moveTo>
                  <a:lnTo>
                    <a:pt x="2382" y="3423"/>
                  </a:lnTo>
                  <a:lnTo>
                    <a:pt x="2400" y="3417"/>
                  </a:lnTo>
                  <a:lnTo>
                    <a:pt x="2419" y="3411"/>
                  </a:lnTo>
                  <a:lnTo>
                    <a:pt x="2440" y="3404"/>
                  </a:lnTo>
                  <a:lnTo>
                    <a:pt x="2460" y="3395"/>
                  </a:lnTo>
                  <a:lnTo>
                    <a:pt x="2479" y="3386"/>
                  </a:lnTo>
                  <a:lnTo>
                    <a:pt x="2487" y="3383"/>
                  </a:lnTo>
                  <a:lnTo>
                    <a:pt x="2488" y="3382"/>
                  </a:lnTo>
                  <a:lnTo>
                    <a:pt x="2490" y="3382"/>
                  </a:lnTo>
                  <a:lnTo>
                    <a:pt x="2491" y="3382"/>
                  </a:lnTo>
                  <a:lnTo>
                    <a:pt x="2493" y="3382"/>
                  </a:lnTo>
                  <a:lnTo>
                    <a:pt x="2497" y="3383"/>
                  </a:lnTo>
                  <a:lnTo>
                    <a:pt x="2499" y="3388"/>
                  </a:lnTo>
                  <a:lnTo>
                    <a:pt x="2499" y="3389"/>
                  </a:lnTo>
                  <a:lnTo>
                    <a:pt x="2500" y="3391"/>
                  </a:lnTo>
                  <a:lnTo>
                    <a:pt x="2499" y="3394"/>
                  </a:lnTo>
                  <a:lnTo>
                    <a:pt x="2497" y="3397"/>
                  </a:lnTo>
                  <a:lnTo>
                    <a:pt x="2494" y="3400"/>
                  </a:lnTo>
                  <a:lnTo>
                    <a:pt x="2488" y="3403"/>
                  </a:lnTo>
                  <a:lnTo>
                    <a:pt x="2466" y="3413"/>
                  </a:lnTo>
                  <a:lnTo>
                    <a:pt x="2445" y="3422"/>
                  </a:lnTo>
                  <a:lnTo>
                    <a:pt x="2425" y="3429"/>
                  </a:lnTo>
                  <a:lnTo>
                    <a:pt x="2406" y="3435"/>
                  </a:lnTo>
                  <a:lnTo>
                    <a:pt x="2385" y="3441"/>
                  </a:lnTo>
                  <a:lnTo>
                    <a:pt x="2372" y="3444"/>
                  </a:lnTo>
                  <a:lnTo>
                    <a:pt x="2369" y="3444"/>
                  </a:lnTo>
                  <a:lnTo>
                    <a:pt x="2367" y="3444"/>
                  </a:lnTo>
                  <a:lnTo>
                    <a:pt x="2364" y="3442"/>
                  </a:lnTo>
                  <a:lnTo>
                    <a:pt x="2361" y="3439"/>
                  </a:lnTo>
                  <a:lnTo>
                    <a:pt x="2360" y="3436"/>
                  </a:lnTo>
                  <a:lnTo>
                    <a:pt x="2360" y="3435"/>
                  </a:lnTo>
                  <a:lnTo>
                    <a:pt x="2360" y="3432"/>
                  </a:lnTo>
                  <a:lnTo>
                    <a:pt x="2361" y="3429"/>
                  </a:lnTo>
                  <a:lnTo>
                    <a:pt x="2364" y="3428"/>
                  </a:lnTo>
                  <a:lnTo>
                    <a:pt x="2367" y="3426"/>
                  </a:lnTo>
                  <a:close/>
                  <a:moveTo>
                    <a:pt x="2550" y="3348"/>
                  </a:moveTo>
                  <a:lnTo>
                    <a:pt x="2565" y="3339"/>
                  </a:lnTo>
                  <a:lnTo>
                    <a:pt x="2587" y="3324"/>
                  </a:lnTo>
                  <a:lnTo>
                    <a:pt x="2611" y="3310"/>
                  </a:lnTo>
                  <a:lnTo>
                    <a:pt x="2633" y="3293"/>
                  </a:lnTo>
                  <a:lnTo>
                    <a:pt x="2655" y="3277"/>
                  </a:lnTo>
                  <a:lnTo>
                    <a:pt x="2657" y="3276"/>
                  </a:lnTo>
                  <a:lnTo>
                    <a:pt x="2658" y="3276"/>
                  </a:lnTo>
                  <a:lnTo>
                    <a:pt x="2660" y="3274"/>
                  </a:lnTo>
                  <a:lnTo>
                    <a:pt x="2661" y="3274"/>
                  </a:lnTo>
                  <a:lnTo>
                    <a:pt x="2664" y="3274"/>
                  </a:lnTo>
                  <a:lnTo>
                    <a:pt x="2667" y="3276"/>
                  </a:lnTo>
                  <a:lnTo>
                    <a:pt x="2670" y="3279"/>
                  </a:lnTo>
                  <a:lnTo>
                    <a:pt x="2671" y="3282"/>
                  </a:lnTo>
                  <a:lnTo>
                    <a:pt x="2671" y="3284"/>
                  </a:lnTo>
                  <a:lnTo>
                    <a:pt x="2670" y="3287"/>
                  </a:lnTo>
                  <a:lnTo>
                    <a:pt x="2668" y="3290"/>
                  </a:lnTo>
                  <a:lnTo>
                    <a:pt x="2667" y="3292"/>
                  </a:lnTo>
                  <a:lnTo>
                    <a:pt x="2643" y="3308"/>
                  </a:lnTo>
                  <a:lnTo>
                    <a:pt x="2620" y="3324"/>
                  </a:lnTo>
                  <a:lnTo>
                    <a:pt x="2598" y="3341"/>
                  </a:lnTo>
                  <a:lnTo>
                    <a:pt x="2575" y="3354"/>
                  </a:lnTo>
                  <a:lnTo>
                    <a:pt x="2561" y="3364"/>
                  </a:lnTo>
                  <a:lnTo>
                    <a:pt x="2558" y="3364"/>
                  </a:lnTo>
                  <a:lnTo>
                    <a:pt x="2556" y="3364"/>
                  </a:lnTo>
                  <a:lnTo>
                    <a:pt x="2553" y="3364"/>
                  </a:lnTo>
                  <a:lnTo>
                    <a:pt x="2550" y="3363"/>
                  </a:lnTo>
                  <a:lnTo>
                    <a:pt x="2547" y="3361"/>
                  </a:lnTo>
                  <a:lnTo>
                    <a:pt x="2546" y="3358"/>
                  </a:lnTo>
                  <a:lnTo>
                    <a:pt x="2546" y="3357"/>
                  </a:lnTo>
                  <a:lnTo>
                    <a:pt x="2546" y="3355"/>
                  </a:lnTo>
                  <a:lnTo>
                    <a:pt x="2546" y="3354"/>
                  </a:lnTo>
                  <a:lnTo>
                    <a:pt x="2547" y="3349"/>
                  </a:lnTo>
                  <a:lnTo>
                    <a:pt x="2550" y="3348"/>
                  </a:lnTo>
                  <a:close/>
                  <a:moveTo>
                    <a:pt x="2716" y="3231"/>
                  </a:moveTo>
                  <a:lnTo>
                    <a:pt x="2726" y="3223"/>
                  </a:lnTo>
                  <a:lnTo>
                    <a:pt x="2750" y="3203"/>
                  </a:lnTo>
                  <a:lnTo>
                    <a:pt x="2773" y="3184"/>
                  </a:lnTo>
                  <a:lnTo>
                    <a:pt x="2797" y="3163"/>
                  </a:lnTo>
                  <a:lnTo>
                    <a:pt x="2813" y="3149"/>
                  </a:lnTo>
                  <a:lnTo>
                    <a:pt x="2816" y="3147"/>
                  </a:lnTo>
                  <a:lnTo>
                    <a:pt x="2820" y="3146"/>
                  </a:lnTo>
                  <a:lnTo>
                    <a:pt x="2823" y="3147"/>
                  </a:lnTo>
                  <a:lnTo>
                    <a:pt x="2826" y="3149"/>
                  </a:lnTo>
                  <a:lnTo>
                    <a:pt x="2828" y="3152"/>
                  </a:lnTo>
                  <a:lnTo>
                    <a:pt x="2829" y="3156"/>
                  </a:lnTo>
                  <a:lnTo>
                    <a:pt x="2828" y="3159"/>
                  </a:lnTo>
                  <a:lnTo>
                    <a:pt x="2826" y="3162"/>
                  </a:lnTo>
                  <a:lnTo>
                    <a:pt x="2809" y="3177"/>
                  </a:lnTo>
                  <a:lnTo>
                    <a:pt x="2785" y="3197"/>
                  </a:lnTo>
                  <a:lnTo>
                    <a:pt x="2761" y="3218"/>
                  </a:lnTo>
                  <a:lnTo>
                    <a:pt x="2736" y="3237"/>
                  </a:lnTo>
                  <a:lnTo>
                    <a:pt x="2726" y="3246"/>
                  </a:lnTo>
                  <a:lnTo>
                    <a:pt x="2724" y="3246"/>
                  </a:lnTo>
                  <a:lnTo>
                    <a:pt x="2723" y="3248"/>
                  </a:lnTo>
                  <a:lnTo>
                    <a:pt x="2720" y="3248"/>
                  </a:lnTo>
                  <a:lnTo>
                    <a:pt x="2716" y="3246"/>
                  </a:lnTo>
                  <a:lnTo>
                    <a:pt x="2714" y="3245"/>
                  </a:lnTo>
                  <a:lnTo>
                    <a:pt x="2713" y="3242"/>
                  </a:lnTo>
                  <a:lnTo>
                    <a:pt x="2711" y="3240"/>
                  </a:lnTo>
                  <a:lnTo>
                    <a:pt x="2711" y="3237"/>
                  </a:lnTo>
                  <a:lnTo>
                    <a:pt x="2713" y="3234"/>
                  </a:lnTo>
                  <a:lnTo>
                    <a:pt x="2716" y="3231"/>
                  </a:lnTo>
                  <a:close/>
                  <a:moveTo>
                    <a:pt x="2869" y="3100"/>
                  </a:moveTo>
                  <a:lnTo>
                    <a:pt x="2894" y="3076"/>
                  </a:lnTo>
                  <a:lnTo>
                    <a:pt x="2943" y="3031"/>
                  </a:lnTo>
                  <a:lnTo>
                    <a:pt x="2964" y="3011"/>
                  </a:lnTo>
                  <a:lnTo>
                    <a:pt x="2967" y="3010"/>
                  </a:lnTo>
                  <a:lnTo>
                    <a:pt x="2969" y="3009"/>
                  </a:lnTo>
                  <a:lnTo>
                    <a:pt x="2972" y="3010"/>
                  </a:lnTo>
                  <a:lnTo>
                    <a:pt x="2975" y="3011"/>
                  </a:lnTo>
                  <a:lnTo>
                    <a:pt x="2977" y="3013"/>
                  </a:lnTo>
                  <a:lnTo>
                    <a:pt x="2978" y="3014"/>
                  </a:lnTo>
                  <a:lnTo>
                    <a:pt x="2978" y="3019"/>
                  </a:lnTo>
                  <a:lnTo>
                    <a:pt x="2977" y="3022"/>
                  </a:lnTo>
                  <a:lnTo>
                    <a:pt x="2975" y="3025"/>
                  </a:lnTo>
                  <a:lnTo>
                    <a:pt x="2956" y="3044"/>
                  </a:lnTo>
                  <a:lnTo>
                    <a:pt x="2906" y="3090"/>
                  </a:lnTo>
                  <a:lnTo>
                    <a:pt x="2881" y="3113"/>
                  </a:lnTo>
                  <a:lnTo>
                    <a:pt x="2879" y="3115"/>
                  </a:lnTo>
                  <a:lnTo>
                    <a:pt x="2878" y="3115"/>
                  </a:lnTo>
                  <a:lnTo>
                    <a:pt x="2874" y="3116"/>
                  </a:lnTo>
                  <a:lnTo>
                    <a:pt x="2871" y="3115"/>
                  </a:lnTo>
                  <a:lnTo>
                    <a:pt x="2868" y="3113"/>
                  </a:lnTo>
                  <a:lnTo>
                    <a:pt x="2866" y="3109"/>
                  </a:lnTo>
                  <a:lnTo>
                    <a:pt x="2865" y="3106"/>
                  </a:lnTo>
                  <a:lnTo>
                    <a:pt x="2866" y="3101"/>
                  </a:lnTo>
                  <a:lnTo>
                    <a:pt x="2869" y="3100"/>
                  </a:lnTo>
                  <a:close/>
                  <a:moveTo>
                    <a:pt x="3017" y="2961"/>
                  </a:moveTo>
                  <a:lnTo>
                    <a:pt x="3042" y="2935"/>
                  </a:lnTo>
                  <a:lnTo>
                    <a:pt x="3092" y="2886"/>
                  </a:lnTo>
                  <a:lnTo>
                    <a:pt x="3108" y="2870"/>
                  </a:lnTo>
                  <a:lnTo>
                    <a:pt x="3111" y="2868"/>
                  </a:lnTo>
                  <a:lnTo>
                    <a:pt x="3114" y="2867"/>
                  </a:lnTo>
                  <a:lnTo>
                    <a:pt x="3119" y="2868"/>
                  </a:lnTo>
                  <a:lnTo>
                    <a:pt x="3122" y="2870"/>
                  </a:lnTo>
                  <a:lnTo>
                    <a:pt x="3123" y="2873"/>
                  </a:lnTo>
                  <a:lnTo>
                    <a:pt x="3123" y="2877"/>
                  </a:lnTo>
                  <a:lnTo>
                    <a:pt x="3123" y="2880"/>
                  </a:lnTo>
                  <a:lnTo>
                    <a:pt x="3122" y="2883"/>
                  </a:lnTo>
                  <a:lnTo>
                    <a:pt x="3105" y="2899"/>
                  </a:lnTo>
                  <a:lnTo>
                    <a:pt x="3055" y="2948"/>
                  </a:lnTo>
                  <a:lnTo>
                    <a:pt x="3029" y="2975"/>
                  </a:lnTo>
                  <a:lnTo>
                    <a:pt x="3026" y="2976"/>
                  </a:lnTo>
                  <a:lnTo>
                    <a:pt x="3023" y="2976"/>
                  </a:lnTo>
                  <a:lnTo>
                    <a:pt x="3018" y="2976"/>
                  </a:lnTo>
                  <a:lnTo>
                    <a:pt x="3015" y="2973"/>
                  </a:lnTo>
                  <a:lnTo>
                    <a:pt x="3014" y="2970"/>
                  </a:lnTo>
                  <a:lnTo>
                    <a:pt x="3014" y="2967"/>
                  </a:lnTo>
                  <a:lnTo>
                    <a:pt x="3014" y="2963"/>
                  </a:lnTo>
                  <a:lnTo>
                    <a:pt x="3017" y="2961"/>
                  </a:lnTo>
                  <a:close/>
                  <a:moveTo>
                    <a:pt x="3160" y="2818"/>
                  </a:moveTo>
                  <a:lnTo>
                    <a:pt x="3240" y="2740"/>
                  </a:lnTo>
                  <a:lnTo>
                    <a:pt x="3251" y="2727"/>
                  </a:lnTo>
                  <a:lnTo>
                    <a:pt x="3254" y="2725"/>
                  </a:lnTo>
                  <a:lnTo>
                    <a:pt x="3259" y="2724"/>
                  </a:lnTo>
                  <a:lnTo>
                    <a:pt x="3262" y="2725"/>
                  </a:lnTo>
                  <a:lnTo>
                    <a:pt x="3265" y="2727"/>
                  </a:lnTo>
                  <a:lnTo>
                    <a:pt x="3266" y="2730"/>
                  </a:lnTo>
                  <a:lnTo>
                    <a:pt x="3268" y="2733"/>
                  </a:lnTo>
                  <a:lnTo>
                    <a:pt x="3266" y="2737"/>
                  </a:lnTo>
                  <a:lnTo>
                    <a:pt x="3265" y="2740"/>
                  </a:lnTo>
                  <a:lnTo>
                    <a:pt x="3253" y="2752"/>
                  </a:lnTo>
                  <a:lnTo>
                    <a:pt x="3173" y="2831"/>
                  </a:lnTo>
                  <a:lnTo>
                    <a:pt x="3170" y="2833"/>
                  </a:lnTo>
                  <a:lnTo>
                    <a:pt x="3167" y="2834"/>
                  </a:lnTo>
                  <a:lnTo>
                    <a:pt x="3163" y="2833"/>
                  </a:lnTo>
                  <a:lnTo>
                    <a:pt x="3160" y="2831"/>
                  </a:lnTo>
                  <a:lnTo>
                    <a:pt x="3158" y="2828"/>
                  </a:lnTo>
                  <a:lnTo>
                    <a:pt x="3157" y="2824"/>
                  </a:lnTo>
                  <a:lnTo>
                    <a:pt x="3158" y="2821"/>
                  </a:lnTo>
                  <a:lnTo>
                    <a:pt x="3160" y="2818"/>
                  </a:lnTo>
                  <a:close/>
                  <a:moveTo>
                    <a:pt x="3305" y="2675"/>
                  </a:moveTo>
                  <a:lnTo>
                    <a:pt x="3336" y="2643"/>
                  </a:lnTo>
                  <a:lnTo>
                    <a:pt x="3383" y="2595"/>
                  </a:lnTo>
                  <a:lnTo>
                    <a:pt x="3396" y="2584"/>
                  </a:lnTo>
                  <a:lnTo>
                    <a:pt x="3399" y="2582"/>
                  </a:lnTo>
                  <a:lnTo>
                    <a:pt x="3402" y="2581"/>
                  </a:lnTo>
                  <a:lnTo>
                    <a:pt x="3405" y="2582"/>
                  </a:lnTo>
                  <a:lnTo>
                    <a:pt x="3409" y="2584"/>
                  </a:lnTo>
                  <a:lnTo>
                    <a:pt x="3411" y="2586"/>
                  </a:lnTo>
                  <a:lnTo>
                    <a:pt x="3411" y="2591"/>
                  </a:lnTo>
                  <a:lnTo>
                    <a:pt x="3411" y="2594"/>
                  </a:lnTo>
                  <a:lnTo>
                    <a:pt x="3409" y="2597"/>
                  </a:lnTo>
                  <a:lnTo>
                    <a:pt x="3396" y="2609"/>
                  </a:lnTo>
                  <a:lnTo>
                    <a:pt x="3349" y="2656"/>
                  </a:lnTo>
                  <a:lnTo>
                    <a:pt x="3316" y="2688"/>
                  </a:lnTo>
                  <a:lnTo>
                    <a:pt x="3313" y="2690"/>
                  </a:lnTo>
                  <a:lnTo>
                    <a:pt x="3310" y="2690"/>
                  </a:lnTo>
                  <a:lnTo>
                    <a:pt x="3308" y="2690"/>
                  </a:lnTo>
                  <a:lnTo>
                    <a:pt x="3305" y="2688"/>
                  </a:lnTo>
                  <a:lnTo>
                    <a:pt x="3302" y="2684"/>
                  </a:lnTo>
                  <a:lnTo>
                    <a:pt x="3302" y="2681"/>
                  </a:lnTo>
                  <a:lnTo>
                    <a:pt x="3302" y="2678"/>
                  </a:lnTo>
                  <a:lnTo>
                    <a:pt x="3305" y="2675"/>
                  </a:lnTo>
                  <a:close/>
                  <a:moveTo>
                    <a:pt x="3449" y="2532"/>
                  </a:moveTo>
                  <a:lnTo>
                    <a:pt x="3476" y="2507"/>
                  </a:lnTo>
                  <a:lnTo>
                    <a:pt x="3520" y="2464"/>
                  </a:lnTo>
                  <a:lnTo>
                    <a:pt x="3542" y="2445"/>
                  </a:lnTo>
                  <a:lnTo>
                    <a:pt x="3544" y="2443"/>
                  </a:lnTo>
                  <a:lnTo>
                    <a:pt x="3547" y="2442"/>
                  </a:lnTo>
                  <a:lnTo>
                    <a:pt x="3550" y="2442"/>
                  </a:lnTo>
                  <a:lnTo>
                    <a:pt x="3553" y="2442"/>
                  </a:lnTo>
                  <a:lnTo>
                    <a:pt x="3554" y="2443"/>
                  </a:lnTo>
                  <a:lnTo>
                    <a:pt x="3555" y="2445"/>
                  </a:lnTo>
                  <a:lnTo>
                    <a:pt x="3557" y="2446"/>
                  </a:lnTo>
                  <a:lnTo>
                    <a:pt x="3558" y="2448"/>
                  </a:lnTo>
                  <a:lnTo>
                    <a:pt x="3558" y="2451"/>
                  </a:lnTo>
                  <a:lnTo>
                    <a:pt x="3557" y="2455"/>
                  </a:lnTo>
                  <a:lnTo>
                    <a:pt x="3555" y="2458"/>
                  </a:lnTo>
                  <a:lnTo>
                    <a:pt x="3533" y="2477"/>
                  </a:lnTo>
                  <a:lnTo>
                    <a:pt x="3489" y="2520"/>
                  </a:lnTo>
                  <a:lnTo>
                    <a:pt x="3461" y="2545"/>
                  </a:lnTo>
                  <a:lnTo>
                    <a:pt x="3460" y="2547"/>
                  </a:lnTo>
                  <a:lnTo>
                    <a:pt x="3458" y="2548"/>
                  </a:lnTo>
                  <a:lnTo>
                    <a:pt x="3455" y="2548"/>
                  </a:lnTo>
                  <a:lnTo>
                    <a:pt x="3451" y="2547"/>
                  </a:lnTo>
                  <a:lnTo>
                    <a:pt x="3449" y="2545"/>
                  </a:lnTo>
                  <a:lnTo>
                    <a:pt x="3448" y="2544"/>
                  </a:lnTo>
                  <a:lnTo>
                    <a:pt x="3446" y="2542"/>
                  </a:lnTo>
                  <a:lnTo>
                    <a:pt x="3446" y="2539"/>
                  </a:lnTo>
                  <a:lnTo>
                    <a:pt x="3446" y="2535"/>
                  </a:lnTo>
                  <a:lnTo>
                    <a:pt x="3449" y="2532"/>
                  </a:lnTo>
                  <a:close/>
                  <a:moveTo>
                    <a:pt x="3598" y="2395"/>
                  </a:moveTo>
                  <a:lnTo>
                    <a:pt x="3607" y="2387"/>
                  </a:lnTo>
                  <a:lnTo>
                    <a:pt x="3628" y="2370"/>
                  </a:lnTo>
                  <a:lnTo>
                    <a:pt x="3648" y="2352"/>
                  </a:lnTo>
                  <a:lnTo>
                    <a:pt x="3669" y="2336"/>
                  </a:lnTo>
                  <a:lnTo>
                    <a:pt x="3690" y="2321"/>
                  </a:lnTo>
                  <a:lnTo>
                    <a:pt x="3699" y="2312"/>
                  </a:lnTo>
                  <a:lnTo>
                    <a:pt x="3700" y="2312"/>
                  </a:lnTo>
                  <a:lnTo>
                    <a:pt x="3703" y="2311"/>
                  </a:lnTo>
                  <a:lnTo>
                    <a:pt x="3706" y="2311"/>
                  </a:lnTo>
                  <a:lnTo>
                    <a:pt x="3709" y="2312"/>
                  </a:lnTo>
                  <a:lnTo>
                    <a:pt x="3712" y="2315"/>
                  </a:lnTo>
                  <a:lnTo>
                    <a:pt x="3713" y="2318"/>
                  </a:lnTo>
                  <a:lnTo>
                    <a:pt x="3713" y="2321"/>
                  </a:lnTo>
                  <a:lnTo>
                    <a:pt x="3712" y="2325"/>
                  </a:lnTo>
                  <a:lnTo>
                    <a:pt x="3710" y="2328"/>
                  </a:lnTo>
                  <a:lnTo>
                    <a:pt x="3700" y="2334"/>
                  </a:lnTo>
                  <a:lnTo>
                    <a:pt x="3681" y="2350"/>
                  </a:lnTo>
                  <a:lnTo>
                    <a:pt x="3660" y="2367"/>
                  </a:lnTo>
                  <a:lnTo>
                    <a:pt x="3640" y="2383"/>
                  </a:lnTo>
                  <a:lnTo>
                    <a:pt x="3619" y="2401"/>
                  </a:lnTo>
                  <a:lnTo>
                    <a:pt x="3610" y="2408"/>
                  </a:lnTo>
                  <a:lnTo>
                    <a:pt x="3607" y="2409"/>
                  </a:lnTo>
                  <a:lnTo>
                    <a:pt x="3604" y="2411"/>
                  </a:lnTo>
                  <a:lnTo>
                    <a:pt x="3600" y="2409"/>
                  </a:lnTo>
                  <a:lnTo>
                    <a:pt x="3598" y="2408"/>
                  </a:lnTo>
                  <a:lnTo>
                    <a:pt x="3595" y="2405"/>
                  </a:lnTo>
                  <a:lnTo>
                    <a:pt x="3595" y="2401"/>
                  </a:lnTo>
                  <a:lnTo>
                    <a:pt x="3597" y="2398"/>
                  </a:lnTo>
                  <a:lnTo>
                    <a:pt x="3598" y="2395"/>
                  </a:lnTo>
                  <a:close/>
                  <a:moveTo>
                    <a:pt x="3759" y="2269"/>
                  </a:moveTo>
                  <a:lnTo>
                    <a:pt x="3768" y="2262"/>
                  </a:lnTo>
                  <a:lnTo>
                    <a:pt x="3806" y="2234"/>
                  </a:lnTo>
                  <a:lnTo>
                    <a:pt x="3845" y="2207"/>
                  </a:lnTo>
                  <a:lnTo>
                    <a:pt x="3864" y="2194"/>
                  </a:lnTo>
                  <a:lnTo>
                    <a:pt x="3867" y="2192"/>
                  </a:lnTo>
                  <a:lnTo>
                    <a:pt x="3870" y="2192"/>
                  </a:lnTo>
                  <a:lnTo>
                    <a:pt x="3874" y="2192"/>
                  </a:lnTo>
                  <a:lnTo>
                    <a:pt x="3877" y="2195"/>
                  </a:lnTo>
                  <a:lnTo>
                    <a:pt x="3877" y="2197"/>
                  </a:lnTo>
                  <a:lnTo>
                    <a:pt x="3879" y="2200"/>
                  </a:lnTo>
                  <a:lnTo>
                    <a:pt x="3879" y="2203"/>
                  </a:lnTo>
                  <a:lnTo>
                    <a:pt x="3877" y="2206"/>
                  </a:lnTo>
                  <a:lnTo>
                    <a:pt x="3874" y="2209"/>
                  </a:lnTo>
                  <a:lnTo>
                    <a:pt x="3855" y="2222"/>
                  </a:lnTo>
                  <a:lnTo>
                    <a:pt x="3817" y="2249"/>
                  </a:lnTo>
                  <a:lnTo>
                    <a:pt x="3778" y="2277"/>
                  </a:lnTo>
                  <a:lnTo>
                    <a:pt x="3770" y="2284"/>
                  </a:lnTo>
                  <a:lnTo>
                    <a:pt x="3768" y="2284"/>
                  </a:lnTo>
                  <a:lnTo>
                    <a:pt x="3767" y="2285"/>
                  </a:lnTo>
                  <a:lnTo>
                    <a:pt x="3762" y="2285"/>
                  </a:lnTo>
                  <a:lnTo>
                    <a:pt x="3759" y="2284"/>
                  </a:lnTo>
                  <a:lnTo>
                    <a:pt x="3756" y="2281"/>
                  </a:lnTo>
                  <a:lnTo>
                    <a:pt x="3755" y="2280"/>
                  </a:lnTo>
                  <a:lnTo>
                    <a:pt x="3755" y="2278"/>
                  </a:lnTo>
                  <a:lnTo>
                    <a:pt x="3755" y="2275"/>
                  </a:lnTo>
                  <a:lnTo>
                    <a:pt x="3756" y="2271"/>
                  </a:lnTo>
                  <a:lnTo>
                    <a:pt x="3759" y="2269"/>
                  </a:lnTo>
                  <a:close/>
                  <a:moveTo>
                    <a:pt x="3924" y="2151"/>
                  </a:moveTo>
                  <a:lnTo>
                    <a:pt x="3958" y="2129"/>
                  </a:lnTo>
                  <a:lnTo>
                    <a:pt x="3995" y="2104"/>
                  </a:lnTo>
                  <a:lnTo>
                    <a:pt x="4032" y="2080"/>
                  </a:lnTo>
                  <a:lnTo>
                    <a:pt x="4035" y="2079"/>
                  </a:lnTo>
                  <a:lnTo>
                    <a:pt x="4040" y="2079"/>
                  </a:lnTo>
                  <a:lnTo>
                    <a:pt x="4043" y="2080"/>
                  </a:lnTo>
                  <a:lnTo>
                    <a:pt x="4046" y="2082"/>
                  </a:lnTo>
                  <a:lnTo>
                    <a:pt x="4046" y="2086"/>
                  </a:lnTo>
                  <a:lnTo>
                    <a:pt x="4046" y="2089"/>
                  </a:lnTo>
                  <a:lnTo>
                    <a:pt x="4044" y="2092"/>
                  </a:lnTo>
                  <a:lnTo>
                    <a:pt x="4043" y="2095"/>
                  </a:lnTo>
                  <a:lnTo>
                    <a:pt x="4006" y="2119"/>
                  </a:lnTo>
                  <a:lnTo>
                    <a:pt x="3969" y="2144"/>
                  </a:lnTo>
                  <a:lnTo>
                    <a:pt x="3935" y="2167"/>
                  </a:lnTo>
                  <a:lnTo>
                    <a:pt x="3933" y="2167"/>
                  </a:lnTo>
                  <a:lnTo>
                    <a:pt x="3932" y="2169"/>
                  </a:lnTo>
                  <a:lnTo>
                    <a:pt x="3927" y="2169"/>
                  </a:lnTo>
                  <a:lnTo>
                    <a:pt x="3924" y="2167"/>
                  </a:lnTo>
                  <a:lnTo>
                    <a:pt x="3922" y="2164"/>
                  </a:lnTo>
                  <a:lnTo>
                    <a:pt x="3920" y="2161"/>
                  </a:lnTo>
                  <a:lnTo>
                    <a:pt x="3920" y="2157"/>
                  </a:lnTo>
                  <a:lnTo>
                    <a:pt x="3922" y="2154"/>
                  </a:lnTo>
                  <a:lnTo>
                    <a:pt x="3924" y="2151"/>
                  </a:lnTo>
                  <a:close/>
                  <a:moveTo>
                    <a:pt x="4094" y="2039"/>
                  </a:moveTo>
                  <a:lnTo>
                    <a:pt x="4141" y="2008"/>
                  </a:lnTo>
                  <a:lnTo>
                    <a:pt x="4202" y="1968"/>
                  </a:lnTo>
                  <a:lnTo>
                    <a:pt x="4205" y="1967"/>
                  </a:lnTo>
                  <a:lnTo>
                    <a:pt x="4209" y="1967"/>
                  </a:lnTo>
                  <a:lnTo>
                    <a:pt x="4212" y="1968"/>
                  </a:lnTo>
                  <a:lnTo>
                    <a:pt x="4215" y="1971"/>
                  </a:lnTo>
                  <a:lnTo>
                    <a:pt x="4215" y="1974"/>
                  </a:lnTo>
                  <a:lnTo>
                    <a:pt x="4215" y="1979"/>
                  </a:lnTo>
                  <a:lnTo>
                    <a:pt x="4214" y="1981"/>
                  </a:lnTo>
                  <a:lnTo>
                    <a:pt x="4212" y="1984"/>
                  </a:lnTo>
                  <a:lnTo>
                    <a:pt x="4152" y="2024"/>
                  </a:lnTo>
                  <a:lnTo>
                    <a:pt x="4105" y="2055"/>
                  </a:lnTo>
                  <a:lnTo>
                    <a:pt x="4102" y="2055"/>
                  </a:lnTo>
                  <a:lnTo>
                    <a:pt x="4100" y="2055"/>
                  </a:lnTo>
                  <a:lnTo>
                    <a:pt x="4099" y="2057"/>
                  </a:lnTo>
                  <a:lnTo>
                    <a:pt x="4097" y="2055"/>
                  </a:lnTo>
                  <a:lnTo>
                    <a:pt x="4094" y="2054"/>
                  </a:lnTo>
                  <a:lnTo>
                    <a:pt x="4091" y="2052"/>
                  </a:lnTo>
                  <a:lnTo>
                    <a:pt x="4090" y="2048"/>
                  </a:lnTo>
                  <a:lnTo>
                    <a:pt x="4090" y="2045"/>
                  </a:lnTo>
                  <a:lnTo>
                    <a:pt x="4091" y="2042"/>
                  </a:lnTo>
                  <a:lnTo>
                    <a:pt x="4094" y="2039"/>
                  </a:lnTo>
                  <a:close/>
                  <a:moveTo>
                    <a:pt x="4264" y="1928"/>
                  </a:moveTo>
                  <a:lnTo>
                    <a:pt x="4282" y="1917"/>
                  </a:lnTo>
                  <a:lnTo>
                    <a:pt x="4348" y="1869"/>
                  </a:lnTo>
                  <a:lnTo>
                    <a:pt x="4370" y="1855"/>
                  </a:lnTo>
                  <a:lnTo>
                    <a:pt x="4373" y="1853"/>
                  </a:lnTo>
                  <a:lnTo>
                    <a:pt x="4376" y="1853"/>
                  </a:lnTo>
                  <a:lnTo>
                    <a:pt x="4379" y="1855"/>
                  </a:lnTo>
                  <a:lnTo>
                    <a:pt x="4382" y="1858"/>
                  </a:lnTo>
                  <a:lnTo>
                    <a:pt x="4384" y="1859"/>
                  </a:lnTo>
                  <a:lnTo>
                    <a:pt x="4384" y="1860"/>
                  </a:lnTo>
                  <a:lnTo>
                    <a:pt x="4384" y="1863"/>
                  </a:lnTo>
                  <a:lnTo>
                    <a:pt x="4382" y="1866"/>
                  </a:lnTo>
                  <a:lnTo>
                    <a:pt x="4381" y="1869"/>
                  </a:lnTo>
                  <a:lnTo>
                    <a:pt x="4358" y="1886"/>
                  </a:lnTo>
                  <a:lnTo>
                    <a:pt x="4292" y="1931"/>
                  </a:lnTo>
                  <a:lnTo>
                    <a:pt x="4273" y="1943"/>
                  </a:lnTo>
                  <a:lnTo>
                    <a:pt x="4270" y="1945"/>
                  </a:lnTo>
                  <a:lnTo>
                    <a:pt x="4267" y="1945"/>
                  </a:lnTo>
                  <a:lnTo>
                    <a:pt x="4263" y="1943"/>
                  </a:lnTo>
                  <a:lnTo>
                    <a:pt x="4261" y="1940"/>
                  </a:lnTo>
                  <a:lnTo>
                    <a:pt x="4260" y="1939"/>
                  </a:lnTo>
                  <a:lnTo>
                    <a:pt x="4260" y="1937"/>
                  </a:lnTo>
                  <a:lnTo>
                    <a:pt x="4260" y="1934"/>
                  </a:lnTo>
                  <a:lnTo>
                    <a:pt x="4261" y="1930"/>
                  </a:lnTo>
                  <a:lnTo>
                    <a:pt x="4264" y="1928"/>
                  </a:lnTo>
                  <a:close/>
                  <a:moveTo>
                    <a:pt x="4429" y="1812"/>
                  </a:moveTo>
                  <a:lnTo>
                    <a:pt x="4479" y="1775"/>
                  </a:lnTo>
                  <a:lnTo>
                    <a:pt x="4531" y="1734"/>
                  </a:lnTo>
                  <a:lnTo>
                    <a:pt x="4533" y="1732"/>
                  </a:lnTo>
                  <a:lnTo>
                    <a:pt x="4534" y="1732"/>
                  </a:lnTo>
                  <a:lnTo>
                    <a:pt x="4539" y="1732"/>
                  </a:lnTo>
                  <a:lnTo>
                    <a:pt x="4541" y="1732"/>
                  </a:lnTo>
                  <a:lnTo>
                    <a:pt x="4544" y="1735"/>
                  </a:lnTo>
                  <a:lnTo>
                    <a:pt x="4546" y="1738"/>
                  </a:lnTo>
                  <a:lnTo>
                    <a:pt x="4546" y="1742"/>
                  </a:lnTo>
                  <a:lnTo>
                    <a:pt x="4546" y="1745"/>
                  </a:lnTo>
                  <a:lnTo>
                    <a:pt x="4543" y="1748"/>
                  </a:lnTo>
                  <a:lnTo>
                    <a:pt x="4490" y="1790"/>
                  </a:lnTo>
                  <a:lnTo>
                    <a:pt x="4441" y="1827"/>
                  </a:lnTo>
                  <a:lnTo>
                    <a:pt x="4438" y="1828"/>
                  </a:lnTo>
                  <a:lnTo>
                    <a:pt x="4437" y="1828"/>
                  </a:lnTo>
                  <a:lnTo>
                    <a:pt x="4435" y="1828"/>
                  </a:lnTo>
                  <a:lnTo>
                    <a:pt x="4434" y="1828"/>
                  </a:lnTo>
                  <a:lnTo>
                    <a:pt x="4431" y="1827"/>
                  </a:lnTo>
                  <a:lnTo>
                    <a:pt x="4428" y="1825"/>
                  </a:lnTo>
                  <a:lnTo>
                    <a:pt x="4426" y="1824"/>
                  </a:lnTo>
                  <a:lnTo>
                    <a:pt x="4426" y="1822"/>
                  </a:lnTo>
                  <a:lnTo>
                    <a:pt x="4425" y="1819"/>
                  </a:lnTo>
                  <a:lnTo>
                    <a:pt x="4426" y="1818"/>
                  </a:lnTo>
                  <a:lnTo>
                    <a:pt x="4426" y="1815"/>
                  </a:lnTo>
                  <a:lnTo>
                    <a:pt x="4429" y="1812"/>
                  </a:lnTo>
                  <a:close/>
                  <a:moveTo>
                    <a:pt x="4587" y="1686"/>
                  </a:moveTo>
                  <a:lnTo>
                    <a:pt x="4602" y="1675"/>
                  </a:lnTo>
                  <a:lnTo>
                    <a:pt x="4632" y="1648"/>
                  </a:lnTo>
                  <a:lnTo>
                    <a:pt x="4661" y="1620"/>
                  </a:lnTo>
                  <a:lnTo>
                    <a:pt x="4682" y="1599"/>
                  </a:lnTo>
                  <a:lnTo>
                    <a:pt x="4685" y="1598"/>
                  </a:lnTo>
                  <a:lnTo>
                    <a:pt x="4689" y="1596"/>
                  </a:lnTo>
                  <a:lnTo>
                    <a:pt x="4692" y="1598"/>
                  </a:lnTo>
                  <a:lnTo>
                    <a:pt x="4695" y="1599"/>
                  </a:lnTo>
                  <a:lnTo>
                    <a:pt x="4698" y="1602"/>
                  </a:lnTo>
                  <a:lnTo>
                    <a:pt x="4698" y="1607"/>
                  </a:lnTo>
                  <a:lnTo>
                    <a:pt x="4696" y="1610"/>
                  </a:lnTo>
                  <a:lnTo>
                    <a:pt x="4695" y="1613"/>
                  </a:lnTo>
                  <a:lnTo>
                    <a:pt x="4673" y="1633"/>
                  </a:lnTo>
                  <a:lnTo>
                    <a:pt x="4643" y="1661"/>
                  </a:lnTo>
                  <a:lnTo>
                    <a:pt x="4614" y="1688"/>
                  </a:lnTo>
                  <a:lnTo>
                    <a:pt x="4601" y="1701"/>
                  </a:lnTo>
                  <a:lnTo>
                    <a:pt x="4596" y="1703"/>
                  </a:lnTo>
                  <a:lnTo>
                    <a:pt x="4593" y="1703"/>
                  </a:lnTo>
                  <a:lnTo>
                    <a:pt x="4590" y="1701"/>
                  </a:lnTo>
                  <a:lnTo>
                    <a:pt x="4587" y="1700"/>
                  </a:lnTo>
                  <a:lnTo>
                    <a:pt x="4586" y="1697"/>
                  </a:lnTo>
                  <a:lnTo>
                    <a:pt x="4584" y="1692"/>
                  </a:lnTo>
                  <a:lnTo>
                    <a:pt x="4586" y="1689"/>
                  </a:lnTo>
                  <a:lnTo>
                    <a:pt x="4587" y="1686"/>
                  </a:lnTo>
                  <a:close/>
                  <a:moveTo>
                    <a:pt x="4733" y="1546"/>
                  </a:moveTo>
                  <a:lnTo>
                    <a:pt x="4745" y="1534"/>
                  </a:lnTo>
                  <a:lnTo>
                    <a:pt x="4773" y="1503"/>
                  </a:lnTo>
                  <a:lnTo>
                    <a:pt x="4798" y="1471"/>
                  </a:lnTo>
                  <a:lnTo>
                    <a:pt x="4816" y="1449"/>
                  </a:lnTo>
                  <a:lnTo>
                    <a:pt x="4819" y="1446"/>
                  </a:lnTo>
                  <a:lnTo>
                    <a:pt x="4822" y="1444"/>
                  </a:lnTo>
                  <a:lnTo>
                    <a:pt x="4825" y="1446"/>
                  </a:lnTo>
                  <a:lnTo>
                    <a:pt x="4826" y="1446"/>
                  </a:lnTo>
                  <a:lnTo>
                    <a:pt x="4829" y="1447"/>
                  </a:lnTo>
                  <a:lnTo>
                    <a:pt x="4831" y="1450"/>
                  </a:lnTo>
                  <a:lnTo>
                    <a:pt x="4832" y="1453"/>
                  </a:lnTo>
                  <a:lnTo>
                    <a:pt x="4832" y="1455"/>
                  </a:lnTo>
                  <a:lnTo>
                    <a:pt x="4832" y="1456"/>
                  </a:lnTo>
                  <a:lnTo>
                    <a:pt x="4831" y="1458"/>
                  </a:lnTo>
                  <a:lnTo>
                    <a:pt x="4831" y="1461"/>
                  </a:lnTo>
                  <a:lnTo>
                    <a:pt x="4813" y="1483"/>
                  </a:lnTo>
                  <a:lnTo>
                    <a:pt x="4786" y="1515"/>
                  </a:lnTo>
                  <a:lnTo>
                    <a:pt x="4758" y="1546"/>
                  </a:lnTo>
                  <a:lnTo>
                    <a:pt x="4747" y="1559"/>
                  </a:lnTo>
                  <a:lnTo>
                    <a:pt x="4744" y="1561"/>
                  </a:lnTo>
                  <a:lnTo>
                    <a:pt x="4741" y="1562"/>
                  </a:lnTo>
                  <a:lnTo>
                    <a:pt x="4736" y="1561"/>
                  </a:lnTo>
                  <a:lnTo>
                    <a:pt x="4735" y="1561"/>
                  </a:lnTo>
                  <a:lnTo>
                    <a:pt x="4733" y="1559"/>
                  </a:lnTo>
                  <a:lnTo>
                    <a:pt x="4732" y="1556"/>
                  </a:lnTo>
                  <a:lnTo>
                    <a:pt x="4730" y="1554"/>
                  </a:lnTo>
                  <a:lnTo>
                    <a:pt x="4732" y="1549"/>
                  </a:lnTo>
                  <a:lnTo>
                    <a:pt x="4732" y="1548"/>
                  </a:lnTo>
                  <a:lnTo>
                    <a:pt x="4733" y="1546"/>
                  </a:lnTo>
                  <a:close/>
                  <a:moveTo>
                    <a:pt x="4857" y="1388"/>
                  </a:moveTo>
                  <a:lnTo>
                    <a:pt x="4871" y="1368"/>
                  </a:lnTo>
                  <a:lnTo>
                    <a:pt x="4894" y="1331"/>
                  </a:lnTo>
                  <a:lnTo>
                    <a:pt x="4915" y="1292"/>
                  </a:lnTo>
                  <a:lnTo>
                    <a:pt x="4922" y="1278"/>
                  </a:lnTo>
                  <a:lnTo>
                    <a:pt x="4925" y="1275"/>
                  </a:lnTo>
                  <a:lnTo>
                    <a:pt x="4928" y="1273"/>
                  </a:lnTo>
                  <a:lnTo>
                    <a:pt x="4931" y="1273"/>
                  </a:lnTo>
                  <a:lnTo>
                    <a:pt x="4936" y="1275"/>
                  </a:lnTo>
                  <a:lnTo>
                    <a:pt x="4937" y="1276"/>
                  </a:lnTo>
                  <a:lnTo>
                    <a:pt x="4940" y="1279"/>
                  </a:lnTo>
                  <a:lnTo>
                    <a:pt x="4940" y="1281"/>
                  </a:lnTo>
                  <a:lnTo>
                    <a:pt x="4940" y="1283"/>
                  </a:lnTo>
                  <a:lnTo>
                    <a:pt x="4940" y="1285"/>
                  </a:lnTo>
                  <a:lnTo>
                    <a:pt x="4939" y="1286"/>
                  </a:lnTo>
                  <a:lnTo>
                    <a:pt x="4931" y="1301"/>
                  </a:lnTo>
                  <a:lnTo>
                    <a:pt x="4909" y="1340"/>
                  </a:lnTo>
                  <a:lnTo>
                    <a:pt x="4887" y="1378"/>
                  </a:lnTo>
                  <a:lnTo>
                    <a:pt x="4874" y="1399"/>
                  </a:lnTo>
                  <a:lnTo>
                    <a:pt x="4871" y="1402"/>
                  </a:lnTo>
                  <a:lnTo>
                    <a:pt x="4868" y="1403"/>
                  </a:lnTo>
                  <a:lnTo>
                    <a:pt x="4865" y="1403"/>
                  </a:lnTo>
                  <a:lnTo>
                    <a:pt x="4863" y="1403"/>
                  </a:lnTo>
                  <a:lnTo>
                    <a:pt x="4862" y="1402"/>
                  </a:lnTo>
                  <a:lnTo>
                    <a:pt x="4860" y="1402"/>
                  </a:lnTo>
                  <a:lnTo>
                    <a:pt x="4857" y="1399"/>
                  </a:lnTo>
                  <a:lnTo>
                    <a:pt x="4856" y="1396"/>
                  </a:lnTo>
                  <a:lnTo>
                    <a:pt x="4856" y="1393"/>
                  </a:lnTo>
                  <a:lnTo>
                    <a:pt x="4857" y="1388"/>
                  </a:lnTo>
                  <a:close/>
                  <a:moveTo>
                    <a:pt x="4956" y="1213"/>
                  </a:moveTo>
                  <a:lnTo>
                    <a:pt x="4975" y="1173"/>
                  </a:lnTo>
                  <a:lnTo>
                    <a:pt x="4993" y="1131"/>
                  </a:lnTo>
                  <a:lnTo>
                    <a:pt x="5009" y="1096"/>
                  </a:lnTo>
                  <a:lnTo>
                    <a:pt x="5011" y="1092"/>
                  </a:lnTo>
                  <a:lnTo>
                    <a:pt x="5014" y="1090"/>
                  </a:lnTo>
                  <a:lnTo>
                    <a:pt x="5018" y="1090"/>
                  </a:lnTo>
                  <a:lnTo>
                    <a:pt x="5021" y="1090"/>
                  </a:lnTo>
                  <a:lnTo>
                    <a:pt x="5024" y="1093"/>
                  </a:lnTo>
                  <a:lnTo>
                    <a:pt x="5026" y="1096"/>
                  </a:lnTo>
                  <a:lnTo>
                    <a:pt x="5027" y="1099"/>
                  </a:lnTo>
                  <a:lnTo>
                    <a:pt x="5027" y="1100"/>
                  </a:lnTo>
                  <a:lnTo>
                    <a:pt x="5027" y="1103"/>
                  </a:lnTo>
                  <a:lnTo>
                    <a:pt x="5011" y="1139"/>
                  </a:lnTo>
                  <a:lnTo>
                    <a:pt x="4992" y="1180"/>
                  </a:lnTo>
                  <a:lnTo>
                    <a:pt x="4972" y="1220"/>
                  </a:lnTo>
                  <a:lnTo>
                    <a:pt x="4971" y="1223"/>
                  </a:lnTo>
                  <a:lnTo>
                    <a:pt x="4967" y="1224"/>
                  </a:lnTo>
                  <a:lnTo>
                    <a:pt x="4964" y="1226"/>
                  </a:lnTo>
                  <a:lnTo>
                    <a:pt x="4962" y="1226"/>
                  </a:lnTo>
                  <a:lnTo>
                    <a:pt x="4961" y="1224"/>
                  </a:lnTo>
                  <a:lnTo>
                    <a:pt x="4958" y="1223"/>
                  </a:lnTo>
                  <a:lnTo>
                    <a:pt x="4955" y="1220"/>
                  </a:lnTo>
                  <a:lnTo>
                    <a:pt x="4955" y="1216"/>
                  </a:lnTo>
                  <a:lnTo>
                    <a:pt x="4955" y="1214"/>
                  </a:lnTo>
                  <a:lnTo>
                    <a:pt x="4956" y="1213"/>
                  </a:lnTo>
                  <a:close/>
                  <a:moveTo>
                    <a:pt x="5039" y="1028"/>
                  </a:moveTo>
                  <a:lnTo>
                    <a:pt x="5065" y="963"/>
                  </a:lnTo>
                  <a:lnTo>
                    <a:pt x="5088" y="909"/>
                  </a:lnTo>
                  <a:lnTo>
                    <a:pt x="5089" y="906"/>
                  </a:lnTo>
                  <a:lnTo>
                    <a:pt x="5092" y="903"/>
                  </a:lnTo>
                  <a:lnTo>
                    <a:pt x="5096" y="903"/>
                  </a:lnTo>
                  <a:lnTo>
                    <a:pt x="5098" y="903"/>
                  </a:lnTo>
                  <a:lnTo>
                    <a:pt x="5099" y="903"/>
                  </a:lnTo>
                  <a:lnTo>
                    <a:pt x="5102" y="906"/>
                  </a:lnTo>
                  <a:lnTo>
                    <a:pt x="5104" y="909"/>
                  </a:lnTo>
                  <a:lnTo>
                    <a:pt x="5105" y="912"/>
                  </a:lnTo>
                  <a:lnTo>
                    <a:pt x="5105" y="913"/>
                  </a:lnTo>
                  <a:lnTo>
                    <a:pt x="5105" y="916"/>
                  </a:lnTo>
                  <a:lnTo>
                    <a:pt x="5082" y="971"/>
                  </a:lnTo>
                  <a:lnTo>
                    <a:pt x="5055" y="1036"/>
                  </a:lnTo>
                  <a:lnTo>
                    <a:pt x="5054" y="1039"/>
                  </a:lnTo>
                  <a:lnTo>
                    <a:pt x="5051" y="1040"/>
                  </a:lnTo>
                  <a:lnTo>
                    <a:pt x="5049" y="1040"/>
                  </a:lnTo>
                  <a:lnTo>
                    <a:pt x="5046" y="1040"/>
                  </a:lnTo>
                  <a:lnTo>
                    <a:pt x="5045" y="1040"/>
                  </a:lnTo>
                  <a:lnTo>
                    <a:pt x="5043" y="1040"/>
                  </a:lnTo>
                  <a:lnTo>
                    <a:pt x="5040" y="1037"/>
                  </a:lnTo>
                  <a:lnTo>
                    <a:pt x="5039" y="1034"/>
                  </a:lnTo>
                  <a:lnTo>
                    <a:pt x="5037" y="1033"/>
                  </a:lnTo>
                  <a:lnTo>
                    <a:pt x="5037" y="1031"/>
                  </a:lnTo>
                  <a:lnTo>
                    <a:pt x="5037" y="1030"/>
                  </a:lnTo>
                  <a:lnTo>
                    <a:pt x="5039" y="1028"/>
                  </a:lnTo>
                  <a:close/>
                  <a:moveTo>
                    <a:pt x="5116" y="841"/>
                  </a:moveTo>
                  <a:lnTo>
                    <a:pt x="5135" y="795"/>
                  </a:lnTo>
                  <a:lnTo>
                    <a:pt x="5151" y="755"/>
                  </a:lnTo>
                  <a:lnTo>
                    <a:pt x="5166" y="721"/>
                  </a:lnTo>
                  <a:lnTo>
                    <a:pt x="5167" y="718"/>
                  </a:lnTo>
                  <a:lnTo>
                    <a:pt x="5170" y="715"/>
                  </a:lnTo>
                  <a:lnTo>
                    <a:pt x="5175" y="715"/>
                  </a:lnTo>
                  <a:lnTo>
                    <a:pt x="5178" y="717"/>
                  </a:lnTo>
                  <a:lnTo>
                    <a:pt x="5181" y="718"/>
                  </a:lnTo>
                  <a:lnTo>
                    <a:pt x="5182" y="721"/>
                  </a:lnTo>
                  <a:lnTo>
                    <a:pt x="5184" y="724"/>
                  </a:lnTo>
                  <a:lnTo>
                    <a:pt x="5184" y="727"/>
                  </a:lnTo>
                  <a:lnTo>
                    <a:pt x="5184" y="729"/>
                  </a:lnTo>
                  <a:lnTo>
                    <a:pt x="5169" y="761"/>
                  </a:lnTo>
                  <a:lnTo>
                    <a:pt x="5151" y="802"/>
                  </a:lnTo>
                  <a:lnTo>
                    <a:pt x="5133" y="847"/>
                  </a:lnTo>
                  <a:lnTo>
                    <a:pt x="5130" y="850"/>
                  </a:lnTo>
                  <a:lnTo>
                    <a:pt x="5127" y="853"/>
                  </a:lnTo>
                  <a:lnTo>
                    <a:pt x="5125" y="853"/>
                  </a:lnTo>
                  <a:lnTo>
                    <a:pt x="5123" y="853"/>
                  </a:lnTo>
                  <a:lnTo>
                    <a:pt x="5120" y="853"/>
                  </a:lnTo>
                  <a:lnTo>
                    <a:pt x="5117" y="850"/>
                  </a:lnTo>
                  <a:lnTo>
                    <a:pt x="5116" y="847"/>
                  </a:lnTo>
                  <a:lnTo>
                    <a:pt x="5116" y="844"/>
                  </a:lnTo>
                  <a:lnTo>
                    <a:pt x="5116" y="842"/>
                  </a:lnTo>
                  <a:lnTo>
                    <a:pt x="5116" y="841"/>
                  </a:lnTo>
                  <a:close/>
                  <a:moveTo>
                    <a:pt x="5197" y="653"/>
                  </a:moveTo>
                  <a:lnTo>
                    <a:pt x="5206" y="636"/>
                  </a:lnTo>
                  <a:lnTo>
                    <a:pt x="5223" y="597"/>
                  </a:lnTo>
                  <a:lnTo>
                    <a:pt x="5243" y="560"/>
                  </a:lnTo>
                  <a:lnTo>
                    <a:pt x="5254" y="538"/>
                  </a:lnTo>
                  <a:lnTo>
                    <a:pt x="5257" y="535"/>
                  </a:lnTo>
                  <a:lnTo>
                    <a:pt x="5260" y="534"/>
                  </a:lnTo>
                  <a:lnTo>
                    <a:pt x="5262" y="534"/>
                  </a:lnTo>
                  <a:lnTo>
                    <a:pt x="5263" y="534"/>
                  </a:lnTo>
                  <a:lnTo>
                    <a:pt x="5266" y="534"/>
                  </a:lnTo>
                  <a:lnTo>
                    <a:pt x="5268" y="534"/>
                  </a:lnTo>
                  <a:lnTo>
                    <a:pt x="5271" y="537"/>
                  </a:lnTo>
                  <a:lnTo>
                    <a:pt x="5272" y="540"/>
                  </a:lnTo>
                  <a:lnTo>
                    <a:pt x="5272" y="541"/>
                  </a:lnTo>
                  <a:lnTo>
                    <a:pt x="5272" y="543"/>
                  </a:lnTo>
                  <a:lnTo>
                    <a:pt x="5272" y="546"/>
                  </a:lnTo>
                  <a:lnTo>
                    <a:pt x="5271" y="547"/>
                  </a:lnTo>
                  <a:lnTo>
                    <a:pt x="5259" y="569"/>
                  </a:lnTo>
                  <a:lnTo>
                    <a:pt x="5240" y="605"/>
                  </a:lnTo>
                  <a:lnTo>
                    <a:pt x="5222" y="643"/>
                  </a:lnTo>
                  <a:lnTo>
                    <a:pt x="5213" y="661"/>
                  </a:lnTo>
                  <a:lnTo>
                    <a:pt x="5212" y="664"/>
                  </a:lnTo>
                  <a:lnTo>
                    <a:pt x="5207" y="667"/>
                  </a:lnTo>
                  <a:lnTo>
                    <a:pt x="5204" y="667"/>
                  </a:lnTo>
                  <a:lnTo>
                    <a:pt x="5203" y="667"/>
                  </a:lnTo>
                  <a:lnTo>
                    <a:pt x="5201" y="665"/>
                  </a:lnTo>
                  <a:lnTo>
                    <a:pt x="5198" y="664"/>
                  </a:lnTo>
                  <a:lnTo>
                    <a:pt x="5195" y="661"/>
                  </a:lnTo>
                  <a:lnTo>
                    <a:pt x="5195" y="658"/>
                  </a:lnTo>
                  <a:lnTo>
                    <a:pt x="5195" y="655"/>
                  </a:lnTo>
                  <a:lnTo>
                    <a:pt x="5197" y="653"/>
                  </a:lnTo>
                  <a:close/>
                  <a:moveTo>
                    <a:pt x="5293" y="473"/>
                  </a:moveTo>
                  <a:lnTo>
                    <a:pt x="5305" y="457"/>
                  </a:lnTo>
                  <a:lnTo>
                    <a:pt x="5327" y="425"/>
                  </a:lnTo>
                  <a:lnTo>
                    <a:pt x="5349" y="395"/>
                  </a:lnTo>
                  <a:lnTo>
                    <a:pt x="5371" y="370"/>
                  </a:lnTo>
                  <a:lnTo>
                    <a:pt x="5372" y="367"/>
                  </a:lnTo>
                  <a:lnTo>
                    <a:pt x="5377" y="366"/>
                  </a:lnTo>
                  <a:lnTo>
                    <a:pt x="5380" y="367"/>
                  </a:lnTo>
                  <a:lnTo>
                    <a:pt x="5384" y="369"/>
                  </a:lnTo>
                  <a:lnTo>
                    <a:pt x="5386" y="372"/>
                  </a:lnTo>
                  <a:lnTo>
                    <a:pt x="5387" y="374"/>
                  </a:lnTo>
                  <a:lnTo>
                    <a:pt x="5386" y="377"/>
                  </a:lnTo>
                  <a:lnTo>
                    <a:pt x="5384" y="382"/>
                  </a:lnTo>
                  <a:lnTo>
                    <a:pt x="5364" y="405"/>
                  </a:lnTo>
                  <a:lnTo>
                    <a:pt x="5341" y="435"/>
                  </a:lnTo>
                  <a:lnTo>
                    <a:pt x="5319" y="466"/>
                  </a:lnTo>
                  <a:lnTo>
                    <a:pt x="5309" y="484"/>
                  </a:lnTo>
                  <a:lnTo>
                    <a:pt x="5306" y="487"/>
                  </a:lnTo>
                  <a:lnTo>
                    <a:pt x="5303" y="488"/>
                  </a:lnTo>
                  <a:lnTo>
                    <a:pt x="5299" y="488"/>
                  </a:lnTo>
                  <a:lnTo>
                    <a:pt x="5296" y="487"/>
                  </a:lnTo>
                  <a:lnTo>
                    <a:pt x="5293" y="484"/>
                  </a:lnTo>
                  <a:lnTo>
                    <a:pt x="5291" y="481"/>
                  </a:lnTo>
                  <a:lnTo>
                    <a:pt x="5291" y="478"/>
                  </a:lnTo>
                  <a:lnTo>
                    <a:pt x="5293" y="473"/>
                  </a:lnTo>
                  <a:close/>
                  <a:moveTo>
                    <a:pt x="5423" y="317"/>
                  </a:moveTo>
                  <a:lnTo>
                    <a:pt x="5424" y="315"/>
                  </a:lnTo>
                  <a:lnTo>
                    <a:pt x="5451" y="293"/>
                  </a:lnTo>
                  <a:lnTo>
                    <a:pt x="5480" y="271"/>
                  </a:lnTo>
                  <a:lnTo>
                    <a:pt x="5510" y="252"/>
                  </a:lnTo>
                  <a:lnTo>
                    <a:pt x="5529" y="240"/>
                  </a:lnTo>
                  <a:lnTo>
                    <a:pt x="5530" y="239"/>
                  </a:lnTo>
                  <a:lnTo>
                    <a:pt x="5533" y="239"/>
                  </a:lnTo>
                  <a:lnTo>
                    <a:pt x="5535" y="239"/>
                  </a:lnTo>
                  <a:lnTo>
                    <a:pt x="5536" y="239"/>
                  </a:lnTo>
                  <a:lnTo>
                    <a:pt x="5539" y="240"/>
                  </a:lnTo>
                  <a:lnTo>
                    <a:pt x="5542" y="243"/>
                  </a:lnTo>
                  <a:lnTo>
                    <a:pt x="5544" y="245"/>
                  </a:lnTo>
                  <a:lnTo>
                    <a:pt x="5544" y="246"/>
                  </a:lnTo>
                  <a:lnTo>
                    <a:pt x="5544" y="249"/>
                  </a:lnTo>
                  <a:lnTo>
                    <a:pt x="5542" y="253"/>
                  </a:lnTo>
                  <a:lnTo>
                    <a:pt x="5539" y="255"/>
                  </a:lnTo>
                  <a:lnTo>
                    <a:pt x="5520" y="268"/>
                  </a:lnTo>
                  <a:lnTo>
                    <a:pt x="5491" y="287"/>
                  </a:lnTo>
                  <a:lnTo>
                    <a:pt x="5463" y="307"/>
                  </a:lnTo>
                  <a:lnTo>
                    <a:pt x="5436" y="329"/>
                  </a:lnTo>
                  <a:lnTo>
                    <a:pt x="5436" y="330"/>
                  </a:lnTo>
                  <a:lnTo>
                    <a:pt x="5434" y="330"/>
                  </a:lnTo>
                  <a:lnTo>
                    <a:pt x="5433" y="332"/>
                  </a:lnTo>
                  <a:lnTo>
                    <a:pt x="5429" y="332"/>
                  </a:lnTo>
                  <a:lnTo>
                    <a:pt x="5426" y="332"/>
                  </a:lnTo>
                  <a:lnTo>
                    <a:pt x="5423" y="329"/>
                  </a:lnTo>
                  <a:lnTo>
                    <a:pt x="5421" y="326"/>
                  </a:lnTo>
                  <a:lnTo>
                    <a:pt x="5420" y="323"/>
                  </a:lnTo>
                  <a:lnTo>
                    <a:pt x="5421" y="318"/>
                  </a:lnTo>
                  <a:lnTo>
                    <a:pt x="5423" y="317"/>
                  </a:lnTo>
                  <a:close/>
                  <a:moveTo>
                    <a:pt x="5595" y="205"/>
                  </a:moveTo>
                  <a:lnTo>
                    <a:pt x="5603" y="200"/>
                  </a:lnTo>
                  <a:lnTo>
                    <a:pt x="5637" y="186"/>
                  </a:lnTo>
                  <a:lnTo>
                    <a:pt x="5669" y="172"/>
                  </a:lnTo>
                  <a:lnTo>
                    <a:pt x="5705" y="160"/>
                  </a:lnTo>
                  <a:lnTo>
                    <a:pt x="5716" y="156"/>
                  </a:lnTo>
                  <a:lnTo>
                    <a:pt x="5718" y="156"/>
                  </a:lnTo>
                  <a:lnTo>
                    <a:pt x="5719" y="156"/>
                  </a:lnTo>
                  <a:lnTo>
                    <a:pt x="5724" y="156"/>
                  </a:lnTo>
                  <a:lnTo>
                    <a:pt x="5725" y="159"/>
                  </a:lnTo>
                  <a:lnTo>
                    <a:pt x="5728" y="162"/>
                  </a:lnTo>
                  <a:lnTo>
                    <a:pt x="5728" y="163"/>
                  </a:lnTo>
                  <a:lnTo>
                    <a:pt x="5728" y="165"/>
                  </a:lnTo>
                  <a:lnTo>
                    <a:pt x="5727" y="169"/>
                  </a:lnTo>
                  <a:lnTo>
                    <a:pt x="5725" y="172"/>
                  </a:lnTo>
                  <a:lnTo>
                    <a:pt x="5724" y="172"/>
                  </a:lnTo>
                  <a:lnTo>
                    <a:pt x="5722" y="174"/>
                  </a:lnTo>
                  <a:lnTo>
                    <a:pt x="5711" y="177"/>
                  </a:lnTo>
                  <a:lnTo>
                    <a:pt x="5677" y="190"/>
                  </a:lnTo>
                  <a:lnTo>
                    <a:pt x="5644" y="203"/>
                  </a:lnTo>
                  <a:lnTo>
                    <a:pt x="5612" y="218"/>
                  </a:lnTo>
                  <a:lnTo>
                    <a:pt x="5604" y="221"/>
                  </a:lnTo>
                  <a:lnTo>
                    <a:pt x="5601" y="221"/>
                  </a:lnTo>
                  <a:lnTo>
                    <a:pt x="5600" y="222"/>
                  </a:lnTo>
                  <a:lnTo>
                    <a:pt x="5597" y="221"/>
                  </a:lnTo>
                  <a:lnTo>
                    <a:pt x="5594" y="220"/>
                  </a:lnTo>
                  <a:lnTo>
                    <a:pt x="5591" y="217"/>
                  </a:lnTo>
                  <a:lnTo>
                    <a:pt x="5591" y="215"/>
                  </a:lnTo>
                  <a:lnTo>
                    <a:pt x="5589" y="214"/>
                  </a:lnTo>
                  <a:lnTo>
                    <a:pt x="5591" y="211"/>
                  </a:lnTo>
                  <a:lnTo>
                    <a:pt x="5592" y="208"/>
                  </a:lnTo>
                  <a:lnTo>
                    <a:pt x="5595" y="205"/>
                  </a:lnTo>
                  <a:close/>
                  <a:moveTo>
                    <a:pt x="5787" y="134"/>
                  </a:moveTo>
                  <a:lnTo>
                    <a:pt x="5809" y="128"/>
                  </a:lnTo>
                  <a:lnTo>
                    <a:pt x="5845" y="119"/>
                  </a:lnTo>
                  <a:lnTo>
                    <a:pt x="5880" y="112"/>
                  </a:lnTo>
                  <a:lnTo>
                    <a:pt x="5914" y="104"/>
                  </a:lnTo>
                  <a:lnTo>
                    <a:pt x="5916" y="104"/>
                  </a:lnTo>
                  <a:lnTo>
                    <a:pt x="5917" y="104"/>
                  </a:lnTo>
                  <a:lnTo>
                    <a:pt x="5920" y="106"/>
                  </a:lnTo>
                  <a:lnTo>
                    <a:pt x="5923" y="109"/>
                  </a:lnTo>
                  <a:lnTo>
                    <a:pt x="5925" y="112"/>
                  </a:lnTo>
                  <a:lnTo>
                    <a:pt x="5925" y="113"/>
                  </a:lnTo>
                  <a:lnTo>
                    <a:pt x="5925" y="115"/>
                  </a:lnTo>
                  <a:lnTo>
                    <a:pt x="5923" y="119"/>
                  </a:lnTo>
                  <a:lnTo>
                    <a:pt x="5920" y="121"/>
                  </a:lnTo>
                  <a:lnTo>
                    <a:pt x="5917" y="122"/>
                  </a:lnTo>
                  <a:lnTo>
                    <a:pt x="5885" y="130"/>
                  </a:lnTo>
                  <a:lnTo>
                    <a:pt x="5849" y="137"/>
                  </a:lnTo>
                  <a:lnTo>
                    <a:pt x="5814" y="146"/>
                  </a:lnTo>
                  <a:lnTo>
                    <a:pt x="5792" y="152"/>
                  </a:lnTo>
                  <a:lnTo>
                    <a:pt x="5790" y="153"/>
                  </a:lnTo>
                  <a:lnTo>
                    <a:pt x="5789" y="152"/>
                  </a:lnTo>
                  <a:lnTo>
                    <a:pt x="5784" y="152"/>
                  </a:lnTo>
                  <a:lnTo>
                    <a:pt x="5783" y="149"/>
                  </a:lnTo>
                  <a:lnTo>
                    <a:pt x="5781" y="146"/>
                  </a:lnTo>
                  <a:lnTo>
                    <a:pt x="5780" y="144"/>
                  </a:lnTo>
                  <a:lnTo>
                    <a:pt x="5780" y="141"/>
                  </a:lnTo>
                  <a:lnTo>
                    <a:pt x="5781" y="138"/>
                  </a:lnTo>
                  <a:lnTo>
                    <a:pt x="5784" y="135"/>
                  </a:lnTo>
                  <a:lnTo>
                    <a:pt x="5786" y="135"/>
                  </a:lnTo>
                  <a:lnTo>
                    <a:pt x="5787" y="134"/>
                  </a:lnTo>
                  <a:close/>
                  <a:moveTo>
                    <a:pt x="5987" y="91"/>
                  </a:moveTo>
                  <a:lnTo>
                    <a:pt x="5988" y="91"/>
                  </a:lnTo>
                  <a:lnTo>
                    <a:pt x="6023" y="85"/>
                  </a:lnTo>
                  <a:lnTo>
                    <a:pt x="6094" y="75"/>
                  </a:lnTo>
                  <a:lnTo>
                    <a:pt x="6115" y="72"/>
                  </a:lnTo>
                  <a:lnTo>
                    <a:pt x="6116" y="72"/>
                  </a:lnTo>
                  <a:lnTo>
                    <a:pt x="6118" y="72"/>
                  </a:lnTo>
                  <a:lnTo>
                    <a:pt x="6121" y="73"/>
                  </a:lnTo>
                  <a:lnTo>
                    <a:pt x="6124" y="76"/>
                  </a:lnTo>
                  <a:lnTo>
                    <a:pt x="6124" y="78"/>
                  </a:lnTo>
                  <a:lnTo>
                    <a:pt x="6125" y="81"/>
                  </a:lnTo>
                  <a:lnTo>
                    <a:pt x="6125" y="82"/>
                  </a:lnTo>
                  <a:lnTo>
                    <a:pt x="6124" y="84"/>
                  </a:lnTo>
                  <a:lnTo>
                    <a:pt x="6122" y="87"/>
                  </a:lnTo>
                  <a:lnTo>
                    <a:pt x="6121" y="90"/>
                  </a:lnTo>
                  <a:lnTo>
                    <a:pt x="6116" y="91"/>
                  </a:lnTo>
                  <a:lnTo>
                    <a:pt x="6097" y="93"/>
                  </a:lnTo>
                  <a:lnTo>
                    <a:pt x="6026" y="103"/>
                  </a:lnTo>
                  <a:lnTo>
                    <a:pt x="5991" y="109"/>
                  </a:lnTo>
                  <a:lnTo>
                    <a:pt x="5989" y="109"/>
                  </a:lnTo>
                  <a:lnTo>
                    <a:pt x="5988" y="109"/>
                  </a:lnTo>
                  <a:lnTo>
                    <a:pt x="5985" y="109"/>
                  </a:lnTo>
                  <a:lnTo>
                    <a:pt x="5982" y="107"/>
                  </a:lnTo>
                  <a:lnTo>
                    <a:pt x="5981" y="104"/>
                  </a:lnTo>
                  <a:lnTo>
                    <a:pt x="5979" y="103"/>
                  </a:lnTo>
                  <a:lnTo>
                    <a:pt x="5979" y="101"/>
                  </a:lnTo>
                  <a:lnTo>
                    <a:pt x="5979" y="100"/>
                  </a:lnTo>
                  <a:lnTo>
                    <a:pt x="5979" y="99"/>
                  </a:lnTo>
                  <a:lnTo>
                    <a:pt x="5981" y="94"/>
                  </a:lnTo>
                  <a:lnTo>
                    <a:pt x="5982" y="93"/>
                  </a:lnTo>
                  <a:lnTo>
                    <a:pt x="5987" y="91"/>
                  </a:lnTo>
                  <a:close/>
                  <a:moveTo>
                    <a:pt x="6187" y="63"/>
                  </a:moveTo>
                  <a:lnTo>
                    <a:pt x="6196" y="62"/>
                  </a:lnTo>
                  <a:lnTo>
                    <a:pt x="6230" y="59"/>
                  </a:lnTo>
                  <a:lnTo>
                    <a:pt x="6261" y="54"/>
                  </a:lnTo>
                  <a:lnTo>
                    <a:pt x="6294" y="51"/>
                  </a:lnTo>
                  <a:lnTo>
                    <a:pt x="6316" y="48"/>
                  </a:lnTo>
                  <a:lnTo>
                    <a:pt x="6317" y="48"/>
                  </a:lnTo>
                  <a:lnTo>
                    <a:pt x="6320" y="48"/>
                  </a:lnTo>
                  <a:lnTo>
                    <a:pt x="6323" y="50"/>
                  </a:lnTo>
                  <a:lnTo>
                    <a:pt x="6325" y="53"/>
                  </a:lnTo>
                  <a:lnTo>
                    <a:pt x="6326" y="54"/>
                  </a:lnTo>
                  <a:lnTo>
                    <a:pt x="6326" y="56"/>
                  </a:lnTo>
                  <a:lnTo>
                    <a:pt x="6326" y="59"/>
                  </a:lnTo>
                  <a:lnTo>
                    <a:pt x="6326" y="60"/>
                  </a:lnTo>
                  <a:lnTo>
                    <a:pt x="6325" y="63"/>
                  </a:lnTo>
                  <a:lnTo>
                    <a:pt x="6322" y="65"/>
                  </a:lnTo>
                  <a:lnTo>
                    <a:pt x="6319" y="66"/>
                  </a:lnTo>
                  <a:lnTo>
                    <a:pt x="6295" y="69"/>
                  </a:lnTo>
                  <a:lnTo>
                    <a:pt x="6264" y="73"/>
                  </a:lnTo>
                  <a:lnTo>
                    <a:pt x="6232" y="76"/>
                  </a:lnTo>
                  <a:lnTo>
                    <a:pt x="6199" y="81"/>
                  </a:lnTo>
                  <a:lnTo>
                    <a:pt x="6190" y="82"/>
                  </a:lnTo>
                  <a:lnTo>
                    <a:pt x="6187" y="81"/>
                  </a:lnTo>
                  <a:lnTo>
                    <a:pt x="6186" y="81"/>
                  </a:lnTo>
                  <a:lnTo>
                    <a:pt x="6183" y="79"/>
                  </a:lnTo>
                  <a:lnTo>
                    <a:pt x="6181" y="76"/>
                  </a:lnTo>
                  <a:lnTo>
                    <a:pt x="6180" y="73"/>
                  </a:lnTo>
                  <a:lnTo>
                    <a:pt x="6180" y="70"/>
                  </a:lnTo>
                  <a:lnTo>
                    <a:pt x="6181" y="66"/>
                  </a:lnTo>
                  <a:lnTo>
                    <a:pt x="6184" y="65"/>
                  </a:lnTo>
                  <a:lnTo>
                    <a:pt x="6187" y="63"/>
                  </a:lnTo>
                  <a:close/>
                  <a:moveTo>
                    <a:pt x="6389" y="38"/>
                  </a:moveTo>
                  <a:lnTo>
                    <a:pt x="6409" y="35"/>
                  </a:lnTo>
                  <a:lnTo>
                    <a:pt x="6434" y="32"/>
                  </a:lnTo>
                  <a:lnTo>
                    <a:pt x="6459" y="26"/>
                  </a:lnTo>
                  <a:lnTo>
                    <a:pt x="6482" y="22"/>
                  </a:lnTo>
                  <a:lnTo>
                    <a:pt x="6506" y="19"/>
                  </a:lnTo>
                  <a:lnTo>
                    <a:pt x="6516" y="17"/>
                  </a:lnTo>
                  <a:lnTo>
                    <a:pt x="6518" y="16"/>
                  </a:lnTo>
                  <a:lnTo>
                    <a:pt x="6519" y="17"/>
                  </a:lnTo>
                  <a:lnTo>
                    <a:pt x="6522" y="19"/>
                  </a:lnTo>
                  <a:lnTo>
                    <a:pt x="6525" y="20"/>
                  </a:lnTo>
                  <a:lnTo>
                    <a:pt x="6527" y="25"/>
                  </a:lnTo>
                  <a:lnTo>
                    <a:pt x="6527" y="26"/>
                  </a:lnTo>
                  <a:lnTo>
                    <a:pt x="6527" y="28"/>
                  </a:lnTo>
                  <a:lnTo>
                    <a:pt x="6525" y="31"/>
                  </a:lnTo>
                  <a:lnTo>
                    <a:pt x="6522" y="34"/>
                  </a:lnTo>
                  <a:lnTo>
                    <a:pt x="6521" y="34"/>
                  </a:lnTo>
                  <a:lnTo>
                    <a:pt x="6519" y="35"/>
                  </a:lnTo>
                  <a:lnTo>
                    <a:pt x="6509" y="37"/>
                  </a:lnTo>
                  <a:lnTo>
                    <a:pt x="6485" y="41"/>
                  </a:lnTo>
                  <a:lnTo>
                    <a:pt x="6462" y="45"/>
                  </a:lnTo>
                  <a:lnTo>
                    <a:pt x="6437" y="50"/>
                  </a:lnTo>
                  <a:lnTo>
                    <a:pt x="6410" y="54"/>
                  </a:lnTo>
                  <a:lnTo>
                    <a:pt x="6392" y="57"/>
                  </a:lnTo>
                  <a:lnTo>
                    <a:pt x="6389" y="57"/>
                  </a:lnTo>
                  <a:lnTo>
                    <a:pt x="6388" y="56"/>
                  </a:lnTo>
                  <a:lnTo>
                    <a:pt x="6385" y="54"/>
                  </a:lnTo>
                  <a:lnTo>
                    <a:pt x="6382" y="53"/>
                  </a:lnTo>
                  <a:lnTo>
                    <a:pt x="6382" y="51"/>
                  </a:lnTo>
                  <a:lnTo>
                    <a:pt x="6381" y="48"/>
                  </a:lnTo>
                  <a:lnTo>
                    <a:pt x="6381" y="47"/>
                  </a:lnTo>
                  <a:lnTo>
                    <a:pt x="6381" y="45"/>
                  </a:lnTo>
                  <a:lnTo>
                    <a:pt x="6382" y="42"/>
                  </a:lnTo>
                  <a:lnTo>
                    <a:pt x="6385" y="39"/>
                  </a:lnTo>
                  <a:lnTo>
                    <a:pt x="6387" y="39"/>
                  </a:lnTo>
                  <a:lnTo>
                    <a:pt x="6389" y="38"/>
                  </a:lnTo>
                  <a:close/>
                  <a:moveTo>
                    <a:pt x="6590" y="7"/>
                  </a:moveTo>
                  <a:lnTo>
                    <a:pt x="6593" y="7"/>
                  </a:lnTo>
                  <a:lnTo>
                    <a:pt x="6633" y="3"/>
                  </a:lnTo>
                  <a:lnTo>
                    <a:pt x="6671" y="1"/>
                  </a:lnTo>
                  <a:lnTo>
                    <a:pt x="6708" y="0"/>
                  </a:lnTo>
                  <a:lnTo>
                    <a:pt x="6720" y="0"/>
                  </a:lnTo>
                  <a:lnTo>
                    <a:pt x="6722" y="0"/>
                  </a:lnTo>
                  <a:lnTo>
                    <a:pt x="6723" y="0"/>
                  </a:lnTo>
                  <a:lnTo>
                    <a:pt x="6726" y="1"/>
                  </a:lnTo>
                  <a:lnTo>
                    <a:pt x="6727" y="4"/>
                  </a:lnTo>
                  <a:lnTo>
                    <a:pt x="6729" y="6"/>
                  </a:lnTo>
                  <a:lnTo>
                    <a:pt x="6729" y="8"/>
                  </a:lnTo>
                  <a:lnTo>
                    <a:pt x="6729" y="10"/>
                  </a:lnTo>
                  <a:lnTo>
                    <a:pt x="6727" y="11"/>
                  </a:lnTo>
                  <a:lnTo>
                    <a:pt x="6726" y="14"/>
                  </a:lnTo>
                  <a:lnTo>
                    <a:pt x="6723" y="17"/>
                  </a:lnTo>
                  <a:lnTo>
                    <a:pt x="6722" y="17"/>
                  </a:lnTo>
                  <a:lnTo>
                    <a:pt x="6720" y="17"/>
                  </a:lnTo>
                  <a:lnTo>
                    <a:pt x="6708" y="17"/>
                  </a:lnTo>
                  <a:lnTo>
                    <a:pt x="6673" y="19"/>
                  </a:lnTo>
                  <a:lnTo>
                    <a:pt x="6635" y="22"/>
                  </a:lnTo>
                  <a:lnTo>
                    <a:pt x="6595" y="25"/>
                  </a:lnTo>
                  <a:lnTo>
                    <a:pt x="6592" y="25"/>
                  </a:lnTo>
                  <a:lnTo>
                    <a:pt x="6589" y="25"/>
                  </a:lnTo>
                  <a:lnTo>
                    <a:pt x="6584" y="23"/>
                  </a:lnTo>
                  <a:lnTo>
                    <a:pt x="6583" y="20"/>
                  </a:lnTo>
                  <a:lnTo>
                    <a:pt x="6581" y="17"/>
                  </a:lnTo>
                  <a:lnTo>
                    <a:pt x="6581" y="14"/>
                  </a:lnTo>
                  <a:lnTo>
                    <a:pt x="6581" y="13"/>
                  </a:lnTo>
                  <a:lnTo>
                    <a:pt x="6583" y="10"/>
                  </a:lnTo>
                  <a:lnTo>
                    <a:pt x="6586" y="8"/>
                  </a:lnTo>
                  <a:lnTo>
                    <a:pt x="6590" y="7"/>
                  </a:lnTo>
                  <a:close/>
                  <a:moveTo>
                    <a:pt x="6794" y="0"/>
                  </a:moveTo>
                  <a:lnTo>
                    <a:pt x="6804" y="0"/>
                  </a:lnTo>
                  <a:lnTo>
                    <a:pt x="6834" y="1"/>
                  </a:lnTo>
                  <a:lnTo>
                    <a:pt x="6860" y="3"/>
                  </a:lnTo>
                  <a:lnTo>
                    <a:pt x="6887" y="4"/>
                  </a:lnTo>
                  <a:lnTo>
                    <a:pt x="6911" y="6"/>
                  </a:lnTo>
                  <a:lnTo>
                    <a:pt x="6922" y="6"/>
                  </a:lnTo>
                  <a:lnTo>
                    <a:pt x="6925" y="6"/>
                  </a:lnTo>
                  <a:lnTo>
                    <a:pt x="6927" y="7"/>
                  </a:lnTo>
                  <a:lnTo>
                    <a:pt x="6930" y="8"/>
                  </a:lnTo>
                  <a:lnTo>
                    <a:pt x="6931" y="11"/>
                  </a:lnTo>
                  <a:lnTo>
                    <a:pt x="6931" y="16"/>
                  </a:lnTo>
                  <a:lnTo>
                    <a:pt x="6931" y="19"/>
                  </a:lnTo>
                  <a:lnTo>
                    <a:pt x="6928" y="22"/>
                  </a:lnTo>
                  <a:lnTo>
                    <a:pt x="6925" y="23"/>
                  </a:lnTo>
                  <a:lnTo>
                    <a:pt x="6924" y="23"/>
                  </a:lnTo>
                  <a:lnTo>
                    <a:pt x="6922" y="25"/>
                  </a:lnTo>
                  <a:lnTo>
                    <a:pt x="6909" y="23"/>
                  </a:lnTo>
                  <a:lnTo>
                    <a:pt x="6885" y="23"/>
                  </a:lnTo>
                  <a:lnTo>
                    <a:pt x="6860" y="22"/>
                  </a:lnTo>
                  <a:lnTo>
                    <a:pt x="6832" y="20"/>
                  </a:lnTo>
                  <a:lnTo>
                    <a:pt x="6804" y="19"/>
                  </a:lnTo>
                  <a:lnTo>
                    <a:pt x="6794" y="19"/>
                  </a:lnTo>
                  <a:lnTo>
                    <a:pt x="6789" y="17"/>
                  </a:lnTo>
                  <a:lnTo>
                    <a:pt x="6787" y="14"/>
                  </a:lnTo>
                  <a:lnTo>
                    <a:pt x="6785" y="11"/>
                  </a:lnTo>
                  <a:lnTo>
                    <a:pt x="6784" y="10"/>
                  </a:lnTo>
                  <a:lnTo>
                    <a:pt x="6784" y="8"/>
                  </a:lnTo>
                  <a:lnTo>
                    <a:pt x="6785" y="6"/>
                  </a:lnTo>
                  <a:lnTo>
                    <a:pt x="6787" y="3"/>
                  </a:lnTo>
                  <a:lnTo>
                    <a:pt x="6789" y="0"/>
                  </a:lnTo>
                  <a:lnTo>
                    <a:pt x="6791" y="0"/>
                  </a:lnTo>
                  <a:lnTo>
                    <a:pt x="6794" y="0"/>
                  </a:lnTo>
                  <a:close/>
                </a:path>
              </a:pathLst>
            </a:custGeom>
            <a:solidFill>
              <a:srgbClr val="FF0000"/>
            </a:solidFill>
            <a:ln w="1588">
              <a:solidFill>
                <a:srgbClr val="FF0000"/>
              </a:solidFill>
              <a:round/>
              <a:headEnd/>
              <a:tailEnd/>
            </a:ln>
          </p:spPr>
          <p:txBody>
            <a:bodyPr/>
            <a:lstStyle/>
            <a:p>
              <a:endParaRPr lang="zh-CN" altLang="en-US"/>
            </a:p>
          </p:txBody>
        </p:sp>
        <p:sp>
          <p:nvSpPr>
            <p:cNvPr id="82998" name="Freeform 53"/>
            <p:cNvSpPr>
              <a:spLocks/>
            </p:cNvSpPr>
            <p:nvPr/>
          </p:nvSpPr>
          <p:spPr bwMode="auto">
            <a:xfrm>
              <a:off x="3776" y="2482"/>
              <a:ext cx="506" cy="490"/>
            </a:xfrm>
            <a:custGeom>
              <a:avLst/>
              <a:gdLst>
                <a:gd name="T0" fmla="*/ 1 w 1011"/>
                <a:gd name="T1" fmla="*/ 1 h 980"/>
                <a:gd name="T2" fmla="*/ 1 w 1011"/>
                <a:gd name="T3" fmla="*/ 1 h 980"/>
                <a:gd name="T4" fmla="*/ 1 w 1011"/>
                <a:gd name="T5" fmla="*/ 1 h 980"/>
                <a:gd name="T6" fmla="*/ 1 w 1011"/>
                <a:gd name="T7" fmla="*/ 1 h 980"/>
                <a:gd name="T8" fmla="*/ 1 w 1011"/>
                <a:gd name="T9" fmla="*/ 1 h 980"/>
                <a:gd name="T10" fmla="*/ 1 w 1011"/>
                <a:gd name="T11" fmla="*/ 1 h 980"/>
                <a:gd name="T12" fmla="*/ 1 w 1011"/>
                <a:gd name="T13" fmla="*/ 1 h 980"/>
                <a:gd name="T14" fmla="*/ 1 w 1011"/>
                <a:gd name="T15" fmla="*/ 1 h 980"/>
                <a:gd name="T16" fmla="*/ 1 w 1011"/>
                <a:gd name="T17" fmla="*/ 1 h 980"/>
                <a:gd name="T18" fmla="*/ 1 w 1011"/>
                <a:gd name="T19" fmla="*/ 1 h 980"/>
                <a:gd name="T20" fmla="*/ 1 w 1011"/>
                <a:gd name="T21" fmla="*/ 1 h 980"/>
                <a:gd name="T22" fmla="*/ 1 w 1011"/>
                <a:gd name="T23" fmla="*/ 1 h 980"/>
                <a:gd name="T24" fmla="*/ 1 w 1011"/>
                <a:gd name="T25" fmla="*/ 1 h 980"/>
                <a:gd name="T26" fmla="*/ 1 w 1011"/>
                <a:gd name="T27" fmla="*/ 1 h 980"/>
                <a:gd name="T28" fmla="*/ 1 w 1011"/>
                <a:gd name="T29" fmla="*/ 1 h 980"/>
                <a:gd name="T30" fmla="*/ 1 w 1011"/>
                <a:gd name="T31" fmla="*/ 1 h 980"/>
                <a:gd name="T32" fmla="*/ 1 w 1011"/>
                <a:gd name="T33" fmla="*/ 1 h 980"/>
                <a:gd name="T34" fmla="*/ 1 w 1011"/>
                <a:gd name="T35" fmla="*/ 1 h 980"/>
                <a:gd name="T36" fmla="*/ 1 w 1011"/>
                <a:gd name="T37" fmla="*/ 1 h 980"/>
                <a:gd name="T38" fmla="*/ 1 w 1011"/>
                <a:gd name="T39" fmla="*/ 1 h 980"/>
                <a:gd name="T40" fmla="*/ 1 w 1011"/>
                <a:gd name="T41" fmla="*/ 1 h 980"/>
                <a:gd name="T42" fmla="*/ 1 w 1011"/>
                <a:gd name="T43" fmla="*/ 1 h 980"/>
                <a:gd name="T44" fmla="*/ 1 w 1011"/>
                <a:gd name="T45" fmla="*/ 1 h 980"/>
                <a:gd name="T46" fmla="*/ 1 w 1011"/>
                <a:gd name="T47" fmla="*/ 1 h 980"/>
                <a:gd name="T48" fmla="*/ 1 w 1011"/>
                <a:gd name="T49" fmla="*/ 1 h 980"/>
                <a:gd name="T50" fmla="*/ 1 w 1011"/>
                <a:gd name="T51" fmla="*/ 1 h 980"/>
                <a:gd name="T52" fmla="*/ 1 w 1011"/>
                <a:gd name="T53" fmla="*/ 1 h 980"/>
                <a:gd name="T54" fmla="*/ 1 w 1011"/>
                <a:gd name="T55" fmla="*/ 1 h 980"/>
                <a:gd name="T56" fmla="*/ 1 w 1011"/>
                <a:gd name="T57" fmla="*/ 1 h 980"/>
                <a:gd name="T58" fmla="*/ 1 w 1011"/>
                <a:gd name="T59" fmla="*/ 1 h 980"/>
                <a:gd name="T60" fmla="*/ 1 w 1011"/>
                <a:gd name="T61" fmla="*/ 1 h 980"/>
                <a:gd name="T62" fmla="*/ 1 w 1011"/>
                <a:gd name="T63" fmla="*/ 1 h 980"/>
                <a:gd name="T64" fmla="*/ 1 w 1011"/>
                <a:gd name="T65" fmla="*/ 1 h 980"/>
                <a:gd name="T66" fmla="*/ 1 w 1011"/>
                <a:gd name="T67" fmla="*/ 1 h 980"/>
                <a:gd name="T68" fmla="*/ 1 w 1011"/>
                <a:gd name="T69" fmla="*/ 1 h 980"/>
                <a:gd name="T70" fmla="*/ 1 w 1011"/>
                <a:gd name="T71" fmla="*/ 1 h 980"/>
                <a:gd name="T72" fmla="*/ 1 w 1011"/>
                <a:gd name="T73" fmla="*/ 1 h 980"/>
                <a:gd name="T74" fmla="*/ 1 w 1011"/>
                <a:gd name="T75" fmla="*/ 1 h 980"/>
                <a:gd name="T76" fmla="*/ 1 w 1011"/>
                <a:gd name="T77" fmla="*/ 1 h 980"/>
                <a:gd name="T78" fmla="*/ 1 w 1011"/>
                <a:gd name="T79" fmla="*/ 1 h 980"/>
                <a:gd name="T80" fmla="*/ 1 w 1011"/>
                <a:gd name="T81" fmla="*/ 1 h 980"/>
                <a:gd name="T82" fmla="*/ 1 w 1011"/>
                <a:gd name="T83" fmla="*/ 1 h 980"/>
                <a:gd name="T84" fmla="*/ 1 w 1011"/>
                <a:gd name="T85" fmla="*/ 1 h 98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11"/>
                <a:gd name="T130" fmla="*/ 0 h 980"/>
                <a:gd name="T131" fmla="*/ 1011 w 1011"/>
                <a:gd name="T132" fmla="*/ 980 h 98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11" h="980">
                  <a:moveTo>
                    <a:pt x="254" y="122"/>
                  </a:moveTo>
                  <a:lnTo>
                    <a:pt x="269" y="115"/>
                  </a:lnTo>
                  <a:lnTo>
                    <a:pt x="284" y="108"/>
                  </a:lnTo>
                  <a:lnTo>
                    <a:pt x="298" y="102"/>
                  </a:lnTo>
                  <a:lnTo>
                    <a:pt x="313" y="96"/>
                  </a:lnTo>
                  <a:lnTo>
                    <a:pt x="328" y="90"/>
                  </a:lnTo>
                  <a:lnTo>
                    <a:pt x="344" y="84"/>
                  </a:lnTo>
                  <a:lnTo>
                    <a:pt x="360" y="80"/>
                  </a:lnTo>
                  <a:lnTo>
                    <a:pt x="375" y="77"/>
                  </a:lnTo>
                  <a:lnTo>
                    <a:pt x="391" y="72"/>
                  </a:lnTo>
                  <a:lnTo>
                    <a:pt x="408" y="69"/>
                  </a:lnTo>
                  <a:lnTo>
                    <a:pt x="424" y="66"/>
                  </a:lnTo>
                  <a:lnTo>
                    <a:pt x="440" y="65"/>
                  </a:lnTo>
                  <a:lnTo>
                    <a:pt x="456" y="63"/>
                  </a:lnTo>
                  <a:lnTo>
                    <a:pt x="473" y="62"/>
                  </a:lnTo>
                  <a:lnTo>
                    <a:pt x="490" y="60"/>
                  </a:lnTo>
                  <a:lnTo>
                    <a:pt x="507" y="60"/>
                  </a:lnTo>
                  <a:lnTo>
                    <a:pt x="532" y="60"/>
                  </a:lnTo>
                  <a:lnTo>
                    <a:pt x="558" y="63"/>
                  </a:lnTo>
                  <a:lnTo>
                    <a:pt x="583" y="66"/>
                  </a:lnTo>
                  <a:lnTo>
                    <a:pt x="608" y="69"/>
                  </a:lnTo>
                  <a:lnTo>
                    <a:pt x="632" y="75"/>
                  </a:lnTo>
                  <a:lnTo>
                    <a:pt x="657" y="81"/>
                  </a:lnTo>
                  <a:lnTo>
                    <a:pt x="681" y="88"/>
                  </a:lnTo>
                  <a:lnTo>
                    <a:pt x="703" y="97"/>
                  </a:lnTo>
                  <a:lnTo>
                    <a:pt x="725" y="106"/>
                  </a:lnTo>
                  <a:lnTo>
                    <a:pt x="747" y="117"/>
                  </a:lnTo>
                  <a:lnTo>
                    <a:pt x="768" y="127"/>
                  </a:lnTo>
                  <a:lnTo>
                    <a:pt x="788" y="139"/>
                  </a:lnTo>
                  <a:lnTo>
                    <a:pt x="809" y="152"/>
                  </a:lnTo>
                  <a:lnTo>
                    <a:pt x="828" y="165"/>
                  </a:lnTo>
                  <a:lnTo>
                    <a:pt x="846" y="180"/>
                  </a:lnTo>
                  <a:lnTo>
                    <a:pt x="864" y="195"/>
                  </a:lnTo>
                  <a:lnTo>
                    <a:pt x="880" y="211"/>
                  </a:lnTo>
                  <a:lnTo>
                    <a:pt x="896" y="227"/>
                  </a:lnTo>
                  <a:lnTo>
                    <a:pt x="911" y="245"/>
                  </a:lnTo>
                  <a:lnTo>
                    <a:pt x="926" y="263"/>
                  </a:lnTo>
                  <a:lnTo>
                    <a:pt x="939" y="282"/>
                  </a:lnTo>
                  <a:lnTo>
                    <a:pt x="951" y="301"/>
                  </a:lnTo>
                  <a:lnTo>
                    <a:pt x="963" y="320"/>
                  </a:lnTo>
                  <a:lnTo>
                    <a:pt x="972" y="341"/>
                  </a:lnTo>
                  <a:lnTo>
                    <a:pt x="980" y="361"/>
                  </a:lnTo>
                  <a:lnTo>
                    <a:pt x="989" y="384"/>
                  </a:lnTo>
                  <a:lnTo>
                    <a:pt x="995" y="406"/>
                  </a:lnTo>
                  <a:lnTo>
                    <a:pt x="1001" y="428"/>
                  </a:lnTo>
                  <a:lnTo>
                    <a:pt x="1005" y="450"/>
                  </a:lnTo>
                  <a:lnTo>
                    <a:pt x="1010" y="474"/>
                  </a:lnTo>
                  <a:lnTo>
                    <a:pt x="1011" y="496"/>
                  </a:lnTo>
                  <a:lnTo>
                    <a:pt x="1011" y="521"/>
                  </a:lnTo>
                  <a:lnTo>
                    <a:pt x="1011" y="544"/>
                  </a:lnTo>
                  <a:lnTo>
                    <a:pt x="1010" y="567"/>
                  </a:lnTo>
                  <a:lnTo>
                    <a:pt x="1005" y="590"/>
                  </a:lnTo>
                  <a:lnTo>
                    <a:pt x="1001" y="612"/>
                  </a:lnTo>
                  <a:lnTo>
                    <a:pt x="995" y="634"/>
                  </a:lnTo>
                  <a:lnTo>
                    <a:pt x="989" y="657"/>
                  </a:lnTo>
                  <a:lnTo>
                    <a:pt x="980" y="679"/>
                  </a:lnTo>
                  <a:lnTo>
                    <a:pt x="972" y="699"/>
                  </a:lnTo>
                  <a:lnTo>
                    <a:pt x="963" y="720"/>
                  </a:lnTo>
                  <a:lnTo>
                    <a:pt x="951" y="739"/>
                  </a:lnTo>
                  <a:lnTo>
                    <a:pt x="939" y="758"/>
                  </a:lnTo>
                  <a:lnTo>
                    <a:pt x="926" y="778"/>
                  </a:lnTo>
                  <a:lnTo>
                    <a:pt x="911" y="795"/>
                  </a:lnTo>
                  <a:lnTo>
                    <a:pt x="896" y="813"/>
                  </a:lnTo>
                  <a:lnTo>
                    <a:pt x="880" y="829"/>
                  </a:lnTo>
                  <a:lnTo>
                    <a:pt x="864" y="846"/>
                  </a:lnTo>
                  <a:lnTo>
                    <a:pt x="846" y="860"/>
                  </a:lnTo>
                  <a:lnTo>
                    <a:pt x="828" y="875"/>
                  </a:lnTo>
                  <a:lnTo>
                    <a:pt x="809" y="888"/>
                  </a:lnTo>
                  <a:lnTo>
                    <a:pt x="788" y="902"/>
                  </a:lnTo>
                  <a:lnTo>
                    <a:pt x="768" y="913"/>
                  </a:lnTo>
                  <a:lnTo>
                    <a:pt x="747" y="925"/>
                  </a:lnTo>
                  <a:lnTo>
                    <a:pt x="725" y="936"/>
                  </a:lnTo>
                  <a:lnTo>
                    <a:pt x="703" y="944"/>
                  </a:lnTo>
                  <a:lnTo>
                    <a:pt x="681" y="952"/>
                  </a:lnTo>
                  <a:lnTo>
                    <a:pt x="657" y="959"/>
                  </a:lnTo>
                  <a:lnTo>
                    <a:pt x="632" y="965"/>
                  </a:lnTo>
                  <a:lnTo>
                    <a:pt x="608" y="971"/>
                  </a:lnTo>
                  <a:lnTo>
                    <a:pt x="583" y="975"/>
                  </a:lnTo>
                  <a:lnTo>
                    <a:pt x="558" y="978"/>
                  </a:lnTo>
                  <a:lnTo>
                    <a:pt x="532" y="980"/>
                  </a:lnTo>
                  <a:lnTo>
                    <a:pt x="507" y="980"/>
                  </a:lnTo>
                  <a:lnTo>
                    <a:pt x="480" y="980"/>
                  </a:lnTo>
                  <a:lnTo>
                    <a:pt x="455" y="978"/>
                  </a:lnTo>
                  <a:lnTo>
                    <a:pt x="430" y="975"/>
                  </a:lnTo>
                  <a:lnTo>
                    <a:pt x="405" y="971"/>
                  </a:lnTo>
                  <a:lnTo>
                    <a:pt x="380" y="965"/>
                  </a:lnTo>
                  <a:lnTo>
                    <a:pt x="356" y="959"/>
                  </a:lnTo>
                  <a:lnTo>
                    <a:pt x="332" y="952"/>
                  </a:lnTo>
                  <a:lnTo>
                    <a:pt x="309" y="944"/>
                  </a:lnTo>
                  <a:lnTo>
                    <a:pt x="287" y="936"/>
                  </a:lnTo>
                  <a:lnTo>
                    <a:pt x="264" y="925"/>
                  </a:lnTo>
                  <a:lnTo>
                    <a:pt x="244" y="913"/>
                  </a:lnTo>
                  <a:lnTo>
                    <a:pt x="223" y="902"/>
                  </a:lnTo>
                  <a:lnTo>
                    <a:pt x="204" y="888"/>
                  </a:lnTo>
                  <a:lnTo>
                    <a:pt x="185" y="875"/>
                  </a:lnTo>
                  <a:lnTo>
                    <a:pt x="166" y="860"/>
                  </a:lnTo>
                  <a:lnTo>
                    <a:pt x="149" y="846"/>
                  </a:lnTo>
                  <a:lnTo>
                    <a:pt x="132" y="829"/>
                  </a:lnTo>
                  <a:lnTo>
                    <a:pt x="115" y="813"/>
                  </a:lnTo>
                  <a:lnTo>
                    <a:pt x="101" y="795"/>
                  </a:lnTo>
                  <a:lnTo>
                    <a:pt x="87" y="778"/>
                  </a:lnTo>
                  <a:lnTo>
                    <a:pt x="74" y="758"/>
                  </a:lnTo>
                  <a:lnTo>
                    <a:pt x="62" y="739"/>
                  </a:lnTo>
                  <a:lnTo>
                    <a:pt x="50" y="720"/>
                  </a:lnTo>
                  <a:lnTo>
                    <a:pt x="40" y="699"/>
                  </a:lnTo>
                  <a:lnTo>
                    <a:pt x="31" y="679"/>
                  </a:lnTo>
                  <a:lnTo>
                    <a:pt x="24" y="657"/>
                  </a:lnTo>
                  <a:lnTo>
                    <a:pt x="17" y="634"/>
                  </a:lnTo>
                  <a:lnTo>
                    <a:pt x="11" y="612"/>
                  </a:lnTo>
                  <a:lnTo>
                    <a:pt x="6" y="590"/>
                  </a:lnTo>
                  <a:lnTo>
                    <a:pt x="3" y="567"/>
                  </a:lnTo>
                  <a:lnTo>
                    <a:pt x="2" y="544"/>
                  </a:lnTo>
                  <a:lnTo>
                    <a:pt x="0" y="521"/>
                  </a:lnTo>
                  <a:lnTo>
                    <a:pt x="2" y="502"/>
                  </a:lnTo>
                  <a:lnTo>
                    <a:pt x="2" y="482"/>
                  </a:lnTo>
                  <a:lnTo>
                    <a:pt x="5" y="463"/>
                  </a:lnTo>
                  <a:lnTo>
                    <a:pt x="8" y="444"/>
                  </a:lnTo>
                  <a:lnTo>
                    <a:pt x="12" y="425"/>
                  </a:lnTo>
                  <a:lnTo>
                    <a:pt x="17" y="407"/>
                  </a:lnTo>
                  <a:lnTo>
                    <a:pt x="22" y="388"/>
                  </a:lnTo>
                  <a:lnTo>
                    <a:pt x="28" y="370"/>
                  </a:lnTo>
                  <a:lnTo>
                    <a:pt x="36" y="353"/>
                  </a:lnTo>
                  <a:lnTo>
                    <a:pt x="43" y="335"/>
                  </a:lnTo>
                  <a:lnTo>
                    <a:pt x="52" y="317"/>
                  </a:lnTo>
                  <a:lnTo>
                    <a:pt x="62" y="301"/>
                  </a:lnTo>
                  <a:lnTo>
                    <a:pt x="73" y="285"/>
                  </a:lnTo>
                  <a:lnTo>
                    <a:pt x="83" y="269"/>
                  </a:lnTo>
                  <a:lnTo>
                    <a:pt x="95" y="252"/>
                  </a:lnTo>
                  <a:lnTo>
                    <a:pt x="108" y="238"/>
                  </a:lnTo>
                  <a:lnTo>
                    <a:pt x="9" y="0"/>
                  </a:lnTo>
                  <a:lnTo>
                    <a:pt x="254" y="122"/>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99" name="Freeform 54"/>
            <p:cNvSpPr>
              <a:spLocks/>
            </p:cNvSpPr>
            <p:nvPr/>
          </p:nvSpPr>
          <p:spPr bwMode="auto">
            <a:xfrm>
              <a:off x="3776" y="2482"/>
              <a:ext cx="506" cy="490"/>
            </a:xfrm>
            <a:custGeom>
              <a:avLst/>
              <a:gdLst>
                <a:gd name="T0" fmla="*/ 1 w 1011"/>
                <a:gd name="T1" fmla="*/ 1 h 980"/>
                <a:gd name="T2" fmla="*/ 1 w 1011"/>
                <a:gd name="T3" fmla="*/ 1 h 980"/>
                <a:gd name="T4" fmla="*/ 1 w 1011"/>
                <a:gd name="T5" fmla="*/ 1 h 980"/>
                <a:gd name="T6" fmla="*/ 1 w 1011"/>
                <a:gd name="T7" fmla="*/ 1 h 980"/>
                <a:gd name="T8" fmla="*/ 1 w 1011"/>
                <a:gd name="T9" fmla="*/ 1 h 980"/>
                <a:gd name="T10" fmla="*/ 1 w 1011"/>
                <a:gd name="T11" fmla="*/ 1 h 980"/>
                <a:gd name="T12" fmla="*/ 1 w 1011"/>
                <a:gd name="T13" fmla="*/ 1 h 980"/>
                <a:gd name="T14" fmla="*/ 1 w 1011"/>
                <a:gd name="T15" fmla="*/ 1 h 980"/>
                <a:gd name="T16" fmla="*/ 1 w 1011"/>
                <a:gd name="T17" fmla="*/ 1 h 980"/>
                <a:gd name="T18" fmla="*/ 1 w 1011"/>
                <a:gd name="T19" fmla="*/ 1 h 980"/>
                <a:gd name="T20" fmla="*/ 1 w 1011"/>
                <a:gd name="T21" fmla="*/ 1 h 980"/>
                <a:gd name="T22" fmla="*/ 1 w 1011"/>
                <a:gd name="T23" fmla="*/ 1 h 980"/>
                <a:gd name="T24" fmla="*/ 1 w 1011"/>
                <a:gd name="T25" fmla="*/ 1 h 980"/>
                <a:gd name="T26" fmla="*/ 1 w 1011"/>
                <a:gd name="T27" fmla="*/ 1 h 980"/>
                <a:gd name="T28" fmla="*/ 1 w 1011"/>
                <a:gd name="T29" fmla="*/ 1 h 980"/>
                <a:gd name="T30" fmla="*/ 1 w 1011"/>
                <a:gd name="T31" fmla="*/ 1 h 980"/>
                <a:gd name="T32" fmla="*/ 1 w 1011"/>
                <a:gd name="T33" fmla="*/ 1 h 980"/>
                <a:gd name="T34" fmla="*/ 1 w 1011"/>
                <a:gd name="T35" fmla="*/ 1 h 980"/>
                <a:gd name="T36" fmla="*/ 1 w 1011"/>
                <a:gd name="T37" fmla="*/ 1 h 980"/>
                <a:gd name="T38" fmla="*/ 1 w 1011"/>
                <a:gd name="T39" fmla="*/ 1 h 980"/>
                <a:gd name="T40" fmla="*/ 1 w 1011"/>
                <a:gd name="T41" fmla="*/ 1 h 980"/>
                <a:gd name="T42" fmla="*/ 1 w 1011"/>
                <a:gd name="T43" fmla="*/ 1 h 980"/>
                <a:gd name="T44" fmla="*/ 1 w 1011"/>
                <a:gd name="T45" fmla="*/ 1 h 980"/>
                <a:gd name="T46" fmla="*/ 1 w 1011"/>
                <a:gd name="T47" fmla="*/ 1 h 980"/>
                <a:gd name="T48" fmla="*/ 1 w 1011"/>
                <a:gd name="T49" fmla="*/ 1 h 980"/>
                <a:gd name="T50" fmla="*/ 1 w 1011"/>
                <a:gd name="T51" fmla="*/ 1 h 980"/>
                <a:gd name="T52" fmla="*/ 1 w 1011"/>
                <a:gd name="T53" fmla="*/ 1 h 980"/>
                <a:gd name="T54" fmla="*/ 1 w 1011"/>
                <a:gd name="T55" fmla="*/ 1 h 980"/>
                <a:gd name="T56" fmla="*/ 1 w 1011"/>
                <a:gd name="T57" fmla="*/ 1 h 980"/>
                <a:gd name="T58" fmla="*/ 1 w 1011"/>
                <a:gd name="T59" fmla="*/ 1 h 980"/>
                <a:gd name="T60" fmla="*/ 1 w 1011"/>
                <a:gd name="T61" fmla="*/ 1 h 980"/>
                <a:gd name="T62" fmla="*/ 1 w 1011"/>
                <a:gd name="T63" fmla="*/ 1 h 980"/>
                <a:gd name="T64" fmla="*/ 1 w 1011"/>
                <a:gd name="T65" fmla="*/ 1 h 980"/>
                <a:gd name="T66" fmla="*/ 1 w 1011"/>
                <a:gd name="T67" fmla="*/ 1 h 980"/>
                <a:gd name="T68" fmla="*/ 1 w 1011"/>
                <a:gd name="T69" fmla="*/ 1 h 980"/>
                <a:gd name="T70" fmla="*/ 1 w 1011"/>
                <a:gd name="T71" fmla="*/ 1 h 980"/>
                <a:gd name="T72" fmla="*/ 1 w 1011"/>
                <a:gd name="T73" fmla="*/ 1 h 980"/>
                <a:gd name="T74" fmla="*/ 1 w 1011"/>
                <a:gd name="T75" fmla="*/ 1 h 980"/>
                <a:gd name="T76" fmla="*/ 1 w 1011"/>
                <a:gd name="T77" fmla="*/ 1 h 980"/>
                <a:gd name="T78" fmla="*/ 1 w 1011"/>
                <a:gd name="T79" fmla="*/ 1 h 980"/>
                <a:gd name="T80" fmla="*/ 1 w 1011"/>
                <a:gd name="T81" fmla="*/ 1 h 980"/>
                <a:gd name="T82" fmla="*/ 1 w 1011"/>
                <a:gd name="T83" fmla="*/ 1 h 980"/>
                <a:gd name="T84" fmla="*/ 1 w 1011"/>
                <a:gd name="T85" fmla="*/ 1 h 98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11"/>
                <a:gd name="T130" fmla="*/ 0 h 980"/>
                <a:gd name="T131" fmla="*/ 1011 w 1011"/>
                <a:gd name="T132" fmla="*/ 980 h 98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11" h="980">
                  <a:moveTo>
                    <a:pt x="254" y="122"/>
                  </a:moveTo>
                  <a:lnTo>
                    <a:pt x="269" y="115"/>
                  </a:lnTo>
                  <a:lnTo>
                    <a:pt x="284" y="108"/>
                  </a:lnTo>
                  <a:lnTo>
                    <a:pt x="298" y="102"/>
                  </a:lnTo>
                  <a:lnTo>
                    <a:pt x="313" y="96"/>
                  </a:lnTo>
                  <a:lnTo>
                    <a:pt x="328" y="90"/>
                  </a:lnTo>
                  <a:lnTo>
                    <a:pt x="344" y="84"/>
                  </a:lnTo>
                  <a:lnTo>
                    <a:pt x="360" y="80"/>
                  </a:lnTo>
                  <a:lnTo>
                    <a:pt x="375" y="77"/>
                  </a:lnTo>
                  <a:lnTo>
                    <a:pt x="391" y="72"/>
                  </a:lnTo>
                  <a:lnTo>
                    <a:pt x="408" y="69"/>
                  </a:lnTo>
                  <a:lnTo>
                    <a:pt x="424" y="66"/>
                  </a:lnTo>
                  <a:lnTo>
                    <a:pt x="440" y="65"/>
                  </a:lnTo>
                  <a:lnTo>
                    <a:pt x="456" y="63"/>
                  </a:lnTo>
                  <a:lnTo>
                    <a:pt x="473" y="62"/>
                  </a:lnTo>
                  <a:lnTo>
                    <a:pt x="490" y="60"/>
                  </a:lnTo>
                  <a:lnTo>
                    <a:pt x="507" y="60"/>
                  </a:lnTo>
                  <a:lnTo>
                    <a:pt x="532" y="60"/>
                  </a:lnTo>
                  <a:lnTo>
                    <a:pt x="558" y="63"/>
                  </a:lnTo>
                  <a:lnTo>
                    <a:pt x="583" y="66"/>
                  </a:lnTo>
                  <a:lnTo>
                    <a:pt x="608" y="69"/>
                  </a:lnTo>
                  <a:lnTo>
                    <a:pt x="632" y="75"/>
                  </a:lnTo>
                  <a:lnTo>
                    <a:pt x="657" y="81"/>
                  </a:lnTo>
                  <a:lnTo>
                    <a:pt x="681" y="88"/>
                  </a:lnTo>
                  <a:lnTo>
                    <a:pt x="703" y="97"/>
                  </a:lnTo>
                  <a:lnTo>
                    <a:pt x="725" y="106"/>
                  </a:lnTo>
                  <a:lnTo>
                    <a:pt x="747" y="117"/>
                  </a:lnTo>
                  <a:lnTo>
                    <a:pt x="768" y="127"/>
                  </a:lnTo>
                  <a:lnTo>
                    <a:pt x="788" y="139"/>
                  </a:lnTo>
                  <a:lnTo>
                    <a:pt x="809" y="152"/>
                  </a:lnTo>
                  <a:lnTo>
                    <a:pt x="828" y="165"/>
                  </a:lnTo>
                  <a:lnTo>
                    <a:pt x="846" y="180"/>
                  </a:lnTo>
                  <a:lnTo>
                    <a:pt x="864" y="195"/>
                  </a:lnTo>
                  <a:lnTo>
                    <a:pt x="880" y="211"/>
                  </a:lnTo>
                  <a:lnTo>
                    <a:pt x="896" y="227"/>
                  </a:lnTo>
                  <a:lnTo>
                    <a:pt x="911" y="245"/>
                  </a:lnTo>
                  <a:lnTo>
                    <a:pt x="926" y="263"/>
                  </a:lnTo>
                  <a:lnTo>
                    <a:pt x="939" y="282"/>
                  </a:lnTo>
                  <a:lnTo>
                    <a:pt x="951" y="301"/>
                  </a:lnTo>
                  <a:lnTo>
                    <a:pt x="963" y="320"/>
                  </a:lnTo>
                  <a:lnTo>
                    <a:pt x="972" y="341"/>
                  </a:lnTo>
                  <a:lnTo>
                    <a:pt x="980" y="361"/>
                  </a:lnTo>
                  <a:lnTo>
                    <a:pt x="989" y="384"/>
                  </a:lnTo>
                  <a:lnTo>
                    <a:pt x="995" y="406"/>
                  </a:lnTo>
                  <a:lnTo>
                    <a:pt x="1001" y="428"/>
                  </a:lnTo>
                  <a:lnTo>
                    <a:pt x="1005" y="450"/>
                  </a:lnTo>
                  <a:lnTo>
                    <a:pt x="1010" y="474"/>
                  </a:lnTo>
                  <a:lnTo>
                    <a:pt x="1011" y="496"/>
                  </a:lnTo>
                  <a:lnTo>
                    <a:pt x="1011" y="521"/>
                  </a:lnTo>
                  <a:lnTo>
                    <a:pt x="1011" y="544"/>
                  </a:lnTo>
                  <a:lnTo>
                    <a:pt x="1010" y="567"/>
                  </a:lnTo>
                  <a:lnTo>
                    <a:pt x="1005" y="590"/>
                  </a:lnTo>
                  <a:lnTo>
                    <a:pt x="1001" y="612"/>
                  </a:lnTo>
                  <a:lnTo>
                    <a:pt x="995" y="634"/>
                  </a:lnTo>
                  <a:lnTo>
                    <a:pt x="989" y="657"/>
                  </a:lnTo>
                  <a:lnTo>
                    <a:pt x="980" y="679"/>
                  </a:lnTo>
                  <a:lnTo>
                    <a:pt x="972" y="699"/>
                  </a:lnTo>
                  <a:lnTo>
                    <a:pt x="963" y="720"/>
                  </a:lnTo>
                  <a:lnTo>
                    <a:pt x="951" y="739"/>
                  </a:lnTo>
                  <a:lnTo>
                    <a:pt x="939" y="758"/>
                  </a:lnTo>
                  <a:lnTo>
                    <a:pt x="926" y="778"/>
                  </a:lnTo>
                  <a:lnTo>
                    <a:pt x="911" y="795"/>
                  </a:lnTo>
                  <a:lnTo>
                    <a:pt x="896" y="813"/>
                  </a:lnTo>
                  <a:lnTo>
                    <a:pt x="880" y="829"/>
                  </a:lnTo>
                  <a:lnTo>
                    <a:pt x="864" y="846"/>
                  </a:lnTo>
                  <a:lnTo>
                    <a:pt x="846" y="860"/>
                  </a:lnTo>
                  <a:lnTo>
                    <a:pt x="828" y="875"/>
                  </a:lnTo>
                  <a:lnTo>
                    <a:pt x="809" y="888"/>
                  </a:lnTo>
                  <a:lnTo>
                    <a:pt x="788" y="902"/>
                  </a:lnTo>
                  <a:lnTo>
                    <a:pt x="768" y="913"/>
                  </a:lnTo>
                  <a:lnTo>
                    <a:pt x="747" y="925"/>
                  </a:lnTo>
                  <a:lnTo>
                    <a:pt x="725" y="936"/>
                  </a:lnTo>
                  <a:lnTo>
                    <a:pt x="703" y="944"/>
                  </a:lnTo>
                  <a:lnTo>
                    <a:pt x="681" y="952"/>
                  </a:lnTo>
                  <a:lnTo>
                    <a:pt x="657" y="959"/>
                  </a:lnTo>
                  <a:lnTo>
                    <a:pt x="632" y="965"/>
                  </a:lnTo>
                  <a:lnTo>
                    <a:pt x="608" y="971"/>
                  </a:lnTo>
                  <a:lnTo>
                    <a:pt x="583" y="975"/>
                  </a:lnTo>
                  <a:lnTo>
                    <a:pt x="558" y="978"/>
                  </a:lnTo>
                  <a:lnTo>
                    <a:pt x="532" y="980"/>
                  </a:lnTo>
                  <a:lnTo>
                    <a:pt x="507" y="980"/>
                  </a:lnTo>
                  <a:lnTo>
                    <a:pt x="480" y="980"/>
                  </a:lnTo>
                  <a:lnTo>
                    <a:pt x="455" y="978"/>
                  </a:lnTo>
                  <a:lnTo>
                    <a:pt x="430" y="975"/>
                  </a:lnTo>
                  <a:lnTo>
                    <a:pt x="405" y="971"/>
                  </a:lnTo>
                  <a:lnTo>
                    <a:pt x="380" y="965"/>
                  </a:lnTo>
                  <a:lnTo>
                    <a:pt x="356" y="959"/>
                  </a:lnTo>
                  <a:lnTo>
                    <a:pt x="332" y="952"/>
                  </a:lnTo>
                  <a:lnTo>
                    <a:pt x="309" y="944"/>
                  </a:lnTo>
                  <a:lnTo>
                    <a:pt x="287" y="936"/>
                  </a:lnTo>
                  <a:lnTo>
                    <a:pt x="264" y="925"/>
                  </a:lnTo>
                  <a:lnTo>
                    <a:pt x="244" y="913"/>
                  </a:lnTo>
                  <a:lnTo>
                    <a:pt x="223" y="902"/>
                  </a:lnTo>
                  <a:lnTo>
                    <a:pt x="204" y="888"/>
                  </a:lnTo>
                  <a:lnTo>
                    <a:pt x="185" y="875"/>
                  </a:lnTo>
                  <a:lnTo>
                    <a:pt x="166" y="860"/>
                  </a:lnTo>
                  <a:lnTo>
                    <a:pt x="149" y="846"/>
                  </a:lnTo>
                  <a:lnTo>
                    <a:pt x="132" y="829"/>
                  </a:lnTo>
                  <a:lnTo>
                    <a:pt x="115" y="813"/>
                  </a:lnTo>
                  <a:lnTo>
                    <a:pt x="101" y="795"/>
                  </a:lnTo>
                  <a:lnTo>
                    <a:pt x="87" y="778"/>
                  </a:lnTo>
                  <a:lnTo>
                    <a:pt x="74" y="758"/>
                  </a:lnTo>
                  <a:lnTo>
                    <a:pt x="62" y="739"/>
                  </a:lnTo>
                  <a:lnTo>
                    <a:pt x="50" y="720"/>
                  </a:lnTo>
                  <a:lnTo>
                    <a:pt x="40" y="699"/>
                  </a:lnTo>
                  <a:lnTo>
                    <a:pt x="31" y="679"/>
                  </a:lnTo>
                  <a:lnTo>
                    <a:pt x="24" y="657"/>
                  </a:lnTo>
                  <a:lnTo>
                    <a:pt x="17" y="634"/>
                  </a:lnTo>
                  <a:lnTo>
                    <a:pt x="11" y="612"/>
                  </a:lnTo>
                  <a:lnTo>
                    <a:pt x="6" y="590"/>
                  </a:lnTo>
                  <a:lnTo>
                    <a:pt x="3" y="567"/>
                  </a:lnTo>
                  <a:lnTo>
                    <a:pt x="2" y="544"/>
                  </a:lnTo>
                  <a:lnTo>
                    <a:pt x="0" y="521"/>
                  </a:lnTo>
                  <a:lnTo>
                    <a:pt x="2" y="502"/>
                  </a:lnTo>
                  <a:lnTo>
                    <a:pt x="2" y="482"/>
                  </a:lnTo>
                  <a:lnTo>
                    <a:pt x="5" y="463"/>
                  </a:lnTo>
                  <a:lnTo>
                    <a:pt x="8" y="444"/>
                  </a:lnTo>
                  <a:lnTo>
                    <a:pt x="12" y="425"/>
                  </a:lnTo>
                  <a:lnTo>
                    <a:pt x="17" y="407"/>
                  </a:lnTo>
                  <a:lnTo>
                    <a:pt x="22" y="388"/>
                  </a:lnTo>
                  <a:lnTo>
                    <a:pt x="28" y="370"/>
                  </a:lnTo>
                  <a:lnTo>
                    <a:pt x="36" y="353"/>
                  </a:lnTo>
                  <a:lnTo>
                    <a:pt x="43" y="335"/>
                  </a:lnTo>
                  <a:lnTo>
                    <a:pt x="52" y="317"/>
                  </a:lnTo>
                  <a:lnTo>
                    <a:pt x="62" y="301"/>
                  </a:lnTo>
                  <a:lnTo>
                    <a:pt x="73" y="285"/>
                  </a:lnTo>
                  <a:lnTo>
                    <a:pt x="83" y="269"/>
                  </a:lnTo>
                  <a:lnTo>
                    <a:pt x="95" y="252"/>
                  </a:lnTo>
                  <a:lnTo>
                    <a:pt x="108" y="238"/>
                  </a:lnTo>
                  <a:lnTo>
                    <a:pt x="9" y="0"/>
                  </a:lnTo>
                  <a:lnTo>
                    <a:pt x="254" y="122"/>
                  </a:lnTo>
                </a:path>
              </a:pathLst>
            </a:custGeom>
            <a:noFill/>
            <a:ln w="158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000" name="Rectangle 55"/>
            <p:cNvSpPr>
              <a:spLocks noChangeArrowheads="1"/>
            </p:cNvSpPr>
            <p:nvPr/>
          </p:nvSpPr>
          <p:spPr bwMode="auto">
            <a:xfrm>
              <a:off x="3333" y="2594"/>
              <a:ext cx="90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2000" dirty="0">
                  <a:solidFill>
                    <a:srgbClr val="000000"/>
                  </a:solidFill>
                  <a:latin typeface="Verdana" panose="020B0604030504040204" pitchFamily="34" charset="0"/>
                  <a:ea typeface="微软雅黑" panose="020B0503020204020204" pitchFamily="34" charset="-122"/>
                </a:rPr>
                <a:t>工作</a:t>
              </a:r>
              <a:endParaRPr lang="zh-CN" altLang="en-US" sz="2000" dirty="0">
                <a:latin typeface="Verdana" panose="020B0604030504040204" pitchFamily="34" charset="0"/>
                <a:ea typeface="微软雅黑" panose="020B0503020204020204" pitchFamily="34" charset="-122"/>
              </a:endParaRPr>
            </a:p>
          </p:txBody>
        </p:sp>
        <p:sp>
          <p:nvSpPr>
            <p:cNvPr id="83002" name="Rectangle 57"/>
            <p:cNvSpPr>
              <a:spLocks noChangeArrowheads="1"/>
            </p:cNvSpPr>
            <p:nvPr/>
          </p:nvSpPr>
          <p:spPr bwMode="auto">
            <a:xfrm>
              <a:off x="3333" y="2786"/>
              <a:ext cx="90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2000" dirty="0">
                  <a:solidFill>
                    <a:srgbClr val="000000"/>
                  </a:solidFill>
                  <a:latin typeface="Verdana" panose="020B0604030504040204" pitchFamily="34" charset="0"/>
                  <a:ea typeface="微软雅黑" panose="020B0503020204020204" pitchFamily="34" charset="-122"/>
                </a:rPr>
                <a:t>绩效</a:t>
              </a:r>
              <a:endParaRPr lang="zh-CN" altLang="en-US" sz="2000" dirty="0">
                <a:latin typeface="Verdana" panose="020B0604030504040204" pitchFamily="34" charset="0"/>
                <a:ea typeface="微软雅黑" panose="020B0503020204020204" pitchFamily="34" charset="-122"/>
              </a:endParaRPr>
            </a:p>
          </p:txBody>
        </p:sp>
        <p:sp>
          <p:nvSpPr>
            <p:cNvPr id="83003" name="Rectangle 58"/>
            <p:cNvSpPr>
              <a:spLocks noChangeArrowheads="1"/>
            </p:cNvSpPr>
            <p:nvPr/>
          </p:nvSpPr>
          <p:spPr bwMode="auto">
            <a:xfrm>
              <a:off x="4168" y="2829"/>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286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600">
                  <a:solidFill>
                    <a:srgbClr val="000000"/>
                  </a:solidFill>
                  <a:latin typeface="Times New Roman" panose="02020603050405020304" pitchFamily="18" charset="0"/>
                </a:rPr>
                <a:t> </a:t>
              </a:r>
              <a:endParaRPr lang="zh-CN" altLang="en-US"/>
            </a:p>
          </p:txBody>
        </p:sp>
        <p:sp>
          <p:nvSpPr>
            <p:cNvPr id="83004" name="Freeform 59"/>
            <p:cNvSpPr>
              <a:spLocks/>
            </p:cNvSpPr>
            <p:nvPr/>
          </p:nvSpPr>
          <p:spPr bwMode="auto">
            <a:xfrm>
              <a:off x="2964" y="2070"/>
              <a:ext cx="506" cy="525"/>
            </a:xfrm>
            <a:custGeom>
              <a:avLst/>
              <a:gdLst>
                <a:gd name="T0" fmla="*/ 1 w 1011"/>
                <a:gd name="T1" fmla="*/ 1 h 1049"/>
                <a:gd name="T2" fmla="*/ 1 w 1011"/>
                <a:gd name="T3" fmla="*/ 1 h 1049"/>
                <a:gd name="T4" fmla="*/ 1 w 1011"/>
                <a:gd name="T5" fmla="*/ 1 h 1049"/>
                <a:gd name="T6" fmla="*/ 1 w 1011"/>
                <a:gd name="T7" fmla="*/ 1 h 1049"/>
                <a:gd name="T8" fmla="*/ 1 w 1011"/>
                <a:gd name="T9" fmla="*/ 1 h 1049"/>
                <a:gd name="T10" fmla="*/ 1 w 1011"/>
                <a:gd name="T11" fmla="*/ 1 h 1049"/>
                <a:gd name="T12" fmla="*/ 1 w 1011"/>
                <a:gd name="T13" fmla="*/ 1 h 1049"/>
                <a:gd name="T14" fmla="*/ 1 w 1011"/>
                <a:gd name="T15" fmla="*/ 1 h 1049"/>
                <a:gd name="T16" fmla="*/ 1 w 1011"/>
                <a:gd name="T17" fmla="*/ 1 h 1049"/>
                <a:gd name="T18" fmla="*/ 1 w 1011"/>
                <a:gd name="T19" fmla="*/ 1 h 1049"/>
                <a:gd name="T20" fmla="*/ 1 w 1011"/>
                <a:gd name="T21" fmla="*/ 1 h 1049"/>
                <a:gd name="T22" fmla="*/ 1 w 1011"/>
                <a:gd name="T23" fmla="*/ 1 h 1049"/>
                <a:gd name="T24" fmla="*/ 1 w 1011"/>
                <a:gd name="T25" fmla="*/ 1 h 1049"/>
                <a:gd name="T26" fmla="*/ 1 w 1011"/>
                <a:gd name="T27" fmla="*/ 1 h 1049"/>
                <a:gd name="T28" fmla="*/ 1 w 1011"/>
                <a:gd name="T29" fmla="*/ 1 h 1049"/>
                <a:gd name="T30" fmla="*/ 1 w 1011"/>
                <a:gd name="T31" fmla="*/ 1 h 1049"/>
                <a:gd name="T32" fmla="*/ 1 w 1011"/>
                <a:gd name="T33" fmla="*/ 1 h 1049"/>
                <a:gd name="T34" fmla="*/ 1 w 1011"/>
                <a:gd name="T35" fmla="*/ 1 h 1049"/>
                <a:gd name="T36" fmla="*/ 1 w 1011"/>
                <a:gd name="T37" fmla="*/ 1 h 1049"/>
                <a:gd name="T38" fmla="*/ 1 w 1011"/>
                <a:gd name="T39" fmla="*/ 1 h 1049"/>
                <a:gd name="T40" fmla="*/ 1 w 1011"/>
                <a:gd name="T41" fmla="*/ 1 h 1049"/>
                <a:gd name="T42" fmla="*/ 1 w 1011"/>
                <a:gd name="T43" fmla="*/ 1 h 1049"/>
                <a:gd name="T44" fmla="*/ 1 w 1011"/>
                <a:gd name="T45" fmla="*/ 1 h 1049"/>
                <a:gd name="T46" fmla="*/ 1 w 1011"/>
                <a:gd name="T47" fmla="*/ 1 h 1049"/>
                <a:gd name="T48" fmla="*/ 1 w 1011"/>
                <a:gd name="T49" fmla="*/ 1 h 1049"/>
                <a:gd name="T50" fmla="*/ 1 w 1011"/>
                <a:gd name="T51" fmla="*/ 1 h 1049"/>
                <a:gd name="T52" fmla="*/ 1 w 1011"/>
                <a:gd name="T53" fmla="*/ 1 h 1049"/>
                <a:gd name="T54" fmla="*/ 1 w 1011"/>
                <a:gd name="T55" fmla="*/ 1 h 1049"/>
                <a:gd name="T56" fmla="*/ 1 w 1011"/>
                <a:gd name="T57" fmla="*/ 1 h 1049"/>
                <a:gd name="T58" fmla="*/ 1 w 1011"/>
                <a:gd name="T59" fmla="*/ 1 h 1049"/>
                <a:gd name="T60" fmla="*/ 1 w 1011"/>
                <a:gd name="T61" fmla="*/ 1 h 1049"/>
                <a:gd name="T62" fmla="*/ 1 w 1011"/>
                <a:gd name="T63" fmla="*/ 1 h 1049"/>
                <a:gd name="T64" fmla="*/ 1 w 1011"/>
                <a:gd name="T65" fmla="*/ 1 h 1049"/>
                <a:gd name="T66" fmla="*/ 1 w 1011"/>
                <a:gd name="T67" fmla="*/ 1 h 1049"/>
                <a:gd name="T68" fmla="*/ 1 w 1011"/>
                <a:gd name="T69" fmla="*/ 1 h 1049"/>
                <a:gd name="T70" fmla="*/ 1 w 1011"/>
                <a:gd name="T71" fmla="*/ 0 h 1049"/>
                <a:gd name="T72" fmla="*/ 1 w 1011"/>
                <a:gd name="T73" fmla="*/ 0 h 1049"/>
                <a:gd name="T74" fmla="*/ 1 w 1011"/>
                <a:gd name="T75" fmla="*/ 1 h 1049"/>
                <a:gd name="T76" fmla="*/ 1 w 1011"/>
                <a:gd name="T77" fmla="*/ 1 h 1049"/>
                <a:gd name="T78" fmla="*/ 1 w 1011"/>
                <a:gd name="T79" fmla="*/ 1 h 1049"/>
                <a:gd name="T80" fmla="*/ 1 w 1011"/>
                <a:gd name="T81" fmla="*/ 1 h 1049"/>
                <a:gd name="T82" fmla="*/ 1 w 1011"/>
                <a:gd name="T83" fmla="*/ 1 h 1049"/>
                <a:gd name="T84" fmla="*/ 1 w 1011"/>
                <a:gd name="T85" fmla="*/ 1 h 1049"/>
                <a:gd name="T86" fmla="*/ 1 w 1011"/>
                <a:gd name="T87" fmla="*/ 1 h 1049"/>
                <a:gd name="T88" fmla="*/ 1 w 1011"/>
                <a:gd name="T89" fmla="*/ 1 h 1049"/>
                <a:gd name="T90" fmla="*/ 1 w 1011"/>
                <a:gd name="T91" fmla="*/ 1 h 1049"/>
                <a:gd name="T92" fmla="*/ 1 w 1011"/>
                <a:gd name="T93" fmla="*/ 1 h 1049"/>
                <a:gd name="T94" fmla="*/ 1 w 1011"/>
                <a:gd name="T95" fmla="*/ 1 h 1049"/>
                <a:gd name="T96" fmla="*/ 1 w 1011"/>
                <a:gd name="T97" fmla="*/ 1 h 1049"/>
                <a:gd name="T98" fmla="*/ 1 w 1011"/>
                <a:gd name="T99" fmla="*/ 1 h 1049"/>
                <a:gd name="T100" fmla="*/ 1 w 1011"/>
                <a:gd name="T101" fmla="*/ 1 h 1049"/>
                <a:gd name="T102" fmla="*/ 1 w 1011"/>
                <a:gd name="T103" fmla="*/ 1 h 1049"/>
                <a:gd name="T104" fmla="*/ 1 w 1011"/>
                <a:gd name="T105" fmla="*/ 1 h 1049"/>
                <a:gd name="T106" fmla="*/ 1 w 1011"/>
                <a:gd name="T107" fmla="*/ 1 h 1049"/>
                <a:gd name="T108" fmla="*/ 1 w 1011"/>
                <a:gd name="T109" fmla="*/ 1 h 1049"/>
                <a:gd name="T110" fmla="*/ 1 w 1011"/>
                <a:gd name="T111" fmla="*/ 1 h 1049"/>
                <a:gd name="T112" fmla="*/ 1 w 1011"/>
                <a:gd name="T113" fmla="*/ 1 h 1049"/>
                <a:gd name="T114" fmla="*/ 1 w 1011"/>
                <a:gd name="T115" fmla="*/ 1 h 1049"/>
                <a:gd name="T116" fmla="*/ 1 w 1011"/>
                <a:gd name="T117" fmla="*/ 1 h 1049"/>
                <a:gd name="T118" fmla="*/ 1 w 1011"/>
                <a:gd name="T119" fmla="*/ 1 h 1049"/>
                <a:gd name="T120" fmla="*/ 1 w 1011"/>
                <a:gd name="T121" fmla="*/ 1 h 104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011"/>
                <a:gd name="T184" fmla="*/ 0 h 1049"/>
                <a:gd name="T185" fmla="*/ 1011 w 1011"/>
                <a:gd name="T186" fmla="*/ 1049 h 104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011" h="1049">
                  <a:moveTo>
                    <a:pt x="679" y="891"/>
                  </a:moveTo>
                  <a:lnTo>
                    <a:pt x="658" y="899"/>
                  </a:lnTo>
                  <a:lnTo>
                    <a:pt x="637" y="905"/>
                  </a:lnTo>
                  <a:lnTo>
                    <a:pt x="615" y="909"/>
                  </a:lnTo>
                  <a:lnTo>
                    <a:pt x="593" y="913"/>
                  </a:lnTo>
                  <a:lnTo>
                    <a:pt x="572" y="916"/>
                  </a:lnTo>
                  <a:lnTo>
                    <a:pt x="550" y="918"/>
                  </a:lnTo>
                  <a:lnTo>
                    <a:pt x="528" y="919"/>
                  </a:lnTo>
                  <a:lnTo>
                    <a:pt x="506" y="919"/>
                  </a:lnTo>
                  <a:lnTo>
                    <a:pt x="479" y="919"/>
                  </a:lnTo>
                  <a:lnTo>
                    <a:pt x="454" y="918"/>
                  </a:lnTo>
                  <a:lnTo>
                    <a:pt x="429" y="915"/>
                  </a:lnTo>
                  <a:lnTo>
                    <a:pt x="404" y="911"/>
                  </a:lnTo>
                  <a:lnTo>
                    <a:pt x="379" y="905"/>
                  </a:lnTo>
                  <a:lnTo>
                    <a:pt x="355" y="899"/>
                  </a:lnTo>
                  <a:lnTo>
                    <a:pt x="332" y="891"/>
                  </a:lnTo>
                  <a:lnTo>
                    <a:pt x="308" y="884"/>
                  </a:lnTo>
                  <a:lnTo>
                    <a:pt x="286" y="875"/>
                  </a:lnTo>
                  <a:lnTo>
                    <a:pt x="264" y="865"/>
                  </a:lnTo>
                  <a:lnTo>
                    <a:pt x="243" y="853"/>
                  </a:lnTo>
                  <a:lnTo>
                    <a:pt x="223" y="841"/>
                  </a:lnTo>
                  <a:lnTo>
                    <a:pt x="203" y="828"/>
                  </a:lnTo>
                  <a:lnTo>
                    <a:pt x="184" y="815"/>
                  </a:lnTo>
                  <a:lnTo>
                    <a:pt x="165" y="800"/>
                  </a:lnTo>
                  <a:lnTo>
                    <a:pt x="149" y="785"/>
                  </a:lnTo>
                  <a:lnTo>
                    <a:pt x="131" y="769"/>
                  </a:lnTo>
                  <a:lnTo>
                    <a:pt x="115" y="753"/>
                  </a:lnTo>
                  <a:lnTo>
                    <a:pt x="100" y="735"/>
                  </a:lnTo>
                  <a:lnTo>
                    <a:pt x="87" y="717"/>
                  </a:lnTo>
                  <a:lnTo>
                    <a:pt x="73" y="698"/>
                  </a:lnTo>
                  <a:lnTo>
                    <a:pt x="62" y="679"/>
                  </a:lnTo>
                  <a:lnTo>
                    <a:pt x="50" y="660"/>
                  </a:lnTo>
                  <a:lnTo>
                    <a:pt x="39" y="639"/>
                  </a:lnTo>
                  <a:lnTo>
                    <a:pt x="31" y="618"/>
                  </a:lnTo>
                  <a:lnTo>
                    <a:pt x="23" y="596"/>
                  </a:lnTo>
                  <a:lnTo>
                    <a:pt x="16" y="574"/>
                  </a:lnTo>
                  <a:lnTo>
                    <a:pt x="10" y="552"/>
                  </a:lnTo>
                  <a:lnTo>
                    <a:pt x="6" y="530"/>
                  </a:lnTo>
                  <a:lnTo>
                    <a:pt x="3" y="506"/>
                  </a:lnTo>
                  <a:lnTo>
                    <a:pt x="1" y="484"/>
                  </a:lnTo>
                  <a:lnTo>
                    <a:pt x="0" y="460"/>
                  </a:lnTo>
                  <a:lnTo>
                    <a:pt x="1" y="435"/>
                  </a:lnTo>
                  <a:lnTo>
                    <a:pt x="3" y="413"/>
                  </a:lnTo>
                  <a:lnTo>
                    <a:pt x="6" y="390"/>
                  </a:lnTo>
                  <a:lnTo>
                    <a:pt x="10" y="367"/>
                  </a:lnTo>
                  <a:lnTo>
                    <a:pt x="16" y="345"/>
                  </a:lnTo>
                  <a:lnTo>
                    <a:pt x="23" y="323"/>
                  </a:lnTo>
                  <a:lnTo>
                    <a:pt x="31" y="301"/>
                  </a:lnTo>
                  <a:lnTo>
                    <a:pt x="39" y="280"/>
                  </a:lnTo>
                  <a:lnTo>
                    <a:pt x="50" y="260"/>
                  </a:lnTo>
                  <a:lnTo>
                    <a:pt x="62" y="241"/>
                  </a:lnTo>
                  <a:lnTo>
                    <a:pt x="73" y="221"/>
                  </a:lnTo>
                  <a:lnTo>
                    <a:pt x="87" y="202"/>
                  </a:lnTo>
                  <a:lnTo>
                    <a:pt x="100" y="185"/>
                  </a:lnTo>
                  <a:lnTo>
                    <a:pt x="115" y="167"/>
                  </a:lnTo>
                  <a:lnTo>
                    <a:pt x="131" y="151"/>
                  </a:lnTo>
                  <a:lnTo>
                    <a:pt x="149" y="134"/>
                  </a:lnTo>
                  <a:lnTo>
                    <a:pt x="165" y="120"/>
                  </a:lnTo>
                  <a:lnTo>
                    <a:pt x="184" y="105"/>
                  </a:lnTo>
                  <a:lnTo>
                    <a:pt x="203" y="92"/>
                  </a:lnTo>
                  <a:lnTo>
                    <a:pt x="223" y="78"/>
                  </a:lnTo>
                  <a:lnTo>
                    <a:pt x="243" y="66"/>
                  </a:lnTo>
                  <a:lnTo>
                    <a:pt x="264" y="56"/>
                  </a:lnTo>
                  <a:lnTo>
                    <a:pt x="286" y="46"/>
                  </a:lnTo>
                  <a:lnTo>
                    <a:pt x="308" y="37"/>
                  </a:lnTo>
                  <a:lnTo>
                    <a:pt x="332" y="28"/>
                  </a:lnTo>
                  <a:lnTo>
                    <a:pt x="355" y="21"/>
                  </a:lnTo>
                  <a:lnTo>
                    <a:pt x="379" y="15"/>
                  </a:lnTo>
                  <a:lnTo>
                    <a:pt x="404" y="9"/>
                  </a:lnTo>
                  <a:lnTo>
                    <a:pt x="429" y="6"/>
                  </a:lnTo>
                  <a:lnTo>
                    <a:pt x="454" y="3"/>
                  </a:lnTo>
                  <a:lnTo>
                    <a:pt x="479" y="0"/>
                  </a:lnTo>
                  <a:lnTo>
                    <a:pt x="506" y="0"/>
                  </a:lnTo>
                  <a:lnTo>
                    <a:pt x="531" y="0"/>
                  </a:lnTo>
                  <a:lnTo>
                    <a:pt x="558" y="3"/>
                  </a:lnTo>
                  <a:lnTo>
                    <a:pt x="583" y="6"/>
                  </a:lnTo>
                  <a:lnTo>
                    <a:pt x="608" y="9"/>
                  </a:lnTo>
                  <a:lnTo>
                    <a:pt x="631" y="15"/>
                  </a:lnTo>
                  <a:lnTo>
                    <a:pt x="656" y="21"/>
                  </a:lnTo>
                  <a:lnTo>
                    <a:pt x="680" y="28"/>
                  </a:lnTo>
                  <a:lnTo>
                    <a:pt x="702" y="37"/>
                  </a:lnTo>
                  <a:lnTo>
                    <a:pt x="724" y="46"/>
                  </a:lnTo>
                  <a:lnTo>
                    <a:pt x="746" y="56"/>
                  </a:lnTo>
                  <a:lnTo>
                    <a:pt x="767" y="66"/>
                  </a:lnTo>
                  <a:lnTo>
                    <a:pt x="788" y="78"/>
                  </a:lnTo>
                  <a:lnTo>
                    <a:pt x="808" y="92"/>
                  </a:lnTo>
                  <a:lnTo>
                    <a:pt x="828" y="105"/>
                  </a:lnTo>
                  <a:lnTo>
                    <a:pt x="845" y="120"/>
                  </a:lnTo>
                  <a:lnTo>
                    <a:pt x="863" y="134"/>
                  </a:lnTo>
                  <a:lnTo>
                    <a:pt x="879" y="151"/>
                  </a:lnTo>
                  <a:lnTo>
                    <a:pt x="896" y="167"/>
                  </a:lnTo>
                  <a:lnTo>
                    <a:pt x="910" y="185"/>
                  </a:lnTo>
                  <a:lnTo>
                    <a:pt x="925" y="202"/>
                  </a:lnTo>
                  <a:lnTo>
                    <a:pt x="938" y="221"/>
                  </a:lnTo>
                  <a:lnTo>
                    <a:pt x="950" y="241"/>
                  </a:lnTo>
                  <a:lnTo>
                    <a:pt x="962" y="260"/>
                  </a:lnTo>
                  <a:lnTo>
                    <a:pt x="971" y="280"/>
                  </a:lnTo>
                  <a:lnTo>
                    <a:pt x="980" y="301"/>
                  </a:lnTo>
                  <a:lnTo>
                    <a:pt x="989" y="323"/>
                  </a:lnTo>
                  <a:lnTo>
                    <a:pt x="994" y="345"/>
                  </a:lnTo>
                  <a:lnTo>
                    <a:pt x="1000" y="367"/>
                  </a:lnTo>
                  <a:lnTo>
                    <a:pt x="1005" y="390"/>
                  </a:lnTo>
                  <a:lnTo>
                    <a:pt x="1009" y="413"/>
                  </a:lnTo>
                  <a:lnTo>
                    <a:pt x="1011" y="435"/>
                  </a:lnTo>
                  <a:lnTo>
                    <a:pt x="1011" y="460"/>
                  </a:lnTo>
                  <a:lnTo>
                    <a:pt x="1011" y="484"/>
                  </a:lnTo>
                  <a:lnTo>
                    <a:pt x="1008" y="508"/>
                  </a:lnTo>
                  <a:lnTo>
                    <a:pt x="1005" y="533"/>
                  </a:lnTo>
                  <a:lnTo>
                    <a:pt x="1000" y="556"/>
                  </a:lnTo>
                  <a:lnTo>
                    <a:pt x="994" y="579"/>
                  </a:lnTo>
                  <a:lnTo>
                    <a:pt x="987" y="602"/>
                  </a:lnTo>
                  <a:lnTo>
                    <a:pt x="978" y="624"/>
                  </a:lnTo>
                  <a:lnTo>
                    <a:pt x="968" y="646"/>
                  </a:lnTo>
                  <a:lnTo>
                    <a:pt x="956" y="669"/>
                  </a:lnTo>
                  <a:lnTo>
                    <a:pt x="944" y="689"/>
                  </a:lnTo>
                  <a:lnTo>
                    <a:pt x="930" y="710"/>
                  </a:lnTo>
                  <a:lnTo>
                    <a:pt x="915" y="729"/>
                  </a:lnTo>
                  <a:lnTo>
                    <a:pt x="899" y="748"/>
                  </a:lnTo>
                  <a:lnTo>
                    <a:pt x="882" y="767"/>
                  </a:lnTo>
                  <a:lnTo>
                    <a:pt x="863" y="785"/>
                  </a:lnTo>
                  <a:lnTo>
                    <a:pt x="844" y="801"/>
                  </a:lnTo>
                  <a:lnTo>
                    <a:pt x="896" y="1049"/>
                  </a:lnTo>
                  <a:lnTo>
                    <a:pt x="679" y="891"/>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05" name="Freeform 60"/>
            <p:cNvSpPr>
              <a:spLocks/>
            </p:cNvSpPr>
            <p:nvPr/>
          </p:nvSpPr>
          <p:spPr bwMode="auto">
            <a:xfrm>
              <a:off x="2964" y="2070"/>
              <a:ext cx="506" cy="525"/>
            </a:xfrm>
            <a:custGeom>
              <a:avLst/>
              <a:gdLst>
                <a:gd name="T0" fmla="*/ 1 w 1011"/>
                <a:gd name="T1" fmla="*/ 1 h 1049"/>
                <a:gd name="T2" fmla="*/ 1 w 1011"/>
                <a:gd name="T3" fmla="*/ 1 h 1049"/>
                <a:gd name="T4" fmla="*/ 1 w 1011"/>
                <a:gd name="T5" fmla="*/ 1 h 1049"/>
                <a:gd name="T6" fmla="*/ 1 w 1011"/>
                <a:gd name="T7" fmla="*/ 1 h 1049"/>
                <a:gd name="T8" fmla="*/ 1 w 1011"/>
                <a:gd name="T9" fmla="*/ 1 h 1049"/>
                <a:gd name="T10" fmla="*/ 1 w 1011"/>
                <a:gd name="T11" fmla="*/ 1 h 1049"/>
                <a:gd name="T12" fmla="*/ 1 w 1011"/>
                <a:gd name="T13" fmla="*/ 1 h 1049"/>
                <a:gd name="T14" fmla="*/ 1 w 1011"/>
                <a:gd name="T15" fmla="*/ 1 h 1049"/>
                <a:gd name="T16" fmla="*/ 1 w 1011"/>
                <a:gd name="T17" fmla="*/ 1 h 1049"/>
                <a:gd name="T18" fmla="*/ 1 w 1011"/>
                <a:gd name="T19" fmla="*/ 1 h 1049"/>
                <a:gd name="T20" fmla="*/ 1 w 1011"/>
                <a:gd name="T21" fmla="*/ 1 h 1049"/>
                <a:gd name="T22" fmla="*/ 1 w 1011"/>
                <a:gd name="T23" fmla="*/ 1 h 1049"/>
                <a:gd name="T24" fmla="*/ 1 w 1011"/>
                <a:gd name="T25" fmla="*/ 1 h 1049"/>
                <a:gd name="T26" fmla="*/ 1 w 1011"/>
                <a:gd name="T27" fmla="*/ 1 h 1049"/>
                <a:gd name="T28" fmla="*/ 1 w 1011"/>
                <a:gd name="T29" fmla="*/ 1 h 1049"/>
                <a:gd name="T30" fmla="*/ 1 w 1011"/>
                <a:gd name="T31" fmla="*/ 1 h 1049"/>
                <a:gd name="T32" fmla="*/ 1 w 1011"/>
                <a:gd name="T33" fmla="*/ 1 h 1049"/>
                <a:gd name="T34" fmla="*/ 1 w 1011"/>
                <a:gd name="T35" fmla="*/ 1 h 1049"/>
                <a:gd name="T36" fmla="*/ 1 w 1011"/>
                <a:gd name="T37" fmla="*/ 1 h 1049"/>
                <a:gd name="T38" fmla="*/ 1 w 1011"/>
                <a:gd name="T39" fmla="*/ 1 h 1049"/>
                <a:gd name="T40" fmla="*/ 1 w 1011"/>
                <a:gd name="T41" fmla="*/ 1 h 1049"/>
                <a:gd name="T42" fmla="*/ 1 w 1011"/>
                <a:gd name="T43" fmla="*/ 1 h 1049"/>
                <a:gd name="T44" fmla="*/ 1 w 1011"/>
                <a:gd name="T45" fmla="*/ 1 h 1049"/>
                <a:gd name="T46" fmla="*/ 1 w 1011"/>
                <a:gd name="T47" fmla="*/ 1 h 1049"/>
                <a:gd name="T48" fmla="*/ 1 w 1011"/>
                <a:gd name="T49" fmla="*/ 1 h 1049"/>
                <a:gd name="T50" fmla="*/ 1 w 1011"/>
                <a:gd name="T51" fmla="*/ 1 h 1049"/>
                <a:gd name="T52" fmla="*/ 1 w 1011"/>
                <a:gd name="T53" fmla="*/ 1 h 1049"/>
                <a:gd name="T54" fmla="*/ 1 w 1011"/>
                <a:gd name="T55" fmla="*/ 1 h 1049"/>
                <a:gd name="T56" fmla="*/ 1 w 1011"/>
                <a:gd name="T57" fmla="*/ 1 h 1049"/>
                <a:gd name="T58" fmla="*/ 1 w 1011"/>
                <a:gd name="T59" fmla="*/ 1 h 1049"/>
                <a:gd name="T60" fmla="*/ 1 w 1011"/>
                <a:gd name="T61" fmla="*/ 1 h 1049"/>
                <a:gd name="T62" fmla="*/ 1 w 1011"/>
                <a:gd name="T63" fmla="*/ 1 h 1049"/>
                <a:gd name="T64" fmla="*/ 1 w 1011"/>
                <a:gd name="T65" fmla="*/ 1 h 1049"/>
                <a:gd name="T66" fmla="*/ 1 w 1011"/>
                <a:gd name="T67" fmla="*/ 1 h 1049"/>
                <a:gd name="T68" fmla="*/ 1 w 1011"/>
                <a:gd name="T69" fmla="*/ 1 h 1049"/>
                <a:gd name="T70" fmla="*/ 1 w 1011"/>
                <a:gd name="T71" fmla="*/ 0 h 1049"/>
                <a:gd name="T72" fmla="*/ 1 w 1011"/>
                <a:gd name="T73" fmla="*/ 0 h 1049"/>
                <a:gd name="T74" fmla="*/ 1 w 1011"/>
                <a:gd name="T75" fmla="*/ 1 h 1049"/>
                <a:gd name="T76" fmla="*/ 1 w 1011"/>
                <a:gd name="T77" fmla="*/ 1 h 1049"/>
                <a:gd name="T78" fmla="*/ 1 w 1011"/>
                <a:gd name="T79" fmla="*/ 1 h 1049"/>
                <a:gd name="T80" fmla="*/ 1 w 1011"/>
                <a:gd name="T81" fmla="*/ 1 h 1049"/>
                <a:gd name="T82" fmla="*/ 1 w 1011"/>
                <a:gd name="T83" fmla="*/ 1 h 1049"/>
                <a:gd name="T84" fmla="*/ 1 w 1011"/>
                <a:gd name="T85" fmla="*/ 1 h 1049"/>
                <a:gd name="T86" fmla="*/ 1 w 1011"/>
                <a:gd name="T87" fmla="*/ 1 h 1049"/>
                <a:gd name="T88" fmla="*/ 1 w 1011"/>
                <a:gd name="T89" fmla="*/ 1 h 1049"/>
                <a:gd name="T90" fmla="*/ 1 w 1011"/>
                <a:gd name="T91" fmla="*/ 1 h 1049"/>
                <a:gd name="T92" fmla="*/ 1 w 1011"/>
                <a:gd name="T93" fmla="*/ 1 h 1049"/>
                <a:gd name="T94" fmla="*/ 1 w 1011"/>
                <a:gd name="T95" fmla="*/ 1 h 1049"/>
                <a:gd name="T96" fmla="*/ 1 w 1011"/>
                <a:gd name="T97" fmla="*/ 1 h 1049"/>
                <a:gd name="T98" fmla="*/ 1 w 1011"/>
                <a:gd name="T99" fmla="*/ 1 h 1049"/>
                <a:gd name="T100" fmla="*/ 1 w 1011"/>
                <a:gd name="T101" fmla="*/ 1 h 1049"/>
                <a:gd name="T102" fmla="*/ 1 w 1011"/>
                <a:gd name="T103" fmla="*/ 1 h 1049"/>
                <a:gd name="T104" fmla="*/ 1 w 1011"/>
                <a:gd name="T105" fmla="*/ 1 h 1049"/>
                <a:gd name="T106" fmla="*/ 1 w 1011"/>
                <a:gd name="T107" fmla="*/ 1 h 1049"/>
                <a:gd name="T108" fmla="*/ 1 w 1011"/>
                <a:gd name="T109" fmla="*/ 1 h 1049"/>
                <a:gd name="T110" fmla="*/ 1 w 1011"/>
                <a:gd name="T111" fmla="*/ 1 h 1049"/>
                <a:gd name="T112" fmla="*/ 1 w 1011"/>
                <a:gd name="T113" fmla="*/ 1 h 1049"/>
                <a:gd name="T114" fmla="*/ 1 w 1011"/>
                <a:gd name="T115" fmla="*/ 1 h 1049"/>
                <a:gd name="T116" fmla="*/ 1 w 1011"/>
                <a:gd name="T117" fmla="*/ 1 h 1049"/>
                <a:gd name="T118" fmla="*/ 1 w 1011"/>
                <a:gd name="T119" fmla="*/ 1 h 1049"/>
                <a:gd name="T120" fmla="*/ 1 w 1011"/>
                <a:gd name="T121" fmla="*/ 1 h 104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011"/>
                <a:gd name="T184" fmla="*/ 0 h 1049"/>
                <a:gd name="T185" fmla="*/ 1011 w 1011"/>
                <a:gd name="T186" fmla="*/ 1049 h 104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011" h="1049">
                  <a:moveTo>
                    <a:pt x="679" y="891"/>
                  </a:moveTo>
                  <a:lnTo>
                    <a:pt x="658" y="899"/>
                  </a:lnTo>
                  <a:lnTo>
                    <a:pt x="637" y="905"/>
                  </a:lnTo>
                  <a:lnTo>
                    <a:pt x="615" y="909"/>
                  </a:lnTo>
                  <a:lnTo>
                    <a:pt x="593" y="913"/>
                  </a:lnTo>
                  <a:lnTo>
                    <a:pt x="572" y="916"/>
                  </a:lnTo>
                  <a:lnTo>
                    <a:pt x="550" y="918"/>
                  </a:lnTo>
                  <a:lnTo>
                    <a:pt x="528" y="919"/>
                  </a:lnTo>
                  <a:lnTo>
                    <a:pt x="506" y="919"/>
                  </a:lnTo>
                  <a:lnTo>
                    <a:pt x="479" y="919"/>
                  </a:lnTo>
                  <a:lnTo>
                    <a:pt x="454" y="918"/>
                  </a:lnTo>
                  <a:lnTo>
                    <a:pt x="429" y="915"/>
                  </a:lnTo>
                  <a:lnTo>
                    <a:pt x="404" y="911"/>
                  </a:lnTo>
                  <a:lnTo>
                    <a:pt x="379" y="905"/>
                  </a:lnTo>
                  <a:lnTo>
                    <a:pt x="355" y="899"/>
                  </a:lnTo>
                  <a:lnTo>
                    <a:pt x="332" y="891"/>
                  </a:lnTo>
                  <a:lnTo>
                    <a:pt x="308" y="884"/>
                  </a:lnTo>
                  <a:lnTo>
                    <a:pt x="286" y="875"/>
                  </a:lnTo>
                  <a:lnTo>
                    <a:pt x="264" y="865"/>
                  </a:lnTo>
                  <a:lnTo>
                    <a:pt x="243" y="853"/>
                  </a:lnTo>
                  <a:lnTo>
                    <a:pt x="223" y="841"/>
                  </a:lnTo>
                  <a:lnTo>
                    <a:pt x="203" y="828"/>
                  </a:lnTo>
                  <a:lnTo>
                    <a:pt x="184" y="815"/>
                  </a:lnTo>
                  <a:lnTo>
                    <a:pt x="165" y="800"/>
                  </a:lnTo>
                  <a:lnTo>
                    <a:pt x="149" y="785"/>
                  </a:lnTo>
                  <a:lnTo>
                    <a:pt x="131" y="769"/>
                  </a:lnTo>
                  <a:lnTo>
                    <a:pt x="115" y="753"/>
                  </a:lnTo>
                  <a:lnTo>
                    <a:pt x="100" y="735"/>
                  </a:lnTo>
                  <a:lnTo>
                    <a:pt x="87" y="717"/>
                  </a:lnTo>
                  <a:lnTo>
                    <a:pt x="73" y="698"/>
                  </a:lnTo>
                  <a:lnTo>
                    <a:pt x="62" y="679"/>
                  </a:lnTo>
                  <a:lnTo>
                    <a:pt x="50" y="660"/>
                  </a:lnTo>
                  <a:lnTo>
                    <a:pt x="39" y="639"/>
                  </a:lnTo>
                  <a:lnTo>
                    <a:pt x="31" y="618"/>
                  </a:lnTo>
                  <a:lnTo>
                    <a:pt x="23" y="596"/>
                  </a:lnTo>
                  <a:lnTo>
                    <a:pt x="16" y="574"/>
                  </a:lnTo>
                  <a:lnTo>
                    <a:pt x="10" y="552"/>
                  </a:lnTo>
                  <a:lnTo>
                    <a:pt x="6" y="530"/>
                  </a:lnTo>
                  <a:lnTo>
                    <a:pt x="3" y="506"/>
                  </a:lnTo>
                  <a:lnTo>
                    <a:pt x="1" y="484"/>
                  </a:lnTo>
                  <a:lnTo>
                    <a:pt x="0" y="460"/>
                  </a:lnTo>
                  <a:lnTo>
                    <a:pt x="1" y="435"/>
                  </a:lnTo>
                  <a:lnTo>
                    <a:pt x="3" y="413"/>
                  </a:lnTo>
                  <a:lnTo>
                    <a:pt x="6" y="390"/>
                  </a:lnTo>
                  <a:lnTo>
                    <a:pt x="10" y="367"/>
                  </a:lnTo>
                  <a:lnTo>
                    <a:pt x="16" y="345"/>
                  </a:lnTo>
                  <a:lnTo>
                    <a:pt x="23" y="323"/>
                  </a:lnTo>
                  <a:lnTo>
                    <a:pt x="31" y="301"/>
                  </a:lnTo>
                  <a:lnTo>
                    <a:pt x="39" y="280"/>
                  </a:lnTo>
                  <a:lnTo>
                    <a:pt x="50" y="260"/>
                  </a:lnTo>
                  <a:lnTo>
                    <a:pt x="62" y="241"/>
                  </a:lnTo>
                  <a:lnTo>
                    <a:pt x="73" y="221"/>
                  </a:lnTo>
                  <a:lnTo>
                    <a:pt x="87" y="202"/>
                  </a:lnTo>
                  <a:lnTo>
                    <a:pt x="100" y="185"/>
                  </a:lnTo>
                  <a:lnTo>
                    <a:pt x="115" y="167"/>
                  </a:lnTo>
                  <a:lnTo>
                    <a:pt x="131" y="151"/>
                  </a:lnTo>
                  <a:lnTo>
                    <a:pt x="149" y="134"/>
                  </a:lnTo>
                  <a:lnTo>
                    <a:pt x="165" y="120"/>
                  </a:lnTo>
                  <a:lnTo>
                    <a:pt x="184" y="105"/>
                  </a:lnTo>
                  <a:lnTo>
                    <a:pt x="203" y="92"/>
                  </a:lnTo>
                  <a:lnTo>
                    <a:pt x="223" y="78"/>
                  </a:lnTo>
                  <a:lnTo>
                    <a:pt x="243" y="66"/>
                  </a:lnTo>
                  <a:lnTo>
                    <a:pt x="264" y="56"/>
                  </a:lnTo>
                  <a:lnTo>
                    <a:pt x="286" y="46"/>
                  </a:lnTo>
                  <a:lnTo>
                    <a:pt x="308" y="37"/>
                  </a:lnTo>
                  <a:lnTo>
                    <a:pt x="332" y="28"/>
                  </a:lnTo>
                  <a:lnTo>
                    <a:pt x="355" y="21"/>
                  </a:lnTo>
                  <a:lnTo>
                    <a:pt x="379" y="15"/>
                  </a:lnTo>
                  <a:lnTo>
                    <a:pt x="404" y="9"/>
                  </a:lnTo>
                  <a:lnTo>
                    <a:pt x="429" y="6"/>
                  </a:lnTo>
                  <a:lnTo>
                    <a:pt x="454" y="3"/>
                  </a:lnTo>
                  <a:lnTo>
                    <a:pt x="479" y="0"/>
                  </a:lnTo>
                  <a:lnTo>
                    <a:pt x="506" y="0"/>
                  </a:lnTo>
                  <a:lnTo>
                    <a:pt x="531" y="0"/>
                  </a:lnTo>
                  <a:lnTo>
                    <a:pt x="558" y="3"/>
                  </a:lnTo>
                  <a:lnTo>
                    <a:pt x="583" y="6"/>
                  </a:lnTo>
                  <a:lnTo>
                    <a:pt x="608" y="9"/>
                  </a:lnTo>
                  <a:lnTo>
                    <a:pt x="631" y="15"/>
                  </a:lnTo>
                  <a:lnTo>
                    <a:pt x="656" y="21"/>
                  </a:lnTo>
                  <a:lnTo>
                    <a:pt x="680" y="28"/>
                  </a:lnTo>
                  <a:lnTo>
                    <a:pt x="702" y="37"/>
                  </a:lnTo>
                  <a:lnTo>
                    <a:pt x="724" y="46"/>
                  </a:lnTo>
                  <a:lnTo>
                    <a:pt x="746" y="56"/>
                  </a:lnTo>
                  <a:lnTo>
                    <a:pt x="767" y="66"/>
                  </a:lnTo>
                  <a:lnTo>
                    <a:pt x="788" y="78"/>
                  </a:lnTo>
                  <a:lnTo>
                    <a:pt x="808" y="92"/>
                  </a:lnTo>
                  <a:lnTo>
                    <a:pt x="828" y="105"/>
                  </a:lnTo>
                  <a:lnTo>
                    <a:pt x="845" y="120"/>
                  </a:lnTo>
                  <a:lnTo>
                    <a:pt x="863" y="134"/>
                  </a:lnTo>
                  <a:lnTo>
                    <a:pt x="879" y="151"/>
                  </a:lnTo>
                  <a:lnTo>
                    <a:pt x="896" y="167"/>
                  </a:lnTo>
                  <a:lnTo>
                    <a:pt x="910" y="185"/>
                  </a:lnTo>
                  <a:lnTo>
                    <a:pt x="925" y="202"/>
                  </a:lnTo>
                  <a:lnTo>
                    <a:pt x="938" y="221"/>
                  </a:lnTo>
                  <a:lnTo>
                    <a:pt x="950" y="241"/>
                  </a:lnTo>
                  <a:lnTo>
                    <a:pt x="962" y="260"/>
                  </a:lnTo>
                  <a:lnTo>
                    <a:pt x="971" y="280"/>
                  </a:lnTo>
                  <a:lnTo>
                    <a:pt x="980" y="301"/>
                  </a:lnTo>
                  <a:lnTo>
                    <a:pt x="989" y="323"/>
                  </a:lnTo>
                  <a:lnTo>
                    <a:pt x="994" y="345"/>
                  </a:lnTo>
                  <a:lnTo>
                    <a:pt x="1000" y="367"/>
                  </a:lnTo>
                  <a:lnTo>
                    <a:pt x="1005" y="390"/>
                  </a:lnTo>
                  <a:lnTo>
                    <a:pt x="1009" y="413"/>
                  </a:lnTo>
                  <a:lnTo>
                    <a:pt x="1011" y="435"/>
                  </a:lnTo>
                  <a:lnTo>
                    <a:pt x="1011" y="460"/>
                  </a:lnTo>
                  <a:lnTo>
                    <a:pt x="1011" y="484"/>
                  </a:lnTo>
                  <a:lnTo>
                    <a:pt x="1008" y="508"/>
                  </a:lnTo>
                  <a:lnTo>
                    <a:pt x="1005" y="533"/>
                  </a:lnTo>
                  <a:lnTo>
                    <a:pt x="1000" y="556"/>
                  </a:lnTo>
                  <a:lnTo>
                    <a:pt x="994" y="579"/>
                  </a:lnTo>
                  <a:lnTo>
                    <a:pt x="987" y="602"/>
                  </a:lnTo>
                  <a:lnTo>
                    <a:pt x="978" y="624"/>
                  </a:lnTo>
                  <a:lnTo>
                    <a:pt x="968" y="646"/>
                  </a:lnTo>
                  <a:lnTo>
                    <a:pt x="956" y="669"/>
                  </a:lnTo>
                  <a:lnTo>
                    <a:pt x="944" y="689"/>
                  </a:lnTo>
                  <a:lnTo>
                    <a:pt x="930" y="710"/>
                  </a:lnTo>
                  <a:lnTo>
                    <a:pt x="915" y="729"/>
                  </a:lnTo>
                  <a:lnTo>
                    <a:pt x="899" y="748"/>
                  </a:lnTo>
                  <a:lnTo>
                    <a:pt x="882" y="767"/>
                  </a:lnTo>
                  <a:lnTo>
                    <a:pt x="863" y="785"/>
                  </a:lnTo>
                  <a:lnTo>
                    <a:pt x="844" y="801"/>
                  </a:lnTo>
                  <a:lnTo>
                    <a:pt x="896" y="1049"/>
                  </a:lnTo>
                  <a:lnTo>
                    <a:pt x="679" y="891"/>
                  </a:lnTo>
                </a:path>
              </a:pathLst>
            </a:custGeom>
            <a:noFill/>
            <a:ln w="158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006" name="Rectangle 61"/>
            <p:cNvSpPr>
              <a:spLocks noChangeArrowheads="1"/>
            </p:cNvSpPr>
            <p:nvPr/>
          </p:nvSpPr>
          <p:spPr bwMode="auto">
            <a:xfrm>
              <a:off x="2539" y="2142"/>
              <a:ext cx="90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2000" dirty="0">
                  <a:solidFill>
                    <a:srgbClr val="000000"/>
                  </a:solidFill>
                  <a:latin typeface="Verdana" panose="020B0604030504040204" pitchFamily="34" charset="0"/>
                  <a:ea typeface="微软雅黑" panose="020B0503020204020204" pitchFamily="34" charset="-122"/>
                </a:rPr>
                <a:t>团队</a:t>
              </a:r>
              <a:endParaRPr lang="zh-CN" altLang="en-US" sz="2000" dirty="0">
                <a:latin typeface="Verdana" panose="020B0604030504040204" pitchFamily="34" charset="0"/>
                <a:ea typeface="微软雅黑" panose="020B0503020204020204" pitchFamily="34" charset="-122"/>
              </a:endParaRPr>
            </a:p>
          </p:txBody>
        </p:sp>
        <p:sp>
          <p:nvSpPr>
            <p:cNvPr id="83007" name="Rectangle 62"/>
            <p:cNvSpPr>
              <a:spLocks noChangeArrowheads="1"/>
            </p:cNvSpPr>
            <p:nvPr/>
          </p:nvSpPr>
          <p:spPr bwMode="auto">
            <a:xfrm>
              <a:off x="3350" y="2210"/>
              <a:ext cx="2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286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a:solidFill>
                    <a:srgbClr val="000000"/>
                  </a:solidFill>
                  <a:latin typeface="Times New Roman" panose="02020603050405020304" pitchFamily="18" charset="0"/>
                </a:rPr>
                <a:t> </a:t>
              </a:r>
              <a:endParaRPr lang="zh-CN" altLang="en-US"/>
            </a:p>
          </p:txBody>
        </p:sp>
        <p:sp>
          <p:nvSpPr>
            <p:cNvPr id="83008" name="Rectangle 63"/>
            <p:cNvSpPr>
              <a:spLocks noChangeArrowheads="1"/>
            </p:cNvSpPr>
            <p:nvPr/>
          </p:nvSpPr>
          <p:spPr bwMode="auto">
            <a:xfrm>
              <a:off x="2539" y="2334"/>
              <a:ext cx="90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2000" dirty="0">
                  <a:solidFill>
                    <a:srgbClr val="000000"/>
                  </a:solidFill>
                  <a:latin typeface="Verdana" panose="020B0604030504040204" pitchFamily="34" charset="0"/>
                  <a:ea typeface="微软雅黑" panose="020B0503020204020204" pitchFamily="34" charset="-122"/>
                </a:rPr>
                <a:t>精神</a:t>
              </a:r>
              <a:endParaRPr lang="zh-CN" altLang="en-US" sz="2000" dirty="0">
                <a:latin typeface="Verdana" panose="020B0604030504040204" pitchFamily="34" charset="0"/>
                <a:ea typeface="微软雅黑" panose="020B0503020204020204" pitchFamily="34" charset="-122"/>
              </a:endParaRPr>
            </a:p>
          </p:txBody>
        </p:sp>
        <p:sp>
          <p:nvSpPr>
            <p:cNvPr id="83009" name="Rectangle 64"/>
            <p:cNvSpPr>
              <a:spLocks noChangeArrowheads="1"/>
            </p:cNvSpPr>
            <p:nvPr/>
          </p:nvSpPr>
          <p:spPr bwMode="auto">
            <a:xfrm>
              <a:off x="3350" y="2402"/>
              <a:ext cx="2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286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a:solidFill>
                    <a:srgbClr val="000000"/>
                  </a:solidFill>
                  <a:latin typeface="Times New Roman" panose="02020603050405020304" pitchFamily="18" charset="0"/>
                </a:rPr>
                <a:t> </a:t>
              </a:r>
              <a:endParaRPr lang="zh-CN" altLang="en-US"/>
            </a:p>
          </p:txBody>
        </p:sp>
      </p:grpSp>
      <p:sp>
        <p:nvSpPr>
          <p:cNvPr id="2" name="灯片编号占位符 1"/>
          <p:cNvSpPr>
            <a:spLocks noGrp="1"/>
          </p:cNvSpPr>
          <p:nvPr>
            <p:ph type="sldNum" sz="quarter" idx="10"/>
          </p:nvPr>
        </p:nvSpPr>
        <p:spPr/>
        <p:txBody>
          <a:bodyPr/>
          <a:lstStyle/>
          <a:p>
            <a:fld id="{9231B233-6F93-4D7F-B7DA-1F27CAA8E8C0}" type="slidenum">
              <a:rPr lang="en-US" altLang="en-US" smtClean="0"/>
              <a:pPr/>
              <a:t>73</a:t>
            </a:fld>
            <a:endParaRPr lang="en-US" alt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26339" name="Group 3"/>
          <p:cNvGraphicFramePr>
            <a:graphicFrameLocks noGrp="1"/>
          </p:cNvGraphicFramePr>
          <p:nvPr>
            <p:ph sz="quarter" idx="11"/>
            <p:extLst>
              <p:ext uri="{D42A27DB-BD31-4B8C-83A1-F6EECF244321}">
                <p14:modId xmlns:p14="http://schemas.microsoft.com/office/powerpoint/2010/main" val="4100618192"/>
              </p:ext>
            </p:extLst>
          </p:nvPr>
        </p:nvGraphicFramePr>
        <p:xfrm>
          <a:off x="153988" y="1143000"/>
          <a:ext cx="8847138" cy="4394948"/>
        </p:xfrm>
        <a:graphic>
          <a:graphicData uri="http://schemas.openxmlformats.org/drawingml/2006/table">
            <a:tbl>
              <a:tblPr/>
              <a:tblGrid>
                <a:gridCol w="1507031">
                  <a:extLst>
                    <a:ext uri="{9D8B030D-6E8A-4147-A177-3AD203B41FA5}">
                      <a16:colId xmlns:a16="http://schemas.microsoft.com/office/drawing/2014/main" val="20000"/>
                    </a:ext>
                  </a:extLst>
                </a:gridCol>
                <a:gridCol w="2215536">
                  <a:extLst>
                    <a:ext uri="{9D8B030D-6E8A-4147-A177-3AD203B41FA5}">
                      <a16:colId xmlns:a16="http://schemas.microsoft.com/office/drawing/2014/main" val="20001"/>
                    </a:ext>
                  </a:extLst>
                </a:gridCol>
                <a:gridCol w="2840686">
                  <a:extLst>
                    <a:ext uri="{9D8B030D-6E8A-4147-A177-3AD203B41FA5}">
                      <a16:colId xmlns:a16="http://schemas.microsoft.com/office/drawing/2014/main" val="20002"/>
                    </a:ext>
                  </a:extLst>
                </a:gridCol>
                <a:gridCol w="2283885">
                  <a:extLst>
                    <a:ext uri="{9D8B030D-6E8A-4147-A177-3AD203B41FA5}">
                      <a16:colId xmlns:a16="http://schemas.microsoft.com/office/drawing/2014/main" val="20003"/>
                    </a:ext>
                  </a:extLst>
                </a:gridCol>
              </a:tblGrid>
              <a:tr h="927847">
                <a:tc>
                  <a:txBody>
                    <a:bodyPr/>
                    <a:lstStyle>
                      <a:lvl1pPr eaLnBrk="0" hangingPunct="0">
                        <a:spcBef>
                          <a:spcPct val="20000"/>
                        </a:spcBef>
                        <a:buClr>
                          <a:srgbClr val="000000"/>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anose="05000000000000000000" pitchFamily="2" charset="2"/>
                        <a:buNone/>
                        <a:tabLst/>
                      </a:pPr>
                      <a:r>
                        <a:rPr kumimoji="1" lang="zh-CN" altLang="en-US" sz="24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Arial" panose="020B0604020202020204" pitchFamily="34" charset="0"/>
                        </a:rPr>
                        <a:t>阶段</a:t>
                      </a:r>
                      <a:r>
                        <a:rPr kumimoji="1" lang="en-US" altLang="zh-CN" sz="24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Arial" panose="020B0604020202020204" pitchFamily="34" charset="0"/>
                        </a:rPr>
                        <a:t>\</a:t>
                      </a:r>
                      <a:r>
                        <a:rPr kumimoji="1" lang="zh-CN" altLang="en-US" sz="24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Arial" panose="020B0604020202020204" pitchFamily="34" charset="0"/>
                        </a:rPr>
                        <a:t>特征</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00"/>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anose="05000000000000000000" pitchFamily="2" charset="2"/>
                        <a:buNone/>
                        <a:tabLst/>
                      </a:pPr>
                      <a:r>
                        <a:rPr kumimoji="1" lang="zh-CN" altLang="en-US" sz="2600" b="1" i="0" u="none" strike="noStrike" cap="none" normalizeH="0" baseline="0" dirty="0" smtClean="0">
                          <a:ln>
                            <a:noFill/>
                          </a:ln>
                          <a:solidFill>
                            <a:schemeClr val="bg1"/>
                          </a:solidFill>
                          <a:effectLst/>
                          <a:latin typeface="Verdana" panose="020B0604030504040204" pitchFamily="34" charset="0"/>
                          <a:ea typeface="微软雅黑" panose="020B0503020204020204" pitchFamily="34" charset="-122"/>
                          <a:cs typeface="Arial" panose="020B0604020202020204" pitchFamily="34" charset="0"/>
                        </a:rPr>
                        <a:t>工作状态</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C5C">
                        <a:alpha val="50195"/>
                      </a:srgbClr>
                    </a:solidFill>
                  </a:tcPr>
                </a:tc>
                <a:tc>
                  <a:txBody>
                    <a:bodyPr/>
                    <a:lstStyle>
                      <a:lvl1pPr eaLnBrk="0" hangingPunct="0">
                        <a:spcBef>
                          <a:spcPct val="20000"/>
                        </a:spcBef>
                        <a:buClr>
                          <a:srgbClr val="000000"/>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anose="05000000000000000000" pitchFamily="2" charset="2"/>
                        <a:buNone/>
                        <a:tabLst/>
                      </a:pPr>
                      <a:r>
                        <a:rPr kumimoji="1" lang="zh-CN" altLang="en-US" sz="2600" b="1" i="0" u="none" strike="noStrike" cap="none" normalizeH="0" baseline="0" dirty="0" smtClean="0">
                          <a:ln>
                            <a:noFill/>
                          </a:ln>
                          <a:solidFill>
                            <a:schemeClr val="bg1"/>
                          </a:solidFill>
                          <a:effectLst/>
                          <a:latin typeface="Verdana" panose="020B0604030504040204" pitchFamily="34" charset="0"/>
                          <a:ea typeface="微软雅黑" panose="020B0503020204020204" pitchFamily="34" charset="-122"/>
                          <a:cs typeface="Arial" panose="020B0604020202020204" pitchFamily="34" charset="0"/>
                        </a:rPr>
                        <a:t>精神特点</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C5C">
                        <a:alpha val="50195"/>
                      </a:srgbClr>
                    </a:solidFill>
                  </a:tcPr>
                </a:tc>
                <a:tc>
                  <a:txBody>
                    <a:bodyPr/>
                    <a:lstStyle>
                      <a:lvl1pPr eaLnBrk="0" hangingPunct="0">
                        <a:spcBef>
                          <a:spcPct val="20000"/>
                        </a:spcBef>
                        <a:buClr>
                          <a:srgbClr val="000000"/>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anose="05000000000000000000" pitchFamily="2" charset="2"/>
                        <a:buNone/>
                        <a:tabLst/>
                      </a:pPr>
                      <a:r>
                        <a:rPr kumimoji="1" lang="zh-CN" altLang="en-US" sz="2600" b="1" i="0" u="none" strike="noStrike" cap="none" normalizeH="0" baseline="0" smtClean="0">
                          <a:ln>
                            <a:noFill/>
                          </a:ln>
                          <a:solidFill>
                            <a:schemeClr val="bg1"/>
                          </a:solidFill>
                          <a:effectLst/>
                          <a:latin typeface="Verdana" panose="020B0604030504040204" pitchFamily="34" charset="0"/>
                          <a:ea typeface="微软雅黑" panose="020B0503020204020204" pitchFamily="34" charset="-122"/>
                          <a:cs typeface="Arial" panose="020B0604020202020204" pitchFamily="34" charset="0"/>
                        </a:rPr>
                        <a:t>项目经理职责</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C5C">
                        <a:alpha val="50195"/>
                      </a:srgbClr>
                    </a:solidFill>
                  </a:tcPr>
                </a:tc>
                <a:extLst>
                  <a:ext uri="{0D108BD9-81ED-4DB2-BD59-A6C34878D82A}">
                    <a16:rowId xmlns:a16="http://schemas.microsoft.com/office/drawing/2014/main" val="10000"/>
                  </a:ext>
                </a:extLst>
              </a:tr>
              <a:tr h="884238">
                <a:tc>
                  <a:txBody>
                    <a:bodyPr/>
                    <a:lstStyle>
                      <a:lvl1pPr eaLnBrk="0" hangingPunct="0">
                        <a:spcBef>
                          <a:spcPct val="20000"/>
                        </a:spcBef>
                        <a:buClr>
                          <a:srgbClr val="000000"/>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anose="05000000000000000000" pitchFamily="2" charset="2"/>
                        <a:buNone/>
                        <a:tabLst/>
                      </a:pPr>
                      <a:r>
                        <a:rPr kumimoji="1" lang="zh-CN" altLang="en-US" sz="2400" b="1" i="0" u="none" strike="noStrike" cap="none" normalizeH="0" baseline="0" dirty="0" smtClean="0">
                          <a:ln>
                            <a:noFill/>
                          </a:ln>
                          <a:solidFill>
                            <a:schemeClr val="bg1"/>
                          </a:solidFill>
                          <a:effectLst/>
                          <a:latin typeface="Verdana" panose="020B0604030504040204" pitchFamily="34" charset="0"/>
                          <a:ea typeface="微软雅黑" panose="020B0503020204020204" pitchFamily="34" charset="-122"/>
                          <a:cs typeface="Arial" panose="020B0604020202020204" pitchFamily="34" charset="0"/>
                        </a:rPr>
                        <a:t>形成阶段 </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C5C">
                        <a:alpha val="50195"/>
                      </a:srgbClr>
                    </a:solidFill>
                  </a:tcPr>
                </a:tc>
                <a:tc>
                  <a:txBody>
                    <a:bodyPr/>
                    <a:lstStyle>
                      <a:lvl1pPr eaLnBrk="0" hangingPunct="0">
                        <a:spcBef>
                          <a:spcPct val="20000"/>
                        </a:spcBef>
                        <a:buClr>
                          <a:srgbClr val="000000"/>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anose="05000000000000000000" pitchFamily="2" charset="2"/>
                        <a:buNone/>
                        <a:tabLst/>
                      </a:pPr>
                      <a:r>
                        <a:rPr kumimoji="1" lang="zh-CN" altLang="en-US" sz="24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Arial" panose="020B0604020202020204" pitchFamily="34" charset="0"/>
                        </a:rPr>
                        <a:t>团队成员选择、划分工作</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00"/>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anose="05000000000000000000" pitchFamily="2" charset="2"/>
                        <a:buNone/>
                        <a:tabLst/>
                      </a:pPr>
                      <a:r>
                        <a:rPr kumimoji="1" lang="zh-CN" altLang="en-US" sz="2400" b="1"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Arial" panose="020B0604020202020204" pitchFamily="34" charset="0"/>
                        </a:rPr>
                        <a:t>激动</a:t>
                      </a:r>
                      <a:r>
                        <a:rPr kumimoji="1" lang="zh-CN" altLang="en-US" sz="24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Arial" panose="020B0604020202020204" pitchFamily="34" charset="0"/>
                        </a:rPr>
                        <a:t>、</a:t>
                      </a:r>
                      <a:r>
                        <a:rPr kumimoji="1" lang="zh-CN" altLang="en-US" sz="2400" b="1"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Arial" panose="020B0604020202020204" pitchFamily="34" charset="0"/>
                        </a:rPr>
                        <a:t>希望</a:t>
                      </a:r>
                      <a:r>
                        <a:rPr kumimoji="1" lang="zh-CN" altLang="en-US" sz="24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Arial" panose="020B0604020202020204" pitchFamily="34" charset="0"/>
                        </a:rPr>
                        <a:t>、</a:t>
                      </a:r>
                      <a:r>
                        <a:rPr kumimoji="1" lang="zh-CN" altLang="en-US" sz="2400" b="1"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Arial" panose="020B0604020202020204" pitchFamily="34" charset="0"/>
                        </a:rPr>
                        <a:t>焦急</a:t>
                      </a:r>
                      <a:r>
                        <a:rPr kumimoji="1" lang="zh-CN" altLang="en-US" sz="24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Arial" panose="020B0604020202020204" pitchFamily="34" charset="0"/>
                        </a:rPr>
                        <a:t>、</a:t>
                      </a:r>
                      <a:r>
                        <a:rPr kumimoji="1" lang="zh-CN" altLang="en-US" sz="2400" b="1"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Arial" panose="020B0604020202020204" pitchFamily="34" charset="0"/>
                        </a:rPr>
                        <a:t>犹豫</a:t>
                      </a:r>
                      <a:r>
                        <a:rPr kumimoji="1" lang="zh-CN" altLang="en-US" sz="24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Arial" panose="020B0604020202020204" pitchFamily="34" charset="0"/>
                        </a:rPr>
                        <a:t>和相互</a:t>
                      </a:r>
                      <a:r>
                        <a:rPr kumimoji="1" lang="zh-CN" altLang="en-US" sz="2400" b="1"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Arial" panose="020B0604020202020204" pitchFamily="34" charset="0"/>
                        </a:rPr>
                        <a:t>疑虑</a:t>
                      </a:r>
                      <a:r>
                        <a:rPr kumimoji="1" lang="zh-CN" altLang="en-US" sz="24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Arial" panose="020B0604020202020204" pitchFamily="34" charset="0"/>
                        </a:rPr>
                        <a:t> </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00"/>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anose="05000000000000000000" pitchFamily="2" charset="2"/>
                        <a:buNone/>
                        <a:tabLst/>
                      </a:pPr>
                      <a:r>
                        <a:rPr kumimoji="1" lang="zh-CN" altLang="en-US" sz="24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Arial" panose="020B0604020202020204" pitchFamily="34" charset="0"/>
                        </a:rPr>
                        <a:t>明确方向、共同制定项目计划 </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82650">
                <a:tc>
                  <a:txBody>
                    <a:bodyPr/>
                    <a:lstStyle>
                      <a:lvl1pPr eaLnBrk="0" hangingPunct="0">
                        <a:spcBef>
                          <a:spcPct val="20000"/>
                        </a:spcBef>
                        <a:buClr>
                          <a:srgbClr val="000000"/>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anose="05000000000000000000" pitchFamily="2" charset="2"/>
                        <a:buNone/>
                        <a:tabLst/>
                      </a:pPr>
                      <a:r>
                        <a:rPr kumimoji="1" lang="zh-CN" altLang="en-US" sz="2400" b="1" i="0" u="none" strike="noStrike" cap="none" normalizeH="0" baseline="0" dirty="0" smtClean="0">
                          <a:ln>
                            <a:noFill/>
                          </a:ln>
                          <a:solidFill>
                            <a:schemeClr val="bg1"/>
                          </a:solidFill>
                          <a:effectLst/>
                          <a:latin typeface="Verdana" panose="020B0604030504040204" pitchFamily="34" charset="0"/>
                          <a:ea typeface="微软雅黑" panose="020B0503020204020204" pitchFamily="34" charset="-122"/>
                          <a:cs typeface="Arial" panose="020B0604020202020204" pitchFamily="34" charset="0"/>
                        </a:rPr>
                        <a:t>震荡阶段 </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C5C">
                        <a:alpha val="50195"/>
                      </a:srgbClr>
                    </a:solidFill>
                  </a:tcPr>
                </a:tc>
                <a:tc>
                  <a:txBody>
                    <a:bodyPr/>
                    <a:lstStyle>
                      <a:lvl1pPr eaLnBrk="0" hangingPunct="0">
                        <a:spcBef>
                          <a:spcPct val="20000"/>
                        </a:spcBef>
                        <a:buClr>
                          <a:srgbClr val="000000"/>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anose="05000000000000000000" pitchFamily="2" charset="2"/>
                        <a:buNone/>
                        <a:tabLst/>
                      </a:pPr>
                      <a:r>
                        <a:rPr kumimoji="1" lang="zh-CN" altLang="en-US" sz="24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Arial" panose="020B0604020202020204" pitchFamily="34" charset="0"/>
                        </a:rPr>
                        <a:t>目标明确，工作开始</a:t>
                      </a:r>
                      <a:r>
                        <a:rPr kumimoji="1" lang="zh-CN" altLang="en-US" sz="2400" b="1"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Arial" panose="020B0604020202020204" pitchFamily="34" charset="0"/>
                        </a:rPr>
                        <a:t>缓慢地推进</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CDCD"/>
                    </a:solidFill>
                  </a:tcPr>
                </a:tc>
                <a:tc>
                  <a:txBody>
                    <a:bodyPr/>
                    <a:lstStyle>
                      <a:lvl1pPr eaLnBrk="0" hangingPunct="0">
                        <a:spcBef>
                          <a:spcPct val="20000"/>
                        </a:spcBef>
                        <a:buClr>
                          <a:srgbClr val="000000"/>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anose="05000000000000000000" pitchFamily="2" charset="2"/>
                        <a:buNone/>
                        <a:tabLst/>
                      </a:pPr>
                      <a:r>
                        <a:rPr kumimoji="1" lang="zh-CN" altLang="en-US" sz="24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Arial" panose="020B0604020202020204" pitchFamily="34" charset="0"/>
                        </a:rPr>
                        <a:t>存在</a:t>
                      </a:r>
                      <a:r>
                        <a:rPr kumimoji="1" lang="zh-CN" altLang="en-US" sz="2400" b="1"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Arial" panose="020B0604020202020204" pitchFamily="34" charset="0"/>
                        </a:rPr>
                        <a:t>挫折</a:t>
                      </a:r>
                      <a:r>
                        <a:rPr kumimoji="1" lang="zh-CN" altLang="en-US" sz="24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Arial" panose="020B0604020202020204" pitchFamily="34" charset="0"/>
                        </a:rPr>
                        <a:t>、</a:t>
                      </a:r>
                      <a:r>
                        <a:rPr kumimoji="1" lang="zh-CN" altLang="en-US" sz="2400" b="1"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Arial" panose="020B0604020202020204" pitchFamily="34" charset="0"/>
                        </a:rPr>
                        <a:t>愤怒</a:t>
                      </a:r>
                      <a:r>
                        <a:rPr kumimoji="1" lang="zh-CN" altLang="en-US" sz="24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Arial" panose="020B0604020202020204" pitchFamily="34" charset="0"/>
                        </a:rPr>
                        <a:t>或者</a:t>
                      </a:r>
                      <a:r>
                        <a:rPr kumimoji="1" lang="zh-CN" altLang="en-US" sz="2400" b="1"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Arial" panose="020B0604020202020204" pitchFamily="34" charset="0"/>
                        </a:rPr>
                        <a:t>对立</a:t>
                      </a:r>
                      <a:r>
                        <a:rPr kumimoji="1" lang="zh-CN" altLang="en-US" sz="24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Arial" panose="020B0604020202020204" pitchFamily="34" charset="0"/>
                        </a:rPr>
                        <a:t>的情绪 </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CDCD"/>
                    </a:solidFill>
                  </a:tcPr>
                </a:tc>
                <a:tc>
                  <a:txBody>
                    <a:bodyPr/>
                    <a:lstStyle>
                      <a:lvl1pPr eaLnBrk="0" hangingPunct="0">
                        <a:spcBef>
                          <a:spcPct val="20000"/>
                        </a:spcBef>
                        <a:buClr>
                          <a:srgbClr val="000000"/>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anose="05000000000000000000" pitchFamily="2" charset="2"/>
                        <a:buNone/>
                        <a:tabLst/>
                      </a:pPr>
                      <a:r>
                        <a:rPr kumimoji="1" lang="zh-CN" altLang="en-US" sz="24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Arial" panose="020B0604020202020204" pitchFamily="34" charset="0"/>
                        </a:rPr>
                        <a:t>创造理解和支持的工作环境</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CDCD"/>
                    </a:solidFill>
                  </a:tcPr>
                </a:tc>
                <a:extLst>
                  <a:ext uri="{0D108BD9-81ED-4DB2-BD59-A6C34878D82A}">
                    <a16:rowId xmlns:a16="http://schemas.microsoft.com/office/drawing/2014/main" val="10002"/>
                  </a:ext>
                </a:extLst>
              </a:tr>
              <a:tr h="850900">
                <a:tc>
                  <a:txBody>
                    <a:bodyPr/>
                    <a:lstStyle>
                      <a:lvl1pPr eaLnBrk="0" hangingPunct="0">
                        <a:spcBef>
                          <a:spcPct val="20000"/>
                        </a:spcBef>
                        <a:buClr>
                          <a:srgbClr val="000000"/>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anose="05000000000000000000" pitchFamily="2" charset="2"/>
                        <a:buNone/>
                        <a:tabLst/>
                      </a:pPr>
                      <a:r>
                        <a:rPr kumimoji="1" lang="zh-CN" altLang="en-US" sz="2400" b="1" i="0" u="none" strike="noStrike" cap="none" normalizeH="0" baseline="0" dirty="0" smtClean="0">
                          <a:ln>
                            <a:noFill/>
                          </a:ln>
                          <a:solidFill>
                            <a:schemeClr val="bg1"/>
                          </a:solidFill>
                          <a:effectLst/>
                          <a:latin typeface="Verdana" panose="020B0604030504040204" pitchFamily="34" charset="0"/>
                          <a:ea typeface="微软雅黑" panose="020B0503020204020204" pitchFamily="34" charset="-122"/>
                          <a:cs typeface="Arial" panose="020B0604020202020204" pitchFamily="34" charset="0"/>
                        </a:rPr>
                        <a:t>规范阶段 </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C5C">
                        <a:alpha val="50195"/>
                      </a:srgbClr>
                    </a:solidFill>
                  </a:tcPr>
                </a:tc>
                <a:tc>
                  <a:txBody>
                    <a:bodyPr/>
                    <a:lstStyle>
                      <a:lvl1pPr eaLnBrk="0" hangingPunct="0">
                        <a:spcBef>
                          <a:spcPct val="20000"/>
                        </a:spcBef>
                        <a:buClr>
                          <a:srgbClr val="000000"/>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anose="05000000000000000000" pitchFamily="2" charset="2"/>
                        <a:buNone/>
                        <a:tabLst/>
                      </a:pPr>
                      <a:r>
                        <a:rPr kumimoji="1" lang="zh-CN" altLang="en-US" sz="24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Arial" panose="020B0604020202020204" pitchFamily="34" charset="0"/>
                        </a:rPr>
                        <a:t>关系稳定，矛盾化解</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00"/>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anose="05000000000000000000" pitchFamily="2" charset="2"/>
                        <a:buNone/>
                        <a:tabLst/>
                      </a:pPr>
                      <a:r>
                        <a:rPr kumimoji="1" lang="zh-CN" altLang="en-US" sz="24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Arial" panose="020B0604020202020204" pitchFamily="34" charset="0"/>
                        </a:rPr>
                        <a:t>协调统一，形成</a:t>
                      </a:r>
                      <a:r>
                        <a:rPr kumimoji="1" lang="zh-CN" altLang="en-US" sz="2400" b="1"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Arial" panose="020B0604020202020204" pitchFamily="34" charset="0"/>
                        </a:rPr>
                        <a:t>凝聚力</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00"/>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anose="05000000000000000000" pitchFamily="2" charset="2"/>
                        <a:buNone/>
                        <a:tabLst/>
                      </a:pPr>
                      <a:r>
                        <a:rPr kumimoji="1" lang="zh-CN" altLang="en-US" sz="24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Arial" panose="020B0604020202020204" pitchFamily="34" charset="0"/>
                        </a:rPr>
                        <a:t>减少指导，支持合作</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49313">
                <a:tc>
                  <a:txBody>
                    <a:bodyPr/>
                    <a:lstStyle>
                      <a:lvl1pPr eaLnBrk="0" hangingPunct="0">
                        <a:spcBef>
                          <a:spcPct val="20000"/>
                        </a:spcBef>
                        <a:buClr>
                          <a:srgbClr val="000000"/>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anose="05000000000000000000" pitchFamily="2" charset="2"/>
                        <a:buNone/>
                        <a:tabLst/>
                      </a:pPr>
                      <a:r>
                        <a:rPr kumimoji="1" lang="zh-CN" altLang="en-US" sz="2400" b="1" i="0" u="none" strike="noStrike" cap="none" normalizeH="0" baseline="0" dirty="0" smtClean="0">
                          <a:ln>
                            <a:noFill/>
                          </a:ln>
                          <a:solidFill>
                            <a:schemeClr val="bg1"/>
                          </a:solidFill>
                          <a:effectLst/>
                          <a:latin typeface="Verdana" panose="020B0604030504040204" pitchFamily="34" charset="0"/>
                          <a:ea typeface="微软雅黑" panose="020B0503020204020204" pitchFamily="34" charset="-122"/>
                          <a:cs typeface="Arial" panose="020B0604020202020204" pitchFamily="34" charset="0"/>
                        </a:rPr>
                        <a:t>表现阶段 </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C5C">
                        <a:alpha val="50195"/>
                      </a:srgbClr>
                    </a:solidFill>
                  </a:tcPr>
                </a:tc>
                <a:tc>
                  <a:txBody>
                    <a:bodyPr/>
                    <a:lstStyle>
                      <a:lvl1pPr eaLnBrk="0" hangingPunct="0">
                        <a:spcBef>
                          <a:spcPct val="20000"/>
                        </a:spcBef>
                        <a:buClr>
                          <a:srgbClr val="000000"/>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anose="05000000000000000000" pitchFamily="2" charset="2"/>
                        <a:buNone/>
                        <a:tabLst/>
                      </a:pPr>
                      <a:r>
                        <a:rPr kumimoji="1" lang="zh-CN" altLang="en-US" sz="24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Arial" panose="020B0604020202020204" pitchFamily="34" charset="0"/>
                        </a:rPr>
                        <a:t>急于实现项目目标</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CDCD"/>
                    </a:solidFill>
                  </a:tcPr>
                </a:tc>
                <a:tc>
                  <a:txBody>
                    <a:bodyPr/>
                    <a:lstStyle>
                      <a:lvl1pPr eaLnBrk="0" hangingPunct="0">
                        <a:spcBef>
                          <a:spcPct val="20000"/>
                        </a:spcBef>
                        <a:buClr>
                          <a:srgbClr val="000000"/>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anose="05000000000000000000" pitchFamily="2" charset="2"/>
                        <a:buNone/>
                        <a:tabLst/>
                      </a:pPr>
                      <a:r>
                        <a:rPr kumimoji="1" lang="zh-CN" altLang="en-US" sz="24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Arial" panose="020B0604020202020204" pitchFamily="34" charset="0"/>
                        </a:rPr>
                        <a:t>积极主动</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CDCD"/>
                    </a:solidFill>
                  </a:tcPr>
                </a:tc>
                <a:tc>
                  <a:txBody>
                    <a:bodyPr/>
                    <a:lstStyle>
                      <a:lvl1pPr eaLnBrk="0" hangingPunct="0">
                        <a:spcBef>
                          <a:spcPct val="20000"/>
                        </a:spcBef>
                        <a:buClr>
                          <a:srgbClr val="000000"/>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anose="05000000000000000000" pitchFamily="2" charset="2"/>
                        <a:buNone/>
                        <a:tabLst/>
                      </a:pPr>
                      <a:r>
                        <a:rPr kumimoji="1" lang="zh-CN" altLang="en-US" sz="24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Arial" panose="020B0604020202020204" pitchFamily="34" charset="0"/>
                        </a:rPr>
                        <a:t>授权</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CDCD"/>
                    </a:solidFill>
                  </a:tcPr>
                </a:tc>
                <a:extLst>
                  <a:ext uri="{0D108BD9-81ED-4DB2-BD59-A6C34878D82A}">
                    <a16:rowId xmlns:a16="http://schemas.microsoft.com/office/drawing/2014/main" val="10004"/>
                  </a:ext>
                </a:extLst>
              </a:tr>
            </a:tbl>
          </a:graphicData>
        </a:graphic>
      </p:graphicFrame>
      <p:sp>
        <p:nvSpPr>
          <p:cNvPr id="2" name="灯片编号占位符 1"/>
          <p:cNvSpPr>
            <a:spLocks noGrp="1"/>
          </p:cNvSpPr>
          <p:nvPr>
            <p:ph type="sldNum" sz="quarter" idx="10"/>
          </p:nvPr>
        </p:nvSpPr>
        <p:spPr/>
        <p:txBody>
          <a:bodyPr/>
          <a:lstStyle/>
          <a:p>
            <a:fld id="{51C954A1-9FE7-4ABB-8851-D5362BFC037D}" type="slidenum">
              <a:rPr lang="en-US" altLang="en-US" smtClean="0"/>
              <a:pPr/>
              <a:t>74</a:t>
            </a:fld>
            <a:endParaRPr lang="en-US" alt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dirty="0" smtClean="0"/>
              <a:t>测试</a:t>
            </a:r>
            <a:r>
              <a:rPr lang="en-US" altLang="zh-CN" dirty="0" smtClean="0"/>
              <a:t>】</a:t>
            </a:r>
            <a:r>
              <a:rPr lang="zh-CN" altLang="en-US" dirty="0"/>
              <a:t>团队合作精神测试</a:t>
            </a:r>
          </a:p>
        </p:txBody>
      </p:sp>
      <p:sp>
        <p:nvSpPr>
          <p:cNvPr id="3" name="灯片编号占位符 2"/>
          <p:cNvSpPr>
            <a:spLocks noGrp="1"/>
          </p:cNvSpPr>
          <p:nvPr>
            <p:ph type="sldNum" sz="quarter" idx="10"/>
          </p:nvPr>
        </p:nvSpPr>
        <p:spPr/>
        <p:txBody>
          <a:bodyPr/>
          <a:lstStyle/>
          <a:p>
            <a:fld id="{51C954A1-9FE7-4ABB-8851-D5362BFC037D}" type="slidenum">
              <a:rPr lang="en-US" altLang="en-US" smtClean="0"/>
              <a:pPr/>
              <a:t>75</a:t>
            </a:fld>
            <a:endParaRPr lang="en-US" altLang="en-US"/>
          </a:p>
        </p:txBody>
      </p:sp>
      <p:sp>
        <p:nvSpPr>
          <p:cNvPr id="4" name="内容占位符 3"/>
          <p:cNvSpPr>
            <a:spLocks noGrp="1"/>
          </p:cNvSpPr>
          <p:nvPr>
            <p:ph sz="quarter" idx="11"/>
          </p:nvPr>
        </p:nvSpPr>
        <p:spPr/>
        <p:txBody>
          <a:bodyPr>
            <a:normAutofit lnSpcReduction="10000"/>
          </a:bodyPr>
          <a:lstStyle/>
          <a:p>
            <a:r>
              <a:rPr lang="en-US" altLang="zh-CN" sz="2400" dirty="0" smtClean="0"/>
              <a:t>1. </a:t>
            </a:r>
            <a:r>
              <a:rPr lang="zh-CN" altLang="en-US" sz="2400" dirty="0" smtClean="0"/>
              <a:t>某</a:t>
            </a:r>
            <a:r>
              <a:rPr lang="zh-CN" altLang="en-US" sz="2400" dirty="0"/>
              <a:t>位中学校长请你为即将毕业的学生举办一</a:t>
            </a:r>
            <a:r>
              <a:rPr lang="zh-CN" altLang="en-US" sz="2400" dirty="0" smtClean="0"/>
              <a:t>次</a:t>
            </a:r>
            <a:r>
              <a:rPr lang="zh-CN" altLang="en-US" sz="2400" dirty="0"/>
              <a:t>你的</a:t>
            </a:r>
            <a:r>
              <a:rPr lang="zh-CN" altLang="en-US" sz="2400" dirty="0" smtClean="0"/>
              <a:t>公司宣传讲</a:t>
            </a:r>
            <a:r>
              <a:rPr lang="zh-CN" altLang="en-US" sz="2400" dirty="0"/>
              <a:t>座，而那个时间恰逢你正在“追剧”的的最后一集，你会：</a:t>
            </a:r>
          </a:p>
          <a:p>
            <a:pPr marL="344488" lvl="1" indent="0">
              <a:buNone/>
            </a:pPr>
            <a:r>
              <a:rPr lang="en-US" altLang="zh-CN" sz="2000" dirty="0" smtClean="0"/>
              <a:t>A</a:t>
            </a:r>
            <a:r>
              <a:rPr lang="zh-CN" altLang="en-US" sz="2000" dirty="0" smtClean="0"/>
              <a:t> 立</a:t>
            </a:r>
            <a:r>
              <a:rPr lang="zh-CN" altLang="en-US" sz="2000" dirty="0"/>
              <a:t>即接受邀</a:t>
            </a:r>
            <a:r>
              <a:rPr lang="zh-CN" altLang="en-US" sz="2000" dirty="0" smtClean="0"/>
              <a:t>请</a:t>
            </a:r>
            <a:r>
              <a:rPr lang="en-US" altLang="zh-CN" sz="2000" dirty="0" smtClean="0"/>
              <a:t>	B</a:t>
            </a:r>
            <a:r>
              <a:rPr lang="zh-CN" altLang="en-US" sz="2000" dirty="0" smtClean="0"/>
              <a:t> 同意去，但要求改期</a:t>
            </a:r>
            <a:r>
              <a:rPr lang="en-US" altLang="zh-CN" sz="2000" dirty="0" smtClean="0"/>
              <a:t>	C</a:t>
            </a:r>
            <a:r>
              <a:rPr lang="zh-CN" altLang="en-US" sz="2000" dirty="0" smtClean="0"/>
              <a:t> 以</a:t>
            </a:r>
            <a:r>
              <a:rPr lang="zh-CN" altLang="en-US" sz="2000" dirty="0"/>
              <a:t>有约在先为由拒绝邀</a:t>
            </a:r>
            <a:r>
              <a:rPr lang="zh-CN" altLang="en-US" sz="2000" dirty="0" smtClean="0"/>
              <a:t>请</a:t>
            </a:r>
            <a:endParaRPr lang="zh-CN" altLang="en-US" sz="2000" dirty="0"/>
          </a:p>
          <a:p>
            <a:r>
              <a:rPr lang="en-US" altLang="zh-CN" sz="2400" dirty="0"/>
              <a:t>2. </a:t>
            </a:r>
            <a:r>
              <a:rPr lang="zh-CN" altLang="en-US" sz="2400" dirty="0"/>
              <a:t>如果某位重要客户在周未下午</a:t>
            </a:r>
            <a:r>
              <a:rPr lang="en-US" altLang="zh-CN" sz="2400" dirty="0"/>
              <a:t>5</a:t>
            </a:r>
            <a:r>
              <a:rPr lang="zh-CN" altLang="en-US" sz="2400" dirty="0"/>
              <a:t>：</a:t>
            </a:r>
            <a:r>
              <a:rPr lang="en-US" altLang="zh-CN" sz="2400" dirty="0"/>
              <a:t>30</a:t>
            </a:r>
            <a:r>
              <a:rPr lang="zh-CN" altLang="en-US" sz="2400" dirty="0"/>
              <a:t>打来电话，说他们购买的设备出了故障，要求紧急更换零件，而主管人员及维修工程师均已下班，你会：</a:t>
            </a:r>
          </a:p>
          <a:p>
            <a:pPr marL="344488" lvl="1" indent="0">
              <a:buNone/>
            </a:pPr>
            <a:r>
              <a:rPr lang="en-US" altLang="zh-CN" sz="2000" dirty="0"/>
              <a:t>A. </a:t>
            </a:r>
            <a:r>
              <a:rPr lang="zh-CN" altLang="en-US" sz="2000" dirty="0"/>
              <a:t>亲自驾车去</a:t>
            </a:r>
            <a:r>
              <a:rPr lang="en-US" altLang="zh-CN" sz="2000" dirty="0"/>
              <a:t>30</a:t>
            </a:r>
            <a:r>
              <a:rPr lang="zh-CN" altLang="en-US" sz="2000" dirty="0"/>
              <a:t>公里以外的地方送</a:t>
            </a:r>
            <a:r>
              <a:rPr lang="zh-CN" altLang="en-US" sz="2000" dirty="0" smtClean="0"/>
              <a:t>货</a:t>
            </a:r>
            <a:r>
              <a:rPr lang="en-US" altLang="zh-CN" sz="2000" dirty="0" smtClean="0"/>
              <a:t>	</a:t>
            </a:r>
            <a:endParaRPr lang="zh-CN" altLang="en-US" sz="2000" dirty="0" smtClean="0"/>
          </a:p>
          <a:p>
            <a:pPr marL="344488" lvl="1" indent="0">
              <a:buNone/>
            </a:pPr>
            <a:r>
              <a:rPr lang="en-US" altLang="zh-CN" sz="2000" dirty="0" smtClean="0"/>
              <a:t>B. </a:t>
            </a:r>
            <a:r>
              <a:rPr lang="zh-CN" altLang="en-US" sz="2000" dirty="0" smtClean="0"/>
              <a:t>打电话给维修工程师，要求他立即处理此事</a:t>
            </a:r>
          </a:p>
          <a:p>
            <a:pPr marL="344488" lvl="1" indent="0">
              <a:buNone/>
            </a:pPr>
            <a:r>
              <a:rPr lang="en-US" altLang="zh-CN" sz="2000" dirty="0" smtClean="0"/>
              <a:t>C. </a:t>
            </a:r>
            <a:r>
              <a:rPr lang="zh-CN" altLang="en-US" sz="2000" dirty="0" smtClean="0"/>
              <a:t>告诉客户下周才能解决</a:t>
            </a:r>
          </a:p>
          <a:p>
            <a:r>
              <a:rPr lang="en-US" altLang="zh-CN" sz="2400" dirty="0" smtClean="0"/>
              <a:t>3</a:t>
            </a:r>
            <a:r>
              <a:rPr lang="en-US" altLang="zh-CN" sz="2400" dirty="0"/>
              <a:t>. </a:t>
            </a:r>
            <a:r>
              <a:rPr lang="zh-CN" altLang="en-US" sz="2400" dirty="0"/>
              <a:t>如果某位与你竞争最激烈的同事向你借一本经营管理畅销书，你会：</a:t>
            </a:r>
          </a:p>
          <a:p>
            <a:pPr marL="344488" lvl="1" indent="0">
              <a:buNone/>
            </a:pPr>
            <a:r>
              <a:rPr lang="en-US" altLang="zh-CN" sz="2000" dirty="0"/>
              <a:t>A. </a:t>
            </a:r>
            <a:r>
              <a:rPr lang="zh-CN" altLang="en-US" sz="2000" dirty="0"/>
              <a:t>立即借给</a:t>
            </a:r>
            <a:r>
              <a:rPr lang="zh-CN" altLang="en-US" sz="2000" dirty="0" smtClean="0"/>
              <a:t>他</a:t>
            </a:r>
            <a:r>
              <a:rPr lang="en-US" altLang="zh-CN" sz="2000" dirty="0" smtClean="0"/>
              <a:t>	B</a:t>
            </a:r>
            <a:r>
              <a:rPr lang="en-US" altLang="zh-CN" sz="2000" dirty="0"/>
              <a:t>. </a:t>
            </a:r>
            <a:r>
              <a:rPr lang="zh-CN" altLang="en-US" sz="2000" dirty="0"/>
              <a:t>同意借给他，但声明此</a:t>
            </a:r>
            <a:r>
              <a:rPr lang="zh-CN" altLang="en-US" sz="2000" dirty="0" smtClean="0"/>
              <a:t>书不一定有用</a:t>
            </a:r>
            <a:endParaRPr lang="zh-CN" altLang="en-US" sz="2000" dirty="0"/>
          </a:p>
          <a:p>
            <a:pPr marL="344488" lvl="1" indent="0">
              <a:buNone/>
            </a:pPr>
            <a:r>
              <a:rPr lang="en-US" altLang="zh-CN" sz="2000" dirty="0"/>
              <a:t>C. </a:t>
            </a:r>
            <a:r>
              <a:rPr lang="zh-CN" altLang="en-US" sz="2000" dirty="0"/>
              <a:t>告诉他书被遗忘在火车上</a:t>
            </a:r>
            <a:r>
              <a:rPr lang="zh-CN" altLang="en-US" sz="2000" dirty="0" smtClean="0"/>
              <a:t>了</a:t>
            </a:r>
            <a:endParaRPr lang="zh-CN" altLang="en-US" sz="2000" dirty="0"/>
          </a:p>
          <a:p>
            <a:endParaRPr lang="zh-CN" altLang="en-US" dirty="0"/>
          </a:p>
        </p:txBody>
      </p:sp>
    </p:spTree>
    <p:extLst>
      <p:ext uri="{BB962C8B-B14F-4D97-AF65-F5344CB8AC3E}">
        <p14:creationId xmlns:p14="http://schemas.microsoft.com/office/powerpoint/2010/main" val="308714818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51C954A1-9FE7-4ABB-8851-D5362BFC037D}" type="slidenum">
              <a:rPr lang="en-US" altLang="en-US" smtClean="0"/>
              <a:pPr/>
              <a:t>76</a:t>
            </a:fld>
            <a:endParaRPr lang="en-US" altLang="en-US"/>
          </a:p>
        </p:txBody>
      </p:sp>
      <p:sp>
        <p:nvSpPr>
          <p:cNvPr id="5" name="内容占位符 4"/>
          <p:cNvSpPr>
            <a:spLocks noGrp="1"/>
          </p:cNvSpPr>
          <p:nvPr>
            <p:ph sz="quarter" idx="11"/>
          </p:nvPr>
        </p:nvSpPr>
        <p:spPr/>
        <p:txBody>
          <a:bodyPr>
            <a:normAutofit fontScale="92500" lnSpcReduction="10000"/>
          </a:bodyPr>
          <a:lstStyle/>
          <a:p>
            <a:r>
              <a:rPr lang="en-US" altLang="zh-CN" dirty="0"/>
              <a:t>4. </a:t>
            </a:r>
            <a:r>
              <a:rPr lang="zh-CN" altLang="en-US" dirty="0"/>
              <a:t>如果某位同事为方便自已去旅游而要求与你调换休息时间，在你还未作决定如何度假的情况下，你会：</a:t>
            </a:r>
          </a:p>
          <a:p>
            <a:pPr marL="344488" lvl="1" indent="0">
              <a:buNone/>
            </a:pPr>
            <a:r>
              <a:rPr lang="en-US" altLang="zh-CN" dirty="0"/>
              <a:t>A. </a:t>
            </a:r>
            <a:r>
              <a:rPr lang="zh-CN" altLang="en-US" dirty="0"/>
              <a:t>马上应</a:t>
            </a:r>
            <a:r>
              <a:rPr lang="zh-CN" altLang="en-US" dirty="0" smtClean="0"/>
              <a:t>允</a:t>
            </a:r>
            <a:r>
              <a:rPr lang="en-US" altLang="zh-CN" dirty="0" smtClean="0"/>
              <a:t>		B</a:t>
            </a:r>
            <a:r>
              <a:rPr lang="en-US" altLang="zh-CN" dirty="0"/>
              <a:t>. </a:t>
            </a:r>
            <a:r>
              <a:rPr lang="zh-CN" altLang="en-US" dirty="0"/>
              <a:t>告诉他你要回家请示夫</a:t>
            </a:r>
            <a:r>
              <a:rPr lang="zh-CN" altLang="en-US" dirty="0" smtClean="0"/>
              <a:t>人</a:t>
            </a:r>
            <a:r>
              <a:rPr lang="en-US" altLang="zh-CN" dirty="0" smtClean="0"/>
              <a:t>	</a:t>
            </a:r>
            <a:endParaRPr lang="zh-CN" altLang="en-US" dirty="0" smtClean="0"/>
          </a:p>
          <a:p>
            <a:pPr marL="344488" lvl="1" indent="0">
              <a:buNone/>
            </a:pPr>
            <a:r>
              <a:rPr lang="en-US" altLang="zh-CN" dirty="0" smtClean="0"/>
              <a:t>C. </a:t>
            </a:r>
            <a:r>
              <a:rPr lang="zh-CN" altLang="en-US" dirty="0" smtClean="0"/>
              <a:t>拒绝调换，推说自已已经参加旅游团了</a:t>
            </a:r>
            <a:endParaRPr lang="zh-CN" altLang="en-US" dirty="0"/>
          </a:p>
          <a:p>
            <a:r>
              <a:rPr lang="en-US" altLang="zh-CN" dirty="0"/>
              <a:t>5. </a:t>
            </a:r>
            <a:r>
              <a:rPr lang="zh-CN" altLang="en-US" dirty="0"/>
              <a:t>你如果在急匆匆地驾车去赴约途中看到你秘书的车出了故障，停在路边，你会：</a:t>
            </a:r>
          </a:p>
          <a:p>
            <a:pPr marL="344488" lvl="1" indent="0">
              <a:buNone/>
            </a:pPr>
            <a:r>
              <a:rPr lang="en-US" altLang="zh-CN" dirty="0"/>
              <a:t>A. </a:t>
            </a:r>
            <a:r>
              <a:rPr lang="zh-CN" altLang="en-US" dirty="0"/>
              <a:t>毫不犹豫地下车帮忙修车</a:t>
            </a:r>
          </a:p>
          <a:p>
            <a:pPr marL="344488" lvl="1" indent="0">
              <a:buNone/>
            </a:pPr>
            <a:r>
              <a:rPr lang="en-US" altLang="zh-CN" dirty="0"/>
              <a:t>B. </a:t>
            </a:r>
            <a:r>
              <a:rPr lang="zh-CN" altLang="en-US" dirty="0"/>
              <a:t>告诉他你有急事，不能停下来帮他修车，但一定帮他找修理工</a:t>
            </a:r>
          </a:p>
          <a:p>
            <a:pPr marL="344488" lvl="1" indent="0">
              <a:buNone/>
            </a:pPr>
            <a:r>
              <a:rPr lang="en-US" altLang="zh-CN" dirty="0"/>
              <a:t>C. </a:t>
            </a:r>
            <a:r>
              <a:rPr lang="zh-CN" altLang="en-US" dirty="0"/>
              <a:t>装作没看见他，径直驶过去</a:t>
            </a:r>
          </a:p>
          <a:p>
            <a:r>
              <a:rPr lang="en-US" altLang="zh-CN" dirty="0" smtClean="0"/>
              <a:t>6</a:t>
            </a:r>
            <a:r>
              <a:rPr lang="en-US" altLang="zh-CN" dirty="0"/>
              <a:t>. </a:t>
            </a:r>
            <a:r>
              <a:rPr lang="zh-CN" altLang="en-US" dirty="0"/>
              <a:t>如果某位同事在你准备下班回家时，请求你留下来听他“倾吐苦水”，你会：</a:t>
            </a:r>
          </a:p>
          <a:p>
            <a:pPr marL="344488" lvl="1" indent="0">
              <a:buNone/>
            </a:pPr>
            <a:r>
              <a:rPr lang="en-US" altLang="zh-CN" dirty="0"/>
              <a:t>A. </a:t>
            </a:r>
            <a:r>
              <a:rPr lang="zh-CN" altLang="en-US" dirty="0"/>
              <a:t>立即同</a:t>
            </a:r>
            <a:r>
              <a:rPr lang="zh-CN" altLang="en-US" dirty="0" smtClean="0"/>
              <a:t>意</a:t>
            </a:r>
            <a:r>
              <a:rPr lang="en-US" altLang="zh-CN" dirty="0" smtClean="0"/>
              <a:t>		B</a:t>
            </a:r>
            <a:r>
              <a:rPr lang="en-US" altLang="zh-CN" dirty="0"/>
              <a:t>. </a:t>
            </a:r>
            <a:r>
              <a:rPr lang="zh-CN" altLang="en-US" dirty="0"/>
              <a:t>劝他第二天再</a:t>
            </a:r>
            <a:r>
              <a:rPr lang="zh-CN" altLang="en-US" dirty="0" smtClean="0"/>
              <a:t>说</a:t>
            </a:r>
            <a:r>
              <a:rPr lang="en-US" altLang="zh-CN" dirty="0" smtClean="0"/>
              <a:t>	</a:t>
            </a:r>
            <a:endParaRPr lang="zh-CN" altLang="en-US" dirty="0" smtClean="0"/>
          </a:p>
          <a:p>
            <a:pPr marL="344488" lvl="1" indent="0">
              <a:buNone/>
            </a:pPr>
            <a:r>
              <a:rPr lang="en-US" altLang="zh-CN" dirty="0" smtClean="0"/>
              <a:t>C. </a:t>
            </a:r>
            <a:r>
              <a:rPr lang="zh-CN" altLang="en-US" dirty="0" smtClean="0"/>
              <a:t>以夫人生病为由拒绝他的请求</a:t>
            </a:r>
          </a:p>
          <a:p>
            <a:endParaRPr lang="zh-CN" altLang="en-US" dirty="0"/>
          </a:p>
        </p:txBody>
      </p:sp>
    </p:spTree>
    <p:extLst>
      <p:ext uri="{BB962C8B-B14F-4D97-AF65-F5344CB8AC3E}">
        <p14:creationId xmlns:p14="http://schemas.microsoft.com/office/powerpoint/2010/main" val="187719824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51C954A1-9FE7-4ABB-8851-D5362BFC037D}" type="slidenum">
              <a:rPr lang="en-US" altLang="en-US" smtClean="0"/>
              <a:pPr/>
              <a:t>77</a:t>
            </a:fld>
            <a:endParaRPr lang="en-US" altLang="en-US"/>
          </a:p>
        </p:txBody>
      </p:sp>
      <p:sp>
        <p:nvSpPr>
          <p:cNvPr id="3" name="内容占位符 2"/>
          <p:cNvSpPr>
            <a:spLocks noGrp="1"/>
          </p:cNvSpPr>
          <p:nvPr>
            <p:ph sz="quarter" idx="11"/>
          </p:nvPr>
        </p:nvSpPr>
        <p:spPr>
          <a:xfrm>
            <a:off x="153988" y="406400"/>
            <a:ext cx="8847137" cy="5980953"/>
          </a:xfrm>
        </p:spPr>
        <p:txBody>
          <a:bodyPr>
            <a:normAutofit fontScale="85000" lnSpcReduction="20000"/>
          </a:bodyPr>
          <a:lstStyle/>
          <a:p>
            <a:r>
              <a:rPr lang="en-US" altLang="zh-CN" dirty="0"/>
              <a:t>7. </a:t>
            </a:r>
            <a:r>
              <a:rPr lang="zh-CN" altLang="en-US" dirty="0"/>
              <a:t>如果某位同事因事要去医院探望夫人，要求你替他去接一位搭夜班机来的大人物，你会：</a:t>
            </a:r>
          </a:p>
          <a:p>
            <a:pPr marL="344488" lvl="1" indent="0">
              <a:buNone/>
            </a:pPr>
            <a:r>
              <a:rPr lang="en-US" altLang="zh-CN" dirty="0"/>
              <a:t>A. </a:t>
            </a:r>
            <a:r>
              <a:rPr lang="zh-CN" altLang="en-US" dirty="0"/>
              <a:t>立即同</a:t>
            </a:r>
            <a:r>
              <a:rPr lang="zh-CN" altLang="en-US" dirty="0" smtClean="0"/>
              <a:t>意</a:t>
            </a:r>
            <a:r>
              <a:rPr lang="en-US" altLang="zh-CN" dirty="0" smtClean="0"/>
              <a:t>	B</a:t>
            </a:r>
            <a:r>
              <a:rPr lang="en-US" altLang="zh-CN" dirty="0"/>
              <a:t>. </a:t>
            </a:r>
            <a:r>
              <a:rPr lang="zh-CN" altLang="en-US" dirty="0"/>
              <a:t>找借口劝他另找别人帮</a:t>
            </a:r>
            <a:r>
              <a:rPr lang="zh-CN" altLang="en-US" dirty="0" smtClean="0"/>
              <a:t>忙</a:t>
            </a:r>
            <a:r>
              <a:rPr lang="en-US" altLang="zh-CN" dirty="0" smtClean="0"/>
              <a:t>	C</a:t>
            </a:r>
            <a:r>
              <a:rPr lang="en-US" altLang="zh-CN" dirty="0"/>
              <a:t>. </a:t>
            </a:r>
            <a:r>
              <a:rPr lang="zh-CN" altLang="en-US" dirty="0"/>
              <a:t>以汽车坏了为由拒</a:t>
            </a:r>
            <a:r>
              <a:rPr lang="zh-CN" altLang="en-US" dirty="0" smtClean="0"/>
              <a:t>绝</a:t>
            </a:r>
            <a:endParaRPr lang="zh-CN" altLang="en-US" dirty="0"/>
          </a:p>
          <a:p>
            <a:r>
              <a:rPr lang="en-US" altLang="zh-CN" dirty="0"/>
              <a:t>8. </a:t>
            </a:r>
            <a:r>
              <a:rPr lang="zh-CN" altLang="en-US" dirty="0"/>
              <a:t>如果某位同事的儿子想选择与你同样的专业，请你为他做些求职指导，你会：</a:t>
            </a:r>
          </a:p>
          <a:p>
            <a:pPr marL="344488" lvl="1" indent="0">
              <a:buNone/>
            </a:pPr>
            <a:r>
              <a:rPr lang="en-US" altLang="zh-CN" dirty="0" smtClean="0"/>
              <a:t>A. </a:t>
            </a:r>
            <a:r>
              <a:rPr lang="zh-CN" altLang="en-US" dirty="0" smtClean="0"/>
              <a:t>立</a:t>
            </a:r>
            <a:r>
              <a:rPr lang="zh-CN" altLang="en-US" dirty="0"/>
              <a:t>即同</a:t>
            </a:r>
            <a:r>
              <a:rPr lang="zh-CN" altLang="en-US" dirty="0" smtClean="0"/>
              <a:t>意</a:t>
            </a:r>
            <a:r>
              <a:rPr lang="en-US" altLang="zh-CN" dirty="0" smtClean="0"/>
              <a:t>	</a:t>
            </a:r>
          </a:p>
          <a:p>
            <a:pPr marL="344488" lvl="1" indent="0">
              <a:buNone/>
            </a:pPr>
            <a:r>
              <a:rPr lang="en-US" altLang="zh-CN" dirty="0" smtClean="0"/>
              <a:t>B</a:t>
            </a:r>
            <a:r>
              <a:rPr lang="en-US" altLang="zh-CN" dirty="0"/>
              <a:t>. </a:t>
            </a:r>
            <a:r>
              <a:rPr lang="zh-CN" altLang="en-US" dirty="0"/>
              <a:t>答应他的请求，但同时声明你的意见可能已经过时，他最好再找些最新的资料做参</a:t>
            </a:r>
            <a:r>
              <a:rPr lang="zh-CN" altLang="en-US" dirty="0" smtClean="0"/>
              <a:t>考</a:t>
            </a:r>
            <a:r>
              <a:rPr lang="en-US" altLang="zh-CN" dirty="0" smtClean="0"/>
              <a:t>	</a:t>
            </a:r>
          </a:p>
          <a:p>
            <a:pPr marL="344488" lvl="1" indent="0">
              <a:buNone/>
            </a:pPr>
            <a:r>
              <a:rPr lang="en-US" altLang="zh-CN" dirty="0" smtClean="0"/>
              <a:t>C</a:t>
            </a:r>
            <a:r>
              <a:rPr lang="en-US" altLang="zh-CN" dirty="0"/>
              <a:t>. </a:t>
            </a:r>
            <a:r>
              <a:rPr lang="zh-CN" altLang="en-US" dirty="0"/>
              <a:t>只答应谈几分钟</a:t>
            </a:r>
          </a:p>
          <a:p>
            <a:r>
              <a:rPr lang="en-US" altLang="zh-CN" dirty="0" smtClean="0"/>
              <a:t>9</a:t>
            </a:r>
            <a:r>
              <a:rPr lang="en-US" altLang="zh-CN" dirty="0"/>
              <a:t>. </a:t>
            </a:r>
            <a:r>
              <a:rPr lang="zh-CN" altLang="en-US" dirty="0"/>
              <a:t>你在某次会上发表的演讲很精彩，会后几位同事都向你索</a:t>
            </a:r>
            <a:r>
              <a:rPr lang="zh-CN" altLang="en-US" dirty="0" smtClean="0"/>
              <a:t>要讲稿，</a:t>
            </a:r>
            <a:r>
              <a:rPr lang="zh-CN" altLang="en-US" dirty="0"/>
              <a:t>你会：</a:t>
            </a:r>
          </a:p>
          <a:p>
            <a:pPr marL="344488" lvl="1" indent="0">
              <a:buNone/>
            </a:pPr>
            <a:r>
              <a:rPr lang="en-US" altLang="zh-CN" dirty="0"/>
              <a:t>A. </a:t>
            </a:r>
            <a:r>
              <a:rPr lang="zh-CN" altLang="en-US" dirty="0"/>
              <a:t>同意</a:t>
            </a:r>
            <a:r>
              <a:rPr lang="en-US" altLang="zh-CN" dirty="0"/>
              <a:t>——</a:t>
            </a:r>
            <a:r>
              <a:rPr lang="zh-CN" altLang="en-US" dirty="0"/>
              <a:t>并立即复</a:t>
            </a:r>
            <a:r>
              <a:rPr lang="zh-CN" altLang="en-US" dirty="0" smtClean="0"/>
              <a:t>印</a:t>
            </a:r>
            <a:r>
              <a:rPr lang="en-US" altLang="zh-CN" dirty="0" smtClean="0"/>
              <a:t>	B</a:t>
            </a:r>
            <a:r>
              <a:rPr lang="en-US" altLang="zh-CN" dirty="0"/>
              <a:t>. </a:t>
            </a:r>
            <a:r>
              <a:rPr lang="zh-CN" altLang="en-US" dirty="0"/>
              <a:t>同意</a:t>
            </a:r>
            <a:r>
              <a:rPr lang="en-US" altLang="zh-CN" dirty="0"/>
              <a:t>——</a:t>
            </a:r>
            <a:r>
              <a:rPr lang="zh-CN" altLang="en-US" dirty="0"/>
              <a:t>但并不十分重</a:t>
            </a:r>
            <a:r>
              <a:rPr lang="zh-CN" altLang="en-US" dirty="0" smtClean="0"/>
              <a:t>视</a:t>
            </a:r>
            <a:r>
              <a:rPr lang="en-US" altLang="zh-CN" dirty="0" smtClean="0"/>
              <a:t>	</a:t>
            </a:r>
            <a:endParaRPr lang="zh-CN" altLang="en-US" dirty="0" smtClean="0"/>
          </a:p>
          <a:p>
            <a:pPr marL="344488" lvl="1" indent="0">
              <a:buNone/>
            </a:pPr>
            <a:r>
              <a:rPr lang="en-US" altLang="zh-CN" dirty="0" smtClean="0"/>
              <a:t>C. </a:t>
            </a:r>
            <a:r>
              <a:rPr lang="zh-CN" altLang="en-US" dirty="0" smtClean="0"/>
              <a:t>同意</a:t>
            </a:r>
            <a:r>
              <a:rPr lang="en-US" altLang="zh-CN" dirty="0" smtClean="0"/>
              <a:t>——</a:t>
            </a:r>
            <a:r>
              <a:rPr lang="zh-CN" altLang="en-US" dirty="0" smtClean="0"/>
              <a:t>但转眼即忘记</a:t>
            </a:r>
            <a:endParaRPr lang="zh-CN" altLang="en-US" dirty="0"/>
          </a:p>
          <a:p>
            <a:r>
              <a:rPr lang="en-US" altLang="zh-CN" dirty="0"/>
              <a:t>10</a:t>
            </a:r>
            <a:r>
              <a:rPr lang="zh-CN" altLang="en-US" dirty="0"/>
              <a:t>、如果你参加一个新技术培训班，学到了一些对许多同事都有益的知识，你会：</a:t>
            </a:r>
          </a:p>
          <a:p>
            <a:pPr marL="344488" lvl="1" indent="0">
              <a:buNone/>
            </a:pPr>
            <a:r>
              <a:rPr lang="en-US" altLang="zh-CN" dirty="0" smtClean="0"/>
              <a:t>A. </a:t>
            </a:r>
            <a:r>
              <a:rPr lang="zh-CN" altLang="en-US" dirty="0" smtClean="0"/>
              <a:t>返</a:t>
            </a:r>
            <a:r>
              <a:rPr lang="zh-CN" altLang="en-US" dirty="0"/>
              <a:t>回后立即向大家宣布并分发参考资</a:t>
            </a:r>
            <a:r>
              <a:rPr lang="zh-CN" altLang="en-US" dirty="0" smtClean="0"/>
              <a:t>料</a:t>
            </a:r>
            <a:r>
              <a:rPr lang="en-US" altLang="zh-CN" dirty="0" smtClean="0"/>
              <a:t>	B</a:t>
            </a:r>
            <a:r>
              <a:rPr lang="en-US" altLang="zh-CN" dirty="0"/>
              <a:t>. </a:t>
            </a:r>
            <a:r>
              <a:rPr lang="zh-CN" altLang="en-US" dirty="0"/>
              <a:t>只泛泛地介绍一下情</a:t>
            </a:r>
            <a:r>
              <a:rPr lang="zh-CN" altLang="en-US" dirty="0" smtClean="0"/>
              <a:t>况</a:t>
            </a:r>
            <a:endParaRPr lang="en-US" altLang="zh-CN" dirty="0"/>
          </a:p>
          <a:p>
            <a:pPr marL="344488" lvl="1" indent="0">
              <a:buNone/>
            </a:pPr>
            <a:r>
              <a:rPr lang="en-US" altLang="zh-CN" dirty="0" smtClean="0"/>
              <a:t>C</a:t>
            </a:r>
            <a:r>
              <a:rPr lang="en-US" altLang="zh-CN" dirty="0"/>
              <a:t>. </a:t>
            </a:r>
            <a:r>
              <a:rPr lang="zh-CN" altLang="en-US" dirty="0"/>
              <a:t>把这个课程贬得一钱不值，不泄露任何信</a:t>
            </a:r>
            <a:r>
              <a:rPr lang="zh-CN" altLang="en-US" dirty="0" smtClean="0"/>
              <a:t>息</a:t>
            </a:r>
            <a:endParaRPr lang="zh-CN" altLang="en-US" dirty="0"/>
          </a:p>
        </p:txBody>
      </p:sp>
    </p:spTree>
    <p:extLst>
      <p:ext uri="{BB962C8B-B14F-4D97-AF65-F5344CB8AC3E}">
        <p14:creationId xmlns:p14="http://schemas.microsoft.com/office/powerpoint/2010/main" val="252964494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51C954A1-9FE7-4ABB-8851-D5362BFC037D}" type="slidenum">
              <a:rPr lang="en-US" altLang="en-US" smtClean="0"/>
              <a:pPr/>
              <a:t>78</a:t>
            </a:fld>
            <a:endParaRPr lang="en-US" altLang="en-US"/>
          </a:p>
        </p:txBody>
      </p:sp>
      <p:sp>
        <p:nvSpPr>
          <p:cNvPr id="3" name="内容占位符 2"/>
          <p:cNvSpPr>
            <a:spLocks noGrp="1"/>
          </p:cNvSpPr>
          <p:nvPr>
            <p:ph sz="quarter" idx="11"/>
          </p:nvPr>
        </p:nvSpPr>
        <p:spPr/>
        <p:txBody>
          <a:bodyPr>
            <a:normAutofit lnSpcReduction="10000"/>
          </a:bodyPr>
          <a:lstStyle/>
          <a:p>
            <a:r>
              <a:rPr lang="zh-CN" altLang="en-US" dirty="0" smtClean="0">
                <a:solidFill>
                  <a:srgbClr val="C00000"/>
                </a:solidFill>
              </a:rPr>
              <a:t>测试结果：</a:t>
            </a:r>
            <a:endParaRPr lang="zh-CN" altLang="en-US" dirty="0">
              <a:solidFill>
                <a:srgbClr val="C00000"/>
              </a:solidFill>
            </a:endParaRPr>
          </a:p>
          <a:p>
            <a:pPr lvl="1"/>
            <a:r>
              <a:rPr lang="zh-CN" altLang="en-US" dirty="0"/>
              <a:t>全部回答“</a:t>
            </a:r>
            <a:r>
              <a:rPr lang="en-US" altLang="zh-CN" dirty="0"/>
              <a:t>A”</a:t>
            </a:r>
            <a:r>
              <a:rPr lang="zh-CN" altLang="en-US" dirty="0"/>
              <a:t>：</a:t>
            </a:r>
          </a:p>
          <a:p>
            <a:pPr lvl="2"/>
            <a:r>
              <a:rPr lang="zh-CN" altLang="en-US" dirty="0"/>
              <a:t>你只能说是一位极善良、极有爱心的人，但你要当心，千万别被低效率的人拖后腿，应该有自己的主见</a:t>
            </a:r>
          </a:p>
          <a:p>
            <a:pPr lvl="1"/>
            <a:r>
              <a:rPr lang="zh-CN" altLang="en-US" dirty="0"/>
              <a:t>大部分回答“</a:t>
            </a:r>
            <a:r>
              <a:rPr lang="en-US" altLang="zh-CN" dirty="0"/>
              <a:t>A”</a:t>
            </a:r>
            <a:r>
              <a:rPr lang="zh-CN" altLang="en-US" dirty="0"/>
              <a:t>：</a:t>
            </a:r>
          </a:p>
          <a:p>
            <a:pPr lvl="2"/>
            <a:r>
              <a:rPr lang="zh-CN" altLang="en-US" dirty="0"/>
              <a:t>很善于合作，但并非失去个性，认为礼尚往来是一种美德，在商业生活中亦不可或缺</a:t>
            </a:r>
          </a:p>
          <a:p>
            <a:pPr lvl="1"/>
            <a:r>
              <a:rPr lang="zh-CN" altLang="en-US" dirty="0"/>
              <a:t>大部分回答“</a:t>
            </a:r>
            <a:r>
              <a:rPr lang="en-US" altLang="zh-CN" dirty="0"/>
              <a:t>B”</a:t>
            </a:r>
            <a:r>
              <a:rPr lang="zh-CN" altLang="en-US" dirty="0"/>
              <a:t>：</a:t>
            </a:r>
          </a:p>
          <a:p>
            <a:pPr lvl="2"/>
            <a:r>
              <a:rPr lang="zh-CN" altLang="en-US" dirty="0"/>
              <a:t>以自我为中心的人，不愿意为自已找麻烦，不想让自已的生活规律，工作秩序受到任何干扰</a:t>
            </a:r>
          </a:p>
          <a:p>
            <a:pPr lvl="1"/>
            <a:r>
              <a:rPr lang="zh-CN" altLang="en-US" dirty="0"/>
              <a:t>大部分回答“</a:t>
            </a:r>
            <a:r>
              <a:rPr lang="en-US" altLang="zh-CN" dirty="0"/>
              <a:t>C”</a:t>
            </a:r>
            <a:r>
              <a:rPr lang="zh-CN" altLang="en-US" dirty="0"/>
              <a:t>：</a:t>
            </a:r>
          </a:p>
          <a:p>
            <a:pPr lvl="2"/>
            <a:r>
              <a:rPr lang="zh-CN" altLang="en-US" dirty="0"/>
              <a:t>是一个名副其实的孤家寡人，不善于同别人合作，几乎没有团队意识</a:t>
            </a:r>
          </a:p>
          <a:p>
            <a:endParaRPr lang="zh-CN" altLang="en-US" dirty="0"/>
          </a:p>
        </p:txBody>
      </p:sp>
    </p:spTree>
    <p:extLst>
      <p:ext uri="{BB962C8B-B14F-4D97-AF65-F5344CB8AC3E}">
        <p14:creationId xmlns:p14="http://schemas.microsoft.com/office/powerpoint/2010/main" val="239815400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a:t>
            </a:r>
            <a:r>
              <a:rPr lang="zh-CN" altLang="en-US" dirty="0" smtClean="0"/>
              <a:t>实例</a:t>
            </a:r>
            <a:r>
              <a:rPr lang="en-US" altLang="zh-CN" dirty="0" smtClean="0"/>
              <a:t>】</a:t>
            </a:r>
            <a:r>
              <a:rPr lang="zh-CN" altLang="en-US" dirty="0" smtClean="0"/>
              <a:t>团队发展阶段分析</a:t>
            </a:r>
            <a:endParaRPr lang="zh-CN" altLang="en-US" dirty="0"/>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79</a:t>
            </a:fld>
            <a:endParaRPr lang="en-US" altLang="en-US"/>
          </a:p>
        </p:txBody>
      </p:sp>
      <p:sp>
        <p:nvSpPr>
          <p:cNvPr id="5" name="内容占位符 4"/>
          <p:cNvSpPr>
            <a:spLocks noGrp="1"/>
          </p:cNvSpPr>
          <p:nvPr>
            <p:ph sz="quarter" idx="11"/>
          </p:nvPr>
        </p:nvSpPr>
        <p:spPr/>
        <p:txBody>
          <a:bodyPr>
            <a:normAutofit fontScale="85000" lnSpcReduction="20000"/>
          </a:bodyPr>
          <a:lstStyle/>
          <a:p>
            <a:r>
              <a:rPr lang="zh-CN" altLang="en-US" dirty="0" smtClean="0"/>
              <a:t>刘</a:t>
            </a:r>
            <a:r>
              <a:rPr lang="zh-CN" altLang="en-US" dirty="0"/>
              <a:t>先生因业绩突出被任命</a:t>
            </a:r>
            <a:r>
              <a:rPr lang="zh-CN" altLang="en-US" dirty="0" smtClean="0"/>
              <a:t>为某集团某分</a:t>
            </a:r>
            <a:r>
              <a:rPr lang="zh-CN" altLang="en-US" dirty="0"/>
              <a:t>公司的区域经理兼电脑培训学校校长，负责管理</a:t>
            </a:r>
            <a:r>
              <a:rPr lang="en-US" altLang="zh-CN" dirty="0"/>
              <a:t>5</a:t>
            </a:r>
            <a:r>
              <a:rPr lang="zh-CN" altLang="en-US" dirty="0"/>
              <a:t>名老师，</a:t>
            </a:r>
            <a:r>
              <a:rPr lang="en-US" altLang="zh-CN" dirty="0"/>
              <a:t>8</a:t>
            </a:r>
            <a:r>
              <a:rPr lang="zh-CN" altLang="en-US" dirty="0"/>
              <a:t>名业务员。当时情况较为紧急，刘先生未经过任何培训就走马上任了，上任后，刘先生立即着手打造一支高效的团队，但是</a:t>
            </a:r>
            <a:r>
              <a:rPr lang="en-US" altLang="zh-CN" dirty="0"/>
              <a:t>24</a:t>
            </a:r>
            <a:r>
              <a:rPr lang="zh-CN" altLang="en-US" dirty="0"/>
              <a:t>岁的他并没有管理经验，成为经理不到三个月就表现得与团队格格不入，员工的反馈显示，刘先生试图掌控每个人的销售情况及学校管理的每一个环节，甚至于学校后勤的柴米油盐，卫生打扫等小事都由其本人负责监督管理，这使得他所领导的老师及业务人员极为清闲，工作缺乏热情，成员士气十分低落。刘先生的下属抱怨说，他每次开会都像个长舌妇一样对大家喋喋不休，同样的问题重复多次，对下属未做好工作，总是批评抱怨，从来不会表扬下属的优点，成绩与进步。</a:t>
            </a:r>
            <a:r>
              <a:rPr lang="zh-CN" altLang="en-US" dirty="0" smtClean="0"/>
              <a:t>在工</a:t>
            </a:r>
            <a:r>
              <a:rPr lang="zh-CN" altLang="en-US" dirty="0"/>
              <a:t>作之余也从来不主动与下属进行沟通交流，刘先生本人也感觉在分公司工作非常疲惫，找不到做团队主管的乐趣，为此他感到非常痛苦。</a:t>
            </a:r>
          </a:p>
        </p:txBody>
      </p:sp>
    </p:spTree>
    <p:extLst>
      <p:ext uri="{BB962C8B-B14F-4D97-AF65-F5344CB8AC3E}">
        <p14:creationId xmlns:p14="http://schemas.microsoft.com/office/powerpoint/2010/main" val="18721490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reeform 2"/>
          <p:cNvSpPr>
            <a:spLocks/>
          </p:cNvSpPr>
          <p:nvPr/>
        </p:nvSpPr>
        <p:spPr bwMode="auto">
          <a:xfrm>
            <a:off x="3206750" y="1550988"/>
            <a:ext cx="2552700" cy="1420812"/>
          </a:xfrm>
          <a:custGeom>
            <a:avLst/>
            <a:gdLst>
              <a:gd name="T0" fmla="*/ 0 w 873"/>
              <a:gd name="T1" fmla="*/ 0 h 895"/>
              <a:gd name="T2" fmla="*/ 0 w 873"/>
              <a:gd name="T3" fmla="*/ 2147483647 h 895"/>
              <a:gd name="T4" fmla="*/ 2147483647 w 873"/>
              <a:gd name="T5" fmla="*/ 2147483647 h 895"/>
              <a:gd name="T6" fmla="*/ 0 60000 65536"/>
              <a:gd name="T7" fmla="*/ 0 60000 65536"/>
              <a:gd name="T8" fmla="*/ 0 60000 65536"/>
              <a:gd name="T9" fmla="*/ 0 w 873"/>
              <a:gd name="T10" fmla="*/ 0 h 895"/>
              <a:gd name="T11" fmla="*/ 873 w 873"/>
              <a:gd name="T12" fmla="*/ 895 h 895"/>
            </a:gdLst>
            <a:ahLst/>
            <a:cxnLst>
              <a:cxn ang="T6">
                <a:pos x="T0" y="T1"/>
              </a:cxn>
              <a:cxn ang="T7">
                <a:pos x="T2" y="T3"/>
              </a:cxn>
              <a:cxn ang="T8">
                <a:pos x="T4" y="T5"/>
              </a:cxn>
            </a:cxnLst>
            <a:rect l="T9" t="T10" r="T11" b="T12"/>
            <a:pathLst>
              <a:path w="873" h="895">
                <a:moveTo>
                  <a:pt x="0" y="0"/>
                </a:moveTo>
                <a:lnTo>
                  <a:pt x="0" y="895"/>
                </a:lnTo>
                <a:lnTo>
                  <a:pt x="873" y="895"/>
                </a:lnTo>
              </a:path>
            </a:pathLst>
          </a:custGeom>
          <a:noFill/>
          <a:ln w="22225">
            <a:solidFill>
              <a:srgbClr val="001C5C"/>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ea typeface="微软雅黑" panose="020B0503020204020204" pitchFamily="34" charset="-122"/>
            </a:endParaRPr>
          </a:p>
        </p:txBody>
      </p:sp>
      <p:sp>
        <p:nvSpPr>
          <p:cNvPr id="15363" name="Freeform 3"/>
          <p:cNvSpPr>
            <a:spLocks/>
          </p:cNvSpPr>
          <p:nvPr/>
        </p:nvSpPr>
        <p:spPr bwMode="auto">
          <a:xfrm rot="5400000">
            <a:off x="6655594" y="2245519"/>
            <a:ext cx="1317625" cy="2773363"/>
          </a:xfrm>
          <a:custGeom>
            <a:avLst/>
            <a:gdLst>
              <a:gd name="T0" fmla="*/ 0 w 873"/>
              <a:gd name="T1" fmla="*/ 0 h 895"/>
              <a:gd name="T2" fmla="*/ 0 w 873"/>
              <a:gd name="T3" fmla="*/ 2147483647 h 895"/>
              <a:gd name="T4" fmla="*/ 2147483647 w 873"/>
              <a:gd name="T5" fmla="*/ 2147483647 h 895"/>
              <a:gd name="T6" fmla="*/ 0 60000 65536"/>
              <a:gd name="T7" fmla="*/ 0 60000 65536"/>
              <a:gd name="T8" fmla="*/ 0 60000 65536"/>
              <a:gd name="T9" fmla="*/ 0 w 873"/>
              <a:gd name="T10" fmla="*/ 0 h 895"/>
              <a:gd name="T11" fmla="*/ 873 w 873"/>
              <a:gd name="T12" fmla="*/ 895 h 895"/>
            </a:gdLst>
            <a:ahLst/>
            <a:cxnLst>
              <a:cxn ang="T6">
                <a:pos x="T0" y="T1"/>
              </a:cxn>
              <a:cxn ang="T7">
                <a:pos x="T2" y="T3"/>
              </a:cxn>
              <a:cxn ang="T8">
                <a:pos x="T4" y="T5"/>
              </a:cxn>
            </a:cxnLst>
            <a:rect l="T9" t="T10" r="T11" b="T12"/>
            <a:pathLst>
              <a:path w="873" h="895">
                <a:moveTo>
                  <a:pt x="0" y="0"/>
                </a:moveTo>
                <a:lnTo>
                  <a:pt x="0" y="895"/>
                </a:lnTo>
                <a:lnTo>
                  <a:pt x="873" y="895"/>
                </a:lnTo>
              </a:path>
            </a:pathLst>
          </a:custGeom>
          <a:noFill/>
          <a:ln w="22225">
            <a:solidFill>
              <a:srgbClr val="001C5C"/>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ea typeface="微软雅黑" panose="020B0503020204020204" pitchFamily="34" charset="-122"/>
            </a:endParaRPr>
          </a:p>
        </p:txBody>
      </p:sp>
      <p:sp>
        <p:nvSpPr>
          <p:cNvPr id="15364" name="Freeform 4"/>
          <p:cNvSpPr>
            <a:spLocks/>
          </p:cNvSpPr>
          <p:nvPr/>
        </p:nvSpPr>
        <p:spPr bwMode="auto">
          <a:xfrm flipH="1" flipV="1">
            <a:off x="3370263" y="4433888"/>
            <a:ext cx="2552700" cy="1420812"/>
          </a:xfrm>
          <a:custGeom>
            <a:avLst/>
            <a:gdLst>
              <a:gd name="T0" fmla="*/ 0 w 873"/>
              <a:gd name="T1" fmla="*/ 0 h 895"/>
              <a:gd name="T2" fmla="*/ 0 w 873"/>
              <a:gd name="T3" fmla="*/ 2147483647 h 895"/>
              <a:gd name="T4" fmla="*/ 2147483647 w 873"/>
              <a:gd name="T5" fmla="*/ 2147483647 h 895"/>
              <a:gd name="T6" fmla="*/ 0 60000 65536"/>
              <a:gd name="T7" fmla="*/ 0 60000 65536"/>
              <a:gd name="T8" fmla="*/ 0 60000 65536"/>
              <a:gd name="T9" fmla="*/ 0 w 873"/>
              <a:gd name="T10" fmla="*/ 0 h 895"/>
              <a:gd name="T11" fmla="*/ 873 w 873"/>
              <a:gd name="T12" fmla="*/ 895 h 895"/>
            </a:gdLst>
            <a:ahLst/>
            <a:cxnLst>
              <a:cxn ang="T6">
                <a:pos x="T0" y="T1"/>
              </a:cxn>
              <a:cxn ang="T7">
                <a:pos x="T2" y="T3"/>
              </a:cxn>
              <a:cxn ang="T8">
                <a:pos x="T4" y="T5"/>
              </a:cxn>
            </a:cxnLst>
            <a:rect l="T9" t="T10" r="T11" b="T12"/>
            <a:pathLst>
              <a:path w="873" h="895">
                <a:moveTo>
                  <a:pt x="0" y="0"/>
                </a:moveTo>
                <a:lnTo>
                  <a:pt x="0" y="895"/>
                </a:lnTo>
                <a:lnTo>
                  <a:pt x="873" y="895"/>
                </a:lnTo>
              </a:path>
            </a:pathLst>
          </a:custGeom>
          <a:noFill/>
          <a:ln w="22225">
            <a:solidFill>
              <a:srgbClr val="001C5C"/>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ea typeface="微软雅黑" panose="020B0503020204020204" pitchFamily="34" charset="-122"/>
            </a:endParaRPr>
          </a:p>
        </p:txBody>
      </p:sp>
      <p:sp>
        <p:nvSpPr>
          <p:cNvPr id="15365" name="Freeform 5"/>
          <p:cNvSpPr>
            <a:spLocks/>
          </p:cNvSpPr>
          <p:nvPr/>
        </p:nvSpPr>
        <p:spPr bwMode="auto">
          <a:xfrm rot="5400000" flipH="1" flipV="1">
            <a:off x="1156494" y="2388394"/>
            <a:ext cx="1317625" cy="2773363"/>
          </a:xfrm>
          <a:custGeom>
            <a:avLst/>
            <a:gdLst>
              <a:gd name="T0" fmla="*/ 0 w 873"/>
              <a:gd name="T1" fmla="*/ 0 h 895"/>
              <a:gd name="T2" fmla="*/ 0 w 873"/>
              <a:gd name="T3" fmla="*/ 2147483647 h 895"/>
              <a:gd name="T4" fmla="*/ 2147483647 w 873"/>
              <a:gd name="T5" fmla="*/ 2147483647 h 895"/>
              <a:gd name="T6" fmla="*/ 0 60000 65536"/>
              <a:gd name="T7" fmla="*/ 0 60000 65536"/>
              <a:gd name="T8" fmla="*/ 0 60000 65536"/>
              <a:gd name="T9" fmla="*/ 0 w 873"/>
              <a:gd name="T10" fmla="*/ 0 h 895"/>
              <a:gd name="T11" fmla="*/ 873 w 873"/>
              <a:gd name="T12" fmla="*/ 895 h 895"/>
            </a:gdLst>
            <a:ahLst/>
            <a:cxnLst>
              <a:cxn ang="T6">
                <a:pos x="T0" y="T1"/>
              </a:cxn>
              <a:cxn ang="T7">
                <a:pos x="T2" y="T3"/>
              </a:cxn>
              <a:cxn ang="T8">
                <a:pos x="T4" y="T5"/>
              </a:cxn>
            </a:cxnLst>
            <a:rect l="T9" t="T10" r="T11" b="T12"/>
            <a:pathLst>
              <a:path w="873" h="895">
                <a:moveTo>
                  <a:pt x="0" y="0"/>
                </a:moveTo>
                <a:lnTo>
                  <a:pt x="0" y="895"/>
                </a:lnTo>
                <a:lnTo>
                  <a:pt x="873" y="895"/>
                </a:lnTo>
              </a:path>
            </a:pathLst>
          </a:custGeom>
          <a:noFill/>
          <a:ln w="22225">
            <a:solidFill>
              <a:srgbClr val="001C5C"/>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ea typeface="微软雅黑" panose="020B0503020204020204" pitchFamily="34" charset="-122"/>
            </a:endParaRPr>
          </a:p>
        </p:txBody>
      </p:sp>
      <p:sp>
        <p:nvSpPr>
          <p:cNvPr id="15366" name="Rectangle 6"/>
          <p:cNvSpPr>
            <a:spLocks noChangeArrowheads="1"/>
          </p:cNvSpPr>
          <p:nvPr/>
        </p:nvSpPr>
        <p:spPr bwMode="auto">
          <a:xfrm>
            <a:off x="3582988" y="3349625"/>
            <a:ext cx="1962150" cy="704850"/>
          </a:xfrm>
          <a:prstGeom prst="rect">
            <a:avLst/>
          </a:prstGeom>
          <a:solidFill>
            <a:srgbClr val="001C5C"/>
          </a:solidFill>
          <a:ln w="6350">
            <a:solidFill>
              <a:srgbClr val="001C5C"/>
            </a:solidFill>
            <a:miter lim="800000"/>
            <a:headEnd/>
            <a:tailEnd/>
          </a:ln>
        </p:spPr>
        <p:txBody>
          <a:bodyPr wrap="none" lIns="0" tIns="0" rIns="0" b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b="1" dirty="0">
              <a:ea typeface="微软雅黑" panose="020B0503020204020204" pitchFamily="34" charset="-122"/>
            </a:endParaRPr>
          </a:p>
        </p:txBody>
      </p:sp>
      <p:sp>
        <p:nvSpPr>
          <p:cNvPr id="15367" name="Rectangle 7"/>
          <p:cNvSpPr>
            <a:spLocks noChangeArrowheads="1"/>
          </p:cNvSpPr>
          <p:nvPr/>
        </p:nvSpPr>
        <p:spPr bwMode="auto">
          <a:xfrm>
            <a:off x="3284538" y="1550988"/>
            <a:ext cx="271462" cy="271462"/>
          </a:xfrm>
          <a:prstGeom prst="rect">
            <a:avLst/>
          </a:prstGeom>
          <a:solidFill>
            <a:srgbClr val="001C5C"/>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zh-CN" altLang="en-US">
                <a:solidFill>
                  <a:schemeClr val="bg1"/>
                </a:solidFill>
                <a:ea typeface="微软雅黑" panose="020B0503020204020204" pitchFamily="34" charset="-122"/>
              </a:rPr>
              <a:t>1</a:t>
            </a:r>
          </a:p>
        </p:txBody>
      </p:sp>
      <p:sp>
        <p:nvSpPr>
          <p:cNvPr id="15368" name="Rectangle 8"/>
          <p:cNvSpPr>
            <a:spLocks noChangeArrowheads="1"/>
          </p:cNvSpPr>
          <p:nvPr/>
        </p:nvSpPr>
        <p:spPr bwMode="auto">
          <a:xfrm>
            <a:off x="8429625" y="3049588"/>
            <a:ext cx="271463" cy="271462"/>
          </a:xfrm>
          <a:prstGeom prst="rect">
            <a:avLst/>
          </a:prstGeom>
          <a:solidFill>
            <a:srgbClr val="001C5C"/>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zh-CN" altLang="en-US">
                <a:solidFill>
                  <a:schemeClr val="bg1"/>
                </a:solidFill>
                <a:ea typeface="微软雅黑" panose="020B0503020204020204" pitchFamily="34" charset="-122"/>
              </a:rPr>
              <a:t>2</a:t>
            </a:r>
          </a:p>
        </p:txBody>
      </p:sp>
      <p:sp>
        <p:nvSpPr>
          <p:cNvPr id="15369" name="Rectangle 9"/>
          <p:cNvSpPr>
            <a:spLocks noChangeArrowheads="1"/>
          </p:cNvSpPr>
          <p:nvPr/>
        </p:nvSpPr>
        <p:spPr bwMode="auto">
          <a:xfrm>
            <a:off x="5568950" y="5583238"/>
            <a:ext cx="271463" cy="271462"/>
          </a:xfrm>
          <a:prstGeom prst="rect">
            <a:avLst/>
          </a:prstGeom>
          <a:solidFill>
            <a:srgbClr val="001C5C"/>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zh-CN" altLang="en-US">
                <a:solidFill>
                  <a:schemeClr val="bg1"/>
                </a:solidFill>
                <a:ea typeface="微软雅黑" panose="020B0503020204020204" pitchFamily="34" charset="-122"/>
              </a:rPr>
              <a:t>3</a:t>
            </a:r>
          </a:p>
        </p:txBody>
      </p:sp>
      <p:sp>
        <p:nvSpPr>
          <p:cNvPr id="15370" name="Rectangle 10"/>
          <p:cNvSpPr>
            <a:spLocks noChangeArrowheads="1"/>
          </p:cNvSpPr>
          <p:nvPr/>
        </p:nvSpPr>
        <p:spPr bwMode="auto">
          <a:xfrm>
            <a:off x="428625" y="4090988"/>
            <a:ext cx="271463" cy="271462"/>
          </a:xfrm>
          <a:prstGeom prst="rect">
            <a:avLst/>
          </a:prstGeom>
          <a:solidFill>
            <a:srgbClr val="001C5C"/>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zh-CN" altLang="en-US">
                <a:solidFill>
                  <a:schemeClr val="bg1"/>
                </a:solidFill>
                <a:ea typeface="微软雅黑" panose="020B0503020204020204" pitchFamily="34" charset="-122"/>
              </a:rPr>
              <a:t>4</a:t>
            </a:r>
          </a:p>
        </p:txBody>
      </p:sp>
      <p:sp>
        <p:nvSpPr>
          <p:cNvPr id="15371" name="Rectangle 11"/>
          <p:cNvSpPr>
            <a:spLocks noChangeArrowheads="1"/>
          </p:cNvSpPr>
          <p:nvPr/>
        </p:nvSpPr>
        <p:spPr bwMode="auto">
          <a:xfrm>
            <a:off x="3954463" y="1036638"/>
            <a:ext cx="3810680" cy="189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5000"/>
              </a:spcBef>
              <a:buFont typeface="WingDings" panose="05000000000000000000" pitchFamily="2" charset="2"/>
              <a:tabLst>
                <a:tab pos="8534400" algn="r"/>
              </a:tabLst>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tabLst>
                <a:tab pos="8534400" algn="r"/>
              </a:tabLst>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tabLst>
                <a:tab pos="8534400" algn="r"/>
              </a:tabLst>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tabLst>
                <a:tab pos="8534400" algn="r"/>
              </a:tabLst>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tabLst>
                <a:tab pos="8534400" algn="r"/>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tabLst>
                <a:tab pos="8534400" algn="r"/>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tabLst>
                <a:tab pos="8534400" algn="r"/>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tabLst>
                <a:tab pos="8534400" algn="r"/>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tabLst>
                <a:tab pos="8534400" algn="r"/>
              </a:tabLst>
              <a:defRPr>
                <a:solidFill>
                  <a:schemeClr val="tx1"/>
                </a:solidFill>
                <a:latin typeface="Arial" panose="020B0604020202020204" pitchFamily="34" charset="0"/>
                <a:cs typeface="Arial" panose="020B0604020202020204" pitchFamily="34" charset="0"/>
              </a:defRPr>
            </a:lvl9pPr>
          </a:lstStyle>
          <a:p>
            <a:pPr eaLnBrk="1" hangingPunct="1">
              <a:lnSpc>
                <a:spcPct val="125000"/>
              </a:lnSpc>
              <a:spcBef>
                <a:spcPct val="30000"/>
              </a:spcBef>
              <a:buClr>
                <a:schemeClr val="tx1"/>
              </a:buClr>
            </a:pPr>
            <a:r>
              <a:rPr lang="zh-CN" altLang="en-US" sz="2400" dirty="0">
                <a:solidFill>
                  <a:srgbClr val="000000"/>
                </a:solidFill>
                <a:ea typeface="微软雅黑" panose="020B0503020204020204" pitchFamily="34" charset="-122"/>
                <a:sym typeface="Wingdings" panose="05000000000000000000" pitchFamily="2" charset="2"/>
              </a:rPr>
              <a:t>关</a:t>
            </a:r>
            <a:r>
              <a:rPr lang="zh-CN" altLang="en-US" sz="2400" dirty="0" smtClean="0">
                <a:solidFill>
                  <a:srgbClr val="000000"/>
                </a:solidFill>
                <a:ea typeface="微软雅黑" panose="020B0503020204020204" pitchFamily="34" charset="-122"/>
                <a:sym typeface="Wingdings" panose="05000000000000000000" pitchFamily="2" charset="2"/>
              </a:rPr>
              <a:t>键干系人分析</a:t>
            </a:r>
            <a:r>
              <a:rPr lang="zh-CN" altLang="en-US" sz="2400" b="1" dirty="0" smtClean="0">
                <a:solidFill>
                  <a:srgbClr val="C00000"/>
                </a:solidFill>
                <a:ea typeface="微软雅黑" panose="020B0503020204020204" pitchFamily="34" charset="-122"/>
              </a:rPr>
              <a:t>①</a:t>
            </a:r>
          </a:p>
          <a:p>
            <a:pPr eaLnBrk="1" hangingPunct="1">
              <a:lnSpc>
                <a:spcPct val="125000"/>
              </a:lnSpc>
              <a:spcBef>
                <a:spcPct val="30000"/>
              </a:spcBef>
              <a:buClr>
                <a:schemeClr val="tx1"/>
              </a:buClr>
              <a:buFont typeface="WingDings" panose="05000000000000000000" pitchFamily="2" charset="2"/>
              <a:buChar char="Ø"/>
            </a:pPr>
            <a:r>
              <a:rPr lang="zh-CN" altLang="en-US" sz="2000" dirty="0" smtClean="0">
                <a:solidFill>
                  <a:srgbClr val="002060"/>
                </a:solidFill>
                <a:ea typeface="微软雅黑" panose="020B0503020204020204" pitchFamily="34" charset="-122"/>
              </a:rPr>
              <a:t>分析角色及作用力</a:t>
            </a:r>
            <a:endParaRPr lang="zh-CN" altLang="en-US" sz="2000" b="1" dirty="0" smtClean="0">
              <a:solidFill>
                <a:srgbClr val="C00000"/>
              </a:solidFill>
              <a:ea typeface="微软雅黑" panose="020B0503020204020204" pitchFamily="34" charset="-122"/>
            </a:endParaRPr>
          </a:p>
          <a:p>
            <a:pPr eaLnBrk="1" hangingPunct="1">
              <a:lnSpc>
                <a:spcPct val="125000"/>
              </a:lnSpc>
              <a:spcBef>
                <a:spcPct val="30000"/>
              </a:spcBef>
              <a:buClr>
                <a:schemeClr val="tx1"/>
              </a:buClr>
              <a:buFont typeface="WingDings" panose="05000000000000000000" pitchFamily="2" charset="2"/>
              <a:buChar char="Ø"/>
            </a:pPr>
            <a:r>
              <a:rPr lang="zh-CN" altLang="en-US" sz="2000" dirty="0" smtClean="0">
                <a:solidFill>
                  <a:srgbClr val="002060"/>
                </a:solidFill>
                <a:ea typeface="微软雅黑" panose="020B0503020204020204" pitchFamily="34" charset="-122"/>
              </a:rPr>
              <a:t>利益协调</a:t>
            </a:r>
            <a:endParaRPr lang="en-US" altLang="zh-CN" sz="2000" dirty="0" smtClean="0">
              <a:solidFill>
                <a:srgbClr val="002060"/>
              </a:solidFill>
              <a:ea typeface="微软雅黑" panose="020B0503020204020204" pitchFamily="34" charset="-122"/>
            </a:endParaRPr>
          </a:p>
          <a:p>
            <a:pPr eaLnBrk="1" hangingPunct="1">
              <a:lnSpc>
                <a:spcPct val="125000"/>
              </a:lnSpc>
              <a:spcBef>
                <a:spcPct val="30000"/>
              </a:spcBef>
              <a:buClr>
                <a:schemeClr val="tx1"/>
              </a:buClr>
              <a:buFont typeface="WingDings" panose="05000000000000000000" pitchFamily="2" charset="2"/>
              <a:buChar char="Ø"/>
            </a:pPr>
            <a:r>
              <a:rPr lang="zh-CN" altLang="en-US" sz="2000" dirty="0" smtClean="0">
                <a:solidFill>
                  <a:srgbClr val="002060"/>
                </a:solidFill>
                <a:ea typeface="微软雅黑" panose="020B0503020204020204" pitchFamily="34" charset="-122"/>
              </a:rPr>
              <a:t>业务驱动</a:t>
            </a:r>
            <a:endParaRPr lang="en-US" altLang="zh-CN" sz="2000" dirty="0">
              <a:solidFill>
                <a:srgbClr val="002060"/>
              </a:solidFill>
              <a:ea typeface="微软雅黑" panose="020B0503020204020204" pitchFamily="34" charset="-122"/>
            </a:endParaRPr>
          </a:p>
        </p:txBody>
      </p:sp>
      <p:sp>
        <p:nvSpPr>
          <p:cNvPr id="15372" name="Rectangle 12"/>
          <p:cNvSpPr>
            <a:spLocks noChangeArrowheads="1"/>
          </p:cNvSpPr>
          <p:nvPr/>
        </p:nvSpPr>
        <p:spPr bwMode="auto">
          <a:xfrm>
            <a:off x="6203950" y="3611166"/>
            <a:ext cx="2497138" cy="161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marL="363538" indent="-363538" eaLnBrk="0" hangingPunct="0">
              <a:spcBef>
                <a:spcPct val="25000"/>
              </a:spcBef>
              <a:buFont typeface="WingDings" panose="05000000000000000000" pitchFamily="2" charset="2"/>
              <a:tabLst>
                <a:tab pos="8534400" algn="r"/>
              </a:tabLst>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tabLst>
                <a:tab pos="8534400" algn="r"/>
              </a:tabLst>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tabLst>
                <a:tab pos="8534400" algn="r"/>
              </a:tabLst>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tabLst>
                <a:tab pos="8534400" algn="r"/>
              </a:tabLst>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tabLst>
                <a:tab pos="8534400" algn="r"/>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tabLst>
                <a:tab pos="8534400" algn="r"/>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tabLst>
                <a:tab pos="8534400" algn="r"/>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tabLst>
                <a:tab pos="8534400" algn="r"/>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tabLst>
                <a:tab pos="8534400" algn="r"/>
              </a:tabLst>
              <a:defRPr>
                <a:solidFill>
                  <a:schemeClr val="tx1"/>
                </a:solidFill>
                <a:latin typeface="Arial" panose="020B0604020202020204" pitchFamily="34" charset="0"/>
                <a:cs typeface="Arial" panose="020B0604020202020204" pitchFamily="34" charset="0"/>
              </a:defRPr>
            </a:lvl9pPr>
          </a:lstStyle>
          <a:p>
            <a:pPr eaLnBrk="1" hangingPunct="1">
              <a:lnSpc>
                <a:spcPct val="125000"/>
              </a:lnSpc>
              <a:spcBef>
                <a:spcPct val="30000"/>
              </a:spcBef>
              <a:buClr>
                <a:schemeClr val="tx1"/>
              </a:buClr>
            </a:pPr>
            <a:r>
              <a:rPr lang="zh-CN" altLang="zh-CN" sz="2400" dirty="0">
                <a:ea typeface="微软雅黑" panose="020B0503020204020204" pitchFamily="34" charset="-122"/>
              </a:rPr>
              <a:t>开发项目建议</a:t>
            </a:r>
            <a:r>
              <a:rPr lang="zh-CN" altLang="zh-CN" sz="2400" dirty="0" smtClean="0">
                <a:ea typeface="微软雅黑" panose="020B0503020204020204" pitchFamily="34" charset="-122"/>
              </a:rPr>
              <a:t>书</a:t>
            </a:r>
            <a:r>
              <a:rPr lang="zh-CN" altLang="en-US" sz="2400" b="1" dirty="0" smtClean="0">
                <a:solidFill>
                  <a:srgbClr val="C00000"/>
                </a:solidFill>
                <a:ea typeface="微软雅黑" panose="020B0503020204020204" pitchFamily="34" charset="-122"/>
              </a:rPr>
              <a:t>②</a:t>
            </a:r>
            <a:endParaRPr lang="en-US" altLang="zh-CN" sz="2400" b="1" dirty="0">
              <a:solidFill>
                <a:srgbClr val="C00000"/>
              </a:solidFill>
              <a:ea typeface="微软雅黑" panose="020B0503020204020204" pitchFamily="34" charset="-122"/>
            </a:endParaRPr>
          </a:p>
          <a:p>
            <a:pPr eaLnBrk="1" hangingPunct="1">
              <a:buFont typeface="WingDings" panose="05000000000000000000" pitchFamily="2" charset="2"/>
              <a:buChar char="Ø"/>
            </a:pPr>
            <a:r>
              <a:rPr lang="zh-CN" altLang="en-US" sz="2000" dirty="0">
                <a:solidFill>
                  <a:srgbClr val="002060"/>
                </a:solidFill>
                <a:ea typeface="微软雅黑" panose="020B0503020204020204" pitchFamily="34" charset="-122"/>
              </a:rPr>
              <a:t>共同</a:t>
            </a:r>
            <a:r>
              <a:rPr lang="zh-CN" altLang="en-US" sz="2000" dirty="0" smtClean="0">
                <a:solidFill>
                  <a:srgbClr val="002060"/>
                </a:solidFill>
                <a:ea typeface="微软雅黑" panose="020B0503020204020204" pitchFamily="34" charset="-122"/>
              </a:rPr>
              <a:t>愿景</a:t>
            </a:r>
            <a:endParaRPr lang="en-US" altLang="zh-CN" sz="2000" dirty="0" smtClean="0">
              <a:solidFill>
                <a:srgbClr val="002060"/>
              </a:solidFill>
              <a:ea typeface="微软雅黑" panose="020B0503020204020204" pitchFamily="34" charset="-122"/>
            </a:endParaRPr>
          </a:p>
          <a:p>
            <a:pPr eaLnBrk="1" hangingPunct="1">
              <a:buFont typeface="WingDings" panose="05000000000000000000" pitchFamily="2" charset="2"/>
              <a:buChar char="Ø"/>
            </a:pPr>
            <a:r>
              <a:rPr lang="zh-CN" altLang="en-US" sz="2000" dirty="0" smtClean="0">
                <a:solidFill>
                  <a:srgbClr val="002060"/>
                </a:solidFill>
                <a:ea typeface="微软雅黑" panose="020B0503020204020204" pitchFamily="34" charset="-122"/>
              </a:rPr>
              <a:t>初</a:t>
            </a:r>
            <a:r>
              <a:rPr lang="zh-CN" altLang="en-US" sz="2000" dirty="0">
                <a:solidFill>
                  <a:srgbClr val="002060"/>
                </a:solidFill>
                <a:ea typeface="微软雅黑" panose="020B0503020204020204" pitchFamily="34" charset="-122"/>
              </a:rPr>
              <a:t>步需求分析</a:t>
            </a:r>
            <a:endParaRPr lang="en-US" altLang="zh-CN" sz="2000" dirty="0">
              <a:solidFill>
                <a:srgbClr val="002060"/>
              </a:solidFill>
              <a:ea typeface="微软雅黑" panose="020B0503020204020204" pitchFamily="34" charset="-122"/>
            </a:endParaRPr>
          </a:p>
          <a:p>
            <a:pPr eaLnBrk="1" hangingPunct="1">
              <a:buFont typeface="WingDings" panose="05000000000000000000" pitchFamily="2" charset="2"/>
              <a:buChar char="Ø"/>
            </a:pPr>
            <a:r>
              <a:rPr lang="zh-CN" altLang="en-US" sz="2000" dirty="0">
                <a:solidFill>
                  <a:srgbClr val="002060"/>
                </a:solidFill>
                <a:ea typeface="微软雅黑" panose="020B0503020204020204" pitchFamily="34" charset="-122"/>
              </a:rPr>
              <a:t>初步架构分析</a:t>
            </a:r>
          </a:p>
        </p:txBody>
      </p:sp>
      <p:sp>
        <p:nvSpPr>
          <p:cNvPr id="103437" name="Rectangle 13"/>
          <p:cNvSpPr>
            <a:spLocks noChangeArrowheads="1"/>
          </p:cNvSpPr>
          <p:nvPr/>
        </p:nvSpPr>
        <p:spPr bwMode="auto">
          <a:xfrm>
            <a:off x="1312069" y="4658652"/>
            <a:ext cx="3838155" cy="1800493"/>
          </a:xfrm>
          <a:prstGeom prst="rect">
            <a:avLst/>
          </a:prstGeom>
          <a:noFill/>
          <a:ln w="9525">
            <a:noFill/>
            <a:miter lim="800000"/>
            <a:headEnd/>
            <a:tailEnd/>
          </a:ln>
        </p:spPr>
        <p:txBody>
          <a:bodyPr wrap="square" lIns="0" tIns="0" rIns="0" bIns="0">
            <a:spAutoFit/>
          </a:bodyPr>
          <a:lstStyle>
            <a:lvl1pPr eaLnBrk="0" hangingPunct="0">
              <a:spcBef>
                <a:spcPct val="25000"/>
              </a:spcBef>
              <a:buFont typeface="WingDings" panose="05000000000000000000" pitchFamily="2" charset="2"/>
              <a:tabLst>
                <a:tab pos="8534400" algn="r"/>
              </a:tabLst>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tabLst>
                <a:tab pos="8534400" algn="r"/>
              </a:tabLst>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tabLst>
                <a:tab pos="8534400" algn="r"/>
              </a:tabLst>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tabLst>
                <a:tab pos="8534400" algn="r"/>
              </a:tabLst>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tabLst>
                <a:tab pos="8534400" algn="r"/>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tabLst>
                <a:tab pos="8534400" algn="r"/>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tabLst>
                <a:tab pos="8534400" algn="r"/>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tabLst>
                <a:tab pos="8534400" algn="r"/>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tabLst>
                <a:tab pos="8534400" algn="r"/>
              </a:tabLst>
              <a:defRPr>
                <a:solidFill>
                  <a:schemeClr val="tx1"/>
                </a:solidFill>
                <a:latin typeface="Arial" panose="020B0604020202020204" pitchFamily="34" charset="0"/>
                <a:cs typeface="Arial" panose="020B0604020202020204" pitchFamily="34" charset="0"/>
              </a:defRPr>
            </a:lvl9pPr>
          </a:lstStyle>
          <a:p>
            <a:pPr eaLnBrk="1" hangingPunct="1">
              <a:lnSpc>
                <a:spcPct val="125000"/>
              </a:lnSpc>
              <a:spcBef>
                <a:spcPct val="30000"/>
              </a:spcBef>
              <a:buClr>
                <a:schemeClr val="tx1"/>
              </a:buClr>
            </a:pPr>
            <a:r>
              <a:rPr lang="zh-CN" altLang="zh-CN" sz="2400" dirty="0">
                <a:ea typeface="微软雅黑" panose="020B0503020204020204" pitchFamily="34" charset="-122"/>
              </a:rPr>
              <a:t>项目总体规</a:t>
            </a:r>
            <a:r>
              <a:rPr lang="zh-CN" altLang="zh-CN" sz="2400" dirty="0" smtClean="0">
                <a:ea typeface="微软雅黑" panose="020B0503020204020204" pitchFamily="34" charset="-122"/>
              </a:rPr>
              <a:t>划</a:t>
            </a:r>
            <a:r>
              <a:rPr lang="zh-CN" altLang="en-US" sz="2400" b="1" dirty="0" smtClean="0">
                <a:solidFill>
                  <a:srgbClr val="C00000"/>
                </a:solidFill>
                <a:ea typeface="微软雅黑" panose="020B0503020204020204" pitchFamily="34" charset="-122"/>
              </a:rPr>
              <a:t>③</a:t>
            </a:r>
            <a:endParaRPr lang="en-US" altLang="zh-CN" sz="2400" b="1" dirty="0">
              <a:solidFill>
                <a:srgbClr val="C00000"/>
              </a:solidFill>
              <a:ea typeface="微软雅黑" panose="020B0503020204020204" pitchFamily="34" charset="-122"/>
            </a:endParaRPr>
          </a:p>
          <a:p>
            <a:pPr eaLnBrk="1" hangingPunct="1">
              <a:lnSpc>
                <a:spcPct val="125000"/>
              </a:lnSpc>
              <a:spcBef>
                <a:spcPct val="30000"/>
              </a:spcBef>
              <a:buClr>
                <a:schemeClr val="tx1"/>
              </a:buClr>
              <a:buFont typeface="WingDings" panose="05000000000000000000" pitchFamily="2" charset="2"/>
              <a:buChar char="Ø"/>
            </a:pPr>
            <a:r>
              <a:rPr lang="zh-CN" altLang="en-US" sz="2000" dirty="0" smtClean="0">
                <a:solidFill>
                  <a:srgbClr val="002060"/>
                </a:solidFill>
                <a:ea typeface="微软雅黑" panose="020B0503020204020204" pitchFamily="34" charset="-122"/>
              </a:rPr>
              <a:t>初始的发</a:t>
            </a:r>
            <a:r>
              <a:rPr lang="zh-CN" altLang="en-US" sz="2000" dirty="0">
                <a:solidFill>
                  <a:srgbClr val="002060"/>
                </a:solidFill>
                <a:ea typeface="微软雅黑" panose="020B0503020204020204" pitchFamily="34" charset="-122"/>
              </a:rPr>
              <a:t>布计划</a:t>
            </a:r>
            <a:endParaRPr lang="en-US" altLang="zh-CN" sz="2000" dirty="0">
              <a:solidFill>
                <a:srgbClr val="002060"/>
              </a:solidFill>
              <a:ea typeface="微软雅黑" panose="020B0503020204020204" pitchFamily="34" charset="-122"/>
            </a:endParaRPr>
          </a:p>
          <a:p>
            <a:pPr indent="-91440" eaLnBrk="1" hangingPunct="1">
              <a:lnSpc>
                <a:spcPct val="125000"/>
              </a:lnSpc>
              <a:spcBef>
                <a:spcPct val="30000"/>
              </a:spcBef>
              <a:buClr>
                <a:schemeClr val="tx1"/>
              </a:buClr>
              <a:buFont typeface="WingDings" panose="05000000000000000000" pitchFamily="2" charset="2"/>
              <a:buChar char="Ø"/>
            </a:pPr>
            <a:r>
              <a:rPr lang="zh-CN" altLang="en-US" sz="2000" dirty="0">
                <a:solidFill>
                  <a:srgbClr val="002060"/>
                </a:solidFill>
                <a:ea typeface="微软雅黑" panose="020B0503020204020204" pitchFamily="34" charset="-122"/>
              </a:rPr>
              <a:t>管理规划：需求、架构、开发</a:t>
            </a:r>
            <a:r>
              <a:rPr lang="zh-CN" altLang="en-US" sz="2000" dirty="0" smtClean="0">
                <a:solidFill>
                  <a:srgbClr val="002060"/>
                </a:solidFill>
                <a:ea typeface="微软雅黑" panose="020B0503020204020204" pitchFamily="34" charset="-122"/>
              </a:rPr>
              <a:t>、质量等管</a:t>
            </a:r>
            <a:r>
              <a:rPr lang="zh-CN" altLang="en-US" sz="2000" dirty="0">
                <a:solidFill>
                  <a:srgbClr val="002060"/>
                </a:solidFill>
                <a:ea typeface="微软雅黑" panose="020B0503020204020204" pitchFamily="34" charset="-122"/>
              </a:rPr>
              <a:t>理规划</a:t>
            </a:r>
          </a:p>
        </p:txBody>
      </p:sp>
      <p:sp>
        <p:nvSpPr>
          <p:cNvPr id="103439" name="Rectangle 15"/>
          <p:cNvSpPr>
            <a:spLocks noChangeArrowheads="1"/>
          </p:cNvSpPr>
          <p:nvPr/>
        </p:nvSpPr>
        <p:spPr bwMode="auto">
          <a:xfrm>
            <a:off x="474663" y="2189163"/>
            <a:ext cx="2698750" cy="1892826"/>
          </a:xfrm>
          <a:prstGeom prst="rect">
            <a:avLst/>
          </a:prstGeom>
          <a:noFill/>
          <a:ln w="9525">
            <a:noFill/>
            <a:miter lim="800000"/>
            <a:headEnd/>
            <a:tailEnd/>
          </a:ln>
        </p:spPr>
        <p:txBody>
          <a:bodyPr wrap="square" lIns="0" tIns="0" rIns="0" bIns="0">
            <a:spAutoFit/>
          </a:bodyPr>
          <a:lstStyle>
            <a:lvl1pPr eaLnBrk="0" hangingPunct="0">
              <a:spcBef>
                <a:spcPct val="25000"/>
              </a:spcBef>
              <a:buFont typeface="WingDings" panose="05000000000000000000" pitchFamily="2" charset="2"/>
              <a:tabLst>
                <a:tab pos="8534400" algn="r"/>
              </a:tabLst>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tabLst>
                <a:tab pos="8534400" algn="r"/>
              </a:tabLst>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tabLst>
                <a:tab pos="8534400" algn="r"/>
              </a:tabLst>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tabLst>
                <a:tab pos="8534400" algn="r"/>
              </a:tabLst>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tabLst>
                <a:tab pos="8534400" algn="r"/>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tabLst>
                <a:tab pos="8534400" algn="r"/>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tabLst>
                <a:tab pos="8534400" algn="r"/>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tabLst>
                <a:tab pos="8534400" algn="r"/>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tabLst>
                <a:tab pos="8534400" algn="r"/>
              </a:tabLst>
              <a:defRPr>
                <a:solidFill>
                  <a:schemeClr val="tx1"/>
                </a:solidFill>
                <a:latin typeface="Arial" panose="020B0604020202020204" pitchFamily="34" charset="0"/>
                <a:cs typeface="Arial" panose="020B0604020202020204" pitchFamily="34" charset="0"/>
              </a:defRPr>
            </a:lvl9pPr>
          </a:lstStyle>
          <a:p>
            <a:pPr eaLnBrk="1" hangingPunct="1">
              <a:lnSpc>
                <a:spcPct val="125000"/>
              </a:lnSpc>
              <a:spcBef>
                <a:spcPct val="30000"/>
              </a:spcBef>
              <a:buClr>
                <a:schemeClr val="tx1"/>
              </a:buClr>
            </a:pPr>
            <a:r>
              <a:rPr lang="zh-CN" altLang="en-US" sz="2400" dirty="0" smtClean="0">
                <a:solidFill>
                  <a:srgbClr val="000000"/>
                </a:solidFill>
                <a:ea typeface="微软雅黑" panose="020B0503020204020204" pitchFamily="34" charset="-122"/>
              </a:rPr>
              <a:t>启动一个项目</a:t>
            </a:r>
            <a:endParaRPr lang="en-US" altLang="zh-CN" sz="2400" dirty="0">
              <a:solidFill>
                <a:srgbClr val="000000"/>
              </a:solidFill>
              <a:ea typeface="微软雅黑" panose="020B0503020204020204" pitchFamily="34" charset="-122"/>
            </a:endParaRPr>
          </a:p>
          <a:p>
            <a:pPr eaLnBrk="1" hangingPunct="1">
              <a:lnSpc>
                <a:spcPct val="125000"/>
              </a:lnSpc>
              <a:spcBef>
                <a:spcPct val="30000"/>
              </a:spcBef>
              <a:buClr>
                <a:schemeClr val="tx1"/>
              </a:buClr>
              <a:buFont typeface="WingDings" panose="05000000000000000000" pitchFamily="2" charset="2"/>
              <a:buChar char="Ø"/>
            </a:pPr>
            <a:r>
              <a:rPr lang="zh-CN" altLang="en-US" sz="2000" dirty="0">
                <a:solidFill>
                  <a:srgbClr val="002060"/>
                </a:solidFill>
                <a:ea typeface="微软雅黑" panose="020B0503020204020204" pitchFamily="34" charset="-122"/>
              </a:rPr>
              <a:t>组建团</a:t>
            </a:r>
            <a:r>
              <a:rPr lang="zh-CN" altLang="en-US" sz="2000" dirty="0" smtClean="0">
                <a:solidFill>
                  <a:srgbClr val="002060"/>
                </a:solidFill>
                <a:ea typeface="微软雅黑" panose="020B0503020204020204" pitchFamily="34" charset="-122"/>
              </a:rPr>
              <a:t>队</a:t>
            </a:r>
            <a:r>
              <a:rPr lang="zh-CN" altLang="en-US" sz="2000" b="1" dirty="0" smtClean="0">
                <a:solidFill>
                  <a:srgbClr val="C00000"/>
                </a:solidFill>
                <a:ea typeface="微软雅黑" panose="020B0503020204020204" pitchFamily="34" charset="-122"/>
              </a:rPr>
              <a:t>④</a:t>
            </a:r>
            <a:endParaRPr lang="en-US" altLang="zh-CN" sz="2000" b="1" dirty="0">
              <a:solidFill>
                <a:srgbClr val="C00000"/>
              </a:solidFill>
              <a:ea typeface="微软雅黑" panose="020B0503020204020204" pitchFamily="34" charset="-122"/>
            </a:endParaRPr>
          </a:p>
          <a:p>
            <a:pPr eaLnBrk="1" hangingPunct="1">
              <a:lnSpc>
                <a:spcPct val="125000"/>
              </a:lnSpc>
              <a:spcBef>
                <a:spcPct val="30000"/>
              </a:spcBef>
              <a:buClr>
                <a:schemeClr val="tx1"/>
              </a:buClr>
              <a:buFont typeface="WingDings" panose="05000000000000000000" pitchFamily="2" charset="2"/>
              <a:buChar char="Ø"/>
            </a:pPr>
            <a:r>
              <a:rPr lang="zh-CN" altLang="en-US" sz="2000" dirty="0">
                <a:solidFill>
                  <a:srgbClr val="002060"/>
                </a:solidFill>
                <a:ea typeface="微软雅黑" panose="020B0503020204020204" pitchFamily="34" charset="-122"/>
              </a:rPr>
              <a:t>准</a:t>
            </a:r>
            <a:r>
              <a:rPr lang="zh-CN" altLang="en-US" sz="2000" dirty="0" smtClean="0">
                <a:solidFill>
                  <a:srgbClr val="002060"/>
                </a:solidFill>
                <a:ea typeface="微软雅黑" panose="020B0503020204020204" pitchFamily="34" charset="-122"/>
              </a:rPr>
              <a:t>备工作环境</a:t>
            </a:r>
            <a:r>
              <a:rPr lang="zh-CN" altLang="en-US" sz="2000" b="1" dirty="0" smtClean="0">
                <a:solidFill>
                  <a:srgbClr val="C00000"/>
                </a:solidFill>
                <a:ea typeface="微软雅黑" panose="020B0503020204020204" pitchFamily="34" charset="-122"/>
              </a:rPr>
              <a:t>⑤</a:t>
            </a:r>
            <a:endParaRPr lang="en-US" altLang="zh-CN" sz="2000" b="1" dirty="0" smtClean="0">
              <a:solidFill>
                <a:srgbClr val="C00000"/>
              </a:solidFill>
              <a:ea typeface="微软雅黑" panose="020B0503020204020204" pitchFamily="34" charset="-122"/>
            </a:endParaRPr>
          </a:p>
          <a:p>
            <a:pPr eaLnBrk="1" hangingPunct="1">
              <a:lnSpc>
                <a:spcPct val="125000"/>
              </a:lnSpc>
              <a:spcBef>
                <a:spcPct val="30000"/>
              </a:spcBef>
              <a:buClr>
                <a:schemeClr val="tx1"/>
              </a:buClr>
              <a:buFont typeface="WingDings" panose="05000000000000000000" pitchFamily="2" charset="2"/>
              <a:buChar char="Ø"/>
            </a:pPr>
            <a:r>
              <a:rPr lang="zh-CN" altLang="en-US" sz="2000" dirty="0" smtClean="0">
                <a:solidFill>
                  <a:srgbClr val="002060"/>
                </a:solidFill>
                <a:ea typeface="微软雅黑" panose="020B0503020204020204" pitchFamily="34" charset="-122"/>
              </a:rPr>
              <a:t>第一次迭代规划</a:t>
            </a:r>
            <a:r>
              <a:rPr lang="zh-CN" altLang="en-US" sz="2000" b="1" dirty="0" smtClean="0">
                <a:solidFill>
                  <a:srgbClr val="C00000"/>
                </a:solidFill>
                <a:ea typeface="微软雅黑" panose="020B0503020204020204" pitchFamily="34" charset="-122"/>
              </a:rPr>
              <a:t>⑥</a:t>
            </a:r>
            <a:endParaRPr lang="en-US" altLang="zh-CN" sz="2000" b="1" dirty="0">
              <a:solidFill>
                <a:srgbClr val="C00000"/>
              </a:solidFill>
              <a:ea typeface="微软雅黑" panose="020B0503020204020204" pitchFamily="34" charset="-122"/>
            </a:endParaRPr>
          </a:p>
        </p:txBody>
      </p:sp>
      <p:sp>
        <p:nvSpPr>
          <p:cNvPr id="15375" name="Text Box 17"/>
          <p:cNvSpPr txBox="1">
            <a:spLocks noChangeArrowheads="1"/>
          </p:cNvSpPr>
          <p:nvPr/>
        </p:nvSpPr>
        <p:spPr bwMode="auto">
          <a:xfrm>
            <a:off x="3556000" y="3438525"/>
            <a:ext cx="2117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zh-CN" altLang="en-US" sz="2400" b="1" dirty="0">
                <a:solidFill>
                  <a:srgbClr val="FFFFFF"/>
                </a:solidFill>
                <a:ea typeface="微软雅黑" panose="020B0503020204020204" pitchFamily="34" charset="-122"/>
              </a:rPr>
              <a:t>项目启动过程</a:t>
            </a:r>
          </a:p>
        </p:txBody>
      </p:sp>
      <p:sp>
        <p:nvSpPr>
          <p:cNvPr id="15376" name="标题 17"/>
          <p:cNvSpPr>
            <a:spLocks noGrp="1"/>
          </p:cNvSpPr>
          <p:nvPr>
            <p:ph type="title"/>
          </p:nvPr>
        </p:nvSpPr>
        <p:spPr/>
        <p:txBody>
          <a:bodyPr/>
          <a:lstStyle/>
          <a:p>
            <a:r>
              <a:rPr lang="en-US" altLang="zh-CN" dirty="0" smtClean="0"/>
              <a:t>2. </a:t>
            </a:r>
            <a:r>
              <a:rPr lang="zh-CN" altLang="en-US" dirty="0" smtClean="0"/>
              <a:t>项目启动过程的任务</a:t>
            </a:r>
            <a:endParaRPr lang="en-US" altLang="zh-CN" dirty="0" smtClean="0"/>
          </a:p>
        </p:txBody>
      </p:sp>
      <p:sp>
        <p:nvSpPr>
          <p:cNvPr id="2" name="灯片编号占位符 1"/>
          <p:cNvSpPr>
            <a:spLocks noGrp="1"/>
          </p:cNvSpPr>
          <p:nvPr>
            <p:ph type="sldNum" sz="quarter" idx="10"/>
          </p:nvPr>
        </p:nvSpPr>
        <p:spPr/>
        <p:txBody>
          <a:bodyPr/>
          <a:lstStyle/>
          <a:p>
            <a:fld id="{9231B233-6F93-4D7F-B7DA-1F27CAA8E8C0}" type="slidenum">
              <a:rPr lang="en-US" altLang="en-US" smtClean="0"/>
              <a:pPr/>
              <a:t>8</a:t>
            </a:fld>
            <a:endParaRPr lang="en-US" alt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51C954A1-9FE7-4ABB-8851-D5362BFC037D}" type="slidenum">
              <a:rPr lang="en-US" altLang="en-US" smtClean="0"/>
              <a:pPr/>
              <a:t>80</a:t>
            </a:fld>
            <a:endParaRPr lang="en-US" altLang="en-US"/>
          </a:p>
        </p:txBody>
      </p:sp>
      <p:sp>
        <p:nvSpPr>
          <p:cNvPr id="5" name="内容占位符 4"/>
          <p:cNvSpPr>
            <a:spLocks noGrp="1"/>
          </p:cNvSpPr>
          <p:nvPr>
            <p:ph sz="quarter" idx="11"/>
          </p:nvPr>
        </p:nvSpPr>
        <p:spPr>
          <a:xfrm>
            <a:off x="153988" y="748145"/>
            <a:ext cx="8847137" cy="5318826"/>
          </a:xfrm>
        </p:spPr>
        <p:txBody>
          <a:bodyPr>
            <a:normAutofit/>
          </a:bodyPr>
          <a:lstStyle/>
          <a:p>
            <a:r>
              <a:rPr lang="en-US" altLang="zh-CN" dirty="0"/>
              <a:t>1. </a:t>
            </a:r>
            <a:r>
              <a:rPr lang="zh-CN" altLang="en-US" dirty="0"/>
              <a:t>刘先生的团队处于团队发展过程中的</a:t>
            </a:r>
            <a:r>
              <a:rPr lang="zh-CN" altLang="en-US" dirty="0" smtClean="0"/>
              <a:t>（</a:t>
            </a:r>
            <a:r>
              <a:rPr lang="en-US" altLang="zh-CN" dirty="0" smtClean="0"/>
              <a:t>  </a:t>
            </a:r>
            <a:r>
              <a:rPr lang="zh-CN" altLang="en-US" dirty="0" smtClean="0"/>
              <a:t>）阶段。</a:t>
            </a:r>
            <a:endParaRPr lang="en-US" altLang="zh-CN" dirty="0" smtClean="0"/>
          </a:p>
          <a:p>
            <a:pPr marL="344488" lvl="1" indent="0">
              <a:buNone/>
            </a:pPr>
            <a:r>
              <a:rPr lang="en-US" altLang="zh-CN" dirty="0" smtClean="0"/>
              <a:t>A. </a:t>
            </a:r>
            <a:r>
              <a:rPr lang="zh-CN" altLang="en-US" dirty="0" smtClean="0"/>
              <a:t>规范</a:t>
            </a:r>
            <a:r>
              <a:rPr lang="en-US" altLang="zh-CN" dirty="0" smtClean="0"/>
              <a:t>	B. </a:t>
            </a:r>
            <a:r>
              <a:rPr lang="zh-CN" altLang="en-US" dirty="0" smtClean="0"/>
              <a:t>解散</a:t>
            </a:r>
            <a:r>
              <a:rPr lang="en-US" altLang="zh-CN" dirty="0" smtClean="0"/>
              <a:t>	C. </a:t>
            </a:r>
            <a:r>
              <a:rPr lang="zh-CN" altLang="en-US" dirty="0" smtClean="0"/>
              <a:t>形成</a:t>
            </a:r>
            <a:r>
              <a:rPr lang="en-US" altLang="zh-CN" dirty="0" smtClean="0"/>
              <a:t>	D. </a:t>
            </a:r>
            <a:r>
              <a:rPr lang="zh-CN" altLang="en-US" dirty="0" smtClean="0"/>
              <a:t>震荡</a:t>
            </a:r>
            <a:r>
              <a:rPr lang="zh-CN" altLang="en-US" dirty="0"/>
              <a:t> </a:t>
            </a:r>
          </a:p>
          <a:p>
            <a:r>
              <a:rPr lang="en-US" altLang="zh-CN" dirty="0"/>
              <a:t>2. </a:t>
            </a:r>
            <a:r>
              <a:rPr lang="zh-CN" altLang="en-US" dirty="0" smtClean="0"/>
              <a:t>团</a:t>
            </a:r>
            <a:r>
              <a:rPr lang="zh-CN" altLang="en-US" dirty="0"/>
              <a:t>队目</a:t>
            </a:r>
            <a:r>
              <a:rPr lang="zh-CN" altLang="en-US" dirty="0" smtClean="0"/>
              <a:t>前的特点是（</a:t>
            </a:r>
            <a:r>
              <a:rPr lang="en-US" altLang="zh-CN" dirty="0" smtClean="0"/>
              <a:t>  </a:t>
            </a:r>
            <a:r>
              <a:rPr lang="zh-CN" altLang="en-US" dirty="0" smtClean="0"/>
              <a:t>）。</a:t>
            </a:r>
            <a:endParaRPr lang="en-US" altLang="zh-CN" dirty="0" smtClean="0"/>
          </a:p>
          <a:p>
            <a:pPr marL="344488" lvl="1" indent="0">
              <a:buNone/>
            </a:pPr>
            <a:r>
              <a:rPr lang="en-US" altLang="zh-CN" dirty="0" smtClean="0"/>
              <a:t>A.</a:t>
            </a:r>
            <a:r>
              <a:rPr lang="en-US" altLang="zh-CN" dirty="0"/>
              <a:t> </a:t>
            </a:r>
            <a:r>
              <a:rPr lang="zh-CN" altLang="en-US" dirty="0" smtClean="0"/>
              <a:t>愤怒、对立</a:t>
            </a:r>
            <a:r>
              <a:rPr lang="en-US" altLang="zh-CN" dirty="0" smtClean="0"/>
              <a:t>		B.</a:t>
            </a:r>
            <a:r>
              <a:rPr lang="en-US" altLang="zh-CN" dirty="0"/>
              <a:t> </a:t>
            </a:r>
            <a:r>
              <a:rPr lang="zh-CN" altLang="en-US" dirty="0"/>
              <a:t>尊重他</a:t>
            </a:r>
            <a:r>
              <a:rPr lang="zh-CN" altLang="en-US" dirty="0" smtClean="0"/>
              <a:t>人</a:t>
            </a:r>
            <a:endParaRPr lang="en-US" altLang="zh-CN" dirty="0" smtClean="0"/>
          </a:p>
          <a:p>
            <a:pPr marL="344488" lvl="1" indent="0">
              <a:buNone/>
            </a:pPr>
            <a:r>
              <a:rPr lang="en-US" altLang="zh-CN" dirty="0" smtClean="0"/>
              <a:t>C.</a:t>
            </a:r>
            <a:r>
              <a:rPr lang="en-US" altLang="zh-CN" dirty="0"/>
              <a:t> </a:t>
            </a:r>
            <a:r>
              <a:rPr lang="zh-CN" altLang="en-US" dirty="0"/>
              <a:t>公</a:t>
            </a:r>
            <a:r>
              <a:rPr lang="zh-CN" altLang="en-US" dirty="0" smtClean="0"/>
              <a:t>开、具</a:t>
            </a:r>
            <a:r>
              <a:rPr lang="zh-CN" altLang="en-US" dirty="0"/>
              <a:t>有灵活</a:t>
            </a:r>
            <a:r>
              <a:rPr lang="zh-CN" altLang="en-US" dirty="0" smtClean="0"/>
              <a:t>性</a:t>
            </a:r>
            <a:r>
              <a:rPr lang="en-US" altLang="zh-CN" dirty="0" smtClean="0"/>
              <a:t>	D.</a:t>
            </a:r>
            <a:r>
              <a:rPr lang="en-US" altLang="zh-CN" dirty="0"/>
              <a:t> </a:t>
            </a:r>
            <a:r>
              <a:rPr lang="zh-CN" altLang="en-US" dirty="0"/>
              <a:t>缺乏相互信任 </a:t>
            </a:r>
          </a:p>
          <a:p>
            <a:r>
              <a:rPr lang="en-US" altLang="zh-CN" dirty="0"/>
              <a:t>3. </a:t>
            </a:r>
            <a:r>
              <a:rPr lang="zh-CN" altLang="en-US" dirty="0"/>
              <a:t>面对下属的抱怨，刘先生应该</a:t>
            </a:r>
            <a:r>
              <a:rPr lang="zh-CN" altLang="en-US" dirty="0" smtClean="0"/>
              <a:t>（</a:t>
            </a:r>
            <a:r>
              <a:rPr lang="en-US" altLang="zh-CN" dirty="0" smtClean="0"/>
              <a:t>  </a:t>
            </a:r>
            <a:r>
              <a:rPr lang="zh-CN" altLang="en-US" dirty="0" smtClean="0"/>
              <a:t>）。</a:t>
            </a:r>
            <a:r>
              <a:rPr lang="zh-CN" altLang="en-US" dirty="0"/>
              <a:t> </a:t>
            </a:r>
            <a:endParaRPr lang="en-US" altLang="zh-CN" dirty="0" smtClean="0"/>
          </a:p>
          <a:p>
            <a:pPr marL="344488" lvl="1" indent="0">
              <a:buNone/>
            </a:pPr>
            <a:r>
              <a:rPr lang="en-US" altLang="zh-CN" dirty="0" smtClean="0"/>
              <a:t>A.</a:t>
            </a:r>
            <a:r>
              <a:rPr lang="en-US" altLang="zh-CN" dirty="0"/>
              <a:t> </a:t>
            </a:r>
            <a:r>
              <a:rPr lang="zh-CN" altLang="en-US" dirty="0"/>
              <a:t>对抱怨的人进行批</a:t>
            </a:r>
            <a:r>
              <a:rPr lang="zh-CN" altLang="en-US" dirty="0" smtClean="0"/>
              <a:t>评</a:t>
            </a:r>
            <a:r>
              <a:rPr lang="en-US" altLang="zh-CN" dirty="0" smtClean="0"/>
              <a:t>	</a:t>
            </a:r>
          </a:p>
          <a:p>
            <a:pPr marL="344488" lvl="1" indent="0">
              <a:buNone/>
            </a:pPr>
            <a:r>
              <a:rPr lang="en-US" altLang="zh-CN" dirty="0" smtClean="0"/>
              <a:t>B.</a:t>
            </a:r>
            <a:r>
              <a:rPr lang="en-US" altLang="zh-CN" dirty="0"/>
              <a:t> </a:t>
            </a:r>
            <a:r>
              <a:rPr lang="zh-CN" altLang="en-US" dirty="0"/>
              <a:t>提拔抱怨的人 </a:t>
            </a:r>
            <a:endParaRPr lang="en-US" altLang="zh-CN" dirty="0" smtClean="0"/>
          </a:p>
          <a:p>
            <a:pPr marL="344488" lvl="1" indent="0">
              <a:buNone/>
            </a:pPr>
            <a:r>
              <a:rPr lang="en-US" altLang="zh-CN" dirty="0" smtClean="0"/>
              <a:t>C.</a:t>
            </a:r>
            <a:r>
              <a:rPr lang="en-US" altLang="zh-CN" dirty="0"/>
              <a:t> </a:t>
            </a:r>
            <a:r>
              <a:rPr lang="zh-CN" altLang="en-US" dirty="0" smtClean="0"/>
              <a:t>正视他</a:t>
            </a:r>
            <a:r>
              <a:rPr lang="zh-CN" altLang="en-US" dirty="0"/>
              <a:t>们所提出的问</a:t>
            </a:r>
            <a:r>
              <a:rPr lang="zh-CN" altLang="en-US" dirty="0" smtClean="0"/>
              <a:t>题，积</a:t>
            </a:r>
            <a:r>
              <a:rPr lang="zh-CN" altLang="en-US" dirty="0"/>
              <a:t>极改</a:t>
            </a:r>
            <a:r>
              <a:rPr lang="zh-CN" altLang="en-US" dirty="0" smtClean="0"/>
              <a:t>正</a:t>
            </a:r>
            <a:r>
              <a:rPr lang="en-US" altLang="zh-CN" dirty="0" smtClean="0"/>
              <a:t/>
            </a:r>
            <a:br>
              <a:rPr lang="en-US" altLang="zh-CN" dirty="0" smtClean="0"/>
            </a:br>
            <a:r>
              <a:rPr lang="en-US" altLang="zh-CN" dirty="0" smtClean="0"/>
              <a:t>D.</a:t>
            </a:r>
            <a:r>
              <a:rPr lang="en-US" altLang="zh-CN" dirty="0"/>
              <a:t> </a:t>
            </a:r>
            <a:r>
              <a:rPr lang="zh-CN" altLang="en-US" dirty="0"/>
              <a:t>忽视他们的抱怨</a:t>
            </a:r>
          </a:p>
        </p:txBody>
      </p:sp>
      <p:sp>
        <p:nvSpPr>
          <p:cNvPr id="7" name="矩形 6"/>
          <p:cNvSpPr/>
          <p:nvPr/>
        </p:nvSpPr>
        <p:spPr>
          <a:xfrm>
            <a:off x="6808434" y="811209"/>
            <a:ext cx="427937" cy="430887"/>
          </a:xfrm>
          <a:prstGeom prst="rect">
            <a:avLst/>
          </a:prstGeom>
          <a:effectLst/>
        </p:spPr>
        <p:txBody>
          <a:bodyPr wrap="square" lIns="0" tIns="0" rIns="0" bIns="0" anchor="ctr" anchorCtr="0">
            <a:spAutoFit/>
          </a:bodyPr>
          <a:lstStyle/>
          <a:p>
            <a:pPr algn="ctr"/>
            <a:r>
              <a:rPr lang="zh-CN" altLang="en-US" sz="2800" b="1" dirty="0">
                <a:solidFill>
                  <a:srgbClr val="C00000"/>
                </a:solidFill>
              </a:rPr>
              <a:t>C</a:t>
            </a:r>
          </a:p>
        </p:txBody>
      </p:sp>
      <p:sp>
        <p:nvSpPr>
          <p:cNvPr id="11" name="矩形 10"/>
          <p:cNvSpPr/>
          <p:nvPr/>
        </p:nvSpPr>
        <p:spPr>
          <a:xfrm>
            <a:off x="3954876" y="1804436"/>
            <a:ext cx="427937" cy="430887"/>
          </a:xfrm>
          <a:prstGeom prst="rect">
            <a:avLst/>
          </a:prstGeom>
          <a:effectLst/>
        </p:spPr>
        <p:txBody>
          <a:bodyPr wrap="square" lIns="0" tIns="0" rIns="0" bIns="0" anchor="ctr" anchorCtr="0">
            <a:spAutoFit/>
          </a:bodyPr>
          <a:lstStyle/>
          <a:p>
            <a:pPr algn="ctr"/>
            <a:r>
              <a:rPr lang="en-US" altLang="zh-CN" sz="2800" b="1" dirty="0">
                <a:solidFill>
                  <a:srgbClr val="C00000"/>
                </a:solidFill>
              </a:rPr>
              <a:t>D</a:t>
            </a:r>
            <a:endParaRPr lang="zh-CN" altLang="en-US" sz="2800" b="1" dirty="0">
              <a:solidFill>
                <a:srgbClr val="C00000"/>
              </a:solidFill>
            </a:endParaRPr>
          </a:p>
        </p:txBody>
      </p:sp>
      <p:sp>
        <p:nvSpPr>
          <p:cNvPr id="12" name="矩形 11"/>
          <p:cNvSpPr/>
          <p:nvPr/>
        </p:nvSpPr>
        <p:spPr>
          <a:xfrm>
            <a:off x="5736380" y="3286710"/>
            <a:ext cx="427937" cy="430887"/>
          </a:xfrm>
          <a:prstGeom prst="rect">
            <a:avLst/>
          </a:prstGeom>
          <a:effectLst/>
        </p:spPr>
        <p:txBody>
          <a:bodyPr wrap="square" lIns="0" tIns="0" rIns="0" bIns="0" anchor="ctr" anchorCtr="0">
            <a:spAutoFit/>
          </a:bodyPr>
          <a:lstStyle/>
          <a:p>
            <a:pPr algn="ctr"/>
            <a:r>
              <a:rPr lang="zh-CN" altLang="en-US" sz="2800" b="1" dirty="0">
                <a:solidFill>
                  <a:srgbClr val="C00000"/>
                </a:solidFill>
              </a:rPr>
              <a:t>C</a:t>
            </a:r>
          </a:p>
        </p:txBody>
      </p:sp>
    </p:spTree>
    <p:extLst>
      <p:ext uri="{BB962C8B-B14F-4D97-AF65-F5344CB8AC3E}">
        <p14:creationId xmlns:p14="http://schemas.microsoft.com/office/powerpoint/2010/main" val="181308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51C954A1-9FE7-4ABB-8851-D5362BFC037D}" type="slidenum">
              <a:rPr lang="en-US" altLang="en-US" smtClean="0"/>
              <a:pPr/>
              <a:t>81</a:t>
            </a:fld>
            <a:endParaRPr lang="en-US" altLang="en-US"/>
          </a:p>
        </p:txBody>
      </p:sp>
      <p:sp>
        <p:nvSpPr>
          <p:cNvPr id="3" name="内容占位符 2"/>
          <p:cNvSpPr>
            <a:spLocks noGrp="1"/>
          </p:cNvSpPr>
          <p:nvPr>
            <p:ph sz="quarter" idx="11"/>
          </p:nvPr>
        </p:nvSpPr>
        <p:spPr>
          <a:xfrm>
            <a:off x="153988" y="583326"/>
            <a:ext cx="8847137" cy="2648606"/>
          </a:xfrm>
        </p:spPr>
        <p:txBody>
          <a:bodyPr>
            <a:normAutofit/>
          </a:bodyPr>
          <a:lstStyle/>
          <a:p>
            <a:r>
              <a:rPr lang="en-US" altLang="zh-CN" sz="2400" dirty="0" smtClean="0"/>
              <a:t>4. </a:t>
            </a:r>
            <a:r>
              <a:rPr lang="zh-CN" altLang="en-US" sz="2400" dirty="0" smtClean="0"/>
              <a:t>刘</a:t>
            </a:r>
            <a:r>
              <a:rPr lang="zh-CN" altLang="en-US" sz="2400" dirty="0"/>
              <a:t>先</a:t>
            </a:r>
            <a:r>
              <a:rPr lang="zh-CN" altLang="en-US" sz="2400" dirty="0" smtClean="0"/>
              <a:t>生目前急需做出怎样的改变？</a:t>
            </a:r>
            <a:r>
              <a:rPr lang="en-US" altLang="zh-CN" sz="2400" dirty="0" smtClean="0"/>
              <a:t>【</a:t>
            </a:r>
            <a:r>
              <a:rPr lang="zh-CN" altLang="en-US" sz="2400" dirty="0" smtClean="0"/>
              <a:t>多选</a:t>
            </a:r>
            <a:r>
              <a:rPr lang="en-US" altLang="zh-CN" sz="2400" dirty="0" smtClean="0"/>
              <a:t>】</a:t>
            </a:r>
          </a:p>
          <a:p>
            <a:pPr marL="344488" lvl="1" indent="0">
              <a:buNone/>
            </a:pPr>
            <a:r>
              <a:rPr lang="en-US" altLang="zh-CN" sz="2000" dirty="0"/>
              <a:t>A. </a:t>
            </a:r>
            <a:r>
              <a:rPr lang="zh-CN" altLang="en-US" sz="2000" dirty="0"/>
              <a:t>适当放权给下属们，让他们自主工作	</a:t>
            </a:r>
          </a:p>
          <a:p>
            <a:pPr marL="344488" lvl="1" indent="0">
              <a:buNone/>
            </a:pPr>
            <a:r>
              <a:rPr lang="en-US" altLang="zh-CN" sz="2000" dirty="0"/>
              <a:t>B. </a:t>
            </a:r>
            <a:r>
              <a:rPr lang="zh-CN" altLang="en-US" sz="2000" dirty="0"/>
              <a:t>强调团队协作，狠抓团队凝聚力 </a:t>
            </a:r>
          </a:p>
          <a:p>
            <a:pPr marL="344488" lvl="1" indent="0">
              <a:buNone/>
            </a:pPr>
            <a:r>
              <a:rPr lang="en-US" altLang="zh-CN" sz="2000" dirty="0"/>
              <a:t>C. </a:t>
            </a:r>
            <a:r>
              <a:rPr lang="zh-CN" altLang="en-US" sz="2000" dirty="0"/>
              <a:t>加强沟通，开展几次会议，共同讨论确定工作目标</a:t>
            </a:r>
            <a:endParaRPr lang="en-US" altLang="zh-CN" sz="2000" dirty="0" smtClean="0"/>
          </a:p>
          <a:p>
            <a:pPr marL="344488" lvl="1" indent="0">
              <a:buNone/>
            </a:pPr>
            <a:r>
              <a:rPr lang="en-US" altLang="zh-CN" sz="2000" dirty="0" smtClean="0"/>
              <a:t>D</a:t>
            </a:r>
            <a:r>
              <a:rPr lang="en-US" altLang="zh-CN" sz="2000" dirty="0"/>
              <a:t>. </a:t>
            </a:r>
            <a:r>
              <a:rPr lang="zh-CN" altLang="en-US" sz="2000" dirty="0"/>
              <a:t>改变思维模式，恶补团队管理知识和业务领域知识，必要时向成员请</a:t>
            </a:r>
            <a:r>
              <a:rPr lang="zh-CN" altLang="en-US" sz="2000" dirty="0" smtClean="0"/>
              <a:t>教</a:t>
            </a:r>
            <a:endParaRPr lang="en-US" altLang="zh-CN" sz="2000" dirty="0" smtClean="0"/>
          </a:p>
          <a:p>
            <a:r>
              <a:rPr lang="zh-CN" altLang="en-US" sz="2400" dirty="0" smtClean="0"/>
              <a:t>分析背</a:t>
            </a:r>
            <a:r>
              <a:rPr lang="zh-CN" altLang="en-US" sz="2400" dirty="0"/>
              <a:t>景：刘先</a:t>
            </a:r>
            <a:r>
              <a:rPr lang="zh-CN" altLang="en-US" sz="2400" dirty="0" smtClean="0"/>
              <a:t>生缺</a:t>
            </a:r>
            <a:r>
              <a:rPr lang="zh-CN" altLang="en-US" sz="2400" dirty="0"/>
              <a:t>少管理经验、又未经培训</a:t>
            </a:r>
            <a:r>
              <a:rPr lang="zh-CN" altLang="en-US" sz="2400" dirty="0" smtClean="0"/>
              <a:t>涉足新</a:t>
            </a:r>
            <a:r>
              <a:rPr lang="zh-CN" altLang="en-US" sz="2400" dirty="0"/>
              <a:t>的领</a:t>
            </a:r>
            <a:r>
              <a:rPr lang="zh-CN" altLang="en-US" sz="2400" dirty="0" smtClean="0"/>
              <a:t>域</a:t>
            </a:r>
            <a:endParaRPr lang="zh-CN" altLang="en-US" sz="2000" dirty="0"/>
          </a:p>
        </p:txBody>
      </p:sp>
      <p:graphicFrame>
        <p:nvGraphicFramePr>
          <p:cNvPr id="4" name="表格 3"/>
          <p:cNvGraphicFramePr>
            <a:graphicFrameLocks noGrp="1"/>
          </p:cNvGraphicFramePr>
          <p:nvPr>
            <p:extLst>
              <p:ext uri="{D42A27DB-BD31-4B8C-83A1-F6EECF244321}">
                <p14:modId xmlns:p14="http://schemas.microsoft.com/office/powerpoint/2010/main" val="4076257171"/>
              </p:ext>
            </p:extLst>
          </p:nvPr>
        </p:nvGraphicFramePr>
        <p:xfrm>
          <a:off x="145940" y="3105807"/>
          <a:ext cx="8818180" cy="3222472"/>
        </p:xfrm>
        <a:graphic>
          <a:graphicData uri="http://schemas.openxmlformats.org/drawingml/2006/table">
            <a:tbl>
              <a:tblPr firstRow="1" bandRow="1">
                <a:tableStyleId>{5C22544A-7EE6-4342-B048-85BDC9FD1C3A}</a:tableStyleId>
              </a:tblPr>
              <a:tblGrid>
                <a:gridCol w="3856434">
                  <a:extLst>
                    <a:ext uri="{9D8B030D-6E8A-4147-A177-3AD203B41FA5}">
                      <a16:colId xmlns:a16="http://schemas.microsoft.com/office/drawing/2014/main" val="20000"/>
                    </a:ext>
                  </a:extLst>
                </a:gridCol>
                <a:gridCol w="4961746">
                  <a:extLst>
                    <a:ext uri="{9D8B030D-6E8A-4147-A177-3AD203B41FA5}">
                      <a16:colId xmlns:a16="http://schemas.microsoft.com/office/drawing/2014/main" val="20001"/>
                    </a:ext>
                  </a:extLst>
                </a:gridCol>
              </a:tblGrid>
              <a:tr h="370840">
                <a:tc>
                  <a:txBody>
                    <a:bodyPr/>
                    <a:lstStyle/>
                    <a:p>
                      <a:pPr algn="ctr"/>
                      <a:r>
                        <a:rPr lang="zh-CN" altLang="en-US" sz="2000" baseline="0" dirty="0" smtClean="0">
                          <a:latin typeface="Verdana" panose="020B0604030504040204" pitchFamily="34" charset="0"/>
                          <a:ea typeface="微软雅黑" panose="020B0503020204020204" pitchFamily="34" charset="-122"/>
                        </a:rPr>
                        <a:t>现象</a:t>
                      </a:r>
                      <a:endParaRPr lang="zh-CN" altLang="en-US" sz="2000" baseline="0" dirty="0">
                        <a:latin typeface="Verdana" panose="020B0604030504040204" pitchFamily="34" charset="0"/>
                        <a:ea typeface="微软雅黑" panose="020B0503020204020204" pitchFamily="34" charset="-122"/>
                      </a:endParaRPr>
                    </a:p>
                  </a:txBody>
                  <a:tcPr/>
                </a:tc>
                <a:tc>
                  <a:txBody>
                    <a:bodyPr/>
                    <a:lstStyle/>
                    <a:p>
                      <a:pPr algn="ctr"/>
                      <a:r>
                        <a:rPr lang="zh-CN" altLang="en-US" sz="2000" baseline="0" dirty="0" smtClean="0">
                          <a:latin typeface="Verdana" panose="020B0604030504040204" pitchFamily="34" charset="0"/>
                          <a:ea typeface="微软雅黑" panose="020B0503020204020204" pitchFamily="34" charset="-122"/>
                        </a:rPr>
                        <a:t>本质</a:t>
                      </a:r>
                      <a:endParaRPr lang="zh-CN" altLang="en-US" sz="2000" baseline="0" dirty="0">
                        <a:latin typeface="Verdana" panose="020B0604030504040204" pitchFamily="34" charset="0"/>
                        <a:ea typeface="微软雅黑" panose="020B0503020204020204" pitchFamily="34" charset="-122"/>
                      </a:endParaRPr>
                    </a:p>
                  </a:txBody>
                  <a:tcPr/>
                </a:tc>
                <a:extLst>
                  <a:ext uri="{0D108BD9-81ED-4DB2-BD59-A6C34878D82A}">
                    <a16:rowId xmlns:a16="http://schemas.microsoft.com/office/drawing/2014/main" val="10000"/>
                  </a:ext>
                </a:extLst>
              </a:tr>
              <a:tr h="723112">
                <a:tc>
                  <a:txBody>
                    <a:bodyPr/>
                    <a:lstStyle/>
                    <a:p>
                      <a:r>
                        <a:rPr lang="zh-CN" altLang="en-US" sz="2000" baseline="0" dirty="0" smtClean="0">
                          <a:latin typeface="Verdana" panose="020B0604030504040204" pitchFamily="34" charset="0"/>
                          <a:ea typeface="微软雅黑" panose="020B0503020204020204" pitchFamily="34" charset="-122"/>
                        </a:rPr>
                        <a:t>“事无巨细”、“大包大揽”</a:t>
                      </a:r>
                      <a:endParaRPr lang="zh-CN" altLang="en-US" sz="2000" baseline="0" dirty="0">
                        <a:latin typeface="Verdana" panose="020B0604030504040204" pitchFamily="34" charset="0"/>
                        <a:ea typeface="微软雅黑" panose="020B0503020204020204" pitchFamily="34" charset="-122"/>
                      </a:endParaRPr>
                    </a:p>
                  </a:txBody>
                  <a:tcPr/>
                </a:tc>
                <a:tc>
                  <a:txBody>
                    <a:bodyPr/>
                    <a:lstStyle/>
                    <a:p>
                      <a:endParaRPr lang="zh-CN" altLang="en-US" sz="2000" baseline="0" dirty="0">
                        <a:latin typeface="Verdana" panose="020B0604030504040204" pitchFamily="34" charset="0"/>
                        <a:ea typeface="微软雅黑" panose="020B0503020204020204" pitchFamily="34" charset="-122"/>
                      </a:endParaRPr>
                    </a:p>
                  </a:txBody>
                  <a:tcPr/>
                </a:tc>
                <a:extLst>
                  <a:ext uri="{0D108BD9-81ED-4DB2-BD59-A6C34878D82A}">
                    <a16:rowId xmlns:a16="http://schemas.microsoft.com/office/drawing/2014/main" val="10001"/>
                  </a:ext>
                </a:extLst>
              </a:tr>
              <a:tr h="370840">
                <a:tc>
                  <a:txBody>
                    <a:bodyPr/>
                    <a:lstStyle/>
                    <a:p>
                      <a:r>
                        <a:rPr lang="zh-CN" altLang="en-US" sz="2000" baseline="0" dirty="0" smtClean="0">
                          <a:latin typeface="Verdana" panose="020B0604030504040204" pitchFamily="34" charset="0"/>
                          <a:ea typeface="微软雅黑" panose="020B0503020204020204" pitchFamily="34" charset="-122"/>
                        </a:rPr>
                        <a:t>每次开会喋喋不休，同样的问题重复多次</a:t>
                      </a:r>
                      <a:endParaRPr lang="zh-CN" altLang="en-US" sz="2000" baseline="0" dirty="0">
                        <a:latin typeface="Verdana" panose="020B0604030504040204" pitchFamily="34" charset="0"/>
                        <a:ea typeface="微软雅黑" panose="020B0503020204020204" pitchFamily="34" charset="-122"/>
                      </a:endParaRPr>
                    </a:p>
                  </a:txBody>
                  <a:tcPr/>
                </a:tc>
                <a:tc>
                  <a:txBody>
                    <a:bodyPr/>
                    <a:lstStyle/>
                    <a:p>
                      <a:endParaRPr lang="zh-CN" altLang="en-US" sz="2000" baseline="0" dirty="0">
                        <a:latin typeface="Verdana" panose="020B0604030504040204" pitchFamily="34" charset="0"/>
                        <a:ea typeface="微软雅黑" panose="020B0503020204020204" pitchFamily="34" charset="-122"/>
                      </a:endParaRPr>
                    </a:p>
                  </a:txBody>
                  <a:tcPr/>
                </a:tc>
                <a:extLst>
                  <a:ext uri="{0D108BD9-81ED-4DB2-BD59-A6C34878D82A}">
                    <a16:rowId xmlns:a16="http://schemas.microsoft.com/office/drawing/2014/main" val="10002"/>
                  </a:ext>
                </a:extLst>
              </a:tr>
              <a:tr h="370840">
                <a:tc>
                  <a:txBody>
                    <a:bodyPr/>
                    <a:lstStyle/>
                    <a:p>
                      <a:r>
                        <a:rPr lang="zh-CN" altLang="en-US" sz="2000" baseline="0" dirty="0" smtClean="0">
                          <a:latin typeface="Verdana" panose="020B0604030504040204" pitchFamily="34" charset="0"/>
                          <a:ea typeface="微软雅黑" panose="020B0503020204020204" pitchFamily="34" charset="-122"/>
                        </a:rPr>
                        <a:t>只会批评不会表扬，从不主动与下属进行沟通</a:t>
                      </a:r>
                      <a:endParaRPr lang="zh-CN" altLang="en-US" sz="2000" baseline="0" dirty="0">
                        <a:latin typeface="Verdana" panose="020B0604030504040204" pitchFamily="34" charset="0"/>
                        <a:ea typeface="微软雅黑" panose="020B0503020204020204" pitchFamily="34" charset="-122"/>
                      </a:endParaRPr>
                    </a:p>
                  </a:txBody>
                  <a:tcPr/>
                </a:tc>
                <a:tc>
                  <a:txBody>
                    <a:bodyPr/>
                    <a:lstStyle/>
                    <a:p>
                      <a:endParaRPr lang="zh-CN" altLang="en-US" sz="2000" baseline="0" dirty="0">
                        <a:latin typeface="Verdana" panose="020B0604030504040204" pitchFamily="34" charset="0"/>
                        <a:ea typeface="微软雅黑" panose="020B0503020204020204" pitchFamily="34" charset="-122"/>
                      </a:endParaRPr>
                    </a:p>
                  </a:txBody>
                  <a:tcPr/>
                </a:tc>
                <a:extLst>
                  <a:ext uri="{0D108BD9-81ED-4DB2-BD59-A6C34878D82A}">
                    <a16:rowId xmlns:a16="http://schemas.microsoft.com/office/drawing/2014/main" val="10003"/>
                  </a:ext>
                </a:extLst>
              </a:tr>
              <a:tr h="370840">
                <a:tc>
                  <a:txBody>
                    <a:bodyPr/>
                    <a:lstStyle/>
                    <a:p>
                      <a:r>
                        <a:rPr lang="zh-CN" altLang="en-US" sz="2000" baseline="0" dirty="0" smtClean="0">
                          <a:latin typeface="Verdana" panose="020B0604030504040204" pitchFamily="34" charset="0"/>
                          <a:ea typeface="微软雅黑" panose="020B0503020204020204" pitchFamily="34" charset="-122"/>
                        </a:rPr>
                        <a:t>成员缺乏热情、士气低落</a:t>
                      </a:r>
                      <a:endParaRPr lang="en-US" altLang="zh-CN" sz="2000" baseline="0" dirty="0" smtClean="0">
                        <a:latin typeface="Verdana" panose="020B0604030504040204" pitchFamily="34" charset="0"/>
                        <a:ea typeface="微软雅黑" panose="020B0503020204020204" pitchFamily="34" charset="-122"/>
                      </a:endParaRPr>
                    </a:p>
                    <a:p>
                      <a:endParaRPr lang="zh-CN" altLang="en-US" sz="2000" baseline="0" dirty="0">
                        <a:latin typeface="Verdana" panose="020B0604030504040204" pitchFamily="34" charset="0"/>
                        <a:ea typeface="微软雅黑" panose="020B0503020204020204" pitchFamily="34" charset="-122"/>
                      </a:endParaRPr>
                    </a:p>
                  </a:txBody>
                  <a:tcPr/>
                </a:tc>
                <a:tc>
                  <a:txBody>
                    <a:bodyPr/>
                    <a:lstStyle/>
                    <a:p>
                      <a:endParaRPr lang="zh-CN" altLang="en-US" sz="2000" baseline="0" dirty="0">
                        <a:latin typeface="Verdana" panose="020B0604030504040204" pitchFamily="34" charset="0"/>
                        <a:ea typeface="微软雅黑" panose="020B0503020204020204" pitchFamily="34" charset="-122"/>
                      </a:endParaRPr>
                    </a:p>
                  </a:txBody>
                  <a:tcPr/>
                </a:tc>
                <a:extLst>
                  <a:ext uri="{0D108BD9-81ED-4DB2-BD59-A6C34878D82A}">
                    <a16:rowId xmlns:a16="http://schemas.microsoft.com/office/drawing/2014/main" val="10004"/>
                  </a:ext>
                </a:extLst>
              </a:tr>
            </a:tbl>
          </a:graphicData>
        </a:graphic>
      </p:graphicFrame>
      <p:sp>
        <p:nvSpPr>
          <p:cNvPr id="5" name="矩形 4"/>
          <p:cNvSpPr/>
          <p:nvPr/>
        </p:nvSpPr>
        <p:spPr>
          <a:xfrm>
            <a:off x="4032353" y="3499973"/>
            <a:ext cx="4856814" cy="707886"/>
          </a:xfrm>
          <a:prstGeom prst="rect">
            <a:avLst/>
          </a:prstGeom>
        </p:spPr>
        <p:txBody>
          <a:bodyPr wrap="square">
            <a:spAutoFit/>
          </a:bodyPr>
          <a:lstStyle/>
          <a:p>
            <a:r>
              <a:rPr lang="zh-CN" altLang="en-US" sz="2000" dirty="0">
                <a:solidFill>
                  <a:srgbClr val="C00000"/>
                </a:solidFill>
                <a:latin typeface="Verdana" panose="020B0604030504040204" pitchFamily="34" charset="0"/>
                <a:ea typeface="微软雅黑" panose="020B0503020204020204" pitchFamily="34" charset="-122"/>
              </a:rPr>
              <a:t>目</a:t>
            </a:r>
            <a:r>
              <a:rPr lang="zh-CN" altLang="en-US" sz="2000" dirty="0" smtClean="0">
                <a:solidFill>
                  <a:srgbClr val="C00000"/>
                </a:solidFill>
                <a:latin typeface="Verdana" panose="020B0604030504040204" pitchFamily="34" charset="0"/>
                <a:ea typeface="微软雅黑" panose="020B0503020204020204" pitchFamily="34" charset="-122"/>
              </a:rPr>
              <a:t>标迷</a:t>
            </a:r>
            <a:r>
              <a:rPr lang="zh-CN" altLang="en-US" sz="2000" dirty="0">
                <a:solidFill>
                  <a:srgbClr val="C00000"/>
                </a:solidFill>
                <a:latin typeface="Verdana" panose="020B0604030504040204" pitchFamily="34" charset="0"/>
                <a:ea typeface="微软雅黑" panose="020B0503020204020204" pitchFamily="34" charset="-122"/>
              </a:rPr>
              <a:t>茫、思维混乱，对自己和团队缺乏信任</a:t>
            </a:r>
          </a:p>
        </p:txBody>
      </p:sp>
      <p:sp>
        <p:nvSpPr>
          <p:cNvPr id="7" name="矩形 6"/>
          <p:cNvSpPr/>
          <p:nvPr/>
        </p:nvSpPr>
        <p:spPr>
          <a:xfrm>
            <a:off x="4032353" y="4207859"/>
            <a:ext cx="4856814" cy="707886"/>
          </a:xfrm>
          <a:prstGeom prst="rect">
            <a:avLst/>
          </a:prstGeom>
        </p:spPr>
        <p:txBody>
          <a:bodyPr wrap="square">
            <a:spAutoFit/>
          </a:bodyPr>
          <a:lstStyle/>
          <a:p>
            <a:r>
              <a:rPr lang="zh-CN" altLang="en-US" sz="2000" dirty="0">
                <a:solidFill>
                  <a:srgbClr val="C00000"/>
                </a:solidFill>
                <a:latin typeface="Verdana" panose="020B0604030504040204" pitchFamily="34" charset="0"/>
                <a:ea typeface="微软雅黑" panose="020B0503020204020204" pitchFamily="34" charset="-122"/>
              </a:rPr>
              <a:t>缺乏统一目标，工作迷</a:t>
            </a:r>
            <a:r>
              <a:rPr lang="zh-CN" altLang="en-US" sz="2000" dirty="0" smtClean="0">
                <a:solidFill>
                  <a:srgbClr val="C00000"/>
                </a:solidFill>
                <a:latin typeface="Verdana" panose="020B0604030504040204" pitchFamily="34" charset="0"/>
                <a:ea typeface="微软雅黑" panose="020B0503020204020204" pitchFamily="34" charset="-122"/>
              </a:rPr>
              <a:t>茫；团队效率差，对团队缺乏信任</a:t>
            </a:r>
            <a:endParaRPr lang="zh-CN" altLang="en-US" sz="2000" dirty="0">
              <a:solidFill>
                <a:srgbClr val="C00000"/>
              </a:solidFill>
              <a:latin typeface="Verdana" panose="020B0604030504040204" pitchFamily="34" charset="0"/>
              <a:ea typeface="微软雅黑" panose="020B0503020204020204" pitchFamily="34" charset="-122"/>
            </a:endParaRPr>
          </a:p>
        </p:txBody>
      </p:sp>
      <p:sp>
        <p:nvSpPr>
          <p:cNvPr id="8" name="矩形 7"/>
          <p:cNvSpPr/>
          <p:nvPr/>
        </p:nvSpPr>
        <p:spPr>
          <a:xfrm>
            <a:off x="4032353" y="4915745"/>
            <a:ext cx="4856814" cy="707886"/>
          </a:xfrm>
          <a:prstGeom prst="rect">
            <a:avLst/>
          </a:prstGeom>
        </p:spPr>
        <p:txBody>
          <a:bodyPr wrap="square">
            <a:spAutoFit/>
          </a:bodyPr>
          <a:lstStyle/>
          <a:p>
            <a:r>
              <a:rPr lang="zh-CN" altLang="en-US" sz="2000" dirty="0" smtClean="0">
                <a:solidFill>
                  <a:srgbClr val="C00000"/>
                </a:solidFill>
                <a:latin typeface="Verdana" panose="020B0604030504040204" pitchFamily="34" charset="0"/>
                <a:ea typeface="微软雅黑" panose="020B0503020204020204" pitchFamily="34" charset="-122"/>
              </a:rPr>
              <a:t>沟通能力欠缺，以</a:t>
            </a:r>
            <a:r>
              <a:rPr lang="en-US" altLang="zh-CN" sz="2000" dirty="0" smtClean="0">
                <a:solidFill>
                  <a:srgbClr val="C00000"/>
                </a:solidFill>
                <a:latin typeface="Verdana" panose="020B0604030504040204" pitchFamily="34" charset="0"/>
                <a:ea typeface="微软雅黑" panose="020B0503020204020204" pitchFamily="34" charset="-122"/>
              </a:rPr>
              <a:t>commanding</a:t>
            </a:r>
            <a:r>
              <a:rPr lang="zh-CN" altLang="en-US" sz="2000" dirty="0">
                <a:solidFill>
                  <a:srgbClr val="C00000"/>
                </a:solidFill>
                <a:latin typeface="Verdana" panose="020B0604030504040204" pitchFamily="34" charset="0"/>
                <a:ea typeface="微软雅黑" panose="020B0503020204020204" pitchFamily="34" charset="-122"/>
              </a:rPr>
              <a:t>而非</a:t>
            </a:r>
            <a:r>
              <a:rPr lang="en-US" altLang="zh-CN" sz="2000" dirty="0">
                <a:solidFill>
                  <a:srgbClr val="C00000"/>
                </a:solidFill>
                <a:latin typeface="Verdana" panose="020B0604030504040204" pitchFamily="34" charset="0"/>
                <a:ea typeface="微软雅黑" panose="020B0503020204020204" pitchFamily="34" charset="-122"/>
              </a:rPr>
              <a:t>coaching and leading</a:t>
            </a:r>
            <a:endParaRPr lang="zh-CN" altLang="en-US" sz="2000" dirty="0">
              <a:solidFill>
                <a:srgbClr val="C00000"/>
              </a:solidFill>
              <a:latin typeface="Verdana" panose="020B0604030504040204" pitchFamily="34" charset="0"/>
              <a:ea typeface="微软雅黑" panose="020B0503020204020204" pitchFamily="34" charset="-122"/>
            </a:endParaRPr>
          </a:p>
        </p:txBody>
      </p:sp>
      <p:sp>
        <p:nvSpPr>
          <p:cNvPr id="9" name="矩形 8"/>
          <p:cNvSpPr/>
          <p:nvPr/>
        </p:nvSpPr>
        <p:spPr>
          <a:xfrm>
            <a:off x="4032353" y="5616961"/>
            <a:ext cx="4856814" cy="707886"/>
          </a:xfrm>
          <a:prstGeom prst="rect">
            <a:avLst/>
          </a:prstGeom>
        </p:spPr>
        <p:txBody>
          <a:bodyPr wrap="square">
            <a:spAutoFit/>
          </a:bodyPr>
          <a:lstStyle/>
          <a:p>
            <a:r>
              <a:rPr lang="zh-CN" altLang="en-US" sz="2000" dirty="0">
                <a:solidFill>
                  <a:srgbClr val="C00000"/>
                </a:solidFill>
                <a:latin typeface="Verdana" panose="020B0604030504040204" pitchFamily="34" charset="0"/>
                <a:ea typeface="微软雅黑" panose="020B0503020204020204" pitchFamily="34" charset="-122"/>
              </a:rPr>
              <a:t>缺少共同愿景，被剥夺了个人价值，从而缺乏主动性。</a:t>
            </a:r>
          </a:p>
        </p:txBody>
      </p:sp>
      <p:sp>
        <p:nvSpPr>
          <p:cNvPr id="10" name="矩形 9"/>
          <p:cNvSpPr/>
          <p:nvPr/>
        </p:nvSpPr>
        <p:spPr>
          <a:xfrm>
            <a:off x="6423314" y="583326"/>
            <a:ext cx="1427914" cy="430887"/>
          </a:xfrm>
          <a:prstGeom prst="rect">
            <a:avLst/>
          </a:prstGeom>
          <a:effectLst/>
        </p:spPr>
        <p:txBody>
          <a:bodyPr wrap="square" lIns="0" tIns="0" rIns="0" bIns="0" anchor="ctr" anchorCtr="0">
            <a:spAutoFit/>
          </a:bodyPr>
          <a:lstStyle/>
          <a:p>
            <a:pPr algn="ctr"/>
            <a:r>
              <a:rPr lang="zh-CN" altLang="en-US" sz="2800" b="1" dirty="0" smtClean="0">
                <a:solidFill>
                  <a:srgbClr val="C00000"/>
                </a:solidFill>
              </a:rPr>
              <a:t>（C、</a:t>
            </a:r>
            <a:r>
              <a:rPr lang="en-US" altLang="zh-CN" sz="2800" b="1" dirty="0" smtClean="0">
                <a:solidFill>
                  <a:srgbClr val="C00000"/>
                </a:solidFill>
              </a:rPr>
              <a:t>D</a:t>
            </a:r>
            <a:r>
              <a:rPr lang="zh-CN" altLang="en-US" sz="2800" b="1" dirty="0" smtClean="0">
                <a:solidFill>
                  <a:srgbClr val="C00000"/>
                </a:solidFill>
              </a:rPr>
              <a:t>）</a:t>
            </a:r>
            <a:endParaRPr lang="zh-CN" altLang="en-US" sz="2800" b="1" dirty="0">
              <a:solidFill>
                <a:srgbClr val="C00000"/>
              </a:solidFill>
            </a:endParaRPr>
          </a:p>
        </p:txBody>
      </p:sp>
    </p:spTree>
    <p:extLst>
      <p:ext uri="{BB962C8B-B14F-4D97-AF65-F5344CB8AC3E}">
        <p14:creationId xmlns:p14="http://schemas.microsoft.com/office/powerpoint/2010/main" val="341809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randombar(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zh-CN" dirty="0" smtClean="0"/>
              <a:t>3. </a:t>
            </a:r>
            <a:r>
              <a:rPr lang="en-US" altLang="zh-CN" dirty="0" err="1" smtClean="0"/>
              <a:t>项目经理的任命</a:t>
            </a:r>
            <a:r>
              <a:rPr lang="zh-CN" altLang="en-US" dirty="0" smtClean="0"/>
              <a:t>与项目章程</a:t>
            </a:r>
          </a:p>
        </p:txBody>
      </p:sp>
      <p:sp>
        <p:nvSpPr>
          <p:cNvPr id="88067" name="Text Box 3"/>
          <p:cNvSpPr txBox="1">
            <a:spLocks noChangeArrowheads="1"/>
          </p:cNvSpPr>
          <p:nvPr/>
        </p:nvSpPr>
        <p:spPr bwMode="auto">
          <a:xfrm>
            <a:off x="677863" y="1379538"/>
            <a:ext cx="7780337" cy="504825"/>
          </a:xfrm>
          <a:prstGeom prst="rect">
            <a:avLst/>
          </a:prstGeom>
          <a:solidFill>
            <a:srgbClr val="001C5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lstStyle>
            <a:lvl1pPr indent="261938" eaLnBrk="0" hangingPunct="0">
              <a:spcBef>
                <a:spcPct val="25000"/>
              </a:spcBef>
              <a:buFont typeface="WingDings" panose="05000000000000000000" pitchFamily="2" charset="2"/>
              <a:tabLst>
                <a:tab pos="8534400" algn="r"/>
              </a:tabLst>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tabLst>
                <a:tab pos="8534400" algn="r"/>
              </a:tabLst>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tabLst>
                <a:tab pos="8534400" algn="r"/>
              </a:tabLst>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tabLst>
                <a:tab pos="8534400" algn="r"/>
              </a:tabLst>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tabLst>
                <a:tab pos="8534400" algn="r"/>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tabLst>
                <a:tab pos="8534400" algn="r"/>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tabLst>
                <a:tab pos="8534400" algn="r"/>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tabLst>
                <a:tab pos="8534400" algn="r"/>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tabLst>
                <a:tab pos="8534400" algn="r"/>
              </a:tabLst>
              <a:defRPr>
                <a:solidFill>
                  <a:schemeClr val="tx1"/>
                </a:solidFill>
                <a:latin typeface="Arial" panose="020B0604020202020204" pitchFamily="34" charset="0"/>
                <a:cs typeface="Arial" panose="020B0604020202020204" pitchFamily="34" charset="0"/>
              </a:defRPr>
            </a:lvl9pPr>
          </a:lstStyle>
          <a:p>
            <a:pPr indent="0" eaLnBrk="1" hangingPunct="1">
              <a:spcBef>
                <a:spcPct val="50000"/>
              </a:spcBef>
              <a:buSzPct val="70000"/>
            </a:pPr>
            <a:r>
              <a:rPr lang="en-US" altLang="en-US" sz="2400" dirty="0" err="1" smtClean="0">
                <a:solidFill>
                  <a:schemeClr val="bg1"/>
                </a:solidFill>
                <a:ea typeface="微软雅黑" panose="020B0503020204020204" pitchFamily="34" charset="-122"/>
              </a:rPr>
              <a:t>任命</a:t>
            </a:r>
            <a:r>
              <a:rPr lang="zh-CN" altLang="en-US" sz="2400" dirty="0" smtClean="0">
                <a:solidFill>
                  <a:schemeClr val="bg1"/>
                </a:solidFill>
                <a:ea typeface="微软雅黑" panose="020B0503020204020204" pitchFamily="34" charset="-122"/>
              </a:rPr>
              <a:t>时间点</a:t>
            </a:r>
            <a:r>
              <a:rPr lang="en-US" altLang="en-US" sz="2400" dirty="0" err="1" smtClean="0">
                <a:solidFill>
                  <a:schemeClr val="bg1"/>
                </a:solidFill>
                <a:ea typeface="微软雅黑" panose="020B0503020204020204" pitchFamily="34" charset="-122"/>
              </a:rPr>
              <a:t>的选择</a:t>
            </a:r>
            <a:endParaRPr lang="zh-CN" altLang="en-US" sz="2400" dirty="0">
              <a:solidFill>
                <a:schemeClr val="bg1"/>
              </a:solidFill>
              <a:ea typeface="微软雅黑" panose="020B0503020204020204" pitchFamily="34" charset="-122"/>
            </a:endParaRPr>
          </a:p>
        </p:txBody>
      </p:sp>
      <p:sp>
        <p:nvSpPr>
          <p:cNvPr id="3768324" name="Rectangle 4"/>
          <p:cNvSpPr>
            <a:spLocks noChangeArrowheads="1"/>
          </p:cNvSpPr>
          <p:nvPr/>
        </p:nvSpPr>
        <p:spPr bwMode="auto">
          <a:xfrm>
            <a:off x="677863" y="2137521"/>
            <a:ext cx="3647394" cy="276999"/>
          </a:xfrm>
          <a:prstGeom prst="rect">
            <a:avLst/>
          </a:prstGeom>
          <a:solidFill>
            <a:srgbClr val="001C5C"/>
          </a:solidFill>
          <a:ln w="6350">
            <a:noFill/>
            <a:miter lim="800000"/>
            <a:headEnd/>
            <a:tailEnd/>
          </a:ln>
          <a:effectLst>
            <a:outerShdw dist="35921" dir="2700000" algn="ctr" rotWithShape="0">
              <a:schemeClr val="bg2">
                <a:alpha val="50000"/>
              </a:schemeClr>
            </a:outerShdw>
          </a:effectLst>
        </p:spPr>
        <p:txBody>
          <a:bodyPr wrap="square" lIns="0" tIns="0" rIns="0" bIns="0"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ea typeface="微软雅黑" panose="020B0503020204020204" pitchFamily="34" charset="-122"/>
            </a:endParaRPr>
          </a:p>
        </p:txBody>
      </p:sp>
      <p:sp>
        <p:nvSpPr>
          <p:cNvPr id="88069" name="Text Box 5"/>
          <p:cNvSpPr txBox="1">
            <a:spLocks noChangeArrowheads="1"/>
          </p:cNvSpPr>
          <p:nvPr/>
        </p:nvSpPr>
        <p:spPr bwMode="auto">
          <a:xfrm>
            <a:off x="773113" y="2123621"/>
            <a:ext cx="3028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z="2000">
                <a:solidFill>
                  <a:schemeClr val="bg1"/>
                </a:solidFill>
                <a:ea typeface="微软雅黑" panose="020B0503020204020204" pitchFamily="34" charset="-122"/>
              </a:rPr>
              <a:t>原则</a:t>
            </a:r>
          </a:p>
        </p:txBody>
      </p:sp>
      <p:sp>
        <p:nvSpPr>
          <p:cNvPr id="88070" name="Rectangle 6"/>
          <p:cNvSpPr>
            <a:spLocks noChangeArrowheads="1"/>
          </p:cNvSpPr>
          <p:nvPr/>
        </p:nvSpPr>
        <p:spPr bwMode="auto">
          <a:xfrm>
            <a:off x="679450" y="2679246"/>
            <a:ext cx="3658185" cy="2617788"/>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ea typeface="微软雅黑" panose="020B0503020204020204" pitchFamily="34" charset="-122"/>
            </a:endParaRPr>
          </a:p>
        </p:txBody>
      </p:sp>
      <p:sp>
        <p:nvSpPr>
          <p:cNvPr id="88071" name="Rectangle 7"/>
          <p:cNvSpPr>
            <a:spLocks noChangeArrowheads="1"/>
          </p:cNvSpPr>
          <p:nvPr/>
        </p:nvSpPr>
        <p:spPr bwMode="auto">
          <a:xfrm>
            <a:off x="677864" y="2710996"/>
            <a:ext cx="3590844" cy="232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indent="2667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indent="0" eaLnBrk="1" hangingPunct="1">
              <a:lnSpc>
                <a:spcPct val="145000"/>
              </a:lnSpc>
              <a:spcBef>
                <a:spcPct val="45000"/>
              </a:spcBef>
            </a:pPr>
            <a:r>
              <a:rPr lang="zh-CN" altLang="en-US" sz="2000" dirty="0">
                <a:ea typeface="微软雅黑" panose="020B0503020204020204" pitchFamily="34" charset="-122"/>
              </a:rPr>
              <a:t>通常，只要项目是可行的，项目经理</a:t>
            </a:r>
            <a:r>
              <a:rPr lang="zh-CN" altLang="en-US" sz="2000" dirty="0">
                <a:solidFill>
                  <a:srgbClr val="C00000"/>
                </a:solidFill>
                <a:ea typeface="微软雅黑" panose="020B0503020204020204" pitchFamily="34" charset="-122"/>
              </a:rPr>
              <a:t>尽早</a:t>
            </a:r>
            <a:r>
              <a:rPr lang="zh-CN" altLang="en-US" sz="2000" dirty="0">
                <a:ea typeface="微软雅黑" panose="020B0503020204020204" pitchFamily="34" charset="-122"/>
              </a:rPr>
              <a:t>识别和任命。一般必须在项目计划开始实施之前，最好是在众多项目专项计划制</a:t>
            </a:r>
            <a:r>
              <a:rPr lang="zh-CN" altLang="en-US" sz="2000" dirty="0" smtClean="0">
                <a:ea typeface="微软雅黑" panose="020B0503020204020204" pitchFamily="34" charset="-122"/>
              </a:rPr>
              <a:t>定之</a:t>
            </a:r>
            <a:r>
              <a:rPr lang="zh-CN" altLang="en-US" sz="2000" dirty="0">
                <a:ea typeface="微软雅黑" panose="020B0503020204020204" pitchFamily="34" charset="-122"/>
              </a:rPr>
              <a:t>前任命（制订章程时）</a:t>
            </a:r>
          </a:p>
        </p:txBody>
      </p:sp>
      <p:sp>
        <p:nvSpPr>
          <p:cNvPr id="3768328" name="Rectangle 8"/>
          <p:cNvSpPr>
            <a:spLocks noChangeArrowheads="1"/>
          </p:cNvSpPr>
          <p:nvPr/>
        </p:nvSpPr>
        <p:spPr bwMode="auto">
          <a:xfrm>
            <a:off x="4572000" y="2142284"/>
            <a:ext cx="3886199" cy="276999"/>
          </a:xfrm>
          <a:prstGeom prst="rect">
            <a:avLst/>
          </a:prstGeom>
          <a:solidFill>
            <a:srgbClr val="001C5C"/>
          </a:solidFill>
          <a:ln w="6350">
            <a:noFill/>
            <a:miter lim="800000"/>
            <a:headEnd/>
            <a:tailEnd/>
          </a:ln>
          <a:effectLst>
            <a:outerShdw dist="35921" dir="2700000" algn="ctr" rotWithShape="0">
              <a:schemeClr val="bg2">
                <a:alpha val="50000"/>
              </a:schemeClr>
            </a:outerShdw>
          </a:effectLst>
        </p:spPr>
        <p:txBody>
          <a:bodyPr wrap="square" lIns="0" tIns="0" rIns="0" bIns="0"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ea typeface="微软雅黑" panose="020B0503020204020204" pitchFamily="34" charset="-122"/>
            </a:endParaRPr>
          </a:p>
        </p:txBody>
      </p:sp>
      <p:sp>
        <p:nvSpPr>
          <p:cNvPr id="88073" name="Text Box 9"/>
          <p:cNvSpPr txBox="1">
            <a:spLocks noChangeArrowheads="1"/>
          </p:cNvSpPr>
          <p:nvPr/>
        </p:nvSpPr>
        <p:spPr bwMode="auto">
          <a:xfrm>
            <a:off x="4682844" y="2128384"/>
            <a:ext cx="365624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lIns="0" tIns="0" rIns="0" bIns="0"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z="2000">
                <a:solidFill>
                  <a:schemeClr val="bg1"/>
                </a:solidFill>
                <a:ea typeface="微软雅黑" panose="020B0503020204020204" pitchFamily="34" charset="-122"/>
              </a:rPr>
              <a:t>建议</a:t>
            </a:r>
          </a:p>
        </p:txBody>
      </p:sp>
      <p:sp>
        <p:nvSpPr>
          <p:cNvPr id="88074" name="Rectangle 10"/>
          <p:cNvSpPr>
            <a:spLocks noChangeArrowheads="1"/>
          </p:cNvSpPr>
          <p:nvPr/>
        </p:nvSpPr>
        <p:spPr bwMode="auto">
          <a:xfrm>
            <a:off x="4572809" y="2684009"/>
            <a:ext cx="3897697" cy="2617787"/>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ea typeface="微软雅黑" panose="020B0503020204020204" pitchFamily="34" charset="-122"/>
            </a:endParaRPr>
          </a:p>
        </p:txBody>
      </p:sp>
      <p:sp>
        <p:nvSpPr>
          <p:cNvPr id="88075" name="Rectangle 11"/>
          <p:cNvSpPr>
            <a:spLocks noChangeArrowheads="1"/>
          </p:cNvSpPr>
          <p:nvPr/>
        </p:nvSpPr>
        <p:spPr bwMode="auto">
          <a:xfrm>
            <a:off x="4572000" y="2715759"/>
            <a:ext cx="3886199"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indent="2667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lnSpc>
                <a:spcPct val="145000"/>
              </a:lnSpc>
              <a:spcBef>
                <a:spcPct val="45000"/>
              </a:spcBef>
            </a:pPr>
            <a:r>
              <a:rPr lang="zh-CN" altLang="en-US" sz="2000" dirty="0">
                <a:ea typeface="微软雅黑" panose="020B0503020204020204" pitchFamily="34" charset="-122"/>
              </a:rPr>
              <a:t>在</a:t>
            </a:r>
            <a:r>
              <a:rPr lang="zh-CN" altLang="en-US" sz="2000" dirty="0">
                <a:solidFill>
                  <a:srgbClr val="C00000"/>
                </a:solidFill>
                <a:ea typeface="微软雅黑" panose="020B0503020204020204" pitchFamily="34" charset="-122"/>
              </a:rPr>
              <a:t>项目建议书得到批复之后</a:t>
            </a:r>
            <a:r>
              <a:rPr lang="zh-CN" altLang="en-US" sz="2000" dirty="0">
                <a:ea typeface="微软雅黑" panose="020B0503020204020204" pitchFamily="34" charset="-122"/>
              </a:rPr>
              <a:t>就应该物色项目经理人选，而在可行性研究报告得到批复之后则进行正式任命。</a:t>
            </a:r>
          </a:p>
        </p:txBody>
      </p:sp>
      <p:sp>
        <p:nvSpPr>
          <p:cNvPr id="2" name="灯片编号占位符 1"/>
          <p:cNvSpPr>
            <a:spLocks noGrp="1"/>
          </p:cNvSpPr>
          <p:nvPr>
            <p:ph type="sldNum" sz="quarter" idx="10"/>
          </p:nvPr>
        </p:nvSpPr>
        <p:spPr/>
        <p:txBody>
          <a:bodyPr/>
          <a:lstStyle/>
          <a:p>
            <a:fld id="{9231B233-6F93-4D7F-B7DA-1F27CAA8E8C0}" type="slidenum">
              <a:rPr lang="en-US" altLang="en-US" smtClean="0"/>
              <a:pPr/>
              <a:t>82</a:t>
            </a:fld>
            <a:endParaRPr lang="en-US" alt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Text Box 3"/>
          <p:cNvSpPr txBox="1">
            <a:spLocks noChangeArrowheads="1"/>
          </p:cNvSpPr>
          <p:nvPr/>
        </p:nvSpPr>
        <p:spPr bwMode="auto">
          <a:xfrm>
            <a:off x="677863" y="973138"/>
            <a:ext cx="7780337" cy="504825"/>
          </a:xfrm>
          <a:prstGeom prst="rect">
            <a:avLst/>
          </a:prstGeom>
          <a:solidFill>
            <a:srgbClr val="001C5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lstStyle>
            <a:lvl1pPr indent="261938" eaLnBrk="0" hangingPunct="0">
              <a:spcBef>
                <a:spcPct val="25000"/>
              </a:spcBef>
              <a:buFont typeface="WingDings" panose="05000000000000000000" pitchFamily="2" charset="2"/>
              <a:tabLst>
                <a:tab pos="8534400" algn="r"/>
              </a:tabLst>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tabLst>
                <a:tab pos="8534400" algn="r"/>
              </a:tabLst>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tabLst>
                <a:tab pos="8534400" algn="r"/>
              </a:tabLst>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tabLst>
                <a:tab pos="8534400" algn="r"/>
              </a:tabLst>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tabLst>
                <a:tab pos="8534400" algn="r"/>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tabLst>
                <a:tab pos="8534400" algn="r"/>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tabLst>
                <a:tab pos="8534400" algn="r"/>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tabLst>
                <a:tab pos="8534400" algn="r"/>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tabLst>
                <a:tab pos="8534400" algn="r"/>
              </a:tabLs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SzPct val="70000"/>
            </a:pPr>
            <a:r>
              <a:rPr lang="en-US" altLang="en-US">
                <a:solidFill>
                  <a:schemeClr val="bg1"/>
                </a:solidFill>
              </a:rPr>
              <a:t>项目章程</a:t>
            </a:r>
            <a:endParaRPr lang="zh-CN" altLang="en-US">
              <a:solidFill>
                <a:schemeClr val="bg1"/>
              </a:solidFill>
            </a:endParaRPr>
          </a:p>
        </p:txBody>
      </p:sp>
      <p:sp>
        <p:nvSpPr>
          <p:cNvPr id="87044" name="Rectangle 4"/>
          <p:cNvSpPr>
            <a:spLocks noChangeArrowheads="1"/>
          </p:cNvSpPr>
          <p:nvPr/>
        </p:nvSpPr>
        <p:spPr bwMode="auto">
          <a:xfrm>
            <a:off x="719138" y="1598613"/>
            <a:ext cx="7689850" cy="125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3538" indent="-363538" eaLnBrk="0" hangingPunct="0">
              <a:spcBef>
                <a:spcPct val="25000"/>
              </a:spcBef>
              <a:buFont typeface="WingDings" panose="05000000000000000000" pitchFamily="2" charset="2"/>
              <a:tabLst>
                <a:tab pos="952500" algn="l"/>
                <a:tab pos="8534400" algn="r"/>
              </a:tabLst>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tabLst>
                <a:tab pos="952500" algn="l"/>
                <a:tab pos="8534400" algn="r"/>
              </a:tabLst>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tabLst>
                <a:tab pos="952500" algn="l"/>
                <a:tab pos="8534400" algn="r"/>
              </a:tabLst>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tabLst>
                <a:tab pos="952500" algn="l"/>
                <a:tab pos="8534400" algn="r"/>
              </a:tabLst>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tabLst>
                <a:tab pos="952500" algn="l"/>
                <a:tab pos="8534400" algn="r"/>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tabLst>
                <a:tab pos="952500" algn="l"/>
                <a:tab pos="8534400" algn="r"/>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tabLst>
                <a:tab pos="952500" algn="l"/>
                <a:tab pos="8534400" algn="r"/>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tabLst>
                <a:tab pos="952500" algn="l"/>
                <a:tab pos="8534400" algn="r"/>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tabLst>
                <a:tab pos="952500" algn="l"/>
                <a:tab pos="8534400" algn="r"/>
              </a:tabLst>
              <a:defRPr>
                <a:solidFill>
                  <a:schemeClr val="tx1"/>
                </a:solidFill>
                <a:latin typeface="Arial" panose="020B0604020202020204" pitchFamily="34" charset="0"/>
                <a:cs typeface="Arial" panose="020B0604020202020204" pitchFamily="34" charset="0"/>
              </a:defRPr>
            </a:lvl9pPr>
          </a:lstStyle>
          <a:p>
            <a:pPr eaLnBrk="1" hangingPunct="1">
              <a:lnSpc>
                <a:spcPct val="115000"/>
              </a:lnSpc>
              <a:spcBef>
                <a:spcPct val="15000"/>
              </a:spcBef>
              <a:buClr>
                <a:schemeClr val="tx1"/>
              </a:buClr>
              <a:buFont typeface="WingDings" panose="05000000000000000000" pitchFamily="2" charset="2"/>
              <a:buChar char="¯"/>
            </a:pPr>
            <a:r>
              <a:rPr lang="zh-CN" altLang="en-US" sz="2200" dirty="0">
                <a:solidFill>
                  <a:srgbClr val="C00000"/>
                </a:solidFill>
              </a:rPr>
              <a:t>项目章程</a:t>
            </a:r>
            <a:r>
              <a:rPr lang="zh-CN" altLang="en-US" sz="2200" dirty="0">
                <a:solidFill>
                  <a:srgbClr val="000000"/>
                </a:solidFill>
              </a:rPr>
              <a:t>是正式确认项目存在的文档</a:t>
            </a:r>
          </a:p>
          <a:p>
            <a:pPr eaLnBrk="1" hangingPunct="1">
              <a:lnSpc>
                <a:spcPct val="115000"/>
              </a:lnSpc>
              <a:spcBef>
                <a:spcPct val="15000"/>
              </a:spcBef>
              <a:buClr>
                <a:schemeClr val="tx1"/>
              </a:buClr>
              <a:buFont typeface="WingDings" panose="05000000000000000000" pitchFamily="2" charset="2"/>
              <a:buChar char="¯"/>
            </a:pPr>
            <a:r>
              <a:rPr lang="zh-CN" altLang="en-US" sz="2200" dirty="0">
                <a:solidFill>
                  <a:srgbClr val="000000"/>
                </a:solidFill>
              </a:rPr>
              <a:t>项目章程向项目经理授权使用组织的资源</a:t>
            </a:r>
          </a:p>
          <a:p>
            <a:pPr eaLnBrk="1" hangingPunct="1">
              <a:lnSpc>
                <a:spcPct val="115000"/>
              </a:lnSpc>
              <a:spcBef>
                <a:spcPct val="15000"/>
              </a:spcBef>
              <a:buClr>
                <a:schemeClr val="tx1"/>
              </a:buClr>
              <a:buFont typeface="WingDings" panose="05000000000000000000" pitchFamily="2" charset="2"/>
              <a:buChar char="¯"/>
            </a:pPr>
            <a:r>
              <a:rPr lang="zh-CN" altLang="en-US" sz="2200" dirty="0">
                <a:solidFill>
                  <a:srgbClr val="000000"/>
                </a:solidFill>
              </a:rPr>
              <a:t>内容：</a:t>
            </a:r>
          </a:p>
        </p:txBody>
      </p:sp>
      <p:sp>
        <p:nvSpPr>
          <p:cNvPr id="87045" name="Rectangle 5"/>
          <p:cNvSpPr>
            <a:spLocks noChangeArrowheads="1"/>
          </p:cNvSpPr>
          <p:nvPr/>
        </p:nvSpPr>
        <p:spPr bwMode="auto">
          <a:xfrm>
            <a:off x="504825" y="862013"/>
            <a:ext cx="8097838" cy="55006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grpSp>
        <p:nvGrpSpPr>
          <p:cNvPr id="87046" name="Group 6"/>
          <p:cNvGrpSpPr>
            <a:grpSpLocks/>
          </p:cNvGrpSpPr>
          <p:nvPr/>
        </p:nvGrpSpPr>
        <p:grpSpPr bwMode="auto">
          <a:xfrm>
            <a:off x="950913" y="3055938"/>
            <a:ext cx="7158037" cy="3130550"/>
            <a:chOff x="503" y="1901"/>
            <a:chExt cx="4709" cy="2059"/>
          </a:xfrm>
        </p:grpSpPr>
        <p:sp>
          <p:nvSpPr>
            <p:cNvPr id="87047" name="AutoShape 7"/>
            <p:cNvSpPr>
              <a:spLocks noChangeArrowheads="1"/>
            </p:cNvSpPr>
            <p:nvPr/>
          </p:nvSpPr>
          <p:spPr bwMode="auto">
            <a:xfrm>
              <a:off x="2312" y="2650"/>
              <a:ext cx="1094" cy="917"/>
            </a:xfrm>
            <a:prstGeom prst="hexagon">
              <a:avLst>
                <a:gd name="adj" fmla="val 29826"/>
                <a:gd name="vf" fmla="val 115470"/>
              </a:avLst>
            </a:prstGeom>
            <a:solidFill>
              <a:srgbClr val="001C5C"/>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r>
                <a:rPr lang="zh-CN" altLang="en-US" sz="2000" dirty="0">
                  <a:solidFill>
                    <a:schemeClr val="bg1"/>
                  </a:solidFill>
                </a:rPr>
                <a:t>内容</a:t>
              </a:r>
            </a:p>
          </p:txBody>
        </p:sp>
        <p:sp>
          <p:nvSpPr>
            <p:cNvPr id="87048" name="Freeform 8"/>
            <p:cNvSpPr>
              <a:spLocks/>
            </p:cNvSpPr>
            <p:nvPr/>
          </p:nvSpPr>
          <p:spPr bwMode="auto">
            <a:xfrm>
              <a:off x="3142" y="2255"/>
              <a:ext cx="2070" cy="392"/>
            </a:xfrm>
            <a:custGeom>
              <a:avLst/>
              <a:gdLst>
                <a:gd name="T0" fmla="*/ 0 w 2365"/>
                <a:gd name="T1" fmla="*/ 8 h 448"/>
                <a:gd name="T2" fmla="*/ 6 w 2365"/>
                <a:gd name="T3" fmla="*/ 0 h 448"/>
                <a:gd name="T4" fmla="*/ 39 w 2365"/>
                <a:gd name="T5" fmla="*/ 0 h 448"/>
                <a:gd name="T6" fmla="*/ 0 60000 65536"/>
                <a:gd name="T7" fmla="*/ 0 60000 65536"/>
                <a:gd name="T8" fmla="*/ 0 60000 65536"/>
                <a:gd name="T9" fmla="*/ 0 w 2365"/>
                <a:gd name="T10" fmla="*/ 0 h 448"/>
                <a:gd name="T11" fmla="*/ 2365 w 2365"/>
                <a:gd name="T12" fmla="*/ 448 h 448"/>
              </a:gdLst>
              <a:ahLst/>
              <a:cxnLst>
                <a:cxn ang="T6">
                  <a:pos x="T0" y="T1"/>
                </a:cxn>
                <a:cxn ang="T7">
                  <a:pos x="T2" y="T3"/>
                </a:cxn>
                <a:cxn ang="T8">
                  <a:pos x="T4" y="T5"/>
                </a:cxn>
              </a:cxnLst>
              <a:rect l="T9" t="T10" r="T11" b="T12"/>
              <a:pathLst>
                <a:path w="2365" h="448">
                  <a:moveTo>
                    <a:pt x="0" y="448"/>
                  </a:moveTo>
                  <a:lnTo>
                    <a:pt x="349" y="0"/>
                  </a:lnTo>
                  <a:lnTo>
                    <a:pt x="2365" y="0"/>
                  </a:lnTo>
                </a:path>
              </a:pathLst>
            </a:custGeom>
            <a:noFill/>
            <a:ln w="22225">
              <a:solidFill>
                <a:srgbClr val="001C5C"/>
              </a:solidFill>
              <a:round/>
              <a:headEnd type="triangle" w="med" len="lg"/>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87049" name="Line 9"/>
            <p:cNvSpPr>
              <a:spLocks noChangeShapeType="1"/>
            </p:cNvSpPr>
            <p:nvPr/>
          </p:nvSpPr>
          <p:spPr bwMode="auto">
            <a:xfrm flipH="1">
              <a:off x="503" y="3109"/>
              <a:ext cx="1805" cy="0"/>
            </a:xfrm>
            <a:prstGeom prst="line">
              <a:avLst/>
            </a:prstGeom>
            <a:noFill/>
            <a:ln w="22225">
              <a:solidFill>
                <a:srgbClr val="001C5C"/>
              </a:solidFill>
              <a:round/>
              <a:headEnd type="triangle" w="med" len="lg"/>
              <a:tailEnd/>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87050" name="Freeform 10"/>
            <p:cNvSpPr>
              <a:spLocks/>
            </p:cNvSpPr>
            <p:nvPr/>
          </p:nvSpPr>
          <p:spPr bwMode="auto">
            <a:xfrm flipH="1">
              <a:off x="503" y="2255"/>
              <a:ext cx="2070" cy="392"/>
            </a:xfrm>
            <a:custGeom>
              <a:avLst/>
              <a:gdLst>
                <a:gd name="T0" fmla="*/ 0 w 2365"/>
                <a:gd name="T1" fmla="*/ 8 h 448"/>
                <a:gd name="T2" fmla="*/ 6 w 2365"/>
                <a:gd name="T3" fmla="*/ 0 h 448"/>
                <a:gd name="T4" fmla="*/ 39 w 2365"/>
                <a:gd name="T5" fmla="*/ 0 h 448"/>
                <a:gd name="T6" fmla="*/ 0 60000 65536"/>
                <a:gd name="T7" fmla="*/ 0 60000 65536"/>
                <a:gd name="T8" fmla="*/ 0 60000 65536"/>
                <a:gd name="T9" fmla="*/ 0 w 2365"/>
                <a:gd name="T10" fmla="*/ 0 h 448"/>
                <a:gd name="T11" fmla="*/ 2365 w 2365"/>
                <a:gd name="T12" fmla="*/ 448 h 448"/>
              </a:gdLst>
              <a:ahLst/>
              <a:cxnLst>
                <a:cxn ang="T6">
                  <a:pos x="T0" y="T1"/>
                </a:cxn>
                <a:cxn ang="T7">
                  <a:pos x="T2" y="T3"/>
                </a:cxn>
                <a:cxn ang="T8">
                  <a:pos x="T4" y="T5"/>
                </a:cxn>
              </a:cxnLst>
              <a:rect l="T9" t="T10" r="T11" b="T12"/>
              <a:pathLst>
                <a:path w="2365" h="448">
                  <a:moveTo>
                    <a:pt x="0" y="448"/>
                  </a:moveTo>
                  <a:lnTo>
                    <a:pt x="349" y="0"/>
                  </a:lnTo>
                  <a:lnTo>
                    <a:pt x="2365" y="0"/>
                  </a:lnTo>
                </a:path>
              </a:pathLst>
            </a:custGeom>
            <a:noFill/>
            <a:ln w="22225">
              <a:solidFill>
                <a:srgbClr val="001C5C"/>
              </a:solidFill>
              <a:round/>
              <a:headEnd type="triangle" w="med" len="lg"/>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87051" name="Freeform 11"/>
            <p:cNvSpPr>
              <a:spLocks/>
            </p:cNvSpPr>
            <p:nvPr/>
          </p:nvSpPr>
          <p:spPr bwMode="auto">
            <a:xfrm flipV="1">
              <a:off x="3142" y="3568"/>
              <a:ext cx="2070" cy="392"/>
            </a:xfrm>
            <a:custGeom>
              <a:avLst/>
              <a:gdLst>
                <a:gd name="T0" fmla="*/ 0 w 2365"/>
                <a:gd name="T1" fmla="*/ 8 h 448"/>
                <a:gd name="T2" fmla="*/ 6 w 2365"/>
                <a:gd name="T3" fmla="*/ 0 h 448"/>
                <a:gd name="T4" fmla="*/ 39 w 2365"/>
                <a:gd name="T5" fmla="*/ 0 h 448"/>
                <a:gd name="T6" fmla="*/ 0 60000 65536"/>
                <a:gd name="T7" fmla="*/ 0 60000 65536"/>
                <a:gd name="T8" fmla="*/ 0 60000 65536"/>
                <a:gd name="T9" fmla="*/ 0 w 2365"/>
                <a:gd name="T10" fmla="*/ 0 h 448"/>
                <a:gd name="T11" fmla="*/ 2365 w 2365"/>
                <a:gd name="T12" fmla="*/ 448 h 448"/>
              </a:gdLst>
              <a:ahLst/>
              <a:cxnLst>
                <a:cxn ang="T6">
                  <a:pos x="T0" y="T1"/>
                </a:cxn>
                <a:cxn ang="T7">
                  <a:pos x="T2" y="T3"/>
                </a:cxn>
                <a:cxn ang="T8">
                  <a:pos x="T4" y="T5"/>
                </a:cxn>
              </a:cxnLst>
              <a:rect l="T9" t="T10" r="T11" b="T12"/>
              <a:pathLst>
                <a:path w="2365" h="448">
                  <a:moveTo>
                    <a:pt x="0" y="448"/>
                  </a:moveTo>
                  <a:lnTo>
                    <a:pt x="349" y="0"/>
                  </a:lnTo>
                  <a:lnTo>
                    <a:pt x="2365" y="0"/>
                  </a:lnTo>
                </a:path>
              </a:pathLst>
            </a:custGeom>
            <a:noFill/>
            <a:ln w="22225">
              <a:solidFill>
                <a:srgbClr val="001C5C"/>
              </a:solidFill>
              <a:round/>
              <a:headEnd type="triangle" w="med" len="lg"/>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87052" name="Freeform 12"/>
            <p:cNvSpPr>
              <a:spLocks/>
            </p:cNvSpPr>
            <p:nvPr/>
          </p:nvSpPr>
          <p:spPr bwMode="auto">
            <a:xfrm flipH="1" flipV="1">
              <a:off x="503" y="3568"/>
              <a:ext cx="2070" cy="392"/>
            </a:xfrm>
            <a:custGeom>
              <a:avLst/>
              <a:gdLst>
                <a:gd name="T0" fmla="*/ 0 w 2365"/>
                <a:gd name="T1" fmla="*/ 8 h 448"/>
                <a:gd name="T2" fmla="*/ 6 w 2365"/>
                <a:gd name="T3" fmla="*/ 0 h 448"/>
                <a:gd name="T4" fmla="*/ 39 w 2365"/>
                <a:gd name="T5" fmla="*/ 0 h 448"/>
                <a:gd name="T6" fmla="*/ 0 60000 65536"/>
                <a:gd name="T7" fmla="*/ 0 60000 65536"/>
                <a:gd name="T8" fmla="*/ 0 60000 65536"/>
                <a:gd name="T9" fmla="*/ 0 w 2365"/>
                <a:gd name="T10" fmla="*/ 0 h 448"/>
                <a:gd name="T11" fmla="*/ 2365 w 2365"/>
                <a:gd name="T12" fmla="*/ 448 h 448"/>
              </a:gdLst>
              <a:ahLst/>
              <a:cxnLst>
                <a:cxn ang="T6">
                  <a:pos x="T0" y="T1"/>
                </a:cxn>
                <a:cxn ang="T7">
                  <a:pos x="T2" y="T3"/>
                </a:cxn>
                <a:cxn ang="T8">
                  <a:pos x="T4" y="T5"/>
                </a:cxn>
              </a:cxnLst>
              <a:rect l="T9" t="T10" r="T11" b="T12"/>
              <a:pathLst>
                <a:path w="2365" h="448">
                  <a:moveTo>
                    <a:pt x="0" y="448"/>
                  </a:moveTo>
                  <a:lnTo>
                    <a:pt x="349" y="0"/>
                  </a:lnTo>
                  <a:lnTo>
                    <a:pt x="2365" y="0"/>
                  </a:lnTo>
                </a:path>
              </a:pathLst>
            </a:custGeom>
            <a:noFill/>
            <a:ln w="22225">
              <a:solidFill>
                <a:srgbClr val="001C5C"/>
              </a:solidFill>
              <a:round/>
              <a:headEnd type="triangle" w="med" len="lg"/>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87053" name="Line 13"/>
            <p:cNvSpPr>
              <a:spLocks noChangeShapeType="1"/>
            </p:cNvSpPr>
            <p:nvPr/>
          </p:nvSpPr>
          <p:spPr bwMode="auto">
            <a:xfrm>
              <a:off x="3407" y="3109"/>
              <a:ext cx="1805" cy="0"/>
            </a:xfrm>
            <a:prstGeom prst="line">
              <a:avLst/>
            </a:prstGeom>
            <a:noFill/>
            <a:ln w="22225">
              <a:solidFill>
                <a:srgbClr val="001C5C"/>
              </a:solidFill>
              <a:round/>
              <a:headEnd type="triangle" w="med" len="lg"/>
              <a:tailEnd/>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87054" name="AutoShape 14"/>
            <p:cNvSpPr>
              <a:spLocks noChangeArrowheads="1"/>
            </p:cNvSpPr>
            <p:nvPr/>
          </p:nvSpPr>
          <p:spPr bwMode="auto">
            <a:xfrm>
              <a:off x="3557" y="1922"/>
              <a:ext cx="1636" cy="247"/>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lnSpc>
                  <a:spcPct val="115000"/>
                </a:lnSpc>
              </a:pPr>
              <a:r>
                <a:rPr lang="zh-CN" altLang="en-US" sz="1600" dirty="0"/>
                <a:t>项目</a:t>
              </a:r>
              <a:r>
                <a:rPr lang="zh-CN" altLang="en-US" sz="1600" dirty="0">
                  <a:solidFill>
                    <a:srgbClr val="0000FF"/>
                  </a:solidFill>
                </a:rPr>
                <a:t>目的和理由</a:t>
              </a:r>
            </a:p>
          </p:txBody>
        </p:sp>
        <p:sp>
          <p:nvSpPr>
            <p:cNvPr id="87055" name="AutoShape 15"/>
            <p:cNvSpPr>
              <a:spLocks noChangeArrowheads="1"/>
            </p:cNvSpPr>
            <p:nvPr/>
          </p:nvSpPr>
          <p:spPr bwMode="auto">
            <a:xfrm>
              <a:off x="3557" y="2781"/>
              <a:ext cx="1636" cy="247"/>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lnSpc>
                  <a:spcPct val="115000"/>
                </a:lnSpc>
              </a:pPr>
              <a:r>
                <a:rPr lang="zh-CN" altLang="en-US" sz="1600" dirty="0">
                  <a:solidFill>
                    <a:srgbClr val="0000FF"/>
                  </a:solidFill>
                </a:rPr>
                <a:t>里程碑</a:t>
              </a:r>
              <a:r>
                <a:rPr lang="zh-CN" altLang="en-US" sz="1600" dirty="0"/>
                <a:t>进度表</a:t>
              </a:r>
            </a:p>
          </p:txBody>
        </p:sp>
        <p:sp>
          <p:nvSpPr>
            <p:cNvPr id="87056" name="AutoShape 16"/>
            <p:cNvSpPr>
              <a:spLocks noChangeArrowheads="1"/>
            </p:cNvSpPr>
            <p:nvPr/>
          </p:nvSpPr>
          <p:spPr bwMode="auto">
            <a:xfrm>
              <a:off x="3557" y="3637"/>
              <a:ext cx="1636" cy="247"/>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lnSpc>
                  <a:spcPct val="115000"/>
                </a:lnSpc>
              </a:pPr>
              <a:r>
                <a:rPr lang="zh-CN" altLang="en-US" sz="1600"/>
                <a:t>一般性内容：时间、名称</a:t>
              </a:r>
            </a:p>
          </p:txBody>
        </p:sp>
        <p:sp>
          <p:nvSpPr>
            <p:cNvPr id="87057" name="AutoShape 17"/>
            <p:cNvSpPr>
              <a:spLocks noChangeArrowheads="1"/>
            </p:cNvSpPr>
            <p:nvPr/>
          </p:nvSpPr>
          <p:spPr bwMode="auto">
            <a:xfrm>
              <a:off x="536" y="1901"/>
              <a:ext cx="1684" cy="271"/>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lnSpc>
                  <a:spcPct val="115000"/>
                </a:lnSpc>
              </a:pPr>
              <a:r>
                <a:rPr lang="zh-CN" altLang="en-US" sz="1600" dirty="0"/>
                <a:t>满足各方干系人需要的要求和</a:t>
              </a:r>
              <a:r>
                <a:rPr lang="zh-CN" altLang="en-US" sz="1600" dirty="0">
                  <a:solidFill>
                    <a:srgbClr val="0000FF"/>
                  </a:solidFill>
                </a:rPr>
                <a:t>产品要求</a:t>
              </a:r>
            </a:p>
          </p:txBody>
        </p:sp>
        <p:sp>
          <p:nvSpPr>
            <p:cNvPr id="87058" name="AutoShape 18"/>
            <p:cNvSpPr>
              <a:spLocks noChangeArrowheads="1"/>
            </p:cNvSpPr>
            <p:nvPr/>
          </p:nvSpPr>
          <p:spPr bwMode="auto">
            <a:xfrm>
              <a:off x="536" y="2784"/>
              <a:ext cx="1636" cy="247"/>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lnSpc>
                  <a:spcPct val="115000"/>
                </a:lnSpc>
              </a:pPr>
              <a:r>
                <a:rPr lang="zh-CN" altLang="en-US" sz="1600"/>
                <a:t>内外部假设和约束：</a:t>
              </a:r>
              <a:r>
                <a:rPr lang="zh-CN" altLang="en-US" sz="1600">
                  <a:solidFill>
                    <a:schemeClr val="hlink"/>
                  </a:solidFill>
                </a:rPr>
                <a:t>组织、环境和外部的</a:t>
              </a:r>
            </a:p>
          </p:txBody>
        </p:sp>
        <p:sp>
          <p:nvSpPr>
            <p:cNvPr id="87059" name="AutoShape 19"/>
            <p:cNvSpPr>
              <a:spLocks noChangeArrowheads="1"/>
            </p:cNvSpPr>
            <p:nvPr/>
          </p:nvSpPr>
          <p:spPr bwMode="auto">
            <a:xfrm>
              <a:off x="536" y="3624"/>
              <a:ext cx="1636" cy="247"/>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lnSpc>
                  <a:spcPct val="115000"/>
                </a:lnSpc>
              </a:pPr>
              <a:r>
                <a:rPr lang="zh-CN" altLang="en-US" sz="1600" dirty="0">
                  <a:solidFill>
                    <a:srgbClr val="0000FF"/>
                  </a:solidFill>
                </a:rPr>
                <a:t>项目经理及授权</a:t>
              </a:r>
              <a:r>
                <a:rPr lang="zh-CN" altLang="en-US" sz="1600" dirty="0"/>
                <a:t>，包括总体预算等</a:t>
              </a:r>
            </a:p>
          </p:txBody>
        </p:sp>
      </p:grpSp>
      <p:sp>
        <p:nvSpPr>
          <p:cNvPr id="2" name="灯片编号占位符 1"/>
          <p:cNvSpPr>
            <a:spLocks noGrp="1"/>
          </p:cNvSpPr>
          <p:nvPr>
            <p:ph type="sldNum" sz="quarter" idx="10"/>
          </p:nvPr>
        </p:nvSpPr>
        <p:spPr/>
        <p:txBody>
          <a:bodyPr/>
          <a:lstStyle/>
          <a:p>
            <a:fld id="{3DE82737-1E31-401D-91DB-D26914538B18}" type="slidenum">
              <a:rPr lang="en-US" altLang="en-US" smtClean="0"/>
              <a:pPr/>
              <a:t>83</a:t>
            </a:fld>
            <a:endParaRPr lang="en-US" alt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zh-CN" altLang="en-US" dirty="0" smtClean="0"/>
              <a:t>项目启动阶段常见的反模式</a:t>
            </a:r>
            <a:endParaRPr lang="en-US" altLang="zh-CN" dirty="0" smtClean="0"/>
          </a:p>
        </p:txBody>
      </p:sp>
      <p:sp>
        <p:nvSpPr>
          <p:cNvPr id="89091" name="Rectangle 3"/>
          <p:cNvSpPr>
            <a:spLocks noGrp="1" noChangeArrowheads="1"/>
          </p:cNvSpPr>
          <p:nvPr>
            <p:ph sz="quarter" idx="11"/>
          </p:nvPr>
        </p:nvSpPr>
        <p:spPr/>
        <p:txBody>
          <a:bodyPr/>
          <a:lstStyle/>
          <a:p>
            <a:r>
              <a:rPr lang="zh-CN" altLang="en-US" dirty="0" smtClean="0"/>
              <a:t>在</a:t>
            </a:r>
            <a:r>
              <a:rPr lang="zh-CN" altLang="en-US" dirty="0" smtClean="0">
                <a:solidFill>
                  <a:srgbClr val="0070C0"/>
                </a:solidFill>
              </a:rPr>
              <a:t>没有真正理解方向</a:t>
            </a:r>
            <a:r>
              <a:rPr lang="zh-CN" altLang="en-US" dirty="0" smtClean="0"/>
              <a:t>的情况下就开始</a:t>
            </a:r>
            <a:endParaRPr lang="en-US" altLang="zh-CN" dirty="0" smtClean="0"/>
          </a:p>
          <a:p>
            <a:r>
              <a:rPr lang="zh-CN" altLang="en-US" dirty="0" smtClean="0">
                <a:solidFill>
                  <a:srgbClr val="0070C0"/>
                </a:solidFill>
              </a:rPr>
              <a:t>固定成本</a:t>
            </a:r>
            <a:r>
              <a:rPr lang="zh-CN" altLang="en-US" dirty="0" smtClean="0"/>
              <a:t>，很少或者没有调整的空间</a:t>
            </a:r>
            <a:endParaRPr lang="en-US" altLang="zh-CN" dirty="0" smtClean="0"/>
          </a:p>
          <a:p>
            <a:r>
              <a:rPr lang="zh-CN" altLang="en-US" dirty="0" smtClean="0"/>
              <a:t>同一个人</a:t>
            </a:r>
            <a:r>
              <a:rPr lang="zh-CN" altLang="en-US" dirty="0" smtClean="0">
                <a:solidFill>
                  <a:srgbClr val="0070C0"/>
                </a:solidFill>
              </a:rPr>
              <a:t>既是</a:t>
            </a:r>
            <a:r>
              <a:rPr lang="en-US" altLang="zh-CN" dirty="0" smtClean="0">
                <a:solidFill>
                  <a:srgbClr val="0070C0"/>
                </a:solidFill>
              </a:rPr>
              <a:t>team leader</a:t>
            </a:r>
            <a:r>
              <a:rPr lang="zh-CN" altLang="en-US" dirty="0" smtClean="0">
                <a:solidFill>
                  <a:srgbClr val="0070C0"/>
                </a:solidFill>
              </a:rPr>
              <a:t>，又是</a:t>
            </a:r>
            <a:r>
              <a:rPr lang="en-US" altLang="zh-CN" dirty="0" smtClean="0">
                <a:solidFill>
                  <a:srgbClr val="0070C0"/>
                </a:solidFill>
              </a:rPr>
              <a:t>product owner</a:t>
            </a:r>
          </a:p>
          <a:p>
            <a:r>
              <a:rPr lang="zh-CN" altLang="en-US" dirty="0" smtClean="0"/>
              <a:t>同一个人</a:t>
            </a:r>
            <a:r>
              <a:rPr lang="zh-CN" altLang="en-US" dirty="0" smtClean="0">
                <a:solidFill>
                  <a:srgbClr val="0070C0"/>
                </a:solidFill>
              </a:rPr>
              <a:t>既是</a:t>
            </a:r>
            <a:r>
              <a:rPr lang="en-US" altLang="zh-CN" dirty="0" smtClean="0">
                <a:solidFill>
                  <a:srgbClr val="0070C0"/>
                </a:solidFill>
              </a:rPr>
              <a:t>product owner</a:t>
            </a:r>
            <a:r>
              <a:rPr lang="zh-CN" altLang="en-US" dirty="0" smtClean="0">
                <a:solidFill>
                  <a:srgbClr val="0070C0"/>
                </a:solidFill>
              </a:rPr>
              <a:t>，又是</a:t>
            </a:r>
            <a:r>
              <a:rPr lang="en-US" altLang="zh-CN" dirty="0" smtClean="0">
                <a:solidFill>
                  <a:srgbClr val="0070C0"/>
                </a:solidFill>
              </a:rPr>
              <a:t> architecture owner</a:t>
            </a:r>
          </a:p>
          <a:p>
            <a:r>
              <a:rPr lang="zh-CN" altLang="en-US" dirty="0" smtClean="0"/>
              <a:t>没有就范围和计划</a:t>
            </a:r>
            <a:r>
              <a:rPr lang="zh-CN" altLang="en-US" dirty="0" smtClean="0">
                <a:solidFill>
                  <a:srgbClr val="0070C0"/>
                </a:solidFill>
              </a:rPr>
              <a:t>获取涉众的同意</a:t>
            </a:r>
            <a:endParaRPr lang="en-US" altLang="zh-CN" dirty="0" smtClean="0">
              <a:solidFill>
                <a:srgbClr val="0070C0"/>
              </a:solidFill>
            </a:endParaRPr>
          </a:p>
        </p:txBody>
      </p:sp>
      <p:pic>
        <p:nvPicPr>
          <p:cNvPr id="89092" name="Picture 8" descr="stop-sign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8810" y="3416487"/>
            <a:ext cx="2541588" cy="293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fld id="{51C954A1-9FE7-4ABB-8851-D5362BFC037D}" type="slidenum">
              <a:rPr lang="en-US" altLang="en-US" smtClean="0"/>
              <a:pPr/>
              <a:t>84</a:t>
            </a:fld>
            <a:endParaRPr lang="en-US" alt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2"/>
          <p:cNvSpPr>
            <a:spLocks noChangeArrowheads="1"/>
          </p:cNvSpPr>
          <p:nvPr/>
        </p:nvSpPr>
        <p:spPr bwMode="auto">
          <a:xfrm>
            <a:off x="153987" y="4026582"/>
            <a:ext cx="5265737" cy="471487"/>
          </a:xfrm>
          <a:prstGeom prst="roundRect">
            <a:avLst>
              <a:gd name="adj" fmla="val 16667"/>
            </a:avLst>
          </a:prstGeom>
          <a:gradFill rotWithShape="1">
            <a:gsLst>
              <a:gs pos="0">
                <a:schemeClr val="folHlink">
                  <a:alpha val="46001"/>
                </a:schemeClr>
              </a:gs>
              <a:gs pos="100000">
                <a:schemeClr val="folHlink">
                  <a:gamma/>
                  <a:shade val="46275"/>
                  <a:invGamma/>
                  <a:alpha val="0"/>
                </a:schemeClr>
              </a:gs>
            </a:gsLst>
            <a:lin ang="0" scaled="1"/>
          </a:gradFill>
          <a:ln w="19050" algn="ctr">
            <a:noFill/>
            <a:round/>
            <a:headEnd/>
            <a:tailEnd/>
          </a:ln>
          <a:effectLst/>
        </p:spPr>
        <p:txBody>
          <a:bodyPr wrap="none" lIns="107950" tIns="53975" rIns="107950" bIns="53975" anchor="ctr"/>
          <a:lstStyle/>
          <a:p>
            <a:pPr algn="ctr">
              <a:defRPr/>
            </a:pPr>
            <a:endParaRPr lang="zh-CN" altLang="en-US" sz="900">
              <a:latin typeface="Times New Roman" pitchFamily="18" charset="0"/>
            </a:endParaRPr>
          </a:p>
        </p:txBody>
      </p:sp>
      <p:sp>
        <p:nvSpPr>
          <p:cNvPr id="7171" name="Rectangle 2"/>
          <p:cNvSpPr>
            <a:spLocks noGrp="1" noChangeArrowheads="1"/>
          </p:cNvSpPr>
          <p:nvPr>
            <p:ph type="title"/>
          </p:nvPr>
        </p:nvSpPr>
        <p:spPr/>
        <p:txBody>
          <a:bodyPr/>
          <a:lstStyle/>
          <a:p>
            <a:r>
              <a:rPr lang="zh-CN" altLang="en-US" smtClean="0"/>
              <a:t>本章内容</a:t>
            </a:r>
            <a:endParaRPr lang="zh-CN" altLang="en-US" dirty="0" smtClean="0"/>
          </a:p>
        </p:txBody>
      </p:sp>
      <p:sp>
        <p:nvSpPr>
          <p:cNvPr id="7172" name="Rectangle 3"/>
          <p:cNvSpPr>
            <a:spLocks noGrp="1" noChangeArrowheads="1"/>
          </p:cNvSpPr>
          <p:nvPr>
            <p:ph sz="quarter" idx="11"/>
          </p:nvPr>
        </p:nvSpPr>
        <p:spPr>
          <a:xfrm>
            <a:off x="153987" y="1142813"/>
            <a:ext cx="8847137" cy="5417644"/>
          </a:xfrm>
        </p:spPr>
        <p:txBody>
          <a:bodyPr>
            <a:normAutofit/>
          </a:bodyPr>
          <a:lstStyle/>
          <a:p>
            <a:r>
              <a:rPr lang="zh-CN" altLang="zh-CN" dirty="0" smtClean="0"/>
              <a:t>第</a:t>
            </a:r>
            <a:r>
              <a:rPr lang="en-US" altLang="zh-CN" dirty="0" smtClean="0"/>
              <a:t>4</a:t>
            </a:r>
            <a:r>
              <a:rPr lang="zh-CN" altLang="zh-CN" dirty="0" smtClean="0"/>
              <a:t>章 启动项目</a:t>
            </a:r>
            <a:endParaRPr lang="en-US" altLang="zh-CN" dirty="0" smtClean="0"/>
          </a:p>
          <a:p>
            <a:pPr lvl="1"/>
            <a:r>
              <a:rPr lang="zh-CN" altLang="en-US" dirty="0"/>
              <a:t>序：项目启动过程</a:t>
            </a:r>
            <a:r>
              <a:rPr lang="zh-CN" altLang="en-US" dirty="0" smtClean="0"/>
              <a:t>的主要任务</a:t>
            </a:r>
            <a:endParaRPr lang="en-US" altLang="zh-CN" dirty="0" smtClean="0"/>
          </a:p>
          <a:p>
            <a:pPr lvl="1"/>
            <a:r>
              <a:rPr lang="en-US" altLang="zh-CN" dirty="0" smtClean="0"/>
              <a:t>4.1 </a:t>
            </a:r>
            <a:r>
              <a:rPr lang="zh-CN" altLang="zh-CN" dirty="0" smtClean="0"/>
              <a:t>关键干系人分析</a:t>
            </a:r>
            <a:endParaRPr lang="en-US" altLang="zh-CN" dirty="0" smtClean="0"/>
          </a:p>
          <a:p>
            <a:pPr lvl="1"/>
            <a:r>
              <a:rPr lang="en-US" altLang="zh-CN" dirty="0" smtClean="0"/>
              <a:t>4.2 </a:t>
            </a:r>
            <a:r>
              <a:rPr lang="zh-CN" altLang="zh-CN" dirty="0" smtClean="0"/>
              <a:t>开发项目建议书</a:t>
            </a:r>
            <a:endParaRPr lang="en-US" altLang="zh-CN" dirty="0" smtClean="0"/>
          </a:p>
          <a:p>
            <a:pPr lvl="1"/>
            <a:r>
              <a:rPr lang="en-US" altLang="zh-CN" dirty="0" smtClean="0"/>
              <a:t>4.3 </a:t>
            </a:r>
            <a:r>
              <a:rPr lang="zh-CN" altLang="zh-CN" dirty="0" smtClean="0"/>
              <a:t>项目总体规划</a:t>
            </a:r>
            <a:endParaRPr lang="en-US" altLang="zh-CN" dirty="0" smtClean="0"/>
          </a:p>
          <a:p>
            <a:pPr lvl="1"/>
            <a:r>
              <a:rPr lang="en-US" altLang="zh-CN" dirty="0" smtClean="0"/>
              <a:t>4.4 </a:t>
            </a:r>
            <a:r>
              <a:rPr lang="zh-CN" altLang="en-US" dirty="0" smtClean="0"/>
              <a:t>组建团队</a:t>
            </a:r>
            <a:endParaRPr lang="zh-CN" altLang="zh-CN" dirty="0" smtClean="0"/>
          </a:p>
          <a:p>
            <a:pPr lvl="1"/>
            <a:r>
              <a:rPr lang="en-US" altLang="zh-CN" dirty="0" smtClean="0"/>
              <a:t>4.5 </a:t>
            </a:r>
            <a:r>
              <a:rPr lang="zh-CN" altLang="zh-CN" dirty="0" smtClean="0"/>
              <a:t>传统项目启动过程</a:t>
            </a:r>
          </a:p>
          <a:p>
            <a:pPr lvl="1"/>
            <a:r>
              <a:rPr lang="zh-CN" altLang="zh-CN" dirty="0" smtClean="0"/>
              <a:t>小结</a:t>
            </a:r>
          </a:p>
          <a:p>
            <a:pPr lvl="1"/>
            <a:r>
              <a:rPr lang="zh-CN" altLang="en-US" dirty="0" smtClean="0"/>
              <a:t>思考</a:t>
            </a:r>
            <a:endParaRPr lang="zh-CN" altLang="zh-CN" dirty="0" smtClean="0"/>
          </a:p>
        </p:txBody>
      </p:sp>
      <p:pic>
        <p:nvPicPr>
          <p:cNvPr id="7175" name="Picture 7" descr="MCj043961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5625" y="4084638"/>
            <a:ext cx="2047875"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fld id="{51C954A1-9FE7-4ABB-8851-D5362BFC037D}" type="slidenum">
              <a:rPr lang="en-US" altLang="en-US" smtClean="0"/>
              <a:pPr/>
              <a:t>85</a:t>
            </a:fld>
            <a:endParaRPr lang="en-US" altLang="en-US"/>
          </a:p>
        </p:txBody>
      </p:sp>
    </p:spTree>
    <p:extLst>
      <p:ext uri="{BB962C8B-B14F-4D97-AF65-F5344CB8AC3E}">
        <p14:creationId xmlns:p14="http://schemas.microsoft.com/office/powerpoint/2010/main" val="3741292708"/>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传统项目启动过程即“</a:t>
            </a:r>
            <a:r>
              <a:rPr lang="zh-CN" altLang="en-US" b="1" dirty="0" smtClean="0">
                <a:solidFill>
                  <a:srgbClr val="C00000"/>
                </a:solidFill>
              </a:rPr>
              <a:t>立项</a:t>
            </a:r>
            <a:r>
              <a:rPr lang="zh-CN" altLang="en-US" dirty="0" smtClean="0"/>
              <a:t>”</a:t>
            </a:r>
            <a:endParaRPr lang="zh-CN" altLang="en-US" dirty="0"/>
          </a:p>
        </p:txBody>
      </p:sp>
      <p:sp>
        <p:nvSpPr>
          <p:cNvPr id="3" name="灯片编号占位符 2"/>
          <p:cNvSpPr>
            <a:spLocks noGrp="1"/>
          </p:cNvSpPr>
          <p:nvPr>
            <p:ph type="sldNum" sz="quarter" idx="10"/>
          </p:nvPr>
        </p:nvSpPr>
        <p:spPr/>
        <p:txBody>
          <a:bodyPr/>
          <a:lstStyle/>
          <a:p>
            <a:fld id="{51C954A1-9FE7-4ABB-8851-D5362BFC037D}" type="slidenum">
              <a:rPr lang="en-US" altLang="en-US" smtClean="0"/>
              <a:pPr/>
              <a:t>86</a:t>
            </a:fld>
            <a:endParaRPr lang="en-US" altLang="en-US"/>
          </a:p>
        </p:txBody>
      </p:sp>
      <p:sp>
        <p:nvSpPr>
          <p:cNvPr id="4" name="内容占位符 3"/>
          <p:cNvSpPr>
            <a:spLocks noGrp="1"/>
          </p:cNvSpPr>
          <p:nvPr>
            <p:ph sz="quarter" idx="11"/>
          </p:nvPr>
        </p:nvSpPr>
        <p:spPr>
          <a:xfrm>
            <a:off x="153987" y="1142814"/>
            <a:ext cx="8847137" cy="2272740"/>
          </a:xfrm>
        </p:spPr>
        <p:txBody>
          <a:bodyPr/>
          <a:lstStyle/>
          <a:p>
            <a:pPr marL="514350" indent="-514350">
              <a:buFont typeface="+mj-lt"/>
              <a:buAutoNum type="arabicPeriod"/>
            </a:pPr>
            <a:r>
              <a:rPr lang="zh-CN" altLang="en-US" dirty="0" smtClean="0"/>
              <a:t>立</a:t>
            </a:r>
            <a:r>
              <a:rPr lang="zh-CN" altLang="en-US" dirty="0"/>
              <a:t>项建</a:t>
            </a:r>
            <a:r>
              <a:rPr lang="zh-CN" altLang="en-US" dirty="0" smtClean="0"/>
              <a:t>议</a:t>
            </a:r>
            <a:endParaRPr lang="en-US" altLang="zh-CN" dirty="0" smtClean="0"/>
          </a:p>
          <a:p>
            <a:pPr lvl="1"/>
            <a:r>
              <a:rPr lang="zh-CN" altLang="en-US" dirty="0" smtClean="0"/>
              <a:t>产品构思→立项调查→可行性分析</a:t>
            </a:r>
            <a:endParaRPr lang="zh-CN" altLang="en-US" dirty="0"/>
          </a:p>
          <a:p>
            <a:pPr marL="514350" indent="-514350">
              <a:buFont typeface="+mj-lt"/>
              <a:buAutoNum type="arabicPeriod"/>
            </a:pPr>
            <a:r>
              <a:rPr lang="zh-CN" altLang="en-US" dirty="0" smtClean="0"/>
              <a:t>立</a:t>
            </a:r>
            <a:r>
              <a:rPr lang="zh-CN" altLang="en-US" dirty="0"/>
              <a:t>项评审</a:t>
            </a:r>
          </a:p>
          <a:p>
            <a:pPr marL="514350" indent="-514350">
              <a:buFont typeface="+mj-lt"/>
              <a:buAutoNum type="arabicPeriod"/>
            </a:pPr>
            <a:r>
              <a:rPr lang="zh-CN" altLang="en-US" dirty="0" smtClean="0"/>
              <a:t>项</a:t>
            </a:r>
            <a:r>
              <a:rPr lang="zh-CN" altLang="en-US" dirty="0"/>
              <a:t>目筹备</a:t>
            </a:r>
          </a:p>
          <a:p>
            <a:endParaRPr lang="zh-CN" altLang="en-US" dirty="0"/>
          </a:p>
        </p:txBody>
      </p:sp>
      <p:pic>
        <p:nvPicPr>
          <p:cNvPr id="5" name="Picture 4"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369" y="3176438"/>
            <a:ext cx="7783419" cy="3261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775999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3988" y="560388"/>
            <a:ext cx="8847137" cy="480131"/>
          </a:xfrm>
        </p:spPr>
        <p:txBody>
          <a:bodyPr/>
          <a:lstStyle/>
          <a:p>
            <a:r>
              <a:rPr lang="en-US" altLang="zh-CN" dirty="0" smtClean="0"/>
              <a:t>1. </a:t>
            </a:r>
            <a:r>
              <a:rPr lang="zh-CN" altLang="en-US" dirty="0" smtClean="0"/>
              <a:t>立</a:t>
            </a:r>
            <a:r>
              <a:rPr lang="zh-CN" altLang="en-US" dirty="0"/>
              <a:t>项建</a:t>
            </a:r>
            <a:r>
              <a:rPr lang="zh-CN" altLang="en-US" dirty="0" smtClean="0"/>
              <a:t>议</a:t>
            </a:r>
            <a:endParaRPr lang="zh-CN" altLang="en-US" dirty="0"/>
          </a:p>
        </p:txBody>
      </p:sp>
      <p:sp>
        <p:nvSpPr>
          <p:cNvPr id="3" name="灯片编号占位符 2"/>
          <p:cNvSpPr>
            <a:spLocks noGrp="1"/>
          </p:cNvSpPr>
          <p:nvPr>
            <p:ph type="sldNum" sz="quarter" idx="10"/>
          </p:nvPr>
        </p:nvSpPr>
        <p:spPr/>
        <p:txBody>
          <a:bodyPr/>
          <a:lstStyle/>
          <a:p>
            <a:fld id="{51C954A1-9FE7-4ABB-8851-D5362BFC037D}" type="slidenum">
              <a:rPr lang="en-US" altLang="en-US" smtClean="0"/>
              <a:pPr/>
              <a:t>87</a:t>
            </a:fld>
            <a:endParaRPr lang="en-US" altLang="en-US"/>
          </a:p>
        </p:txBody>
      </p:sp>
      <p:sp>
        <p:nvSpPr>
          <p:cNvPr id="4" name="内容占位符 3"/>
          <p:cNvSpPr>
            <a:spLocks noGrp="1"/>
          </p:cNvSpPr>
          <p:nvPr>
            <p:ph sz="quarter" idx="11"/>
          </p:nvPr>
        </p:nvSpPr>
        <p:spPr>
          <a:xfrm>
            <a:off x="153987" y="1142813"/>
            <a:ext cx="8847137" cy="3105761"/>
          </a:xfrm>
        </p:spPr>
        <p:txBody>
          <a:bodyPr>
            <a:normAutofit/>
          </a:bodyPr>
          <a:lstStyle/>
          <a:p>
            <a:r>
              <a:rPr lang="en-US" altLang="zh-CN" dirty="0" smtClean="0"/>
              <a:t>1</a:t>
            </a:r>
            <a:r>
              <a:rPr lang="zh-CN" altLang="en-US" dirty="0" smtClean="0"/>
              <a:t>）产品构思</a:t>
            </a:r>
            <a:endParaRPr lang="en-US" altLang="zh-CN" dirty="0" smtClean="0"/>
          </a:p>
          <a:p>
            <a:pPr lvl="1"/>
            <a:r>
              <a:rPr lang="zh-CN" altLang="en-US" dirty="0" smtClean="0"/>
              <a:t>待</a:t>
            </a:r>
            <a:r>
              <a:rPr lang="zh-CN" altLang="en-US" dirty="0"/>
              <a:t>开发产品的</a:t>
            </a:r>
            <a:r>
              <a:rPr lang="zh-CN" altLang="en-US" b="1" dirty="0"/>
              <a:t>主要功能</a:t>
            </a:r>
            <a:r>
              <a:rPr lang="zh-CN" altLang="en-US" dirty="0"/>
              <a:t>；</a:t>
            </a:r>
          </a:p>
          <a:p>
            <a:pPr lvl="1"/>
            <a:r>
              <a:rPr lang="zh-CN" altLang="en-US" dirty="0"/>
              <a:t>待开发产品的</a:t>
            </a:r>
            <a:r>
              <a:rPr lang="zh-CN" altLang="en-US" b="1" dirty="0"/>
              <a:t>技术方案</a:t>
            </a:r>
            <a:r>
              <a:rPr lang="zh-CN" altLang="en-US" dirty="0"/>
              <a:t>；</a:t>
            </a:r>
          </a:p>
          <a:p>
            <a:pPr lvl="1"/>
            <a:r>
              <a:rPr lang="en-US" altLang="zh-CN" dirty="0"/>
              <a:t>Make-or-Buy</a:t>
            </a:r>
            <a:r>
              <a:rPr lang="zh-CN" altLang="en-US" dirty="0"/>
              <a:t>：哪些产品部件需采购、外</a:t>
            </a:r>
            <a:r>
              <a:rPr lang="zh-CN" altLang="en-US" dirty="0" smtClean="0"/>
              <a:t>包或自</a:t>
            </a:r>
            <a:r>
              <a:rPr lang="zh-CN" altLang="en-US" dirty="0"/>
              <a:t>主研发；</a:t>
            </a:r>
          </a:p>
          <a:p>
            <a:pPr lvl="1"/>
            <a:r>
              <a:rPr lang="zh-CN" altLang="en-US" dirty="0"/>
              <a:t>开发计划；</a:t>
            </a:r>
          </a:p>
          <a:p>
            <a:pPr lvl="1"/>
            <a:r>
              <a:rPr lang="zh-CN" altLang="en-US" dirty="0"/>
              <a:t>市场营销计</a:t>
            </a:r>
            <a:r>
              <a:rPr lang="zh-CN" altLang="en-US" dirty="0" smtClean="0"/>
              <a:t>划。</a:t>
            </a:r>
            <a:endParaRPr lang="zh-CN" altLang="en-US" dirty="0"/>
          </a:p>
        </p:txBody>
      </p:sp>
      <p:pic>
        <p:nvPicPr>
          <p:cNvPr id="5" name="Picture 4"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6544" y="3384833"/>
            <a:ext cx="6064580" cy="2541494"/>
          </a:xfrm>
          <a:prstGeom prst="rect">
            <a:avLst/>
          </a:prstGeom>
          <a:noFill/>
          <a:extLst>
            <a:ext uri="{909E8E84-426E-40DD-AFC4-6F175D3DCCD1}">
              <a14:hiddenFill xmlns:a14="http://schemas.microsoft.com/office/drawing/2010/main">
                <a:solidFill>
                  <a:srgbClr val="FFFFFF"/>
                </a:solidFill>
              </a14:hiddenFill>
            </a:ext>
          </a:extLst>
        </p:spPr>
      </p:pic>
      <p:sp>
        <p:nvSpPr>
          <p:cNvPr id="6" name="圆角矩形 9"/>
          <p:cNvSpPr>
            <a:spLocks noChangeArrowheads="1"/>
          </p:cNvSpPr>
          <p:nvPr/>
        </p:nvSpPr>
        <p:spPr bwMode="auto">
          <a:xfrm>
            <a:off x="477318" y="4248574"/>
            <a:ext cx="2440694" cy="874407"/>
          </a:xfrm>
          <a:prstGeom prst="roundRect">
            <a:avLst>
              <a:gd name="adj" fmla="val 16667"/>
            </a:avLst>
          </a:prstGeom>
          <a:noFill/>
          <a:ln w="22225" algn="ctr">
            <a:solidFill>
              <a:srgbClr val="7030A0"/>
            </a:solidFill>
            <a:round/>
            <a:headEnd/>
            <a:tailEnd/>
          </a:ln>
          <a:extLst>
            <a:ext uri="{909E8E84-426E-40DD-AFC4-6F175D3DCCD1}">
              <a14:hiddenFill xmlns:a14="http://schemas.microsoft.com/office/drawing/2010/main">
                <a:solidFill>
                  <a:srgbClr val="FFFFFF"/>
                </a:solidFill>
              </a14:hiddenFill>
            </a:ext>
          </a:extLst>
        </p:spPr>
        <p:txBody>
          <a:bodyPr/>
          <a:lstStyle/>
          <a:p>
            <a:r>
              <a:rPr lang="zh-CN" altLang="en-US" sz="2000" dirty="0">
                <a:solidFill>
                  <a:srgbClr val="C00000"/>
                </a:solidFill>
                <a:latin typeface="微软雅黑" panose="020B0503020204020204" pitchFamily="34" charset="-122"/>
                <a:ea typeface="微软雅黑" panose="020B0503020204020204" pitchFamily="34" charset="-122"/>
              </a:rPr>
              <a:t>最终将内容整理到</a:t>
            </a:r>
            <a:r>
              <a:rPr lang="en-US" altLang="zh-CN" sz="2000" dirty="0">
                <a:solidFill>
                  <a:srgbClr val="C00000"/>
                </a:solidFill>
                <a:latin typeface="微软雅黑" panose="020B0503020204020204" pitchFamily="34" charset="-122"/>
                <a:ea typeface="微软雅黑" panose="020B0503020204020204" pitchFamily="34" charset="-122"/>
              </a:rPr>
              <a:t>《</a:t>
            </a:r>
            <a:r>
              <a:rPr lang="zh-CN" altLang="en-US" sz="2000" dirty="0">
                <a:solidFill>
                  <a:srgbClr val="C00000"/>
                </a:solidFill>
                <a:latin typeface="微软雅黑" panose="020B0503020204020204" pitchFamily="34" charset="-122"/>
                <a:ea typeface="微软雅黑" panose="020B0503020204020204" pitchFamily="34" charset="-122"/>
              </a:rPr>
              <a:t>立项建议书</a:t>
            </a:r>
            <a:r>
              <a:rPr lang="en-US" altLang="zh-CN" sz="2000" dirty="0">
                <a:solidFill>
                  <a:srgbClr val="C000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17069417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51C954A1-9FE7-4ABB-8851-D5362BFC037D}" type="slidenum">
              <a:rPr lang="en-US" altLang="en-US" smtClean="0"/>
              <a:pPr/>
              <a:t>88</a:t>
            </a:fld>
            <a:endParaRPr lang="en-US" altLang="en-US"/>
          </a:p>
        </p:txBody>
      </p:sp>
      <p:sp>
        <p:nvSpPr>
          <p:cNvPr id="4" name="内容占位符 3"/>
          <p:cNvSpPr>
            <a:spLocks noGrp="1"/>
          </p:cNvSpPr>
          <p:nvPr>
            <p:ph sz="quarter" idx="11"/>
          </p:nvPr>
        </p:nvSpPr>
        <p:spPr>
          <a:xfrm>
            <a:off x="153988" y="748145"/>
            <a:ext cx="8847137" cy="3944879"/>
          </a:xfrm>
        </p:spPr>
        <p:txBody>
          <a:bodyPr>
            <a:normAutofit/>
          </a:bodyPr>
          <a:lstStyle/>
          <a:p>
            <a:r>
              <a:rPr lang="en-US" altLang="zh-CN" dirty="0" smtClean="0"/>
              <a:t>2</a:t>
            </a:r>
            <a:r>
              <a:rPr lang="zh-CN" altLang="en-US" dirty="0" smtClean="0"/>
              <a:t>）立项调查</a:t>
            </a:r>
            <a:endParaRPr lang="en-US" altLang="zh-CN" dirty="0" smtClean="0"/>
          </a:p>
          <a:p>
            <a:pPr lvl="1"/>
            <a:r>
              <a:rPr lang="zh-CN" altLang="en-US" dirty="0"/>
              <a:t>目的是</a:t>
            </a:r>
            <a:r>
              <a:rPr lang="zh-CN" altLang="en-US" b="1" dirty="0"/>
              <a:t>为产品构思和可行性分析提供充分的、有价值的信息</a:t>
            </a:r>
            <a:r>
              <a:rPr lang="zh-CN" altLang="en-US" dirty="0" smtClean="0"/>
              <a:t>。</a:t>
            </a:r>
            <a:endParaRPr lang="en-US" altLang="zh-CN" dirty="0" smtClean="0"/>
          </a:p>
          <a:p>
            <a:pPr lvl="1"/>
            <a:r>
              <a:rPr lang="zh-CN" altLang="en-US" dirty="0"/>
              <a:t>主</a:t>
            </a:r>
            <a:r>
              <a:rPr lang="zh-CN" altLang="en-US" dirty="0" smtClean="0"/>
              <a:t>要调查内容：</a:t>
            </a:r>
            <a:endParaRPr lang="zh-CN" altLang="en-US" dirty="0"/>
          </a:p>
          <a:p>
            <a:pPr lvl="2"/>
            <a:r>
              <a:rPr lang="zh-CN" altLang="en-US" dirty="0"/>
              <a:t>市</a:t>
            </a:r>
            <a:r>
              <a:rPr lang="zh-CN" altLang="en-US" dirty="0" smtClean="0"/>
              <a:t>场；</a:t>
            </a:r>
            <a:endParaRPr lang="zh-CN" altLang="en-US" dirty="0"/>
          </a:p>
          <a:p>
            <a:pPr lvl="2"/>
            <a:r>
              <a:rPr lang="zh-CN" altLang="en-US" dirty="0"/>
              <a:t>政</a:t>
            </a:r>
            <a:r>
              <a:rPr lang="zh-CN" altLang="en-US" dirty="0" smtClean="0"/>
              <a:t>策；</a:t>
            </a:r>
            <a:endParaRPr lang="zh-CN" altLang="en-US" dirty="0"/>
          </a:p>
          <a:p>
            <a:pPr lvl="2"/>
            <a:r>
              <a:rPr lang="zh-CN" altLang="en-US" dirty="0"/>
              <a:t>同类产</a:t>
            </a:r>
            <a:r>
              <a:rPr lang="zh-CN" altLang="en-US" dirty="0" smtClean="0"/>
              <a:t>品；</a:t>
            </a:r>
            <a:endParaRPr lang="zh-CN" altLang="en-US" dirty="0"/>
          </a:p>
          <a:p>
            <a:pPr lvl="2"/>
            <a:r>
              <a:rPr lang="zh-CN" altLang="en-US" dirty="0"/>
              <a:t>竞争对</a:t>
            </a:r>
            <a:r>
              <a:rPr lang="zh-CN" altLang="en-US" dirty="0" smtClean="0"/>
              <a:t>手；</a:t>
            </a:r>
            <a:endParaRPr lang="zh-CN" altLang="en-US" dirty="0"/>
          </a:p>
          <a:p>
            <a:pPr lvl="2"/>
            <a:r>
              <a:rPr lang="zh-CN" altLang="en-US" dirty="0"/>
              <a:t>用</a:t>
            </a:r>
            <a:r>
              <a:rPr lang="zh-CN" altLang="en-US" dirty="0" smtClean="0"/>
              <a:t>户。</a:t>
            </a:r>
            <a:endParaRPr lang="zh-CN" altLang="en-US" dirty="0"/>
          </a:p>
        </p:txBody>
      </p:sp>
      <p:pic>
        <p:nvPicPr>
          <p:cNvPr id="5" name="Picture 4"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8595" y="3778624"/>
            <a:ext cx="6064580" cy="2541494"/>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3993777" y="1843421"/>
            <a:ext cx="4572000" cy="1938992"/>
          </a:xfrm>
          <a:prstGeom prst="rect">
            <a:avLst/>
          </a:prstGeom>
        </p:spPr>
        <p:txBody>
          <a:bodyPr>
            <a:spAutoFit/>
          </a:bodyPr>
          <a:lstStyle/>
          <a:p>
            <a:r>
              <a:rPr lang="zh-CN" altLang="en-US" sz="2000" dirty="0">
                <a:ea typeface="微软雅黑" panose="020B0503020204020204" pitchFamily="34" charset="-122"/>
              </a:rPr>
              <a:t>常见的调查方式：</a:t>
            </a:r>
          </a:p>
          <a:p>
            <a:pPr marL="342900" indent="-342900">
              <a:buFont typeface="Arial" panose="020B0604020202020204" pitchFamily="34" charset="0"/>
              <a:buChar char="•"/>
            </a:pPr>
            <a:r>
              <a:rPr lang="en-US" altLang="zh-CN" sz="2000" b="1" dirty="0">
                <a:ea typeface="微软雅黑" panose="020B0503020204020204" pitchFamily="34" charset="-122"/>
              </a:rPr>
              <a:t>Internet</a:t>
            </a:r>
            <a:r>
              <a:rPr lang="zh-CN" altLang="en-US" sz="2000" dirty="0">
                <a:ea typeface="微软雅黑" panose="020B0503020204020204" pitchFamily="34" charset="-122"/>
              </a:rPr>
              <a:t>；</a:t>
            </a:r>
          </a:p>
          <a:p>
            <a:pPr marL="342900" indent="-342900">
              <a:buFont typeface="Arial" panose="020B0604020202020204" pitchFamily="34" charset="0"/>
              <a:buChar char="•"/>
            </a:pPr>
            <a:r>
              <a:rPr lang="zh-CN" altLang="en-US" sz="2000" b="1" dirty="0">
                <a:ea typeface="微软雅黑" panose="020B0503020204020204" pitchFamily="34" charset="-122"/>
              </a:rPr>
              <a:t>出版物</a:t>
            </a:r>
            <a:r>
              <a:rPr lang="zh-CN" altLang="en-US" sz="2000" dirty="0">
                <a:ea typeface="微软雅黑" panose="020B0503020204020204" pitchFamily="34" charset="-122"/>
              </a:rPr>
              <a:t>；</a:t>
            </a:r>
          </a:p>
          <a:p>
            <a:pPr marL="342900" indent="-342900">
              <a:buFont typeface="Arial" panose="020B0604020202020204" pitchFamily="34" charset="0"/>
              <a:buChar char="•"/>
            </a:pPr>
            <a:r>
              <a:rPr lang="zh-CN" altLang="en-US" sz="2000" dirty="0">
                <a:ea typeface="微软雅黑" panose="020B0503020204020204" pitchFamily="34" charset="-122"/>
              </a:rPr>
              <a:t>与用户</a:t>
            </a:r>
            <a:r>
              <a:rPr lang="zh-CN" altLang="en-US" sz="2000" b="1" dirty="0">
                <a:ea typeface="微软雅黑" panose="020B0503020204020204" pitchFamily="34" charset="-122"/>
              </a:rPr>
              <a:t>交谈</a:t>
            </a:r>
            <a:r>
              <a:rPr lang="zh-CN" altLang="en-US" sz="2000" dirty="0">
                <a:ea typeface="微软雅黑" panose="020B0503020204020204" pitchFamily="34" charset="-122"/>
              </a:rPr>
              <a:t>；</a:t>
            </a:r>
          </a:p>
          <a:p>
            <a:pPr marL="342900" indent="-342900">
              <a:buFont typeface="Arial" panose="020B0604020202020204" pitchFamily="34" charset="0"/>
              <a:buChar char="•"/>
            </a:pPr>
            <a:r>
              <a:rPr lang="zh-CN" altLang="en-US" sz="2000" dirty="0">
                <a:ea typeface="微软雅黑" panose="020B0503020204020204" pitchFamily="34" charset="-122"/>
              </a:rPr>
              <a:t>向用户群体发</a:t>
            </a:r>
            <a:r>
              <a:rPr lang="zh-CN" altLang="en-US" sz="2000" b="1" dirty="0">
                <a:ea typeface="微软雅黑" panose="020B0503020204020204" pitchFamily="34" charset="-122"/>
              </a:rPr>
              <a:t>调查问卷</a:t>
            </a:r>
            <a:r>
              <a:rPr lang="zh-CN" altLang="en-US" sz="2000" dirty="0">
                <a:ea typeface="微软雅黑" panose="020B0503020204020204" pitchFamily="34" charset="-122"/>
              </a:rPr>
              <a:t>；</a:t>
            </a:r>
          </a:p>
          <a:p>
            <a:pPr marL="342900" indent="-342900">
              <a:buFont typeface="Arial" panose="020B0604020202020204" pitchFamily="34" charset="0"/>
              <a:buChar char="•"/>
            </a:pPr>
            <a:r>
              <a:rPr lang="zh-CN" altLang="en-US" sz="2000" b="1" dirty="0" smtClean="0">
                <a:ea typeface="微软雅黑" panose="020B0503020204020204" pitchFamily="34" charset="-122"/>
              </a:rPr>
              <a:t>专</a:t>
            </a:r>
            <a:r>
              <a:rPr lang="zh-CN" altLang="en-US" sz="2000" b="1" dirty="0">
                <a:ea typeface="微软雅黑" panose="020B0503020204020204" pitchFamily="34" charset="-122"/>
              </a:rPr>
              <a:t>家咨询</a:t>
            </a:r>
            <a:r>
              <a:rPr lang="zh-CN" altLang="en-US" sz="2000" dirty="0">
                <a:ea typeface="微软雅黑" panose="020B0503020204020204" pitchFamily="34" charset="-122"/>
              </a:rPr>
              <a:t>。</a:t>
            </a:r>
          </a:p>
        </p:txBody>
      </p:sp>
    </p:spTree>
    <p:extLst>
      <p:ext uri="{BB962C8B-B14F-4D97-AF65-F5344CB8AC3E}">
        <p14:creationId xmlns:p14="http://schemas.microsoft.com/office/powerpoint/2010/main" val="75714271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51C954A1-9FE7-4ABB-8851-D5362BFC037D}" type="slidenum">
              <a:rPr lang="en-US" altLang="en-US" smtClean="0"/>
              <a:pPr/>
              <a:t>89</a:t>
            </a:fld>
            <a:endParaRPr lang="en-US" altLang="en-US"/>
          </a:p>
        </p:txBody>
      </p:sp>
      <p:pic>
        <p:nvPicPr>
          <p:cNvPr id="5" name="Picture 4"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6545" y="3948627"/>
            <a:ext cx="6064580" cy="2541494"/>
          </a:xfrm>
          <a:prstGeom prst="rect">
            <a:avLst/>
          </a:prstGeom>
          <a:noFill/>
          <a:extLst>
            <a:ext uri="{909E8E84-426E-40DD-AFC4-6F175D3DCCD1}">
              <a14:hiddenFill xmlns:a14="http://schemas.microsoft.com/office/drawing/2010/main">
                <a:solidFill>
                  <a:srgbClr val="FFFFFF"/>
                </a:solidFill>
              </a14:hiddenFill>
            </a:ext>
          </a:extLst>
        </p:spPr>
      </p:pic>
      <p:sp>
        <p:nvSpPr>
          <p:cNvPr id="4" name="内容占位符 3"/>
          <p:cNvSpPr>
            <a:spLocks noGrp="1"/>
          </p:cNvSpPr>
          <p:nvPr>
            <p:ph sz="quarter" idx="11"/>
          </p:nvPr>
        </p:nvSpPr>
        <p:spPr/>
        <p:txBody>
          <a:bodyPr/>
          <a:lstStyle/>
          <a:p>
            <a:r>
              <a:rPr lang="en-US" altLang="zh-CN" dirty="0" smtClean="0"/>
              <a:t>3</a:t>
            </a:r>
            <a:r>
              <a:rPr lang="zh-CN" altLang="en-US" dirty="0" smtClean="0"/>
              <a:t>）可行性分析</a:t>
            </a:r>
            <a:endParaRPr lang="en-US" altLang="zh-CN" dirty="0" smtClean="0"/>
          </a:p>
          <a:p>
            <a:pPr lvl="1"/>
            <a:r>
              <a:rPr lang="zh-CN" altLang="en-US" dirty="0"/>
              <a:t>目的是继调查结果之后，进一步为决策</a:t>
            </a:r>
            <a:r>
              <a:rPr lang="zh-CN" altLang="en-US" b="1" dirty="0"/>
              <a:t>提供有价值的证据和结</a:t>
            </a:r>
            <a:r>
              <a:rPr lang="zh-CN" altLang="en-US" b="1" dirty="0" smtClean="0"/>
              <a:t>论</a:t>
            </a:r>
            <a:r>
              <a:rPr lang="zh-CN" altLang="en-US" dirty="0" smtClean="0"/>
              <a:t>。</a:t>
            </a:r>
            <a:endParaRPr lang="en-US" altLang="zh-CN" dirty="0" smtClean="0"/>
          </a:p>
          <a:p>
            <a:pPr lvl="1"/>
            <a:r>
              <a:rPr lang="zh-CN" altLang="en-US" dirty="0"/>
              <a:t>可行性分析通常包括：</a:t>
            </a:r>
          </a:p>
          <a:p>
            <a:pPr lvl="2"/>
            <a:r>
              <a:rPr lang="zh-CN" altLang="en-US" b="1" dirty="0"/>
              <a:t>市场</a:t>
            </a:r>
            <a:r>
              <a:rPr lang="zh-CN" altLang="en-US" dirty="0"/>
              <a:t>可行性分析</a:t>
            </a:r>
          </a:p>
          <a:p>
            <a:pPr lvl="2"/>
            <a:r>
              <a:rPr lang="zh-CN" altLang="en-US" b="1" dirty="0"/>
              <a:t>政策</a:t>
            </a:r>
            <a:r>
              <a:rPr lang="zh-CN" altLang="en-US" dirty="0"/>
              <a:t>可行性分析</a:t>
            </a:r>
          </a:p>
          <a:p>
            <a:pPr lvl="2"/>
            <a:r>
              <a:rPr lang="zh-CN" altLang="en-US" b="1" dirty="0"/>
              <a:t>技术</a:t>
            </a:r>
            <a:r>
              <a:rPr lang="zh-CN" altLang="en-US" dirty="0"/>
              <a:t>可行性分析</a:t>
            </a:r>
          </a:p>
          <a:p>
            <a:pPr lvl="2"/>
            <a:r>
              <a:rPr lang="zh-CN" altLang="en-US" b="1" dirty="0" smtClean="0"/>
              <a:t>成本</a:t>
            </a:r>
            <a:r>
              <a:rPr lang="zh-CN" altLang="en-US" dirty="0" smtClean="0"/>
              <a:t>效益分析</a:t>
            </a:r>
            <a:r>
              <a:rPr lang="en-US" altLang="zh-CN" dirty="0" smtClean="0"/>
              <a:t/>
            </a:r>
            <a:br>
              <a:rPr lang="en-US" altLang="zh-CN" dirty="0" smtClean="0"/>
            </a:br>
            <a:r>
              <a:rPr lang="en-US" altLang="zh-CN" dirty="0" smtClean="0"/>
              <a:t>——</a:t>
            </a:r>
            <a:r>
              <a:rPr lang="zh-CN" altLang="en-US" dirty="0" smtClean="0"/>
              <a:t>经济</a:t>
            </a:r>
            <a:endParaRPr lang="zh-CN" altLang="en-US" dirty="0"/>
          </a:p>
        </p:txBody>
      </p:sp>
    </p:spTree>
    <p:extLst>
      <p:ext uri="{BB962C8B-B14F-4D97-AF65-F5344CB8AC3E}">
        <p14:creationId xmlns:p14="http://schemas.microsoft.com/office/powerpoint/2010/main" val="27775218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分</a:t>
            </a:r>
            <a:r>
              <a:rPr lang="zh-CN" altLang="en-US" dirty="0"/>
              <a:t>析麻痹</a:t>
            </a:r>
            <a:r>
              <a:rPr lang="zh-CN" altLang="en-US" dirty="0" smtClean="0"/>
              <a:t>症“</a:t>
            </a:r>
            <a:r>
              <a:rPr lang="en-US" altLang="zh-CN" dirty="0"/>
              <a:t>analysis paralysis</a:t>
            </a:r>
            <a:r>
              <a:rPr lang="zh-CN" altLang="en-US" dirty="0" smtClean="0"/>
              <a:t>”</a:t>
            </a:r>
            <a:endParaRPr lang="zh-CN" altLang="en-US" dirty="0"/>
          </a:p>
        </p:txBody>
      </p:sp>
      <p:sp>
        <p:nvSpPr>
          <p:cNvPr id="3" name="灯片编号占位符 2"/>
          <p:cNvSpPr>
            <a:spLocks noGrp="1"/>
          </p:cNvSpPr>
          <p:nvPr>
            <p:ph type="sldNum" sz="quarter" idx="10"/>
          </p:nvPr>
        </p:nvSpPr>
        <p:spPr/>
        <p:txBody>
          <a:bodyPr/>
          <a:lstStyle/>
          <a:p>
            <a:fld id="{51C954A1-9FE7-4ABB-8851-D5362BFC037D}" type="slidenum">
              <a:rPr lang="en-US" altLang="en-US" smtClean="0"/>
              <a:pPr/>
              <a:t>9</a:t>
            </a:fld>
            <a:endParaRPr lang="en-US" altLang="en-US"/>
          </a:p>
        </p:txBody>
      </p:sp>
      <p:pic>
        <p:nvPicPr>
          <p:cNvPr id="5" name="图片 4"/>
          <p:cNvPicPr>
            <a:picLocks noChangeAspect="1"/>
          </p:cNvPicPr>
          <p:nvPr/>
        </p:nvPicPr>
        <p:blipFill>
          <a:blip r:embed="rId3"/>
          <a:stretch>
            <a:fillRect/>
          </a:stretch>
        </p:blipFill>
        <p:spPr>
          <a:xfrm>
            <a:off x="4087904" y="2129647"/>
            <a:ext cx="4913219" cy="3940918"/>
          </a:xfrm>
          <a:prstGeom prst="rect">
            <a:avLst/>
          </a:prstGeom>
        </p:spPr>
      </p:pic>
      <p:sp>
        <p:nvSpPr>
          <p:cNvPr id="6" name="矩形 5"/>
          <p:cNvSpPr/>
          <p:nvPr/>
        </p:nvSpPr>
        <p:spPr>
          <a:xfrm>
            <a:off x="153988" y="1282514"/>
            <a:ext cx="8847136" cy="707886"/>
          </a:xfrm>
          <a:prstGeom prst="rect">
            <a:avLst/>
          </a:prstGeom>
        </p:spPr>
        <p:txBody>
          <a:bodyPr wrap="square">
            <a:spAutoFit/>
          </a:bodyPr>
          <a:lstStyle/>
          <a:p>
            <a:r>
              <a:rPr lang="zh-CN" altLang="en-US" sz="2000" dirty="0">
                <a:ea typeface="微软雅黑" panose="020B0503020204020204" pitchFamily="34" charset="-122"/>
              </a:rPr>
              <a:t>指</a:t>
            </a:r>
            <a:r>
              <a:rPr lang="zh-CN" altLang="en-US" sz="2000" b="1" dirty="0">
                <a:solidFill>
                  <a:srgbClr val="0070C0"/>
                </a:solidFill>
                <a:ea typeface="微软雅黑" panose="020B0503020204020204" pitchFamily="34" charset="-122"/>
              </a:rPr>
              <a:t>过度分析</a:t>
            </a:r>
            <a:r>
              <a:rPr lang="zh-CN" altLang="en-US" sz="2000" dirty="0">
                <a:ea typeface="微软雅黑" panose="020B0503020204020204" pitchFamily="34" charset="-122"/>
              </a:rPr>
              <a:t>(over-analyzing or over-thinking)某种情</a:t>
            </a:r>
            <a:r>
              <a:rPr lang="zh-CN" altLang="en-US" sz="2000" dirty="0" smtClean="0">
                <a:ea typeface="微软雅黑" panose="020B0503020204020204" pitchFamily="34" charset="-122"/>
              </a:rPr>
              <a:t>景，</a:t>
            </a:r>
            <a:r>
              <a:rPr lang="zh-CN" altLang="en-US" sz="2000" dirty="0">
                <a:ea typeface="微软雅黑" panose="020B0503020204020204" pitchFamily="34" charset="-122"/>
              </a:rPr>
              <a:t>以至于</a:t>
            </a:r>
            <a:r>
              <a:rPr lang="zh-CN" altLang="en-US" sz="2000" b="1" dirty="0">
                <a:solidFill>
                  <a:srgbClr val="0070C0"/>
                </a:solidFill>
                <a:ea typeface="微软雅黑" panose="020B0503020204020204" pitchFamily="34" charset="-122"/>
              </a:rPr>
              <a:t>迟迟做不了决定，无法采取行动</a:t>
            </a:r>
            <a:r>
              <a:rPr lang="zh-CN" altLang="en-US" sz="2000" dirty="0" smtClean="0">
                <a:ea typeface="微软雅黑" panose="020B0503020204020204" pitchFamily="34" charset="-122"/>
              </a:rPr>
              <a:t>，形成“麻痹</a:t>
            </a:r>
            <a:r>
              <a:rPr lang="zh-CN" altLang="en-US" sz="2000" dirty="0">
                <a:ea typeface="微软雅黑" panose="020B0503020204020204" pitchFamily="34" charset="-122"/>
              </a:rPr>
              <a:t>效果</a:t>
            </a:r>
            <a:r>
              <a:rPr lang="zh-CN" altLang="en-US" sz="2000" dirty="0" smtClean="0">
                <a:ea typeface="微软雅黑" panose="020B0503020204020204" pitchFamily="34" charset="-122"/>
              </a:rPr>
              <a:t>” (</a:t>
            </a:r>
            <a:r>
              <a:rPr lang="zh-CN" altLang="en-US" sz="2000" dirty="0">
                <a:ea typeface="微软雅黑" panose="020B0503020204020204" pitchFamily="34" charset="-122"/>
              </a:rPr>
              <a:t>paralyzing the outcome)</a:t>
            </a:r>
          </a:p>
        </p:txBody>
      </p:sp>
      <p:sp>
        <p:nvSpPr>
          <p:cNvPr id="7" name="矩形 6"/>
          <p:cNvSpPr/>
          <p:nvPr/>
        </p:nvSpPr>
        <p:spPr>
          <a:xfrm>
            <a:off x="153988" y="2236276"/>
            <a:ext cx="3745659" cy="707886"/>
          </a:xfrm>
          <a:prstGeom prst="rect">
            <a:avLst/>
          </a:prstGeom>
        </p:spPr>
        <p:txBody>
          <a:bodyPr wrap="square">
            <a:spAutoFit/>
          </a:bodyPr>
          <a:lstStyle/>
          <a:p>
            <a:r>
              <a:rPr lang="zh-CN" altLang="en-US" sz="2000" dirty="0" smtClean="0">
                <a:ea typeface="微软雅黑" panose="020B0503020204020204" pitchFamily="34" charset="-122"/>
              </a:rPr>
              <a:t>通常</a:t>
            </a:r>
            <a:r>
              <a:rPr lang="zh-CN" altLang="en-US" sz="2000" dirty="0">
                <a:ea typeface="微软雅黑" panose="020B0503020204020204" pitchFamily="34" charset="-122"/>
              </a:rPr>
              <a:t>发生</a:t>
            </a:r>
            <a:r>
              <a:rPr lang="zh-CN" altLang="en-US" sz="2000" dirty="0" smtClean="0">
                <a:ea typeface="微软雅黑" panose="020B0503020204020204" pitchFamily="34" charset="-122"/>
              </a:rPr>
              <a:t>在处理</a:t>
            </a:r>
            <a:r>
              <a:rPr lang="zh-CN" altLang="en-US" sz="2000" b="1" dirty="0" smtClean="0">
                <a:ea typeface="微软雅黑" panose="020B0503020204020204" pitchFamily="34" charset="-122"/>
              </a:rPr>
              <a:t>具</a:t>
            </a:r>
            <a:r>
              <a:rPr lang="zh-CN" altLang="en-US" sz="2000" b="1" dirty="0">
                <a:ea typeface="微软雅黑" panose="020B0503020204020204" pitchFamily="34" charset="-122"/>
              </a:rPr>
              <a:t>有挑战性</a:t>
            </a:r>
            <a:r>
              <a:rPr lang="zh-CN" altLang="en-US" sz="2000" b="1" dirty="0" smtClean="0">
                <a:ea typeface="微软雅黑" panose="020B0503020204020204" pitchFamily="34" charset="-122"/>
              </a:rPr>
              <a:t>的</a:t>
            </a:r>
            <a:r>
              <a:rPr lang="zh-CN" altLang="en-US" sz="2000" dirty="0" smtClean="0">
                <a:ea typeface="微软雅黑" panose="020B0503020204020204" pitchFamily="34" charset="-122"/>
              </a:rPr>
              <a:t>、</a:t>
            </a:r>
            <a:r>
              <a:rPr lang="zh-CN" altLang="en-US" sz="2000" b="1" dirty="0" smtClean="0">
                <a:ea typeface="微软雅黑" panose="020B0503020204020204" pitchFamily="34" charset="-122"/>
              </a:rPr>
              <a:t>全新的</a:t>
            </a:r>
            <a:r>
              <a:rPr lang="zh-CN" altLang="en-US" sz="2000" dirty="0" smtClean="0">
                <a:ea typeface="微软雅黑" panose="020B0503020204020204" pitchFamily="34" charset="-122"/>
              </a:rPr>
              <a:t>问题时。</a:t>
            </a:r>
            <a:endParaRPr lang="en-US" altLang="zh-CN" sz="2000" dirty="0" smtClean="0">
              <a:ea typeface="微软雅黑" panose="020B0503020204020204" pitchFamily="34" charset="-122"/>
            </a:endParaRPr>
          </a:p>
        </p:txBody>
      </p:sp>
      <p:sp>
        <p:nvSpPr>
          <p:cNvPr id="8" name="圆角矩形 9"/>
          <p:cNvSpPr>
            <a:spLocks noChangeArrowheads="1"/>
          </p:cNvSpPr>
          <p:nvPr/>
        </p:nvSpPr>
        <p:spPr bwMode="auto">
          <a:xfrm>
            <a:off x="153988" y="3190038"/>
            <a:ext cx="3745659" cy="2672880"/>
          </a:xfrm>
          <a:prstGeom prst="roundRect">
            <a:avLst>
              <a:gd name="adj" fmla="val 16667"/>
            </a:avLst>
          </a:prstGeom>
          <a:noFill/>
          <a:ln w="25400" algn="ctr">
            <a:solidFill>
              <a:srgbClr val="002060"/>
            </a:solidFill>
            <a:round/>
            <a:headEnd/>
            <a:tailEnd/>
          </a:ln>
          <a:extLst>
            <a:ext uri="{909E8E84-426E-40DD-AFC4-6F175D3DCCD1}">
              <a14:hiddenFill xmlns:a14="http://schemas.microsoft.com/office/drawing/2010/main">
                <a:solidFill>
                  <a:srgbClr val="FFFFFF"/>
                </a:solidFill>
              </a14:hiddenFill>
            </a:ext>
          </a:extLst>
        </p:spPr>
        <p:txBody>
          <a:bodyPr/>
          <a:lstStyle/>
          <a:p>
            <a:r>
              <a:rPr lang="zh-CN" altLang="en-US" sz="2400" dirty="0">
                <a:solidFill>
                  <a:srgbClr val="7030A0"/>
                </a:solidFill>
                <a:latin typeface="微软雅黑" panose="020B0503020204020204" pitchFamily="34" charset="-122"/>
                <a:ea typeface="微软雅黑" panose="020B0503020204020204" pitchFamily="34" charset="-122"/>
              </a:rPr>
              <a:t>问</a:t>
            </a:r>
            <a:r>
              <a:rPr lang="zh-CN" altLang="en-US" sz="2400" dirty="0" smtClean="0">
                <a:solidFill>
                  <a:srgbClr val="7030A0"/>
                </a:solidFill>
                <a:latin typeface="微软雅黑" panose="020B0503020204020204" pitchFamily="34" charset="-122"/>
                <a:ea typeface="微软雅黑" panose="020B0503020204020204" pitchFamily="34" charset="-122"/>
              </a:rPr>
              <a:t>题来源最早可追溯到“</a:t>
            </a:r>
            <a:r>
              <a:rPr lang="zh-CN" altLang="en-US" sz="2400" dirty="0">
                <a:solidFill>
                  <a:srgbClr val="7030A0"/>
                </a:solidFill>
                <a:latin typeface="微软雅黑" panose="020B0503020204020204" pitchFamily="34" charset="-122"/>
                <a:ea typeface="微软雅黑" panose="020B0503020204020204" pitchFamily="34" charset="-122"/>
              </a:rPr>
              <a:t>伊索寓言</a:t>
            </a:r>
            <a:r>
              <a:rPr lang="zh-CN" altLang="en-US" sz="2400" dirty="0" smtClean="0">
                <a:solidFill>
                  <a:srgbClr val="7030A0"/>
                </a:solidFill>
                <a:latin typeface="微软雅黑" panose="020B0503020204020204" pitchFamily="34" charset="-122"/>
                <a:ea typeface="微软雅黑" panose="020B0503020204020204" pitchFamily="34" charset="-122"/>
              </a:rPr>
              <a:t>”</a:t>
            </a:r>
            <a:r>
              <a:rPr lang="en-US" altLang="zh-CN" sz="2400" dirty="0" smtClean="0">
                <a:solidFill>
                  <a:srgbClr val="7030A0"/>
                </a:solidFill>
                <a:latin typeface="微软雅黑" panose="020B0503020204020204" pitchFamily="34" charset="-122"/>
                <a:ea typeface="微软雅黑" panose="020B0503020204020204" pitchFamily="34" charset="-122"/>
              </a:rPr>
              <a:t>——</a:t>
            </a:r>
          </a:p>
          <a:p>
            <a:r>
              <a:rPr lang="en-US" altLang="zh-CN" sz="2400" dirty="0" smtClean="0">
                <a:solidFill>
                  <a:srgbClr val="7030A0"/>
                </a:solidFill>
                <a:latin typeface="微软雅黑" panose="020B0503020204020204" pitchFamily="34" charset="-122"/>
                <a:ea typeface="微软雅黑" panose="020B0503020204020204" pitchFamily="34" charset="-122"/>
              </a:rPr>
              <a:t>《</a:t>
            </a:r>
            <a:r>
              <a:rPr lang="zh-CN" altLang="en-US" sz="2400" dirty="0" smtClean="0">
                <a:solidFill>
                  <a:srgbClr val="C00000"/>
                </a:solidFill>
                <a:latin typeface="微软雅黑" panose="020B0503020204020204" pitchFamily="34" charset="-122"/>
                <a:ea typeface="微软雅黑" panose="020B0503020204020204" pitchFamily="34" charset="-122"/>
              </a:rPr>
              <a:t>狐狸和猫</a:t>
            </a:r>
            <a:r>
              <a:rPr lang="en-US" altLang="zh-CN" sz="2400" dirty="0" smtClean="0">
                <a:solidFill>
                  <a:srgbClr val="7030A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85605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a:t>
            </a:r>
            <a:r>
              <a:rPr lang="zh-CN" altLang="en-US" dirty="0" smtClean="0"/>
              <a:t>板：</a:t>
            </a:r>
            <a:r>
              <a:rPr lang="en-US" altLang="zh-CN" dirty="0" smtClean="0"/>
              <a:t>《</a:t>
            </a:r>
            <a:r>
              <a:rPr lang="zh-CN" altLang="en-US" dirty="0" smtClean="0"/>
              <a:t>立项建议书</a:t>
            </a:r>
            <a:r>
              <a:rPr lang="en-US" altLang="zh-CN" dirty="0" smtClean="0"/>
              <a:t>》</a:t>
            </a:r>
            <a:endParaRPr lang="zh-CN" altLang="en-US" dirty="0"/>
          </a:p>
        </p:txBody>
      </p:sp>
      <p:graphicFrame>
        <p:nvGraphicFramePr>
          <p:cNvPr id="441394" name="Group 50"/>
          <p:cNvGraphicFramePr>
            <a:graphicFrameLocks noGrp="1"/>
          </p:cNvGraphicFramePr>
          <p:nvPr>
            <p:ph sz="quarter" idx="4294967295"/>
            <p:extLst>
              <p:ext uri="{D42A27DB-BD31-4B8C-83A1-F6EECF244321}">
                <p14:modId xmlns:p14="http://schemas.microsoft.com/office/powerpoint/2010/main" val="361951095"/>
              </p:ext>
            </p:extLst>
          </p:nvPr>
        </p:nvGraphicFramePr>
        <p:xfrm>
          <a:off x="282388" y="1298575"/>
          <a:ext cx="4137578" cy="4924300"/>
        </p:xfrm>
        <a:graphic>
          <a:graphicData uri="http://schemas.openxmlformats.org/drawingml/2006/table">
            <a:tbl>
              <a:tblPr/>
              <a:tblGrid>
                <a:gridCol w="4137578">
                  <a:extLst>
                    <a:ext uri="{9D8B030D-6E8A-4147-A177-3AD203B41FA5}">
                      <a16:colId xmlns:a16="http://schemas.microsoft.com/office/drawing/2014/main" val="20000"/>
                    </a:ext>
                  </a:extLst>
                </a:gridCol>
              </a:tblGrid>
              <a:tr h="4857263">
                <a:tc>
                  <a:txBody>
                    <a:bodyPr/>
                    <a:lstStyle>
                      <a:lvl1pPr>
                        <a:lnSpc>
                          <a:spcPct val="110000"/>
                        </a:lnSpc>
                        <a:spcBef>
                          <a:spcPct val="20000"/>
                        </a:spcBef>
                        <a:defRPr sz="2800">
                          <a:solidFill>
                            <a:schemeClr val="tx1"/>
                          </a:solidFill>
                          <a:latin typeface="Arial" panose="020B0604020202020204" pitchFamily="34" charset="0"/>
                          <a:ea typeface="黑体" panose="02010609060101010101" pitchFamily="49" charset="-122"/>
                        </a:defRPr>
                      </a:lvl1pPr>
                      <a:lvl2pPr>
                        <a:lnSpc>
                          <a:spcPct val="110000"/>
                        </a:lnSpc>
                        <a:spcBef>
                          <a:spcPct val="20000"/>
                        </a:spcBef>
                        <a:defRPr sz="2400">
                          <a:solidFill>
                            <a:schemeClr val="tx1"/>
                          </a:solidFill>
                          <a:latin typeface="Arial" panose="020B0604020202020204" pitchFamily="34" charset="0"/>
                          <a:ea typeface="黑体" panose="02010609060101010101" pitchFamily="49" charset="-122"/>
                        </a:defRPr>
                      </a:lvl2pPr>
                      <a:lvl3pPr>
                        <a:lnSpc>
                          <a:spcPct val="110000"/>
                        </a:lnSpc>
                        <a:spcBef>
                          <a:spcPct val="20000"/>
                        </a:spcBef>
                        <a:defRPr sz="2000">
                          <a:solidFill>
                            <a:schemeClr val="tx1"/>
                          </a:solidFill>
                          <a:latin typeface="Arial" panose="020B0604020202020204" pitchFamily="34" charset="0"/>
                          <a:ea typeface="黑体" panose="02010609060101010101" pitchFamily="49" charset="-122"/>
                        </a:defRPr>
                      </a:lvl3pPr>
                      <a:lvl4pPr>
                        <a:lnSpc>
                          <a:spcPct val="110000"/>
                        </a:lnSpc>
                        <a:spcBef>
                          <a:spcPct val="20000"/>
                        </a:spcBef>
                        <a:defRPr>
                          <a:solidFill>
                            <a:schemeClr val="tx1"/>
                          </a:solidFill>
                          <a:latin typeface="Arial" panose="020B0604020202020204" pitchFamily="34" charset="0"/>
                          <a:ea typeface="黑体" panose="02010609060101010101" pitchFamily="49" charset="-122"/>
                        </a:defRPr>
                      </a:lvl4pPr>
                      <a:lvl5pPr>
                        <a:lnSpc>
                          <a:spcPct val="110000"/>
                        </a:lnSpc>
                        <a:spcBef>
                          <a:spcPct val="20000"/>
                        </a:spcBef>
                        <a:defRPr>
                          <a:solidFill>
                            <a:schemeClr val="tx1"/>
                          </a:solidFill>
                          <a:latin typeface="Arial" panose="020B0604020202020204" pitchFamily="34" charset="0"/>
                          <a:ea typeface="黑体" panose="02010609060101010101" pitchFamily="49" charset="-122"/>
                        </a:defRPr>
                      </a:lvl5pPr>
                      <a:lvl6pPr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6pPr>
                      <a:lvl7pPr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7pPr>
                      <a:lvl8pPr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8pPr>
                      <a:lvl9pPr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立项建议书</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0. </a:t>
                      </a:r>
                      <a:r>
                        <a:rPr kumimoji="0" lang="zh-CN" altLang="en-US" sz="24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文档介绍	</a:t>
                      </a:r>
                    </a:p>
                    <a:p>
                      <a:pPr marL="457200" marR="0" lvl="1"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0.1</a:t>
                      </a:r>
                      <a:r>
                        <a:rPr kumimoji="0" lang="zh-CN" altLang="en-US" sz="20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文档目的	</a:t>
                      </a:r>
                    </a:p>
                    <a:p>
                      <a:pPr marL="457200" marR="0" lvl="1"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0.2</a:t>
                      </a:r>
                      <a:r>
                        <a:rPr kumimoji="0" lang="zh-CN" altLang="en-US" sz="20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文档范围	</a:t>
                      </a:r>
                    </a:p>
                    <a:p>
                      <a:pPr marL="457200" marR="0" lvl="1"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0.3</a:t>
                      </a:r>
                      <a:r>
                        <a:rPr kumimoji="0" lang="zh-CN" altLang="en-US" sz="20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读者对象	</a:t>
                      </a:r>
                    </a:p>
                    <a:p>
                      <a:pPr marL="457200" marR="0" lvl="1"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0.4</a:t>
                      </a:r>
                      <a:r>
                        <a:rPr kumimoji="0" lang="zh-CN" altLang="en-US" sz="20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参考文档	</a:t>
                      </a:r>
                    </a:p>
                    <a:p>
                      <a:pPr marL="457200" marR="0" lvl="1"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0.5</a:t>
                      </a:r>
                      <a:r>
                        <a:rPr kumimoji="0" lang="zh-CN" altLang="en-US" sz="20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术语与缩写解释</a:t>
                      </a:r>
                      <a:r>
                        <a:rPr kumimoji="0" lang="zh-CN" altLang="en-US" sz="24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1. </a:t>
                      </a:r>
                      <a:r>
                        <a:rPr kumimoji="0" lang="zh-CN" altLang="en-US" sz="24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产品介绍	</a:t>
                      </a:r>
                    </a:p>
                    <a:p>
                      <a:pPr marL="457200" marR="0" lvl="1"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1.1 </a:t>
                      </a:r>
                      <a:r>
                        <a:rPr kumimoji="0" lang="zh-CN" altLang="en-US" sz="20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产品定义：产品“是什么”，“什么用途”。</a:t>
                      </a:r>
                    </a:p>
                    <a:p>
                      <a:pPr marL="457200" marR="0" lvl="1"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1.2 </a:t>
                      </a:r>
                      <a:r>
                        <a:rPr kumimoji="0" lang="zh-CN" altLang="en-US" sz="20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产品开发背景：“为什么开发”、市场现状如何。</a:t>
                      </a:r>
                    </a:p>
                    <a:p>
                      <a:pPr marL="457200" marR="0" lvl="1"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1.3 </a:t>
                      </a:r>
                      <a:r>
                        <a:rPr kumimoji="0" lang="zh-CN" altLang="en-US" sz="20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产品主要功能和特色：主要功能、特色。</a:t>
                      </a:r>
                    </a:p>
                    <a:p>
                      <a:pPr marL="457200" marR="0" lvl="1"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1.4 </a:t>
                      </a:r>
                      <a:r>
                        <a:rPr kumimoji="0" lang="zh-CN" altLang="en-US" sz="20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产品范围：适用范围</a:t>
                      </a:r>
                    </a:p>
                  </a:txBody>
                  <a:tcPr marL="90172" marR="90172" marT="45086" marB="4508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441421" name="Group 77"/>
          <p:cNvGraphicFramePr>
            <a:graphicFrameLocks noGrp="1"/>
          </p:cNvGraphicFramePr>
          <p:nvPr>
            <p:ph sz="quarter" idx="4294967295"/>
            <p:extLst>
              <p:ext uri="{D42A27DB-BD31-4B8C-83A1-F6EECF244321}">
                <p14:modId xmlns:p14="http://schemas.microsoft.com/office/powerpoint/2010/main" val="135357583"/>
              </p:ext>
            </p:extLst>
          </p:nvPr>
        </p:nvGraphicFramePr>
        <p:xfrm>
          <a:off x="4670799" y="1325469"/>
          <a:ext cx="4137578" cy="4927413"/>
        </p:xfrm>
        <a:graphic>
          <a:graphicData uri="http://schemas.openxmlformats.org/drawingml/2006/table">
            <a:tbl>
              <a:tblPr/>
              <a:tblGrid>
                <a:gridCol w="4137578">
                  <a:extLst>
                    <a:ext uri="{9D8B030D-6E8A-4147-A177-3AD203B41FA5}">
                      <a16:colId xmlns:a16="http://schemas.microsoft.com/office/drawing/2014/main" val="20000"/>
                    </a:ext>
                  </a:extLst>
                </a:gridCol>
              </a:tblGrid>
              <a:tr h="4927413">
                <a:tc>
                  <a:txBody>
                    <a:bodyPr/>
                    <a:lstStyle>
                      <a:lvl1pPr>
                        <a:lnSpc>
                          <a:spcPct val="110000"/>
                        </a:lnSpc>
                        <a:spcBef>
                          <a:spcPct val="20000"/>
                        </a:spcBef>
                        <a:defRPr sz="2800">
                          <a:solidFill>
                            <a:schemeClr val="tx1"/>
                          </a:solidFill>
                          <a:latin typeface="Arial" panose="020B0604020202020204" pitchFamily="34" charset="0"/>
                          <a:ea typeface="黑体" panose="02010609060101010101" pitchFamily="49" charset="-122"/>
                        </a:defRPr>
                      </a:lvl1pPr>
                      <a:lvl2pPr>
                        <a:lnSpc>
                          <a:spcPct val="110000"/>
                        </a:lnSpc>
                        <a:spcBef>
                          <a:spcPct val="20000"/>
                        </a:spcBef>
                        <a:defRPr sz="2400">
                          <a:solidFill>
                            <a:schemeClr val="tx1"/>
                          </a:solidFill>
                          <a:latin typeface="Arial" panose="020B0604020202020204" pitchFamily="34" charset="0"/>
                          <a:ea typeface="黑体" panose="02010609060101010101" pitchFamily="49" charset="-122"/>
                        </a:defRPr>
                      </a:lvl2pPr>
                      <a:lvl3pPr>
                        <a:lnSpc>
                          <a:spcPct val="110000"/>
                        </a:lnSpc>
                        <a:spcBef>
                          <a:spcPct val="20000"/>
                        </a:spcBef>
                        <a:defRPr sz="2000">
                          <a:solidFill>
                            <a:schemeClr val="tx1"/>
                          </a:solidFill>
                          <a:latin typeface="Arial" panose="020B0604020202020204" pitchFamily="34" charset="0"/>
                          <a:ea typeface="黑体" panose="02010609060101010101" pitchFamily="49" charset="-122"/>
                        </a:defRPr>
                      </a:lvl3pPr>
                      <a:lvl4pPr>
                        <a:lnSpc>
                          <a:spcPct val="110000"/>
                        </a:lnSpc>
                        <a:spcBef>
                          <a:spcPct val="20000"/>
                        </a:spcBef>
                        <a:defRPr>
                          <a:solidFill>
                            <a:schemeClr val="tx1"/>
                          </a:solidFill>
                          <a:latin typeface="Arial" panose="020B0604020202020204" pitchFamily="34" charset="0"/>
                          <a:ea typeface="黑体" panose="02010609060101010101" pitchFamily="49" charset="-122"/>
                        </a:defRPr>
                      </a:lvl4pPr>
                      <a:lvl5pPr>
                        <a:lnSpc>
                          <a:spcPct val="110000"/>
                        </a:lnSpc>
                        <a:spcBef>
                          <a:spcPct val="20000"/>
                        </a:spcBef>
                        <a:defRPr>
                          <a:solidFill>
                            <a:schemeClr val="tx1"/>
                          </a:solidFill>
                          <a:latin typeface="Arial" panose="020B0604020202020204" pitchFamily="34" charset="0"/>
                          <a:ea typeface="黑体" panose="02010609060101010101" pitchFamily="49" charset="-122"/>
                        </a:defRPr>
                      </a:lvl5pPr>
                      <a:lvl6pPr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6pPr>
                      <a:lvl7pPr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7pPr>
                      <a:lvl8pPr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8pPr>
                      <a:lvl9pPr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2. </a:t>
                      </a:r>
                      <a:r>
                        <a:rPr kumimoji="0" lang="zh-CN" altLang="en-US" sz="24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市场概述</a:t>
                      </a:r>
                    </a:p>
                    <a:p>
                      <a:pPr marL="457200" marR="0" lvl="1"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2.1 </a:t>
                      </a:r>
                      <a:r>
                        <a:rPr kumimoji="0" lang="zh-CN" altLang="en-US" sz="20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客户需求描述：说明客户对产品的需求。</a:t>
                      </a:r>
                    </a:p>
                    <a:p>
                      <a:pPr marL="457200" marR="0" lvl="1"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2.2 </a:t>
                      </a:r>
                      <a:r>
                        <a:rPr kumimoji="0" lang="zh-CN" altLang="en-US" sz="20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市场规模与发展趋势：分析市场发展趋势、同类产品的发展、竞争情况。</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3. </a:t>
                      </a:r>
                      <a:r>
                        <a:rPr kumimoji="0" lang="zh-CN" altLang="en-US" sz="24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产品发展目标	</a:t>
                      </a:r>
                    </a:p>
                    <a:p>
                      <a:pPr marL="457200" marR="0" lvl="1"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短期目标和长期目标</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4. </a:t>
                      </a:r>
                      <a:r>
                        <a:rPr kumimoji="0" lang="zh-CN" altLang="en-US" sz="24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产品技术方案	</a:t>
                      </a:r>
                    </a:p>
                    <a:p>
                      <a:pPr marL="457200" marR="0" lvl="1"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4.1 </a:t>
                      </a:r>
                      <a:r>
                        <a:rPr kumimoji="0" lang="zh-CN" altLang="en-US" sz="20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产品体系结构</a:t>
                      </a:r>
                    </a:p>
                    <a:p>
                      <a:pPr marL="457200" marR="0" lvl="1"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4.2 </a:t>
                      </a:r>
                      <a:r>
                        <a:rPr kumimoji="0" lang="zh-CN" altLang="en-US" sz="20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关键技术</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5. Make-or-Buy</a:t>
                      </a:r>
                      <a:r>
                        <a:rPr kumimoji="0" lang="zh-CN" altLang="en-US" sz="24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分析</a:t>
                      </a:r>
                    </a:p>
                    <a:p>
                      <a:pPr marL="457200" marR="0" lvl="1"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endParaRPr>
                    </a:p>
                  </a:txBody>
                  <a:tcPr marL="90172" marR="90172" marT="45086" marB="4508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82394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4433" name="Group 17"/>
          <p:cNvGraphicFramePr>
            <a:graphicFrameLocks noGrp="1"/>
          </p:cNvGraphicFramePr>
          <p:nvPr>
            <p:ph sz="quarter" idx="2"/>
          </p:nvPr>
        </p:nvGraphicFramePr>
        <p:xfrm>
          <a:off x="524438" y="1298375"/>
          <a:ext cx="4137577" cy="4757511"/>
        </p:xfrm>
        <a:graphic>
          <a:graphicData uri="http://schemas.openxmlformats.org/drawingml/2006/table">
            <a:tbl>
              <a:tblPr/>
              <a:tblGrid>
                <a:gridCol w="4137577">
                  <a:extLst>
                    <a:ext uri="{9D8B030D-6E8A-4147-A177-3AD203B41FA5}">
                      <a16:colId xmlns:a16="http://schemas.microsoft.com/office/drawing/2014/main" val="20000"/>
                    </a:ext>
                  </a:extLst>
                </a:gridCol>
              </a:tblGrid>
              <a:tr h="4757511">
                <a:tc>
                  <a:txBody>
                    <a:bodyPr/>
                    <a:lstStyle>
                      <a:lvl1pPr>
                        <a:lnSpc>
                          <a:spcPct val="110000"/>
                        </a:lnSpc>
                        <a:spcBef>
                          <a:spcPct val="20000"/>
                        </a:spcBef>
                        <a:defRPr sz="2800">
                          <a:solidFill>
                            <a:schemeClr val="tx1"/>
                          </a:solidFill>
                          <a:latin typeface="Arial" panose="020B0604020202020204" pitchFamily="34" charset="0"/>
                          <a:ea typeface="黑体" panose="02010609060101010101" pitchFamily="49" charset="-122"/>
                        </a:defRPr>
                      </a:lvl1pPr>
                      <a:lvl2pPr>
                        <a:lnSpc>
                          <a:spcPct val="110000"/>
                        </a:lnSpc>
                        <a:spcBef>
                          <a:spcPct val="20000"/>
                        </a:spcBef>
                        <a:defRPr sz="2400">
                          <a:solidFill>
                            <a:schemeClr val="tx1"/>
                          </a:solidFill>
                          <a:latin typeface="Arial" panose="020B0604020202020204" pitchFamily="34" charset="0"/>
                          <a:ea typeface="黑体" panose="02010609060101010101" pitchFamily="49" charset="-122"/>
                        </a:defRPr>
                      </a:lvl2pPr>
                      <a:lvl3pPr>
                        <a:lnSpc>
                          <a:spcPct val="110000"/>
                        </a:lnSpc>
                        <a:spcBef>
                          <a:spcPct val="20000"/>
                        </a:spcBef>
                        <a:defRPr sz="2000">
                          <a:solidFill>
                            <a:schemeClr val="tx1"/>
                          </a:solidFill>
                          <a:latin typeface="Arial" panose="020B0604020202020204" pitchFamily="34" charset="0"/>
                          <a:ea typeface="黑体" panose="02010609060101010101" pitchFamily="49" charset="-122"/>
                        </a:defRPr>
                      </a:lvl3pPr>
                      <a:lvl4pPr>
                        <a:lnSpc>
                          <a:spcPct val="110000"/>
                        </a:lnSpc>
                        <a:spcBef>
                          <a:spcPct val="20000"/>
                        </a:spcBef>
                        <a:defRPr>
                          <a:solidFill>
                            <a:schemeClr val="tx1"/>
                          </a:solidFill>
                          <a:latin typeface="Arial" panose="020B0604020202020204" pitchFamily="34" charset="0"/>
                          <a:ea typeface="黑体" panose="02010609060101010101" pitchFamily="49" charset="-122"/>
                        </a:defRPr>
                      </a:lvl4pPr>
                      <a:lvl5pPr>
                        <a:lnSpc>
                          <a:spcPct val="110000"/>
                        </a:lnSpc>
                        <a:spcBef>
                          <a:spcPct val="20000"/>
                        </a:spcBef>
                        <a:defRPr>
                          <a:solidFill>
                            <a:schemeClr val="tx1"/>
                          </a:solidFill>
                          <a:latin typeface="Arial" panose="020B0604020202020204" pitchFamily="34" charset="0"/>
                          <a:ea typeface="黑体" panose="02010609060101010101" pitchFamily="49" charset="-122"/>
                        </a:defRPr>
                      </a:lvl5pPr>
                      <a:lvl6pPr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6pPr>
                      <a:lvl7pPr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7pPr>
                      <a:lvl8pPr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8pPr>
                      <a:lvl9pPr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6. </a:t>
                      </a:r>
                      <a:r>
                        <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项目开发计划</a:t>
                      </a:r>
                    </a:p>
                    <a:p>
                      <a:pPr marL="457200" marR="0" lvl="1"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6.1 </a:t>
                      </a:r>
                      <a:r>
                        <a:rPr kumimoji="0" lang="zh-CN" altLang="en-US" sz="20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项目团队建设</a:t>
                      </a:r>
                    </a:p>
                    <a:p>
                      <a:pPr marL="457200" marR="0" lvl="1"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6.2 </a:t>
                      </a:r>
                      <a:r>
                        <a:rPr kumimoji="0" lang="zh-CN" altLang="en-US" sz="20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成本估计</a:t>
                      </a:r>
                    </a:p>
                    <a:p>
                      <a:pPr marL="457200" marR="0" lvl="1"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6.3 </a:t>
                      </a:r>
                      <a:r>
                        <a:rPr kumimoji="0" lang="zh-CN" altLang="en-US" sz="20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进度表：甘特图</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7. </a:t>
                      </a:r>
                      <a:r>
                        <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市场营销计划</a:t>
                      </a:r>
                    </a:p>
                    <a:p>
                      <a:pPr marL="457200" marR="0" lvl="1"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7.1 </a:t>
                      </a:r>
                      <a:r>
                        <a:rPr kumimoji="0" lang="zh-CN" altLang="en-US" sz="20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产品盈利模式和销售目标</a:t>
                      </a:r>
                      <a:r>
                        <a:rPr kumimoji="0" lang="en-US" altLang="zh-CN" sz="20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
                      </a:r>
                      <a:br>
                        <a:rPr kumimoji="0" lang="en-US" altLang="zh-CN" sz="20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br>
                      <a:r>
                        <a:rPr kumimoji="0" lang="en-US" altLang="zh-CN" sz="20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7.2 </a:t>
                      </a:r>
                      <a:r>
                        <a:rPr kumimoji="0" lang="zh-CN" altLang="en-US" sz="20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促销和渗透方式：如广告、网站宣传、适用、会展、老客户、政府合作    </a:t>
                      </a:r>
                      <a:br>
                        <a:rPr kumimoji="0" lang="zh-CN" altLang="en-US" sz="20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br>
                      <a:r>
                        <a:rPr kumimoji="0" lang="en-US" altLang="zh-CN" sz="20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7.3 </a:t>
                      </a:r>
                      <a:r>
                        <a:rPr kumimoji="0" lang="zh-CN" altLang="en-US" sz="20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销售方式和渠道：直销、代理、推销等</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8. </a:t>
                      </a:r>
                      <a:r>
                        <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总结 </a:t>
                      </a:r>
                    </a:p>
                  </a:txBody>
                  <a:tcPr marL="90172" marR="90172" marT="45086" marB="4508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444753" name="Group 337"/>
          <p:cNvGraphicFramePr>
            <a:graphicFrameLocks noGrp="1"/>
          </p:cNvGraphicFramePr>
          <p:nvPr/>
        </p:nvGraphicFramePr>
        <p:xfrm>
          <a:off x="4856135" y="1298375"/>
          <a:ext cx="3976334" cy="1817696"/>
        </p:xfrm>
        <a:graphic>
          <a:graphicData uri="http://schemas.openxmlformats.org/drawingml/2006/table">
            <a:tbl>
              <a:tblPr/>
              <a:tblGrid>
                <a:gridCol w="907982">
                  <a:extLst>
                    <a:ext uri="{9D8B030D-6E8A-4147-A177-3AD203B41FA5}">
                      <a16:colId xmlns:a16="http://schemas.microsoft.com/office/drawing/2014/main" val="20000"/>
                    </a:ext>
                  </a:extLst>
                </a:gridCol>
                <a:gridCol w="1333794">
                  <a:extLst>
                    <a:ext uri="{9D8B030D-6E8A-4147-A177-3AD203B41FA5}">
                      <a16:colId xmlns:a16="http://schemas.microsoft.com/office/drawing/2014/main" val="20001"/>
                    </a:ext>
                  </a:extLst>
                </a:gridCol>
                <a:gridCol w="1734558">
                  <a:extLst>
                    <a:ext uri="{9D8B030D-6E8A-4147-A177-3AD203B41FA5}">
                      <a16:colId xmlns:a16="http://schemas.microsoft.com/office/drawing/2014/main" val="20002"/>
                    </a:ext>
                  </a:extLst>
                </a:gridCol>
              </a:tblGrid>
              <a:tr h="529134">
                <a:tc gridSpan="3">
                  <a:txBody>
                    <a:bodyPr/>
                    <a:lstStyle>
                      <a:lvl1pPr defTabSz="927100">
                        <a:lnSpc>
                          <a:spcPct val="110000"/>
                        </a:lnSpc>
                        <a:spcBef>
                          <a:spcPct val="20000"/>
                        </a:spcBef>
                        <a:defRPr sz="2800">
                          <a:solidFill>
                            <a:schemeClr val="tx1"/>
                          </a:solidFill>
                          <a:latin typeface="Arial" panose="020B0604020202020204" pitchFamily="34" charset="0"/>
                          <a:ea typeface="黑体" panose="02010609060101010101" pitchFamily="49" charset="-122"/>
                        </a:defRPr>
                      </a:lvl1pPr>
                      <a:lvl2pPr marL="463550" defTabSz="927100">
                        <a:lnSpc>
                          <a:spcPct val="110000"/>
                        </a:lnSpc>
                        <a:spcBef>
                          <a:spcPct val="20000"/>
                        </a:spcBef>
                        <a:defRPr sz="2400">
                          <a:solidFill>
                            <a:schemeClr val="tx1"/>
                          </a:solidFill>
                          <a:latin typeface="Arial" panose="020B0604020202020204" pitchFamily="34" charset="0"/>
                          <a:ea typeface="黑体" panose="02010609060101010101" pitchFamily="49" charset="-122"/>
                        </a:defRPr>
                      </a:lvl2pPr>
                      <a:lvl3pPr marL="927100" defTabSz="927100">
                        <a:lnSpc>
                          <a:spcPct val="110000"/>
                        </a:lnSpc>
                        <a:spcBef>
                          <a:spcPct val="20000"/>
                        </a:spcBef>
                        <a:defRPr sz="2000">
                          <a:solidFill>
                            <a:schemeClr val="tx1"/>
                          </a:solidFill>
                          <a:latin typeface="Arial" panose="020B0604020202020204" pitchFamily="34" charset="0"/>
                          <a:ea typeface="黑体" panose="02010609060101010101" pitchFamily="49" charset="-122"/>
                        </a:defRPr>
                      </a:lvl3pPr>
                      <a:lvl4pPr marL="1390650" defTabSz="927100">
                        <a:lnSpc>
                          <a:spcPct val="110000"/>
                        </a:lnSpc>
                        <a:spcBef>
                          <a:spcPct val="20000"/>
                        </a:spcBef>
                        <a:defRPr>
                          <a:solidFill>
                            <a:schemeClr val="tx1"/>
                          </a:solidFill>
                          <a:latin typeface="Arial" panose="020B0604020202020204" pitchFamily="34" charset="0"/>
                          <a:ea typeface="黑体" panose="02010609060101010101" pitchFamily="49" charset="-122"/>
                        </a:defRPr>
                      </a:lvl4pPr>
                      <a:lvl5pPr marL="1854200" defTabSz="927100">
                        <a:lnSpc>
                          <a:spcPct val="110000"/>
                        </a:lnSpc>
                        <a:spcBef>
                          <a:spcPct val="20000"/>
                        </a:spcBef>
                        <a:defRPr>
                          <a:solidFill>
                            <a:schemeClr val="tx1"/>
                          </a:solidFill>
                          <a:latin typeface="Arial" panose="020B0604020202020204" pitchFamily="34" charset="0"/>
                          <a:ea typeface="黑体" panose="02010609060101010101" pitchFamily="49" charset="-122"/>
                        </a:defRPr>
                      </a:lvl5pPr>
                      <a:lvl6pPr marL="23114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6pPr>
                      <a:lvl7pPr marL="27686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7pPr>
                      <a:lvl8pPr marL="32258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8pPr>
                      <a:lvl9pPr marL="36830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9pPr>
                    </a:lstStyle>
                    <a:p>
                      <a:pPr marL="0" marR="0" lvl="0" indent="0" algn="ctr" defTabSz="9271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团队组建申请表</a:t>
                      </a:r>
                    </a:p>
                  </a:txBody>
                  <a:tcPr marL="90456" marR="90456" marT="44434" marB="4443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750129">
                <a:tc>
                  <a:txBody>
                    <a:bodyPr/>
                    <a:lstStyle>
                      <a:lvl1pPr defTabSz="927100">
                        <a:lnSpc>
                          <a:spcPct val="110000"/>
                        </a:lnSpc>
                        <a:spcBef>
                          <a:spcPct val="20000"/>
                        </a:spcBef>
                        <a:defRPr sz="2800">
                          <a:solidFill>
                            <a:schemeClr val="tx1"/>
                          </a:solidFill>
                          <a:latin typeface="Arial" panose="020B0604020202020204" pitchFamily="34" charset="0"/>
                          <a:ea typeface="黑体" panose="02010609060101010101" pitchFamily="49" charset="-122"/>
                        </a:defRPr>
                      </a:lvl1pPr>
                      <a:lvl2pPr marL="463550" defTabSz="927100">
                        <a:lnSpc>
                          <a:spcPct val="110000"/>
                        </a:lnSpc>
                        <a:spcBef>
                          <a:spcPct val="20000"/>
                        </a:spcBef>
                        <a:defRPr sz="2400">
                          <a:solidFill>
                            <a:schemeClr val="tx1"/>
                          </a:solidFill>
                          <a:latin typeface="Arial" panose="020B0604020202020204" pitchFamily="34" charset="0"/>
                          <a:ea typeface="黑体" panose="02010609060101010101" pitchFamily="49" charset="-122"/>
                        </a:defRPr>
                      </a:lvl2pPr>
                      <a:lvl3pPr marL="927100" defTabSz="927100">
                        <a:lnSpc>
                          <a:spcPct val="110000"/>
                        </a:lnSpc>
                        <a:spcBef>
                          <a:spcPct val="20000"/>
                        </a:spcBef>
                        <a:defRPr sz="2000">
                          <a:solidFill>
                            <a:schemeClr val="tx1"/>
                          </a:solidFill>
                          <a:latin typeface="Arial" panose="020B0604020202020204" pitchFamily="34" charset="0"/>
                          <a:ea typeface="黑体" panose="02010609060101010101" pitchFamily="49" charset="-122"/>
                        </a:defRPr>
                      </a:lvl3pPr>
                      <a:lvl4pPr marL="1390650" defTabSz="927100">
                        <a:lnSpc>
                          <a:spcPct val="110000"/>
                        </a:lnSpc>
                        <a:spcBef>
                          <a:spcPct val="20000"/>
                        </a:spcBef>
                        <a:defRPr>
                          <a:solidFill>
                            <a:schemeClr val="tx1"/>
                          </a:solidFill>
                          <a:latin typeface="Arial" panose="020B0604020202020204" pitchFamily="34" charset="0"/>
                          <a:ea typeface="黑体" panose="02010609060101010101" pitchFamily="49" charset="-122"/>
                        </a:defRPr>
                      </a:lvl4pPr>
                      <a:lvl5pPr marL="1854200" defTabSz="927100">
                        <a:lnSpc>
                          <a:spcPct val="110000"/>
                        </a:lnSpc>
                        <a:spcBef>
                          <a:spcPct val="20000"/>
                        </a:spcBef>
                        <a:defRPr>
                          <a:solidFill>
                            <a:schemeClr val="tx1"/>
                          </a:solidFill>
                          <a:latin typeface="Arial" panose="020B0604020202020204" pitchFamily="34" charset="0"/>
                          <a:ea typeface="黑体" panose="02010609060101010101" pitchFamily="49" charset="-122"/>
                        </a:defRPr>
                      </a:lvl5pPr>
                      <a:lvl6pPr marL="23114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6pPr>
                      <a:lvl7pPr marL="27686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7pPr>
                      <a:lvl8pPr marL="32258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8pPr>
                      <a:lvl9pPr marL="36830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9pPr>
                    </a:lstStyle>
                    <a:p>
                      <a:pPr marL="0" marR="0" lvl="0" indent="0" algn="l" defTabSz="9271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角色</a:t>
                      </a:r>
                    </a:p>
                  </a:txBody>
                  <a:tcPr marL="90456" marR="90456" marT="44434" marB="444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27100">
                        <a:lnSpc>
                          <a:spcPct val="110000"/>
                        </a:lnSpc>
                        <a:spcBef>
                          <a:spcPct val="20000"/>
                        </a:spcBef>
                        <a:defRPr sz="2800">
                          <a:solidFill>
                            <a:schemeClr val="tx1"/>
                          </a:solidFill>
                          <a:latin typeface="Arial" panose="020B0604020202020204" pitchFamily="34" charset="0"/>
                          <a:ea typeface="黑体" panose="02010609060101010101" pitchFamily="49" charset="-122"/>
                        </a:defRPr>
                      </a:lvl1pPr>
                      <a:lvl2pPr marL="463550" defTabSz="927100">
                        <a:lnSpc>
                          <a:spcPct val="110000"/>
                        </a:lnSpc>
                        <a:spcBef>
                          <a:spcPct val="20000"/>
                        </a:spcBef>
                        <a:defRPr sz="2400">
                          <a:solidFill>
                            <a:schemeClr val="tx1"/>
                          </a:solidFill>
                          <a:latin typeface="Arial" panose="020B0604020202020204" pitchFamily="34" charset="0"/>
                          <a:ea typeface="黑体" panose="02010609060101010101" pitchFamily="49" charset="-122"/>
                        </a:defRPr>
                      </a:lvl2pPr>
                      <a:lvl3pPr marL="927100" defTabSz="927100">
                        <a:lnSpc>
                          <a:spcPct val="110000"/>
                        </a:lnSpc>
                        <a:spcBef>
                          <a:spcPct val="20000"/>
                        </a:spcBef>
                        <a:defRPr sz="2000">
                          <a:solidFill>
                            <a:schemeClr val="tx1"/>
                          </a:solidFill>
                          <a:latin typeface="Arial" panose="020B0604020202020204" pitchFamily="34" charset="0"/>
                          <a:ea typeface="黑体" panose="02010609060101010101" pitchFamily="49" charset="-122"/>
                        </a:defRPr>
                      </a:lvl3pPr>
                      <a:lvl4pPr marL="1390650" defTabSz="927100">
                        <a:lnSpc>
                          <a:spcPct val="110000"/>
                        </a:lnSpc>
                        <a:spcBef>
                          <a:spcPct val="20000"/>
                        </a:spcBef>
                        <a:defRPr>
                          <a:solidFill>
                            <a:schemeClr val="tx1"/>
                          </a:solidFill>
                          <a:latin typeface="Arial" panose="020B0604020202020204" pitchFamily="34" charset="0"/>
                          <a:ea typeface="黑体" panose="02010609060101010101" pitchFamily="49" charset="-122"/>
                        </a:defRPr>
                      </a:lvl4pPr>
                      <a:lvl5pPr marL="1854200" defTabSz="927100">
                        <a:lnSpc>
                          <a:spcPct val="110000"/>
                        </a:lnSpc>
                        <a:spcBef>
                          <a:spcPct val="20000"/>
                        </a:spcBef>
                        <a:defRPr>
                          <a:solidFill>
                            <a:schemeClr val="tx1"/>
                          </a:solidFill>
                          <a:latin typeface="Arial" panose="020B0604020202020204" pitchFamily="34" charset="0"/>
                          <a:ea typeface="黑体" panose="02010609060101010101" pitchFamily="49" charset="-122"/>
                        </a:defRPr>
                      </a:lvl5pPr>
                      <a:lvl6pPr marL="23114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6pPr>
                      <a:lvl7pPr marL="27686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7pPr>
                      <a:lvl8pPr marL="32258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8pPr>
                      <a:lvl9pPr marL="36830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9pPr>
                    </a:lstStyle>
                    <a:p>
                      <a:pPr marL="0" marR="0" lvl="0" indent="0" algn="l" defTabSz="9271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知识技能要求</a:t>
                      </a:r>
                    </a:p>
                  </a:txBody>
                  <a:tcPr marL="90456" marR="90456" marT="44434" marB="44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27100">
                        <a:lnSpc>
                          <a:spcPct val="110000"/>
                        </a:lnSpc>
                        <a:spcBef>
                          <a:spcPct val="20000"/>
                        </a:spcBef>
                        <a:defRPr sz="2800">
                          <a:solidFill>
                            <a:schemeClr val="tx1"/>
                          </a:solidFill>
                          <a:latin typeface="Arial" panose="020B0604020202020204" pitchFamily="34" charset="0"/>
                          <a:ea typeface="黑体" panose="02010609060101010101" pitchFamily="49" charset="-122"/>
                        </a:defRPr>
                      </a:lvl1pPr>
                      <a:lvl2pPr marL="463550" defTabSz="927100">
                        <a:lnSpc>
                          <a:spcPct val="110000"/>
                        </a:lnSpc>
                        <a:spcBef>
                          <a:spcPct val="20000"/>
                        </a:spcBef>
                        <a:defRPr sz="2400">
                          <a:solidFill>
                            <a:schemeClr val="tx1"/>
                          </a:solidFill>
                          <a:latin typeface="Arial" panose="020B0604020202020204" pitchFamily="34" charset="0"/>
                          <a:ea typeface="黑体" panose="02010609060101010101" pitchFamily="49" charset="-122"/>
                        </a:defRPr>
                      </a:lvl2pPr>
                      <a:lvl3pPr marL="927100" defTabSz="927100">
                        <a:lnSpc>
                          <a:spcPct val="110000"/>
                        </a:lnSpc>
                        <a:spcBef>
                          <a:spcPct val="20000"/>
                        </a:spcBef>
                        <a:defRPr sz="2000">
                          <a:solidFill>
                            <a:schemeClr val="tx1"/>
                          </a:solidFill>
                          <a:latin typeface="Arial" panose="020B0604020202020204" pitchFamily="34" charset="0"/>
                          <a:ea typeface="黑体" panose="02010609060101010101" pitchFamily="49" charset="-122"/>
                        </a:defRPr>
                      </a:lvl3pPr>
                      <a:lvl4pPr marL="1390650" defTabSz="927100">
                        <a:lnSpc>
                          <a:spcPct val="110000"/>
                        </a:lnSpc>
                        <a:spcBef>
                          <a:spcPct val="20000"/>
                        </a:spcBef>
                        <a:defRPr>
                          <a:solidFill>
                            <a:schemeClr val="tx1"/>
                          </a:solidFill>
                          <a:latin typeface="Arial" panose="020B0604020202020204" pitchFamily="34" charset="0"/>
                          <a:ea typeface="黑体" panose="02010609060101010101" pitchFamily="49" charset="-122"/>
                        </a:defRPr>
                      </a:lvl4pPr>
                      <a:lvl5pPr marL="1854200" defTabSz="927100">
                        <a:lnSpc>
                          <a:spcPct val="110000"/>
                        </a:lnSpc>
                        <a:spcBef>
                          <a:spcPct val="20000"/>
                        </a:spcBef>
                        <a:defRPr>
                          <a:solidFill>
                            <a:schemeClr val="tx1"/>
                          </a:solidFill>
                          <a:latin typeface="Arial" panose="020B0604020202020204" pitchFamily="34" charset="0"/>
                          <a:ea typeface="黑体" panose="02010609060101010101" pitchFamily="49" charset="-122"/>
                        </a:defRPr>
                      </a:lvl5pPr>
                      <a:lvl6pPr marL="23114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6pPr>
                      <a:lvl7pPr marL="27686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7pPr>
                      <a:lvl8pPr marL="32258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8pPr>
                      <a:lvl9pPr marL="36830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9pPr>
                    </a:lstStyle>
                    <a:p>
                      <a:pPr marL="0" marR="0" lvl="0" indent="0" algn="l" defTabSz="9271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建议人选、人数、工作时间</a:t>
                      </a:r>
                    </a:p>
                  </a:txBody>
                  <a:tcPr marL="90456" marR="90456" marT="44434" marB="444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9134">
                <a:tc>
                  <a:txBody>
                    <a:bodyPr/>
                    <a:lstStyle>
                      <a:lvl1pPr defTabSz="927100">
                        <a:lnSpc>
                          <a:spcPct val="110000"/>
                        </a:lnSpc>
                        <a:spcBef>
                          <a:spcPct val="20000"/>
                        </a:spcBef>
                        <a:defRPr sz="2800">
                          <a:solidFill>
                            <a:schemeClr val="tx1"/>
                          </a:solidFill>
                          <a:latin typeface="Arial" panose="020B0604020202020204" pitchFamily="34" charset="0"/>
                          <a:ea typeface="黑体" panose="02010609060101010101" pitchFamily="49" charset="-122"/>
                        </a:defRPr>
                      </a:lvl1pPr>
                      <a:lvl2pPr marL="463550" defTabSz="927100">
                        <a:lnSpc>
                          <a:spcPct val="110000"/>
                        </a:lnSpc>
                        <a:spcBef>
                          <a:spcPct val="20000"/>
                        </a:spcBef>
                        <a:defRPr sz="2400">
                          <a:solidFill>
                            <a:schemeClr val="tx1"/>
                          </a:solidFill>
                          <a:latin typeface="Arial" panose="020B0604020202020204" pitchFamily="34" charset="0"/>
                          <a:ea typeface="黑体" panose="02010609060101010101" pitchFamily="49" charset="-122"/>
                        </a:defRPr>
                      </a:lvl2pPr>
                      <a:lvl3pPr marL="927100" defTabSz="927100">
                        <a:lnSpc>
                          <a:spcPct val="110000"/>
                        </a:lnSpc>
                        <a:spcBef>
                          <a:spcPct val="20000"/>
                        </a:spcBef>
                        <a:defRPr sz="2000">
                          <a:solidFill>
                            <a:schemeClr val="tx1"/>
                          </a:solidFill>
                          <a:latin typeface="Arial" panose="020B0604020202020204" pitchFamily="34" charset="0"/>
                          <a:ea typeface="黑体" panose="02010609060101010101" pitchFamily="49" charset="-122"/>
                        </a:defRPr>
                      </a:lvl3pPr>
                      <a:lvl4pPr marL="1390650" defTabSz="927100">
                        <a:lnSpc>
                          <a:spcPct val="110000"/>
                        </a:lnSpc>
                        <a:spcBef>
                          <a:spcPct val="20000"/>
                        </a:spcBef>
                        <a:defRPr>
                          <a:solidFill>
                            <a:schemeClr val="tx1"/>
                          </a:solidFill>
                          <a:latin typeface="Arial" panose="020B0604020202020204" pitchFamily="34" charset="0"/>
                          <a:ea typeface="黑体" panose="02010609060101010101" pitchFamily="49" charset="-122"/>
                        </a:defRPr>
                      </a:lvl4pPr>
                      <a:lvl5pPr marL="1854200" defTabSz="927100">
                        <a:lnSpc>
                          <a:spcPct val="110000"/>
                        </a:lnSpc>
                        <a:spcBef>
                          <a:spcPct val="20000"/>
                        </a:spcBef>
                        <a:defRPr>
                          <a:solidFill>
                            <a:schemeClr val="tx1"/>
                          </a:solidFill>
                          <a:latin typeface="Arial" panose="020B0604020202020204" pitchFamily="34" charset="0"/>
                          <a:ea typeface="黑体" panose="02010609060101010101" pitchFamily="49" charset="-122"/>
                        </a:defRPr>
                      </a:lvl5pPr>
                      <a:lvl6pPr marL="23114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6pPr>
                      <a:lvl7pPr marL="27686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7pPr>
                      <a:lvl8pPr marL="32258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8pPr>
                      <a:lvl9pPr marL="36830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9pPr>
                    </a:lstStyle>
                    <a:p>
                      <a:pPr marL="0" marR="0" lvl="0" indent="0" algn="l" defTabSz="927100" rtl="0" eaLnBrk="1" fontAlgn="base" latinLnBrk="0" hangingPunct="1">
                        <a:lnSpc>
                          <a:spcPct val="110000"/>
                        </a:lnSpc>
                        <a:spcBef>
                          <a:spcPct val="2000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txBody>
                  <a:tcPr marL="90456" marR="90456" marT="44434" marB="444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927100">
                        <a:lnSpc>
                          <a:spcPct val="110000"/>
                        </a:lnSpc>
                        <a:spcBef>
                          <a:spcPct val="20000"/>
                        </a:spcBef>
                        <a:defRPr sz="2800">
                          <a:solidFill>
                            <a:schemeClr val="tx1"/>
                          </a:solidFill>
                          <a:latin typeface="Arial" panose="020B0604020202020204" pitchFamily="34" charset="0"/>
                          <a:ea typeface="黑体" panose="02010609060101010101" pitchFamily="49" charset="-122"/>
                        </a:defRPr>
                      </a:lvl1pPr>
                      <a:lvl2pPr marL="463550" defTabSz="927100">
                        <a:lnSpc>
                          <a:spcPct val="110000"/>
                        </a:lnSpc>
                        <a:spcBef>
                          <a:spcPct val="20000"/>
                        </a:spcBef>
                        <a:defRPr sz="2400">
                          <a:solidFill>
                            <a:schemeClr val="tx1"/>
                          </a:solidFill>
                          <a:latin typeface="Arial" panose="020B0604020202020204" pitchFamily="34" charset="0"/>
                          <a:ea typeface="黑体" panose="02010609060101010101" pitchFamily="49" charset="-122"/>
                        </a:defRPr>
                      </a:lvl2pPr>
                      <a:lvl3pPr marL="927100" defTabSz="927100">
                        <a:lnSpc>
                          <a:spcPct val="110000"/>
                        </a:lnSpc>
                        <a:spcBef>
                          <a:spcPct val="20000"/>
                        </a:spcBef>
                        <a:defRPr sz="2000">
                          <a:solidFill>
                            <a:schemeClr val="tx1"/>
                          </a:solidFill>
                          <a:latin typeface="Arial" panose="020B0604020202020204" pitchFamily="34" charset="0"/>
                          <a:ea typeface="黑体" panose="02010609060101010101" pitchFamily="49" charset="-122"/>
                        </a:defRPr>
                      </a:lvl3pPr>
                      <a:lvl4pPr marL="1390650" defTabSz="927100">
                        <a:lnSpc>
                          <a:spcPct val="110000"/>
                        </a:lnSpc>
                        <a:spcBef>
                          <a:spcPct val="20000"/>
                        </a:spcBef>
                        <a:defRPr>
                          <a:solidFill>
                            <a:schemeClr val="tx1"/>
                          </a:solidFill>
                          <a:latin typeface="Arial" panose="020B0604020202020204" pitchFamily="34" charset="0"/>
                          <a:ea typeface="黑体" panose="02010609060101010101" pitchFamily="49" charset="-122"/>
                        </a:defRPr>
                      </a:lvl4pPr>
                      <a:lvl5pPr marL="1854200" defTabSz="927100">
                        <a:lnSpc>
                          <a:spcPct val="110000"/>
                        </a:lnSpc>
                        <a:spcBef>
                          <a:spcPct val="20000"/>
                        </a:spcBef>
                        <a:defRPr>
                          <a:solidFill>
                            <a:schemeClr val="tx1"/>
                          </a:solidFill>
                          <a:latin typeface="Arial" panose="020B0604020202020204" pitchFamily="34" charset="0"/>
                          <a:ea typeface="黑体" panose="02010609060101010101" pitchFamily="49" charset="-122"/>
                        </a:defRPr>
                      </a:lvl5pPr>
                      <a:lvl6pPr marL="23114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6pPr>
                      <a:lvl7pPr marL="27686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7pPr>
                      <a:lvl8pPr marL="32258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8pPr>
                      <a:lvl9pPr marL="36830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9pPr>
                    </a:lstStyle>
                    <a:p>
                      <a:pPr marL="0" marR="0" lvl="0" indent="0" algn="l" defTabSz="927100" rtl="0" eaLnBrk="1" fontAlgn="base" latinLnBrk="0" hangingPunct="1">
                        <a:lnSpc>
                          <a:spcPct val="110000"/>
                        </a:lnSpc>
                        <a:spcBef>
                          <a:spcPct val="2000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txBody>
                  <a:tcPr marL="90456" marR="90456" marT="44434" marB="44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927100">
                        <a:lnSpc>
                          <a:spcPct val="110000"/>
                        </a:lnSpc>
                        <a:spcBef>
                          <a:spcPct val="20000"/>
                        </a:spcBef>
                        <a:defRPr sz="2800">
                          <a:solidFill>
                            <a:schemeClr val="tx1"/>
                          </a:solidFill>
                          <a:latin typeface="Arial" panose="020B0604020202020204" pitchFamily="34" charset="0"/>
                          <a:ea typeface="黑体" panose="02010609060101010101" pitchFamily="49" charset="-122"/>
                        </a:defRPr>
                      </a:lvl1pPr>
                      <a:lvl2pPr marL="463550" defTabSz="927100">
                        <a:lnSpc>
                          <a:spcPct val="110000"/>
                        </a:lnSpc>
                        <a:spcBef>
                          <a:spcPct val="20000"/>
                        </a:spcBef>
                        <a:defRPr sz="2400">
                          <a:solidFill>
                            <a:schemeClr val="tx1"/>
                          </a:solidFill>
                          <a:latin typeface="Arial" panose="020B0604020202020204" pitchFamily="34" charset="0"/>
                          <a:ea typeface="黑体" panose="02010609060101010101" pitchFamily="49" charset="-122"/>
                        </a:defRPr>
                      </a:lvl2pPr>
                      <a:lvl3pPr marL="927100" defTabSz="927100">
                        <a:lnSpc>
                          <a:spcPct val="110000"/>
                        </a:lnSpc>
                        <a:spcBef>
                          <a:spcPct val="20000"/>
                        </a:spcBef>
                        <a:defRPr sz="2000">
                          <a:solidFill>
                            <a:schemeClr val="tx1"/>
                          </a:solidFill>
                          <a:latin typeface="Arial" panose="020B0604020202020204" pitchFamily="34" charset="0"/>
                          <a:ea typeface="黑体" panose="02010609060101010101" pitchFamily="49" charset="-122"/>
                        </a:defRPr>
                      </a:lvl3pPr>
                      <a:lvl4pPr marL="1390650" defTabSz="927100">
                        <a:lnSpc>
                          <a:spcPct val="110000"/>
                        </a:lnSpc>
                        <a:spcBef>
                          <a:spcPct val="20000"/>
                        </a:spcBef>
                        <a:defRPr>
                          <a:solidFill>
                            <a:schemeClr val="tx1"/>
                          </a:solidFill>
                          <a:latin typeface="Arial" panose="020B0604020202020204" pitchFamily="34" charset="0"/>
                          <a:ea typeface="黑体" panose="02010609060101010101" pitchFamily="49" charset="-122"/>
                        </a:defRPr>
                      </a:lvl4pPr>
                      <a:lvl5pPr marL="1854200" defTabSz="927100">
                        <a:lnSpc>
                          <a:spcPct val="110000"/>
                        </a:lnSpc>
                        <a:spcBef>
                          <a:spcPct val="20000"/>
                        </a:spcBef>
                        <a:defRPr>
                          <a:solidFill>
                            <a:schemeClr val="tx1"/>
                          </a:solidFill>
                          <a:latin typeface="Arial" panose="020B0604020202020204" pitchFamily="34" charset="0"/>
                          <a:ea typeface="黑体" panose="02010609060101010101" pitchFamily="49" charset="-122"/>
                        </a:defRPr>
                      </a:lvl5pPr>
                      <a:lvl6pPr marL="23114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6pPr>
                      <a:lvl7pPr marL="27686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7pPr>
                      <a:lvl8pPr marL="32258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8pPr>
                      <a:lvl9pPr marL="36830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9pPr>
                    </a:lstStyle>
                    <a:p>
                      <a:pPr marL="0" marR="0" lvl="0" indent="0" algn="l" defTabSz="927100" rtl="0" eaLnBrk="1" fontAlgn="base" latinLnBrk="0" hangingPunct="1">
                        <a:lnSpc>
                          <a:spcPct val="110000"/>
                        </a:lnSpc>
                        <a:spcBef>
                          <a:spcPct val="2000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txBody>
                  <a:tcPr marL="90456" marR="90456" marT="44434" marB="444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444792" name="Group 376"/>
          <p:cNvGraphicFramePr>
            <a:graphicFrameLocks noGrp="1"/>
          </p:cNvGraphicFramePr>
          <p:nvPr/>
        </p:nvGraphicFramePr>
        <p:xfrm>
          <a:off x="4856135" y="3569895"/>
          <a:ext cx="3976333" cy="1696592"/>
        </p:xfrm>
        <a:graphic>
          <a:graphicData uri="http://schemas.openxmlformats.org/drawingml/2006/table">
            <a:tbl>
              <a:tblPr/>
              <a:tblGrid>
                <a:gridCol w="1205424">
                  <a:extLst>
                    <a:ext uri="{9D8B030D-6E8A-4147-A177-3AD203B41FA5}">
                      <a16:colId xmlns:a16="http://schemas.microsoft.com/office/drawing/2014/main" val="20000"/>
                    </a:ext>
                  </a:extLst>
                </a:gridCol>
                <a:gridCol w="964339">
                  <a:extLst>
                    <a:ext uri="{9D8B030D-6E8A-4147-A177-3AD203B41FA5}">
                      <a16:colId xmlns:a16="http://schemas.microsoft.com/office/drawing/2014/main" val="20001"/>
                    </a:ext>
                  </a:extLst>
                </a:gridCol>
                <a:gridCol w="1806570">
                  <a:extLst>
                    <a:ext uri="{9D8B030D-6E8A-4147-A177-3AD203B41FA5}">
                      <a16:colId xmlns:a16="http://schemas.microsoft.com/office/drawing/2014/main" val="20002"/>
                    </a:ext>
                  </a:extLst>
                </a:gridCol>
              </a:tblGrid>
              <a:tr h="419499">
                <a:tc gridSpan="3">
                  <a:txBody>
                    <a:bodyPr/>
                    <a:lstStyle>
                      <a:lvl1pPr defTabSz="927100">
                        <a:lnSpc>
                          <a:spcPct val="110000"/>
                        </a:lnSpc>
                        <a:spcBef>
                          <a:spcPct val="20000"/>
                        </a:spcBef>
                        <a:defRPr sz="2800">
                          <a:solidFill>
                            <a:schemeClr val="tx1"/>
                          </a:solidFill>
                          <a:latin typeface="Arial" panose="020B0604020202020204" pitchFamily="34" charset="0"/>
                          <a:ea typeface="黑体" panose="02010609060101010101" pitchFamily="49" charset="-122"/>
                        </a:defRPr>
                      </a:lvl1pPr>
                      <a:lvl2pPr marL="463550" defTabSz="927100">
                        <a:lnSpc>
                          <a:spcPct val="110000"/>
                        </a:lnSpc>
                        <a:spcBef>
                          <a:spcPct val="20000"/>
                        </a:spcBef>
                        <a:defRPr sz="2400">
                          <a:solidFill>
                            <a:schemeClr val="tx1"/>
                          </a:solidFill>
                          <a:latin typeface="Arial" panose="020B0604020202020204" pitchFamily="34" charset="0"/>
                          <a:ea typeface="黑体" panose="02010609060101010101" pitchFamily="49" charset="-122"/>
                        </a:defRPr>
                      </a:lvl2pPr>
                      <a:lvl3pPr marL="927100" defTabSz="927100">
                        <a:lnSpc>
                          <a:spcPct val="110000"/>
                        </a:lnSpc>
                        <a:spcBef>
                          <a:spcPct val="20000"/>
                        </a:spcBef>
                        <a:defRPr sz="2000">
                          <a:solidFill>
                            <a:schemeClr val="tx1"/>
                          </a:solidFill>
                          <a:latin typeface="Arial" panose="020B0604020202020204" pitchFamily="34" charset="0"/>
                          <a:ea typeface="黑体" panose="02010609060101010101" pitchFamily="49" charset="-122"/>
                        </a:defRPr>
                      </a:lvl3pPr>
                      <a:lvl4pPr marL="1390650" defTabSz="927100">
                        <a:lnSpc>
                          <a:spcPct val="110000"/>
                        </a:lnSpc>
                        <a:spcBef>
                          <a:spcPct val="20000"/>
                        </a:spcBef>
                        <a:defRPr>
                          <a:solidFill>
                            <a:schemeClr val="tx1"/>
                          </a:solidFill>
                          <a:latin typeface="Arial" panose="020B0604020202020204" pitchFamily="34" charset="0"/>
                          <a:ea typeface="黑体" panose="02010609060101010101" pitchFamily="49" charset="-122"/>
                        </a:defRPr>
                      </a:lvl4pPr>
                      <a:lvl5pPr marL="1854200" defTabSz="927100">
                        <a:lnSpc>
                          <a:spcPct val="110000"/>
                        </a:lnSpc>
                        <a:spcBef>
                          <a:spcPct val="20000"/>
                        </a:spcBef>
                        <a:defRPr>
                          <a:solidFill>
                            <a:schemeClr val="tx1"/>
                          </a:solidFill>
                          <a:latin typeface="Arial" panose="020B0604020202020204" pitchFamily="34" charset="0"/>
                          <a:ea typeface="黑体" panose="02010609060101010101" pitchFamily="49" charset="-122"/>
                        </a:defRPr>
                      </a:lvl5pPr>
                      <a:lvl6pPr marL="23114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6pPr>
                      <a:lvl7pPr marL="27686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7pPr>
                      <a:lvl8pPr marL="32258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8pPr>
                      <a:lvl9pPr marL="36830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9pPr>
                    </a:lstStyle>
                    <a:p>
                      <a:pPr marL="0" marR="0" lvl="0" indent="0" algn="ctr" defTabSz="9271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成本估计表</a:t>
                      </a:r>
                    </a:p>
                  </a:txBody>
                  <a:tcPr marL="90456" marR="90456" marT="44434" marB="4443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19499">
                <a:tc>
                  <a:txBody>
                    <a:bodyPr/>
                    <a:lstStyle>
                      <a:lvl1pPr defTabSz="927100">
                        <a:lnSpc>
                          <a:spcPct val="110000"/>
                        </a:lnSpc>
                        <a:spcBef>
                          <a:spcPct val="20000"/>
                        </a:spcBef>
                        <a:defRPr sz="2800">
                          <a:solidFill>
                            <a:schemeClr val="tx1"/>
                          </a:solidFill>
                          <a:latin typeface="Arial" panose="020B0604020202020204" pitchFamily="34" charset="0"/>
                          <a:ea typeface="黑体" panose="02010609060101010101" pitchFamily="49" charset="-122"/>
                        </a:defRPr>
                      </a:lvl1pPr>
                      <a:lvl2pPr marL="463550" defTabSz="927100">
                        <a:lnSpc>
                          <a:spcPct val="110000"/>
                        </a:lnSpc>
                        <a:spcBef>
                          <a:spcPct val="20000"/>
                        </a:spcBef>
                        <a:defRPr sz="2400">
                          <a:solidFill>
                            <a:schemeClr val="tx1"/>
                          </a:solidFill>
                          <a:latin typeface="Arial" panose="020B0604020202020204" pitchFamily="34" charset="0"/>
                          <a:ea typeface="黑体" panose="02010609060101010101" pitchFamily="49" charset="-122"/>
                        </a:defRPr>
                      </a:lvl2pPr>
                      <a:lvl3pPr marL="927100" defTabSz="927100">
                        <a:lnSpc>
                          <a:spcPct val="110000"/>
                        </a:lnSpc>
                        <a:spcBef>
                          <a:spcPct val="20000"/>
                        </a:spcBef>
                        <a:defRPr sz="2000">
                          <a:solidFill>
                            <a:schemeClr val="tx1"/>
                          </a:solidFill>
                          <a:latin typeface="Arial" panose="020B0604020202020204" pitchFamily="34" charset="0"/>
                          <a:ea typeface="黑体" panose="02010609060101010101" pitchFamily="49" charset="-122"/>
                        </a:defRPr>
                      </a:lvl3pPr>
                      <a:lvl4pPr marL="1390650" defTabSz="927100">
                        <a:lnSpc>
                          <a:spcPct val="110000"/>
                        </a:lnSpc>
                        <a:spcBef>
                          <a:spcPct val="20000"/>
                        </a:spcBef>
                        <a:defRPr>
                          <a:solidFill>
                            <a:schemeClr val="tx1"/>
                          </a:solidFill>
                          <a:latin typeface="Arial" panose="020B0604020202020204" pitchFamily="34" charset="0"/>
                          <a:ea typeface="黑体" panose="02010609060101010101" pitchFamily="49" charset="-122"/>
                        </a:defRPr>
                      </a:lvl4pPr>
                      <a:lvl5pPr marL="1854200" defTabSz="927100">
                        <a:lnSpc>
                          <a:spcPct val="110000"/>
                        </a:lnSpc>
                        <a:spcBef>
                          <a:spcPct val="20000"/>
                        </a:spcBef>
                        <a:defRPr>
                          <a:solidFill>
                            <a:schemeClr val="tx1"/>
                          </a:solidFill>
                          <a:latin typeface="Arial" panose="020B0604020202020204" pitchFamily="34" charset="0"/>
                          <a:ea typeface="黑体" panose="02010609060101010101" pitchFamily="49" charset="-122"/>
                        </a:defRPr>
                      </a:lvl5pPr>
                      <a:lvl6pPr marL="23114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6pPr>
                      <a:lvl7pPr marL="27686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7pPr>
                      <a:lvl8pPr marL="32258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8pPr>
                      <a:lvl9pPr marL="36830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9pPr>
                    </a:lstStyle>
                    <a:p>
                      <a:pPr marL="0" marR="0" lvl="0" indent="0" algn="l" defTabSz="9271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成本类别</a:t>
                      </a:r>
                    </a:p>
                  </a:txBody>
                  <a:tcPr marL="90456" marR="90456" marT="44434" marB="444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27100">
                        <a:lnSpc>
                          <a:spcPct val="110000"/>
                        </a:lnSpc>
                        <a:spcBef>
                          <a:spcPct val="20000"/>
                        </a:spcBef>
                        <a:defRPr sz="2800">
                          <a:solidFill>
                            <a:schemeClr val="tx1"/>
                          </a:solidFill>
                          <a:latin typeface="Arial" panose="020B0604020202020204" pitchFamily="34" charset="0"/>
                          <a:ea typeface="黑体" panose="02010609060101010101" pitchFamily="49" charset="-122"/>
                        </a:defRPr>
                      </a:lvl1pPr>
                      <a:lvl2pPr marL="463550" defTabSz="927100">
                        <a:lnSpc>
                          <a:spcPct val="110000"/>
                        </a:lnSpc>
                        <a:spcBef>
                          <a:spcPct val="20000"/>
                        </a:spcBef>
                        <a:defRPr sz="2400">
                          <a:solidFill>
                            <a:schemeClr val="tx1"/>
                          </a:solidFill>
                          <a:latin typeface="Arial" panose="020B0604020202020204" pitchFamily="34" charset="0"/>
                          <a:ea typeface="黑体" panose="02010609060101010101" pitchFamily="49" charset="-122"/>
                        </a:defRPr>
                      </a:lvl2pPr>
                      <a:lvl3pPr marL="927100" defTabSz="927100">
                        <a:lnSpc>
                          <a:spcPct val="110000"/>
                        </a:lnSpc>
                        <a:spcBef>
                          <a:spcPct val="20000"/>
                        </a:spcBef>
                        <a:defRPr sz="2000">
                          <a:solidFill>
                            <a:schemeClr val="tx1"/>
                          </a:solidFill>
                          <a:latin typeface="Arial" panose="020B0604020202020204" pitchFamily="34" charset="0"/>
                          <a:ea typeface="黑体" panose="02010609060101010101" pitchFamily="49" charset="-122"/>
                        </a:defRPr>
                      </a:lvl3pPr>
                      <a:lvl4pPr marL="1390650" defTabSz="927100">
                        <a:lnSpc>
                          <a:spcPct val="110000"/>
                        </a:lnSpc>
                        <a:spcBef>
                          <a:spcPct val="20000"/>
                        </a:spcBef>
                        <a:defRPr>
                          <a:solidFill>
                            <a:schemeClr val="tx1"/>
                          </a:solidFill>
                          <a:latin typeface="Arial" panose="020B0604020202020204" pitchFamily="34" charset="0"/>
                          <a:ea typeface="黑体" panose="02010609060101010101" pitchFamily="49" charset="-122"/>
                        </a:defRPr>
                      </a:lvl4pPr>
                      <a:lvl5pPr marL="1854200" defTabSz="927100">
                        <a:lnSpc>
                          <a:spcPct val="110000"/>
                        </a:lnSpc>
                        <a:spcBef>
                          <a:spcPct val="20000"/>
                        </a:spcBef>
                        <a:defRPr>
                          <a:solidFill>
                            <a:schemeClr val="tx1"/>
                          </a:solidFill>
                          <a:latin typeface="Arial" panose="020B0604020202020204" pitchFamily="34" charset="0"/>
                          <a:ea typeface="黑体" panose="02010609060101010101" pitchFamily="49" charset="-122"/>
                        </a:defRPr>
                      </a:lvl5pPr>
                      <a:lvl6pPr marL="23114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6pPr>
                      <a:lvl7pPr marL="27686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7pPr>
                      <a:lvl8pPr marL="32258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8pPr>
                      <a:lvl9pPr marL="36830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9pPr>
                    </a:lstStyle>
                    <a:p>
                      <a:pPr marL="0" marR="0" lvl="0" indent="0" algn="l" defTabSz="9271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金额</a:t>
                      </a:r>
                    </a:p>
                  </a:txBody>
                  <a:tcPr marL="90456" marR="90456" marT="44434" marB="44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27100">
                        <a:lnSpc>
                          <a:spcPct val="110000"/>
                        </a:lnSpc>
                        <a:spcBef>
                          <a:spcPct val="20000"/>
                        </a:spcBef>
                        <a:defRPr sz="2800">
                          <a:solidFill>
                            <a:schemeClr val="tx1"/>
                          </a:solidFill>
                          <a:latin typeface="Arial" panose="020B0604020202020204" pitchFamily="34" charset="0"/>
                          <a:ea typeface="黑体" panose="02010609060101010101" pitchFamily="49" charset="-122"/>
                        </a:defRPr>
                      </a:lvl1pPr>
                      <a:lvl2pPr marL="463550" defTabSz="927100">
                        <a:lnSpc>
                          <a:spcPct val="110000"/>
                        </a:lnSpc>
                        <a:spcBef>
                          <a:spcPct val="20000"/>
                        </a:spcBef>
                        <a:defRPr sz="2400">
                          <a:solidFill>
                            <a:schemeClr val="tx1"/>
                          </a:solidFill>
                          <a:latin typeface="Arial" panose="020B0604020202020204" pitchFamily="34" charset="0"/>
                          <a:ea typeface="黑体" panose="02010609060101010101" pitchFamily="49" charset="-122"/>
                        </a:defRPr>
                      </a:lvl2pPr>
                      <a:lvl3pPr marL="927100" defTabSz="927100">
                        <a:lnSpc>
                          <a:spcPct val="110000"/>
                        </a:lnSpc>
                        <a:spcBef>
                          <a:spcPct val="20000"/>
                        </a:spcBef>
                        <a:defRPr sz="2000">
                          <a:solidFill>
                            <a:schemeClr val="tx1"/>
                          </a:solidFill>
                          <a:latin typeface="Arial" panose="020B0604020202020204" pitchFamily="34" charset="0"/>
                          <a:ea typeface="黑体" panose="02010609060101010101" pitchFamily="49" charset="-122"/>
                        </a:defRPr>
                      </a:lvl3pPr>
                      <a:lvl4pPr marL="1390650" defTabSz="927100">
                        <a:lnSpc>
                          <a:spcPct val="110000"/>
                        </a:lnSpc>
                        <a:spcBef>
                          <a:spcPct val="20000"/>
                        </a:spcBef>
                        <a:defRPr>
                          <a:solidFill>
                            <a:schemeClr val="tx1"/>
                          </a:solidFill>
                          <a:latin typeface="Arial" panose="020B0604020202020204" pitchFamily="34" charset="0"/>
                          <a:ea typeface="黑体" panose="02010609060101010101" pitchFamily="49" charset="-122"/>
                        </a:defRPr>
                      </a:lvl4pPr>
                      <a:lvl5pPr marL="1854200" defTabSz="927100">
                        <a:lnSpc>
                          <a:spcPct val="110000"/>
                        </a:lnSpc>
                        <a:spcBef>
                          <a:spcPct val="20000"/>
                        </a:spcBef>
                        <a:defRPr>
                          <a:solidFill>
                            <a:schemeClr val="tx1"/>
                          </a:solidFill>
                          <a:latin typeface="Arial" panose="020B0604020202020204" pitchFamily="34" charset="0"/>
                          <a:ea typeface="黑体" panose="02010609060101010101" pitchFamily="49" charset="-122"/>
                        </a:defRPr>
                      </a:lvl5pPr>
                      <a:lvl6pPr marL="23114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6pPr>
                      <a:lvl7pPr marL="27686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7pPr>
                      <a:lvl8pPr marL="32258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8pPr>
                      <a:lvl9pPr marL="36830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9pPr>
                    </a:lstStyle>
                    <a:p>
                      <a:pPr marL="0" marR="0" lvl="0" indent="0" algn="l" defTabSz="9271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备注</a:t>
                      </a:r>
                    </a:p>
                  </a:txBody>
                  <a:tcPr marL="90456" marR="90456" marT="44434" marB="444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9499">
                <a:tc>
                  <a:txBody>
                    <a:bodyPr/>
                    <a:lstStyle>
                      <a:lvl1pPr defTabSz="927100">
                        <a:lnSpc>
                          <a:spcPct val="110000"/>
                        </a:lnSpc>
                        <a:spcBef>
                          <a:spcPct val="20000"/>
                        </a:spcBef>
                        <a:defRPr sz="2800">
                          <a:solidFill>
                            <a:schemeClr val="tx1"/>
                          </a:solidFill>
                          <a:latin typeface="Arial" panose="020B0604020202020204" pitchFamily="34" charset="0"/>
                          <a:ea typeface="黑体" panose="02010609060101010101" pitchFamily="49" charset="-122"/>
                        </a:defRPr>
                      </a:lvl1pPr>
                      <a:lvl2pPr marL="463550" defTabSz="927100">
                        <a:lnSpc>
                          <a:spcPct val="110000"/>
                        </a:lnSpc>
                        <a:spcBef>
                          <a:spcPct val="20000"/>
                        </a:spcBef>
                        <a:defRPr sz="2400">
                          <a:solidFill>
                            <a:schemeClr val="tx1"/>
                          </a:solidFill>
                          <a:latin typeface="Arial" panose="020B0604020202020204" pitchFamily="34" charset="0"/>
                          <a:ea typeface="黑体" panose="02010609060101010101" pitchFamily="49" charset="-122"/>
                        </a:defRPr>
                      </a:lvl2pPr>
                      <a:lvl3pPr marL="927100" defTabSz="927100">
                        <a:lnSpc>
                          <a:spcPct val="110000"/>
                        </a:lnSpc>
                        <a:spcBef>
                          <a:spcPct val="20000"/>
                        </a:spcBef>
                        <a:defRPr sz="2000">
                          <a:solidFill>
                            <a:schemeClr val="tx1"/>
                          </a:solidFill>
                          <a:latin typeface="Arial" panose="020B0604020202020204" pitchFamily="34" charset="0"/>
                          <a:ea typeface="黑体" panose="02010609060101010101" pitchFamily="49" charset="-122"/>
                        </a:defRPr>
                      </a:lvl3pPr>
                      <a:lvl4pPr marL="1390650" defTabSz="927100">
                        <a:lnSpc>
                          <a:spcPct val="110000"/>
                        </a:lnSpc>
                        <a:spcBef>
                          <a:spcPct val="20000"/>
                        </a:spcBef>
                        <a:defRPr>
                          <a:solidFill>
                            <a:schemeClr val="tx1"/>
                          </a:solidFill>
                          <a:latin typeface="Arial" panose="020B0604020202020204" pitchFamily="34" charset="0"/>
                          <a:ea typeface="黑体" panose="02010609060101010101" pitchFamily="49" charset="-122"/>
                        </a:defRPr>
                      </a:lvl4pPr>
                      <a:lvl5pPr marL="1854200" defTabSz="927100">
                        <a:lnSpc>
                          <a:spcPct val="110000"/>
                        </a:lnSpc>
                        <a:spcBef>
                          <a:spcPct val="20000"/>
                        </a:spcBef>
                        <a:defRPr>
                          <a:solidFill>
                            <a:schemeClr val="tx1"/>
                          </a:solidFill>
                          <a:latin typeface="Arial" panose="020B0604020202020204" pitchFamily="34" charset="0"/>
                          <a:ea typeface="黑体" panose="02010609060101010101" pitchFamily="49" charset="-122"/>
                        </a:defRPr>
                      </a:lvl5pPr>
                      <a:lvl6pPr marL="23114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6pPr>
                      <a:lvl7pPr marL="27686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7pPr>
                      <a:lvl8pPr marL="32258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8pPr>
                      <a:lvl9pPr marL="36830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9pPr>
                    </a:lstStyle>
                    <a:p>
                      <a:pPr marL="0" marR="0" lvl="0" indent="0" algn="ctr" defTabSz="927100" rtl="0" eaLnBrk="1" fontAlgn="base" latinLnBrk="0" hangingPunct="1">
                        <a:lnSpc>
                          <a:spcPct val="110000"/>
                        </a:lnSpc>
                        <a:spcBef>
                          <a:spcPct val="2000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txBody>
                  <a:tcPr marL="90456" marR="90456" marT="44434" marB="444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27100">
                        <a:lnSpc>
                          <a:spcPct val="110000"/>
                        </a:lnSpc>
                        <a:spcBef>
                          <a:spcPct val="20000"/>
                        </a:spcBef>
                        <a:defRPr sz="2800">
                          <a:solidFill>
                            <a:schemeClr val="tx1"/>
                          </a:solidFill>
                          <a:latin typeface="Arial" panose="020B0604020202020204" pitchFamily="34" charset="0"/>
                          <a:ea typeface="黑体" panose="02010609060101010101" pitchFamily="49" charset="-122"/>
                        </a:defRPr>
                      </a:lvl1pPr>
                      <a:lvl2pPr marL="463550" defTabSz="927100">
                        <a:lnSpc>
                          <a:spcPct val="110000"/>
                        </a:lnSpc>
                        <a:spcBef>
                          <a:spcPct val="20000"/>
                        </a:spcBef>
                        <a:defRPr sz="2400">
                          <a:solidFill>
                            <a:schemeClr val="tx1"/>
                          </a:solidFill>
                          <a:latin typeface="Arial" panose="020B0604020202020204" pitchFamily="34" charset="0"/>
                          <a:ea typeface="黑体" panose="02010609060101010101" pitchFamily="49" charset="-122"/>
                        </a:defRPr>
                      </a:lvl2pPr>
                      <a:lvl3pPr marL="927100" defTabSz="927100">
                        <a:lnSpc>
                          <a:spcPct val="110000"/>
                        </a:lnSpc>
                        <a:spcBef>
                          <a:spcPct val="20000"/>
                        </a:spcBef>
                        <a:defRPr sz="2000">
                          <a:solidFill>
                            <a:schemeClr val="tx1"/>
                          </a:solidFill>
                          <a:latin typeface="Arial" panose="020B0604020202020204" pitchFamily="34" charset="0"/>
                          <a:ea typeface="黑体" panose="02010609060101010101" pitchFamily="49" charset="-122"/>
                        </a:defRPr>
                      </a:lvl3pPr>
                      <a:lvl4pPr marL="1390650" defTabSz="927100">
                        <a:lnSpc>
                          <a:spcPct val="110000"/>
                        </a:lnSpc>
                        <a:spcBef>
                          <a:spcPct val="20000"/>
                        </a:spcBef>
                        <a:defRPr>
                          <a:solidFill>
                            <a:schemeClr val="tx1"/>
                          </a:solidFill>
                          <a:latin typeface="Arial" panose="020B0604020202020204" pitchFamily="34" charset="0"/>
                          <a:ea typeface="黑体" panose="02010609060101010101" pitchFamily="49" charset="-122"/>
                        </a:defRPr>
                      </a:lvl4pPr>
                      <a:lvl5pPr marL="1854200" defTabSz="927100">
                        <a:lnSpc>
                          <a:spcPct val="110000"/>
                        </a:lnSpc>
                        <a:spcBef>
                          <a:spcPct val="20000"/>
                        </a:spcBef>
                        <a:defRPr>
                          <a:solidFill>
                            <a:schemeClr val="tx1"/>
                          </a:solidFill>
                          <a:latin typeface="Arial" panose="020B0604020202020204" pitchFamily="34" charset="0"/>
                          <a:ea typeface="黑体" panose="02010609060101010101" pitchFamily="49" charset="-122"/>
                        </a:defRPr>
                      </a:lvl5pPr>
                      <a:lvl6pPr marL="23114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6pPr>
                      <a:lvl7pPr marL="27686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7pPr>
                      <a:lvl8pPr marL="32258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8pPr>
                      <a:lvl9pPr marL="36830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9pPr>
                    </a:lstStyle>
                    <a:p>
                      <a:pPr marL="0" marR="0" lvl="0" indent="0" algn="l" defTabSz="927100" rtl="0" eaLnBrk="1" fontAlgn="base" latinLnBrk="0" hangingPunct="1">
                        <a:lnSpc>
                          <a:spcPct val="110000"/>
                        </a:lnSpc>
                        <a:spcBef>
                          <a:spcPct val="2000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txBody>
                  <a:tcPr marL="90456" marR="90456" marT="44434" marB="44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27100">
                        <a:lnSpc>
                          <a:spcPct val="110000"/>
                        </a:lnSpc>
                        <a:spcBef>
                          <a:spcPct val="20000"/>
                        </a:spcBef>
                        <a:defRPr sz="2800">
                          <a:solidFill>
                            <a:schemeClr val="tx1"/>
                          </a:solidFill>
                          <a:latin typeface="Arial" panose="020B0604020202020204" pitchFamily="34" charset="0"/>
                          <a:ea typeface="黑体" panose="02010609060101010101" pitchFamily="49" charset="-122"/>
                        </a:defRPr>
                      </a:lvl1pPr>
                      <a:lvl2pPr marL="463550" defTabSz="927100">
                        <a:lnSpc>
                          <a:spcPct val="110000"/>
                        </a:lnSpc>
                        <a:spcBef>
                          <a:spcPct val="20000"/>
                        </a:spcBef>
                        <a:defRPr sz="2400">
                          <a:solidFill>
                            <a:schemeClr val="tx1"/>
                          </a:solidFill>
                          <a:latin typeface="Arial" panose="020B0604020202020204" pitchFamily="34" charset="0"/>
                          <a:ea typeface="黑体" panose="02010609060101010101" pitchFamily="49" charset="-122"/>
                        </a:defRPr>
                      </a:lvl2pPr>
                      <a:lvl3pPr marL="927100" defTabSz="927100">
                        <a:lnSpc>
                          <a:spcPct val="110000"/>
                        </a:lnSpc>
                        <a:spcBef>
                          <a:spcPct val="20000"/>
                        </a:spcBef>
                        <a:defRPr sz="2000">
                          <a:solidFill>
                            <a:schemeClr val="tx1"/>
                          </a:solidFill>
                          <a:latin typeface="Arial" panose="020B0604020202020204" pitchFamily="34" charset="0"/>
                          <a:ea typeface="黑体" panose="02010609060101010101" pitchFamily="49" charset="-122"/>
                        </a:defRPr>
                      </a:lvl3pPr>
                      <a:lvl4pPr marL="1390650" defTabSz="927100">
                        <a:lnSpc>
                          <a:spcPct val="110000"/>
                        </a:lnSpc>
                        <a:spcBef>
                          <a:spcPct val="20000"/>
                        </a:spcBef>
                        <a:defRPr>
                          <a:solidFill>
                            <a:schemeClr val="tx1"/>
                          </a:solidFill>
                          <a:latin typeface="Arial" panose="020B0604020202020204" pitchFamily="34" charset="0"/>
                          <a:ea typeface="黑体" panose="02010609060101010101" pitchFamily="49" charset="-122"/>
                        </a:defRPr>
                      </a:lvl4pPr>
                      <a:lvl5pPr marL="1854200" defTabSz="927100">
                        <a:lnSpc>
                          <a:spcPct val="110000"/>
                        </a:lnSpc>
                        <a:spcBef>
                          <a:spcPct val="20000"/>
                        </a:spcBef>
                        <a:defRPr>
                          <a:solidFill>
                            <a:schemeClr val="tx1"/>
                          </a:solidFill>
                          <a:latin typeface="Arial" panose="020B0604020202020204" pitchFamily="34" charset="0"/>
                          <a:ea typeface="黑体" panose="02010609060101010101" pitchFamily="49" charset="-122"/>
                        </a:defRPr>
                      </a:lvl5pPr>
                      <a:lvl6pPr marL="23114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6pPr>
                      <a:lvl7pPr marL="27686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7pPr>
                      <a:lvl8pPr marL="32258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8pPr>
                      <a:lvl9pPr marL="36830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9pPr>
                    </a:lstStyle>
                    <a:p>
                      <a:pPr marL="0" marR="0" lvl="0" indent="0" algn="l" defTabSz="927100" rtl="0" eaLnBrk="1" fontAlgn="base" latinLnBrk="0" hangingPunct="1">
                        <a:lnSpc>
                          <a:spcPct val="110000"/>
                        </a:lnSpc>
                        <a:spcBef>
                          <a:spcPct val="2000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txBody>
                  <a:tcPr marL="90456" marR="90456" marT="44434" marB="444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9499">
                <a:tc>
                  <a:txBody>
                    <a:bodyPr/>
                    <a:lstStyle>
                      <a:lvl1pPr defTabSz="927100">
                        <a:lnSpc>
                          <a:spcPct val="110000"/>
                        </a:lnSpc>
                        <a:spcBef>
                          <a:spcPct val="20000"/>
                        </a:spcBef>
                        <a:defRPr sz="2800">
                          <a:solidFill>
                            <a:schemeClr val="tx1"/>
                          </a:solidFill>
                          <a:latin typeface="Arial" panose="020B0604020202020204" pitchFamily="34" charset="0"/>
                          <a:ea typeface="黑体" panose="02010609060101010101" pitchFamily="49" charset="-122"/>
                        </a:defRPr>
                      </a:lvl1pPr>
                      <a:lvl2pPr marL="463550" defTabSz="927100">
                        <a:lnSpc>
                          <a:spcPct val="110000"/>
                        </a:lnSpc>
                        <a:spcBef>
                          <a:spcPct val="20000"/>
                        </a:spcBef>
                        <a:defRPr sz="2400">
                          <a:solidFill>
                            <a:schemeClr val="tx1"/>
                          </a:solidFill>
                          <a:latin typeface="Arial" panose="020B0604020202020204" pitchFamily="34" charset="0"/>
                          <a:ea typeface="黑体" panose="02010609060101010101" pitchFamily="49" charset="-122"/>
                        </a:defRPr>
                      </a:lvl2pPr>
                      <a:lvl3pPr marL="927100" defTabSz="927100">
                        <a:lnSpc>
                          <a:spcPct val="110000"/>
                        </a:lnSpc>
                        <a:spcBef>
                          <a:spcPct val="20000"/>
                        </a:spcBef>
                        <a:defRPr sz="2000">
                          <a:solidFill>
                            <a:schemeClr val="tx1"/>
                          </a:solidFill>
                          <a:latin typeface="Arial" panose="020B0604020202020204" pitchFamily="34" charset="0"/>
                          <a:ea typeface="黑体" panose="02010609060101010101" pitchFamily="49" charset="-122"/>
                        </a:defRPr>
                      </a:lvl3pPr>
                      <a:lvl4pPr marL="1390650" defTabSz="927100">
                        <a:lnSpc>
                          <a:spcPct val="110000"/>
                        </a:lnSpc>
                        <a:spcBef>
                          <a:spcPct val="20000"/>
                        </a:spcBef>
                        <a:defRPr>
                          <a:solidFill>
                            <a:schemeClr val="tx1"/>
                          </a:solidFill>
                          <a:latin typeface="Arial" panose="020B0604020202020204" pitchFamily="34" charset="0"/>
                          <a:ea typeface="黑体" panose="02010609060101010101" pitchFamily="49" charset="-122"/>
                        </a:defRPr>
                      </a:lvl4pPr>
                      <a:lvl5pPr marL="1854200" defTabSz="927100">
                        <a:lnSpc>
                          <a:spcPct val="110000"/>
                        </a:lnSpc>
                        <a:spcBef>
                          <a:spcPct val="20000"/>
                        </a:spcBef>
                        <a:defRPr>
                          <a:solidFill>
                            <a:schemeClr val="tx1"/>
                          </a:solidFill>
                          <a:latin typeface="Arial" panose="020B0604020202020204" pitchFamily="34" charset="0"/>
                          <a:ea typeface="黑体" panose="02010609060101010101" pitchFamily="49" charset="-122"/>
                        </a:defRPr>
                      </a:lvl5pPr>
                      <a:lvl6pPr marL="23114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6pPr>
                      <a:lvl7pPr marL="27686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7pPr>
                      <a:lvl8pPr marL="32258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8pPr>
                      <a:lvl9pPr marL="36830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9pPr>
                    </a:lstStyle>
                    <a:p>
                      <a:pPr marL="0" marR="0" lvl="0" indent="0" algn="ctr" defTabSz="927100" rtl="0" eaLnBrk="1" fontAlgn="base" latinLnBrk="0" hangingPunct="1">
                        <a:lnSpc>
                          <a:spcPct val="11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a:t>
                      </a:r>
                    </a:p>
                  </a:txBody>
                  <a:tcPr marL="90456" marR="90456" marT="44434" marB="444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927100">
                        <a:lnSpc>
                          <a:spcPct val="110000"/>
                        </a:lnSpc>
                        <a:spcBef>
                          <a:spcPct val="20000"/>
                        </a:spcBef>
                        <a:defRPr sz="2800">
                          <a:solidFill>
                            <a:schemeClr val="tx1"/>
                          </a:solidFill>
                          <a:latin typeface="Arial" panose="020B0604020202020204" pitchFamily="34" charset="0"/>
                          <a:ea typeface="黑体" panose="02010609060101010101" pitchFamily="49" charset="-122"/>
                        </a:defRPr>
                      </a:lvl1pPr>
                      <a:lvl2pPr marL="463550" defTabSz="927100">
                        <a:lnSpc>
                          <a:spcPct val="110000"/>
                        </a:lnSpc>
                        <a:spcBef>
                          <a:spcPct val="20000"/>
                        </a:spcBef>
                        <a:defRPr sz="2400">
                          <a:solidFill>
                            <a:schemeClr val="tx1"/>
                          </a:solidFill>
                          <a:latin typeface="Arial" panose="020B0604020202020204" pitchFamily="34" charset="0"/>
                          <a:ea typeface="黑体" panose="02010609060101010101" pitchFamily="49" charset="-122"/>
                        </a:defRPr>
                      </a:lvl2pPr>
                      <a:lvl3pPr marL="927100" defTabSz="927100">
                        <a:lnSpc>
                          <a:spcPct val="110000"/>
                        </a:lnSpc>
                        <a:spcBef>
                          <a:spcPct val="20000"/>
                        </a:spcBef>
                        <a:defRPr sz="2000">
                          <a:solidFill>
                            <a:schemeClr val="tx1"/>
                          </a:solidFill>
                          <a:latin typeface="Arial" panose="020B0604020202020204" pitchFamily="34" charset="0"/>
                          <a:ea typeface="黑体" panose="02010609060101010101" pitchFamily="49" charset="-122"/>
                        </a:defRPr>
                      </a:lvl3pPr>
                      <a:lvl4pPr marL="1390650" defTabSz="927100">
                        <a:lnSpc>
                          <a:spcPct val="110000"/>
                        </a:lnSpc>
                        <a:spcBef>
                          <a:spcPct val="20000"/>
                        </a:spcBef>
                        <a:defRPr>
                          <a:solidFill>
                            <a:schemeClr val="tx1"/>
                          </a:solidFill>
                          <a:latin typeface="Arial" panose="020B0604020202020204" pitchFamily="34" charset="0"/>
                          <a:ea typeface="黑体" panose="02010609060101010101" pitchFamily="49" charset="-122"/>
                        </a:defRPr>
                      </a:lvl4pPr>
                      <a:lvl5pPr marL="1854200" defTabSz="927100">
                        <a:lnSpc>
                          <a:spcPct val="110000"/>
                        </a:lnSpc>
                        <a:spcBef>
                          <a:spcPct val="20000"/>
                        </a:spcBef>
                        <a:defRPr>
                          <a:solidFill>
                            <a:schemeClr val="tx1"/>
                          </a:solidFill>
                          <a:latin typeface="Arial" panose="020B0604020202020204" pitchFamily="34" charset="0"/>
                          <a:ea typeface="黑体" panose="02010609060101010101" pitchFamily="49" charset="-122"/>
                        </a:defRPr>
                      </a:lvl5pPr>
                      <a:lvl6pPr marL="23114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6pPr>
                      <a:lvl7pPr marL="27686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7pPr>
                      <a:lvl8pPr marL="32258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8pPr>
                      <a:lvl9pPr marL="36830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9pPr>
                    </a:lstStyle>
                    <a:p>
                      <a:pPr marL="0" marR="0" lvl="0" indent="0" algn="l" defTabSz="927100" rtl="0" eaLnBrk="1" fontAlgn="base" latinLnBrk="0" hangingPunct="1">
                        <a:lnSpc>
                          <a:spcPct val="110000"/>
                        </a:lnSpc>
                        <a:spcBef>
                          <a:spcPct val="2000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txBody>
                  <a:tcPr marL="90456" marR="90456" marT="44434" marB="44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927100">
                        <a:lnSpc>
                          <a:spcPct val="110000"/>
                        </a:lnSpc>
                        <a:spcBef>
                          <a:spcPct val="20000"/>
                        </a:spcBef>
                        <a:defRPr sz="2800">
                          <a:solidFill>
                            <a:schemeClr val="tx1"/>
                          </a:solidFill>
                          <a:latin typeface="Arial" panose="020B0604020202020204" pitchFamily="34" charset="0"/>
                          <a:ea typeface="黑体" panose="02010609060101010101" pitchFamily="49" charset="-122"/>
                        </a:defRPr>
                      </a:lvl1pPr>
                      <a:lvl2pPr marL="463550" defTabSz="927100">
                        <a:lnSpc>
                          <a:spcPct val="110000"/>
                        </a:lnSpc>
                        <a:spcBef>
                          <a:spcPct val="20000"/>
                        </a:spcBef>
                        <a:defRPr sz="2400">
                          <a:solidFill>
                            <a:schemeClr val="tx1"/>
                          </a:solidFill>
                          <a:latin typeface="Arial" panose="020B0604020202020204" pitchFamily="34" charset="0"/>
                          <a:ea typeface="黑体" panose="02010609060101010101" pitchFamily="49" charset="-122"/>
                        </a:defRPr>
                      </a:lvl2pPr>
                      <a:lvl3pPr marL="927100" defTabSz="927100">
                        <a:lnSpc>
                          <a:spcPct val="110000"/>
                        </a:lnSpc>
                        <a:spcBef>
                          <a:spcPct val="20000"/>
                        </a:spcBef>
                        <a:defRPr sz="2000">
                          <a:solidFill>
                            <a:schemeClr val="tx1"/>
                          </a:solidFill>
                          <a:latin typeface="Arial" panose="020B0604020202020204" pitchFamily="34" charset="0"/>
                          <a:ea typeface="黑体" panose="02010609060101010101" pitchFamily="49" charset="-122"/>
                        </a:defRPr>
                      </a:lvl3pPr>
                      <a:lvl4pPr marL="1390650" defTabSz="927100">
                        <a:lnSpc>
                          <a:spcPct val="110000"/>
                        </a:lnSpc>
                        <a:spcBef>
                          <a:spcPct val="20000"/>
                        </a:spcBef>
                        <a:defRPr>
                          <a:solidFill>
                            <a:schemeClr val="tx1"/>
                          </a:solidFill>
                          <a:latin typeface="Arial" panose="020B0604020202020204" pitchFamily="34" charset="0"/>
                          <a:ea typeface="黑体" panose="02010609060101010101" pitchFamily="49" charset="-122"/>
                        </a:defRPr>
                      </a:lvl4pPr>
                      <a:lvl5pPr marL="1854200" defTabSz="927100">
                        <a:lnSpc>
                          <a:spcPct val="110000"/>
                        </a:lnSpc>
                        <a:spcBef>
                          <a:spcPct val="20000"/>
                        </a:spcBef>
                        <a:defRPr>
                          <a:solidFill>
                            <a:schemeClr val="tx1"/>
                          </a:solidFill>
                          <a:latin typeface="Arial" panose="020B0604020202020204" pitchFamily="34" charset="0"/>
                          <a:ea typeface="黑体" panose="02010609060101010101" pitchFamily="49" charset="-122"/>
                        </a:defRPr>
                      </a:lvl5pPr>
                      <a:lvl6pPr marL="23114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6pPr>
                      <a:lvl7pPr marL="27686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7pPr>
                      <a:lvl8pPr marL="32258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8pPr>
                      <a:lvl9pPr marL="3683000" defTabSz="927100" fontAlgn="base">
                        <a:lnSpc>
                          <a:spcPct val="110000"/>
                        </a:lnSpc>
                        <a:spcBef>
                          <a:spcPct val="20000"/>
                        </a:spcBef>
                        <a:spcAft>
                          <a:spcPct val="0"/>
                        </a:spcAft>
                        <a:defRPr>
                          <a:solidFill>
                            <a:schemeClr val="tx1"/>
                          </a:solidFill>
                          <a:latin typeface="Arial" panose="020B0604020202020204" pitchFamily="34" charset="0"/>
                          <a:ea typeface="黑体" panose="02010609060101010101" pitchFamily="49" charset="-122"/>
                        </a:defRPr>
                      </a:lvl9pPr>
                    </a:lstStyle>
                    <a:p>
                      <a:pPr marL="0" marR="0" lvl="0" indent="0" algn="l" defTabSz="927100" rtl="0" eaLnBrk="1" fontAlgn="base" latinLnBrk="0" hangingPunct="1">
                        <a:lnSpc>
                          <a:spcPct val="110000"/>
                        </a:lnSpc>
                        <a:spcBef>
                          <a:spcPct val="2000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txBody>
                  <a:tcPr marL="90456" marR="90456" marT="44434" marB="444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6722222"/>
      </p:ext>
    </p:extLst>
  </p:cSld>
  <p:clrMapOvr>
    <a:masterClrMapping/>
  </p:clrMapOvr>
  <p:transition>
    <p:fad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dirty="0" smtClean="0"/>
              <a:t>立项评审</a:t>
            </a:r>
            <a:endParaRPr lang="zh-CN" altLang="en-US" dirty="0"/>
          </a:p>
        </p:txBody>
      </p:sp>
      <p:sp>
        <p:nvSpPr>
          <p:cNvPr id="3" name="灯片编号占位符 2"/>
          <p:cNvSpPr>
            <a:spLocks noGrp="1"/>
          </p:cNvSpPr>
          <p:nvPr>
            <p:ph type="sldNum" sz="quarter" idx="10"/>
          </p:nvPr>
        </p:nvSpPr>
        <p:spPr/>
        <p:txBody>
          <a:bodyPr/>
          <a:lstStyle/>
          <a:p>
            <a:fld id="{51C954A1-9FE7-4ABB-8851-D5362BFC037D}" type="slidenum">
              <a:rPr lang="en-US" altLang="en-US" smtClean="0"/>
              <a:pPr/>
              <a:t>92</a:t>
            </a:fld>
            <a:endParaRPr lang="en-US" altLang="en-US"/>
          </a:p>
        </p:txBody>
      </p:sp>
      <p:sp>
        <p:nvSpPr>
          <p:cNvPr id="4" name="内容占位符 3"/>
          <p:cNvSpPr>
            <a:spLocks noGrp="1"/>
          </p:cNvSpPr>
          <p:nvPr>
            <p:ph sz="quarter" idx="11"/>
          </p:nvPr>
        </p:nvSpPr>
        <p:spPr/>
        <p:txBody>
          <a:bodyPr/>
          <a:lstStyle/>
          <a:p>
            <a:r>
              <a:rPr lang="en-US" altLang="zh-CN" dirty="0" smtClean="0"/>
              <a:t>1</a:t>
            </a:r>
            <a:r>
              <a:rPr lang="zh-CN" altLang="en-US" dirty="0" smtClean="0"/>
              <a:t>）角</a:t>
            </a:r>
            <a:r>
              <a:rPr lang="zh-CN" altLang="en-US" dirty="0"/>
              <a:t>色职责 </a:t>
            </a:r>
          </a:p>
          <a:p>
            <a:pPr lvl="1"/>
            <a:r>
              <a:rPr lang="zh-CN" altLang="en-US" dirty="0">
                <a:solidFill>
                  <a:srgbClr val="C00000"/>
                </a:solidFill>
              </a:rPr>
              <a:t>立项建议小组</a:t>
            </a:r>
            <a:r>
              <a:rPr lang="zh-CN" altLang="en-US" dirty="0"/>
              <a:t>：提交</a:t>
            </a:r>
            <a:r>
              <a:rPr lang="en-US" altLang="zh-CN" dirty="0"/>
              <a:t>《</a:t>
            </a:r>
            <a:r>
              <a:rPr lang="zh-CN" altLang="en-US" dirty="0"/>
              <a:t>立项建议书</a:t>
            </a:r>
            <a:r>
              <a:rPr lang="en-US" altLang="zh-CN" dirty="0"/>
              <a:t>》</a:t>
            </a:r>
            <a:r>
              <a:rPr lang="zh-CN" altLang="en-US" dirty="0"/>
              <a:t>、</a:t>
            </a:r>
            <a:r>
              <a:rPr lang="en-US" altLang="zh-CN" dirty="0"/>
              <a:t>《</a:t>
            </a:r>
            <a:r>
              <a:rPr lang="zh-CN" altLang="en-US" dirty="0"/>
              <a:t>可行性分析报告</a:t>
            </a:r>
            <a:r>
              <a:rPr lang="en-US" altLang="zh-CN" dirty="0"/>
              <a:t>》</a:t>
            </a:r>
            <a:r>
              <a:rPr lang="zh-CN" altLang="en-US" dirty="0"/>
              <a:t>。</a:t>
            </a:r>
          </a:p>
          <a:p>
            <a:pPr lvl="1"/>
            <a:r>
              <a:rPr lang="zh-CN" altLang="en-US" dirty="0">
                <a:solidFill>
                  <a:srgbClr val="C00000"/>
                </a:solidFill>
              </a:rPr>
              <a:t>机构领导</a:t>
            </a:r>
            <a:r>
              <a:rPr lang="zh-CN" altLang="en-US" dirty="0"/>
              <a:t>：组织立项评审委员会，并确定一位主席</a:t>
            </a:r>
            <a:r>
              <a:rPr lang="zh-CN" altLang="en-US" dirty="0" smtClean="0"/>
              <a:t>。</a:t>
            </a:r>
            <a:endParaRPr lang="en-US" altLang="zh-CN" dirty="0" smtClean="0"/>
          </a:p>
          <a:p>
            <a:pPr lvl="2"/>
            <a:r>
              <a:rPr lang="zh-CN" altLang="en-US" dirty="0" smtClean="0"/>
              <a:t>评审委员会：一</a:t>
            </a:r>
            <a:r>
              <a:rPr lang="zh-CN" altLang="en-US" dirty="0"/>
              <a:t>般由机构领导、各级经理、市场人员、技术专家、财务人员等组成。</a:t>
            </a:r>
          </a:p>
          <a:p>
            <a:pPr lvl="1"/>
            <a:r>
              <a:rPr lang="zh-CN" altLang="en-US" dirty="0">
                <a:solidFill>
                  <a:srgbClr val="C00000"/>
                </a:solidFill>
              </a:rPr>
              <a:t>主席</a:t>
            </a:r>
            <a:r>
              <a:rPr lang="zh-CN" altLang="en-US" dirty="0"/>
              <a:t>：应当具备比较丰富的评审经验，主持评审会议，撰写</a:t>
            </a:r>
            <a:r>
              <a:rPr lang="en-US" altLang="zh-CN" dirty="0"/>
              <a:t>《</a:t>
            </a:r>
            <a:r>
              <a:rPr lang="zh-CN" altLang="en-US" dirty="0"/>
              <a:t>立项评审报告</a:t>
            </a:r>
            <a:r>
              <a:rPr lang="en-US" altLang="zh-CN" dirty="0"/>
              <a:t>》</a:t>
            </a:r>
            <a:r>
              <a:rPr lang="zh-CN" altLang="en-US" dirty="0"/>
              <a:t>。</a:t>
            </a:r>
          </a:p>
          <a:p>
            <a:endParaRPr lang="zh-CN" altLang="en-US" dirty="0"/>
          </a:p>
        </p:txBody>
      </p:sp>
    </p:spTree>
    <p:extLst>
      <p:ext uri="{BB962C8B-B14F-4D97-AF65-F5344CB8AC3E}">
        <p14:creationId xmlns:p14="http://schemas.microsoft.com/office/powerpoint/2010/main" val="188918732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half" idx="1"/>
          </p:nvPr>
        </p:nvSpPr>
        <p:spPr/>
        <p:txBody>
          <a:bodyPr/>
          <a:lstStyle/>
          <a:p>
            <a:r>
              <a:rPr lang="zh-CN" altLang="en-US" dirty="0"/>
              <a:t>产品</a:t>
            </a:r>
            <a:r>
              <a:rPr lang="zh-CN" altLang="en-US" dirty="0">
                <a:solidFill>
                  <a:srgbClr val="0000FF"/>
                </a:solidFill>
              </a:rPr>
              <a:t>需求、目标清晰</a:t>
            </a:r>
            <a:r>
              <a:rPr lang="zh-CN" altLang="en-US" dirty="0"/>
              <a:t>吗？</a:t>
            </a:r>
          </a:p>
          <a:p>
            <a:r>
              <a:rPr lang="zh-CN" altLang="en-US" dirty="0"/>
              <a:t>产品</a:t>
            </a:r>
            <a:r>
              <a:rPr lang="zh-CN" altLang="en-US" dirty="0">
                <a:solidFill>
                  <a:srgbClr val="0000FF"/>
                </a:solidFill>
              </a:rPr>
              <a:t>符合</a:t>
            </a:r>
            <a:r>
              <a:rPr lang="zh-CN" altLang="en-US" dirty="0"/>
              <a:t>本公司短期、长期的</a:t>
            </a:r>
            <a:r>
              <a:rPr lang="zh-CN" altLang="en-US" dirty="0">
                <a:solidFill>
                  <a:srgbClr val="0000FF"/>
                </a:solidFill>
              </a:rPr>
              <a:t>发展战略</a:t>
            </a:r>
            <a:r>
              <a:rPr lang="zh-CN" altLang="en-US" dirty="0"/>
              <a:t>吗？</a:t>
            </a:r>
          </a:p>
          <a:p>
            <a:r>
              <a:rPr lang="zh-CN" altLang="en-US" dirty="0"/>
              <a:t>客户</a:t>
            </a:r>
            <a:r>
              <a:rPr lang="zh-CN" altLang="en-US" dirty="0">
                <a:solidFill>
                  <a:srgbClr val="0000FF"/>
                </a:solidFill>
              </a:rPr>
              <a:t>需求强烈</a:t>
            </a:r>
            <a:r>
              <a:rPr lang="zh-CN" altLang="en-US" dirty="0"/>
              <a:t>吗？消费群体的</a:t>
            </a:r>
            <a:r>
              <a:rPr lang="zh-CN" altLang="en-US" dirty="0">
                <a:solidFill>
                  <a:srgbClr val="0000FF"/>
                </a:solidFill>
              </a:rPr>
              <a:t>购买力</a:t>
            </a:r>
            <a:r>
              <a:rPr lang="zh-CN" altLang="en-US" dirty="0"/>
              <a:t>强吗？</a:t>
            </a:r>
          </a:p>
          <a:p>
            <a:r>
              <a:rPr lang="zh-CN" altLang="en-US" dirty="0"/>
              <a:t>当前</a:t>
            </a:r>
            <a:r>
              <a:rPr lang="zh-CN" altLang="en-US" dirty="0">
                <a:solidFill>
                  <a:srgbClr val="0000FF"/>
                </a:solidFill>
              </a:rPr>
              <a:t>市场总额</a:t>
            </a:r>
            <a:r>
              <a:rPr lang="zh-CN" altLang="en-US" dirty="0"/>
              <a:t>大吗？</a:t>
            </a:r>
            <a:r>
              <a:rPr lang="zh-CN" altLang="en-US" dirty="0">
                <a:solidFill>
                  <a:srgbClr val="0000FF"/>
                </a:solidFill>
              </a:rPr>
              <a:t>发展前景</a:t>
            </a:r>
            <a:r>
              <a:rPr lang="zh-CN" altLang="en-US" dirty="0"/>
              <a:t>好吗？</a:t>
            </a:r>
          </a:p>
          <a:p>
            <a:r>
              <a:rPr lang="zh-CN" altLang="en-US" dirty="0"/>
              <a:t>预期能占有的</a:t>
            </a:r>
            <a:r>
              <a:rPr lang="zh-CN" altLang="en-US" dirty="0">
                <a:solidFill>
                  <a:srgbClr val="0000FF"/>
                </a:solidFill>
              </a:rPr>
              <a:t>市场份额</a:t>
            </a:r>
            <a:r>
              <a:rPr lang="zh-CN" altLang="en-US" dirty="0"/>
              <a:t>令人满意吗？</a:t>
            </a:r>
          </a:p>
          <a:p>
            <a:r>
              <a:rPr lang="zh-CN" altLang="en-US" dirty="0"/>
              <a:t>己方的</a:t>
            </a:r>
            <a:r>
              <a:rPr lang="zh-CN" altLang="en-US" dirty="0">
                <a:solidFill>
                  <a:srgbClr val="0000FF"/>
                </a:solidFill>
              </a:rPr>
              <a:t>核心竞争力</a:t>
            </a:r>
            <a:r>
              <a:rPr lang="zh-CN" altLang="en-US" dirty="0"/>
              <a:t>强吗</a:t>
            </a:r>
            <a:r>
              <a:rPr lang="zh-CN" altLang="en-US" dirty="0" smtClean="0"/>
              <a:t>？</a:t>
            </a:r>
            <a:endParaRPr lang="zh-CN" altLang="en-US" dirty="0"/>
          </a:p>
        </p:txBody>
      </p:sp>
      <p:sp>
        <p:nvSpPr>
          <p:cNvPr id="7" name="内容占位符 6"/>
          <p:cNvSpPr>
            <a:spLocks noGrp="1"/>
          </p:cNvSpPr>
          <p:nvPr>
            <p:ph sz="half" idx="2"/>
          </p:nvPr>
        </p:nvSpPr>
        <p:spPr/>
        <p:txBody>
          <a:bodyPr/>
          <a:lstStyle/>
          <a:p>
            <a:r>
              <a:rPr lang="zh-CN" altLang="en-US" dirty="0"/>
              <a:t>产品的</a:t>
            </a:r>
            <a:r>
              <a:rPr lang="zh-CN" altLang="en-US" dirty="0">
                <a:solidFill>
                  <a:srgbClr val="0000FF"/>
                </a:solidFill>
              </a:rPr>
              <a:t>技术方案</a:t>
            </a:r>
            <a:r>
              <a:rPr lang="zh-CN" altLang="en-US" dirty="0"/>
              <a:t>合理吗</a:t>
            </a:r>
            <a:r>
              <a:rPr lang="zh-CN" altLang="en-US" dirty="0" smtClean="0"/>
              <a:t>？</a:t>
            </a:r>
            <a:endParaRPr lang="en-US" altLang="zh-CN" dirty="0" smtClean="0"/>
          </a:p>
          <a:p>
            <a:r>
              <a:rPr lang="zh-CN" altLang="en-US" dirty="0" smtClean="0"/>
              <a:t>产</a:t>
            </a:r>
            <a:r>
              <a:rPr lang="zh-CN" altLang="en-US" dirty="0"/>
              <a:t>品的</a:t>
            </a:r>
            <a:r>
              <a:rPr lang="zh-CN" altLang="en-US" dirty="0">
                <a:solidFill>
                  <a:srgbClr val="0000FF"/>
                </a:solidFill>
              </a:rPr>
              <a:t>开发计划</a:t>
            </a:r>
            <a:r>
              <a:rPr lang="zh-CN" altLang="en-US" dirty="0"/>
              <a:t>合理吗？</a:t>
            </a:r>
          </a:p>
          <a:p>
            <a:r>
              <a:rPr lang="zh-CN" altLang="en-US" dirty="0"/>
              <a:t>产品的</a:t>
            </a:r>
            <a:r>
              <a:rPr lang="zh-CN" altLang="en-US" dirty="0">
                <a:solidFill>
                  <a:srgbClr val="0000FF"/>
                </a:solidFill>
              </a:rPr>
              <a:t>营销计划</a:t>
            </a:r>
            <a:r>
              <a:rPr lang="zh-CN" altLang="en-US" dirty="0"/>
              <a:t>合理吗？</a:t>
            </a:r>
          </a:p>
          <a:p>
            <a:r>
              <a:rPr lang="zh-CN" altLang="en-US" dirty="0">
                <a:solidFill>
                  <a:srgbClr val="0000FF"/>
                </a:solidFill>
              </a:rPr>
              <a:t>成本－效益分析</a:t>
            </a:r>
            <a:r>
              <a:rPr lang="zh-CN" altLang="en-US" dirty="0"/>
              <a:t>令人满意吗？</a:t>
            </a:r>
          </a:p>
          <a:p>
            <a:r>
              <a:rPr lang="zh-CN" altLang="en-US" dirty="0"/>
              <a:t>产品的</a:t>
            </a:r>
            <a:r>
              <a:rPr lang="zh-CN" altLang="en-US" dirty="0">
                <a:solidFill>
                  <a:srgbClr val="0000FF"/>
                </a:solidFill>
              </a:rPr>
              <a:t>质量</a:t>
            </a:r>
            <a:r>
              <a:rPr lang="zh-CN" altLang="en-US" dirty="0"/>
              <a:t>令人满意吗？</a:t>
            </a:r>
          </a:p>
          <a:p>
            <a:r>
              <a:rPr lang="zh-CN" altLang="en-US" dirty="0"/>
              <a:t>有</a:t>
            </a:r>
            <a:r>
              <a:rPr lang="zh-CN" altLang="en-US" dirty="0">
                <a:solidFill>
                  <a:srgbClr val="0000FF"/>
                </a:solidFill>
              </a:rPr>
              <a:t>政策风险</a:t>
            </a:r>
            <a:r>
              <a:rPr lang="zh-CN" altLang="en-US" dirty="0"/>
              <a:t>吗？</a:t>
            </a:r>
          </a:p>
          <a:p>
            <a:r>
              <a:rPr lang="zh-CN" altLang="en-US" dirty="0"/>
              <a:t>有</a:t>
            </a:r>
            <a:r>
              <a:rPr lang="zh-CN" altLang="en-US" dirty="0">
                <a:solidFill>
                  <a:srgbClr val="0000FF"/>
                </a:solidFill>
              </a:rPr>
              <a:t>知识产权风险</a:t>
            </a:r>
            <a:r>
              <a:rPr lang="zh-CN" altLang="en-US" dirty="0"/>
              <a:t>吗？</a:t>
            </a:r>
          </a:p>
          <a:p>
            <a:r>
              <a:rPr lang="zh-CN" altLang="en-US" dirty="0"/>
              <a:t>有</a:t>
            </a:r>
            <a:r>
              <a:rPr lang="zh-CN" altLang="en-US" dirty="0">
                <a:solidFill>
                  <a:srgbClr val="0000FF"/>
                </a:solidFill>
              </a:rPr>
              <a:t>财务风险</a:t>
            </a:r>
            <a:r>
              <a:rPr lang="zh-CN" altLang="en-US" dirty="0"/>
              <a:t>吗？</a:t>
            </a:r>
          </a:p>
          <a:p>
            <a:r>
              <a:rPr lang="zh-CN" altLang="en-US" dirty="0"/>
              <a:t>有不可预测的</a:t>
            </a:r>
            <a:r>
              <a:rPr lang="zh-CN" altLang="en-US" dirty="0">
                <a:solidFill>
                  <a:srgbClr val="0000FF"/>
                </a:solidFill>
              </a:rPr>
              <a:t>市场风险</a:t>
            </a:r>
            <a:r>
              <a:rPr lang="zh-CN" altLang="en-US" dirty="0"/>
              <a:t>吗？</a:t>
            </a:r>
          </a:p>
          <a:p>
            <a:r>
              <a:rPr lang="en-US" altLang="zh-CN" dirty="0"/>
              <a:t>……</a:t>
            </a:r>
          </a:p>
          <a:p>
            <a:endParaRPr lang="zh-CN" altLang="en-US" dirty="0"/>
          </a:p>
        </p:txBody>
      </p:sp>
      <p:sp>
        <p:nvSpPr>
          <p:cNvPr id="3" name="灯片编号占位符 2"/>
          <p:cNvSpPr>
            <a:spLocks noGrp="1"/>
          </p:cNvSpPr>
          <p:nvPr>
            <p:ph type="sldNum" sz="quarter" idx="10"/>
          </p:nvPr>
        </p:nvSpPr>
        <p:spPr/>
        <p:txBody>
          <a:bodyPr/>
          <a:lstStyle/>
          <a:p>
            <a:fld id="{51C954A1-9FE7-4ABB-8851-D5362BFC037D}" type="slidenum">
              <a:rPr lang="en-US" altLang="en-US" smtClean="0"/>
              <a:pPr/>
              <a:t>93</a:t>
            </a:fld>
            <a:endParaRPr lang="en-US" altLang="en-US"/>
          </a:p>
        </p:txBody>
      </p:sp>
      <p:sp>
        <p:nvSpPr>
          <p:cNvPr id="5" name="标题 4"/>
          <p:cNvSpPr>
            <a:spLocks noGrp="1"/>
          </p:cNvSpPr>
          <p:nvPr>
            <p:ph type="title"/>
          </p:nvPr>
        </p:nvSpPr>
        <p:spPr/>
        <p:txBody>
          <a:bodyPr/>
          <a:lstStyle/>
          <a:p>
            <a:r>
              <a:rPr lang="zh-CN" altLang="en-US" dirty="0" smtClean="0"/>
              <a:t>模板：</a:t>
            </a:r>
            <a:r>
              <a:rPr lang="en-US" altLang="zh-CN" dirty="0" smtClean="0"/>
              <a:t>《</a:t>
            </a:r>
            <a:r>
              <a:rPr lang="zh-CN" altLang="en-US" dirty="0"/>
              <a:t>立</a:t>
            </a:r>
            <a:r>
              <a:rPr lang="zh-CN" altLang="en-US" dirty="0" smtClean="0"/>
              <a:t>项评审检查表</a:t>
            </a:r>
            <a:r>
              <a:rPr lang="en-US" altLang="zh-CN" dirty="0" smtClean="0"/>
              <a:t>》</a:t>
            </a:r>
            <a:endParaRPr lang="zh-CN" altLang="en-US" dirty="0"/>
          </a:p>
        </p:txBody>
      </p:sp>
    </p:spTree>
    <p:extLst>
      <p:ext uri="{BB962C8B-B14F-4D97-AF65-F5344CB8AC3E}">
        <p14:creationId xmlns:p14="http://schemas.microsoft.com/office/powerpoint/2010/main" val="309740217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项目筹备</a:t>
            </a:r>
            <a:endParaRPr lang="zh-CN" altLang="en-US" dirty="0"/>
          </a:p>
        </p:txBody>
      </p:sp>
      <p:sp>
        <p:nvSpPr>
          <p:cNvPr id="3" name="灯片编号占位符 2"/>
          <p:cNvSpPr>
            <a:spLocks noGrp="1"/>
          </p:cNvSpPr>
          <p:nvPr>
            <p:ph type="sldNum" sz="quarter" idx="10"/>
          </p:nvPr>
        </p:nvSpPr>
        <p:spPr/>
        <p:txBody>
          <a:bodyPr/>
          <a:lstStyle/>
          <a:p>
            <a:fld id="{51C954A1-9FE7-4ABB-8851-D5362BFC037D}" type="slidenum">
              <a:rPr lang="en-US" altLang="en-US" smtClean="0"/>
              <a:pPr/>
              <a:t>94</a:t>
            </a:fld>
            <a:endParaRPr lang="en-US" altLang="en-US"/>
          </a:p>
        </p:txBody>
      </p:sp>
      <p:sp>
        <p:nvSpPr>
          <p:cNvPr id="4" name="内容占位符 3"/>
          <p:cNvSpPr>
            <a:spLocks noGrp="1"/>
          </p:cNvSpPr>
          <p:nvPr>
            <p:ph sz="quarter" idx="11"/>
          </p:nvPr>
        </p:nvSpPr>
        <p:spPr/>
        <p:txBody>
          <a:bodyPr/>
          <a:lstStyle/>
          <a:p>
            <a:r>
              <a:rPr lang="en-US" altLang="zh-CN" dirty="0" smtClean="0"/>
              <a:t>1</a:t>
            </a:r>
            <a:r>
              <a:rPr lang="zh-CN" altLang="en-US" dirty="0"/>
              <a:t>）任命项目经理</a:t>
            </a:r>
          </a:p>
          <a:p>
            <a:pPr lvl="1"/>
            <a:r>
              <a:rPr lang="zh-CN" altLang="en-US" dirty="0">
                <a:solidFill>
                  <a:srgbClr val="7030A0"/>
                </a:solidFill>
              </a:rPr>
              <a:t>一般立项建议人被任命为项目经理</a:t>
            </a:r>
            <a:r>
              <a:rPr lang="zh-CN" altLang="en-US" dirty="0"/>
              <a:t>。因为立项建议人功劳最大、最了解该项目，而且最希望该项目成功。</a:t>
            </a:r>
          </a:p>
          <a:p>
            <a:pPr lvl="1"/>
            <a:r>
              <a:rPr lang="zh-CN" altLang="en-US" dirty="0"/>
              <a:t>但是</a:t>
            </a:r>
            <a:r>
              <a:rPr lang="zh-CN" altLang="en-US" dirty="0" smtClean="0"/>
              <a:t>，</a:t>
            </a:r>
            <a:r>
              <a:rPr lang="zh-CN" altLang="en-US" b="1" dirty="0" smtClean="0">
                <a:solidFill>
                  <a:srgbClr val="7030A0"/>
                </a:solidFill>
              </a:rPr>
              <a:t>这并不是绝对的</a:t>
            </a:r>
            <a:r>
              <a:rPr lang="zh-CN" altLang="en-US" dirty="0" smtClean="0"/>
              <a:t>。</a:t>
            </a:r>
            <a:r>
              <a:rPr lang="zh-CN" altLang="en-US" dirty="0"/>
              <a:t>如果立项建议人不适合于当项目经理，那么另外物色项目经</a:t>
            </a:r>
            <a:r>
              <a:rPr lang="zh-CN" altLang="en-US" dirty="0" smtClean="0"/>
              <a:t>理，同</a:t>
            </a:r>
            <a:r>
              <a:rPr lang="zh-CN" altLang="en-US" dirty="0"/>
              <a:t>时奖励立项建议人。</a:t>
            </a:r>
          </a:p>
          <a:p>
            <a:endParaRPr lang="zh-CN" altLang="en-US" dirty="0"/>
          </a:p>
        </p:txBody>
      </p:sp>
    </p:spTree>
    <p:extLst>
      <p:ext uri="{BB962C8B-B14F-4D97-AF65-F5344CB8AC3E}">
        <p14:creationId xmlns:p14="http://schemas.microsoft.com/office/powerpoint/2010/main" val="376823952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9" name="Rectangle 3"/>
          <p:cNvSpPr>
            <a:spLocks noGrp="1" noChangeArrowheads="1"/>
          </p:cNvSpPr>
          <p:nvPr>
            <p:ph sz="quarter" idx="11"/>
          </p:nvPr>
        </p:nvSpPr>
        <p:spPr/>
        <p:txBody>
          <a:bodyPr/>
          <a:lstStyle/>
          <a:p>
            <a:r>
              <a:rPr lang="en-US" altLang="zh-CN" dirty="0" smtClean="0"/>
              <a:t>2</a:t>
            </a:r>
            <a:r>
              <a:rPr lang="zh-CN" altLang="en-US" dirty="0" smtClean="0"/>
              <a:t>）分配必要的资金和资源 </a:t>
            </a:r>
          </a:p>
          <a:p>
            <a:pPr lvl="1"/>
            <a:r>
              <a:rPr lang="zh-CN" altLang="en-US" dirty="0" smtClean="0"/>
              <a:t>机构的资金和资源是有限的，资源的确定也是项目经理与机构领导“讨价还价”的过程。 </a:t>
            </a:r>
          </a:p>
          <a:p>
            <a:pPr lvl="1"/>
            <a:r>
              <a:rPr lang="zh-CN" altLang="en-US" dirty="0" smtClean="0"/>
              <a:t>避免资源浪费。</a:t>
            </a:r>
          </a:p>
          <a:p>
            <a:pPr lvl="2"/>
            <a:r>
              <a:rPr lang="zh-CN" altLang="en-US" dirty="0" smtClean="0"/>
              <a:t>杜绝“小集体主义”</a:t>
            </a:r>
          </a:p>
          <a:p>
            <a:pPr lvl="2"/>
            <a:r>
              <a:rPr lang="zh-CN" altLang="en-US" dirty="0" smtClean="0"/>
              <a:t>避免“饿死“的项目</a:t>
            </a:r>
          </a:p>
          <a:p>
            <a:pPr lvl="2"/>
            <a:r>
              <a:rPr lang="zh-CN" altLang="en-US" dirty="0" smtClean="0"/>
              <a:t>打击“撑死”的项目 </a:t>
            </a:r>
            <a:endParaRPr lang="zh-CN" altLang="en-US" dirty="0"/>
          </a:p>
        </p:txBody>
      </p:sp>
    </p:spTree>
    <p:extLst>
      <p:ext uri="{BB962C8B-B14F-4D97-AF65-F5344CB8AC3E}">
        <p14:creationId xmlns:p14="http://schemas.microsoft.com/office/powerpoint/2010/main" val="2657422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normAutofit lnSpcReduction="10000"/>
          </a:bodyPr>
          <a:lstStyle/>
          <a:p>
            <a:r>
              <a:rPr lang="en-US" altLang="zh-CN" dirty="0" smtClean="0"/>
              <a:t>3</a:t>
            </a:r>
            <a:r>
              <a:rPr lang="zh-CN" altLang="en-US" dirty="0" smtClean="0"/>
              <a:t>）项目授权</a:t>
            </a:r>
            <a:endParaRPr lang="en-US" altLang="zh-CN" dirty="0" smtClean="0"/>
          </a:p>
          <a:p>
            <a:pPr lvl="1"/>
            <a:r>
              <a:rPr lang="zh-CN" altLang="en-US" dirty="0" smtClean="0"/>
              <a:t>定义项</a:t>
            </a:r>
            <a:r>
              <a:rPr lang="zh-CN" altLang="en-US" dirty="0"/>
              <a:t>目章</a:t>
            </a:r>
            <a:r>
              <a:rPr lang="zh-CN" altLang="en-US" dirty="0" smtClean="0"/>
              <a:t>程</a:t>
            </a:r>
            <a:endParaRPr lang="en-US" altLang="zh-CN" dirty="0" smtClean="0"/>
          </a:p>
          <a:p>
            <a:pPr lvl="2"/>
            <a:r>
              <a:rPr lang="zh-CN" altLang="en-US" dirty="0"/>
              <a:t>授权项目经理来完成项目，从而保证项目经理可以组织资源用于项目活</a:t>
            </a:r>
            <a:r>
              <a:rPr lang="zh-CN" altLang="en-US" dirty="0" smtClean="0"/>
              <a:t>动</a:t>
            </a:r>
            <a:endParaRPr lang="en-US" altLang="zh-CN" dirty="0" smtClean="0"/>
          </a:p>
          <a:p>
            <a:pPr lvl="2"/>
            <a:r>
              <a:rPr lang="zh-CN" altLang="en-US" dirty="0" smtClean="0"/>
              <a:t>主要内容</a:t>
            </a:r>
            <a:endParaRPr lang="en-US" altLang="zh-CN" dirty="0" smtClean="0"/>
          </a:p>
          <a:p>
            <a:pPr lvl="3"/>
            <a:r>
              <a:rPr lang="zh-CN" altLang="en-US" dirty="0"/>
              <a:t>项目的正式</a:t>
            </a:r>
            <a:r>
              <a:rPr lang="zh-CN" altLang="en-US" dirty="0" smtClean="0"/>
              <a:t>名称</a:t>
            </a:r>
            <a:endParaRPr lang="zh-CN" altLang="en-US" dirty="0"/>
          </a:p>
          <a:p>
            <a:pPr lvl="3"/>
            <a:r>
              <a:rPr lang="zh-CN" altLang="en-US" dirty="0"/>
              <a:t>项目发起人及联系方</a:t>
            </a:r>
            <a:r>
              <a:rPr lang="zh-CN" altLang="en-US" dirty="0" smtClean="0"/>
              <a:t>式</a:t>
            </a:r>
            <a:endParaRPr lang="zh-CN" altLang="en-US" dirty="0"/>
          </a:p>
          <a:p>
            <a:pPr lvl="3"/>
            <a:r>
              <a:rPr lang="zh-CN" altLang="en-US" dirty="0"/>
              <a:t>项目经理及联系方</a:t>
            </a:r>
            <a:r>
              <a:rPr lang="zh-CN" altLang="en-US" dirty="0" smtClean="0"/>
              <a:t>式</a:t>
            </a:r>
            <a:endParaRPr lang="zh-CN" altLang="en-US" dirty="0"/>
          </a:p>
          <a:p>
            <a:pPr lvl="3"/>
            <a:r>
              <a:rPr lang="zh-CN" altLang="en-US" dirty="0"/>
              <a:t>项目目</a:t>
            </a:r>
            <a:r>
              <a:rPr lang="zh-CN" altLang="en-US" dirty="0" smtClean="0"/>
              <a:t>标</a:t>
            </a:r>
            <a:endParaRPr lang="zh-CN" altLang="en-US" dirty="0"/>
          </a:p>
          <a:p>
            <a:pPr lvl="3"/>
            <a:r>
              <a:rPr lang="zh-CN" altLang="en-US" dirty="0"/>
              <a:t>关于项目的业务情况（项目的开展原因</a:t>
            </a:r>
            <a:r>
              <a:rPr lang="zh-CN" altLang="en-US" dirty="0" smtClean="0"/>
              <a:t>）</a:t>
            </a:r>
            <a:endParaRPr lang="zh-CN" altLang="en-US" dirty="0"/>
          </a:p>
          <a:p>
            <a:pPr lvl="3"/>
            <a:r>
              <a:rPr lang="zh-CN" altLang="en-US" dirty="0"/>
              <a:t>项目的最高目标和可交付成</a:t>
            </a:r>
            <a:r>
              <a:rPr lang="zh-CN" altLang="en-US" dirty="0" smtClean="0"/>
              <a:t>果</a:t>
            </a:r>
            <a:endParaRPr lang="zh-CN" altLang="en-US" dirty="0"/>
          </a:p>
          <a:p>
            <a:pPr lvl="3"/>
            <a:r>
              <a:rPr lang="zh-CN" altLang="en-US" dirty="0"/>
              <a:t>团队开展工作的一般性描</a:t>
            </a:r>
            <a:r>
              <a:rPr lang="zh-CN" altLang="en-US" dirty="0" smtClean="0"/>
              <a:t>述</a:t>
            </a:r>
            <a:endParaRPr lang="zh-CN" altLang="en-US" dirty="0"/>
          </a:p>
          <a:p>
            <a:pPr lvl="3"/>
            <a:r>
              <a:rPr lang="zh-CN" altLang="en-US" dirty="0" smtClean="0"/>
              <a:t>进度安排</a:t>
            </a:r>
            <a:endParaRPr lang="zh-CN" altLang="en-US" dirty="0"/>
          </a:p>
          <a:p>
            <a:pPr lvl="3"/>
            <a:r>
              <a:rPr lang="zh-CN" altLang="en-US" dirty="0"/>
              <a:t>项目资源、预算、成</a:t>
            </a:r>
            <a:r>
              <a:rPr lang="zh-CN" altLang="en-US" dirty="0" smtClean="0"/>
              <a:t>员、供</a:t>
            </a:r>
            <a:r>
              <a:rPr lang="zh-CN" altLang="en-US" dirty="0"/>
              <a:t>应</a:t>
            </a:r>
            <a:r>
              <a:rPr lang="zh-CN" altLang="en-US" dirty="0" smtClean="0"/>
              <a:t>商</a:t>
            </a:r>
            <a:endParaRPr lang="en-US" altLang="zh-CN" dirty="0" smtClean="0"/>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96</a:t>
            </a:fld>
            <a:endParaRPr lang="en-US" altLang="en-US"/>
          </a:p>
        </p:txBody>
      </p:sp>
    </p:spTree>
    <p:extLst>
      <p:ext uri="{BB962C8B-B14F-4D97-AF65-F5344CB8AC3E}">
        <p14:creationId xmlns:p14="http://schemas.microsoft.com/office/powerpoint/2010/main" val="422647836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normAutofit/>
          </a:bodyPr>
          <a:lstStyle/>
          <a:p>
            <a:pPr lvl="1"/>
            <a:r>
              <a:rPr lang="zh-CN" altLang="en-US" dirty="0"/>
              <a:t>明</a:t>
            </a:r>
            <a:r>
              <a:rPr lang="zh-CN" altLang="en-US" dirty="0" smtClean="0"/>
              <a:t>确项目经理责任和权力</a:t>
            </a:r>
            <a:endParaRPr lang="en-US" altLang="zh-CN" dirty="0" smtClean="0"/>
          </a:p>
          <a:p>
            <a:pPr lvl="2"/>
            <a:r>
              <a:rPr lang="zh-CN" altLang="en-US" dirty="0">
                <a:solidFill>
                  <a:srgbClr val="C00000"/>
                </a:solidFill>
              </a:rPr>
              <a:t>组建团队</a:t>
            </a:r>
            <a:r>
              <a:rPr lang="zh-CN" altLang="en-US" dirty="0"/>
              <a:t>是项目经理的首要责</a:t>
            </a:r>
            <a:r>
              <a:rPr lang="zh-CN" altLang="en-US" dirty="0" smtClean="0"/>
              <a:t>任</a:t>
            </a:r>
            <a:endParaRPr lang="en-US" altLang="zh-CN" dirty="0" smtClean="0"/>
          </a:p>
          <a:p>
            <a:pPr lvl="2"/>
            <a:r>
              <a:rPr lang="zh-CN" altLang="en-US" dirty="0" smtClean="0"/>
              <a:t>主要责任：</a:t>
            </a:r>
            <a:r>
              <a:rPr lang="zh-CN" altLang="en-US" dirty="0" smtClean="0">
                <a:solidFill>
                  <a:srgbClr val="C00000"/>
                </a:solidFill>
              </a:rPr>
              <a:t>制</a:t>
            </a:r>
            <a:r>
              <a:rPr lang="zh-CN" altLang="en-US" dirty="0">
                <a:solidFill>
                  <a:srgbClr val="C00000"/>
                </a:solidFill>
              </a:rPr>
              <a:t>定开发计划、项目组织实施、项目执行监</a:t>
            </a:r>
            <a:r>
              <a:rPr lang="zh-CN" altLang="en-US" dirty="0" smtClean="0">
                <a:solidFill>
                  <a:srgbClr val="C00000"/>
                </a:solidFill>
              </a:rPr>
              <a:t>控</a:t>
            </a:r>
            <a:endParaRPr lang="en-US" altLang="zh-CN" dirty="0" smtClean="0">
              <a:solidFill>
                <a:srgbClr val="C00000"/>
              </a:solidFill>
            </a:endParaRPr>
          </a:p>
          <a:p>
            <a:r>
              <a:rPr lang="en-US" altLang="zh-CN" dirty="0" smtClean="0"/>
              <a:t>4</a:t>
            </a:r>
            <a:r>
              <a:rPr lang="zh-CN" altLang="en-US" dirty="0" smtClean="0"/>
              <a:t>）</a:t>
            </a:r>
            <a:r>
              <a:rPr lang="zh-CN" altLang="en-US" dirty="0"/>
              <a:t>初始化项目范围</a:t>
            </a:r>
            <a:endParaRPr lang="en-US" altLang="zh-CN" dirty="0"/>
          </a:p>
          <a:p>
            <a:pPr lvl="1"/>
            <a:r>
              <a:rPr lang="zh-CN" altLang="en-US" dirty="0"/>
              <a:t>开发初始的项目范围说明书</a:t>
            </a:r>
            <a:endParaRPr lang="en-US" altLang="zh-CN" dirty="0"/>
          </a:p>
          <a:p>
            <a:pPr lvl="1"/>
            <a:r>
              <a:rPr lang="zh-CN" altLang="en-US" dirty="0"/>
              <a:t>渐进明</a:t>
            </a:r>
            <a:r>
              <a:rPr lang="zh-CN" altLang="en-US" dirty="0" smtClean="0"/>
              <a:t>确</a:t>
            </a:r>
            <a:endParaRPr lang="en-US" altLang="zh-CN" dirty="0" smtClean="0"/>
          </a:p>
          <a:p>
            <a:r>
              <a:rPr lang="en-US" altLang="zh-CN" dirty="0" smtClean="0"/>
              <a:t>5</a:t>
            </a:r>
            <a:r>
              <a:rPr lang="zh-CN" altLang="en-US" dirty="0" smtClean="0"/>
              <a:t>）选择生</a:t>
            </a:r>
            <a:r>
              <a:rPr lang="zh-CN" altLang="en-US" dirty="0"/>
              <a:t>存</a:t>
            </a:r>
            <a:r>
              <a:rPr lang="zh-CN" altLang="en-US" dirty="0" smtClean="0"/>
              <a:t>期模</a:t>
            </a:r>
            <a:r>
              <a:rPr lang="zh-CN" altLang="en-US" dirty="0"/>
              <a:t>型</a:t>
            </a:r>
            <a:endParaRPr lang="en-US" altLang="zh-CN" dirty="0"/>
          </a:p>
          <a:p>
            <a:pPr lvl="1"/>
            <a:r>
              <a:rPr lang="zh-CN" altLang="en-US" dirty="0"/>
              <a:t>瀑布模</a:t>
            </a:r>
            <a:r>
              <a:rPr lang="zh-CN" altLang="en-US" dirty="0" smtClean="0"/>
              <a:t>型、</a:t>
            </a:r>
            <a:r>
              <a:rPr lang="en-US" altLang="zh-CN" dirty="0" smtClean="0"/>
              <a:t>V</a:t>
            </a:r>
            <a:r>
              <a:rPr lang="zh-CN" altLang="en-US" dirty="0"/>
              <a:t>模</a:t>
            </a:r>
            <a:r>
              <a:rPr lang="zh-CN" altLang="en-US" dirty="0" smtClean="0"/>
              <a:t>型、原</a:t>
            </a:r>
            <a:r>
              <a:rPr lang="zh-CN" altLang="en-US" dirty="0"/>
              <a:t>型模</a:t>
            </a:r>
            <a:r>
              <a:rPr lang="zh-CN" altLang="en-US" dirty="0" smtClean="0"/>
              <a:t>型、增</a:t>
            </a:r>
            <a:r>
              <a:rPr lang="zh-CN" altLang="en-US" dirty="0"/>
              <a:t>量模</a:t>
            </a:r>
            <a:r>
              <a:rPr lang="zh-CN" altLang="en-US" dirty="0" smtClean="0"/>
              <a:t>型、螺</a:t>
            </a:r>
            <a:r>
              <a:rPr lang="zh-CN" altLang="en-US" dirty="0"/>
              <a:t>旋模型</a:t>
            </a:r>
            <a:endParaRPr lang="en-US" altLang="zh-CN" dirty="0"/>
          </a:p>
          <a:p>
            <a:pPr lvl="1"/>
            <a:r>
              <a:rPr lang="en-US" altLang="zh-CN" dirty="0" smtClean="0"/>
              <a:t>……</a:t>
            </a:r>
            <a:endParaRPr lang="en-US" altLang="zh-CN" dirty="0">
              <a:solidFill>
                <a:srgbClr val="C00000"/>
              </a:solidFill>
            </a:endParaRPr>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97</a:t>
            </a:fld>
            <a:endParaRPr lang="en-US" altLang="en-US"/>
          </a:p>
        </p:txBody>
      </p:sp>
    </p:spTree>
    <p:extLst>
      <p:ext uri="{BB962C8B-B14F-4D97-AF65-F5344CB8AC3E}">
        <p14:creationId xmlns:p14="http://schemas.microsoft.com/office/powerpoint/2010/main" val="385187659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smtClean="0"/>
              <a:t>小结</a:t>
            </a:r>
            <a:endParaRPr lang="en-US" altLang="zh-CN" smtClean="0"/>
          </a:p>
        </p:txBody>
      </p:sp>
      <p:sp>
        <p:nvSpPr>
          <p:cNvPr id="91139" name="Rectangle 3"/>
          <p:cNvSpPr>
            <a:spLocks noGrp="1" noChangeArrowheads="1"/>
          </p:cNvSpPr>
          <p:nvPr>
            <p:ph sz="quarter" idx="11"/>
          </p:nvPr>
        </p:nvSpPr>
        <p:spPr/>
        <p:txBody>
          <a:bodyPr>
            <a:normAutofit fontScale="92500" lnSpcReduction="20000"/>
          </a:bodyPr>
          <a:lstStyle/>
          <a:p>
            <a:r>
              <a:rPr lang="zh-CN" altLang="en-US" dirty="0"/>
              <a:t>项目启动过程主要活动</a:t>
            </a:r>
            <a:r>
              <a:rPr lang="zh-CN" altLang="en-US" dirty="0" smtClean="0"/>
              <a:t>有干系人分析、开发项建书、项目规划、准备项目环境、组建项目团队还有第一次迭代计划</a:t>
            </a:r>
            <a:endParaRPr lang="zh-CN" altLang="en-US" dirty="0"/>
          </a:p>
          <a:p>
            <a:r>
              <a:rPr lang="zh-CN" altLang="en-US" dirty="0"/>
              <a:t>项目启动过程也是可以迭代的</a:t>
            </a:r>
          </a:p>
          <a:p>
            <a:r>
              <a:rPr lang="zh-CN" altLang="en-US" dirty="0"/>
              <a:t>项目干系人之间也有冲突，需要平衡</a:t>
            </a:r>
          </a:p>
          <a:p>
            <a:r>
              <a:rPr lang="zh-CN" altLang="en-US" dirty="0"/>
              <a:t>分析项目干系人的工具有立场分析图、坐标系评估、矩阵评</a:t>
            </a:r>
            <a:r>
              <a:rPr lang="zh-CN" altLang="en-US" dirty="0" smtClean="0"/>
              <a:t>估等</a:t>
            </a:r>
            <a:endParaRPr lang="zh-CN" altLang="en-US" dirty="0"/>
          </a:p>
          <a:p>
            <a:r>
              <a:rPr lang="zh-CN" altLang="en-US" dirty="0" smtClean="0"/>
              <a:t>避</a:t>
            </a:r>
            <a:r>
              <a:rPr lang="zh-CN" altLang="en-US" dirty="0"/>
              <a:t>免“分析麻痹症”</a:t>
            </a:r>
          </a:p>
          <a:p>
            <a:r>
              <a:rPr lang="zh-CN" altLang="en-US" dirty="0"/>
              <a:t>考虑到将来，但是先不行动</a:t>
            </a:r>
          </a:p>
          <a:p>
            <a:r>
              <a:rPr lang="zh-CN" altLang="en-US" dirty="0"/>
              <a:t>发布规划：目标是得到合理的，但不是最好的估算；得到合理的，但是不是详细的时间安排</a:t>
            </a:r>
          </a:p>
          <a:p>
            <a:r>
              <a:rPr lang="zh-CN" altLang="en-US" dirty="0"/>
              <a:t>项目团队发展要经历形成、震荡、规范和表现四个发展阶</a:t>
            </a:r>
            <a:r>
              <a:rPr lang="zh-CN" altLang="en-US" dirty="0" smtClean="0"/>
              <a:t>段</a:t>
            </a:r>
            <a:endParaRPr lang="en-US" altLang="zh-CN" dirty="0" smtClean="0"/>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98</a:t>
            </a:fld>
            <a:endParaRPr lang="en-US" altLang="en-US"/>
          </a:p>
        </p:txBody>
      </p:sp>
    </p:spTree>
    <p:custDataLst>
      <p:tags r:id="rId1"/>
    </p:custDataLst>
    <p:extLst>
      <p:ext uri="{BB962C8B-B14F-4D97-AF65-F5344CB8AC3E}">
        <p14:creationId xmlns:p14="http://schemas.microsoft.com/office/powerpoint/2010/main" val="169805098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Picture 2" descr="review_arro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778" y="3189611"/>
            <a:ext cx="3352346" cy="3280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5" name="Rectangle 3"/>
          <p:cNvSpPr>
            <a:spLocks noGrp="1" noChangeArrowheads="1"/>
          </p:cNvSpPr>
          <p:nvPr>
            <p:ph type="title"/>
          </p:nvPr>
        </p:nvSpPr>
        <p:spPr/>
        <p:txBody>
          <a:bodyPr/>
          <a:lstStyle/>
          <a:p>
            <a:r>
              <a:rPr lang="zh-CN" altLang="en-US" dirty="0"/>
              <a:t>思考</a:t>
            </a:r>
            <a:endParaRPr lang="en-US" altLang="zh-CN" dirty="0" smtClean="0"/>
          </a:p>
        </p:txBody>
      </p:sp>
      <p:sp>
        <p:nvSpPr>
          <p:cNvPr id="90116" name="Rectangle 4"/>
          <p:cNvSpPr>
            <a:spLocks noGrp="1" noChangeArrowheads="1"/>
          </p:cNvSpPr>
          <p:nvPr>
            <p:ph sz="quarter" idx="11"/>
          </p:nvPr>
        </p:nvSpPr>
        <p:spPr/>
        <p:txBody>
          <a:bodyPr/>
          <a:lstStyle/>
          <a:p>
            <a:r>
              <a:rPr lang="zh-CN" altLang="en-US" dirty="0" smtClean="0"/>
              <a:t>什</a:t>
            </a:r>
            <a:r>
              <a:rPr lang="zh-CN" altLang="en-US" dirty="0"/>
              <a:t>么是项目干系人？通常有哪些角色？</a:t>
            </a:r>
          </a:p>
          <a:p>
            <a:r>
              <a:rPr lang="zh-CN" altLang="en-US" dirty="0"/>
              <a:t>如何从项目干系人处获得需求？</a:t>
            </a:r>
          </a:p>
          <a:p>
            <a:r>
              <a:rPr lang="zh-CN" altLang="en-US" dirty="0"/>
              <a:t>为什么团队需要共同愿景？如何对愿景达成一致？</a:t>
            </a:r>
          </a:p>
          <a:p>
            <a:r>
              <a:rPr lang="zh-CN" altLang="en-US" dirty="0"/>
              <a:t>你怎么看待“分析麻痹症”</a:t>
            </a:r>
          </a:p>
          <a:p>
            <a:r>
              <a:rPr lang="zh-CN" altLang="en-US" dirty="0" smtClean="0"/>
              <a:t>用</a:t>
            </a:r>
            <a:r>
              <a:rPr lang="zh-CN" altLang="en-US" dirty="0"/>
              <a:t>故事点估算法估算你们团队当前迭代的用户故事</a:t>
            </a:r>
          </a:p>
          <a:p>
            <a:r>
              <a:rPr lang="zh-CN" altLang="en-US" dirty="0"/>
              <a:t>在敏捷项目中谁负责划分需求优先级？</a:t>
            </a:r>
          </a:p>
          <a:p>
            <a:r>
              <a:rPr lang="zh-CN" altLang="en-US" dirty="0"/>
              <a:t>在划分需求优先级过程中，需要考虑哪些问题？</a:t>
            </a:r>
            <a:endParaRPr lang="en-US" altLang="zh-CN" dirty="0" smtClean="0"/>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99</a:t>
            </a:fld>
            <a:endParaRPr lang="en-US" altLang="en-US"/>
          </a:p>
        </p:txBody>
      </p:sp>
    </p:spTree>
    <p:extLst>
      <p:ext uri="{BB962C8B-B14F-4D97-AF65-F5344CB8AC3E}">
        <p14:creationId xmlns:p14="http://schemas.microsoft.com/office/powerpoint/2010/main" val="1361117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OC" val="Module overview"/>
</p:tagLst>
</file>

<file path=ppt/tags/tag2.xml><?xml version="1.0" encoding="utf-8"?>
<p:tagLst xmlns:a="http://schemas.openxmlformats.org/drawingml/2006/main" xmlns:r="http://schemas.openxmlformats.org/officeDocument/2006/relationships" xmlns:p="http://schemas.openxmlformats.org/presentationml/2006/main">
  <p:tag name="TOC" val="Module summary"/>
</p:tagLst>
</file>

<file path=ppt/theme/theme1.xml><?xml version="1.0" encoding="utf-8"?>
<a:theme xmlns:a="http://schemas.openxmlformats.org/drawingml/2006/main" name="Ch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IBM Rational模板V1.0">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2_IBM Rational模板V1.0 1">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 id="{9E0DA79B-A8CD-4BEC-9BBC-7C34B7629206}" vid="{7DD2B464-BB51-4EB4-90BA-ABBB0589314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17314</TotalTime>
  <Words>11378</Words>
  <Application>Microsoft Office PowerPoint</Application>
  <PresentationFormat>全屏显示(4:3)</PresentationFormat>
  <Paragraphs>1675</Paragraphs>
  <Slides>104</Slides>
  <Notes>69</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104</vt:i4>
      </vt:variant>
    </vt:vector>
  </HeadingPairs>
  <TitlesOfParts>
    <vt:vector size="122" baseType="lpstr">
      <vt:lpstr>Arial Unicode MS</vt:lpstr>
      <vt:lpstr>Franklin Gothic Heavy</vt:lpstr>
      <vt:lpstr>Gulim</vt:lpstr>
      <vt:lpstr>MS PGothic</vt:lpstr>
      <vt:lpstr>ZapfHumnst BT</vt:lpstr>
      <vt:lpstr>黑体</vt:lpstr>
      <vt:lpstr>华文行楷</vt:lpstr>
      <vt:lpstr>宋体</vt:lpstr>
      <vt:lpstr>微软雅黑</vt:lpstr>
      <vt:lpstr>Arial</vt:lpstr>
      <vt:lpstr>Arial Narrow</vt:lpstr>
      <vt:lpstr>Tahoma</vt:lpstr>
      <vt:lpstr>Times New Roman</vt:lpstr>
      <vt:lpstr>Verdana</vt:lpstr>
      <vt:lpstr>Webdings</vt:lpstr>
      <vt:lpstr>Wingdings</vt:lpstr>
      <vt:lpstr>Wingdings</vt:lpstr>
      <vt:lpstr>Ch1</vt:lpstr>
      <vt:lpstr>《软件项目管理》         ——敏捷规模化案例教程</vt:lpstr>
      <vt:lpstr>本章内容</vt:lpstr>
      <vt:lpstr>本章目标</vt:lpstr>
      <vt:lpstr>本章内容</vt:lpstr>
      <vt:lpstr>项目开发过程中的位置和任务</vt:lpstr>
      <vt:lpstr>项目管理过程中的位置和任务</vt:lpstr>
      <vt:lpstr>1. 项目启动需要多长时间?</vt:lpstr>
      <vt:lpstr>2. 项目启动过程的任务</vt:lpstr>
      <vt:lpstr>3. 分析麻痹症“analysis paralysis”</vt:lpstr>
      <vt:lpstr>PowerPoint 演示文稿</vt:lpstr>
      <vt:lpstr>PowerPoint 演示文稿</vt:lpstr>
      <vt:lpstr>PowerPoint 演示文稿</vt:lpstr>
      <vt:lpstr>PowerPoint 演示文稿</vt:lpstr>
      <vt:lpstr>本章内容</vt:lpstr>
      <vt:lpstr>Q1：如何与项目干系人沟通并获取需求？</vt:lpstr>
      <vt:lpstr>1）识别干系人对项目的重要性</vt:lpstr>
      <vt:lpstr>2）如何理解项目干系人的目标</vt:lpstr>
      <vt:lpstr>3）如何保持积极、持续的对话</vt:lpstr>
      <vt:lpstr>解决方法：现场用户（“on-site” customer）</vt:lpstr>
      <vt:lpstr>4）规划一下在你的开发活动中如何达到他们的目标</vt:lpstr>
      <vt:lpstr>Q2：如何区分和对待项目干系人？</vt:lpstr>
      <vt:lpstr>PowerPoint 演示文稿</vt:lpstr>
      <vt:lpstr>PowerPoint 演示文稿</vt:lpstr>
      <vt:lpstr>扩展：纳什均衡——“损人利己”</vt:lpstr>
      <vt:lpstr>扩展：帕累托改进——“利人利己”</vt:lpstr>
      <vt:lpstr>练习</vt:lpstr>
      <vt:lpstr>PowerPoint 演示文稿</vt:lpstr>
      <vt:lpstr>PowerPoint 演示文稿</vt:lpstr>
      <vt:lpstr>PowerPoint 演示文稿</vt:lpstr>
      <vt:lpstr>坐标系法示例</vt:lpstr>
      <vt:lpstr>PowerPoint 演示文稿</vt:lpstr>
      <vt:lpstr>矩阵法示例——1. 权力/动力矩阵</vt:lpstr>
      <vt:lpstr>矩阵法示例——2. 权力/利益矩阵</vt:lpstr>
      <vt:lpstr>本章内容</vt:lpstr>
      <vt:lpstr>1. 开发共同愿景</vt:lpstr>
      <vt:lpstr>工件：愿景文档</vt:lpstr>
      <vt:lpstr>Q：如何对愿景达成一致？</vt:lpstr>
      <vt:lpstr>案例：背景</vt:lpstr>
      <vt:lpstr>案例：问题</vt:lpstr>
      <vt:lpstr>示例：环境上下文</vt:lpstr>
      <vt:lpstr>示例：技术概述</vt:lpstr>
      <vt:lpstr>练习：开发愿景</vt:lpstr>
      <vt:lpstr>2. 初步需求分析</vt:lpstr>
      <vt:lpstr>工具：用户故事驱动开发</vt:lpstr>
      <vt:lpstr>示例：用户故事卡片</vt:lpstr>
      <vt:lpstr>练习：初始化用户故事</vt:lpstr>
      <vt:lpstr>3. 初步架构分析</vt:lpstr>
      <vt:lpstr>工件：自由格式的架构图</vt:lpstr>
      <vt:lpstr>工件：UI流程图/UI故事板</vt:lpstr>
      <vt:lpstr>示例：组件架构图</vt:lpstr>
      <vt:lpstr>案例：FNL技术架构</vt:lpstr>
      <vt:lpstr>案例：PizzaCo Pizza 技术架构</vt:lpstr>
      <vt:lpstr>Accelerator: 1）考虑到将来，但是先不行动</vt:lpstr>
      <vt:lpstr>Accelerator: 2）和企业架构设计师紧密工作</vt:lpstr>
      <vt:lpstr>本章内容</vt:lpstr>
      <vt:lpstr>1. 敏捷项目的规划层次</vt:lpstr>
      <vt:lpstr>2. 敏捷项目两级规划过程</vt:lpstr>
      <vt:lpstr>过程及主要活动</vt:lpstr>
      <vt:lpstr>发布规划的三个子阶段</vt:lpstr>
      <vt:lpstr>Q1：如何划分优先级？</vt:lpstr>
      <vt:lpstr>PowerPoint 演示文稿</vt:lpstr>
      <vt:lpstr>练习：划分用户故事优先级</vt:lpstr>
      <vt:lpstr>进行发布计划时应考虑的问题</vt:lpstr>
      <vt:lpstr>初始估算</vt:lpstr>
      <vt:lpstr>Q2：如何估算需求规模？</vt:lpstr>
      <vt:lpstr>PowerPoint 演示文稿</vt:lpstr>
      <vt:lpstr>练习：估算用户故事</vt:lpstr>
      <vt:lpstr>初始进度计划</vt:lpstr>
      <vt:lpstr>Q3：如何估算团队速度？</vt:lpstr>
      <vt:lpstr>进度的统计方法——燃尽图</vt:lpstr>
      <vt:lpstr>Q4: 如何确定里程碑？</vt:lpstr>
      <vt:lpstr>本章内容</vt:lpstr>
      <vt:lpstr>1. 项目团队功能水平发展阶段</vt:lpstr>
      <vt:lpstr>PowerPoint 演示文稿</vt:lpstr>
      <vt:lpstr>2. 【测试】团队合作精神测试</vt:lpstr>
      <vt:lpstr>PowerPoint 演示文稿</vt:lpstr>
      <vt:lpstr>PowerPoint 演示文稿</vt:lpstr>
      <vt:lpstr>PowerPoint 演示文稿</vt:lpstr>
      <vt:lpstr>【实例】团队发展阶段分析</vt:lpstr>
      <vt:lpstr>PowerPoint 演示文稿</vt:lpstr>
      <vt:lpstr>PowerPoint 演示文稿</vt:lpstr>
      <vt:lpstr>3. 项目经理的任命与项目章程</vt:lpstr>
      <vt:lpstr>PowerPoint 演示文稿</vt:lpstr>
      <vt:lpstr>项目启动阶段常见的反模式</vt:lpstr>
      <vt:lpstr>本章内容</vt:lpstr>
      <vt:lpstr>传统项目启动过程即“立项”</vt:lpstr>
      <vt:lpstr>1. 立项建议</vt:lpstr>
      <vt:lpstr>PowerPoint 演示文稿</vt:lpstr>
      <vt:lpstr>PowerPoint 演示文稿</vt:lpstr>
      <vt:lpstr>模板：《立项建议书》</vt:lpstr>
      <vt:lpstr>PowerPoint 演示文稿</vt:lpstr>
      <vt:lpstr>2. 立项评审</vt:lpstr>
      <vt:lpstr>模板：《立项评审检查表》</vt:lpstr>
      <vt:lpstr>3. 项目筹备</vt:lpstr>
      <vt:lpstr>PowerPoint 演示文稿</vt:lpstr>
      <vt:lpstr>PowerPoint 演示文稿</vt:lpstr>
      <vt:lpstr>PowerPoint 演示文稿</vt:lpstr>
      <vt:lpstr>小结</vt:lpstr>
      <vt:lpstr>思考</vt:lpstr>
      <vt:lpstr>PowerPoint 演示文稿</vt:lpstr>
      <vt:lpstr>PowerPoint 演示文稿</vt:lpstr>
      <vt:lpstr>权力/动力矩阵</vt:lpstr>
      <vt:lpstr>权力/利益矩阵</vt:lpstr>
      <vt:lpstr>PowerPoint 演示文稿</vt:lpstr>
    </vt:vector>
  </TitlesOfParts>
  <Company>IBM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大规模敏捷项目管理</dc:title>
  <dc:subject>第4章 启动项目</dc:subject>
  <dc:creator>DJ Ning</dc:creator>
  <cp:keywords>敏捷开发</cp:keywords>
  <dc:description>© Copyright@ DJ Ning</dc:description>
  <cp:lastModifiedBy>Goei</cp:lastModifiedBy>
  <cp:revision>1104</cp:revision>
  <dcterms:created xsi:type="dcterms:W3CDTF">2009-12-02T14:16:55Z</dcterms:created>
  <dcterms:modified xsi:type="dcterms:W3CDTF">2018-05-14T13:40:30Z</dcterms:modified>
  <cp:category>4</cp:category>
</cp:coreProperties>
</file>