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theme/themeOverride2.xml" ContentType="application/vnd.openxmlformats-officedocument.themeOverride+xml"/>
  <Override PartName="/ppt/notesSlides/notesSlide11.xml" ContentType="application/vnd.openxmlformats-officedocument.presentationml.notesSlide+xml"/>
  <Override PartName="/ppt/theme/themeOverride3.xml" ContentType="application/vnd.openxmlformats-officedocument.themeOverride+xml"/>
  <Override PartName="/ppt/notesSlides/notesSlide12.xml" ContentType="application/vnd.openxmlformats-officedocument.presentationml.notesSlide+xml"/>
  <Override PartName="/ppt/theme/themeOverride4.xml" ContentType="application/vnd.openxmlformats-officedocument.themeOverride+xml"/>
  <Override PartName="/ppt/notesSlides/notesSlide13.xml" ContentType="application/vnd.openxmlformats-officedocument.presentationml.notesSlide+xml"/>
  <Override PartName="/ppt/theme/themeOverride5.xml" ContentType="application/vnd.openxmlformats-officedocument.themeOverride+xml"/>
  <Override PartName="/ppt/notesSlides/notesSlide14.xml" ContentType="application/vnd.openxmlformats-officedocument.presentationml.notesSlide+xml"/>
  <Override PartName="/ppt/theme/themeOverride6.xml" ContentType="application/vnd.openxmlformats-officedocument.themeOverride+xml"/>
  <Override PartName="/ppt/notesSlides/notesSlide15.xml" ContentType="application/vnd.openxmlformats-officedocument.presentationml.notesSlide+xml"/>
  <Override PartName="/ppt/theme/themeOverride7.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8.xml" ContentType="application/vnd.openxmlformats-officedocument.themeOverride+xml"/>
  <Override PartName="/ppt/notesSlides/notesSlide30.xml" ContentType="application/vnd.openxmlformats-officedocument.presentationml.notesSlide+xml"/>
  <Override PartName="/ppt/theme/themeOverride9.xml" ContentType="application/vnd.openxmlformats-officedocument.themeOverride+xml"/>
  <Override PartName="/ppt/notesSlides/notesSlide31.xml" ContentType="application/vnd.openxmlformats-officedocument.presentationml.notesSlide+xml"/>
  <Override PartName="/ppt/theme/themeOverride10.xml" ContentType="application/vnd.openxmlformats-officedocument.themeOverr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heme/themeOverride11.xml" ContentType="application/vnd.openxmlformats-officedocument.themeOverride+xml"/>
  <Override PartName="/ppt/notesSlides/notesSlide38.xml" ContentType="application/vnd.openxmlformats-officedocument.presentationml.notesSlide+xml"/>
  <Override PartName="/ppt/theme/themeOverride12.xml" ContentType="application/vnd.openxmlformats-officedocument.themeOverr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heme/themeOverride13.xml" ContentType="application/vnd.openxmlformats-officedocument.themeOverride+xml"/>
  <Override PartName="/ppt/notesSlides/notesSlide43.xml" ContentType="application/vnd.openxmlformats-officedocument.presentationml.notesSlide+xml"/>
  <Override PartName="/ppt/theme/themeOverride14.xml" ContentType="application/vnd.openxmlformats-officedocument.themeOverr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heme/themeOverride15.xml" ContentType="application/vnd.openxmlformats-officedocument.themeOverride+xml"/>
  <Override PartName="/ppt/notesSlides/notesSlide46.xml" ContentType="application/vnd.openxmlformats-officedocument.presentationml.notesSlide+xml"/>
  <Override PartName="/ppt/theme/themeOverride16.xml" ContentType="application/vnd.openxmlformats-officedocument.themeOverride+xml"/>
  <Override PartName="/ppt/notesSlides/notesSlide47.xml" ContentType="application/vnd.openxmlformats-officedocument.presentationml.notesSlide+xml"/>
  <Override PartName="/ppt/theme/themeOverride17.xml" ContentType="application/vnd.openxmlformats-officedocument.themeOverride+xml"/>
  <Override PartName="/ppt/notesSlides/notesSlide48.xml" ContentType="application/vnd.openxmlformats-officedocument.presentationml.notesSlide+xml"/>
  <Override PartName="/ppt/theme/themeOverride18.xml" ContentType="application/vnd.openxmlformats-officedocument.themeOverride+xml"/>
  <Override PartName="/ppt/notesSlides/notesSlide49.xml" ContentType="application/vnd.openxmlformats-officedocument.presentationml.notesSlide+xml"/>
  <Override PartName="/ppt/theme/themeOverride19.xml" ContentType="application/vnd.openxmlformats-officedocument.themeOverr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77"/>
  </p:notesMasterIdLst>
  <p:handoutMasterIdLst>
    <p:handoutMasterId r:id="rId78"/>
  </p:handoutMasterIdLst>
  <p:sldIdLst>
    <p:sldId id="504" r:id="rId2"/>
    <p:sldId id="440" r:id="rId3"/>
    <p:sldId id="467" r:id="rId4"/>
    <p:sldId id="384" r:id="rId5"/>
    <p:sldId id="512" r:id="rId6"/>
    <p:sldId id="472" r:id="rId7"/>
    <p:sldId id="474" r:id="rId8"/>
    <p:sldId id="475" r:id="rId9"/>
    <p:sldId id="476" r:id="rId10"/>
    <p:sldId id="477" r:id="rId11"/>
    <p:sldId id="478" r:id="rId12"/>
    <p:sldId id="479" r:id="rId13"/>
    <p:sldId id="480" r:id="rId14"/>
    <p:sldId id="505" r:id="rId15"/>
    <p:sldId id="484" r:id="rId16"/>
    <p:sldId id="457" r:id="rId17"/>
    <p:sldId id="458" r:id="rId18"/>
    <p:sldId id="459" r:id="rId19"/>
    <p:sldId id="460" r:id="rId20"/>
    <p:sldId id="461" r:id="rId21"/>
    <p:sldId id="462" r:id="rId22"/>
    <p:sldId id="463" r:id="rId23"/>
    <p:sldId id="506" r:id="rId24"/>
    <p:sldId id="441" r:id="rId25"/>
    <p:sldId id="442" r:id="rId26"/>
    <p:sldId id="443" r:id="rId27"/>
    <p:sldId id="444" r:id="rId28"/>
    <p:sldId id="445" r:id="rId29"/>
    <p:sldId id="446" r:id="rId30"/>
    <p:sldId id="447" r:id="rId31"/>
    <p:sldId id="507" r:id="rId32"/>
    <p:sldId id="448" r:id="rId33"/>
    <p:sldId id="449" r:id="rId34"/>
    <p:sldId id="403" r:id="rId35"/>
    <p:sldId id="508" r:id="rId36"/>
    <p:sldId id="412" r:id="rId37"/>
    <p:sldId id="414" r:id="rId38"/>
    <p:sldId id="405" r:id="rId39"/>
    <p:sldId id="379" r:id="rId40"/>
    <p:sldId id="380" r:id="rId41"/>
    <p:sldId id="450" r:id="rId42"/>
    <p:sldId id="451" r:id="rId43"/>
    <p:sldId id="453" r:id="rId44"/>
    <p:sldId id="402" r:id="rId45"/>
    <p:sldId id="341" r:id="rId46"/>
    <p:sldId id="342" r:id="rId47"/>
    <p:sldId id="454" r:id="rId48"/>
    <p:sldId id="455" r:id="rId49"/>
    <p:sldId id="409" r:id="rId50"/>
    <p:sldId id="406" r:id="rId51"/>
    <p:sldId id="407" r:id="rId52"/>
    <p:sldId id="408" r:id="rId53"/>
    <p:sldId id="362" r:id="rId54"/>
    <p:sldId id="415" r:id="rId55"/>
    <p:sldId id="363" r:id="rId56"/>
    <p:sldId id="410" r:id="rId57"/>
    <p:sldId id="511" r:id="rId58"/>
    <p:sldId id="509" r:id="rId59"/>
    <p:sldId id="468" r:id="rId60"/>
    <p:sldId id="486" r:id="rId61"/>
    <p:sldId id="510" r:id="rId62"/>
    <p:sldId id="488" r:id="rId63"/>
    <p:sldId id="489" r:id="rId64"/>
    <p:sldId id="490" r:id="rId65"/>
    <p:sldId id="491" r:id="rId66"/>
    <p:sldId id="492" r:id="rId67"/>
    <p:sldId id="496" r:id="rId68"/>
    <p:sldId id="497" r:id="rId69"/>
    <p:sldId id="498" r:id="rId70"/>
    <p:sldId id="499" r:id="rId71"/>
    <p:sldId id="500" r:id="rId72"/>
    <p:sldId id="501" r:id="rId73"/>
    <p:sldId id="502" r:id="rId74"/>
    <p:sldId id="367" r:id="rId75"/>
    <p:sldId id="389" r:id="rId76"/>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2187">
          <p15:clr>
            <a:srgbClr val="A4A3A4"/>
          </p15:clr>
        </p15:guide>
        <p15:guide id="2" pos="287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6600"/>
    <a:srgbClr val="FF0000"/>
    <a:srgbClr val="BAD2BA"/>
    <a:srgbClr val="097236"/>
    <a:srgbClr val="C51325"/>
    <a:srgbClr val="977250"/>
    <a:srgbClr val="543830"/>
    <a:srgbClr val="D65129"/>
    <a:srgbClr val="A1A1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82" autoAdjust="0"/>
    <p:restoredTop sz="94072" autoAdjust="0"/>
  </p:normalViewPr>
  <p:slideViewPr>
    <p:cSldViewPr snapToGrid="0">
      <p:cViewPr varScale="1">
        <p:scale>
          <a:sx n="83" d="100"/>
          <a:sy n="83" d="100"/>
        </p:scale>
        <p:origin x="1325" y="77"/>
      </p:cViewPr>
      <p:guideLst>
        <p:guide orient="horz" pos="2187"/>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32" y="84"/>
      </p:cViewPr>
      <p:guideLst/>
    </p:cSldViewPr>
  </p:notes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9D069C37-7D03-481C-893B-383BB1277A3F}" type="datetimeFigureOut">
              <a:rPr lang="zh-CN" altLang="en-US" smtClean="0"/>
              <a:t>2019/2/24 Sunday</a:t>
            </a:fld>
            <a:endParaRPr lang="zh-CN" altLang="en-US"/>
          </a:p>
        </p:txBody>
      </p:sp>
      <p:sp>
        <p:nvSpPr>
          <p:cNvPr id="4" name="页脚占位符 3"/>
          <p:cNvSpPr>
            <a:spLocks noGrp="1"/>
          </p:cNvSpPr>
          <p:nvPr>
            <p:ph type="ftr" sz="quarter" idx="2"/>
          </p:nvPr>
        </p:nvSpPr>
        <p:spPr>
          <a:xfrm>
            <a:off x="0" y="8772525"/>
            <a:ext cx="3038475" cy="46355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970338" y="8772525"/>
            <a:ext cx="3038475" cy="463550"/>
          </a:xfrm>
          <a:prstGeom prst="rect">
            <a:avLst/>
          </a:prstGeom>
        </p:spPr>
        <p:txBody>
          <a:bodyPr vert="horz" lIns="91440" tIns="45720" rIns="91440" bIns="45720" rtlCol="0" anchor="b"/>
          <a:lstStyle>
            <a:lvl1pPr algn="r">
              <a:defRPr sz="1200"/>
            </a:lvl1pPr>
          </a:lstStyle>
          <a:p>
            <a:fld id="{EC4F7774-9C0B-4A50-B75E-F8092606391A}" type="slidenum">
              <a:rPr lang="zh-CN" altLang="en-US" smtClean="0"/>
              <a:t>‹#›</a:t>
            </a:fld>
            <a:endParaRPr lang="zh-CN" altLang="en-US"/>
          </a:p>
        </p:txBody>
      </p:sp>
    </p:spTree>
    <p:extLst>
      <p:ext uri="{BB962C8B-B14F-4D97-AF65-F5344CB8AC3E}">
        <p14:creationId xmlns:p14="http://schemas.microsoft.com/office/powerpoint/2010/main" val="2602050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76200"/>
            <a:ext cx="7010400" cy="385763"/>
          </a:xfrm>
          <a:prstGeom prst="rect">
            <a:avLst/>
          </a:prstGeom>
          <a:noFill/>
          <a:ln w="9525">
            <a:noFill/>
            <a:miter lim="800000"/>
            <a:headEnd/>
            <a:tailEnd/>
          </a:ln>
          <a:effectLst/>
        </p:spPr>
        <p:txBody>
          <a:bodyPr vert="horz" wrap="square" lIns="20164" tIns="0" rIns="20164" bIns="0" numCol="1" anchor="t" anchorCtr="0" compatLnSpc="1">
            <a:prstTxWarp prst="textNoShape">
              <a:avLst/>
            </a:prstTxWarp>
          </a:bodyPr>
          <a:lstStyle>
            <a:lvl1pPr algn="ctr" defTabSz="968375" eaLnBrk="0" hangingPunct="0">
              <a:defRPr sz="2000">
                <a:latin typeface="Arial Narrow" pitchFamily="34" charset="0"/>
                <a:ea typeface="+mn-ea"/>
                <a:cs typeface="Arial" pitchFamily="34" charset="0"/>
              </a:defRPr>
            </a:lvl1pPr>
          </a:lstStyle>
          <a:p>
            <a:pPr>
              <a:defRPr/>
            </a:pPr>
            <a:r>
              <a:rPr lang="zh-CN" altLang="en-US"/>
              <a:t>Introduction to Disciplined Agile Delivery - Instructor Notes</a:t>
            </a:r>
            <a:endParaRPr lang="en-US" altLang="zh-CN" i="1"/>
          </a:p>
        </p:txBody>
      </p:sp>
      <p:sp>
        <p:nvSpPr>
          <p:cNvPr id="3075" name="Line 3"/>
          <p:cNvSpPr>
            <a:spLocks noChangeShapeType="1"/>
          </p:cNvSpPr>
          <p:nvPr/>
        </p:nvSpPr>
        <p:spPr bwMode="auto">
          <a:xfrm>
            <a:off x="233363" y="482600"/>
            <a:ext cx="6557962" cy="0"/>
          </a:xfrm>
          <a:prstGeom prst="line">
            <a:avLst/>
          </a:prstGeom>
          <a:noFill/>
          <a:ln w="9525">
            <a:solidFill>
              <a:schemeClr val="tx1"/>
            </a:solidFill>
            <a:round/>
            <a:headEnd/>
            <a:tailEnd/>
          </a:ln>
          <a:effectLst/>
        </p:spPr>
        <p:txBody>
          <a:bodyPr wrap="none" lIns="107950" tIns="53975" rIns="107950" bIns="53975" anchor="ctr"/>
          <a:lstStyle/>
          <a:p>
            <a:pPr>
              <a:defRPr/>
            </a:pPr>
            <a:endParaRPr lang="zh-CN" altLang="en-US">
              <a:ea typeface="+mn-ea"/>
            </a:endParaRPr>
          </a:p>
        </p:txBody>
      </p:sp>
      <p:sp>
        <p:nvSpPr>
          <p:cNvPr id="3076" name="Text Box 4"/>
          <p:cNvSpPr txBox="1">
            <a:spLocks noChangeArrowheads="1"/>
          </p:cNvSpPr>
          <p:nvPr/>
        </p:nvSpPr>
        <p:spPr bwMode="auto">
          <a:xfrm>
            <a:off x="388938" y="863600"/>
            <a:ext cx="1782762" cy="296863"/>
          </a:xfrm>
          <a:prstGeom prst="rect">
            <a:avLst/>
          </a:prstGeom>
          <a:noFill/>
          <a:ln w="9525">
            <a:noFill/>
            <a:miter lim="800000"/>
            <a:headEnd/>
            <a:tailEnd/>
          </a:ln>
          <a:effectLst/>
        </p:spPr>
        <p:txBody>
          <a:bodyPr lIns="114260" tIns="57129" rIns="114260" bIns="57129">
            <a:spAutoFit/>
          </a:bodyPr>
          <a:lstStyle/>
          <a:p>
            <a:pPr defTabSz="968375" eaLnBrk="0" hangingPunct="0">
              <a:spcBef>
                <a:spcPct val="50000"/>
              </a:spcBef>
              <a:defRPr/>
            </a:pPr>
            <a:r>
              <a:rPr lang="en-US" altLang="zh-CN" sz="1200" b="1">
                <a:ea typeface="+mn-ea"/>
              </a:rPr>
              <a:t>Instructor Notes:</a:t>
            </a:r>
          </a:p>
        </p:txBody>
      </p:sp>
      <p:sp>
        <p:nvSpPr>
          <p:cNvPr id="3077" name="Line 5"/>
          <p:cNvSpPr>
            <a:spLocks noChangeShapeType="1"/>
          </p:cNvSpPr>
          <p:nvPr/>
        </p:nvSpPr>
        <p:spPr bwMode="auto">
          <a:xfrm>
            <a:off x="2559050" y="847725"/>
            <a:ext cx="0" cy="7874000"/>
          </a:xfrm>
          <a:prstGeom prst="line">
            <a:avLst/>
          </a:prstGeom>
          <a:noFill/>
          <a:ln w="9525">
            <a:solidFill>
              <a:schemeClr val="tx1"/>
            </a:solidFill>
            <a:round/>
            <a:headEnd/>
            <a:tailEnd/>
          </a:ln>
          <a:effectLst/>
        </p:spPr>
        <p:txBody>
          <a:bodyPr wrap="none" lIns="107950" tIns="53975" rIns="107950" bIns="53975" anchor="ctr"/>
          <a:lstStyle/>
          <a:p>
            <a:pPr>
              <a:defRPr/>
            </a:pPr>
            <a:endParaRPr lang="zh-CN" altLang="en-US">
              <a:ea typeface="+mn-ea"/>
            </a:endParaRPr>
          </a:p>
        </p:txBody>
      </p:sp>
      <p:sp>
        <p:nvSpPr>
          <p:cNvPr id="57350" name="Rectangle 6"/>
          <p:cNvSpPr>
            <a:spLocks noGrp="1" noRot="1" noChangeAspect="1" noChangeArrowheads="1" noTextEdit="1"/>
          </p:cNvSpPr>
          <p:nvPr>
            <p:ph type="sldImg" idx="2"/>
          </p:nvPr>
        </p:nvSpPr>
        <p:spPr bwMode="auto">
          <a:xfrm>
            <a:off x="2649538" y="847725"/>
            <a:ext cx="410210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9" name="Rectangle 7"/>
          <p:cNvSpPr>
            <a:spLocks noGrp="1" noChangeArrowheads="1"/>
          </p:cNvSpPr>
          <p:nvPr>
            <p:ph type="ftr" sz="quarter" idx="4"/>
          </p:nvPr>
        </p:nvSpPr>
        <p:spPr bwMode="auto">
          <a:xfrm>
            <a:off x="0" y="8620125"/>
            <a:ext cx="7010400" cy="347663"/>
          </a:xfrm>
          <a:prstGeom prst="rect">
            <a:avLst/>
          </a:prstGeom>
          <a:noFill/>
          <a:ln w="9525">
            <a:noFill/>
            <a:miter lim="800000"/>
            <a:headEnd/>
            <a:tailEnd/>
          </a:ln>
          <a:effectLst/>
        </p:spPr>
        <p:txBody>
          <a:bodyPr vert="horz" wrap="square" lIns="19340" tIns="0" rIns="19340" bIns="0" numCol="1" anchor="b" anchorCtr="0" compatLnSpc="1">
            <a:prstTxWarp prst="textNoShape">
              <a:avLst/>
            </a:prstTxWarp>
          </a:bodyPr>
          <a:lstStyle>
            <a:lvl1pPr algn="ctr" defTabSz="928688" eaLnBrk="0" hangingPunct="0">
              <a:defRPr sz="1000" i="1">
                <a:latin typeface="Arial" pitchFamily="34" charset="0"/>
                <a:ea typeface="+mn-ea"/>
                <a:cs typeface="Arial" pitchFamily="34" charset="0"/>
              </a:defRPr>
            </a:lvl1pPr>
          </a:lstStyle>
          <a:p>
            <a:pPr>
              <a:defRPr/>
            </a:pPr>
            <a:r>
              <a:rPr lang="zh-CN" altLang="en-US"/>
              <a:t>Module 2 - Agile Roles, Teams, and Environments</a:t>
            </a:r>
            <a:endParaRPr lang="en-US" altLang="zh-CN">
              <a:latin typeface="ZapfHumnst BT" pitchFamily="34" charset="0"/>
            </a:endParaRPr>
          </a:p>
        </p:txBody>
      </p:sp>
      <p:sp>
        <p:nvSpPr>
          <p:cNvPr id="3080" name="Rectangle 8"/>
          <p:cNvSpPr>
            <a:spLocks noChangeArrowheads="1"/>
          </p:cNvSpPr>
          <p:nvPr/>
        </p:nvSpPr>
        <p:spPr bwMode="auto">
          <a:xfrm>
            <a:off x="6153150" y="8459788"/>
            <a:ext cx="779463" cy="508000"/>
          </a:xfrm>
          <a:prstGeom prst="rect">
            <a:avLst/>
          </a:prstGeom>
          <a:noFill/>
          <a:ln w="9525">
            <a:noFill/>
            <a:miter lim="800000"/>
            <a:headEnd/>
            <a:tailEnd/>
          </a:ln>
          <a:effectLst/>
        </p:spPr>
        <p:txBody>
          <a:bodyPr lIns="185660" tIns="0" rIns="185660" bIns="0" anchor="b" anchorCtr="1"/>
          <a:lstStyle>
            <a:lvl1pPr defTabSz="881063" eaLnBrk="0" hangingPunct="0">
              <a:defRPr>
                <a:solidFill>
                  <a:schemeClr val="tx1"/>
                </a:solidFill>
                <a:latin typeface="Arial" panose="020B0604020202020204" pitchFamily="34" charset="0"/>
                <a:cs typeface="Arial" panose="020B0604020202020204" pitchFamily="34" charset="0"/>
              </a:defRPr>
            </a:lvl1pPr>
            <a:lvl2pPr marL="742950" indent="-285750" defTabSz="881063" eaLnBrk="0" hangingPunct="0">
              <a:defRPr>
                <a:solidFill>
                  <a:schemeClr val="tx1"/>
                </a:solidFill>
                <a:latin typeface="Arial" panose="020B0604020202020204" pitchFamily="34" charset="0"/>
                <a:cs typeface="Arial" panose="020B0604020202020204" pitchFamily="34" charset="0"/>
              </a:defRPr>
            </a:lvl2pPr>
            <a:lvl3pPr marL="1143000" indent="-228600" defTabSz="881063" eaLnBrk="0" hangingPunct="0">
              <a:defRPr>
                <a:solidFill>
                  <a:schemeClr val="tx1"/>
                </a:solidFill>
                <a:latin typeface="Arial" panose="020B0604020202020204" pitchFamily="34" charset="0"/>
                <a:cs typeface="Arial" panose="020B0604020202020204" pitchFamily="34" charset="0"/>
              </a:defRPr>
            </a:lvl3pPr>
            <a:lvl4pPr marL="1600200" indent="-228600" defTabSz="881063" eaLnBrk="0" hangingPunct="0">
              <a:defRPr>
                <a:solidFill>
                  <a:schemeClr val="tx1"/>
                </a:solidFill>
                <a:latin typeface="Arial" panose="020B0604020202020204" pitchFamily="34" charset="0"/>
                <a:cs typeface="Arial" panose="020B0604020202020204" pitchFamily="34" charset="0"/>
              </a:defRPr>
            </a:lvl4pPr>
            <a:lvl5pPr marL="2057400" indent="-228600" defTabSz="881063" eaLnBrk="0" hangingPunct="0">
              <a:defRPr>
                <a:solidFill>
                  <a:schemeClr val="tx1"/>
                </a:solidFill>
                <a:latin typeface="Arial" panose="020B0604020202020204" pitchFamily="34" charset="0"/>
                <a:cs typeface="Arial" panose="020B0604020202020204" pitchFamily="34" charset="0"/>
              </a:defRPr>
            </a:lvl5pPr>
            <a:lvl6pPr marL="2514600" indent="-228600" defTabSz="8810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810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810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810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pPr>
            <a:r>
              <a:rPr lang="zh-CN" altLang="en-US" sz="1000"/>
              <a:t> </a:t>
            </a:r>
            <a:r>
              <a:rPr lang="en-US" altLang="zh-CN" sz="1000"/>
              <a:t>2 - </a:t>
            </a:r>
            <a:fld id="{0134C018-02DC-464D-9A2C-764D97C94CC7}" type="slidenum">
              <a:rPr lang="en-US" altLang="zh-CN" sz="1000"/>
              <a:pPr algn="ctr">
                <a:lnSpc>
                  <a:spcPct val="90000"/>
                </a:lnSpc>
              </a:pPr>
              <a:t>‹#›</a:t>
            </a:fld>
            <a:endParaRPr lang="en-US" altLang="zh-CN" sz="1000"/>
          </a:p>
        </p:txBody>
      </p:sp>
      <p:sp>
        <p:nvSpPr>
          <p:cNvPr id="3081" name="Text Box 9"/>
          <p:cNvSpPr txBox="1">
            <a:spLocks noChangeArrowheads="1"/>
          </p:cNvSpPr>
          <p:nvPr/>
        </p:nvSpPr>
        <p:spPr bwMode="auto">
          <a:xfrm>
            <a:off x="77788" y="8459788"/>
            <a:ext cx="2025650" cy="508000"/>
          </a:xfrm>
          <a:prstGeom prst="rect">
            <a:avLst/>
          </a:prstGeom>
          <a:noFill/>
          <a:ln w="9525">
            <a:noFill/>
            <a:miter lim="800000"/>
            <a:headEnd/>
            <a:tailEnd/>
          </a:ln>
          <a:effectLst/>
        </p:spPr>
        <p:txBody>
          <a:bodyPr lIns="185660" tIns="0" rIns="185660" bIns="0" anchor="b"/>
          <a:lstStyle/>
          <a:p>
            <a:pPr defTabSz="928688">
              <a:defRPr/>
            </a:pPr>
            <a:r>
              <a:rPr lang="en-US" altLang="zh-CN" sz="800">
                <a:ea typeface="+mn-ea"/>
              </a:rPr>
              <a:t>© Copyright IBM Corp. 2010</a:t>
            </a:r>
          </a:p>
        </p:txBody>
      </p:sp>
      <p:sp>
        <p:nvSpPr>
          <p:cNvPr id="3082" name="Rectangle 10"/>
          <p:cNvSpPr>
            <a:spLocks noChangeArrowheads="1"/>
          </p:cNvSpPr>
          <p:nvPr/>
        </p:nvSpPr>
        <p:spPr bwMode="auto">
          <a:xfrm>
            <a:off x="233363" y="9082088"/>
            <a:ext cx="6699250" cy="153987"/>
          </a:xfrm>
          <a:prstGeom prst="rect">
            <a:avLst/>
          </a:prstGeom>
          <a:noFill/>
          <a:ln w="9525">
            <a:noFill/>
            <a:miter lim="800000"/>
            <a:headEnd/>
            <a:tailEnd/>
          </a:ln>
          <a:effectLst/>
        </p:spPr>
        <p:txBody>
          <a:bodyPr lIns="94445" tIns="47223" rIns="94445" bIns="47223" anchor="b"/>
          <a:lstStyle/>
          <a:p>
            <a:pPr algn="ctr" defTabSz="944563">
              <a:defRPr/>
            </a:pPr>
            <a:r>
              <a:rPr lang="en-US" altLang="zh-CN" sz="800">
                <a:ea typeface="+mn-ea"/>
              </a:rPr>
              <a:t>Course materials may not be reproduced in whole or in part without the prior written permission of IBM.</a:t>
            </a:r>
          </a:p>
        </p:txBody>
      </p:sp>
      <p:sp>
        <p:nvSpPr>
          <p:cNvPr id="3083" name="Rectangle 11"/>
          <p:cNvSpPr>
            <a:spLocks noGrp="1" noChangeAspect="1" noChangeArrowheads="1" noTextEdit="1"/>
          </p:cNvSpPr>
          <p:nvPr>
            <p:ph type="body" sz="quarter" idx="3"/>
          </p:nvPr>
        </p:nvSpPr>
        <p:spPr bwMode="auto">
          <a:xfrm>
            <a:off x="2606675" y="4154488"/>
            <a:ext cx="4167188" cy="4081462"/>
          </a:xfrm>
          <a:prstGeom prst="rect">
            <a:avLst/>
          </a:prstGeom>
          <a:noFill/>
          <a:ln w="9525">
            <a:noFill/>
            <a:miter lim="800000"/>
            <a:headEnd/>
            <a:tailEnd/>
          </a:ln>
          <a:effectLst/>
        </p:spPr>
        <p:txBody>
          <a:bodyPr vert="horz" wrap="square" lIns="97456" tIns="48729" rIns="97456" bIns="48729" numCol="1" anchor="ctr" anchorCtr="0" compatLnSpc="1">
            <a:prstTxWarp prst="textNoShape">
              <a:avLst/>
            </a:prstTxWarp>
          </a:bodyPr>
          <a:lstStyle/>
          <a:p>
            <a:pPr lvl="0"/>
            <a:r>
              <a:rPr lang="en-US" altLang="zh-CN" noProof="0" smtClean="0"/>
              <a:t>                               </a:t>
            </a:r>
          </a:p>
          <a:p>
            <a:pPr lvl="1"/>
            <a:r>
              <a:rPr lang="en-US" altLang="zh-CN" noProof="0" smtClean="0"/>
              <a:t>            </a:t>
            </a:r>
          </a:p>
          <a:p>
            <a:pPr lvl="2"/>
            <a:r>
              <a:rPr lang="en-US" altLang="zh-CN" noProof="0" smtClean="0"/>
              <a:t>           </a:t>
            </a:r>
          </a:p>
          <a:p>
            <a:pPr lvl="3"/>
            <a:r>
              <a:rPr lang="en-US" altLang="zh-CN" noProof="0" smtClean="0"/>
              <a:t>            </a:t>
            </a:r>
          </a:p>
          <a:p>
            <a:pPr lvl="4"/>
            <a:r>
              <a:rPr lang="en-US" altLang="zh-CN" noProof="0" smtClean="0"/>
              <a:t>           </a:t>
            </a:r>
          </a:p>
        </p:txBody>
      </p:sp>
      <p:sp>
        <p:nvSpPr>
          <p:cNvPr id="3084" name="Text Box 12"/>
          <p:cNvSpPr txBox="1">
            <a:spLocks noChangeArrowheads="1"/>
          </p:cNvSpPr>
          <p:nvPr/>
        </p:nvSpPr>
        <p:spPr bwMode="auto">
          <a:xfrm>
            <a:off x="606425" y="1152525"/>
            <a:ext cx="1870075" cy="6926263"/>
          </a:xfrm>
          <a:prstGeom prst="rect">
            <a:avLst/>
          </a:prstGeom>
          <a:noFill/>
          <a:ln w="9525">
            <a:noFill/>
            <a:miter lim="800000"/>
            <a:headEnd/>
            <a:tailEnd/>
          </a:ln>
          <a:effectLst/>
        </p:spPr>
        <p:txBody>
          <a:bodyPr lIns="64981" tIns="64981" rIns="64981" bIns="64981"/>
          <a:lstStyle/>
          <a:p>
            <a:pPr defTabSz="911225">
              <a:defRPr/>
            </a:pPr>
            <a:endParaRPr lang="zh-CN" altLang="en-US" sz="900">
              <a:latin typeface="Times New Roman" pitchFamily="18" charset="0"/>
              <a:ea typeface="+mn-ea"/>
            </a:endParaRPr>
          </a:p>
        </p:txBody>
      </p:sp>
    </p:spTree>
    <p:extLst>
      <p:ext uri="{BB962C8B-B14F-4D97-AF65-F5344CB8AC3E}">
        <p14:creationId xmlns:p14="http://schemas.microsoft.com/office/powerpoint/2010/main" val="438181832"/>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epf.eclipse.org/wikis/openup/openup/guidances/concepts/micro_increments_C8773066.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file:///C:\Program%20Files\IBM\RMC75\rmc\prac\All%20Practices\core.mgmt.slot.base\workproducts\project_work_slot_F12BAC46.html"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0137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tabLst>
                <a:tab pos="4953000" algn="r"/>
              </a:tabLst>
            </a:pPr>
            <a:endParaRPr lang="en-US" altLang="zh-CN" sz="1000" dirty="0" smtClean="0"/>
          </a:p>
        </p:txBody>
      </p:sp>
      <p:sp>
        <p:nvSpPr>
          <p:cNvPr id="101382" name="Text Box 5"/>
          <p:cNvSpPr txBox="1">
            <a:spLocks noChangeArrowheads="1"/>
          </p:cNvSpPr>
          <p:nvPr/>
        </p:nvSpPr>
        <p:spPr bwMode="auto">
          <a:xfrm>
            <a:off x="492125" y="1289050"/>
            <a:ext cx="2011363"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CN" sz="1000">
                <a:latin typeface="Times New Roman" panose="02020603050405020304" pitchFamily="18" charset="0"/>
                <a:cs typeface="Times New Roman" panose="02020603050405020304" pitchFamily="18" charset="0"/>
              </a:rPr>
              <a:t>This module discusses the decisions and actions required to establish an agile team as quickly and efficiently as possible.</a:t>
            </a:r>
          </a:p>
          <a:p>
            <a:pPr>
              <a:spcBef>
                <a:spcPct val="0"/>
              </a:spcBef>
              <a:buFontTx/>
              <a:buNone/>
            </a:pPr>
            <a:endParaRPr lang="en-US" altLang="zh-CN" sz="1000">
              <a:latin typeface="Times New Roman" panose="02020603050405020304" pitchFamily="18" charset="0"/>
              <a:cs typeface="Times New Roman" panose="02020603050405020304" pitchFamily="18" charset="0"/>
            </a:endParaRPr>
          </a:p>
          <a:p>
            <a:pPr>
              <a:spcBef>
                <a:spcPct val="0"/>
              </a:spcBef>
              <a:buFontTx/>
              <a:buNone/>
            </a:pPr>
            <a:r>
              <a:rPr lang="en-US" altLang="zh-CN" sz="1000">
                <a:latin typeface="Times New Roman" panose="02020603050405020304" pitchFamily="18" charset="0"/>
                <a:cs typeface="Times New Roman" panose="02020603050405020304" pitchFamily="18" charset="0"/>
              </a:rPr>
              <a:t>Time to complete: 3 hours</a:t>
            </a:r>
          </a:p>
          <a:p>
            <a:pPr>
              <a:spcBef>
                <a:spcPct val="0"/>
              </a:spcBef>
              <a:buFontTx/>
              <a:buNone/>
            </a:pPr>
            <a:r>
              <a:rPr lang="en-US" altLang="zh-CN" sz="1000">
                <a:latin typeface="Times New Roman" panose="02020603050405020304" pitchFamily="18" charset="0"/>
                <a:cs typeface="Times New Roman" panose="02020603050405020304" pitchFamily="18" charset="0"/>
              </a:rPr>
              <a:t>Exercises/activities:</a:t>
            </a:r>
          </a:p>
          <a:p>
            <a:pPr>
              <a:spcBef>
                <a:spcPct val="0"/>
              </a:spcBef>
              <a:buFontTx/>
              <a:buChar char="•"/>
            </a:pPr>
            <a:r>
              <a:rPr lang="en-US" altLang="zh-CN" sz="1000">
                <a:latin typeface="Times New Roman" panose="02020603050405020304" pitchFamily="18" charset="0"/>
                <a:cs typeface="Times New Roman" panose="02020603050405020304" pitchFamily="18" charset="0"/>
              </a:rPr>
              <a:t> Shared Vision</a:t>
            </a:r>
          </a:p>
          <a:p>
            <a:pPr>
              <a:spcBef>
                <a:spcPct val="0"/>
              </a:spcBef>
              <a:buFontTx/>
              <a:buChar char="•"/>
            </a:pPr>
            <a:r>
              <a:rPr lang="en-US" altLang="zh-CN" sz="1000">
                <a:latin typeface="Times New Roman" panose="02020603050405020304" pitchFamily="18" charset="0"/>
                <a:cs typeface="Times New Roman" panose="02020603050405020304" pitchFamily="18" charset="0"/>
              </a:rPr>
              <a:t> Initial User Stories</a:t>
            </a:r>
          </a:p>
          <a:p>
            <a:pPr eaLnBrk="1" hangingPunct="1">
              <a:buFont typeface="WingDings" panose="05000000000000000000" pitchFamily="2" charset="2"/>
              <a:buChar char="§"/>
            </a:pPr>
            <a:r>
              <a:rPr lang="en-US" altLang="zh-CN" sz="1000">
                <a:latin typeface="Times New Roman" panose="02020603050405020304" pitchFamily="18" charset="0"/>
                <a:cs typeface="Times New Roman" panose="02020603050405020304" pitchFamily="18" charset="0"/>
              </a:rPr>
              <a:t> Initial Architecture Envisioning</a:t>
            </a:r>
          </a:p>
          <a:p>
            <a:pPr eaLnBrk="1" hangingPunct="1">
              <a:buFont typeface="WingDings" panose="05000000000000000000" pitchFamily="2" charset="2"/>
              <a:buChar char="§"/>
            </a:pPr>
            <a:r>
              <a:rPr lang="en-US" altLang="zh-CN" sz="1000">
                <a:latin typeface="Times New Roman" panose="02020603050405020304" pitchFamily="18" charset="0"/>
                <a:cs typeface="Times New Roman" panose="02020603050405020304" pitchFamily="18" charset="0"/>
              </a:rPr>
              <a:t> Prioritizing the User Stories</a:t>
            </a:r>
          </a:p>
        </p:txBody>
      </p:sp>
    </p:spTree>
    <p:extLst>
      <p:ext uri="{BB962C8B-B14F-4D97-AF65-F5344CB8AC3E}">
        <p14:creationId xmlns:p14="http://schemas.microsoft.com/office/powerpoint/2010/main" val="208107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p:sp>
      <p:sp>
        <p:nvSpPr>
          <p:cNvPr id="64515"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smtClean="0"/>
              <a:t>Outside In Development (OID) is a methodology developed within IBM Software Group (SWG).  It is described in the book </a:t>
            </a:r>
            <a:r>
              <a:rPr lang="en-US" altLang="zh-CN" sz="1000" b="1" i="1" dirty="0" smtClean="0"/>
              <a:t>Outside In Software Development</a:t>
            </a:r>
            <a:r>
              <a:rPr lang="en-US" altLang="zh-CN" sz="1000" dirty="0" smtClean="0"/>
              <a:t> by Karl Kessler and John </a:t>
            </a:r>
            <a:r>
              <a:rPr lang="en-US" altLang="zh-CN" sz="1000" dirty="0" err="1" smtClean="0"/>
              <a:t>Sweitzer</a:t>
            </a:r>
            <a:r>
              <a:rPr lang="en-US" altLang="zh-CN" sz="1000" dirty="0" smtClean="0"/>
              <a:t>.</a:t>
            </a:r>
          </a:p>
          <a:p>
            <a:pPr eaLnBrk="1" hangingPunct="1"/>
            <a:r>
              <a:rPr lang="en-US" altLang="zh-CN" sz="1000" dirty="0" smtClean="0">
                <a:ea typeface="Gulim" panose="020B0600000101010101" pitchFamily="34" charset="-127"/>
              </a:rPr>
              <a:t>Agile principle # 4: Business people and developers must work together daily throughout the project. </a:t>
            </a:r>
            <a:endParaRPr lang="en-US" altLang="zh-CN" sz="1000" dirty="0" smtClean="0"/>
          </a:p>
        </p:txBody>
      </p:sp>
    </p:spTree>
    <p:extLst>
      <p:ext uri="{BB962C8B-B14F-4D97-AF65-F5344CB8AC3E}">
        <p14:creationId xmlns:p14="http://schemas.microsoft.com/office/powerpoint/2010/main" val="1134439424"/>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p:sp>
      <p:sp>
        <p:nvSpPr>
          <p:cNvPr id="65539"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The Product Owner:</a:t>
            </a:r>
          </a:p>
          <a:p>
            <a:pPr marL="228600" lvl="1" indent="-114300" eaLnBrk="1" hangingPunct="1">
              <a:buFontTx/>
              <a:buChar char="•"/>
            </a:pPr>
            <a:r>
              <a:rPr lang="en-US" altLang="zh-CN" sz="1000" smtClean="0"/>
              <a:t>Is typically onsite and collocated with the core project team throughout the project.</a:t>
            </a:r>
          </a:p>
          <a:p>
            <a:pPr marL="228600" lvl="1" indent="-114300" eaLnBrk="1" hangingPunct="1">
              <a:buFontTx/>
              <a:buChar char="•"/>
            </a:pPr>
            <a:r>
              <a:rPr lang="en-US" altLang="zh-CN" sz="1000" smtClean="0">
                <a:ea typeface="MS PGothic" panose="020B0600070205080204" pitchFamily="34" charset="-128"/>
              </a:rPr>
              <a:t>Is really a communication conduit between the team and stakeholders.</a:t>
            </a:r>
          </a:p>
          <a:p>
            <a:pPr marL="228600" lvl="1" indent="-114300" eaLnBrk="1" hangingPunct="1">
              <a:buFontTx/>
              <a:buChar char="•"/>
            </a:pPr>
            <a:r>
              <a:rPr lang="en-US" altLang="zh-CN" sz="1000" smtClean="0">
                <a:ea typeface="MS PGothic" panose="020B0600070205080204" pitchFamily="34" charset="-128"/>
              </a:rPr>
              <a:t>Must have agile business analysis and project management/planning skills.</a:t>
            </a:r>
          </a:p>
          <a:p>
            <a:pPr marL="228600" lvl="1" indent="-114300" eaLnBrk="1" hangingPunct="1">
              <a:buFontTx/>
              <a:buChar char="•"/>
            </a:pPr>
            <a:r>
              <a:rPr lang="en-US" altLang="zh-CN" sz="1000" smtClean="0">
                <a:ea typeface="MS PGothic" panose="020B0600070205080204" pitchFamily="34" charset="-128"/>
              </a:rPr>
              <a:t>Gets the team access to the relevant stakeholders just in time.</a:t>
            </a:r>
          </a:p>
          <a:p>
            <a:pPr marL="228600" lvl="1" indent="-114300" eaLnBrk="1" hangingPunct="1">
              <a:buFontTx/>
              <a:buChar char="•"/>
            </a:pPr>
            <a:r>
              <a:rPr lang="en-US" altLang="zh-CN" sz="1000" smtClean="0">
                <a:ea typeface="MS PGothic" panose="020B0600070205080204" pitchFamily="34" charset="-128"/>
              </a:rPr>
              <a:t>Monitors the project burndown.</a:t>
            </a:r>
          </a:p>
          <a:p>
            <a:pPr eaLnBrk="1" hangingPunct="1"/>
            <a:r>
              <a:rPr lang="en-US" altLang="zh-CN" sz="1000" smtClean="0">
                <a:ea typeface="MS PGothic" panose="020B0600070205080204" pitchFamily="34" charset="-128"/>
              </a:rPr>
              <a:t>Diagram used with permission </a:t>
            </a:r>
            <a:r>
              <a:rPr lang="en-US" altLang="zh-CN" sz="1000" smtClean="0"/>
              <a:t>http://www.agilemodeling.com/essays/agileAnalysis.htm</a:t>
            </a:r>
            <a:endParaRPr lang="en-US" altLang="zh-CN" sz="1000" smtClean="0">
              <a:ea typeface="MS PGothic" panose="020B0600070205080204" pitchFamily="34" charset="-128"/>
            </a:endParaRPr>
          </a:p>
          <a:p>
            <a:pPr eaLnBrk="1" hangingPunct="1"/>
            <a:endParaRPr lang="zh-CN" altLang="en-US" sz="1000" smtClean="0"/>
          </a:p>
        </p:txBody>
      </p:sp>
    </p:spTree>
    <p:extLst>
      <p:ext uri="{BB962C8B-B14F-4D97-AF65-F5344CB8AC3E}">
        <p14:creationId xmlns:p14="http://schemas.microsoft.com/office/powerpoint/2010/main" val="2445898631"/>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p:sp>
      <p:sp>
        <p:nvSpPr>
          <p:cNvPr id="66563"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The Team Lead:</a:t>
            </a:r>
          </a:p>
          <a:p>
            <a:pPr eaLnBrk="1" hangingPunct="1"/>
            <a:r>
              <a:rPr lang="en-US" altLang="zh-CN" sz="1000" smtClean="0"/>
              <a:t>Facilitates close cooperation across all roles and functions.</a:t>
            </a:r>
          </a:p>
          <a:p>
            <a:pPr eaLnBrk="1" hangingPunct="1"/>
            <a:r>
              <a:rPr lang="en-US" altLang="zh-CN" sz="1000" smtClean="0"/>
              <a:t>Ensures that the team is fully functional and productive.</a:t>
            </a:r>
          </a:p>
          <a:p>
            <a:pPr eaLnBrk="1" hangingPunct="1"/>
            <a:r>
              <a:rPr lang="en-US" altLang="zh-CN" sz="1000" smtClean="0"/>
              <a:t>Keeps team focused in context of vision and goals.</a:t>
            </a:r>
          </a:p>
          <a:p>
            <a:pPr eaLnBrk="1" hangingPunct="1"/>
            <a:r>
              <a:rPr lang="en-US" altLang="zh-CN" sz="1000" smtClean="0"/>
              <a:t>Removes barriers and issues.</a:t>
            </a:r>
          </a:p>
          <a:p>
            <a:pPr eaLnBrk="1" hangingPunct="1"/>
            <a:r>
              <a:rPr lang="en-US" altLang="zh-CN" sz="1000" smtClean="0"/>
              <a:t>Protects the team from interruptions and external interferences.</a:t>
            </a:r>
          </a:p>
          <a:p>
            <a:pPr eaLnBrk="1" hangingPunct="1"/>
            <a:r>
              <a:rPr lang="en-US" altLang="zh-CN" sz="1000" smtClean="0"/>
              <a:t>Maintains open honest communication:</a:t>
            </a:r>
          </a:p>
          <a:p>
            <a:pPr marL="228600" lvl="1" indent="-114300" eaLnBrk="1" hangingPunct="1">
              <a:buFontTx/>
              <a:buChar char="•"/>
            </a:pPr>
            <a:r>
              <a:rPr lang="en-US" altLang="zh-CN" sz="1000" smtClean="0"/>
              <a:t>With product owner or business sponsor</a:t>
            </a:r>
          </a:p>
          <a:p>
            <a:pPr marL="228600" lvl="1" indent="-114300" eaLnBrk="1" hangingPunct="1">
              <a:buFontTx/>
              <a:buChar char="•"/>
            </a:pPr>
            <a:r>
              <a:rPr lang="en-US" altLang="zh-CN" sz="1000" smtClean="0"/>
              <a:t>Between team members</a:t>
            </a:r>
          </a:p>
          <a:p>
            <a:pPr eaLnBrk="1" hangingPunct="1"/>
            <a:r>
              <a:rPr lang="en-US" altLang="zh-CN" sz="1000" smtClean="0"/>
              <a:t>Ensures that process is followed (daily meetings, iteration planning and review, and so forth).</a:t>
            </a:r>
          </a:p>
          <a:p>
            <a:pPr eaLnBrk="1" hangingPunct="1"/>
            <a:r>
              <a:rPr lang="en-US" altLang="zh-CN" sz="1000" smtClean="0"/>
              <a:t>Ensures that value add agile practices and principles are used within the team.</a:t>
            </a:r>
          </a:p>
          <a:p>
            <a:pPr eaLnBrk="1" hangingPunct="1"/>
            <a:r>
              <a:rPr lang="en-US" altLang="zh-CN" sz="1000" smtClean="0"/>
              <a:t>Coaches others in the use and application of agile practices.</a:t>
            </a:r>
          </a:p>
          <a:p>
            <a:pPr eaLnBrk="1" hangingPunct="1"/>
            <a:r>
              <a:rPr lang="en-US" altLang="zh-CN" sz="1000" smtClean="0"/>
              <a:t>Prompts the team to think through problems.</a:t>
            </a:r>
          </a:p>
          <a:p>
            <a:pPr eaLnBrk="1" hangingPunct="1"/>
            <a:r>
              <a:rPr lang="en-US" altLang="zh-CN" sz="1000" smtClean="0"/>
              <a:t>Facilitates decision making (does not make decisions or mandate internal team activity).</a:t>
            </a:r>
          </a:p>
          <a:p>
            <a:pPr eaLnBrk="1" hangingPunct="1"/>
            <a:r>
              <a:rPr lang="en-US" altLang="zh-CN" sz="1000" smtClean="0"/>
              <a:t>Assists with record keeping for Burndown and other artifacts</a:t>
            </a:r>
          </a:p>
          <a:p>
            <a:pPr eaLnBrk="1" hangingPunct="1"/>
            <a:endParaRPr lang="zh-CN" altLang="en-US" sz="1000" smtClean="0"/>
          </a:p>
        </p:txBody>
      </p:sp>
    </p:spTree>
    <p:extLst>
      <p:ext uri="{BB962C8B-B14F-4D97-AF65-F5344CB8AC3E}">
        <p14:creationId xmlns:p14="http://schemas.microsoft.com/office/powerpoint/2010/main" val="2460304285"/>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p:sp>
      <p:sp>
        <p:nvSpPr>
          <p:cNvPr id="67587"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smtClean="0"/>
              <a:t>An agile team member can do everything within the boundaries of the project guidelines and established standards to reach the iteration goal.</a:t>
            </a:r>
          </a:p>
          <a:p>
            <a:pPr eaLnBrk="1" hangingPunct="1"/>
            <a:r>
              <a:rPr lang="en-US" altLang="zh-CN" sz="1000" dirty="0" smtClean="0"/>
              <a:t>He or she may need to call on others for help</a:t>
            </a:r>
          </a:p>
          <a:p>
            <a:pPr eaLnBrk="1" hangingPunct="1"/>
            <a:endParaRPr lang="zh-CN" altLang="en-US" sz="1000" dirty="0" smtClean="0"/>
          </a:p>
        </p:txBody>
      </p:sp>
    </p:spTree>
    <p:extLst>
      <p:ext uri="{BB962C8B-B14F-4D97-AF65-F5344CB8AC3E}">
        <p14:creationId xmlns:p14="http://schemas.microsoft.com/office/powerpoint/2010/main" val="2726828915"/>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p:sp>
      <p:sp>
        <p:nvSpPr>
          <p:cNvPr id="68611"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cs typeface="Times New Roman" panose="02020603050405020304" pitchFamily="18" charset="0"/>
              </a:rPr>
              <a:t>This role is responsible for facilitating architectural decisions on a sub-team and is part of the architecture owner team, which is responsible for the overall architectural direction of the project. The architecture owner leads their sub-team through initial architecture envisioning for their sub-systems and is involved with the initial architecture envisioning for the system as a whole. Architecture Owners are different from traditional architects in that they are not solely responsible for setting the architectural direction, but also facilitate its creation and evolution. </a:t>
            </a:r>
          </a:p>
          <a:p>
            <a:pPr eaLnBrk="1" hangingPunct="1"/>
            <a:r>
              <a:rPr lang="en-US" altLang="zh-CN" sz="1000" smtClean="0">
                <a:cs typeface="Times New Roman" panose="02020603050405020304" pitchFamily="18" charset="0"/>
              </a:rPr>
              <a:t>See also www.agilemodeling.com/essays/architectureOwner.htm</a:t>
            </a:r>
          </a:p>
          <a:p>
            <a:pPr eaLnBrk="1" hangingPunct="1"/>
            <a:endParaRPr lang="en-US" altLang="zh-CN" sz="1000" smtClean="0">
              <a:cs typeface="Times New Roman" panose="02020603050405020304" pitchFamily="18" charset="0"/>
            </a:endParaRPr>
          </a:p>
          <a:p>
            <a:pPr eaLnBrk="1" hangingPunct="1"/>
            <a:r>
              <a:rPr lang="en-CA" altLang="en-US" smtClean="0">
                <a:ea typeface="宋体" panose="02010600030101010101" pitchFamily="2" charset="-122"/>
                <a:cs typeface="Times New Roman" panose="02020603050405020304" pitchFamily="18" charset="0"/>
              </a:rPr>
              <a:t>This is an improvement over core agile, which minimizes the importance of the architecture role.  In DAD, which takes a risk-value approach to the lifecycle, they have some responsibility (along with other team members) to convince the Product Owner to prioritize work items related to technical risk.</a:t>
            </a:r>
            <a:r>
              <a:rPr lang="en-US" altLang="zh-CN" smtClean="0">
                <a:cs typeface="Times New Roman" panose="02020603050405020304" pitchFamily="18" charset="0"/>
              </a:rPr>
              <a:t> </a:t>
            </a:r>
            <a:endParaRPr lang="en-US" altLang="zh-CN" sz="1000" smtClean="0">
              <a:cs typeface="Times New Roman" panose="02020603050405020304" pitchFamily="18" charset="0"/>
            </a:endParaRPr>
          </a:p>
          <a:p>
            <a:pPr eaLnBrk="1" hangingPunct="1"/>
            <a:endParaRPr lang="en-US" altLang="zh-CN" sz="1000" smtClean="0">
              <a:cs typeface="Times New Roman" panose="02020603050405020304" pitchFamily="18" charset="0"/>
            </a:endParaRPr>
          </a:p>
          <a:p>
            <a:pPr eaLnBrk="1" hangingPunct="1"/>
            <a:endParaRPr lang="en-US" altLang="zh-CN" sz="1000" smtClean="0">
              <a:cs typeface="Times New Roman" panose="02020603050405020304" pitchFamily="18" charset="0"/>
            </a:endParaRPr>
          </a:p>
          <a:p>
            <a:pPr eaLnBrk="1" hangingPunct="1"/>
            <a:endParaRPr lang="en-US" altLang="zh-CN" sz="1000" smtClean="0">
              <a:cs typeface="Times New Roman" panose="02020603050405020304" pitchFamily="18" charset="0"/>
            </a:endParaRPr>
          </a:p>
        </p:txBody>
      </p:sp>
    </p:spTree>
    <p:extLst>
      <p:ext uri="{BB962C8B-B14F-4D97-AF65-F5344CB8AC3E}">
        <p14:creationId xmlns:p14="http://schemas.microsoft.com/office/powerpoint/2010/main" val="3691869101"/>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spect="1" noChangeArrowheads="1"/>
          </p:cNvSpPr>
          <p:nvPr>
            <p:ph type="body" idx="1"/>
          </p:nvPr>
        </p:nvSpPr>
        <p:spPr>
          <a:xfrm>
            <a:off x="2616200" y="4021138"/>
            <a:ext cx="4167188"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z="1000" smtClean="0"/>
              <a:t>Domain Expert: </a:t>
            </a:r>
            <a:r>
              <a:rPr lang="en-US" altLang="zh-CN" sz="1000" smtClean="0">
                <a:cs typeface="Times New Roman" panose="02020603050405020304" pitchFamily="18" charset="0"/>
              </a:rPr>
              <a:t>The product owner represents a wide range of stakeholders, not just end users, so it isn't reasonable to expect them to be experts in every nuance in your domain. The product owner will sometimes bring in domain experts to work with the team, for example, a tax expert to explain the details of a requirement or the sponsoring executive to explain the vision for the project.</a:t>
            </a:r>
            <a:endParaRPr lang="en-US" altLang="zh-CN" sz="1000" smtClean="0"/>
          </a:p>
          <a:p>
            <a:pPr eaLnBrk="1" hangingPunct="1">
              <a:lnSpc>
                <a:spcPct val="90000"/>
              </a:lnSpc>
            </a:pPr>
            <a:r>
              <a:rPr lang="en-US" altLang="zh-CN" sz="1000" smtClean="0"/>
              <a:t>Technical Expert: Sometimes the team needs the help of technical experts, such as build masters, to set up their build scripts or an agile database administrator to help design and test their database. Technical experts are brought in on as needed, on a temporary basis, to help the team overcome a difficult problem and to transfer their skills to one or more developers on the team</a:t>
            </a:r>
          </a:p>
          <a:p>
            <a:pPr eaLnBrk="1" hangingPunct="1">
              <a:lnSpc>
                <a:spcPct val="90000"/>
              </a:lnSpc>
            </a:pPr>
            <a:r>
              <a:rPr lang="en-US" altLang="zh-CN" sz="1000" smtClean="0"/>
              <a:t>Independent Tester: Effective agile teams often have an independent test team working in parallel that validates their work throughout the lifecycle.  Typically needed for scaling issues (complex domains, complex technology, regulatory compliance)</a:t>
            </a:r>
          </a:p>
          <a:p>
            <a:pPr eaLnBrk="1" hangingPunct="1">
              <a:lnSpc>
                <a:spcPct val="90000"/>
              </a:lnSpc>
            </a:pPr>
            <a:r>
              <a:rPr lang="en-US" altLang="zh-CN" sz="1000" smtClean="0"/>
              <a:t>Integrator: The subteams are typically responsible for one or more subsystems. The larger the overall team, generally the larger and more complicated the system being built. In these situations, the overall team may require one or more people in the role of integrator. The integrator is responsible for building the entire system from its various subsystems.  Integrators often work closely with the independent test team, if there is one, to perform system integration testing regularly throughout the project.  Typically needed only for complex systems.</a:t>
            </a:r>
          </a:p>
          <a:p>
            <a:pPr eaLnBrk="1" hangingPunct="1">
              <a:lnSpc>
                <a:spcPct val="90000"/>
              </a:lnSpc>
            </a:pPr>
            <a:r>
              <a:rPr lang="en-US" altLang="zh-CN" sz="1000" smtClean="0"/>
              <a:t>Specialist. Sometimes component subteams require people focused on narrow specialties.  For example, a team working on a security component likely requires one or more security specialists. </a:t>
            </a:r>
          </a:p>
          <a:p>
            <a:pPr eaLnBrk="1" hangingPunct="1">
              <a:lnSpc>
                <a:spcPct val="90000"/>
              </a:lnSpc>
            </a:pPr>
            <a:endParaRPr lang="zh-CN" altLang="en-US" sz="1000" smtClean="0"/>
          </a:p>
        </p:txBody>
      </p:sp>
    </p:spTree>
    <p:extLst>
      <p:ext uri="{BB962C8B-B14F-4D97-AF65-F5344CB8AC3E}">
        <p14:creationId xmlns:p14="http://schemas.microsoft.com/office/powerpoint/2010/main" val="2041525926"/>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cs typeface="Arial" panose="020B0604020202020204" pitchFamily="34" charset="0"/>
              </a:defRPr>
            </a:lvl1pPr>
            <a:lvl2pPr marL="742950" indent="-285750" defTabSz="957263" eaLnBrk="0" hangingPunct="0">
              <a:defRPr>
                <a:solidFill>
                  <a:schemeClr val="tx1"/>
                </a:solidFill>
                <a:latin typeface="Arial" panose="020B0604020202020204" pitchFamily="34" charset="0"/>
                <a:cs typeface="Arial" panose="020B0604020202020204" pitchFamily="34" charset="0"/>
              </a:defRPr>
            </a:lvl2pPr>
            <a:lvl3pPr marL="1143000" indent="-228600" defTabSz="957263" eaLnBrk="0" hangingPunct="0">
              <a:defRPr>
                <a:solidFill>
                  <a:schemeClr val="tx1"/>
                </a:solidFill>
                <a:latin typeface="Arial" panose="020B0604020202020204" pitchFamily="34" charset="0"/>
                <a:cs typeface="Arial" panose="020B0604020202020204" pitchFamily="34" charset="0"/>
              </a:defRPr>
            </a:lvl3pPr>
            <a:lvl4pPr marL="1600200" indent="-228600" defTabSz="957263" eaLnBrk="0" hangingPunct="0">
              <a:defRPr>
                <a:solidFill>
                  <a:schemeClr val="tx1"/>
                </a:solidFill>
                <a:latin typeface="Arial" panose="020B0604020202020204" pitchFamily="34" charset="0"/>
                <a:cs typeface="Arial" panose="020B0604020202020204" pitchFamily="34" charset="0"/>
              </a:defRPr>
            </a:lvl4pPr>
            <a:lvl5pPr marL="2057400" indent="-228600" defTabSz="957263" eaLnBrk="0" hangingPunct="0">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1AFB08C2-62F4-4A2A-B9EE-5776BBCBF80A}" type="slidenum">
              <a:rPr lang="zh-CN" altLang="en-US" sz="1300"/>
              <a:pPr algn="r" eaLnBrk="1" hangingPunct="1"/>
              <a:t>23</a:t>
            </a:fld>
            <a:endParaRPr lang="en-US" altLang="zh-CN" sz="1300"/>
          </a:p>
        </p:txBody>
      </p:sp>
      <p:sp>
        <p:nvSpPr>
          <p:cNvPr id="59395" name="Rectangle 2"/>
          <p:cNvSpPr>
            <a:spLocks noGrp="1" noRot="1" noChangeAspect="1" noChangeArrowheads="1" noTextEdit="1"/>
          </p:cNvSpPr>
          <p:nvPr>
            <p:ph type="sldImg"/>
          </p:nvPr>
        </p:nvSpPr>
        <p:spPr>
          <a:xfrm>
            <a:off x="1193800" y="690563"/>
            <a:ext cx="4624388" cy="3467100"/>
          </a:xfrm>
        </p:spPr>
      </p:sp>
      <p:sp>
        <p:nvSpPr>
          <p:cNvPr id="59396"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0042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95388" y="692150"/>
            <a:ext cx="4619625" cy="3463925"/>
          </a:xfrm>
        </p:spPr>
      </p:sp>
      <p:sp>
        <p:nvSpPr>
          <p:cNvPr id="71683" name="Rectangle 3"/>
          <p:cNvSpPr>
            <a:spLocks noGrp="1" noChangeArrowheads="1"/>
          </p:cNvSpPr>
          <p:nvPr>
            <p:ph type="body" idx="1"/>
          </p:nvPr>
        </p:nvSpPr>
        <p:spPr>
          <a:xfrm>
            <a:off x="701675" y="4387850"/>
            <a:ext cx="560705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b-NO" altLang="zh-CN" smtClean="0"/>
          </a:p>
        </p:txBody>
      </p:sp>
    </p:spTree>
    <p:extLst>
      <p:ext uri="{BB962C8B-B14F-4D97-AF65-F5344CB8AC3E}">
        <p14:creationId xmlns:p14="http://schemas.microsoft.com/office/powerpoint/2010/main" val="1887174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95388" y="692150"/>
            <a:ext cx="4619625" cy="3463925"/>
          </a:xfrm>
        </p:spPr>
      </p:sp>
      <p:sp>
        <p:nvSpPr>
          <p:cNvPr id="72707" name="Rectangle 3"/>
          <p:cNvSpPr>
            <a:spLocks noGrp="1" noChangeArrowheads="1"/>
          </p:cNvSpPr>
          <p:nvPr>
            <p:ph type="body" idx="1"/>
          </p:nvPr>
        </p:nvSpPr>
        <p:spPr>
          <a:xfrm>
            <a:off x="701675" y="4387850"/>
            <a:ext cx="560705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spcBef>
                <a:spcPct val="60000"/>
              </a:spcBef>
            </a:pPr>
            <a:r>
              <a:rPr lang="en-US" altLang="zh-CN" sz="1500" smtClean="0"/>
              <a:t>Key project management activities are still necessary</a:t>
            </a:r>
          </a:p>
          <a:p>
            <a:pPr lvl="1">
              <a:spcBef>
                <a:spcPct val="60000"/>
              </a:spcBef>
            </a:pPr>
            <a:r>
              <a:rPr lang="en-US" altLang="zh-CN" sz="1500" smtClean="0"/>
              <a:t>Project management might be more important than ever</a:t>
            </a:r>
          </a:p>
          <a:p>
            <a:pPr lvl="1">
              <a:spcBef>
                <a:spcPct val="60000"/>
              </a:spcBef>
            </a:pPr>
            <a:r>
              <a:rPr lang="en-US" altLang="zh-CN" sz="1500" smtClean="0"/>
              <a:t>Project management practices must not interfere with the benefits that can be realized in Agile projects</a:t>
            </a:r>
          </a:p>
          <a:p>
            <a:pPr lvl="1">
              <a:spcBef>
                <a:spcPct val="60000"/>
              </a:spcBef>
            </a:pPr>
            <a:r>
              <a:rPr lang="en-US" altLang="zh-CN" sz="1500" smtClean="0"/>
              <a:t>PM activity may be shared differently</a:t>
            </a:r>
          </a:p>
          <a:p>
            <a:pPr lvl="1">
              <a:spcBef>
                <a:spcPct val="60000"/>
              </a:spcBef>
            </a:pPr>
            <a:r>
              <a:rPr lang="en-US" altLang="zh-CN" sz="1500" smtClean="0"/>
              <a:t>The PM is still responsible and accountable</a:t>
            </a:r>
          </a:p>
          <a:p>
            <a:pPr lvl="1">
              <a:spcBef>
                <a:spcPct val="60000"/>
              </a:spcBef>
            </a:pPr>
            <a:r>
              <a:rPr lang="en-US" altLang="zh-CN" sz="1500" smtClean="0"/>
              <a:t>WWPMM fully supports Agile</a:t>
            </a:r>
          </a:p>
          <a:p>
            <a:endParaRPr lang="nb-NO" altLang="zh-CN" smtClean="0"/>
          </a:p>
        </p:txBody>
      </p:sp>
    </p:spTree>
    <p:extLst>
      <p:ext uri="{BB962C8B-B14F-4D97-AF65-F5344CB8AC3E}">
        <p14:creationId xmlns:p14="http://schemas.microsoft.com/office/powerpoint/2010/main" val="901093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95388" y="692150"/>
            <a:ext cx="4619625" cy="3463925"/>
          </a:xfrm>
        </p:spPr>
      </p:sp>
      <p:sp>
        <p:nvSpPr>
          <p:cNvPr id="73731" name="Rectangle 3"/>
          <p:cNvSpPr>
            <a:spLocks noGrp="1" noChangeArrowheads="1"/>
          </p:cNvSpPr>
          <p:nvPr>
            <p:ph type="body" idx="1"/>
          </p:nvPr>
        </p:nvSpPr>
        <p:spPr>
          <a:xfrm>
            <a:off x="701675" y="4387850"/>
            <a:ext cx="560705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60000"/>
              </a:spcBef>
            </a:pPr>
            <a:r>
              <a:rPr lang="en-US" altLang="zh-CN" smtClean="0"/>
              <a:t>What project managers are ultimately responsible for does not actually change in Agile development projects. In all projects, regardless of the development approach or technical methods used, project manager responsibilities include:</a:t>
            </a:r>
          </a:p>
          <a:p>
            <a:pPr lvl="1">
              <a:spcBef>
                <a:spcPct val="60000"/>
              </a:spcBef>
            </a:pPr>
            <a:r>
              <a:rPr lang="en-US" altLang="zh-CN" smtClean="0"/>
              <a:t>Leading the IBM project </a:t>
            </a:r>
          </a:p>
          <a:p>
            <a:pPr lvl="1">
              <a:spcBef>
                <a:spcPct val="60000"/>
              </a:spcBef>
            </a:pPr>
            <a:r>
              <a:rPr lang="en-US" altLang="zh-CN" smtClean="0"/>
              <a:t>Being accountable for the success of the IBM project </a:t>
            </a:r>
          </a:p>
          <a:p>
            <a:pPr lvl="1">
              <a:spcBef>
                <a:spcPct val="60000"/>
              </a:spcBef>
            </a:pPr>
            <a:r>
              <a:rPr lang="en-US" altLang="zh-CN" smtClean="0"/>
              <a:t>Initializing, planning, executing, monitoring, controlling, and closing projects according to established agreements and contracts </a:t>
            </a:r>
          </a:p>
          <a:p>
            <a:pPr lvl="1">
              <a:spcBef>
                <a:spcPct val="60000"/>
              </a:spcBef>
            </a:pPr>
            <a:r>
              <a:rPr lang="en-US" altLang="zh-CN" smtClean="0"/>
              <a:t>Utilizing formal profession processes, methods, tools, and techniques to manage scope, financials, risk, change, issues, resources, agreements, and customer satisfaction </a:t>
            </a:r>
          </a:p>
          <a:p>
            <a:pPr lvl="1">
              <a:spcBef>
                <a:spcPct val="60000"/>
              </a:spcBef>
            </a:pPr>
            <a:r>
              <a:rPr lang="en-US" altLang="zh-CN" smtClean="0"/>
              <a:t>Delivering the project on time, within budget, and with high customer satisfaction</a:t>
            </a:r>
          </a:p>
          <a:p>
            <a:endParaRPr lang="nb-NO" altLang="zh-CN" smtClean="0"/>
          </a:p>
        </p:txBody>
      </p:sp>
    </p:spTree>
    <p:extLst>
      <p:ext uri="{BB962C8B-B14F-4D97-AF65-F5344CB8AC3E}">
        <p14:creationId xmlns:p14="http://schemas.microsoft.com/office/powerpoint/2010/main" val="23642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cs typeface="Arial" panose="020B0604020202020204" pitchFamily="34" charset="0"/>
              </a:defRPr>
            </a:lvl1pPr>
            <a:lvl2pPr marL="742950" indent="-285750" defTabSz="957263" eaLnBrk="0" hangingPunct="0">
              <a:defRPr>
                <a:solidFill>
                  <a:schemeClr val="tx1"/>
                </a:solidFill>
                <a:latin typeface="Arial" panose="020B0604020202020204" pitchFamily="34" charset="0"/>
                <a:cs typeface="Arial" panose="020B0604020202020204" pitchFamily="34" charset="0"/>
              </a:defRPr>
            </a:lvl2pPr>
            <a:lvl3pPr marL="1143000" indent="-228600" defTabSz="957263" eaLnBrk="0" hangingPunct="0">
              <a:defRPr>
                <a:solidFill>
                  <a:schemeClr val="tx1"/>
                </a:solidFill>
                <a:latin typeface="Arial" panose="020B0604020202020204" pitchFamily="34" charset="0"/>
                <a:cs typeface="Arial" panose="020B0604020202020204" pitchFamily="34" charset="0"/>
              </a:defRPr>
            </a:lvl3pPr>
            <a:lvl4pPr marL="1600200" indent="-228600" defTabSz="957263" eaLnBrk="0" hangingPunct="0">
              <a:defRPr>
                <a:solidFill>
                  <a:schemeClr val="tx1"/>
                </a:solidFill>
                <a:latin typeface="Arial" panose="020B0604020202020204" pitchFamily="34" charset="0"/>
                <a:cs typeface="Arial" panose="020B0604020202020204" pitchFamily="34" charset="0"/>
              </a:defRPr>
            </a:lvl4pPr>
            <a:lvl5pPr marL="2057400" indent="-228600" defTabSz="957263" eaLnBrk="0" hangingPunct="0">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1AFB08C2-62F4-4A2A-B9EE-5776BBCBF80A}" type="slidenum">
              <a:rPr lang="zh-CN" altLang="en-US" sz="1300"/>
              <a:pPr algn="r" eaLnBrk="1" hangingPunct="1"/>
              <a:t>2</a:t>
            </a:fld>
            <a:endParaRPr lang="en-US" altLang="zh-CN" sz="1300"/>
          </a:p>
        </p:txBody>
      </p:sp>
      <p:sp>
        <p:nvSpPr>
          <p:cNvPr id="59395" name="Rectangle 2"/>
          <p:cNvSpPr>
            <a:spLocks noGrp="1" noRot="1" noChangeAspect="1" noChangeArrowheads="1" noTextEdit="1"/>
          </p:cNvSpPr>
          <p:nvPr>
            <p:ph type="sldImg"/>
          </p:nvPr>
        </p:nvSpPr>
        <p:spPr>
          <a:xfrm>
            <a:off x="1193800" y="690563"/>
            <a:ext cx="4624388" cy="3467100"/>
          </a:xfrm>
        </p:spPr>
      </p:sp>
      <p:sp>
        <p:nvSpPr>
          <p:cNvPr id="59396"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6291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95388" y="692150"/>
            <a:ext cx="4619625" cy="3463925"/>
          </a:xfrm>
        </p:spPr>
      </p:sp>
      <p:sp>
        <p:nvSpPr>
          <p:cNvPr id="74755" name="Rectangle 3"/>
          <p:cNvSpPr>
            <a:spLocks noGrp="1" noChangeArrowheads="1"/>
          </p:cNvSpPr>
          <p:nvPr>
            <p:ph type="body" idx="1"/>
          </p:nvPr>
        </p:nvSpPr>
        <p:spPr>
          <a:xfrm>
            <a:off x="701675" y="4387850"/>
            <a:ext cx="560705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60000"/>
              </a:spcBef>
            </a:pPr>
            <a:r>
              <a:rPr lang="en-US" altLang="zh-CN" dirty="0" smtClean="0"/>
              <a:t>Project managers who are new to Agile must begin to learn how to do things differently </a:t>
            </a:r>
          </a:p>
          <a:p>
            <a:pPr>
              <a:spcBef>
                <a:spcPct val="60000"/>
              </a:spcBef>
            </a:pPr>
            <a:r>
              <a:rPr lang="en-US" altLang="zh-CN" dirty="0" smtClean="0"/>
              <a:t>By definition, an Agile environment requires flexibility. However, this does not preclude more formal practices.</a:t>
            </a:r>
          </a:p>
          <a:p>
            <a:pPr>
              <a:spcBef>
                <a:spcPct val="60000"/>
              </a:spcBef>
            </a:pPr>
            <a:r>
              <a:rPr lang="en-US" altLang="zh-CN" dirty="0" smtClean="0"/>
              <a:t>Project management methods should be tailored to be more flexible and performed iteratively on an Agile project</a:t>
            </a:r>
          </a:p>
          <a:p>
            <a:pPr>
              <a:spcBef>
                <a:spcPct val="60000"/>
              </a:spcBef>
            </a:pPr>
            <a:r>
              <a:rPr lang="en-US" altLang="zh-CN" dirty="0" smtClean="0"/>
              <a:t>PMs need to develop behaviors for leadership, communication, and teaming that are consistent with this more flexible environment</a:t>
            </a:r>
          </a:p>
          <a:p>
            <a:pPr>
              <a:spcBef>
                <a:spcPct val="60000"/>
              </a:spcBef>
            </a:pPr>
            <a:r>
              <a:rPr lang="en-US" altLang="zh-CN" dirty="0" smtClean="0"/>
              <a:t>On an Agile project, more value is placed on attitude than on process, and on environment more than on methodology. A project manager must balance the requirements of the traditional project management system with Agile views and concepts. </a:t>
            </a:r>
          </a:p>
          <a:p>
            <a:endParaRPr lang="nb-NO" altLang="zh-CN" dirty="0" smtClean="0"/>
          </a:p>
        </p:txBody>
      </p:sp>
    </p:spTree>
    <p:extLst>
      <p:ext uri="{BB962C8B-B14F-4D97-AF65-F5344CB8AC3E}">
        <p14:creationId xmlns:p14="http://schemas.microsoft.com/office/powerpoint/2010/main" val="1462597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96975" y="693738"/>
            <a:ext cx="4618038" cy="3462337"/>
          </a:xfrm>
        </p:spPr>
      </p:sp>
      <p:sp>
        <p:nvSpPr>
          <p:cNvPr id="75779" name="Rectangle 3"/>
          <p:cNvSpPr>
            <a:spLocks noGrp="1" noChangeArrowheads="1"/>
          </p:cNvSpPr>
          <p:nvPr>
            <p:ph type="body" idx="1"/>
          </p:nvPr>
        </p:nvSpPr>
        <p:spPr>
          <a:xfrm>
            <a:off x="701675" y="4386263"/>
            <a:ext cx="560705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smtClean="0">
                <a:solidFill>
                  <a:srgbClr val="0066FF"/>
                </a:solidFill>
              </a:rPr>
              <a:t>Characteristics of Good Team Lead</a:t>
            </a:r>
            <a:r>
              <a:rPr lang="en-US" altLang="zh-CN" smtClean="0"/>
              <a:t> </a:t>
            </a:r>
          </a:p>
          <a:p>
            <a:r>
              <a:rPr lang="en-US" altLang="zh-CN" b="1" i="1" smtClean="0"/>
              <a:t>Attitude:</a:t>
            </a:r>
          </a:p>
          <a:p>
            <a:r>
              <a:rPr lang="en-US" altLang="zh-CN" smtClean="0"/>
              <a:t>putting team performance first and recognizing help is needed</a:t>
            </a:r>
          </a:p>
          <a:p>
            <a:r>
              <a:rPr lang="en-US" altLang="zh-CN" b="1" i="1" smtClean="0"/>
              <a:t>Behavior:</a:t>
            </a:r>
          </a:p>
          <a:p>
            <a:r>
              <a:rPr lang="en-US" altLang="zh-CN" smtClean="0"/>
              <a:t>Clarify purpose and goals, build commitment and self-confidence</a:t>
            </a:r>
          </a:p>
          <a:p>
            <a:r>
              <a:rPr lang="en-US" altLang="zh-CN" smtClean="0"/>
              <a:t>Striking right balance between providing guidance and giving up control, making all the decisions</a:t>
            </a:r>
          </a:p>
          <a:p>
            <a:r>
              <a:rPr lang="en-US" altLang="zh-CN" smtClean="0"/>
              <a:t>Striking balance between action and patience, strengthen the mix and level of skills, remove obstacles, do real work</a:t>
            </a:r>
          </a:p>
          <a:p>
            <a:r>
              <a:rPr lang="en-US" altLang="zh-CN" b="1" i="1" smtClean="0"/>
              <a:t>Effectiveness:</a:t>
            </a:r>
          </a:p>
          <a:p>
            <a:r>
              <a:rPr lang="en-US" altLang="zh-CN" smtClean="0"/>
              <a:t>Remove barriers to team performance</a:t>
            </a:r>
          </a:p>
          <a:p>
            <a:r>
              <a:rPr lang="en-US" altLang="zh-CN" smtClean="0"/>
              <a:t>Encourage team individuals</a:t>
            </a:r>
          </a:p>
          <a:p>
            <a:r>
              <a:rPr lang="en-US" altLang="zh-CN" smtClean="0"/>
              <a:t>        Team Lead &amp; Team Leadership are different concept. </a:t>
            </a:r>
          </a:p>
          <a:p>
            <a:r>
              <a:rPr lang="en-US" altLang="zh-CN" smtClean="0"/>
              <a:t>        Team leaders need to grow after they are selected.</a:t>
            </a:r>
          </a:p>
          <a:p>
            <a:endParaRPr lang="en-US" altLang="zh-CN" smtClean="0"/>
          </a:p>
          <a:p>
            <a:endParaRPr lang="en-US" altLang="zh-CN" i="1" smtClean="0"/>
          </a:p>
          <a:p>
            <a:endParaRPr lang="en-US" altLang="zh-CN" smtClean="0"/>
          </a:p>
          <a:p>
            <a:endParaRPr lang="en-US" altLang="zh-CN" smtClean="0"/>
          </a:p>
          <a:p>
            <a:endParaRPr lang="en-US" altLang="zh-CN" smtClean="0"/>
          </a:p>
          <a:p>
            <a:endParaRPr lang="zh-CN" altLang="en-US" smtClean="0"/>
          </a:p>
        </p:txBody>
      </p:sp>
    </p:spTree>
    <p:extLst>
      <p:ext uri="{BB962C8B-B14F-4D97-AF65-F5344CB8AC3E}">
        <p14:creationId xmlns:p14="http://schemas.microsoft.com/office/powerpoint/2010/main" val="1644937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96975" y="692150"/>
            <a:ext cx="4618038" cy="3462338"/>
          </a:xfrm>
        </p:spPr>
      </p:sp>
      <p:sp>
        <p:nvSpPr>
          <p:cNvPr id="76803" name="Rectangle 3"/>
          <p:cNvSpPr>
            <a:spLocks noGrp="1" noChangeArrowheads="1"/>
          </p:cNvSpPr>
          <p:nvPr>
            <p:ph type="body" idx="1"/>
          </p:nvPr>
        </p:nvSpPr>
        <p:spPr>
          <a:xfrm>
            <a:off x="933450" y="4387850"/>
            <a:ext cx="514350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CN" sz="1000" smtClean="0"/>
              <a:t>Iterations in OpenUP keep the team focused on delivering incremental customer value every few weeks by delivering a fully tested demo-able or shippable build (product increment). </a:t>
            </a:r>
          </a:p>
          <a:p>
            <a:endParaRPr lang="en-GB" altLang="zh-CN" sz="1000" smtClean="0"/>
          </a:p>
          <a:p>
            <a:r>
              <a:rPr lang="en-GB" altLang="zh-CN" sz="1000" b="1" smtClean="0"/>
              <a:t>Iteration planning</a:t>
            </a:r>
            <a:r>
              <a:rPr lang="en-GB" altLang="zh-CN" sz="1000" smtClean="0"/>
              <a:t>, estimation, and progress tracking are </a:t>
            </a:r>
            <a:r>
              <a:rPr lang="en-GB" altLang="zh-CN" sz="1000" b="1" smtClean="0"/>
              <a:t>centered on work items</a:t>
            </a:r>
            <a:r>
              <a:rPr lang="en-GB" altLang="zh-CN" sz="1000" smtClean="0"/>
              <a:t>. </a:t>
            </a:r>
            <a:r>
              <a:rPr lang="en-GB" altLang="zh-CN" sz="1000" b="1" smtClean="0"/>
              <a:t>The iteration plan is created by selecting the top-priority work items.</a:t>
            </a:r>
            <a:r>
              <a:rPr lang="en-GB" altLang="zh-CN" sz="1000" smtClean="0"/>
              <a:t> </a:t>
            </a:r>
            <a:r>
              <a:rPr lang="en-GB" altLang="zh-CN" sz="1000" b="1" smtClean="0"/>
              <a:t>Agile estimation techniques</a:t>
            </a:r>
            <a:r>
              <a:rPr lang="en-GB" altLang="zh-CN" sz="1000" smtClean="0"/>
              <a:t> are used to understand how many work items can </a:t>
            </a:r>
            <a:r>
              <a:rPr lang="en-GB" altLang="zh-CN" sz="1000" b="1" smtClean="0"/>
              <a:t>safely fit within the time-boxed</a:t>
            </a:r>
            <a:r>
              <a:rPr lang="en-GB" altLang="zh-CN" sz="1000" smtClean="0"/>
              <a:t> iteration, and work items are filtered to ensure that the chosen work items will allow the team to deliver upon iteration objectives agreed to by stakeholders. </a:t>
            </a:r>
            <a:r>
              <a:rPr lang="en-GB" altLang="zh-CN" sz="1000" b="1" smtClean="0"/>
              <a:t>Progress is demonstrated through continuous completion of many small work items</a:t>
            </a:r>
            <a:r>
              <a:rPr lang="en-GB" altLang="zh-CN" sz="1000" smtClean="0"/>
              <a:t> (see </a:t>
            </a:r>
            <a:r>
              <a:rPr lang="en-GB" altLang="zh-CN" sz="1000" smtClean="0">
                <a:hlinkClick r:id="rId3"/>
              </a:rPr>
              <a:t>Micro-Increments</a:t>
            </a:r>
            <a:r>
              <a:rPr lang="en-GB" altLang="zh-CN" sz="1000" smtClean="0"/>
              <a:t>). </a:t>
            </a:r>
          </a:p>
          <a:p>
            <a:endParaRPr lang="en-GB" altLang="zh-CN" sz="1000" smtClean="0"/>
          </a:p>
          <a:p>
            <a:r>
              <a:rPr lang="en-GB" altLang="zh-CN" sz="1000" b="1" smtClean="0"/>
              <a:t>Self-organization – focus on pull rather than push approach – trust the team to get the job done</a:t>
            </a:r>
          </a:p>
          <a:p>
            <a:r>
              <a:rPr lang="en-GB" altLang="zh-CN" sz="1000" smtClean="0"/>
              <a:t>Team members work more effectively if they can influence what they do and how they do it, rather than operating in an environment where they are told what to do. Giving the team the ability and responsibility to organize their work and determine how to best meet their commitments motivates team members to do their best. This also helps them collaborate to ensure that the right skills are applied to the appropriate tasks. Self organization impacts many areas, including how planning and commitments are made (by a team, not by individuals), how work is assigned (you sign up versus get assigned), and how team members view their role in the project (team member first, job function second). </a:t>
            </a:r>
          </a:p>
        </p:txBody>
      </p:sp>
    </p:spTree>
    <p:extLst>
      <p:ext uri="{BB962C8B-B14F-4D97-AF65-F5344CB8AC3E}">
        <p14:creationId xmlns:p14="http://schemas.microsoft.com/office/powerpoint/2010/main" val="3900375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96975" y="693738"/>
            <a:ext cx="4618038" cy="3462337"/>
          </a:xfrm>
        </p:spPr>
      </p:sp>
      <p:sp>
        <p:nvSpPr>
          <p:cNvPr id="77827" name="Rectangle 3"/>
          <p:cNvSpPr>
            <a:spLocks noGrp="1" noChangeArrowheads="1"/>
          </p:cNvSpPr>
          <p:nvPr>
            <p:ph type="body" idx="1"/>
          </p:nvPr>
        </p:nvSpPr>
        <p:spPr>
          <a:xfrm>
            <a:off x="701675" y="4386263"/>
            <a:ext cx="560705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smtClean="0">
                <a:solidFill>
                  <a:srgbClr val="0066FF"/>
                </a:solidFill>
              </a:rPr>
              <a:t>Characteristics of Good Team Lead</a:t>
            </a:r>
            <a:r>
              <a:rPr lang="en-US" altLang="zh-CN" smtClean="0"/>
              <a:t> </a:t>
            </a:r>
          </a:p>
          <a:p>
            <a:r>
              <a:rPr lang="en-US" altLang="zh-CN" b="1" i="1" smtClean="0"/>
              <a:t>Attitude:</a:t>
            </a:r>
          </a:p>
          <a:p>
            <a:r>
              <a:rPr lang="en-US" altLang="zh-CN" smtClean="0"/>
              <a:t>putting team performance first and recognizing help is needed</a:t>
            </a:r>
          </a:p>
          <a:p>
            <a:r>
              <a:rPr lang="en-US" altLang="zh-CN" b="1" i="1" smtClean="0"/>
              <a:t>Behavior:</a:t>
            </a:r>
          </a:p>
          <a:p>
            <a:r>
              <a:rPr lang="en-US" altLang="zh-CN" smtClean="0"/>
              <a:t>Clarify purpose and goals, build commitment and self-confidence</a:t>
            </a:r>
          </a:p>
          <a:p>
            <a:r>
              <a:rPr lang="en-US" altLang="zh-CN" smtClean="0"/>
              <a:t>Striking right balance between providing guidance and giving up control, making all the decisions</a:t>
            </a:r>
          </a:p>
          <a:p>
            <a:r>
              <a:rPr lang="en-US" altLang="zh-CN" smtClean="0"/>
              <a:t>Striking balance between action and patience, strengthen the mix and level of skills, remove obstacles, do real work</a:t>
            </a:r>
          </a:p>
          <a:p>
            <a:r>
              <a:rPr lang="en-US" altLang="zh-CN" b="1" i="1" smtClean="0"/>
              <a:t>Effectiveness:</a:t>
            </a:r>
          </a:p>
          <a:p>
            <a:r>
              <a:rPr lang="en-US" altLang="zh-CN" smtClean="0"/>
              <a:t>Remove barriers to team performance</a:t>
            </a:r>
          </a:p>
          <a:p>
            <a:r>
              <a:rPr lang="en-US" altLang="zh-CN" smtClean="0"/>
              <a:t>Encourage team individuals</a:t>
            </a:r>
          </a:p>
          <a:p>
            <a:r>
              <a:rPr lang="en-US" altLang="zh-CN" smtClean="0"/>
              <a:t>        Team Lead &amp; Team Leadership are different concept. </a:t>
            </a:r>
          </a:p>
          <a:p>
            <a:r>
              <a:rPr lang="en-US" altLang="zh-CN" smtClean="0"/>
              <a:t>        Team leaders need to grow after they are selected.</a:t>
            </a:r>
          </a:p>
          <a:p>
            <a:endParaRPr lang="en-US" altLang="zh-CN" smtClean="0"/>
          </a:p>
          <a:p>
            <a:endParaRPr lang="en-US" altLang="zh-CN" i="1" smtClean="0"/>
          </a:p>
          <a:p>
            <a:endParaRPr lang="en-US" altLang="zh-CN" smtClean="0"/>
          </a:p>
          <a:p>
            <a:endParaRPr lang="en-US" altLang="zh-CN" smtClean="0"/>
          </a:p>
          <a:p>
            <a:endParaRPr lang="en-US" altLang="zh-CN" smtClean="0"/>
          </a:p>
          <a:p>
            <a:endParaRPr lang="zh-CN" altLang="en-US" smtClean="0"/>
          </a:p>
        </p:txBody>
      </p:sp>
    </p:spTree>
    <p:extLst>
      <p:ext uri="{BB962C8B-B14F-4D97-AF65-F5344CB8AC3E}">
        <p14:creationId xmlns:p14="http://schemas.microsoft.com/office/powerpoint/2010/main" val="4069062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cs typeface="Arial" panose="020B0604020202020204" pitchFamily="34" charset="0"/>
              </a:defRPr>
            </a:lvl1pPr>
            <a:lvl2pPr marL="742950" indent="-285750" defTabSz="957263" eaLnBrk="0" hangingPunct="0">
              <a:defRPr>
                <a:solidFill>
                  <a:schemeClr val="tx1"/>
                </a:solidFill>
                <a:latin typeface="Arial" panose="020B0604020202020204" pitchFamily="34" charset="0"/>
                <a:cs typeface="Arial" panose="020B0604020202020204" pitchFamily="34" charset="0"/>
              </a:defRPr>
            </a:lvl2pPr>
            <a:lvl3pPr marL="1143000" indent="-228600" defTabSz="957263" eaLnBrk="0" hangingPunct="0">
              <a:defRPr>
                <a:solidFill>
                  <a:schemeClr val="tx1"/>
                </a:solidFill>
                <a:latin typeface="Arial" panose="020B0604020202020204" pitchFamily="34" charset="0"/>
                <a:cs typeface="Arial" panose="020B0604020202020204" pitchFamily="34" charset="0"/>
              </a:defRPr>
            </a:lvl3pPr>
            <a:lvl4pPr marL="1600200" indent="-228600" defTabSz="957263" eaLnBrk="0" hangingPunct="0">
              <a:defRPr>
                <a:solidFill>
                  <a:schemeClr val="tx1"/>
                </a:solidFill>
                <a:latin typeface="Arial" panose="020B0604020202020204" pitchFamily="34" charset="0"/>
                <a:cs typeface="Arial" panose="020B0604020202020204" pitchFamily="34" charset="0"/>
              </a:defRPr>
            </a:lvl4pPr>
            <a:lvl5pPr marL="2057400" indent="-228600" defTabSz="957263" eaLnBrk="0" hangingPunct="0">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1AFB08C2-62F4-4A2A-B9EE-5776BBCBF80A}" type="slidenum">
              <a:rPr lang="zh-CN" altLang="en-US" sz="1300"/>
              <a:pPr algn="r" eaLnBrk="1" hangingPunct="1"/>
              <a:t>31</a:t>
            </a:fld>
            <a:endParaRPr lang="en-US" altLang="zh-CN" sz="1300"/>
          </a:p>
        </p:txBody>
      </p:sp>
      <p:sp>
        <p:nvSpPr>
          <p:cNvPr id="59395" name="Rectangle 2"/>
          <p:cNvSpPr>
            <a:spLocks noGrp="1" noRot="1" noChangeAspect="1" noChangeArrowheads="1" noTextEdit="1"/>
          </p:cNvSpPr>
          <p:nvPr>
            <p:ph type="sldImg"/>
          </p:nvPr>
        </p:nvSpPr>
        <p:spPr>
          <a:xfrm>
            <a:off x="1193800" y="690563"/>
            <a:ext cx="4624388" cy="3467100"/>
          </a:xfrm>
        </p:spPr>
      </p:sp>
      <p:sp>
        <p:nvSpPr>
          <p:cNvPr id="59396"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3880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cs typeface="Arial" panose="020B0604020202020204" pitchFamily="34" charset="0"/>
              </a:defRPr>
            </a:lvl1pPr>
            <a:lvl2pPr marL="742950" indent="-285750" defTabSz="957263" eaLnBrk="0" hangingPunct="0">
              <a:defRPr>
                <a:solidFill>
                  <a:schemeClr val="tx1"/>
                </a:solidFill>
                <a:latin typeface="Arial" panose="020B0604020202020204" pitchFamily="34" charset="0"/>
                <a:cs typeface="Arial" panose="020B0604020202020204" pitchFamily="34" charset="0"/>
              </a:defRPr>
            </a:lvl2pPr>
            <a:lvl3pPr marL="1143000" indent="-228600" defTabSz="957263" eaLnBrk="0" hangingPunct="0">
              <a:defRPr>
                <a:solidFill>
                  <a:schemeClr val="tx1"/>
                </a:solidFill>
                <a:latin typeface="Arial" panose="020B0604020202020204" pitchFamily="34" charset="0"/>
                <a:cs typeface="Arial" panose="020B0604020202020204" pitchFamily="34" charset="0"/>
              </a:defRPr>
            </a:lvl3pPr>
            <a:lvl4pPr marL="1600200" indent="-228600" defTabSz="957263" eaLnBrk="0" hangingPunct="0">
              <a:defRPr>
                <a:solidFill>
                  <a:schemeClr val="tx1"/>
                </a:solidFill>
                <a:latin typeface="Arial" panose="020B0604020202020204" pitchFamily="34" charset="0"/>
                <a:cs typeface="Arial" panose="020B0604020202020204" pitchFamily="34" charset="0"/>
              </a:defRPr>
            </a:lvl4pPr>
            <a:lvl5pPr marL="2057400" indent="-228600" defTabSz="957263" eaLnBrk="0" hangingPunct="0">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AB97883A-23B7-4E4A-9C92-DB23B6248C16}" type="slidenum">
              <a:rPr lang="en-US" altLang="zh-CN" sz="1300"/>
              <a:pPr algn="r" eaLnBrk="1" hangingPunct="1"/>
              <a:t>32</a:t>
            </a:fld>
            <a:endParaRPr lang="en-US" altLang="zh-CN" sz="1300"/>
          </a:p>
        </p:txBody>
      </p:sp>
      <p:sp>
        <p:nvSpPr>
          <p:cNvPr id="79875" name="Rectangle 2"/>
          <p:cNvSpPr>
            <a:spLocks noGrp="1" noRot="1" noChangeAspect="1" noChangeArrowheads="1" noTextEdit="1"/>
          </p:cNvSpPr>
          <p:nvPr>
            <p:ph type="sldImg"/>
          </p:nvPr>
        </p:nvSpPr>
        <p:spPr>
          <a:xfrm>
            <a:off x="1196975" y="692150"/>
            <a:ext cx="4619625" cy="3463925"/>
          </a:xfrm>
        </p:spPr>
      </p:sp>
      <p:sp>
        <p:nvSpPr>
          <p:cNvPr id="79876" name="Rectangle 3"/>
          <p:cNvSpPr>
            <a:spLocks noGrp="1" noChangeArrowheads="1"/>
          </p:cNvSpPr>
          <p:nvPr>
            <p:ph type="body" idx="1"/>
          </p:nvPr>
        </p:nvSpPr>
        <p:spPr>
          <a:xfrm>
            <a:off x="938213" y="4387850"/>
            <a:ext cx="51339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283" tIns="44644" rIns="89283" bIns="44644"/>
          <a:lstStyle/>
          <a:p>
            <a:pPr marL="228600" indent="-228600">
              <a:lnSpc>
                <a:spcPct val="80000"/>
              </a:lnSpc>
              <a:buFontTx/>
              <a:buChar char="•"/>
            </a:pPr>
            <a:r>
              <a:rPr lang="en-US" altLang="zh-CN" sz="800" dirty="0" smtClean="0"/>
              <a:t>To summarize these thoughts, when you start looking at your customer/prospect lists, know that we have many entry points into companies.  CFO, Executives, IT, or LOB.  </a:t>
            </a:r>
          </a:p>
          <a:p>
            <a:pPr marL="228600" indent="-228600">
              <a:lnSpc>
                <a:spcPct val="80000"/>
              </a:lnSpc>
              <a:buFontTx/>
              <a:buChar char="•"/>
            </a:pPr>
            <a:r>
              <a:rPr lang="en-US" altLang="zh-CN" sz="800" dirty="0" smtClean="0"/>
              <a:t>Each has a particular performance challenge that leads back to the tactical pains preventing people from harnessing their information for business optimization.</a:t>
            </a:r>
          </a:p>
          <a:p>
            <a:pPr marL="228600" indent="-228600">
              <a:lnSpc>
                <a:spcPct val="80000"/>
              </a:lnSpc>
              <a:buFontTx/>
              <a:buChar char="•"/>
            </a:pPr>
            <a:r>
              <a:rPr lang="en-US" altLang="zh-CN" sz="800" dirty="0" smtClean="0"/>
              <a:t>We have the opportunity position and sell to our targets around a business intelligence (BI) pure Play, a Financial Performance Management (FPM) pure Play or around a specific industry solution area relevant to the specific industry</a:t>
            </a:r>
          </a:p>
          <a:p>
            <a:pPr marL="228600" indent="-228600">
              <a:lnSpc>
                <a:spcPct val="80000"/>
              </a:lnSpc>
              <a:buFontTx/>
              <a:buChar char="•"/>
            </a:pPr>
            <a:r>
              <a:rPr lang="en-US" altLang="zh-CN" sz="800" dirty="0" smtClean="0"/>
              <a:t>Now lets take a closer look at the IBM </a:t>
            </a:r>
            <a:r>
              <a:rPr lang="en-US" altLang="zh-CN" sz="800" dirty="0" err="1" smtClean="0"/>
              <a:t>Cognos</a:t>
            </a:r>
            <a:r>
              <a:rPr lang="en-US" altLang="zh-CN" sz="800" dirty="0" smtClean="0"/>
              <a:t> positioning around BI, FPM and our specific industry solutions.</a:t>
            </a:r>
          </a:p>
        </p:txBody>
      </p:sp>
    </p:spTree>
    <p:extLst>
      <p:ext uri="{BB962C8B-B14F-4D97-AF65-F5344CB8AC3E}">
        <p14:creationId xmlns:p14="http://schemas.microsoft.com/office/powerpoint/2010/main" val="2785230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96975" y="692150"/>
            <a:ext cx="4618038" cy="3462338"/>
          </a:xfrm>
        </p:spPr>
      </p:sp>
      <p:sp>
        <p:nvSpPr>
          <p:cNvPr id="80899" name="Notes Placeholder 2"/>
          <p:cNvSpPr>
            <a:spLocks noGrp="1"/>
          </p:cNvSpPr>
          <p:nvPr>
            <p:ph type="body" idx="1"/>
          </p:nvPr>
        </p:nvSpPr>
        <p:spPr>
          <a:xfrm>
            <a:off x="279400" y="4333875"/>
            <a:ext cx="645160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28" tIns="47965" rIns="95928" bIns="47965"/>
          <a:lstStyle/>
          <a:p>
            <a:pPr marL="125413" indent="-125413"/>
            <a:endParaRPr lang="en-SG" altLang="zh-CN" smtClean="0"/>
          </a:p>
        </p:txBody>
      </p:sp>
      <p:sp>
        <p:nvSpPr>
          <p:cNvPr id="80900" name="Header Placeholder 3"/>
          <p:cNvSpPr txBox="1">
            <a:spLocks noGrp="1"/>
          </p:cNvSpPr>
          <p:nvPr/>
        </p:nvSpPr>
        <p:spPr bwMode="auto">
          <a:xfrm>
            <a:off x="0" y="0"/>
            <a:ext cx="3036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28" tIns="47965" rIns="95928" bIns="47965"/>
          <a:lstStyle>
            <a:lvl1pPr defTabSz="958850" eaLnBrk="0" hangingPunct="0">
              <a:defRPr>
                <a:solidFill>
                  <a:schemeClr val="tx1"/>
                </a:solidFill>
                <a:latin typeface="Arial" panose="020B0604020202020204" pitchFamily="34" charset="0"/>
                <a:cs typeface="Arial" panose="020B0604020202020204" pitchFamily="34" charset="0"/>
              </a:defRPr>
            </a:lvl1pPr>
            <a:lvl2pPr marL="742950" indent="-285750" defTabSz="958850" eaLnBrk="0" hangingPunct="0">
              <a:defRPr>
                <a:solidFill>
                  <a:schemeClr val="tx1"/>
                </a:solidFill>
                <a:latin typeface="Arial" panose="020B0604020202020204" pitchFamily="34" charset="0"/>
                <a:cs typeface="Arial" panose="020B0604020202020204" pitchFamily="34" charset="0"/>
              </a:defRPr>
            </a:lvl2pPr>
            <a:lvl3pPr marL="1143000" indent="-228600" defTabSz="958850" eaLnBrk="0" hangingPunct="0">
              <a:defRPr>
                <a:solidFill>
                  <a:schemeClr val="tx1"/>
                </a:solidFill>
                <a:latin typeface="Arial" panose="020B0604020202020204" pitchFamily="34" charset="0"/>
                <a:cs typeface="Arial" panose="020B0604020202020204" pitchFamily="34" charset="0"/>
              </a:defRPr>
            </a:lvl3pPr>
            <a:lvl4pPr marL="1600200" indent="-228600" defTabSz="958850" eaLnBrk="0" hangingPunct="0">
              <a:defRPr>
                <a:solidFill>
                  <a:schemeClr val="tx1"/>
                </a:solidFill>
                <a:latin typeface="Arial" panose="020B0604020202020204" pitchFamily="34" charset="0"/>
                <a:cs typeface="Arial" panose="020B0604020202020204" pitchFamily="34" charset="0"/>
              </a:defRPr>
            </a:lvl4pPr>
            <a:lvl5pPr marL="2057400" indent="-228600" defTabSz="958850" eaLnBrk="0" hangingPunct="0">
              <a:defRPr>
                <a:solidFill>
                  <a:schemeClr val="tx1"/>
                </a:solidFill>
                <a:latin typeface="Arial" panose="020B0604020202020204" pitchFamily="34" charset="0"/>
                <a:cs typeface="Arial" panose="020B0604020202020204" pitchFamily="34" charset="0"/>
              </a:defRPr>
            </a:lvl5pPr>
            <a:lvl6pPr marL="2514600" indent="-228600" defTabSz="958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8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8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8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100"/>
              <a:t>&lt;Master Title&gt;</a:t>
            </a:r>
          </a:p>
        </p:txBody>
      </p:sp>
      <p:sp>
        <p:nvSpPr>
          <p:cNvPr id="80901" name="Footer Placeholder 4"/>
          <p:cNvSpPr txBox="1">
            <a:spLocks noGrp="1"/>
          </p:cNvSpPr>
          <p:nvPr/>
        </p:nvSpPr>
        <p:spPr bwMode="auto">
          <a:xfrm>
            <a:off x="0" y="8772525"/>
            <a:ext cx="3036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28" tIns="47965" rIns="95928" bIns="47965" anchor="b"/>
          <a:lstStyle>
            <a:lvl1pPr defTabSz="958850" eaLnBrk="0" hangingPunct="0">
              <a:defRPr>
                <a:solidFill>
                  <a:schemeClr val="tx1"/>
                </a:solidFill>
                <a:latin typeface="Arial" panose="020B0604020202020204" pitchFamily="34" charset="0"/>
                <a:cs typeface="Arial" panose="020B0604020202020204" pitchFamily="34" charset="0"/>
              </a:defRPr>
            </a:lvl1pPr>
            <a:lvl2pPr marL="742950" indent="-285750" defTabSz="958850" eaLnBrk="0" hangingPunct="0">
              <a:defRPr>
                <a:solidFill>
                  <a:schemeClr val="tx1"/>
                </a:solidFill>
                <a:latin typeface="Arial" panose="020B0604020202020204" pitchFamily="34" charset="0"/>
                <a:cs typeface="Arial" panose="020B0604020202020204" pitchFamily="34" charset="0"/>
              </a:defRPr>
            </a:lvl2pPr>
            <a:lvl3pPr marL="1143000" indent="-228600" defTabSz="958850" eaLnBrk="0" hangingPunct="0">
              <a:defRPr>
                <a:solidFill>
                  <a:schemeClr val="tx1"/>
                </a:solidFill>
                <a:latin typeface="Arial" panose="020B0604020202020204" pitchFamily="34" charset="0"/>
                <a:cs typeface="Arial" panose="020B0604020202020204" pitchFamily="34" charset="0"/>
              </a:defRPr>
            </a:lvl3pPr>
            <a:lvl4pPr marL="1600200" indent="-228600" defTabSz="958850" eaLnBrk="0" hangingPunct="0">
              <a:defRPr>
                <a:solidFill>
                  <a:schemeClr val="tx1"/>
                </a:solidFill>
                <a:latin typeface="Arial" panose="020B0604020202020204" pitchFamily="34" charset="0"/>
                <a:cs typeface="Arial" panose="020B0604020202020204" pitchFamily="34" charset="0"/>
              </a:defRPr>
            </a:lvl4pPr>
            <a:lvl5pPr marL="2057400" indent="-228600" defTabSz="958850" eaLnBrk="0" hangingPunct="0">
              <a:defRPr>
                <a:solidFill>
                  <a:schemeClr val="tx1"/>
                </a:solidFill>
                <a:latin typeface="Arial" panose="020B0604020202020204" pitchFamily="34" charset="0"/>
                <a:cs typeface="Arial" panose="020B0604020202020204" pitchFamily="34" charset="0"/>
              </a:defRPr>
            </a:lvl5pPr>
            <a:lvl6pPr marL="2514600" indent="-228600" defTabSz="958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8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8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8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100"/>
              <a:t>© 2007 Ivar Jacobson International</a:t>
            </a:r>
            <a:endParaRPr lang="en-US" altLang="zh-CN" sz="1100">
              <a:latin typeface="ZapfHumnst BT"/>
            </a:endParaRPr>
          </a:p>
        </p:txBody>
      </p:sp>
    </p:spTree>
    <p:extLst>
      <p:ext uri="{BB962C8B-B14F-4D97-AF65-F5344CB8AC3E}">
        <p14:creationId xmlns:p14="http://schemas.microsoft.com/office/powerpoint/2010/main" val="32348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a:solidFill>
                  <a:schemeClr val="tx1"/>
                </a:solidFill>
                <a:latin typeface="Arial" panose="020B0604020202020204" pitchFamily="34" charset="0"/>
                <a:cs typeface="Arial" panose="020B0604020202020204" pitchFamily="34" charset="0"/>
              </a:defRPr>
            </a:lvl1pPr>
            <a:lvl2pPr marL="742950" indent="-285750" defTabSz="968375" eaLnBrk="0" hangingPunct="0">
              <a:defRPr>
                <a:solidFill>
                  <a:schemeClr val="tx1"/>
                </a:solidFill>
                <a:latin typeface="Arial" panose="020B0604020202020204" pitchFamily="34" charset="0"/>
                <a:cs typeface="Arial" panose="020B0604020202020204" pitchFamily="34" charset="0"/>
              </a:defRPr>
            </a:lvl2pPr>
            <a:lvl3pPr marL="1143000" indent="-228600" defTabSz="968375" eaLnBrk="0" hangingPunct="0">
              <a:defRPr>
                <a:solidFill>
                  <a:schemeClr val="tx1"/>
                </a:solidFill>
                <a:latin typeface="Arial" panose="020B0604020202020204" pitchFamily="34" charset="0"/>
                <a:cs typeface="Arial" panose="020B0604020202020204" pitchFamily="34" charset="0"/>
              </a:defRPr>
            </a:lvl3pPr>
            <a:lvl4pPr marL="1600200" indent="-228600" defTabSz="968375" eaLnBrk="0" hangingPunct="0">
              <a:defRPr>
                <a:solidFill>
                  <a:schemeClr val="tx1"/>
                </a:solidFill>
                <a:latin typeface="Arial" panose="020B0604020202020204" pitchFamily="34" charset="0"/>
                <a:cs typeface="Arial" panose="020B0604020202020204" pitchFamily="34" charset="0"/>
              </a:defRPr>
            </a:lvl4pPr>
            <a:lvl5pPr marL="2057400" indent="-228600" defTabSz="968375" eaLnBrk="0" hangingPunct="0">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mtClean="0">
                <a:latin typeface="Arial Narrow" panose="020B0606020202030204" pitchFamily="34" charset="0"/>
              </a:rPr>
              <a:t>Introduction to Disciplined Agile Delivery - Instructor Notes</a:t>
            </a:r>
            <a:endParaRPr lang="en-US" altLang="zh-CN" i="1" smtClean="0"/>
          </a:p>
        </p:txBody>
      </p:sp>
      <p:sp>
        <p:nvSpPr>
          <p:cNvPr id="81923" name="Rectangle 7"/>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panose="020B0604020202020204" pitchFamily="34" charset="0"/>
                <a:cs typeface="Arial" panose="020B0604020202020204" pitchFamily="34" charset="0"/>
              </a:defRPr>
            </a:lvl1pPr>
            <a:lvl2pPr marL="742950" indent="-285750" defTabSz="928688" eaLnBrk="0" hangingPunct="0">
              <a:defRPr>
                <a:solidFill>
                  <a:schemeClr val="tx1"/>
                </a:solidFill>
                <a:latin typeface="Arial" panose="020B0604020202020204" pitchFamily="34" charset="0"/>
                <a:cs typeface="Arial" panose="020B0604020202020204" pitchFamily="34" charset="0"/>
              </a:defRPr>
            </a:lvl2pPr>
            <a:lvl3pPr marL="1143000" indent="-228600" defTabSz="928688" eaLnBrk="0" hangingPunct="0">
              <a:defRPr>
                <a:solidFill>
                  <a:schemeClr val="tx1"/>
                </a:solidFill>
                <a:latin typeface="Arial" panose="020B0604020202020204" pitchFamily="34" charset="0"/>
                <a:cs typeface="Arial" panose="020B0604020202020204" pitchFamily="34" charset="0"/>
              </a:defRPr>
            </a:lvl3pPr>
            <a:lvl4pPr marL="1600200" indent="-228600" defTabSz="928688" eaLnBrk="0" hangingPunct="0">
              <a:defRPr>
                <a:solidFill>
                  <a:schemeClr val="tx1"/>
                </a:solidFill>
                <a:latin typeface="Arial" panose="020B0604020202020204" pitchFamily="34" charset="0"/>
                <a:cs typeface="Arial" panose="020B0604020202020204" pitchFamily="34" charset="0"/>
              </a:defRPr>
            </a:lvl4pPr>
            <a:lvl5pPr marL="2057400" indent="-228600" defTabSz="928688" eaLnBrk="0" hangingPunct="0">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mtClean="0"/>
              <a:t>Module 2 - Agile Roles, Teams, and Environments</a:t>
            </a:r>
            <a:endParaRPr lang="en-US" altLang="zh-CN" smtClean="0">
              <a:latin typeface="ZapfHumnst BT"/>
            </a:endParaRPr>
          </a:p>
        </p:txBody>
      </p:sp>
      <p:sp>
        <p:nvSpPr>
          <p:cNvPr id="81924" name="Rectangle 2"/>
          <p:cNvSpPr>
            <a:spLocks noGrp="1" noRot="1" noChangeAspect="1" noChangeArrowheads="1" noTextEdit="1"/>
          </p:cNvSpPr>
          <p:nvPr>
            <p:ph type="sldImg"/>
          </p:nvPr>
        </p:nvSpPr>
        <p:spPr/>
      </p:sp>
      <p:sp>
        <p:nvSpPr>
          <p:cNvPr id="81925"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630403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cs typeface="Arial" panose="020B0604020202020204" pitchFamily="34" charset="0"/>
              </a:defRPr>
            </a:lvl1pPr>
            <a:lvl2pPr marL="742950" indent="-285750" defTabSz="957263" eaLnBrk="0" hangingPunct="0">
              <a:defRPr>
                <a:solidFill>
                  <a:schemeClr val="tx1"/>
                </a:solidFill>
                <a:latin typeface="Arial" panose="020B0604020202020204" pitchFamily="34" charset="0"/>
                <a:cs typeface="Arial" panose="020B0604020202020204" pitchFamily="34" charset="0"/>
              </a:defRPr>
            </a:lvl2pPr>
            <a:lvl3pPr marL="1143000" indent="-228600" defTabSz="957263" eaLnBrk="0" hangingPunct="0">
              <a:defRPr>
                <a:solidFill>
                  <a:schemeClr val="tx1"/>
                </a:solidFill>
                <a:latin typeface="Arial" panose="020B0604020202020204" pitchFamily="34" charset="0"/>
                <a:cs typeface="Arial" panose="020B0604020202020204" pitchFamily="34" charset="0"/>
              </a:defRPr>
            </a:lvl3pPr>
            <a:lvl4pPr marL="1600200" indent="-228600" defTabSz="957263" eaLnBrk="0" hangingPunct="0">
              <a:defRPr>
                <a:solidFill>
                  <a:schemeClr val="tx1"/>
                </a:solidFill>
                <a:latin typeface="Arial" panose="020B0604020202020204" pitchFamily="34" charset="0"/>
                <a:cs typeface="Arial" panose="020B0604020202020204" pitchFamily="34" charset="0"/>
              </a:defRPr>
            </a:lvl4pPr>
            <a:lvl5pPr marL="2057400" indent="-228600" defTabSz="957263" eaLnBrk="0" hangingPunct="0">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1AFB08C2-62F4-4A2A-B9EE-5776BBCBF80A}" type="slidenum">
              <a:rPr lang="zh-CN" altLang="en-US" sz="1300"/>
              <a:pPr algn="r" eaLnBrk="1" hangingPunct="1"/>
              <a:t>35</a:t>
            </a:fld>
            <a:endParaRPr lang="en-US" altLang="zh-CN" sz="1300"/>
          </a:p>
        </p:txBody>
      </p:sp>
      <p:sp>
        <p:nvSpPr>
          <p:cNvPr id="59395" name="Rectangle 2"/>
          <p:cNvSpPr>
            <a:spLocks noGrp="1" noRot="1" noChangeAspect="1" noChangeArrowheads="1" noTextEdit="1"/>
          </p:cNvSpPr>
          <p:nvPr>
            <p:ph type="sldImg"/>
          </p:nvPr>
        </p:nvSpPr>
        <p:spPr>
          <a:xfrm>
            <a:off x="1193800" y="690563"/>
            <a:ext cx="4624388" cy="3467100"/>
          </a:xfrm>
        </p:spPr>
      </p:sp>
      <p:sp>
        <p:nvSpPr>
          <p:cNvPr id="59396"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1331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2595563" y="847725"/>
            <a:ext cx="4310062" cy="3232150"/>
          </a:xfrm>
          <a:ln cap="flat">
            <a:solidFill>
              <a:srgbClr val="000000"/>
            </a:solidFill>
            <a:miter lim="800000"/>
            <a:headEnd/>
            <a:tailEnd/>
          </a:ln>
        </p:spPr>
      </p:sp>
      <p:sp>
        <p:nvSpPr>
          <p:cNvPr id="82947" name="Rectangle 3"/>
          <p:cNvSpPr>
            <a:spLocks noGrp="1" noChangeArrowheads="1"/>
          </p:cNvSpPr>
          <p:nvPr>
            <p:ph type="body" idx="1"/>
          </p:nvPr>
        </p:nvSpPr>
        <p:spPr>
          <a:xfrm>
            <a:off x="2647950" y="4389438"/>
            <a:ext cx="4206875" cy="42306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GB" altLang="en-US" sz="1000" smtClean="0"/>
              <a:t>Self-organizing teams have the </a:t>
            </a:r>
            <a:r>
              <a:rPr lang="en-US" altLang="zh-CN" sz="1000" smtClean="0"/>
              <a:t>authority to choose the work to be performed, and the responsibility to do that work in the best way.</a:t>
            </a:r>
            <a:r>
              <a:rPr lang="en-GB" altLang="en-US" sz="1000" smtClean="0"/>
              <a:t> </a:t>
            </a:r>
          </a:p>
          <a:p>
            <a:pPr eaLnBrk="1" hangingPunct="1"/>
            <a:r>
              <a:rPr lang="en-GB" altLang="en-US" sz="1000" smtClean="0"/>
              <a:t>Cross-functional teams have less narrowly focused specialists and more “generalizing specialists” (or multi-disciplinary developers).</a:t>
            </a:r>
          </a:p>
          <a:p>
            <a:pPr eaLnBrk="1" hangingPunct="1"/>
            <a:r>
              <a:rPr lang="en-GB" altLang="en-US" sz="1000" smtClean="0"/>
              <a:t>Highly collaborative teams work together closely to achieve the objectives of the project: they share the responsibility of making that happening (accountability, no throwing documents over the wall, and so on).</a:t>
            </a:r>
          </a:p>
          <a:p>
            <a:pPr eaLnBrk="1" hangingPunct="1"/>
            <a:r>
              <a:rPr lang="en-US" altLang="zh-CN" sz="1000" smtClean="0">
                <a:ea typeface="Gulim" panose="020B0600000101010101" pitchFamily="34" charset="-127"/>
              </a:rPr>
              <a:t>Agile principle # 4: Business people and developers must work together daily throughout the project. </a:t>
            </a:r>
          </a:p>
          <a:p>
            <a:pPr eaLnBrk="1" hangingPunct="1"/>
            <a:r>
              <a:rPr lang="en-US" altLang="zh-CN" sz="1000" smtClean="0">
                <a:ea typeface="Gulim" panose="020B0600000101010101" pitchFamily="34" charset="-127"/>
              </a:rPr>
              <a:t>Agile principle # 5: Build projects around motivated individuals. Give them the environment and support they need, and trust them to get the job done. </a:t>
            </a:r>
            <a:endParaRPr lang="en-GB" altLang="en-US" sz="1000" smtClean="0"/>
          </a:p>
        </p:txBody>
      </p:sp>
      <p:sp>
        <p:nvSpPr>
          <p:cNvPr id="82948" name="Rectangle 4"/>
          <p:cNvSpPr>
            <a:spLocks noChangeArrowheads="1"/>
          </p:cNvSpPr>
          <p:nvPr/>
        </p:nvSpPr>
        <p:spPr bwMode="auto">
          <a:xfrm>
            <a:off x="466725" y="1247775"/>
            <a:ext cx="1981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000">
                <a:latin typeface="Times New Roman" panose="02020603050405020304" pitchFamily="18" charset="0"/>
              </a:rPr>
              <a:t>The Whole Team expands on the practices of  self-organizing teams and cross function teams.</a:t>
            </a:r>
          </a:p>
          <a:p>
            <a:pPr eaLnBrk="1" hangingPunct="1"/>
            <a:endParaRPr lang="en-US" altLang="zh-CN" sz="1000">
              <a:latin typeface="Times New Roman" panose="02020603050405020304" pitchFamily="18" charset="0"/>
            </a:endParaRPr>
          </a:p>
          <a:p>
            <a:pPr eaLnBrk="1" hangingPunct="1"/>
            <a:r>
              <a:rPr lang="en-US" altLang="zh-CN" sz="1000">
                <a:latin typeface="Times New Roman" panose="02020603050405020304" pitchFamily="18" charset="0"/>
              </a:rPr>
              <a:t>Whole Teams are </a:t>
            </a:r>
            <a:r>
              <a:rPr lang="en-GB" altLang="en-US" sz="1000">
                <a:latin typeface="Times New Roman" panose="02020603050405020304" pitchFamily="18" charset="0"/>
              </a:rPr>
              <a:t>highly collaborative; the team works closely to achieve the objectives of the project regardless of team member location.</a:t>
            </a:r>
            <a:endParaRPr lang="en-US" altLang="zh-CN" sz="1000">
              <a:latin typeface="Times New Roman" panose="02020603050405020304" pitchFamily="18" charset="0"/>
            </a:endParaRPr>
          </a:p>
          <a:p>
            <a:pPr eaLnBrk="1" hangingPunct="1"/>
            <a:endParaRPr lang="en-US" altLang="zh-CN" sz="1000">
              <a:latin typeface="Times New Roman" panose="02020603050405020304" pitchFamily="18" charset="0"/>
            </a:endParaRPr>
          </a:p>
          <a:p>
            <a:pPr eaLnBrk="1" hangingPunct="1"/>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864570068"/>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971925" y="8772525"/>
            <a:ext cx="3036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9" tIns="47960" rIns="95919" bIns="47960" anchor="b"/>
          <a:lstStyle>
            <a:lvl1pPr defTabSz="957263" eaLnBrk="0" hangingPunct="0">
              <a:defRPr>
                <a:solidFill>
                  <a:schemeClr val="tx1"/>
                </a:solidFill>
                <a:latin typeface="Arial" panose="020B0604020202020204" pitchFamily="34" charset="0"/>
                <a:cs typeface="Arial" panose="020B0604020202020204" pitchFamily="34" charset="0"/>
              </a:defRPr>
            </a:lvl1pPr>
            <a:lvl2pPr marL="742950" indent="-285750" defTabSz="957263" eaLnBrk="0" hangingPunct="0">
              <a:defRPr>
                <a:solidFill>
                  <a:schemeClr val="tx1"/>
                </a:solidFill>
                <a:latin typeface="Arial" panose="020B0604020202020204" pitchFamily="34" charset="0"/>
                <a:cs typeface="Arial" panose="020B0604020202020204" pitchFamily="34" charset="0"/>
              </a:defRPr>
            </a:lvl2pPr>
            <a:lvl3pPr marL="1143000" indent="-228600" defTabSz="957263" eaLnBrk="0" hangingPunct="0">
              <a:defRPr>
                <a:solidFill>
                  <a:schemeClr val="tx1"/>
                </a:solidFill>
                <a:latin typeface="Arial" panose="020B0604020202020204" pitchFamily="34" charset="0"/>
                <a:cs typeface="Arial" panose="020B0604020202020204" pitchFamily="34" charset="0"/>
              </a:defRPr>
            </a:lvl3pPr>
            <a:lvl4pPr marL="1600200" indent="-228600" defTabSz="957263" eaLnBrk="0" hangingPunct="0">
              <a:defRPr>
                <a:solidFill>
                  <a:schemeClr val="tx1"/>
                </a:solidFill>
                <a:latin typeface="Arial" panose="020B0604020202020204" pitchFamily="34" charset="0"/>
                <a:cs typeface="Arial" panose="020B0604020202020204" pitchFamily="34" charset="0"/>
              </a:defRPr>
            </a:lvl4pPr>
            <a:lvl5pPr marL="2057400" indent="-228600" defTabSz="957263" eaLnBrk="0" hangingPunct="0">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3B5C46CB-4DE9-45EF-9B87-29D6A5C28349}" type="slidenum">
              <a:rPr lang="en-US" altLang="zh-CN" sz="1300"/>
              <a:pPr algn="r" eaLnBrk="1" hangingPunct="1"/>
              <a:t>3</a:t>
            </a:fld>
            <a:endParaRPr lang="en-US" altLang="zh-CN" sz="1300"/>
          </a:p>
        </p:txBody>
      </p:sp>
      <p:sp>
        <p:nvSpPr>
          <p:cNvPr id="60419" name="Rectangle 2"/>
          <p:cNvSpPr>
            <a:spLocks noGrp="1" noRot="1" noChangeAspect="1" noChangeArrowheads="1" noTextEdit="1"/>
          </p:cNvSpPr>
          <p:nvPr>
            <p:ph type="sldImg"/>
          </p:nvPr>
        </p:nvSpPr>
        <p:spPr>
          <a:xfrm>
            <a:off x="1195388" y="690563"/>
            <a:ext cx="4621212" cy="3465512"/>
          </a:xfrm>
        </p:spPr>
      </p:sp>
      <p:sp>
        <p:nvSpPr>
          <p:cNvPr id="60420" name="Rectangle 3"/>
          <p:cNvSpPr>
            <a:spLocks noGrp="1" noChangeArrowheads="1"/>
          </p:cNvSpPr>
          <p:nvPr>
            <p:ph type="body" idx="1"/>
          </p:nvPr>
        </p:nvSpPr>
        <p:spPr>
          <a:xfrm>
            <a:off x="700088" y="4387850"/>
            <a:ext cx="56102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89" tIns="47494" rIns="94989" bIns="47494"/>
          <a:lstStyle/>
          <a:p>
            <a:r>
              <a:rPr lang="zh-CN" altLang="en-US" smtClean="0"/>
              <a:t>开发项目建议书 ： 包括高层技术远景和架构分析、高层需求分析</a:t>
            </a:r>
            <a:endParaRPr lang="en-US" altLang="zh-CN" smtClean="0"/>
          </a:p>
          <a:p>
            <a:r>
              <a:rPr lang="zh-CN" altLang="en-US" smtClean="0"/>
              <a:t>项目计划 包含了发布计划</a:t>
            </a:r>
            <a:endParaRPr lang="en-US" altLang="zh-CN" smtClean="0"/>
          </a:p>
          <a:p>
            <a:r>
              <a:rPr lang="zh-CN" altLang="en-US" smtClean="0"/>
              <a:t>发布管理：包括实现安装包、用户培训、运维机制的建立等内容</a:t>
            </a:r>
            <a:endParaRPr lang="zh-CN" altLang="zh-CN" smtClean="0"/>
          </a:p>
        </p:txBody>
      </p:sp>
    </p:spTree>
    <p:extLst>
      <p:ext uri="{BB962C8B-B14F-4D97-AF65-F5344CB8AC3E}">
        <p14:creationId xmlns:p14="http://schemas.microsoft.com/office/powerpoint/2010/main" val="12273033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p:sp>
      <p:sp>
        <p:nvSpPr>
          <p:cNvPr id="83971" name="Rectangle 3"/>
          <p:cNvSpPr>
            <a:spLocks noGrp="1" noChangeAspect="1" noChangeArrowheads="1"/>
          </p:cNvSpPr>
          <p:nvPr>
            <p:ph type="body" idx="1"/>
          </p:nvPr>
        </p:nvSpPr>
        <p:spPr>
          <a:xfrm>
            <a:off x="2606675" y="4154488"/>
            <a:ext cx="4271963"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GB" altLang="en-US" sz="1000" smtClean="0"/>
          </a:p>
          <a:p>
            <a:pPr eaLnBrk="1" hangingPunct="1">
              <a:lnSpc>
                <a:spcPct val="90000"/>
              </a:lnSpc>
            </a:pPr>
            <a:r>
              <a:rPr lang="en-GB" altLang="en-US" sz="1000" smtClean="0"/>
              <a:t>Recommended Reading: http://www.agilemodeling.com/essays/generalizingSpecialists.htm</a:t>
            </a:r>
          </a:p>
        </p:txBody>
      </p:sp>
    </p:spTree>
    <p:extLst>
      <p:ext uri="{BB962C8B-B14F-4D97-AF65-F5344CB8AC3E}">
        <p14:creationId xmlns:p14="http://schemas.microsoft.com/office/powerpoint/2010/main" val="3875604101"/>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p:sp>
      <p:sp>
        <p:nvSpPr>
          <p:cNvPr id="84995" name="Rectangle 3"/>
          <p:cNvSpPr>
            <a:spLocks noGrp="1" noChangeAspect="1" noChangeArrowheads="1"/>
          </p:cNvSpPr>
          <p:nvPr>
            <p:ph type="body" idx="1"/>
          </p:nvPr>
        </p:nvSpPr>
        <p:spPr>
          <a:xfrm>
            <a:off x="2606675" y="4154488"/>
            <a:ext cx="4271963" cy="4081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GB" altLang="en-US" sz="1000" smtClean="0"/>
              <a:t>. </a:t>
            </a:r>
            <a:endParaRPr lang="en-US" altLang="zh-CN" sz="1000" smtClean="0"/>
          </a:p>
          <a:p>
            <a:pPr eaLnBrk="1" hangingPunct="1">
              <a:lnSpc>
                <a:spcPct val="90000"/>
              </a:lnSpc>
            </a:pPr>
            <a:r>
              <a:rPr lang="en-US" altLang="zh-CN" sz="1000" smtClean="0"/>
              <a:t>For example, if test cases need to be executed, any member of the team could “sign up” or “pull” that work activity in Whole Teams: On a traditional team, there may be a resource constraint if the Tester is busy with other things.</a:t>
            </a:r>
            <a:r>
              <a:rPr lang="en-GB" altLang="en-US" sz="1000" smtClean="0"/>
              <a:t> </a:t>
            </a:r>
          </a:p>
          <a:p>
            <a:pPr eaLnBrk="1" hangingPunct="1">
              <a:lnSpc>
                <a:spcPct val="90000"/>
              </a:lnSpc>
            </a:pPr>
            <a:r>
              <a:rPr lang="en-GB" altLang="en-US" sz="1000" smtClean="0"/>
              <a:t>Advantages of the whole team approach:</a:t>
            </a:r>
          </a:p>
          <a:p>
            <a:pPr eaLnBrk="1" hangingPunct="1">
              <a:lnSpc>
                <a:spcPct val="90000"/>
              </a:lnSpc>
              <a:buFontTx/>
              <a:buChar char="•"/>
            </a:pPr>
            <a:r>
              <a:rPr lang="en-GB" altLang="en-US" sz="1000" smtClean="0"/>
              <a:t>Improved communication and collaboration. </a:t>
            </a:r>
            <a:endParaRPr lang="en-US" altLang="zh-CN" sz="1000" smtClean="0"/>
          </a:p>
          <a:p>
            <a:pPr eaLnBrk="1" hangingPunct="1">
              <a:lnSpc>
                <a:spcPct val="90000"/>
              </a:lnSpc>
              <a:buFontTx/>
              <a:buChar char="•"/>
            </a:pPr>
            <a:r>
              <a:rPr lang="en-GB" altLang="en-US" sz="1000" smtClean="0"/>
              <a:t>Less documentation </a:t>
            </a:r>
            <a:endParaRPr lang="en-US" altLang="zh-CN" sz="1000" smtClean="0"/>
          </a:p>
          <a:p>
            <a:pPr eaLnBrk="1" hangingPunct="1">
              <a:lnSpc>
                <a:spcPct val="90000"/>
              </a:lnSpc>
              <a:buFontTx/>
              <a:buChar char="•"/>
            </a:pPr>
            <a:r>
              <a:rPr lang="en-GB" altLang="en-US" sz="1000" smtClean="0"/>
              <a:t>Improved flexibility </a:t>
            </a:r>
            <a:endParaRPr lang="en-US" altLang="zh-CN" sz="1000" smtClean="0"/>
          </a:p>
          <a:p>
            <a:pPr eaLnBrk="1" hangingPunct="1">
              <a:lnSpc>
                <a:spcPct val="90000"/>
              </a:lnSpc>
              <a:buFontTx/>
              <a:buChar char="•"/>
            </a:pPr>
            <a:r>
              <a:rPr lang="en-GB" altLang="en-US" sz="1000" smtClean="0"/>
              <a:t>Less risk </a:t>
            </a:r>
            <a:endParaRPr lang="en-US" altLang="zh-CN" sz="1000" smtClean="0"/>
          </a:p>
          <a:p>
            <a:pPr eaLnBrk="1" hangingPunct="1">
              <a:lnSpc>
                <a:spcPct val="90000"/>
              </a:lnSpc>
            </a:pPr>
            <a:endParaRPr lang="en-GB" altLang="en-US" sz="1000" smtClean="0"/>
          </a:p>
        </p:txBody>
      </p:sp>
    </p:spTree>
    <p:extLst>
      <p:ext uri="{BB962C8B-B14F-4D97-AF65-F5344CB8AC3E}">
        <p14:creationId xmlns:p14="http://schemas.microsoft.com/office/powerpoint/2010/main" val="17468305"/>
      </p:ext>
    </p:extLst>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a:solidFill>
                  <a:schemeClr val="tx1"/>
                </a:solidFill>
                <a:latin typeface="Arial" panose="020B0604020202020204" pitchFamily="34" charset="0"/>
                <a:cs typeface="Arial" panose="020B0604020202020204" pitchFamily="34" charset="0"/>
              </a:defRPr>
            </a:lvl1pPr>
            <a:lvl2pPr marL="742950" indent="-285750" defTabSz="968375" eaLnBrk="0" hangingPunct="0">
              <a:defRPr>
                <a:solidFill>
                  <a:schemeClr val="tx1"/>
                </a:solidFill>
                <a:latin typeface="Arial" panose="020B0604020202020204" pitchFamily="34" charset="0"/>
                <a:cs typeface="Arial" panose="020B0604020202020204" pitchFamily="34" charset="0"/>
              </a:defRPr>
            </a:lvl2pPr>
            <a:lvl3pPr marL="1143000" indent="-228600" defTabSz="968375" eaLnBrk="0" hangingPunct="0">
              <a:defRPr>
                <a:solidFill>
                  <a:schemeClr val="tx1"/>
                </a:solidFill>
                <a:latin typeface="Arial" panose="020B0604020202020204" pitchFamily="34" charset="0"/>
                <a:cs typeface="Arial" panose="020B0604020202020204" pitchFamily="34" charset="0"/>
              </a:defRPr>
            </a:lvl3pPr>
            <a:lvl4pPr marL="1600200" indent="-228600" defTabSz="968375" eaLnBrk="0" hangingPunct="0">
              <a:defRPr>
                <a:solidFill>
                  <a:schemeClr val="tx1"/>
                </a:solidFill>
                <a:latin typeface="Arial" panose="020B0604020202020204" pitchFamily="34" charset="0"/>
                <a:cs typeface="Arial" panose="020B0604020202020204" pitchFamily="34" charset="0"/>
              </a:defRPr>
            </a:lvl4pPr>
            <a:lvl5pPr marL="2057400" indent="-228600" defTabSz="968375" eaLnBrk="0" hangingPunct="0">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mtClean="0">
                <a:latin typeface="Arial Narrow" panose="020B0606020202030204" pitchFamily="34" charset="0"/>
              </a:rPr>
              <a:t>Introduction to Disciplined Agile Delivery - Instructor Notes</a:t>
            </a:r>
            <a:endParaRPr lang="en-US" altLang="zh-CN" i="1" smtClean="0"/>
          </a:p>
        </p:txBody>
      </p:sp>
      <p:sp>
        <p:nvSpPr>
          <p:cNvPr id="86019" name="Rectangle 7"/>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panose="020B0604020202020204" pitchFamily="34" charset="0"/>
                <a:cs typeface="Arial" panose="020B0604020202020204" pitchFamily="34" charset="0"/>
              </a:defRPr>
            </a:lvl1pPr>
            <a:lvl2pPr marL="742950" indent="-285750" defTabSz="928688" eaLnBrk="0" hangingPunct="0">
              <a:defRPr>
                <a:solidFill>
                  <a:schemeClr val="tx1"/>
                </a:solidFill>
                <a:latin typeface="Arial" panose="020B0604020202020204" pitchFamily="34" charset="0"/>
                <a:cs typeface="Arial" panose="020B0604020202020204" pitchFamily="34" charset="0"/>
              </a:defRPr>
            </a:lvl2pPr>
            <a:lvl3pPr marL="1143000" indent="-228600" defTabSz="928688" eaLnBrk="0" hangingPunct="0">
              <a:defRPr>
                <a:solidFill>
                  <a:schemeClr val="tx1"/>
                </a:solidFill>
                <a:latin typeface="Arial" panose="020B0604020202020204" pitchFamily="34" charset="0"/>
                <a:cs typeface="Arial" panose="020B0604020202020204" pitchFamily="34" charset="0"/>
              </a:defRPr>
            </a:lvl3pPr>
            <a:lvl4pPr marL="1600200" indent="-228600" defTabSz="928688" eaLnBrk="0" hangingPunct="0">
              <a:defRPr>
                <a:solidFill>
                  <a:schemeClr val="tx1"/>
                </a:solidFill>
                <a:latin typeface="Arial" panose="020B0604020202020204" pitchFamily="34" charset="0"/>
                <a:cs typeface="Arial" panose="020B0604020202020204" pitchFamily="34" charset="0"/>
              </a:defRPr>
            </a:lvl4pPr>
            <a:lvl5pPr marL="2057400" indent="-228600" defTabSz="928688" eaLnBrk="0" hangingPunct="0">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mtClean="0"/>
              <a:t>Module 2 - Agile Roles, Teams, and Environments</a:t>
            </a:r>
            <a:endParaRPr lang="en-US" altLang="zh-CN" smtClean="0">
              <a:latin typeface="ZapfHumnst BT"/>
            </a:endParaRPr>
          </a:p>
        </p:txBody>
      </p:sp>
      <p:sp>
        <p:nvSpPr>
          <p:cNvPr id="86020" name="Rectangle 2"/>
          <p:cNvSpPr>
            <a:spLocks noGrp="1" noRot="1" noChangeAspect="1" noChangeArrowheads="1" noTextEdit="1"/>
          </p:cNvSpPr>
          <p:nvPr>
            <p:ph type="sldImg"/>
          </p:nvPr>
        </p:nvSpPr>
        <p:spPr/>
      </p:sp>
      <p:sp>
        <p:nvSpPr>
          <p:cNvPr id="86021"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252016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a:solidFill>
                  <a:schemeClr val="tx1"/>
                </a:solidFill>
                <a:latin typeface="Arial" panose="020B0604020202020204" pitchFamily="34" charset="0"/>
                <a:cs typeface="Arial" panose="020B0604020202020204" pitchFamily="34" charset="0"/>
              </a:defRPr>
            </a:lvl1pPr>
            <a:lvl2pPr marL="742950" indent="-285750" defTabSz="968375" eaLnBrk="0" hangingPunct="0">
              <a:defRPr>
                <a:solidFill>
                  <a:schemeClr val="tx1"/>
                </a:solidFill>
                <a:latin typeface="Arial" panose="020B0604020202020204" pitchFamily="34" charset="0"/>
                <a:cs typeface="Arial" panose="020B0604020202020204" pitchFamily="34" charset="0"/>
              </a:defRPr>
            </a:lvl2pPr>
            <a:lvl3pPr marL="1143000" indent="-228600" defTabSz="968375" eaLnBrk="0" hangingPunct="0">
              <a:defRPr>
                <a:solidFill>
                  <a:schemeClr val="tx1"/>
                </a:solidFill>
                <a:latin typeface="Arial" panose="020B0604020202020204" pitchFamily="34" charset="0"/>
                <a:cs typeface="Arial" panose="020B0604020202020204" pitchFamily="34" charset="0"/>
              </a:defRPr>
            </a:lvl3pPr>
            <a:lvl4pPr marL="1600200" indent="-228600" defTabSz="968375" eaLnBrk="0" hangingPunct="0">
              <a:defRPr>
                <a:solidFill>
                  <a:schemeClr val="tx1"/>
                </a:solidFill>
                <a:latin typeface="Arial" panose="020B0604020202020204" pitchFamily="34" charset="0"/>
                <a:cs typeface="Arial" panose="020B0604020202020204" pitchFamily="34" charset="0"/>
              </a:defRPr>
            </a:lvl4pPr>
            <a:lvl5pPr marL="2057400" indent="-228600" defTabSz="968375" eaLnBrk="0" hangingPunct="0">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mtClean="0">
                <a:latin typeface="Arial Narrow" panose="020B0606020202030204" pitchFamily="34" charset="0"/>
              </a:rPr>
              <a:t>Introduction to Disciplined Agile Delivery - Instructor Notes</a:t>
            </a:r>
            <a:endParaRPr lang="en-US" altLang="zh-CN" i="1" smtClean="0"/>
          </a:p>
        </p:txBody>
      </p:sp>
      <p:sp>
        <p:nvSpPr>
          <p:cNvPr id="87043" name="Rectangle 7"/>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panose="020B0604020202020204" pitchFamily="34" charset="0"/>
                <a:cs typeface="Arial" panose="020B0604020202020204" pitchFamily="34" charset="0"/>
              </a:defRPr>
            </a:lvl1pPr>
            <a:lvl2pPr marL="742950" indent="-285750" defTabSz="928688" eaLnBrk="0" hangingPunct="0">
              <a:defRPr>
                <a:solidFill>
                  <a:schemeClr val="tx1"/>
                </a:solidFill>
                <a:latin typeface="Arial" panose="020B0604020202020204" pitchFamily="34" charset="0"/>
                <a:cs typeface="Arial" panose="020B0604020202020204" pitchFamily="34" charset="0"/>
              </a:defRPr>
            </a:lvl2pPr>
            <a:lvl3pPr marL="1143000" indent="-228600" defTabSz="928688" eaLnBrk="0" hangingPunct="0">
              <a:defRPr>
                <a:solidFill>
                  <a:schemeClr val="tx1"/>
                </a:solidFill>
                <a:latin typeface="Arial" panose="020B0604020202020204" pitchFamily="34" charset="0"/>
                <a:cs typeface="Arial" panose="020B0604020202020204" pitchFamily="34" charset="0"/>
              </a:defRPr>
            </a:lvl3pPr>
            <a:lvl4pPr marL="1600200" indent="-228600" defTabSz="928688" eaLnBrk="0" hangingPunct="0">
              <a:defRPr>
                <a:solidFill>
                  <a:schemeClr val="tx1"/>
                </a:solidFill>
                <a:latin typeface="Arial" panose="020B0604020202020204" pitchFamily="34" charset="0"/>
                <a:cs typeface="Arial" panose="020B0604020202020204" pitchFamily="34" charset="0"/>
              </a:defRPr>
            </a:lvl4pPr>
            <a:lvl5pPr marL="2057400" indent="-228600" defTabSz="928688" eaLnBrk="0" hangingPunct="0">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mtClean="0"/>
              <a:t>Module 2 - Agile Roles, Teams, and Environments</a:t>
            </a:r>
            <a:endParaRPr lang="en-US" altLang="zh-CN" smtClean="0">
              <a:latin typeface="ZapfHumnst BT"/>
            </a:endParaRPr>
          </a:p>
        </p:txBody>
      </p:sp>
      <p:sp>
        <p:nvSpPr>
          <p:cNvPr id="87044" name="Rectangle 2"/>
          <p:cNvSpPr>
            <a:spLocks noGrp="1" noRot="1" noChangeAspect="1" noChangeArrowheads="1" noTextEdit="1"/>
          </p:cNvSpPr>
          <p:nvPr>
            <p:ph type="sldImg"/>
          </p:nvPr>
        </p:nvSpPr>
        <p:spPr/>
      </p:sp>
      <p:sp>
        <p:nvSpPr>
          <p:cNvPr id="87045"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8753916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4294967295"/>
          </p:nvPr>
        </p:nvSpPr>
        <p:spPr bwMode="auto">
          <a:xfrm>
            <a:off x="3970338" y="8772525"/>
            <a:ext cx="3038475" cy="461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cs typeface="Arial" panose="020B0604020202020204" pitchFamily="34" charset="0"/>
              </a:defRPr>
            </a:lvl1pPr>
            <a:lvl2pPr marL="742950" indent="-285750" defTabSz="957263" eaLnBrk="0" hangingPunct="0">
              <a:defRPr>
                <a:solidFill>
                  <a:schemeClr val="tx1"/>
                </a:solidFill>
                <a:latin typeface="Arial" panose="020B0604020202020204" pitchFamily="34" charset="0"/>
                <a:cs typeface="Arial" panose="020B0604020202020204" pitchFamily="34" charset="0"/>
              </a:defRPr>
            </a:lvl2pPr>
            <a:lvl3pPr marL="1143000" indent="-228600" defTabSz="957263" eaLnBrk="0" hangingPunct="0">
              <a:defRPr>
                <a:solidFill>
                  <a:schemeClr val="tx1"/>
                </a:solidFill>
                <a:latin typeface="Arial" panose="020B0604020202020204" pitchFamily="34" charset="0"/>
                <a:cs typeface="Arial" panose="020B0604020202020204" pitchFamily="34" charset="0"/>
              </a:defRPr>
            </a:lvl3pPr>
            <a:lvl4pPr marL="1600200" indent="-228600" defTabSz="957263" eaLnBrk="0" hangingPunct="0">
              <a:defRPr>
                <a:solidFill>
                  <a:schemeClr val="tx1"/>
                </a:solidFill>
                <a:latin typeface="Arial" panose="020B0604020202020204" pitchFamily="34" charset="0"/>
                <a:cs typeface="Arial" panose="020B0604020202020204" pitchFamily="34" charset="0"/>
              </a:defRPr>
            </a:lvl4pPr>
            <a:lvl5pPr marL="2057400" indent="-228600" defTabSz="957263" eaLnBrk="0" hangingPunct="0">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5281C5-DEF7-4D87-8972-3A144E1B1C41}" type="slidenum">
              <a:rPr lang="en-US" altLang="zh-CN"/>
              <a:pPr eaLnBrk="1" hangingPunct="1"/>
              <a:t>41</a:t>
            </a:fld>
            <a:endParaRPr lang="en-US" altLang="zh-CN"/>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Bottom line – we all work together… everyone contributes in some way some piece</a:t>
            </a:r>
          </a:p>
          <a:p>
            <a:r>
              <a:rPr lang="en-US" altLang="zh-CN" smtClean="0"/>
              <a:t>However, not run off on your own… needs to be done in “tune” with what is needed… </a:t>
            </a:r>
          </a:p>
          <a:p>
            <a:r>
              <a:rPr lang="en-US" altLang="zh-CN" smtClean="0"/>
              <a:t>Not go off and develop whatever you want and share it… then tell everyone there is nothing wrong with YOUR code its gotta be user error if you will. Abdicating responsibility isn’t allowed in the whole team approach… no “YOUR UGLY BABY” … its all “OUR”</a:t>
            </a:r>
          </a:p>
        </p:txBody>
      </p:sp>
    </p:spTree>
    <p:extLst>
      <p:ext uri="{BB962C8B-B14F-4D97-AF65-F5344CB8AC3E}">
        <p14:creationId xmlns:p14="http://schemas.microsoft.com/office/powerpoint/2010/main" val="4805622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98563" y="693738"/>
            <a:ext cx="4614862" cy="3460750"/>
          </a:xfrm>
        </p:spPr>
      </p:sp>
      <p:sp>
        <p:nvSpPr>
          <p:cNvPr id="89091" name="Rectangle 3"/>
          <p:cNvSpPr>
            <a:spLocks noGrp="1" noChangeArrowheads="1"/>
          </p:cNvSpPr>
          <p:nvPr>
            <p:ph type="body" idx="1"/>
          </p:nvPr>
        </p:nvSpPr>
        <p:spPr>
          <a:xfrm>
            <a:off x="701675" y="4387850"/>
            <a:ext cx="560705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endParaRPr lang="en-US" altLang="zh-CN" smtClean="0"/>
          </a:p>
          <a:p>
            <a:pPr eaLnBrk="1" hangingPunct="1">
              <a:lnSpc>
                <a:spcPct val="150000"/>
              </a:lnSpc>
            </a:pPr>
            <a:r>
              <a:rPr lang="en-US" altLang="zh-CN" smtClean="0"/>
              <a:t>M</a:t>
            </a:r>
            <a:r>
              <a:rPr lang="zh-CN" altLang="en-US" b="1" smtClean="0"/>
              <a:t>团队成员绩效：</a:t>
            </a:r>
          </a:p>
          <a:p>
            <a:pPr eaLnBrk="1" hangingPunct="1">
              <a:lnSpc>
                <a:spcPct val="150000"/>
              </a:lnSpc>
              <a:spcBef>
                <a:spcPct val="0"/>
              </a:spcBef>
              <a:buFont typeface="WingDings" panose="05000000000000000000" pitchFamily="2" charset="2"/>
              <a:buChar char="Ø"/>
            </a:pPr>
            <a:r>
              <a:rPr lang="zh-CN" altLang="en-US" smtClean="0"/>
              <a:t>拥有</a:t>
            </a:r>
            <a:r>
              <a:rPr lang="zh-CN" altLang="en-US" b="1" smtClean="0"/>
              <a:t>多种技能</a:t>
            </a:r>
            <a:r>
              <a:rPr lang="zh-CN" altLang="en-US" smtClean="0"/>
              <a:t>的、</a:t>
            </a:r>
            <a:r>
              <a:rPr lang="zh-CN" altLang="en-US" b="1" smtClean="0"/>
              <a:t>跨职能协作</a:t>
            </a:r>
            <a:r>
              <a:rPr lang="zh-CN" altLang="en-US" smtClean="0"/>
              <a:t>的团队</a:t>
            </a:r>
          </a:p>
          <a:p>
            <a:pPr eaLnBrk="1" hangingPunct="1">
              <a:lnSpc>
                <a:spcPct val="150000"/>
              </a:lnSpc>
              <a:spcBef>
                <a:spcPct val="0"/>
              </a:spcBef>
              <a:buFont typeface="WingDings" panose="05000000000000000000" pitchFamily="2" charset="2"/>
              <a:buChar char="Ø"/>
            </a:pPr>
            <a:r>
              <a:rPr lang="zh-CN" altLang="en-US" b="1" smtClean="0"/>
              <a:t>做自己喜欢的事情</a:t>
            </a:r>
          </a:p>
          <a:p>
            <a:pPr eaLnBrk="1" hangingPunct="1">
              <a:lnSpc>
                <a:spcPct val="150000"/>
              </a:lnSpc>
              <a:spcBef>
                <a:spcPct val="0"/>
              </a:spcBef>
              <a:buFont typeface="WingDings" panose="05000000000000000000" pitchFamily="2" charset="2"/>
              <a:buChar char="Ø"/>
            </a:pPr>
            <a:r>
              <a:rPr lang="zh-CN" altLang="en-US" smtClean="0"/>
              <a:t>有效的沟通和信息的透明</a:t>
            </a:r>
          </a:p>
          <a:p>
            <a:pPr eaLnBrk="1" hangingPunct="1">
              <a:lnSpc>
                <a:spcPct val="150000"/>
              </a:lnSpc>
              <a:spcBef>
                <a:spcPct val="0"/>
              </a:spcBef>
              <a:buFont typeface="WingDings" panose="05000000000000000000" pitchFamily="2" charset="2"/>
              <a:buChar char="Ø"/>
            </a:pPr>
            <a:r>
              <a:rPr lang="zh-CN" altLang="en-US" smtClean="0"/>
              <a:t>适当的团队建设        </a:t>
            </a:r>
          </a:p>
          <a:p>
            <a:r>
              <a:rPr lang="en-US" altLang="zh-CN" smtClean="0"/>
              <a:t>anagers expect that self directed people will spend time sitting in the park not doing real work.</a:t>
            </a:r>
          </a:p>
          <a:p>
            <a:endParaRPr lang="en-US" altLang="zh-CN" smtClean="0"/>
          </a:p>
          <a:p>
            <a:r>
              <a:rPr lang="en-US" altLang="zh-CN" smtClean="0"/>
              <a:t>We have to trust our teams to deliver every two weeks.  Frequent status meetings are a waste of time.</a:t>
            </a:r>
          </a:p>
          <a:p>
            <a:r>
              <a:rPr lang="en-US" altLang="zh-CN" smtClean="0"/>
              <a:t>It can be difficult  at times to convince our managers of this to use self-directed teams.</a:t>
            </a:r>
          </a:p>
          <a:p>
            <a:endParaRPr lang="en-US" altLang="zh-CN" smtClean="0"/>
          </a:p>
          <a:p>
            <a:endParaRPr lang="en-US" altLang="zh-CN" smtClean="0"/>
          </a:p>
        </p:txBody>
      </p:sp>
    </p:spTree>
    <p:extLst>
      <p:ext uri="{BB962C8B-B14F-4D97-AF65-F5344CB8AC3E}">
        <p14:creationId xmlns:p14="http://schemas.microsoft.com/office/powerpoint/2010/main" val="3019223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98563" y="693738"/>
            <a:ext cx="4614862" cy="3460750"/>
          </a:xfrm>
        </p:spPr>
      </p:sp>
      <p:sp>
        <p:nvSpPr>
          <p:cNvPr id="91139" name="Rectangle 3"/>
          <p:cNvSpPr>
            <a:spLocks noGrp="1" noChangeArrowheads="1"/>
          </p:cNvSpPr>
          <p:nvPr>
            <p:ph type="body" idx="1"/>
          </p:nvPr>
        </p:nvSpPr>
        <p:spPr>
          <a:xfrm>
            <a:off x="701675" y="4387850"/>
            <a:ext cx="560705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smtClean="0"/>
              <a:t>The team selects its own work.</a:t>
            </a:r>
            <a:r>
              <a:rPr lang="en-US" altLang="zh-CN" smtClean="0"/>
              <a:t> At the beginning of a work cycle, the team collectively selects the work from the prioritized </a:t>
            </a:r>
            <a:r>
              <a:rPr lang="en-US" altLang="zh-CN" smtClean="0">
                <a:hlinkClick r:id="rId3" action="ppaction://hlinkfile"/>
              </a:rPr>
              <a:t>[Project Work]</a:t>
            </a:r>
            <a:r>
              <a:rPr lang="en-US" altLang="zh-CN" smtClean="0"/>
              <a:t>. Work selection is performed within given constraints, including the priorities set by stakeholders, time (such as the length of the current work cycle, iteration or project increment), the budget, and the skills of team members. </a:t>
            </a:r>
          </a:p>
          <a:p>
            <a:r>
              <a:rPr lang="en-US" altLang="zh-CN" b="1" smtClean="0"/>
              <a:t>Individuals select their own work.</a:t>
            </a:r>
            <a:r>
              <a:rPr lang="en-US" altLang="zh-CN" smtClean="0"/>
              <a:t> Someone will choose to do something because they are good at it and know that they can do the work effectively, because they want to gain more experience at something and hope to improve their skills by working with someone with such experience, or because they know that the work needs to be done and that it's their turn to do so. Although an individual fulfills one or more roles on a project team, that doesn't imply that the person is constrained to doing only specific types of work. </a:t>
            </a:r>
          </a:p>
          <a:p>
            <a:r>
              <a:rPr lang="en-US" altLang="zh-CN" b="1" smtClean="0"/>
              <a:t>The team determines how to perform the work.</a:t>
            </a:r>
            <a:r>
              <a:rPr lang="en-US" altLang="zh-CN" smtClean="0"/>
              <a:t> At the beginning of a work cycle, the team holds an "all hands" planning meeting where it determines the general strategy for doing the work and the tasks required for that. More detailed planning, if required, will be done on a just-in-time basis by the individuals doing the work. Notice that the team is still constrained by your organization's standards, technical infrastructure, regulations, and so on. </a:t>
            </a:r>
          </a:p>
          <a:p>
            <a:r>
              <a:rPr lang="en-US" altLang="zh-CN" b="1" smtClean="0"/>
              <a:t>Everyone commits to the work.</a:t>
            </a:r>
            <a:r>
              <a:rPr lang="en-US" altLang="zh-CN" smtClean="0"/>
              <a:t> The team commits to accomplishing the work that it has agreed to do by the end of the work cycle. Individuals also commit to doing the work that they say they will do in that cycle, although as the time progresses, various tasks may be renegotiated as required. </a:t>
            </a:r>
          </a:p>
          <a:p>
            <a:r>
              <a:rPr lang="en-US" altLang="zh-CN" b="1" smtClean="0"/>
              <a:t>The team coordinates regularly.</a:t>
            </a:r>
            <a:r>
              <a:rPr lang="en-US" altLang="zh-CN" smtClean="0"/>
              <a:t> To ensure that the work is accomplished, the team must coordinate its efforts effectively. This is typically done through daily standup (scrum) meetings of the team and impromptu discussions between individuals. </a:t>
            </a:r>
          </a:p>
          <a:p>
            <a:pPr eaLnBrk="1" hangingPunct="1">
              <a:lnSpc>
                <a:spcPct val="150000"/>
              </a:lnSpc>
            </a:pPr>
            <a:endParaRPr lang="en-US" altLang="zh-CN" smtClean="0"/>
          </a:p>
          <a:p>
            <a:pPr eaLnBrk="1" hangingPunct="1">
              <a:lnSpc>
                <a:spcPct val="150000"/>
              </a:lnSpc>
            </a:pPr>
            <a:endParaRPr lang="en-US" altLang="zh-CN" smtClean="0"/>
          </a:p>
          <a:p>
            <a:pPr eaLnBrk="1" hangingPunct="1">
              <a:lnSpc>
                <a:spcPct val="150000"/>
              </a:lnSpc>
            </a:pPr>
            <a:r>
              <a:rPr lang="zh-CN" altLang="en-US" b="1" smtClean="0"/>
              <a:t>团队成员绩效：</a:t>
            </a:r>
          </a:p>
          <a:p>
            <a:pPr marL="742950" lvl="1" indent="-285750" eaLnBrk="1" hangingPunct="1">
              <a:lnSpc>
                <a:spcPct val="150000"/>
              </a:lnSpc>
              <a:spcBef>
                <a:spcPct val="25000"/>
              </a:spcBef>
            </a:pPr>
            <a:r>
              <a:rPr lang="zh-CN" altLang="en-US" b="1" smtClean="0"/>
              <a:t>做自己喜欢的事情</a:t>
            </a:r>
          </a:p>
          <a:p>
            <a:pPr marL="742950" lvl="1" indent="-285750" eaLnBrk="1" hangingPunct="1">
              <a:lnSpc>
                <a:spcPct val="150000"/>
              </a:lnSpc>
              <a:spcBef>
                <a:spcPct val="25000"/>
              </a:spcBef>
            </a:pPr>
            <a:r>
              <a:rPr lang="zh-CN" altLang="en-US" smtClean="0"/>
              <a:t>有效的沟通和信息的透明</a:t>
            </a:r>
          </a:p>
          <a:p>
            <a:pPr marL="742950" lvl="1" indent="-285750" eaLnBrk="1" hangingPunct="1">
              <a:lnSpc>
                <a:spcPct val="150000"/>
              </a:lnSpc>
              <a:spcBef>
                <a:spcPct val="25000"/>
              </a:spcBef>
            </a:pPr>
            <a:r>
              <a:rPr lang="zh-CN" altLang="en-US" smtClean="0"/>
              <a:t>适当的团队建设        </a:t>
            </a:r>
          </a:p>
          <a:p>
            <a:r>
              <a:rPr lang="en-US" altLang="zh-CN" smtClean="0"/>
              <a:t>anagers expect that self directed people will spend time sitting in the park not doing real work.</a:t>
            </a:r>
          </a:p>
          <a:p>
            <a:endParaRPr lang="en-US" altLang="zh-CN" smtClean="0"/>
          </a:p>
          <a:p>
            <a:r>
              <a:rPr lang="en-US" altLang="zh-CN" smtClean="0"/>
              <a:t>We have to trust our teams to deliver every two weeks.  Frequent status meetings are a waste of time.</a:t>
            </a:r>
          </a:p>
          <a:p>
            <a:r>
              <a:rPr lang="en-US" altLang="zh-CN" smtClean="0"/>
              <a:t>It can be difficult  at times to convince our managers of this to use self-directed teams.</a:t>
            </a:r>
          </a:p>
          <a:p>
            <a:endParaRPr lang="en-US" altLang="zh-CN" smtClean="0"/>
          </a:p>
          <a:p>
            <a:endParaRPr lang="en-US" altLang="zh-CN" smtClean="0"/>
          </a:p>
        </p:txBody>
      </p:sp>
    </p:spTree>
    <p:extLst>
      <p:ext uri="{BB962C8B-B14F-4D97-AF65-F5344CB8AC3E}">
        <p14:creationId xmlns:p14="http://schemas.microsoft.com/office/powerpoint/2010/main" val="497961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p:sp>
      <p:sp>
        <p:nvSpPr>
          <p:cNvPr id="92163"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z="1000" smtClean="0"/>
              <a:t>Characteristics of self organizing teams:</a:t>
            </a:r>
          </a:p>
          <a:p>
            <a:pPr marL="228600" lvl="1" indent="-114300" eaLnBrk="1" hangingPunct="1">
              <a:buFontTx/>
              <a:buChar char="•"/>
            </a:pPr>
            <a:r>
              <a:rPr lang="en-GB" altLang="en-US" sz="1000" smtClean="0"/>
              <a:t>The team is responsible for managing the development activities not just the Team Lead or Project Manager.</a:t>
            </a:r>
          </a:p>
          <a:p>
            <a:pPr marL="228600" lvl="1" indent="-114300" eaLnBrk="1" hangingPunct="1">
              <a:buFontTx/>
              <a:buChar char="•"/>
            </a:pPr>
            <a:r>
              <a:rPr lang="en-US" altLang="zh-CN" sz="1000" smtClean="0"/>
              <a:t>Team members sign up for work and update artifacts to reflect who is responsible for what work in a given iteration.</a:t>
            </a:r>
          </a:p>
          <a:p>
            <a:pPr marL="228600" lvl="1" indent="-114300" eaLnBrk="1" hangingPunct="1">
              <a:buFontTx/>
              <a:buChar char="•"/>
            </a:pPr>
            <a:r>
              <a:rPr lang="en-GB" altLang="en-US" sz="1000" smtClean="0"/>
              <a:t>Individuals aren’t assigned work instead they sign up or pull work from the product backlog or work-item list.</a:t>
            </a:r>
          </a:p>
          <a:p>
            <a:pPr marL="228600" lvl="1" indent="-114300" eaLnBrk="1" hangingPunct="1">
              <a:buFontTx/>
              <a:buChar char="•"/>
            </a:pPr>
            <a:r>
              <a:rPr lang="en-GB" altLang="en-US" sz="1000" smtClean="0"/>
              <a:t>Decisions are made as a team.</a:t>
            </a:r>
          </a:p>
          <a:p>
            <a:pPr marL="228600" lvl="1" indent="-114300" eaLnBrk="1" hangingPunct="1">
              <a:buFontTx/>
              <a:buChar char="•"/>
            </a:pPr>
            <a:r>
              <a:rPr lang="en-US" altLang="zh-CN" sz="1000" smtClean="0"/>
              <a:t>Team members share a goal and a common belief that their work is interdependent and collaboration is the best way to accomplish their goal. </a:t>
            </a:r>
          </a:p>
          <a:p>
            <a:pPr marL="228600" lvl="1" indent="-114300" eaLnBrk="1" hangingPunct="1">
              <a:buFontTx/>
              <a:buChar char="•"/>
            </a:pPr>
            <a:r>
              <a:rPr lang="en-US" altLang="zh-CN" sz="1000" smtClean="0"/>
              <a:t>Members reduce their dependency on management as they accept accountability, and the team structure places ownership and control close to the core of the work.</a:t>
            </a:r>
          </a:p>
          <a:p>
            <a:pPr eaLnBrk="1" hangingPunct="1"/>
            <a:endParaRPr lang="en-US" altLang="zh-CN" sz="1000" smtClean="0"/>
          </a:p>
          <a:p>
            <a:pPr eaLnBrk="1" hangingPunct="1"/>
            <a:r>
              <a:rPr lang="en-US" altLang="zh-CN" sz="1000" smtClean="0">
                <a:ea typeface="Gulim" panose="020B0600000101010101" pitchFamily="34" charset="-127"/>
              </a:rPr>
              <a:t>Agile principle # 11: The best architectures, requirements, and designs emerge from self-organizing teams.</a:t>
            </a:r>
            <a:endParaRPr lang="en-US" altLang="zh-CN" sz="1000" smtClean="0"/>
          </a:p>
          <a:p>
            <a:pPr eaLnBrk="1" hangingPunct="1"/>
            <a:endParaRPr lang="en-US" altLang="zh-CN" sz="1000" smtClean="0"/>
          </a:p>
          <a:p>
            <a:pPr eaLnBrk="1" hangingPunct="1"/>
            <a:endParaRPr lang="en-GB" altLang="en-US" sz="1000" smtClean="0"/>
          </a:p>
          <a:p>
            <a:pPr eaLnBrk="1" hangingPunct="1"/>
            <a:endParaRPr lang="en-US" altLang="zh-CN" sz="1000" smtClean="0"/>
          </a:p>
          <a:p>
            <a:pPr eaLnBrk="1" hangingPunct="1"/>
            <a:endParaRPr lang="en-US" altLang="zh-CN" sz="1000" smtClean="0"/>
          </a:p>
        </p:txBody>
      </p:sp>
      <p:sp>
        <p:nvSpPr>
          <p:cNvPr id="92164" name="Rectangle 4"/>
          <p:cNvSpPr>
            <a:spLocks noChangeArrowheads="1"/>
          </p:cNvSpPr>
          <p:nvPr/>
        </p:nvSpPr>
        <p:spPr bwMode="auto">
          <a:xfrm>
            <a:off x="457200" y="1306513"/>
            <a:ext cx="1819275"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9728" tIns="54864" rIns="109728" bIns="54864">
            <a:spAutoFit/>
          </a:bodyPr>
          <a:lstStyle>
            <a:lvl1pPr eaLnBrk="0" hangingPunct="0">
              <a:defRPr>
                <a:solidFill>
                  <a:schemeClr val="tx1"/>
                </a:solidFill>
                <a:latin typeface="Arial" panose="020B0604020202020204" pitchFamily="34" charset="0"/>
                <a:cs typeface="Arial" panose="020B0604020202020204" pitchFamily="34" charset="0"/>
              </a:defRPr>
            </a:lvl1pPr>
            <a:lvl2pPr marL="228600" indent="-1143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5000"/>
              </a:spcBef>
              <a:buFont typeface="WingDings" panose="05000000000000000000" pitchFamily="2" charset="2"/>
              <a:buNone/>
            </a:pPr>
            <a:r>
              <a:rPr lang="en-US" altLang="zh-CN" sz="1000">
                <a:latin typeface="Times New Roman" panose="02020603050405020304" pitchFamily="18" charset="0"/>
                <a:cs typeface="Times New Roman" panose="02020603050405020304" pitchFamily="18" charset="0"/>
              </a:rPr>
              <a:t>Whole Teams are self organized.</a:t>
            </a:r>
          </a:p>
          <a:p>
            <a:pPr eaLnBrk="1" hangingPunct="1">
              <a:spcBef>
                <a:spcPct val="25000"/>
              </a:spcBef>
              <a:buFont typeface="WingDings" panose="05000000000000000000" pitchFamily="2" charset="2"/>
              <a:buNone/>
            </a:pPr>
            <a:r>
              <a:rPr lang="en-US" altLang="zh-CN" sz="1000">
                <a:latin typeface="Times New Roman" panose="02020603050405020304" pitchFamily="18" charset="0"/>
                <a:cs typeface="Times New Roman" panose="02020603050405020304" pitchFamily="18" charset="0"/>
              </a:rPr>
              <a:t> Self Organizing Teams are about:</a:t>
            </a:r>
          </a:p>
          <a:p>
            <a:pPr lvl="1" eaLnBrk="1" hangingPunct="1">
              <a:spcBef>
                <a:spcPct val="25000"/>
              </a:spcBef>
              <a:buFont typeface="WingDings" panose="05000000000000000000" pitchFamily="2" charset="2"/>
              <a:buChar char="§"/>
            </a:pPr>
            <a:r>
              <a:rPr lang="en-US" altLang="zh-CN" sz="1000">
                <a:latin typeface="Times New Roman" panose="02020603050405020304" pitchFamily="18" charset="0"/>
                <a:cs typeface="Times New Roman" panose="02020603050405020304" pitchFamily="18" charset="0"/>
              </a:rPr>
              <a:t>Sharing a common goal, and collaborating to accomplish the goal</a:t>
            </a:r>
          </a:p>
          <a:p>
            <a:pPr lvl="1" eaLnBrk="1" hangingPunct="1">
              <a:spcBef>
                <a:spcPct val="25000"/>
              </a:spcBef>
              <a:buFont typeface="WingDings" panose="05000000000000000000" pitchFamily="2" charset="2"/>
              <a:buChar char="§"/>
            </a:pPr>
            <a:r>
              <a:rPr lang="en-US" altLang="zh-CN" sz="1000">
                <a:latin typeface="Times New Roman" panose="02020603050405020304" pitchFamily="18" charset="0"/>
                <a:cs typeface="Times New Roman" panose="02020603050405020304" pitchFamily="18" charset="0"/>
              </a:rPr>
              <a:t>Being part of an empowered team</a:t>
            </a:r>
          </a:p>
          <a:p>
            <a:pPr eaLnBrk="1" hangingPunct="1">
              <a:spcBef>
                <a:spcPct val="25000"/>
              </a:spcBef>
              <a:buFont typeface="WingDings" panose="05000000000000000000" pitchFamily="2" charset="2"/>
              <a:buNone/>
            </a:pPr>
            <a:endParaRPr lang="en-US" altLang="zh-CN" sz="1000">
              <a:latin typeface="Times New Roman" panose="02020603050405020304" pitchFamily="18" charset="0"/>
              <a:cs typeface="Times New Roman" panose="02020603050405020304" pitchFamily="18" charset="0"/>
            </a:endParaRPr>
          </a:p>
          <a:p>
            <a:pPr eaLnBrk="1" hangingPunct="1">
              <a:spcBef>
                <a:spcPct val="25000"/>
              </a:spcBef>
              <a:buFont typeface="WingDings" panose="05000000000000000000" pitchFamily="2" charset="2"/>
              <a:buNone/>
            </a:pPr>
            <a:endParaRPr lang="en-US" altLang="zh-CN" sz="1200">
              <a:cs typeface="Times New Roman" panose="02020603050405020304" pitchFamily="18" charset="0"/>
            </a:endParaRPr>
          </a:p>
          <a:p>
            <a:pPr eaLnBrk="1" hangingPunct="1">
              <a:spcBef>
                <a:spcPct val="50000"/>
              </a:spcBef>
            </a:pPr>
            <a:endParaRPr lang="zh-CN" alt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6258963"/>
      </p:ext>
    </p:extLst>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p:sp>
      <p:sp>
        <p:nvSpPr>
          <p:cNvPr id="93187"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r>
              <a:rPr lang="en-US" altLang="zh-CN" sz="1000" smtClean="0"/>
              <a:t>Commands:</a:t>
            </a:r>
          </a:p>
          <a:p>
            <a:pPr marL="114300" indent="-114300" eaLnBrk="1" hangingPunct="1">
              <a:buFontTx/>
              <a:buChar char="•"/>
            </a:pPr>
            <a:r>
              <a:rPr lang="en-US" altLang="zh-CN" sz="1000" smtClean="0"/>
              <a:t>Take a step: The developer takes one step forward</a:t>
            </a:r>
          </a:p>
          <a:p>
            <a:pPr marL="114300" indent="-114300" eaLnBrk="1" hangingPunct="1">
              <a:buFontTx/>
              <a:buChar char="•"/>
            </a:pPr>
            <a:r>
              <a:rPr lang="en-US" altLang="zh-CN" sz="1000" smtClean="0"/>
              <a:t>Turn left: The developer turns their body 90 degrees to the left</a:t>
            </a:r>
          </a:p>
          <a:p>
            <a:pPr marL="114300" indent="-114300" eaLnBrk="1" hangingPunct="1">
              <a:buFontTx/>
              <a:buChar char="•"/>
            </a:pPr>
            <a:r>
              <a:rPr lang="en-US" altLang="zh-CN" sz="1000" smtClean="0"/>
              <a:t>Turn right: The developer turns their body 90 degrees to the right</a:t>
            </a:r>
          </a:p>
        </p:txBody>
      </p:sp>
      <p:sp>
        <p:nvSpPr>
          <p:cNvPr id="93188" name="Rectangle 4"/>
          <p:cNvSpPr>
            <a:spLocks noChangeArrowheads="1"/>
          </p:cNvSpPr>
          <p:nvPr/>
        </p:nvSpPr>
        <p:spPr bwMode="auto">
          <a:xfrm>
            <a:off x="457200" y="1371600"/>
            <a:ext cx="19050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000">
                <a:latin typeface="Times New Roman" panose="02020603050405020304" pitchFamily="18" charset="0"/>
              </a:rPr>
              <a:t>Exercise: Part 1 showing how  project managers make all the decisions for developers.</a:t>
            </a:r>
          </a:p>
          <a:p>
            <a:pPr eaLnBrk="1" hangingPunct="1"/>
            <a:endParaRPr lang="en-US" altLang="zh-CN" sz="1000">
              <a:latin typeface="Times New Roman" panose="02020603050405020304" pitchFamily="18" charset="0"/>
            </a:endParaRPr>
          </a:p>
          <a:p>
            <a:pPr eaLnBrk="1" hangingPunct="1"/>
            <a:r>
              <a:rPr lang="en-US" altLang="zh-CN" sz="1000">
                <a:latin typeface="Times New Roman" panose="02020603050405020304" pitchFamily="18" charset="0"/>
              </a:rPr>
              <a:t>Students should pair up.</a:t>
            </a:r>
          </a:p>
          <a:p>
            <a:pPr eaLnBrk="1" hangingPunct="1"/>
            <a:endParaRPr lang="en-US" altLang="zh-CN" sz="1000">
              <a:latin typeface="Times New Roman" panose="02020603050405020304" pitchFamily="18" charset="0"/>
            </a:endParaRPr>
          </a:p>
          <a:p>
            <a:pPr eaLnBrk="1" hangingPunct="1"/>
            <a:r>
              <a:rPr lang="en-US" altLang="zh-CN" sz="1000">
                <a:latin typeface="Times New Roman" panose="02020603050405020304" pitchFamily="18" charset="0"/>
              </a:rPr>
              <a:t>Everyone should stay within the taped area.</a:t>
            </a:r>
          </a:p>
          <a:p>
            <a:pPr eaLnBrk="1" hangingPunct="1"/>
            <a:endParaRPr lang="en-US" altLang="zh-CN" sz="1000">
              <a:latin typeface="Times New Roman" panose="02020603050405020304" pitchFamily="18" charset="0"/>
            </a:endParaRPr>
          </a:p>
          <a:p>
            <a:pPr eaLnBrk="1" hangingPunct="1"/>
            <a:r>
              <a:rPr lang="en-US" altLang="zh-CN" sz="1000">
                <a:latin typeface="Times New Roman" panose="02020603050405020304" pitchFamily="18" charset="0"/>
              </a:rPr>
              <a:t>If someone steps outside of the taped area, fine them by having them take 10 more steps.</a:t>
            </a:r>
          </a:p>
          <a:p>
            <a:pPr eaLnBrk="1" hangingPunct="1"/>
            <a:endParaRPr lang="zh-CN" altLang="en-US" sz="1000">
              <a:latin typeface="Times New Roman" panose="02020603050405020304" pitchFamily="18" charset="0"/>
            </a:endParaRPr>
          </a:p>
        </p:txBody>
      </p:sp>
    </p:spTree>
    <p:extLst>
      <p:ext uri="{BB962C8B-B14F-4D97-AF65-F5344CB8AC3E}">
        <p14:creationId xmlns:p14="http://schemas.microsoft.com/office/powerpoint/2010/main" val="1077889964"/>
      </p:ext>
    </p:extLst>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a:solidFill>
                  <a:schemeClr val="tx1"/>
                </a:solidFill>
                <a:latin typeface="Arial" panose="020B0604020202020204" pitchFamily="34" charset="0"/>
                <a:cs typeface="Arial" panose="020B0604020202020204" pitchFamily="34" charset="0"/>
              </a:defRPr>
            </a:lvl1pPr>
            <a:lvl2pPr marL="742950" indent="-285750" defTabSz="968375" eaLnBrk="0" hangingPunct="0">
              <a:defRPr>
                <a:solidFill>
                  <a:schemeClr val="tx1"/>
                </a:solidFill>
                <a:latin typeface="Arial" panose="020B0604020202020204" pitchFamily="34" charset="0"/>
                <a:cs typeface="Arial" panose="020B0604020202020204" pitchFamily="34" charset="0"/>
              </a:defRPr>
            </a:lvl2pPr>
            <a:lvl3pPr marL="1143000" indent="-228600" defTabSz="968375" eaLnBrk="0" hangingPunct="0">
              <a:defRPr>
                <a:solidFill>
                  <a:schemeClr val="tx1"/>
                </a:solidFill>
                <a:latin typeface="Arial" panose="020B0604020202020204" pitchFamily="34" charset="0"/>
                <a:cs typeface="Arial" panose="020B0604020202020204" pitchFamily="34" charset="0"/>
              </a:defRPr>
            </a:lvl3pPr>
            <a:lvl4pPr marL="1600200" indent="-228600" defTabSz="968375" eaLnBrk="0" hangingPunct="0">
              <a:defRPr>
                <a:solidFill>
                  <a:schemeClr val="tx1"/>
                </a:solidFill>
                <a:latin typeface="Arial" panose="020B0604020202020204" pitchFamily="34" charset="0"/>
                <a:cs typeface="Arial" panose="020B0604020202020204" pitchFamily="34" charset="0"/>
              </a:defRPr>
            </a:lvl4pPr>
            <a:lvl5pPr marL="2057400" indent="-228600" defTabSz="968375" eaLnBrk="0" hangingPunct="0">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mtClean="0">
                <a:latin typeface="Arial Narrow" panose="020B0606020202030204" pitchFamily="34" charset="0"/>
              </a:rPr>
              <a:t>Introduction to Disciplined Agile Delivery - Instructor Notes</a:t>
            </a:r>
            <a:endParaRPr lang="en-US" altLang="zh-CN" i="1" smtClean="0"/>
          </a:p>
        </p:txBody>
      </p:sp>
      <p:sp>
        <p:nvSpPr>
          <p:cNvPr id="94211" name="Rectangle 7"/>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panose="020B0604020202020204" pitchFamily="34" charset="0"/>
                <a:cs typeface="Arial" panose="020B0604020202020204" pitchFamily="34" charset="0"/>
              </a:defRPr>
            </a:lvl1pPr>
            <a:lvl2pPr marL="742950" indent="-285750" defTabSz="928688" eaLnBrk="0" hangingPunct="0">
              <a:defRPr>
                <a:solidFill>
                  <a:schemeClr val="tx1"/>
                </a:solidFill>
                <a:latin typeface="Arial" panose="020B0604020202020204" pitchFamily="34" charset="0"/>
                <a:cs typeface="Arial" panose="020B0604020202020204" pitchFamily="34" charset="0"/>
              </a:defRPr>
            </a:lvl2pPr>
            <a:lvl3pPr marL="1143000" indent="-228600" defTabSz="928688" eaLnBrk="0" hangingPunct="0">
              <a:defRPr>
                <a:solidFill>
                  <a:schemeClr val="tx1"/>
                </a:solidFill>
                <a:latin typeface="Arial" panose="020B0604020202020204" pitchFamily="34" charset="0"/>
                <a:cs typeface="Arial" panose="020B0604020202020204" pitchFamily="34" charset="0"/>
              </a:defRPr>
            </a:lvl3pPr>
            <a:lvl4pPr marL="1600200" indent="-228600" defTabSz="928688" eaLnBrk="0" hangingPunct="0">
              <a:defRPr>
                <a:solidFill>
                  <a:schemeClr val="tx1"/>
                </a:solidFill>
                <a:latin typeface="Arial" panose="020B0604020202020204" pitchFamily="34" charset="0"/>
                <a:cs typeface="Arial" panose="020B0604020202020204" pitchFamily="34" charset="0"/>
              </a:defRPr>
            </a:lvl4pPr>
            <a:lvl5pPr marL="2057400" indent="-228600" defTabSz="928688" eaLnBrk="0" hangingPunct="0">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mtClean="0"/>
              <a:t>Module 2 - Agile Roles, Teams, and Environments</a:t>
            </a:r>
            <a:endParaRPr lang="en-US" altLang="zh-CN" smtClean="0">
              <a:latin typeface="ZapfHumnst BT"/>
            </a:endParaRPr>
          </a:p>
        </p:txBody>
      </p:sp>
      <p:sp>
        <p:nvSpPr>
          <p:cNvPr id="94212" name="Rectangle 2"/>
          <p:cNvSpPr>
            <a:spLocks noGrp="1" noRot="1" noChangeAspect="1" noChangeArrowheads="1" noTextEdit="1"/>
          </p:cNvSpPr>
          <p:nvPr>
            <p:ph type="sldImg"/>
          </p:nvPr>
        </p:nvSpPr>
        <p:spPr/>
      </p:sp>
      <p:sp>
        <p:nvSpPr>
          <p:cNvPr id="94213"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214256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a:solidFill>
                  <a:schemeClr val="tx1"/>
                </a:solidFill>
                <a:latin typeface="Arial" panose="020B0604020202020204" pitchFamily="34" charset="0"/>
                <a:cs typeface="Arial" panose="020B0604020202020204" pitchFamily="34" charset="0"/>
              </a:defRPr>
            </a:lvl1pPr>
            <a:lvl2pPr marL="742950" indent="-285750" defTabSz="968375" eaLnBrk="0" hangingPunct="0">
              <a:defRPr>
                <a:solidFill>
                  <a:schemeClr val="tx1"/>
                </a:solidFill>
                <a:latin typeface="Arial" panose="020B0604020202020204" pitchFamily="34" charset="0"/>
                <a:cs typeface="Arial" panose="020B0604020202020204" pitchFamily="34" charset="0"/>
              </a:defRPr>
            </a:lvl2pPr>
            <a:lvl3pPr marL="1143000" indent="-228600" defTabSz="968375" eaLnBrk="0" hangingPunct="0">
              <a:defRPr>
                <a:solidFill>
                  <a:schemeClr val="tx1"/>
                </a:solidFill>
                <a:latin typeface="Arial" panose="020B0604020202020204" pitchFamily="34" charset="0"/>
                <a:cs typeface="Arial" panose="020B0604020202020204" pitchFamily="34" charset="0"/>
              </a:defRPr>
            </a:lvl3pPr>
            <a:lvl4pPr marL="1600200" indent="-228600" defTabSz="968375" eaLnBrk="0" hangingPunct="0">
              <a:defRPr>
                <a:solidFill>
                  <a:schemeClr val="tx1"/>
                </a:solidFill>
                <a:latin typeface="Arial" panose="020B0604020202020204" pitchFamily="34" charset="0"/>
                <a:cs typeface="Arial" panose="020B0604020202020204" pitchFamily="34" charset="0"/>
              </a:defRPr>
            </a:lvl4pPr>
            <a:lvl5pPr marL="2057400" indent="-228600" defTabSz="968375" eaLnBrk="0" hangingPunct="0">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mtClean="0">
                <a:latin typeface="Arial Narrow" panose="020B0606020202030204" pitchFamily="34" charset="0"/>
              </a:rPr>
              <a:t>Introduction to Disciplined Agile Delivery - Instructor Notes</a:t>
            </a:r>
            <a:endParaRPr lang="en-US" altLang="zh-CN" i="1" smtClean="0"/>
          </a:p>
        </p:txBody>
      </p:sp>
      <p:sp>
        <p:nvSpPr>
          <p:cNvPr id="61443" name="Rectangle 7"/>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panose="020B0604020202020204" pitchFamily="34" charset="0"/>
                <a:cs typeface="Arial" panose="020B0604020202020204" pitchFamily="34" charset="0"/>
              </a:defRPr>
            </a:lvl1pPr>
            <a:lvl2pPr marL="742950" indent="-285750" defTabSz="928688" eaLnBrk="0" hangingPunct="0">
              <a:defRPr>
                <a:solidFill>
                  <a:schemeClr val="tx1"/>
                </a:solidFill>
                <a:latin typeface="Arial" panose="020B0604020202020204" pitchFamily="34" charset="0"/>
                <a:cs typeface="Arial" panose="020B0604020202020204" pitchFamily="34" charset="0"/>
              </a:defRPr>
            </a:lvl2pPr>
            <a:lvl3pPr marL="1143000" indent="-228600" defTabSz="928688" eaLnBrk="0" hangingPunct="0">
              <a:defRPr>
                <a:solidFill>
                  <a:schemeClr val="tx1"/>
                </a:solidFill>
                <a:latin typeface="Arial" panose="020B0604020202020204" pitchFamily="34" charset="0"/>
                <a:cs typeface="Arial" panose="020B0604020202020204" pitchFamily="34" charset="0"/>
              </a:defRPr>
            </a:lvl3pPr>
            <a:lvl4pPr marL="1600200" indent="-228600" defTabSz="928688" eaLnBrk="0" hangingPunct="0">
              <a:defRPr>
                <a:solidFill>
                  <a:schemeClr val="tx1"/>
                </a:solidFill>
                <a:latin typeface="Arial" panose="020B0604020202020204" pitchFamily="34" charset="0"/>
                <a:cs typeface="Arial" panose="020B0604020202020204" pitchFamily="34" charset="0"/>
              </a:defRPr>
            </a:lvl4pPr>
            <a:lvl5pPr marL="2057400" indent="-228600" defTabSz="928688" eaLnBrk="0" hangingPunct="0">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mtClean="0"/>
              <a:t>Module 2 - Agile Roles, Teams, and Environments</a:t>
            </a:r>
            <a:endParaRPr lang="en-US" altLang="zh-CN" smtClean="0">
              <a:latin typeface="ZapfHumnst BT"/>
            </a:endParaRPr>
          </a:p>
        </p:txBody>
      </p:sp>
      <p:sp>
        <p:nvSpPr>
          <p:cNvPr id="61444" name="Rectangle 2"/>
          <p:cNvSpPr>
            <a:spLocks noGrp="1" noRot="1" noChangeAspect="1" noChangeArrowheads="1" noTextEdit="1"/>
          </p:cNvSpPr>
          <p:nvPr>
            <p:ph type="sldImg"/>
          </p:nvPr>
        </p:nvSpPr>
        <p:spPr/>
      </p:sp>
      <p:sp>
        <p:nvSpPr>
          <p:cNvPr id="61445"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0109784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cs typeface="Arial" panose="020B0604020202020204" pitchFamily="34" charset="0"/>
              </a:defRPr>
            </a:lvl1pPr>
            <a:lvl2pPr marL="742950" indent="-285750" defTabSz="957263" eaLnBrk="0" hangingPunct="0">
              <a:defRPr>
                <a:solidFill>
                  <a:schemeClr val="tx1"/>
                </a:solidFill>
                <a:latin typeface="Arial" panose="020B0604020202020204" pitchFamily="34" charset="0"/>
                <a:cs typeface="Arial" panose="020B0604020202020204" pitchFamily="34" charset="0"/>
              </a:defRPr>
            </a:lvl2pPr>
            <a:lvl3pPr marL="1143000" indent="-228600" defTabSz="957263" eaLnBrk="0" hangingPunct="0">
              <a:defRPr>
                <a:solidFill>
                  <a:schemeClr val="tx1"/>
                </a:solidFill>
                <a:latin typeface="Arial" panose="020B0604020202020204" pitchFamily="34" charset="0"/>
                <a:cs typeface="Arial" panose="020B0604020202020204" pitchFamily="34" charset="0"/>
              </a:defRPr>
            </a:lvl3pPr>
            <a:lvl4pPr marL="1600200" indent="-228600" defTabSz="957263" eaLnBrk="0" hangingPunct="0">
              <a:defRPr>
                <a:solidFill>
                  <a:schemeClr val="tx1"/>
                </a:solidFill>
                <a:latin typeface="Arial" panose="020B0604020202020204" pitchFamily="34" charset="0"/>
                <a:cs typeface="Arial" panose="020B0604020202020204" pitchFamily="34" charset="0"/>
              </a:defRPr>
            </a:lvl4pPr>
            <a:lvl5pPr marL="2057400" indent="-228600" defTabSz="957263" eaLnBrk="0" hangingPunct="0">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FEED7DC-8F21-4DC0-BA49-58BAECE1842D}" type="slidenum">
              <a:rPr lang="en-US" altLang="zh-CN" sz="1300"/>
              <a:pPr algn="r" eaLnBrk="1" hangingPunct="1"/>
              <a:t>47</a:t>
            </a:fld>
            <a:endParaRPr lang="en-US" altLang="zh-CN" sz="1300"/>
          </a:p>
        </p:txBody>
      </p:sp>
      <p:sp>
        <p:nvSpPr>
          <p:cNvPr id="95235" name="Rectangle 2"/>
          <p:cNvSpPr>
            <a:spLocks noGrp="1" noRot="1" noChangeAspect="1" noChangeArrowheads="1" noTextEdit="1"/>
          </p:cNvSpPr>
          <p:nvPr>
            <p:ph type="sldImg"/>
          </p:nvPr>
        </p:nvSpPr>
        <p:spPr>
          <a:xfrm>
            <a:off x="1196975" y="693738"/>
            <a:ext cx="4616450" cy="3462337"/>
          </a:xfrm>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What is sustainable pace?</a:t>
            </a:r>
          </a:p>
          <a:p>
            <a:r>
              <a:rPr lang="en-US" altLang="zh-CN" smtClean="0"/>
              <a:t>Anyone read the Death March books, “software engineering can be like being on a death march” keep walking until you drop dead and “nothing gets finished”</a:t>
            </a:r>
          </a:p>
          <a:p>
            <a:endParaRPr lang="en-US" altLang="zh-CN" smtClean="0"/>
          </a:p>
          <a:p>
            <a:r>
              <a:rPr lang="en-US" altLang="zh-CN" smtClean="0"/>
              <a:t>How many people may have been told “if you aren’t comfortable working 80 hours a week, you are in the wrong industry” but 80 hours a week isn’t a sustainable pace is it?</a:t>
            </a:r>
          </a:p>
        </p:txBody>
      </p:sp>
    </p:spTree>
    <p:extLst>
      <p:ext uri="{BB962C8B-B14F-4D97-AF65-F5344CB8AC3E}">
        <p14:creationId xmlns:p14="http://schemas.microsoft.com/office/powerpoint/2010/main" val="23272586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95388" y="692150"/>
            <a:ext cx="4619625" cy="3463925"/>
          </a:xfrm>
        </p:spPr>
      </p:sp>
      <p:sp>
        <p:nvSpPr>
          <p:cNvPr id="96259" name="Rectangle 3"/>
          <p:cNvSpPr>
            <a:spLocks noGrp="1" noChangeArrowheads="1"/>
          </p:cNvSpPr>
          <p:nvPr>
            <p:ph type="body" idx="1"/>
          </p:nvPr>
        </p:nvSpPr>
        <p:spPr>
          <a:xfrm>
            <a:off x="700088" y="4387850"/>
            <a:ext cx="56102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6599591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p:sp>
      <p:sp>
        <p:nvSpPr>
          <p:cNvPr id="97283"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Some people see self-organization as teams being out of control.</a:t>
            </a:r>
          </a:p>
          <a:p>
            <a:pPr eaLnBrk="1" hangingPunct="1"/>
            <a:r>
              <a:rPr lang="en-US" altLang="zh-CN" sz="1000" smtClean="0"/>
              <a:t>Self-organizing teams must still work within the organizational environment.</a:t>
            </a:r>
          </a:p>
          <a:p>
            <a:pPr eaLnBrk="1" hangingPunct="1"/>
            <a:r>
              <a:rPr lang="en-US" altLang="zh-CN" sz="1000" smtClean="0"/>
              <a:t>They must be governed and monitored.</a:t>
            </a:r>
          </a:p>
          <a:p>
            <a:pPr eaLnBrk="1" hangingPunct="1"/>
            <a:r>
              <a:rPr lang="en-US" altLang="zh-CN" sz="1000" smtClean="0"/>
              <a:t>They should follow corporate conventions and work to your common infrastructure.</a:t>
            </a:r>
          </a:p>
          <a:p>
            <a:pPr eaLnBrk="1" hangingPunct="1"/>
            <a:endParaRPr lang="en-US" altLang="zh-CN" sz="1000" smtClean="0"/>
          </a:p>
          <a:p>
            <a:pPr eaLnBrk="1" hangingPunct="1"/>
            <a:r>
              <a:rPr lang="en-US" altLang="zh-CN" sz="1000" smtClean="0"/>
              <a:t>Reference: https://www14.software.ibm.com/webapp/iwm/web/preLogin.do?lang=en_US&amp;source=swg-ldg</a:t>
            </a:r>
          </a:p>
          <a:p>
            <a:pPr eaLnBrk="1" hangingPunct="1"/>
            <a:endParaRPr lang="zh-CN" altLang="en-US" sz="1000" smtClean="0"/>
          </a:p>
        </p:txBody>
      </p:sp>
    </p:spTree>
    <p:extLst>
      <p:ext uri="{BB962C8B-B14F-4D97-AF65-F5344CB8AC3E}">
        <p14:creationId xmlns:p14="http://schemas.microsoft.com/office/powerpoint/2010/main" val="3584838596"/>
      </p:ext>
    </p:extLst>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p:sp>
      <p:sp>
        <p:nvSpPr>
          <p:cNvPr id="98307"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The project is staffed by a core dedicated team of 4 to 8 members to ensure simple manageability and close communication and collaboration, creating a Teaming environment.</a:t>
            </a:r>
          </a:p>
          <a:p>
            <a:pPr eaLnBrk="1" hangingPunct="1"/>
            <a:r>
              <a:rPr lang="en-US" altLang="zh-CN" sz="1000" smtClean="0"/>
              <a:t>And initiative can be decomposed into these numbers, based on the attributes of that project.</a:t>
            </a:r>
          </a:p>
          <a:p>
            <a:pPr eaLnBrk="1" hangingPunct="1"/>
            <a:r>
              <a:rPr lang="en-US" altLang="zh-CN" sz="1000" smtClean="0"/>
              <a:t>Reference: (see Stephen Robbins in </a:t>
            </a:r>
            <a:r>
              <a:rPr lang="en-US" altLang="zh-CN" sz="1000" i="1" smtClean="0"/>
              <a:t>Findings on High-Performance Teams</a:t>
            </a:r>
            <a:r>
              <a:rPr lang="en-US" altLang="zh-CN" sz="1000" smtClean="0"/>
              <a:t> and Katzenbach and Smith in </a:t>
            </a:r>
            <a:r>
              <a:rPr lang="en-US" altLang="zh-CN" sz="1000" i="1" smtClean="0"/>
              <a:t>Wisdom of Team – Creating the High Performance Organization)</a:t>
            </a:r>
          </a:p>
          <a:p>
            <a:pPr eaLnBrk="1" hangingPunct="1"/>
            <a:r>
              <a:rPr lang="en-US" altLang="zh-CN" sz="1000" smtClean="0">
                <a:ea typeface="Gulim" panose="020B0600000101010101" pitchFamily="34" charset="-127"/>
              </a:rPr>
              <a:t>Agile principle # 5: Build projects around motivated individuals. Give them the environment and support they need, and trust them to get the job done. </a:t>
            </a:r>
            <a:endParaRPr lang="en-US" altLang="zh-CN" sz="1000" smtClean="0"/>
          </a:p>
          <a:p>
            <a:pPr eaLnBrk="1" hangingPunct="1"/>
            <a:endParaRPr lang="en-US" altLang="zh-CN" sz="1000" smtClean="0"/>
          </a:p>
        </p:txBody>
      </p:sp>
      <p:sp>
        <p:nvSpPr>
          <p:cNvPr id="98308" name="Rectangle 4"/>
          <p:cNvSpPr>
            <a:spLocks noChangeArrowheads="1"/>
          </p:cNvSpPr>
          <p:nvPr/>
        </p:nvSpPr>
        <p:spPr bwMode="auto">
          <a:xfrm>
            <a:off x="428625" y="1200150"/>
            <a:ext cx="21336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000">
                <a:latin typeface="Times New Roman" panose="02020603050405020304" pitchFamily="18" charset="0"/>
              </a:rPr>
              <a:t>Keep teams between 5 – 10 people.</a:t>
            </a:r>
          </a:p>
          <a:p>
            <a:pPr eaLnBrk="1" hangingPunct="1"/>
            <a:endParaRPr lang="en-GB" altLang="en-US" sz="1000">
              <a:latin typeface="Times New Roman" panose="02020603050405020304" pitchFamily="18" charset="0"/>
            </a:endParaRPr>
          </a:p>
          <a:p>
            <a:pPr eaLnBrk="1" hangingPunct="1"/>
            <a:r>
              <a:rPr lang="en-GB" altLang="en-US" sz="1000">
                <a:latin typeface="Times New Roman" panose="02020603050405020304" pitchFamily="18" charset="0"/>
              </a:rPr>
              <a:t>Fewer than 5 and the team may not be able to perform all roles.</a:t>
            </a:r>
          </a:p>
          <a:p>
            <a:pPr eaLnBrk="1" hangingPunct="1"/>
            <a:endParaRPr lang="en-GB" altLang="en-US" sz="1000">
              <a:latin typeface="Times New Roman" panose="02020603050405020304" pitchFamily="18" charset="0"/>
            </a:endParaRPr>
          </a:p>
          <a:p>
            <a:pPr eaLnBrk="1" hangingPunct="1"/>
            <a:r>
              <a:rPr lang="en-GB" altLang="en-US" sz="1000">
                <a:latin typeface="Times New Roman" panose="02020603050405020304" pitchFamily="18" charset="0"/>
              </a:rPr>
              <a:t>More than 10 and the team will have too many communication channels and loose speed due to too much wasted interaction.</a:t>
            </a:r>
          </a:p>
          <a:p>
            <a:pPr eaLnBrk="1" hangingPunct="1"/>
            <a:endParaRPr lang="en-GB" altLang="en-US" sz="1000">
              <a:latin typeface="Times New Roman" panose="02020603050405020304" pitchFamily="18" charset="0"/>
            </a:endParaRPr>
          </a:p>
          <a:p>
            <a:pPr eaLnBrk="1" hangingPunct="1"/>
            <a:r>
              <a:rPr lang="en-GB" altLang="en-US" sz="1000">
                <a:latin typeface="Times New Roman" panose="02020603050405020304" pitchFamily="18" charset="0"/>
              </a:rPr>
              <a:t>Example: Making decisions or schedule a meeting to discuss an issues becomes much more difficult as the number of team members increase.</a:t>
            </a:r>
          </a:p>
        </p:txBody>
      </p:sp>
    </p:spTree>
    <p:extLst>
      <p:ext uri="{BB962C8B-B14F-4D97-AF65-F5344CB8AC3E}">
        <p14:creationId xmlns:p14="http://schemas.microsoft.com/office/powerpoint/2010/main" val="3288575397"/>
      </p:ext>
    </p:extLst>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a:solidFill>
                  <a:schemeClr val="tx1"/>
                </a:solidFill>
                <a:latin typeface="Arial" panose="020B0604020202020204" pitchFamily="34" charset="0"/>
                <a:cs typeface="Arial" panose="020B0604020202020204" pitchFamily="34" charset="0"/>
              </a:defRPr>
            </a:lvl1pPr>
            <a:lvl2pPr marL="742950" indent="-285750" defTabSz="968375" eaLnBrk="0" hangingPunct="0">
              <a:defRPr>
                <a:solidFill>
                  <a:schemeClr val="tx1"/>
                </a:solidFill>
                <a:latin typeface="Arial" panose="020B0604020202020204" pitchFamily="34" charset="0"/>
                <a:cs typeface="Arial" panose="020B0604020202020204" pitchFamily="34" charset="0"/>
              </a:defRPr>
            </a:lvl2pPr>
            <a:lvl3pPr marL="1143000" indent="-228600" defTabSz="968375" eaLnBrk="0" hangingPunct="0">
              <a:defRPr>
                <a:solidFill>
                  <a:schemeClr val="tx1"/>
                </a:solidFill>
                <a:latin typeface="Arial" panose="020B0604020202020204" pitchFamily="34" charset="0"/>
                <a:cs typeface="Arial" panose="020B0604020202020204" pitchFamily="34" charset="0"/>
              </a:defRPr>
            </a:lvl3pPr>
            <a:lvl4pPr marL="1600200" indent="-228600" defTabSz="968375" eaLnBrk="0" hangingPunct="0">
              <a:defRPr>
                <a:solidFill>
                  <a:schemeClr val="tx1"/>
                </a:solidFill>
                <a:latin typeface="Arial" panose="020B0604020202020204" pitchFamily="34" charset="0"/>
                <a:cs typeface="Arial" panose="020B0604020202020204" pitchFamily="34" charset="0"/>
              </a:defRPr>
            </a:lvl4pPr>
            <a:lvl5pPr marL="2057400" indent="-228600" defTabSz="968375" eaLnBrk="0" hangingPunct="0">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mtClean="0">
                <a:latin typeface="Arial Narrow" panose="020B0606020202030204" pitchFamily="34" charset="0"/>
              </a:rPr>
              <a:t>Introduction to Disciplined Agile Delivery - Instructor Notes</a:t>
            </a:r>
            <a:endParaRPr lang="en-US" altLang="zh-CN" i="1" smtClean="0"/>
          </a:p>
        </p:txBody>
      </p:sp>
      <p:sp>
        <p:nvSpPr>
          <p:cNvPr id="99331" name="Rectangle 7"/>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panose="020B0604020202020204" pitchFamily="34" charset="0"/>
                <a:cs typeface="Arial" panose="020B0604020202020204" pitchFamily="34" charset="0"/>
              </a:defRPr>
            </a:lvl1pPr>
            <a:lvl2pPr marL="742950" indent="-285750" defTabSz="928688" eaLnBrk="0" hangingPunct="0">
              <a:defRPr>
                <a:solidFill>
                  <a:schemeClr val="tx1"/>
                </a:solidFill>
                <a:latin typeface="Arial" panose="020B0604020202020204" pitchFamily="34" charset="0"/>
                <a:cs typeface="Arial" panose="020B0604020202020204" pitchFamily="34" charset="0"/>
              </a:defRPr>
            </a:lvl2pPr>
            <a:lvl3pPr marL="1143000" indent="-228600" defTabSz="928688" eaLnBrk="0" hangingPunct="0">
              <a:defRPr>
                <a:solidFill>
                  <a:schemeClr val="tx1"/>
                </a:solidFill>
                <a:latin typeface="Arial" panose="020B0604020202020204" pitchFamily="34" charset="0"/>
                <a:cs typeface="Arial" panose="020B0604020202020204" pitchFamily="34" charset="0"/>
              </a:defRPr>
            </a:lvl3pPr>
            <a:lvl4pPr marL="1600200" indent="-228600" defTabSz="928688" eaLnBrk="0" hangingPunct="0">
              <a:defRPr>
                <a:solidFill>
                  <a:schemeClr val="tx1"/>
                </a:solidFill>
                <a:latin typeface="Arial" panose="020B0604020202020204" pitchFamily="34" charset="0"/>
                <a:cs typeface="Arial" panose="020B0604020202020204" pitchFamily="34" charset="0"/>
              </a:defRPr>
            </a:lvl4pPr>
            <a:lvl5pPr marL="2057400" indent="-228600" defTabSz="928688" eaLnBrk="0" hangingPunct="0">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mtClean="0"/>
              <a:t>Module 2 - Agile Roles, Teams, and Environments</a:t>
            </a:r>
            <a:endParaRPr lang="en-US" altLang="zh-CN" smtClean="0">
              <a:latin typeface="ZapfHumnst BT"/>
            </a:endParaRPr>
          </a:p>
        </p:txBody>
      </p:sp>
      <p:sp>
        <p:nvSpPr>
          <p:cNvPr id="99332" name="Rectangle 2"/>
          <p:cNvSpPr>
            <a:spLocks noGrp="1" noRot="1" noChangeAspect="1" noChangeArrowheads="1" noTextEdit="1"/>
          </p:cNvSpPr>
          <p:nvPr>
            <p:ph type="sldImg"/>
          </p:nvPr>
        </p:nvSpPr>
        <p:spPr/>
      </p:sp>
      <p:sp>
        <p:nvSpPr>
          <p:cNvPr id="99333"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931910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p:sp>
      <p:sp>
        <p:nvSpPr>
          <p:cNvPr id="100355"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Reference: http://www.agilemodeling.com/essays/generalizingSpecialists.htm</a:t>
            </a:r>
          </a:p>
        </p:txBody>
      </p:sp>
    </p:spTree>
    <p:extLst>
      <p:ext uri="{BB962C8B-B14F-4D97-AF65-F5344CB8AC3E}">
        <p14:creationId xmlns:p14="http://schemas.microsoft.com/office/powerpoint/2010/main" val="1610645088"/>
      </p:ext>
    </p:extLst>
  </p:cSld>
  <p:clrMapOvr>
    <a:overrideClrMapping bg1="lt1" tx1="dk1" bg2="lt2" tx2="dk2" accent1="accent1" accent2="accent2" accent3="accent3" accent4="accent4" accent5="accent5" accent6="accent6" hlink="hlink" folHlink="folHlink"/>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p:sp>
      <p:sp>
        <p:nvSpPr>
          <p:cNvPr id="101379" name="Rectangle 3"/>
          <p:cNvSpPr>
            <a:spLocks noGrp="1" noChangeArrowheads="1"/>
          </p:cNvSpPr>
          <p:nvPr>
            <p:ph type="body" idx="1"/>
          </p:nvPr>
        </p:nvSpPr>
        <p:spPr>
          <a:xfrm>
            <a:off x="2606675" y="4154488"/>
            <a:ext cx="4170363" cy="4465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90000"/>
              </a:lnSpc>
            </a:pPr>
            <a:r>
              <a:rPr lang="en-US" altLang="zh-CN" sz="1000" smtClean="0">
                <a:cs typeface="Times New Roman" panose="02020603050405020304" pitchFamily="18" charset="0"/>
              </a:rPr>
              <a:t>Main Team Roles:</a:t>
            </a:r>
          </a:p>
          <a:p>
            <a:pPr eaLnBrk="1" hangingPunct="1">
              <a:lnSpc>
                <a:spcPct val="90000"/>
              </a:lnSpc>
            </a:pPr>
            <a:r>
              <a:rPr lang="en-US" altLang="zh-CN" sz="1000" smtClean="0">
                <a:cs typeface="Times New Roman" panose="02020603050405020304" pitchFamily="18" charset="0"/>
              </a:rPr>
              <a:t>Team Coach. Responsible for facilitating the team, obtaining resources, and clearing roadblocks. Also called Project Lead, Team Lead, or Scrum Master.</a:t>
            </a:r>
          </a:p>
          <a:p>
            <a:pPr eaLnBrk="1" hangingPunct="1">
              <a:lnSpc>
                <a:spcPct val="90000"/>
              </a:lnSpc>
            </a:pPr>
            <a:r>
              <a:rPr lang="en-US" altLang="zh-CN" sz="1000" smtClean="0">
                <a:cs typeface="Times New Roman" panose="02020603050405020304" pitchFamily="18" charset="0"/>
              </a:rPr>
              <a:t>Team members. Responsible for creating and delivering the system, which includes modeling, programming, testing, and release activities.</a:t>
            </a:r>
          </a:p>
          <a:p>
            <a:pPr eaLnBrk="1" hangingPunct="1">
              <a:lnSpc>
                <a:spcPct val="90000"/>
              </a:lnSpc>
            </a:pPr>
            <a:r>
              <a:rPr lang="en-US" altLang="zh-CN" sz="1000" smtClean="0">
                <a:cs typeface="Times New Roman" panose="02020603050405020304" pitchFamily="18" charset="0"/>
              </a:rPr>
              <a:t>Stakeholder (not shown). Anyone who is a direct user, indirect user, manager of users, senior manager, operations staff member, the "gold owner" who funds the project, support staff member, auditors, your program or portfolio manager, developers working on other systems that integrate or interact with the one under development, or maintenance professionals who may be affected by the development or deployment of a software project. </a:t>
            </a:r>
          </a:p>
          <a:p>
            <a:pPr eaLnBrk="1" hangingPunct="1">
              <a:lnSpc>
                <a:spcPct val="90000"/>
              </a:lnSpc>
            </a:pPr>
            <a:r>
              <a:rPr lang="en-US" altLang="zh-CN" sz="1000" smtClean="0">
                <a:cs typeface="Times New Roman" panose="02020603050405020304" pitchFamily="18" charset="0"/>
              </a:rPr>
              <a:t>Product Owner. Represents the stakeholders. Responsible for the prioritized work item list (called a product backlog in Scrum), for making decisions in a timely manner, and for providing information in a timely manner. </a:t>
            </a:r>
          </a:p>
          <a:p>
            <a:pPr eaLnBrk="1" hangingPunct="1">
              <a:lnSpc>
                <a:spcPct val="90000"/>
              </a:lnSpc>
            </a:pPr>
            <a:endParaRPr lang="en-US" altLang="zh-CN" sz="1000" smtClean="0">
              <a:cs typeface="Times New Roman" panose="02020603050405020304" pitchFamily="18" charset="0"/>
            </a:endParaRPr>
          </a:p>
          <a:p>
            <a:pPr eaLnBrk="1" hangingPunct="1">
              <a:lnSpc>
                <a:spcPct val="90000"/>
              </a:lnSpc>
            </a:pPr>
            <a:endParaRPr lang="zh-CN" altLang="en-US" sz="1000" smtClean="0">
              <a:cs typeface="Times New Roman" panose="02020603050405020304" pitchFamily="18" charset="0"/>
            </a:endParaRPr>
          </a:p>
        </p:txBody>
      </p:sp>
      <p:sp>
        <p:nvSpPr>
          <p:cNvPr id="101380" name="Text Box 4"/>
          <p:cNvSpPr txBox="1">
            <a:spLocks noChangeArrowheads="1"/>
          </p:cNvSpPr>
          <p:nvPr/>
        </p:nvSpPr>
        <p:spPr bwMode="auto">
          <a:xfrm>
            <a:off x="457200" y="1295400"/>
            <a:ext cx="1997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000">
                <a:latin typeface="Times New Roman" panose="02020603050405020304" pitchFamily="18" charset="0"/>
              </a:rPr>
              <a:t>Describe the main team roles</a:t>
            </a:r>
          </a:p>
        </p:txBody>
      </p:sp>
    </p:spTree>
    <p:extLst>
      <p:ext uri="{BB962C8B-B14F-4D97-AF65-F5344CB8AC3E}">
        <p14:creationId xmlns:p14="http://schemas.microsoft.com/office/powerpoint/2010/main" val="437602564"/>
      </p:ext>
    </p:extLst>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p:sp>
      <p:sp>
        <p:nvSpPr>
          <p:cNvPr id="102403"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Coordination could occur via “scrum of scrums”  -- someone from the subteam standup meeting attends an overall programme/project standup meeting</a:t>
            </a:r>
          </a:p>
          <a:p>
            <a:pPr eaLnBrk="1" hangingPunct="1"/>
            <a:endParaRPr lang="en-US" altLang="zh-CN" smtClean="0"/>
          </a:p>
          <a:p>
            <a:pPr eaLnBrk="1" hangingPunct="1"/>
            <a:r>
              <a:rPr lang="en-US" altLang="zh-CN" smtClean="0"/>
              <a:t>Specialists may be needed to spend a few days to set up a technology (e.g. a database, a development tool,…) and train the team in its use</a:t>
            </a:r>
          </a:p>
        </p:txBody>
      </p:sp>
    </p:spTree>
    <p:extLst>
      <p:ext uri="{BB962C8B-B14F-4D97-AF65-F5344CB8AC3E}">
        <p14:creationId xmlns:p14="http://schemas.microsoft.com/office/powerpoint/2010/main" val="1551043829"/>
      </p:ext>
    </p:extLst>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2671763" y="846138"/>
            <a:ext cx="4081462" cy="3060700"/>
          </a:xfrm>
        </p:spPr>
      </p:sp>
      <p:sp>
        <p:nvSpPr>
          <p:cNvPr id="103427" name="Rectangle 3"/>
          <p:cNvSpPr>
            <a:spLocks noGrp="1" noChangeArrowheads="1"/>
          </p:cNvSpPr>
          <p:nvPr>
            <p:ph type="body" idx="1"/>
          </p:nvPr>
        </p:nvSpPr>
        <p:spPr>
          <a:xfrm>
            <a:off x="2647950" y="4079875"/>
            <a:ext cx="4129088" cy="4618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marL="114300" indent="-114300" eaLnBrk="1" hangingPunct="1"/>
            <a:r>
              <a:rPr lang="en-US" altLang="zh-CN" sz="1000" smtClean="0">
                <a:cs typeface="Times New Roman" panose="02020603050405020304" pitchFamily="18" charset="0"/>
              </a:rPr>
              <a:t>Observations:</a:t>
            </a:r>
          </a:p>
          <a:p>
            <a:pPr marL="114300" indent="-114300" eaLnBrk="1" hangingPunct="1">
              <a:buFontTx/>
              <a:buChar char="•"/>
            </a:pPr>
            <a:r>
              <a:rPr lang="en-US" altLang="zh-CN" sz="1000" smtClean="0">
                <a:cs typeface="Times New Roman" panose="02020603050405020304" pitchFamily="18" charset="0"/>
              </a:rPr>
              <a:t>Most communication occurs between people working on subsystems or features.</a:t>
            </a:r>
          </a:p>
          <a:p>
            <a:pPr marL="114300" indent="-114300" eaLnBrk="1" hangingPunct="1">
              <a:buFontTx/>
              <a:buChar char="•"/>
            </a:pPr>
            <a:r>
              <a:rPr lang="en-US" altLang="zh-CN" sz="1000" smtClean="0">
                <a:cs typeface="Times New Roman" panose="02020603050405020304" pitchFamily="18" charset="0"/>
              </a:rPr>
              <a:t>Organizing around job functions increases risk, cost, and time to value.</a:t>
            </a:r>
          </a:p>
          <a:p>
            <a:pPr marL="114300" indent="-114300" eaLnBrk="1" hangingPunct="1"/>
            <a:r>
              <a:rPr lang="en-US" altLang="zh-CN" sz="1000" smtClean="0">
                <a:cs typeface="Times New Roman" panose="02020603050405020304" pitchFamily="18" charset="0"/>
              </a:rPr>
              <a:t>Strategies for organizing larger teams:</a:t>
            </a:r>
          </a:p>
          <a:p>
            <a:pPr marL="363538" lvl="1" indent="-134938" eaLnBrk="1" hangingPunct="1">
              <a:buFontTx/>
              <a:buChar char="•"/>
            </a:pPr>
            <a:r>
              <a:rPr lang="en-US" altLang="zh-CN" sz="1000" smtClean="0">
                <a:cs typeface="Times New Roman" panose="02020603050405020304" pitchFamily="18" charset="0"/>
              </a:rPr>
              <a:t>Component-team approach: Organize the work around the architecture, not job roles, and then organize requirements around architecture (and vice versa)</a:t>
            </a:r>
          </a:p>
          <a:p>
            <a:pPr marL="363538" lvl="1" indent="-134938" eaLnBrk="1" hangingPunct="1">
              <a:buFontTx/>
              <a:buChar char="•"/>
            </a:pPr>
            <a:r>
              <a:rPr lang="en-US" altLang="zh-CN" sz="1000" smtClean="0">
                <a:cs typeface="Times New Roman" panose="02020603050405020304" pitchFamily="18" charset="0"/>
              </a:rPr>
              <a:t>Feature team approach – subteams work completely on features</a:t>
            </a:r>
          </a:p>
          <a:p>
            <a:pPr marL="363538" lvl="1" indent="-134938" eaLnBrk="1" hangingPunct="1">
              <a:buFontTx/>
              <a:buChar char="•"/>
            </a:pPr>
            <a:r>
              <a:rPr lang="en-US" altLang="zh-CN" sz="1000" smtClean="0">
                <a:cs typeface="Times New Roman" panose="02020603050405020304" pitchFamily="18" charset="0"/>
              </a:rPr>
              <a:t>Domain-driven architecture</a:t>
            </a:r>
          </a:p>
          <a:p>
            <a:pPr marL="363538" lvl="1" indent="-134938" eaLnBrk="1" hangingPunct="1">
              <a:buFontTx/>
              <a:buChar char="•"/>
            </a:pPr>
            <a:r>
              <a:rPr lang="en-US" altLang="zh-CN" sz="1000" smtClean="0">
                <a:cs typeface="Times New Roman" panose="02020603050405020304" pitchFamily="18" charset="0"/>
              </a:rPr>
              <a:t>Coordinate project management, requirements management, and technical issues</a:t>
            </a:r>
          </a:p>
          <a:p>
            <a:pPr marL="363538" lvl="1" indent="-134938" eaLnBrk="1" hangingPunct="1">
              <a:buFontTx/>
              <a:buChar char="•"/>
            </a:pPr>
            <a:r>
              <a:rPr lang="en-US" altLang="zh-CN" sz="1000" smtClean="0">
                <a:cs typeface="Times New Roman" panose="02020603050405020304" pitchFamily="18" charset="0"/>
              </a:rPr>
              <a:t>Re-introduce specialist roles as needed</a:t>
            </a:r>
          </a:p>
          <a:p>
            <a:pPr marL="363538" lvl="1" indent="-134938" eaLnBrk="1" hangingPunct="1">
              <a:buFontTx/>
              <a:buChar char="•"/>
            </a:pPr>
            <a:r>
              <a:rPr lang="en-US" altLang="zh-CN" sz="1000" smtClean="0">
                <a:cs typeface="Times New Roman" panose="02020603050405020304" pitchFamily="18" charset="0"/>
              </a:rPr>
              <a:t>Maximize the responsibilities of the offshore team (if applicable)</a:t>
            </a:r>
          </a:p>
          <a:p>
            <a:pPr marL="363538" lvl="1" indent="-134938" eaLnBrk="1" hangingPunct="1">
              <a:buFontTx/>
              <a:buChar char="•"/>
            </a:pPr>
            <a:r>
              <a:rPr lang="en-US" altLang="zh-CN" sz="1000" smtClean="0">
                <a:cs typeface="Times New Roman" panose="02020603050405020304" pitchFamily="18" charset="0"/>
              </a:rPr>
              <a:t>Provide guidance on enterprise infrastructure, development conventions</a:t>
            </a:r>
          </a:p>
          <a:p>
            <a:pPr marL="363538" lvl="1" indent="-134938" eaLnBrk="1" hangingPunct="1"/>
            <a:endParaRPr lang="en-US" altLang="zh-CN" sz="1000" smtClean="0">
              <a:cs typeface="Times New Roman" panose="02020603050405020304" pitchFamily="18" charset="0"/>
            </a:endParaRPr>
          </a:p>
          <a:p>
            <a:pPr marL="114300" indent="-114300" eaLnBrk="1" hangingPunct="1"/>
            <a:endParaRPr lang="zh-CN" altLang="en-US" sz="1000" smtClean="0">
              <a:cs typeface="Times New Roman" panose="02020603050405020304" pitchFamily="18" charset="0"/>
            </a:endParaRPr>
          </a:p>
        </p:txBody>
      </p:sp>
    </p:spTree>
    <p:extLst>
      <p:ext uri="{BB962C8B-B14F-4D97-AF65-F5344CB8AC3E}">
        <p14:creationId xmlns:p14="http://schemas.microsoft.com/office/powerpoint/2010/main" val="439635041"/>
      </p:ext>
    </p:extLst>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p:sp>
      <p:sp>
        <p:nvSpPr>
          <p:cNvPr id="105475"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Equipment that is essential to product delivery is dedicated to the use of the project team.  This includes facilities and office and technical equipment.</a:t>
            </a:r>
          </a:p>
          <a:p>
            <a:pPr eaLnBrk="1" hangingPunct="1"/>
            <a:r>
              <a:rPr lang="en-US" altLang="zh-CN" sz="1000" smtClean="0"/>
              <a:t>Analogy on Importance:  Think of a sports team.  The Detroit Red Wings have hockey players from throughout the world, but they have to practice and skate together (on the same sheet of ice) and bond as a team through personal interaction.  For high-end web development for business solutions, Cube space, multiple geographies, and different timezones constrain that.  This is very challenged now, and there are variations that work.  </a:t>
            </a:r>
          </a:p>
          <a:p>
            <a:pPr eaLnBrk="1" hangingPunct="1"/>
            <a:r>
              <a:rPr lang="en-US" altLang="zh-CN" sz="1000" smtClean="0"/>
              <a:t>The picture is an actual agile workroom from a Global Services agile project.  Used with permission.</a:t>
            </a:r>
          </a:p>
          <a:p>
            <a:pPr eaLnBrk="1" hangingPunct="1"/>
            <a:r>
              <a:rPr lang="en-US" altLang="zh-CN" sz="1000" smtClean="0"/>
              <a:t>Other Considerations</a:t>
            </a:r>
          </a:p>
          <a:p>
            <a:pPr marL="228600" lvl="1" indent="-114300" eaLnBrk="1" hangingPunct="1">
              <a:buFontTx/>
              <a:buChar char="•"/>
            </a:pPr>
            <a:r>
              <a:rPr lang="en-US" altLang="zh-CN" sz="1000" smtClean="0"/>
              <a:t>Requires planning ahead</a:t>
            </a:r>
          </a:p>
          <a:p>
            <a:pPr marL="228600" lvl="1" indent="-114300" eaLnBrk="1" hangingPunct="1">
              <a:buFontTx/>
              <a:buChar char="•"/>
            </a:pPr>
            <a:r>
              <a:rPr lang="en-US" altLang="zh-CN" sz="1000" smtClean="0"/>
              <a:t>May simply take over a room</a:t>
            </a:r>
          </a:p>
          <a:p>
            <a:pPr marL="228600" lvl="1" indent="-114300" eaLnBrk="1" hangingPunct="1">
              <a:buFontTx/>
              <a:buChar char="•"/>
            </a:pPr>
            <a:r>
              <a:rPr lang="en-US" altLang="zh-CN" sz="1000" smtClean="0"/>
              <a:t>Use PC projector, digital camera, shared printer, whiteboards, flipcharts</a:t>
            </a:r>
          </a:p>
          <a:p>
            <a:pPr marL="228600" lvl="1" indent="-114300" eaLnBrk="1" hangingPunct="1">
              <a:buFontTx/>
              <a:buChar char="•"/>
            </a:pPr>
            <a:r>
              <a:rPr lang="en-US" altLang="zh-CN" sz="1000" smtClean="0"/>
              <a:t>Set room expectations</a:t>
            </a:r>
          </a:p>
          <a:p>
            <a:pPr marL="228600" lvl="1" indent="-114300" eaLnBrk="1" hangingPunct="1">
              <a:buFontTx/>
              <a:buChar char="•"/>
            </a:pPr>
            <a:r>
              <a:rPr lang="en-US" altLang="zh-CN" sz="1000" smtClean="0"/>
              <a:t>Consider individual</a:t>
            </a:r>
            <a:r>
              <a:rPr lang="en-US" altLang="zh-CN" sz="1000" smtClean="0">
                <a:latin typeface="Baskerville Old Face" panose="02020602080505020303" pitchFamily="18" charset="0"/>
              </a:rPr>
              <a:t>’</a:t>
            </a:r>
            <a:r>
              <a:rPr lang="en-US" altLang="zh-CN" sz="1000" smtClean="0"/>
              <a:t>s circumstances</a:t>
            </a:r>
          </a:p>
          <a:p>
            <a:pPr marL="228600" lvl="1" indent="-114300" eaLnBrk="1" hangingPunct="1">
              <a:buFontTx/>
              <a:buChar char="•"/>
            </a:pPr>
            <a:r>
              <a:rPr lang="en-US" altLang="zh-CN" sz="1000" smtClean="0"/>
              <a:t>Have breakout rooms and access to private phones close to the team room</a:t>
            </a:r>
          </a:p>
          <a:p>
            <a:pPr marL="228600" lvl="1" indent="-114300" eaLnBrk="1" hangingPunct="1">
              <a:buFontTx/>
              <a:buChar char="•"/>
            </a:pPr>
            <a:r>
              <a:rPr lang="en-US" altLang="zh-CN" sz="1000" smtClean="0"/>
              <a:t>Virtual co-location via collaborative tools can add value, but is no substitution for physical co-location</a:t>
            </a:r>
          </a:p>
          <a:p>
            <a:pPr marL="228600" lvl="1" indent="-114300" eaLnBrk="1" hangingPunct="1">
              <a:buFontTx/>
              <a:buChar char="•"/>
            </a:pPr>
            <a:r>
              <a:rPr lang="en-US" altLang="zh-CN" sz="1000" smtClean="0"/>
              <a:t>Global Resources should also be co-located</a:t>
            </a:r>
            <a:endParaRPr lang="en-GB" altLang="en-US" sz="1000" smtClean="0"/>
          </a:p>
          <a:p>
            <a:pPr eaLnBrk="1" hangingPunct="1"/>
            <a:endParaRPr lang="en-US" altLang="zh-CN" sz="1000" smtClean="0"/>
          </a:p>
          <a:p>
            <a:pPr eaLnBrk="1" hangingPunct="1"/>
            <a:endParaRPr lang="en-US" altLang="zh-CN" sz="1000" smtClean="0"/>
          </a:p>
        </p:txBody>
      </p:sp>
    </p:spTree>
    <p:extLst>
      <p:ext uri="{BB962C8B-B14F-4D97-AF65-F5344CB8AC3E}">
        <p14:creationId xmlns:p14="http://schemas.microsoft.com/office/powerpoint/2010/main" val="1813023629"/>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cs typeface="Arial" panose="020B0604020202020204" pitchFamily="34" charset="0"/>
              </a:defRPr>
            </a:lvl1pPr>
            <a:lvl2pPr marL="742950" indent="-285750" defTabSz="957263" eaLnBrk="0" hangingPunct="0">
              <a:defRPr>
                <a:solidFill>
                  <a:schemeClr val="tx1"/>
                </a:solidFill>
                <a:latin typeface="Arial" panose="020B0604020202020204" pitchFamily="34" charset="0"/>
                <a:cs typeface="Arial" panose="020B0604020202020204" pitchFamily="34" charset="0"/>
              </a:defRPr>
            </a:lvl2pPr>
            <a:lvl3pPr marL="1143000" indent="-228600" defTabSz="957263" eaLnBrk="0" hangingPunct="0">
              <a:defRPr>
                <a:solidFill>
                  <a:schemeClr val="tx1"/>
                </a:solidFill>
                <a:latin typeface="Arial" panose="020B0604020202020204" pitchFamily="34" charset="0"/>
                <a:cs typeface="Arial" panose="020B0604020202020204" pitchFamily="34" charset="0"/>
              </a:defRPr>
            </a:lvl3pPr>
            <a:lvl4pPr marL="1600200" indent="-228600" defTabSz="957263" eaLnBrk="0" hangingPunct="0">
              <a:defRPr>
                <a:solidFill>
                  <a:schemeClr val="tx1"/>
                </a:solidFill>
                <a:latin typeface="Arial" panose="020B0604020202020204" pitchFamily="34" charset="0"/>
                <a:cs typeface="Arial" panose="020B0604020202020204" pitchFamily="34" charset="0"/>
              </a:defRPr>
            </a:lvl4pPr>
            <a:lvl5pPr marL="2057400" indent="-228600" defTabSz="957263" eaLnBrk="0" hangingPunct="0">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1AFB08C2-62F4-4A2A-B9EE-5776BBCBF80A}" type="slidenum">
              <a:rPr lang="zh-CN" altLang="en-US" sz="1300"/>
              <a:pPr algn="r" eaLnBrk="1" hangingPunct="1"/>
              <a:t>6</a:t>
            </a:fld>
            <a:endParaRPr lang="en-US" altLang="zh-CN" sz="1300"/>
          </a:p>
        </p:txBody>
      </p:sp>
      <p:sp>
        <p:nvSpPr>
          <p:cNvPr id="59395" name="Rectangle 2"/>
          <p:cNvSpPr>
            <a:spLocks noGrp="1" noRot="1" noChangeAspect="1" noChangeArrowheads="1" noTextEdit="1"/>
          </p:cNvSpPr>
          <p:nvPr>
            <p:ph type="sldImg"/>
          </p:nvPr>
        </p:nvSpPr>
        <p:spPr>
          <a:xfrm>
            <a:off x="1193800" y="690563"/>
            <a:ext cx="4624388" cy="3467100"/>
          </a:xfrm>
        </p:spPr>
      </p:sp>
      <p:sp>
        <p:nvSpPr>
          <p:cNvPr id="59396"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95659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cs typeface="Arial" panose="020B0604020202020204" pitchFamily="34" charset="0"/>
              </a:defRPr>
            </a:lvl1pPr>
            <a:lvl2pPr marL="742950" indent="-285750" defTabSz="957263" eaLnBrk="0" hangingPunct="0">
              <a:defRPr>
                <a:solidFill>
                  <a:schemeClr val="tx1"/>
                </a:solidFill>
                <a:latin typeface="Arial" panose="020B0604020202020204" pitchFamily="34" charset="0"/>
                <a:cs typeface="Arial" panose="020B0604020202020204" pitchFamily="34" charset="0"/>
              </a:defRPr>
            </a:lvl2pPr>
            <a:lvl3pPr marL="1143000" indent="-228600" defTabSz="957263" eaLnBrk="0" hangingPunct="0">
              <a:defRPr>
                <a:solidFill>
                  <a:schemeClr val="tx1"/>
                </a:solidFill>
                <a:latin typeface="Arial" panose="020B0604020202020204" pitchFamily="34" charset="0"/>
                <a:cs typeface="Arial" panose="020B0604020202020204" pitchFamily="34" charset="0"/>
              </a:defRPr>
            </a:lvl3pPr>
            <a:lvl4pPr marL="1600200" indent="-228600" defTabSz="957263" eaLnBrk="0" hangingPunct="0">
              <a:defRPr>
                <a:solidFill>
                  <a:schemeClr val="tx1"/>
                </a:solidFill>
                <a:latin typeface="Arial" panose="020B0604020202020204" pitchFamily="34" charset="0"/>
                <a:cs typeface="Arial" panose="020B0604020202020204" pitchFamily="34" charset="0"/>
              </a:defRPr>
            </a:lvl4pPr>
            <a:lvl5pPr marL="2057400" indent="-228600" defTabSz="957263" eaLnBrk="0" hangingPunct="0">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1AFB08C2-62F4-4A2A-B9EE-5776BBCBF80A}" type="slidenum">
              <a:rPr lang="zh-CN" altLang="en-US" sz="1300"/>
              <a:pPr algn="r" eaLnBrk="1" hangingPunct="1"/>
              <a:t>58</a:t>
            </a:fld>
            <a:endParaRPr lang="en-US" altLang="zh-CN" sz="1300"/>
          </a:p>
        </p:txBody>
      </p:sp>
      <p:sp>
        <p:nvSpPr>
          <p:cNvPr id="59395" name="Rectangle 2"/>
          <p:cNvSpPr>
            <a:spLocks noGrp="1" noRot="1" noChangeAspect="1" noChangeArrowheads="1" noTextEdit="1"/>
          </p:cNvSpPr>
          <p:nvPr>
            <p:ph type="sldImg"/>
          </p:nvPr>
        </p:nvSpPr>
        <p:spPr>
          <a:xfrm>
            <a:off x="1193800" y="690563"/>
            <a:ext cx="4624388" cy="3467100"/>
          </a:xfrm>
        </p:spPr>
      </p:sp>
      <p:sp>
        <p:nvSpPr>
          <p:cNvPr id="59396"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59611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970338" y="8772525"/>
            <a:ext cx="3038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28" tIns="47964" rIns="95928" bIns="47964" anchor="b"/>
          <a:lstStyle>
            <a:lvl1pPr defTabSz="958850" eaLnBrk="0" hangingPunct="0">
              <a:defRPr>
                <a:solidFill>
                  <a:schemeClr val="tx1"/>
                </a:solidFill>
                <a:latin typeface="Arial" panose="020B0604020202020204" pitchFamily="34" charset="0"/>
                <a:cs typeface="Arial" panose="020B0604020202020204" pitchFamily="34" charset="0"/>
              </a:defRPr>
            </a:lvl1pPr>
            <a:lvl2pPr marL="742950" indent="-285750" defTabSz="958850" eaLnBrk="0" hangingPunct="0">
              <a:defRPr>
                <a:solidFill>
                  <a:schemeClr val="tx1"/>
                </a:solidFill>
                <a:latin typeface="Arial" panose="020B0604020202020204" pitchFamily="34" charset="0"/>
                <a:cs typeface="Arial" panose="020B0604020202020204" pitchFamily="34" charset="0"/>
              </a:defRPr>
            </a:lvl2pPr>
            <a:lvl3pPr marL="1143000" indent="-228600" defTabSz="958850" eaLnBrk="0" hangingPunct="0">
              <a:defRPr>
                <a:solidFill>
                  <a:schemeClr val="tx1"/>
                </a:solidFill>
                <a:latin typeface="Arial" panose="020B0604020202020204" pitchFamily="34" charset="0"/>
                <a:cs typeface="Arial" panose="020B0604020202020204" pitchFamily="34" charset="0"/>
              </a:defRPr>
            </a:lvl3pPr>
            <a:lvl4pPr marL="1600200" indent="-228600" defTabSz="958850" eaLnBrk="0" hangingPunct="0">
              <a:defRPr>
                <a:solidFill>
                  <a:schemeClr val="tx1"/>
                </a:solidFill>
                <a:latin typeface="Arial" panose="020B0604020202020204" pitchFamily="34" charset="0"/>
                <a:cs typeface="Arial" panose="020B0604020202020204" pitchFamily="34" charset="0"/>
              </a:defRPr>
            </a:lvl4pPr>
            <a:lvl5pPr marL="2057400" indent="-228600" defTabSz="958850" eaLnBrk="0" hangingPunct="0">
              <a:defRPr>
                <a:solidFill>
                  <a:schemeClr val="tx1"/>
                </a:solidFill>
                <a:latin typeface="Arial" panose="020B0604020202020204" pitchFamily="34" charset="0"/>
                <a:cs typeface="Arial" panose="020B0604020202020204" pitchFamily="34" charset="0"/>
              </a:defRPr>
            </a:lvl5pPr>
            <a:lvl6pPr marL="2514600" indent="-228600" defTabSz="958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8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8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88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D4B9DE46-1D5A-4C7C-8EBC-F2F37F28BE91}" type="slidenum">
              <a:rPr lang="zh-CN" altLang="en-US" sz="1300">
                <a:latin typeface="Calibri" panose="020F0502020204030204" pitchFamily="34" charset="0"/>
              </a:rPr>
              <a:pPr algn="r" eaLnBrk="1" hangingPunct="1"/>
              <a:t>59</a:t>
            </a:fld>
            <a:endParaRPr lang="en-US" altLang="zh-CN" sz="1300">
              <a:latin typeface="Calibri" panose="020F0502020204030204" pitchFamily="34" charset="0"/>
            </a:endParaRPr>
          </a:p>
        </p:txBody>
      </p:sp>
      <p:sp>
        <p:nvSpPr>
          <p:cNvPr id="106499" name="Rectangle 2"/>
          <p:cNvSpPr>
            <a:spLocks noGrp="1" noRot="1" noChangeAspect="1" noChangeArrowheads="1" noTextEdit="1"/>
          </p:cNvSpPr>
          <p:nvPr>
            <p:ph type="sldImg"/>
          </p:nvPr>
        </p:nvSpPr>
        <p:spPr>
          <a:xfrm>
            <a:off x="1196975" y="690563"/>
            <a:ext cx="4619625" cy="3463925"/>
          </a:xfrm>
        </p:spPr>
      </p:sp>
      <p:sp>
        <p:nvSpPr>
          <p:cNvPr id="106500" name="Rectangle 3"/>
          <p:cNvSpPr>
            <a:spLocks noGrp="1" noChangeArrowheads="1"/>
          </p:cNvSpPr>
          <p:nvPr>
            <p:ph type="body" idx="1"/>
          </p:nvPr>
        </p:nvSpPr>
        <p:spPr>
          <a:xfrm>
            <a:off x="700088" y="4387850"/>
            <a:ext cx="561022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28" tIns="47964" rIns="95928" bIns="47964"/>
          <a:lstStyle/>
          <a:p>
            <a:r>
              <a:rPr lang="en-US" altLang="zh-CN" smtClean="0">
                <a:latin typeface="Arial" panose="020B0604020202020204" pitchFamily="34" charset="0"/>
                <a:cs typeface="Arial" panose="020B0604020202020204" pitchFamily="34" charset="0"/>
              </a:rPr>
              <a:t>May #s:</a:t>
            </a:r>
          </a:p>
          <a:p>
            <a:r>
              <a:rPr lang="en-US" altLang="zh-CN" smtClean="0">
                <a:latin typeface="Arial" panose="020B0604020202020204" pitchFamily="34" charset="0"/>
                <a:cs typeface="Arial" panose="020B0604020202020204" pitchFamily="34" charset="0"/>
              </a:rPr>
              <a:t>RTC Projects (Rational) 102 (291% increase)</a:t>
            </a:r>
          </a:p>
          <a:p>
            <a:r>
              <a:rPr lang="en-US" altLang="zh-CN" smtClean="0">
                <a:latin typeface="Arial" panose="020B0604020202020204" pitchFamily="34" charset="0"/>
                <a:cs typeface="Arial" panose="020B0604020202020204" pitchFamily="34" charset="0"/>
              </a:rPr>
              <a:t>RTC Projects (IGA) 167 </a:t>
            </a:r>
          </a:p>
          <a:p>
            <a:r>
              <a:rPr lang="en-US" altLang="zh-CN" smtClean="0">
                <a:latin typeface="Arial" panose="020B0604020202020204" pitchFamily="34" charset="0"/>
                <a:cs typeface="Arial" panose="020B0604020202020204" pitchFamily="34" charset="0"/>
              </a:rPr>
              <a:t>RTC Projects Total 269  (Up from 35 in May 2008 – 760%)</a:t>
            </a:r>
          </a:p>
          <a:p>
            <a:r>
              <a:rPr lang="en-US" altLang="zh-CN" smtClean="0">
                <a:latin typeface="Arial" panose="020B0604020202020204" pitchFamily="34" charset="0"/>
                <a:cs typeface="Arial" panose="020B0604020202020204" pitchFamily="34" charset="0"/>
              </a:rPr>
              <a:t> </a:t>
            </a:r>
          </a:p>
          <a:p>
            <a:r>
              <a:rPr lang="en-US" altLang="zh-CN" smtClean="0">
                <a:latin typeface="Arial" panose="020B0604020202020204" pitchFamily="34" charset="0"/>
                <a:cs typeface="Arial" panose="020B0604020202020204" pitchFamily="34" charset="0"/>
              </a:rPr>
              <a:t>RTC Users Rational 2205 (321% increase)</a:t>
            </a:r>
          </a:p>
          <a:p>
            <a:r>
              <a:rPr lang="en-US" altLang="zh-CN" smtClean="0">
                <a:latin typeface="Arial" panose="020B0604020202020204" pitchFamily="34" charset="0"/>
                <a:cs typeface="Arial" panose="020B0604020202020204" pitchFamily="34" charset="0"/>
              </a:rPr>
              <a:t>RTC Users IGA 3276 </a:t>
            </a:r>
          </a:p>
          <a:p>
            <a:r>
              <a:rPr lang="en-US" altLang="zh-CN" smtClean="0">
                <a:latin typeface="Arial" panose="020B0604020202020204" pitchFamily="34" charset="0"/>
                <a:cs typeface="Arial" panose="020B0604020202020204" pitchFamily="34" charset="0"/>
              </a:rPr>
              <a:t>RTC Users Total 5481 (Up from 686 in May 2008 – 800% increase)</a:t>
            </a:r>
          </a:p>
        </p:txBody>
      </p:sp>
    </p:spTree>
    <p:extLst>
      <p:ext uri="{BB962C8B-B14F-4D97-AF65-F5344CB8AC3E}">
        <p14:creationId xmlns:p14="http://schemas.microsoft.com/office/powerpoint/2010/main" val="24304896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cs typeface="Arial" panose="020B0604020202020204" pitchFamily="34" charset="0"/>
              </a:defRPr>
            </a:lvl1pPr>
            <a:lvl2pPr marL="742950" indent="-285750" defTabSz="957263" eaLnBrk="0" hangingPunct="0">
              <a:defRPr>
                <a:solidFill>
                  <a:schemeClr val="tx1"/>
                </a:solidFill>
                <a:latin typeface="Arial" panose="020B0604020202020204" pitchFamily="34" charset="0"/>
                <a:cs typeface="Arial" panose="020B0604020202020204" pitchFamily="34" charset="0"/>
              </a:defRPr>
            </a:lvl2pPr>
            <a:lvl3pPr marL="1143000" indent="-228600" defTabSz="957263" eaLnBrk="0" hangingPunct="0">
              <a:defRPr>
                <a:solidFill>
                  <a:schemeClr val="tx1"/>
                </a:solidFill>
                <a:latin typeface="Arial" panose="020B0604020202020204" pitchFamily="34" charset="0"/>
                <a:cs typeface="Arial" panose="020B0604020202020204" pitchFamily="34" charset="0"/>
              </a:defRPr>
            </a:lvl3pPr>
            <a:lvl4pPr marL="1600200" indent="-228600" defTabSz="957263" eaLnBrk="0" hangingPunct="0">
              <a:defRPr>
                <a:solidFill>
                  <a:schemeClr val="tx1"/>
                </a:solidFill>
                <a:latin typeface="Arial" panose="020B0604020202020204" pitchFamily="34" charset="0"/>
                <a:cs typeface="Arial" panose="020B0604020202020204" pitchFamily="34" charset="0"/>
              </a:defRPr>
            </a:lvl4pPr>
            <a:lvl5pPr marL="2057400" indent="-228600" defTabSz="957263" eaLnBrk="0" hangingPunct="0">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1AFB08C2-62F4-4A2A-B9EE-5776BBCBF80A}" type="slidenum">
              <a:rPr lang="zh-CN" altLang="en-US" sz="1300"/>
              <a:pPr algn="r" eaLnBrk="1" hangingPunct="1"/>
              <a:t>61</a:t>
            </a:fld>
            <a:endParaRPr lang="en-US" altLang="zh-CN" sz="1300"/>
          </a:p>
        </p:txBody>
      </p:sp>
      <p:sp>
        <p:nvSpPr>
          <p:cNvPr id="59395" name="Rectangle 2"/>
          <p:cNvSpPr>
            <a:spLocks noGrp="1" noRot="1" noChangeAspect="1" noChangeArrowheads="1" noTextEdit="1"/>
          </p:cNvSpPr>
          <p:nvPr>
            <p:ph type="sldImg"/>
          </p:nvPr>
        </p:nvSpPr>
        <p:spPr>
          <a:xfrm>
            <a:off x="1193800" y="690563"/>
            <a:ext cx="4624388" cy="3467100"/>
          </a:xfrm>
        </p:spPr>
      </p:sp>
      <p:sp>
        <p:nvSpPr>
          <p:cNvPr id="59396"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64933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a:solidFill>
                  <a:schemeClr val="tx1"/>
                </a:solidFill>
                <a:latin typeface="Arial" panose="020B0604020202020204" pitchFamily="34" charset="0"/>
                <a:cs typeface="Arial" panose="020B0604020202020204" pitchFamily="34" charset="0"/>
              </a:defRPr>
            </a:lvl1pPr>
            <a:lvl2pPr marL="742950" indent="-285750" defTabSz="968375" eaLnBrk="0" hangingPunct="0">
              <a:defRPr>
                <a:solidFill>
                  <a:schemeClr val="tx1"/>
                </a:solidFill>
                <a:latin typeface="Arial" panose="020B0604020202020204" pitchFamily="34" charset="0"/>
                <a:cs typeface="Arial" panose="020B0604020202020204" pitchFamily="34" charset="0"/>
              </a:defRPr>
            </a:lvl2pPr>
            <a:lvl3pPr marL="1143000" indent="-228600" defTabSz="968375" eaLnBrk="0" hangingPunct="0">
              <a:defRPr>
                <a:solidFill>
                  <a:schemeClr val="tx1"/>
                </a:solidFill>
                <a:latin typeface="Arial" panose="020B0604020202020204" pitchFamily="34" charset="0"/>
                <a:cs typeface="Arial" panose="020B0604020202020204" pitchFamily="34" charset="0"/>
              </a:defRPr>
            </a:lvl3pPr>
            <a:lvl4pPr marL="1600200" indent="-228600" defTabSz="968375" eaLnBrk="0" hangingPunct="0">
              <a:defRPr>
                <a:solidFill>
                  <a:schemeClr val="tx1"/>
                </a:solidFill>
                <a:latin typeface="Arial" panose="020B0604020202020204" pitchFamily="34" charset="0"/>
                <a:cs typeface="Arial" panose="020B0604020202020204" pitchFamily="34" charset="0"/>
              </a:defRPr>
            </a:lvl4pPr>
            <a:lvl5pPr marL="2057400" indent="-228600" defTabSz="968375" eaLnBrk="0" hangingPunct="0">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mtClean="0">
                <a:latin typeface="Arial Narrow" panose="020B0606020202030204" pitchFamily="34" charset="0"/>
              </a:rPr>
              <a:t>Introduction to Disciplined Agile Delivery - Instructor Notes</a:t>
            </a:r>
            <a:endParaRPr lang="en-US" altLang="zh-CN" i="1" smtClean="0"/>
          </a:p>
        </p:txBody>
      </p:sp>
      <p:sp>
        <p:nvSpPr>
          <p:cNvPr id="111619" name="Rectangle 7"/>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panose="020B0604020202020204" pitchFamily="34" charset="0"/>
                <a:cs typeface="Arial" panose="020B0604020202020204" pitchFamily="34" charset="0"/>
              </a:defRPr>
            </a:lvl1pPr>
            <a:lvl2pPr marL="742950" indent="-285750" defTabSz="928688" eaLnBrk="0" hangingPunct="0">
              <a:defRPr>
                <a:solidFill>
                  <a:schemeClr val="tx1"/>
                </a:solidFill>
                <a:latin typeface="Arial" panose="020B0604020202020204" pitchFamily="34" charset="0"/>
                <a:cs typeface="Arial" panose="020B0604020202020204" pitchFamily="34" charset="0"/>
              </a:defRPr>
            </a:lvl2pPr>
            <a:lvl3pPr marL="1143000" indent="-228600" defTabSz="928688" eaLnBrk="0" hangingPunct="0">
              <a:defRPr>
                <a:solidFill>
                  <a:schemeClr val="tx1"/>
                </a:solidFill>
                <a:latin typeface="Arial" panose="020B0604020202020204" pitchFamily="34" charset="0"/>
                <a:cs typeface="Arial" panose="020B0604020202020204" pitchFamily="34" charset="0"/>
              </a:defRPr>
            </a:lvl3pPr>
            <a:lvl4pPr marL="1600200" indent="-228600" defTabSz="928688" eaLnBrk="0" hangingPunct="0">
              <a:defRPr>
                <a:solidFill>
                  <a:schemeClr val="tx1"/>
                </a:solidFill>
                <a:latin typeface="Arial" panose="020B0604020202020204" pitchFamily="34" charset="0"/>
                <a:cs typeface="Arial" panose="020B0604020202020204" pitchFamily="34" charset="0"/>
              </a:defRPr>
            </a:lvl4pPr>
            <a:lvl5pPr marL="2057400" indent="-228600" defTabSz="928688" eaLnBrk="0" hangingPunct="0">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mtClean="0"/>
              <a:t>Module 2 - Agile Roles, Teams, and Environments</a:t>
            </a:r>
            <a:endParaRPr lang="en-US" altLang="zh-CN" smtClean="0">
              <a:latin typeface="ZapfHumnst BT"/>
            </a:endParaRPr>
          </a:p>
        </p:txBody>
      </p:sp>
      <p:sp>
        <p:nvSpPr>
          <p:cNvPr id="111620" name="Rectangle 2"/>
          <p:cNvSpPr>
            <a:spLocks noGrp="1" noRot="1" noChangeAspect="1" noChangeArrowheads="1" noTextEdit="1"/>
          </p:cNvSpPr>
          <p:nvPr>
            <p:ph type="sldImg"/>
          </p:nvPr>
        </p:nvSpPr>
        <p:spPr/>
      </p:sp>
      <p:sp>
        <p:nvSpPr>
          <p:cNvPr id="111621"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75135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a:solidFill>
                  <a:schemeClr val="tx1"/>
                </a:solidFill>
                <a:latin typeface="Arial" panose="020B0604020202020204" pitchFamily="34" charset="0"/>
                <a:cs typeface="Arial" panose="020B0604020202020204" pitchFamily="34" charset="0"/>
              </a:defRPr>
            </a:lvl1pPr>
            <a:lvl2pPr marL="742950" indent="-285750" defTabSz="968375" eaLnBrk="0" hangingPunct="0">
              <a:defRPr>
                <a:solidFill>
                  <a:schemeClr val="tx1"/>
                </a:solidFill>
                <a:latin typeface="Arial" panose="020B0604020202020204" pitchFamily="34" charset="0"/>
                <a:cs typeface="Arial" panose="020B0604020202020204" pitchFamily="34" charset="0"/>
              </a:defRPr>
            </a:lvl2pPr>
            <a:lvl3pPr marL="1143000" indent="-228600" defTabSz="968375" eaLnBrk="0" hangingPunct="0">
              <a:defRPr>
                <a:solidFill>
                  <a:schemeClr val="tx1"/>
                </a:solidFill>
                <a:latin typeface="Arial" panose="020B0604020202020204" pitchFamily="34" charset="0"/>
                <a:cs typeface="Arial" panose="020B0604020202020204" pitchFamily="34" charset="0"/>
              </a:defRPr>
            </a:lvl3pPr>
            <a:lvl4pPr marL="1600200" indent="-228600" defTabSz="968375" eaLnBrk="0" hangingPunct="0">
              <a:defRPr>
                <a:solidFill>
                  <a:schemeClr val="tx1"/>
                </a:solidFill>
                <a:latin typeface="Arial" panose="020B0604020202020204" pitchFamily="34" charset="0"/>
                <a:cs typeface="Arial" panose="020B0604020202020204" pitchFamily="34" charset="0"/>
              </a:defRPr>
            </a:lvl4pPr>
            <a:lvl5pPr marL="2057400" indent="-228600" defTabSz="968375" eaLnBrk="0" hangingPunct="0">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mtClean="0">
                <a:latin typeface="Arial Narrow" panose="020B0606020202030204" pitchFamily="34" charset="0"/>
              </a:rPr>
              <a:t>Introduction to Disciplined Agile Delivery - Instructor Notes</a:t>
            </a:r>
            <a:endParaRPr lang="en-US" altLang="zh-CN" i="1" smtClean="0"/>
          </a:p>
        </p:txBody>
      </p:sp>
      <p:sp>
        <p:nvSpPr>
          <p:cNvPr id="110595" name="Rectangle 7"/>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defRPr>
                <a:solidFill>
                  <a:schemeClr val="tx1"/>
                </a:solidFill>
                <a:latin typeface="Arial" panose="020B0604020202020204" pitchFamily="34" charset="0"/>
                <a:cs typeface="Arial" panose="020B0604020202020204" pitchFamily="34" charset="0"/>
              </a:defRPr>
            </a:lvl1pPr>
            <a:lvl2pPr marL="742950" indent="-285750" defTabSz="928688" eaLnBrk="0" hangingPunct="0">
              <a:defRPr>
                <a:solidFill>
                  <a:schemeClr val="tx1"/>
                </a:solidFill>
                <a:latin typeface="Arial" panose="020B0604020202020204" pitchFamily="34" charset="0"/>
                <a:cs typeface="Arial" panose="020B0604020202020204" pitchFamily="34" charset="0"/>
              </a:defRPr>
            </a:lvl2pPr>
            <a:lvl3pPr marL="1143000" indent="-228600" defTabSz="928688" eaLnBrk="0" hangingPunct="0">
              <a:defRPr>
                <a:solidFill>
                  <a:schemeClr val="tx1"/>
                </a:solidFill>
                <a:latin typeface="Arial" panose="020B0604020202020204" pitchFamily="34" charset="0"/>
                <a:cs typeface="Arial" panose="020B0604020202020204" pitchFamily="34" charset="0"/>
              </a:defRPr>
            </a:lvl3pPr>
            <a:lvl4pPr marL="1600200" indent="-228600" defTabSz="928688" eaLnBrk="0" hangingPunct="0">
              <a:defRPr>
                <a:solidFill>
                  <a:schemeClr val="tx1"/>
                </a:solidFill>
                <a:latin typeface="Arial" panose="020B0604020202020204" pitchFamily="34" charset="0"/>
                <a:cs typeface="Arial" panose="020B0604020202020204" pitchFamily="34" charset="0"/>
              </a:defRPr>
            </a:lvl4pPr>
            <a:lvl5pPr marL="2057400" indent="-228600" defTabSz="928688" eaLnBrk="0" hangingPunct="0">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zh-CN" altLang="en-US" smtClean="0"/>
              <a:t>Module 2 - Agile Roles, Teams, and Environments</a:t>
            </a:r>
            <a:endParaRPr lang="en-US" altLang="zh-CN" smtClean="0">
              <a:latin typeface="ZapfHumnst BT"/>
            </a:endParaRPr>
          </a:p>
        </p:txBody>
      </p:sp>
      <p:sp>
        <p:nvSpPr>
          <p:cNvPr id="110596" name="Rectangle 2"/>
          <p:cNvSpPr>
            <a:spLocks noGrp="1" noRot="1" noChangeAspect="1" noChangeArrowheads="1" noTextEdit="1"/>
          </p:cNvSpPr>
          <p:nvPr>
            <p:ph type="sldImg"/>
          </p:nvPr>
        </p:nvSpPr>
        <p:spPr/>
      </p:sp>
      <p:sp>
        <p:nvSpPr>
          <p:cNvPr id="110597"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116442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mn-ea"/>
                <a:cs typeface="+mn-cs"/>
              </a:rPr>
              <a:t>帕金森定律（</a:t>
            </a:r>
            <a:r>
              <a:rPr lang="en-US" altLang="zh-CN" sz="1200" b="0" i="0" kern="1200" dirty="0" err="1" smtClean="0">
                <a:solidFill>
                  <a:schemeClr val="tx1"/>
                </a:solidFill>
                <a:effectLst/>
                <a:latin typeface="Times New Roman" pitchFamily="18" charset="0"/>
                <a:ea typeface="+mn-ea"/>
                <a:cs typeface="+mn-cs"/>
              </a:rPr>
              <a:t>Parkinson'sLaw</a:t>
            </a:r>
            <a:r>
              <a:rPr lang="zh-CN" altLang="en-US" sz="1200" b="0" i="0" kern="1200" dirty="0" smtClean="0">
                <a:solidFill>
                  <a:schemeClr val="tx1"/>
                </a:solidFill>
                <a:effectLst/>
                <a:latin typeface="Times New Roman" pitchFamily="18" charset="0"/>
                <a:ea typeface="+mn-ea"/>
                <a:cs typeface="+mn-cs"/>
              </a:rPr>
              <a:t>）是官僚主义或官僚主义现象的一种别称，被称为二十世纪西方文化三大发现之一。也可称之为“官场病”、“组织麻痹病”或者“大企业病”，源于英国著名历史学家诺斯古德</a:t>
            </a:r>
            <a:r>
              <a:rPr lang="en-US" altLang="zh-CN" sz="1200" b="0" i="0" kern="1200" dirty="0" smtClean="0">
                <a:solidFill>
                  <a:schemeClr val="tx1"/>
                </a:solidFill>
                <a:effectLst/>
                <a:latin typeface="Times New Roman" pitchFamily="18" charset="0"/>
                <a:ea typeface="+mn-ea"/>
                <a:cs typeface="+mn-cs"/>
              </a:rPr>
              <a:t>·</a:t>
            </a:r>
            <a:r>
              <a:rPr lang="zh-CN" altLang="en-US" sz="1200" b="0" i="0" kern="1200" dirty="0" smtClean="0">
                <a:solidFill>
                  <a:schemeClr val="tx1"/>
                </a:solidFill>
                <a:effectLst/>
                <a:latin typeface="Times New Roman" pitchFamily="18" charset="0"/>
                <a:ea typeface="+mn-ea"/>
                <a:cs typeface="+mn-cs"/>
              </a:rPr>
              <a:t>帕金森</a:t>
            </a:r>
            <a:r>
              <a:rPr lang="en-US" altLang="zh-CN" sz="1200" b="0" i="0" kern="1200" dirty="0" smtClean="0">
                <a:solidFill>
                  <a:schemeClr val="tx1"/>
                </a:solidFill>
                <a:effectLst/>
                <a:latin typeface="Times New Roman" pitchFamily="18" charset="0"/>
                <a:ea typeface="+mn-ea"/>
                <a:cs typeface="+mn-cs"/>
              </a:rPr>
              <a:t>1958</a:t>
            </a:r>
            <a:r>
              <a:rPr lang="zh-CN" altLang="en-US" sz="1200" b="0" i="0" kern="1200" dirty="0" smtClean="0">
                <a:solidFill>
                  <a:schemeClr val="tx1"/>
                </a:solidFill>
                <a:effectLst/>
                <a:latin typeface="Times New Roman" pitchFamily="18" charset="0"/>
                <a:ea typeface="+mn-ea"/>
                <a:cs typeface="+mn-cs"/>
              </a:rPr>
              <a:t>年出版的</a:t>
            </a:r>
            <a:r>
              <a:rPr lang="en-US" altLang="zh-CN" sz="1200" b="0" i="0" kern="1200" dirty="0" smtClean="0">
                <a:solidFill>
                  <a:schemeClr val="tx1"/>
                </a:solidFill>
                <a:effectLst/>
                <a:latin typeface="Times New Roman" pitchFamily="18" charset="0"/>
                <a:ea typeface="+mn-ea"/>
                <a:cs typeface="+mn-cs"/>
              </a:rPr>
              <a:t>《</a:t>
            </a:r>
            <a:r>
              <a:rPr lang="zh-CN" altLang="en-US" sz="1200" b="0" i="0" kern="1200" dirty="0" smtClean="0">
                <a:solidFill>
                  <a:schemeClr val="tx1"/>
                </a:solidFill>
                <a:effectLst/>
                <a:latin typeface="Times New Roman" pitchFamily="18" charset="0"/>
                <a:ea typeface="+mn-ea"/>
                <a:cs typeface="+mn-cs"/>
              </a:rPr>
              <a:t>帕金森定律</a:t>
            </a:r>
            <a:r>
              <a:rPr lang="en-US" altLang="zh-CN" sz="1200" b="0" i="0" kern="1200" dirty="0" smtClean="0">
                <a:solidFill>
                  <a:schemeClr val="tx1"/>
                </a:solidFill>
                <a:effectLst/>
                <a:latin typeface="Times New Roman" pitchFamily="18" charset="0"/>
                <a:ea typeface="+mn-ea"/>
                <a:cs typeface="+mn-cs"/>
              </a:rPr>
              <a:t>》</a:t>
            </a:r>
            <a:r>
              <a:rPr lang="zh-CN" altLang="en-US" sz="1200" b="0" i="0" kern="1200" dirty="0" smtClean="0">
                <a:solidFill>
                  <a:schemeClr val="tx1"/>
                </a:solidFill>
                <a:effectLst/>
                <a:latin typeface="Times New Roman" pitchFamily="18" charset="0"/>
                <a:ea typeface="+mn-ea"/>
                <a:cs typeface="+mn-cs"/>
              </a:rPr>
              <a:t>一书的标题。</a:t>
            </a:r>
            <a:endParaRPr lang="en-US" altLang="zh-CN" sz="1200" b="0" i="0" kern="1200" dirty="0" smtClean="0">
              <a:solidFill>
                <a:schemeClr val="tx1"/>
              </a:solidFill>
              <a:effectLst/>
              <a:latin typeface="Times New Roman" pitchFamily="18" charset="0"/>
              <a:ea typeface="+mn-ea"/>
              <a:cs typeface="+mn-cs"/>
            </a:endParaRPr>
          </a:p>
          <a:p>
            <a:r>
              <a:rPr lang="zh-CN" altLang="en-US" sz="1200" b="0" i="0" kern="1200" dirty="0" smtClean="0">
                <a:solidFill>
                  <a:schemeClr val="tx1"/>
                </a:solidFill>
                <a:effectLst/>
                <a:latin typeface="Times New Roman" pitchFamily="18" charset="0"/>
                <a:ea typeface="+mn-ea"/>
                <a:cs typeface="+mn-cs"/>
              </a:rPr>
              <a:t>“在行政管理中，行政机构会像金字塔一样不断增多，行政人员会不断膨胀，每个人都很忙，但组织效率越来越低下。”</a:t>
            </a:r>
          </a:p>
          <a:p>
            <a:r>
              <a:rPr lang="zh-CN" altLang="en-US" sz="1200" b="0" i="0" kern="1200" dirty="0" smtClean="0">
                <a:solidFill>
                  <a:schemeClr val="tx1"/>
                </a:solidFill>
                <a:effectLst/>
                <a:latin typeface="Times New Roman" pitchFamily="18" charset="0"/>
                <a:ea typeface="+mn-ea"/>
                <a:cs typeface="+mn-cs"/>
              </a:rPr>
              <a:t>阐述了机构人员膨胀的原因及后果：一个不称职的官员，可能有三条出路，第一是申请退职，把位子让给能干的人；第二是让一位能干的人来协助自己工作；第三是任用两个水平比自己更低的人当助手。这第一条路是万万走不得的，因为那样会丧失许多权利；第二条路也不能走，因为那个能干的人会成为自己的对手；看来只有第三条路最适宜。</a:t>
            </a:r>
          </a:p>
          <a:p>
            <a:endParaRPr lang="zh-CN" altLang="en-US" sz="1200" b="0" i="0" kern="1200" dirty="0" smtClean="0">
              <a:solidFill>
                <a:schemeClr val="tx1"/>
              </a:solidFill>
              <a:effectLst/>
              <a:latin typeface="Times New Roman" pitchFamily="18" charset="0"/>
              <a:ea typeface="+mn-ea"/>
              <a:cs typeface="+mn-cs"/>
            </a:endParaRPr>
          </a:p>
        </p:txBody>
      </p:sp>
      <p:sp>
        <p:nvSpPr>
          <p:cNvPr id="4" name="页眉占位符 3"/>
          <p:cNvSpPr>
            <a:spLocks noGrp="1"/>
          </p:cNvSpPr>
          <p:nvPr>
            <p:ph type="hdr" sz="quarter" idx="10"/>
          </p:nvPr>
        </p:nvSpPr>
        <p:spPr/>
        <p:txBody>
          <a:bodyPr/>
          <a:lstStyle/>
          <a:p>
            <a:pPr>
              <a:defRPr/>
            </a:pPr>
            <a:r>
              <a:rPr lang="zh-CN" altLang="en-US" smtClean="0"/>
              <a:t>Introduction to Disciplined Agile Delivery - Instructor Notes</a:t>
            </a:r>
            <a:endParaRPr lang="en-US" altLang="zh-CN" i="1"/>
          </a:p>
        </p:txBody>
      </p:sp>
      <p:sp>
        <p:nvSpPr>
          <p:cNvPr id="5" name="页脚占位符 4"/>
          <p:cNvSpPr>
            <a:spLocks noGrp="1"/>
          </p:cNvSpPr>
          <p:nvPr>
            <p:ph type="ftr" sz="quarter" idx="11"/>
          </p:nvPr>
        </p:nvSpPr>
        <p:spPr/>
        <p:txBody>
          <a:bodyPr/>
          <a:lstStyle/>
          <a:p>
            <a:pPr>
              <a:defRPr/>
            </a:pPr>
            <a:r>
              <a:rPr lang="zh-CN" altLang="en-US" smtClean="0"/>
              <a:t>Module 2 - Agile Roles, Teams, and Environments</a:t>
            </a:r>
            <a:endParaRPr lang="en-US" altLang="zh-CN">
              <a:latin typeface="ZapfHumnst BT" pitchFamily="34" charset="0"/>
            </a:endParaRPr>
          </a:p>
        </p:txBody>
      </p:sp>
    </p:spTree>
    <p:extLst>
      <p:ext uri="{BB962C8B-B14F-4D97-AF65-F5344CB8AC3E}">
        <p14:creationId xmlns:p14="http://schemas.microsoft.com/office/powerpoint/2010/main" val="664985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cs typeface="Arial" panose="020B0604020202020204" pitchFamily="34" charset="0"/>
              </a:defRPr>
            </a:lvl1pPr>
            <a:lvl2pPr marL="742950" indent="-285750" defTabSz="957263" eaLnBrk="0" hangingPunct="0">
              <a:defRPr>
                <a:solidFill>
                  <a:schemeClr val="tx1"/>
                </a:solidFill>
                <a:latin typeface="Arial" panose="020B0604020202020204" pitchFamily="34" charset="0"/>
                <a:cs typeface="Arial" panose="020B0604020202020204" pitchFamily="34" charset="0"/>
              </a:defRPr>
            </a:lvl2pPr>
            <a:lvl3pPr marL="1143000" indent="-228600" defTabSz="957263" eaLnBrk="0" hangingPunct="0">
              <a:defRPr>
                <a:solidFill>
                  <a:schemeClr val="tx1"/>
                </a:solidFill>
                <a:latin typeface="Arial" panose="020B0604020202020204" pitchFamily="34" charset="0"/>
                <a:cs typeface="Arial" panose="020B0604020202020204" pitchFamily="34" charset="0"/>
              </a:defRPr>
            </a:lvl3pPr>
            <a:lvl4pPr marL="1600200" indent="-228600" defTabSz="957263" eaLnBrk="0" hangingPunct="0">
              <a:defRPr>
                <a:solidFill>
                  <a:schemeClr val="tx1"/>
                </a:solidFill>
                <a:latin typeface="Arial" panose="020B0604020202020204" pitchFamily="34" charset="0"/>
                <a:cs typeface="Arial" panose="020B0604020202020204" pitchFamily="34" charset="0"/>
              </a:defRPr>
            </a:lvl4pPr>
            <a:lvl5pPr marL="2057400" indent="-228600" defTabSz="957263" eaLnBrk="0" hangingPunct="0">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1AFB08C2-62F4-4A2A-B9EE-5776BBCBF80A}" type="slidenum">
              <a:rPr lang="zh-CN" altLang="en-US" sz="1300"/>
              <a:pPr algn="r" eaLnBrk="1" hangingPunct="1"/>
              <a:t>14</a:t>
            </a:fld>
            <a:endParaRPr lang="en-US" altLang="zh-CN" sz="1300"/>
          </a:p>
        </p:txBody>
      </p:sp>
      <p:sp>
        <p:nvSpPr>
          <p:cNvPr id="59395" name="Rectangle 2"/>
          <p:cNvSpPr>
            <a:spLocks noGrp="1" noRot="1" noChangeAspect="1" noChangeArrowheads="1" noTextEdit="1"/>
          </p:cNvSpPr>
          <p:nvPr>
            <p:ph type="sldImg"/>
          </p:nvPr>
        </p:nvSpPr>
        <p:spPr>
          <a:xfrm>
            <a:off x="1193800" y="690563"/>
            <a:ext cx="4624388" cy="3467100"/>
          </a:xfrm>
        </p:spPr>
      </p:sp>
      <p:sp>
        <p:nvSpPr>
          <p:cNvPr id="59396"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9189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95388" y="692150"/>
            <a:ext cx="4619625" cy="3463925"/>
          </a:xfrm>
        </p:spPr>
      </p:sp>
      <p:sp>
        <p:nvSpPr>
          <p:cNvPr id="90115" name="Rectangle 3"/>
          <p:cNvSpPr>
            <a:spLocks noGrp="1" noChangeArrowheads="1"/>
          </p:cNvSpPr>
          <p:nvPr>
            <p:ph type="body" idx="1"/>
          </p:nvPr>
        </p:nvSpPr>
        <p:spPr>
          <a:xfrm>
            <a:off x="701675" y="4387850"/>
            <a:ext cx="5607050"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681668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p:sp>
      <p:sp>
        <p:nvSpPr>
          <p:cNvPr id="63491"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Agile roles are different than traditional roles, even though they may sound similar to what you are used to.</a:t>
            </a:r>
          </a:p>
          <a:p>
            <a:pPr eaLnBrk="1" hangingPunct="1"/>
            <a:r>
              <a:rPr lang="en-US" altLang="zh-CN" sz="1000" smtClean="0"/>
              <a:t>Many organizations struggle to adopt agile effectively because they’re not willing to make the changes necessary to support these new roles.  This is an example of the “Organizational Complexity” scaling factor.</a:t>
            </a:r>
          </a:p>
          <a:p>
            <a:pPr eaLnBrk="1" hangingPunct="1"/>
            <a:r>
              <a:rPr lang="en-US" altLang="zh-CN" sz="1000" smtClean="0">
                <a:ea typeface="Gulim" panose="020B0600000101010101" pitchFamily="34" charset="-127"/>
              </a:rPr>
              <a:t>Agile principle # 5: Build projects around motivated individuals. Give them the environment and support they need, and trust them to get the job done. </a:t>
            </a:r>
            <a:endParaRPr lang="en-US" altLang="zh-CN" sz="1000" smtClean="0"/>
          </a:p>
        </p:txBody>
      </p:sp>
      <p:sp>
        <p:nvSpPr>
          <p:cNvPr id="63492" name="Text Box 4"/>
          <p:cNvSpPr txBox="1">
            <a:spLocks noChangeArrowheads="1"/>
          </p:cNvSpPr>
          <p:nvPr/>
        </p:nvSpPr>
        <p:spPr bwMode="auto">
          <a:xfrm>
            <a:off x="457200" y="12954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228600" indent="-1143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CN" sz="1000">
                <a:latin typeface="Times New Roman" panose="02020603050405020304" pitchFamily="18" charset="0"/>
              </a:rPr>
              <a:t>High-light roles from customer domain and discuss how role participates</a:t>
            </a:r>
          </a:p>
          <a:p>
            <a:pPr lvl="1" eaLnBrk="1" hangingPunct="1">
              <a:buFontTx/>
              <a:buChar char="•"/>
            </a:pPr>
            <a:r>
              <a:rPr lang="en-US" altLang="zh-CN" sz="1000">
                <a:latin typeface="Times New Roman" panose="02020603050405020304" pitchFamily="18" charset="0"/>
              </a:rPr>
              <a:t>Stakeholder</a:t>
            </a:r>
          </a:p>
          <a:p>
            <a:pPr lvl="1" eaLnBrk="1" hangingPunct="1">
              <a:buFontTx/>
              <a:buChar char="•"/>
            </a:pPr>
            <a:r>
              <a:rPr lang="en-US" altLang="zh-CN" sz="1000">
                <a:latin typeface="Times New Roman" panose="02020603050405020304" pitchFamily="18" charset="0"/>
              </a:rPr>
              <a:t>Product Owner</a:t>
            </a:r>
          </a:p>
          <a:p>
            <a:pPr lvl="1" eaLnBrk="1" hangingPunct="1">
              <a:buFontTx/>
              <a:buChar char="•"/>
            </a:pPr>
            <a:r>
              <a:rPr lang="en-US" altLang="zh-CN" sz="1000">
                <a:latin typeface="Times New Roman" panose="02020603050405020304" pitchFamily="18" charset="0"/>
              </a:rPr>
              <a:t>Team Lead</a:t>
            </a:r>
          </a:p>
        </p:txBody>
      </p:sp>
    </p:spTree>
    <p:extLst>
      <p:ext uri="{BB962C8B-B14F-4D97-AF65-F5344CB8AC3E}">
        <p14:creationId xmlns:p14="http://schemas.microsoft.com/office/powerpoint/2010/main" val="2265675240"/>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 name="Rectangle 2"/>
          <p:cNvSpPr>
            <a:spLocks noChangeArrowheads="1"/>
          </p:cNvSpPr>
          <p:nvPr/>
        </p:nvSpPr>
        <p:spPr bwMode="blackWhite">
          <a:xfrm>
            <a:off x="0" y="5153025"/>
            <a:ext cx="9144000" cy="1760538"/>
          </a:xfrm>
          <a:prstGeom prst="rect">
            <a:avLst/>
          </a:prstGeom>
          <a:solidFill>
            <a:schemeClr val="accent1"/>
          </a:solidFill>
          <a:ln w="9525">
            <a:no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4" name="Picture 3" descr="ONDmndBsLckp_KO_4C_S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025" y="5214938"/>
            <a:ext cx="2162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76788"/>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rational_logo_wh_matte"/>
          <p:cNvPicPr>
            <a:picLocks noChangeAspect="1" noChangeArrowheads="1"/>
          </p:cNvPicPr>
          <p:nvPr/>
        </p:nvPicPr>
        <p:blipFill>
          <a:blip r:embed="rId4">
            <a:extLst>
              <a:ext uri="{28A0092B-C50C-407E-A947-70E740481C1C}">
                <a14:useLocalDpi xmlns:a14="http://schemas.microsoft.com/office/drawing/2010/main" val="0"/>
              </a:ext>
            </a:extLst>
          </a:blip>
          <a:srcRect r="-112094" b="-72021"/>
          <a:stretch>
            <a:fillRect/>
          </a:stretch>
        </p:blipFill>
        <p:spPr bwMode="blackGray">
          <a:xfrm>
            <a:off x="477838" y="4149725"/>
            <a:ext cx="3508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grpSp>
        <p:nvGrpSpPr>
          <p:cNvPr id="8" name="Group 7"/>
          <p:cNvGrpSpPr>
            <a:grpSpLocks/>
          </p:cNvGrpSpPr>
          <p:nvPr/>
        </p:nvGrpSpPr>
        <p:grpSpPr bwMode="auto">
          <a:xfrm>
            <a:off x="7673975" y="687388"/>
            <a:ext cx="1162050" cy="558800"/>
            <a:chOff x="4738" y="433"/>
            <a:chExt cx="732" cy="352"/>
          </a:xfrm>
        </p:grpSpPr>
        <p:pic>
          <p:nvPicPr>
            <p:cNvPr id="9" name="Picture 8" descr="ibm_white_logo_300dpi"/>
            <p:cNvPicPr>
              <a:picLocks noChangeAspect="1" noChangeArrowheads="1"/>
            </p:cNvPicPr>
            <p:nvPr/>
          </p:nvPicPr>
          <p:blipFill>
            <a:blip r:embed="rId5">
              <a:clrChange>
                <a:clrFrom>
                  <a:srgbClr val="7889FB"/>
                </a:clrFrom>
                <a:clrTo>
                  <a:srgbClr val="7889FB">
                    <a:alpha val="0"/>
                  </a:srgbClr>
                </a:clrTo>
              </a:clrChange>
              <a:extLst>
                <a:ext uri="{28A0092B-C50C-407E-A947-70E740481C1C}">
                  <a14:useLocalDpi xmlns:a14="http://schemas.microsoft.com/office/drawing/2010/main" val="0"/>
                </a:ext>
              </a:extLst>
            </a:blip>
            <a:srcRect r="6470"/>
            <a:stretch>
              <a:fillRect/>
            </a:stretch>
          </p:blipFill>
          <p:spPr bwMode="invGray">
            <a:xfrm>
              <a:off x="4738" y="433"/>
              <a:ext cx="6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p:nvSpPr>
          <p:spPr bwMode="black">
            <a:xfrm>
              <a:off x="5325" y="611"/>
              <a:ext cx="145" cy="174"/>
            </a:xfrm>
            <a:prstGeom prst="rect">
              <a:avLst/>
            </a:prstGeom>
            <a:noFill/>
            <a:ln w="9525">
              <a:noFill/>
              <a:miter lim="800000"/>
              <a:headEnd/>
              <a:tailEnd/>
            </a:ln>
            <a:effectLst/>
          </p:spPr>
          <p:txBody>
            <a:bodyPr>
              <a:spAutoFit/>
            </a:bodyPr>
            <a:lstStyle/>
            <a:p>
              <a:pPr algn="r" eaLnBrk="0" hangingPunct="0">
                <a:defRPr/>
              </a:pPr>
              <a:r>
                <a:rPr lang="en-US" altLang="en-US" sz="600">
                  <a:solidFill>
                    <a:schemeClr val="bg1"/>
                  </a:solidFill>
                  <a:latin typeface="Arial" charset="0"/>
                  <a:ea typeface="宋体" charset="-122"/>
                </a:rPr>
                <a:t>®</a:t>
              </a:r>
            </a:p>
            <a:p>
              <a:pPr algn="r" eaLnBrk="0" hangingPunct="0">
                <a:defRPr/>
              </a:pPr>
              <a:endParaRPr lang="en-US" altLang="en-US" sz="600">
                <a:solidFill>
                  <a:schemeClr val="bg1"/>
                </a:solidFill>
                <a:latin typeface="Arial" charset="0"/>
                <a:ea typeface="宋体" charset="-122"/>
              </a:endParaRPr>
            </a:p>
          </p:txBody>
        </p:sp>
      </p:grpSp>
      <p:sp>
        <p:nvSpPr>
          <p:cNvPr id="11" name="Rectangle 12"/>
          <p:cNvSpPr>
            <a:spLocks noChangeArrowheads="1"/>
          </p:cNvSpPr>
          <p:nvPr/>
        </p:nvSpPr>
        <p:spPr bwMode="black">
          <a:xfrm>
            <a:off x="2032000" y="1301750"/>
            <a:ext cx="4103688"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r>
              <a:rPr lang="en-US" altLang="en-US">
                <a:solidFill>
                  <a:srgbClr val="FFFFFF"/>
                </a:solidFill>
                <a:latin typeface="Arial" charset="0"/>
                <a:ea typeface="+mn-ea"/>
              </a:rPr>
              <a:t>IBM Software Group</a:t>
            </a:r>
          </a:p>
        </p:txBody>
      </p:sp>
      <p:sp>
        <p:nvSpPr>
          <p:cNvPr id="12" name="Line 13"/>
          <p:cNvSpPr>
            <a:spLocks noChangeShapeType="1"/>
          </p:cNvSpPr>
          <p:nvPr/>
        </p:nvSpPr>
        <p:spPr bwMode="black">
          <a:xfrm flipV="1">
            <a:off x="1887538" y="1362075"/>
            <a:ext cx="0" cy="328613"/>
          </a:xfrm>
          <a:prstGeom prst="line">
            <a:avLst/>
          </a:prstGeom>
          <a:noFill/>
          <a:ln w="12700">
            <a:solidFill>
              <a:srgbClr val="FFFFFF"/>
            </a:solidFill>
            <a:round/>
            <a:headEnd/>
            <a:tailEnd/>
          </a:ln>
          <a:effectLst/>
        </p:spPr>
        <p:txBody>
          <a:bodyPr/>
          <a:lstStyle/>
          <a:p>
            <a:pPr algn="ctr">
              <a:lnSpc>
                <a:spcPct val="90000"/>
              </a:lnSpc>
              <a:buClr>
                <a:schemeClr val="accent2"/>
              </a:buClr>
              <a:buFont typeface="Wingdings" pitchFamily="2" charset="2"/>
              <a:buNone/>
              <a:defRPr/>
            </a:pPr>
            <a:endParaRPr lang="zh-CN" altLang="en-US">
              <a:latin typeface="Arial" charset="0"/>
              <a:ea typeface="+mn-ea"/>
            </a:endParaRPr>
          </a:p>
        </p:txBody>
      </p:sp>
      <p:sp>
        <p:nvSpPr>
          <p:cNvPr id="13" name="Rectangle 14"/>
          <p:cNvSpPr>
            <a:spLocks noChangeArrowheads="1"/>
          </p:cNvSpPr>
          <p:nvPr/>
        </p:nvSpPr>
        <p:spPr bwMode="black">
          <a:xfrm>
            <a:off x="7239000" y="6248400"/>
            <a:ext cx="1639888" cy="244475"/>
          </a:xfrm>
          <a:prstGeom prst="rect">
            <a:avLst/>
          </a:prstGeom>
          <a:noFill/>
          <a:ln w="9525">
            <a:noFill/>
            <a:miter lim="800000"/>
            <a:headEnd/>
            <a:tailEnd/>
          </a:ln>
          <a:effectLst/>
        </p:spPr>
        <p:txBody>
          <a:bodyPr>
            <a:spAutoFit/>
          </a:bodyPr>
          <a:lstStyle/>
          <a:p>
            <a:pPr algn="r" eaLnBrk="0" hangingPunct="0">
              <a:defRPr/>
            </a:pPr>
            <a:r>
              <a:rPr lang="en-US" altLang="en-US" sz="1000">
                <a:solidFill>
                  <a:srgbClr val="FFFFFF"/>
                </a:solidFill>
                <a:latin typeface="Arial" charset="0"/>
                <a:ea typeface="+mn-ea"/>
              </a:rPr>
              <a:t>© 200</a:t>
            </a:r>
            <a:r>
              <a:rPr lang="en-US" altLang="zh-CN" sz="1000">
                <a:solidFill>
                  <a:srgbClr val="FFFFFF"/>
                </a:solidFill>
                <a:latin typeface="Arial" charset="0"/>
              </a:rPr>
              <a:t>6</a:t>
            </a:r>
            <a:r>
              <a:rPr lang="en-US" altLang="en-US" sz="1000">
                <a:solidFill>
                  <a:srgbClr val="FFFFFF"/>
                </a:solidFill>
                <a:latin typeface="Arial" charset="0"/>
                <a:ea typeface="+mn-ea"/>
              </a:rPr>
              <a:t> IBM Corporation</a:t>
            </a:r>
          </a:p>
        </p:txBody>
      </p:sp>
      <p:pic>
        <p:nvPicPr>
          <p:cNvPr id="14" name="Picture 16" descr="plaque desig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5425" y="1700213"/>
            <a:ext cx="2568575"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5" name="Rectangle 7"/>
          <p:cNvSpPr>
            <a:spLocks noGrp="1" noChangeArrowheads="1"/>
          </p:cNvSpPr>
          <p:nvPr>
            <p:ph type="subTitle" idx="1"/>
          </p:nvPr>
        </p:nvSpPr>
        <p:spPr>
          <a:xfrm>
            <a:off x="174625" y="3407221"/>
            <a:ext cx="6276975" cy="461665"/>
          </a:xfrm>
          <a:prstGeom prst="rect">
            <a:avLst/>
          </a:prstGeom>
        </p:spPr>
        <p:txBody>
          <a:bodyPr/>
          <a:lstStyle>
            <a:lvl1pPr marL="0" indent="0" algn="l" rtl="0" eaLnBrk="1" fontAlgn="base" hangingPunct="1">
              <a:spcBef>
                <a:spcPct val="25000"/>
              </a:spcBef>
              <a:spcAft>
                <a:spcPct val="15000"/>
              </a:spcAft>
              <a:buClr>
                <a:schemeClr val="accent1"/>
              </a:buClr>
              <a:buFont typeface="Wingdings" pitchFamily="2" charset="2"/>
              <a:buNone/>
              <a:defRPr lang="zh-CN" altLang="en-US" sz="2400" i="1"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smtClean="0"/>
              <a:t>单击此处编辑母版副标题样式</a:t>
            </a:r>
            <a:endParaRPr lang="zh-CN" altLang="en-US" dirty="0"/>
          </a:p>
        </p:txBody>
      </p:sp>
      <p:sp>
        <p:nvSpPr>
          <p:cNvPr id="15" name="灯片编号占位符 14"/>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16" name="标题 15"/>
          <p:cNvSpPr>
            <a:spLocks noGrp="1"/>
          </p:cNvSpPr>
          <p:nvPr>
            <p:ph type="title"/>
          </p:nvPr>
        </p:nvSpPr>
        <p:spPr>
          <a:xfrm>
            <a:off x="138114" y="2087562"/>
            <a:ext cx="6313486" cy="535531"/>
          </a:xfrm>
        </p:spPr>
        <p:txBody>
          <a:bodyPr/>
          <a:lstStyle>
            <a:lvl1pPr algn="l" rtl="0" eaLnBrk="0" fontAlgn="base" hangingPunct="0">
              <a:lnSpc>
                <a:spcPct val="90000"/>
              </a:lnSpc>
              <a:spcBef>
                <a:spcPct val="0"/>
              </a:spcBef>
              <a:spcAft>
                <a:spcPct val="0"/>
              </a:spcAft>
              <a:defRPr lang="zh-CN" altLang="en-US" sz="3200" kern="0" dirty="0">
                <a:solidFill>
                  <a:schemeClr val="tx2"/>
                </a:solidFill>
                <a:latin typeface="黑体" panose="02010609060101010101" pitchFamily="49" charset="-122"/>
                <a:ea typeface="黑体" panose="02010609060101010101" pitchFamily="49" charset="-122"/>
                <a:cs typeface="+mj-cs"/>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1456762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7" name="内容占位符 6"/>
          <p:cNvSpPr>
            <a:spLocks noGrp="1"/>
          </p:cNvSpPr>
          <p:nvPr>
            <p:ph sz="quarter" idx="11"/>
          </p:nvPr>
        </p:nvSpPr>
        <p:spPr>
          <a:xfrm>
            <a:off x="153987" y="1142813"/>
            <a:ext cx="8847137" cy="52041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546683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53988" y="1144033"/>
            <a:ext cx="4252912" cy="5202977"/>
          </a:xfrm>
          <a:prstGeom prst="rect">
            <a:avLst/>
          </a:prstGeom>
        </p:spPr>
        <p:txBody>
          <a:bodyPr/>
          <a:lstStyle>
            <a:lvl1pPr>
              <a:lnSpc>
                <a:spcPct val="110000"/>
              </a:lnSpc>
              <a:spcBef>
                <a:spcPts val="300"/>
              </a:spcBef>
              <a:defRPr sz="2400" baseline="0">
                <a:latin typeface="Arial Unicode MS" panose="020B0604020202020204" pitchFamily="34" charset="-122"/>
                <a:ea typeface="微软雅黑" panose="020B0503020204020204" pitchFamily="34" charset="-122"/>
              </a:defRPr>
            </a:lvl1pPr>
            <a:lvl2pPr>
              <a:lnSpc>
                <a:spcPct val="110000"/>
              </a:lnSpc>
              <a:spcBef>
                <a:spcPts val="300"/>
              </a:spcBef>
              <a:defRPr sz="2200" baseline="0">
                <a:latin typeface="Arial Unicode MS" panose="020B0604020202020204" pitchFamily="34" charset="-122"/>
                <a:ea typeface="微软雅黑" panose="020B0503020204020204" pitchFamily="34" charset="-122"/>
              </a:defRPr>
            </a:lvl2pPr>
            <a:lvl3pPr>
              <a:lnSpc>
                <a:spcPct val="110000"/>
              </a:lnSpc>
              <a:spcBef>
                <a:spcPts val="300"/>
              </a:spcBef>
              <a:defRPr sz="2000" baseline="0">
                <a:latin typeface="Arial Unicode MS" panose="020B0604020202020204" pitchFamily="34" charset="-122"/>
                <a:ea typeface="微软雅黑" panose="020B0503020204020204" pitchFamily="34" charset="-122"/>
              </a:defRPr>
            </a:lvl3pPr>
            <a:lvl4pPr>
              <a:lnSpc>
                <a:spcPct val="110000"/>
              </a:lnSpc>
              <a:spcBef>
                <a:spcPts val="300"/>
              </a:spcBef>
              <a:defRPr sz="1800" baseline="0">
                <a:latin typeface="Arial Unicode MS" panose="020B0604020202020204" pitchFamily="34" charset="-122"/>
                <a:ea typeface="微软雅黑" panose="020B0503020204020204" pitchFamily="34" charset="-122"/>
              </a:defRPr>
            </a:lvl4pPr>
            <a:lvl5pPr>
              <a:lnSpc>
                <a:spcPct val="110000"/>
              </a:lnSpc>
              <a:spcBef>
                <a:spcPts val="300"/>
              </a:spcBef>
              <a:defRPr sz="1800" baseline="0">
                <a:latin typeface="Arial Unicode MS" panose="020B0604020202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521200" y="1144032"/>
            <a:ext cx="4479925" cy="5202980"/>
          </a:xfrm>
          <a:prstGeom prst="rect">
            <a:avLst/>
          </a:prstGeom>
        </p:spPr>
        <p:txBody>
          <a:bodyPr/>
          <a:lstStyle>
            <a:lvl1pPr>
              <a:lnSpc>
                <a:spcPct val="110000"/>
              </a:lnSpc>
              <a:spcBef>
                <a:spcPts val="300"/>
              </a:spcBef>
              <a:defRPr sz="2400" baseline="0">
                <a:latin typeface="Arial Unicode MS" panose="020B0604020202020204" pitchFamily="34" charset="-122"/>
                <a:ea typeface="微软雅黑" panose="020B0503020204020204" pitchFamily="34" charset="-122"/>
              </a:defRPr>
            </a:lvl1pPr>
            <a:lvl2pPr>
              <a:lnSpc>
                <a:spcPct val="110000"/>
              </a:lnSpc>
              <a:spcBef>
                <a:spcPts val="300"/>
              </a:spcBef>
              <a:defRPr sz="2200" baseline="0">
                <a:latin typeface="Arial Unicode MS" panose="020B0604020202020204" pitchFamily="34" charset="-122"/>
                <a:ea typeface="微软雅黑" panose="020B0503020204020204" pitchFamily="34" charset="-122"/>
              </a:defRPr>
            </a:lvl2pPr>
            <a:lvl3pPr>
              <a:lnSpc>
                <a:spcPct val="110000"/>
              </a:lnSpc>
              <a:spcBef>
                <a:spcPts val="300"/>
              </a:spcBef>
              <a:defRPr sz="2000" baseline="0">
                <a:latin typeface="Arial Unicode MS" panose="020B0604020202020204" pitchFamily="34" charset="-122"/>
                <a:ea typeface="微软雅黑" panose="020B0503020204020204" pitchFamily="34" charset="-122"/>
              </a:defRPr>
            </a:lvl3pPr>
            <a:lvl4pPr>
              <a:lnSpc>
                <a:spcPct val="110000"/>
              </a:lnSpc>
              <a:spcBef>
                <a:spcPts val="300"/>
              </a:spcBef>
              <a:defRPr sz="1800" baseline="0">
                <a:latin typeface="Arial Unicode MS" panose="020B0604020202020204" pitchFamily="34" charset="-122"/>
                <a:ea typeface="微软雅黑" panose="020B0503020204020204" pitchFamily="34" charset="-122"/>
              </a:defRPr>
            </a:lvl4pPr>
            <a:lvl5pPr>
              <a:lnSpc>
                <a:spcPct val="110000"/>
              </a:lnSpc>
              <a:spcBef>
                <a:spcPts val="300"/>
              </a:spcBef>
              <a:defRPr sz="1800" baseline="0">
                <a:latin typeface="Arial Unicode MS" panose="020B0604020202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灯片编号占位符 5"/>
          <p:cNvSpPr>
            <a:spLocks noGrp="1"/>
          </p:cNvSpPr>
          <p:nvPr>
            <p:ph type="sldNum" sz="quarter" idx="10"/>
          </p:nvPr>
        </p:nvSpPr>
        <p:spPr>
          <a:ln/>
        </p:spPr>
        <p:txBody>
          <a:bodyPr/>
          <a:lstStyle>
            <a:lvl1pPr>
              <a:defRPr/>
            </a:lvl1pPr>
          </a:lstStyle>
          <a:p>
            <a:fld id="{9097F3E1-DA0B-4DC4-9ACD-A229F858DDD1}" type="slidenum">
              <a:rPr lang="en-US" altLang="en-US"/>
              <a:pPr/>
              <a:t>‹#›</a:t>
            </a:fld>
            <a:endParaRPr lang="en-US" altLang="en-US"/>
          </a:p>
        </p:txBody>
      </p:sp>
      <p:sp>
        <p:nvSpPr>
          <p:cNvPr id="6"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单击此处编辑母版标题样式</a:t>
            </a:r>
            <a:endParaRPr lang="en-US" altLang="en-US" dirty="0" smtClean="0"/>
          </a:p>
        </p:txBody>
      </p:sp>
    </p:spTree>
    <p:extLst>
      <p:ext uri="{BB962C8B-B14F-4D97-AF65-F5344CB8AC3E}">
        <p14:creationId xmlns:p14="http://schemas.microsoft.com/office/powerpoint/2010/main" val="24966619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内容">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5" name="内容占位符 4"/>
          <p:cNvSpPr>
            <a:spLocks noGrp="1"/>
          </p:cNvSpPr>
          <p:nvPr>
            <p:ph sz="quarter" idx="11"/>
          </p:nvPr>
        </p:nvSpPr>
        <p:spPr>
          <a:xfrm>
            <a:off x="153988" y="748145"/>
            <a:ext cx="8847137" cy="56392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0463267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a:ln/>
        </p:spPr>
        <p:txBody>
          <a:bodyPr/>
          <a:lstStyle>
            <a:lvl1pPr>
              <a:defRPr/>
            </a:lvl1pPr>
          </a:lstStyle>
          <a:p>
            <a:fld id="{9231B233-6F93-4D7F-B7DA-1F27CAA8E8C0}" type="slidenum">
              <a:rPr lang="en-US" altLang="en-US"/>
              <a:pPr/>
              <a:t>‹#›</a:t>
            </a:fld>
            <a:endParaRPr lang="en-US" altLang="en-US"/>
          </a:p>
        </p:txBody>
      </p:sp>
      <p:sp>
        <p:nvSpPr>
          <p:cNvPr id="5"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单击此处编辑母版标题样式</a:t>
            </a:r>
            <a:endParaRPr lang="en-US" altLang="en-US" dirty="0" smtClean="0"/>
          </a:p>
        </p:txBody>
      </p:sp>
    </p:spTree>
    <p:extLst>
      <p:ext uri="{BB962C8B-B14F-4D97-AF65-F5344CB8AC3E}">
        <p14:creationId xmlns:p14="http://schemas.microsoft.com/office/powerpoint/2010/main" val="40794680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a:ln/>
        </p:spPr>
        <p:txBody>
          <a:bodyPr/>
          <a:lstStyle>
            <a:lvl1pPr>
              <a:defRPr/>
            </a:lvl1pPr>
          </a:lstStyle>
          <a:p>
            <a:fld id="{3DE82737-1E31-401D-91DB-D26914538B18}" type="slidenum">
              <a:rPr lang="en-US" altLang="en-US"/>
              <a:pPr/>
              <a:t>‹#›</a:t>
            </a:fld>
            <a:endParaRPr lang="en-US" altLang="en-US"/>
          </a:p>
        </p:txBody>
      </p:sp>
    </p:spTree>
    <p:extLst>
      <p:ext uri="{BB962C8B-B14F-4D97-AF65-F5344CB8AC3E}">
        <p14:creationId xmlns:p14="http://schemas.microsoft.com/office/powerpoint/2010/main" val="280448016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7186" name="Rectangle 2"/>
          <p:cNvSpPr>
            <a:spLocks noChangeArrowheads="1"/>
          </p:cNvSpPr>
          <p:nvPr/>
        </p:nvSpPr>
        <p:spPr bwMode="blackWhite">
          <a:xfrm>
            <a:off x="0" y="6470650"/>
            <a:ext cx="9144000" cy="387350"/>
          </a:xfrm>
          <a:prstGeom prst="rect">
            <a:avLst/>
          </a:prstGeom>
          <a:solidFill>
            <a:schemeClr val="accent1"/>
          </a:solidFill>
          <a:ln w="3175">
            <a:solidFill>
              <a:schemeClr val="accent1"/>
            </a:solid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6438900"/>
            <a:ext cx="9148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7188" name="Rectangle 4"/>
          <p:cNvSpPr>
            <a:spLocks noChangeArrowheads="1"/>
          </p:cNvSpPr>
          <p:nvPr/>
        </p:nvSpPr>
        <p:spPr bwMode="blackWhite">
          <a:xfrm>
            <a:off x="0" y="0"/>
            <a:ext cx="9144000" cy="438150"/>
          </a:xfrm>
          <a:prstGeom prst="rect">
            <a:avLst/>
          </a:prstGeom>
          <a:solidFill>
            <a:schemeClr val="accent1"/>
          </a:solidFill>
          <a:ln w="3175" algn="ctr">
            <a:no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5125" name="Picture 5" descr="ibm_light_gray_logo_300dpi"/>
          <p:cNvPicPr>
            <a:picLocks noChangeAspect="1" noChangeArrowheads="1"/>
          </p:cNvPicPr>
          <p:nvPr/>
        </p:nvPicPr>
        <p:blipFill>
          <a:blip r:embed="rId9" cstate="print">
            <a:clrChange>
              <a:clrFrom>
                <a:srgbClr val="7889FB"/>
              </a:clrFrom>
              <a:clrTo>
                <a:srgbClr val="7889FB">
                  <a:alpha val="0"/>
                </a:srgbClr>
              </a:clrTo>
            </a:clrChange>
            <a:lum bright="100000" contrast="100000"/>
            <a:extLst>
              <a:ext uri="{28A0092B-C50C-407E-A947-70E740481C1C}">
                <a14:useLocalDpi xmlns:a14="http://schemas.microsoft.com/office/drawing/2010/main" val="0"/>
              </a:ext>
            </a:extLst>
          </a:blip>
          <a:srcRect r="6470"/>
          <a:stretch>
            <a:fillRect/>
          </a:stretch>
        </p:blipFill>
        <p:spPr bwMode="invGray">
          <a:xfrm>
            <a:off x="8370888" y="100013"/>
            <a:ext cx="6238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57192" name="Text Box 8"/>
          <p:cNvSpPr txBox="1">
            <a:spLocks noChangeArrowheads="1"/>
          </p:cNvSpPr>
          <p:nvPr/>
        </p:nvSpPr>
        <p:spPr bwMode="black">
          <a:xfrm>
            <a:off x="1435100" y="123825"/>
            <a:ext cx="3305175" cy="304800"/>
          </a:xfrm>
          <a:prstGeom prst="rect">
            <a:avLst/>
          </a:prstGeom>
          <a:noFill/>
          <a:ln w="9525">
            <a:noFill/>
            <a:miter lim="800000"/>
            <a:headEnd/>
            <a:tailEnd/>
          </a:ln>
          <a:effectLst/>
        </p:spPr>
        <p:txBody>
          <a:bodyPr wrap="none">
            <a:spAutoFit/>
          </a:bodyPr>
          <a:lstStyle/>
          <a:p>
            <a:pPr eaLnBrk="0" hangingPunct="0">
              <a:defRPr/>
            </a:pPr>
            <a:r>
              <a:rPr lang="en-US" altLang="en-US" sz="1400">
                <a:solidFill>
                  <a:srgbClr val="FFFFFF"/>
                </a:solidFill>
                <a:latin typeface="Arial" charset="0"/>
                <a:ea typeface="+mn-ea"/>
              </a:rPr>
              <a:t>IBM Software Group | Rational software</a:t>
            </a:r>
          </a:p>
        </p:txBody>
      </p:sp>
      <p:sp>
        <p:nvSpPr>
          <p:cNvPr id="1757194" name="Line 10"/>
          <p:cNvSpPr>
            <a:spLocks noChangeShapeType="1"/>
          </p:cNvSpPr>
          <p:nvPr/>
        </p:nvSpPr>
        <p:spPr bwMode="black">
          <a:xfrm>
            <a:off x="1435100" y="195263"/>
            <a:ext cx="0" cy="234950"/>
          </a:xfrm>
          <a:prstGeom prst="line">
            <a:avLst/>
          </a:prstGeom>
          <a:noFill/>
          <a:ln w="9525">
            <a:solidFill>
              <a:srgbClr val="FFFFFF"/>
            </a:solidFill>
            <a:round/>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a typeface="+mn-ea"/>
            </a:endParaRPr>
          </a:p>
        </p:txBody>
      </p:sp>
      <p:sp>
        <p:nvSpPr>
          <p:cNvPr id="5128"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dirty="0" smtClean="0"/>
              <a:t>单击此处编辑母版标题样式</a:t>
            </a:r>
            <a:endParaRPr lang="en-US" altLang="en-US" dirty="0" smtClean="0"/>
          </a:p>
        </p:txBody>
      </p:sp>
      <p:sp>
        <p:nvSpPr>
          <p:cNvPr id="11" name="灯片编号占位符 5"/>
          <p:cNvSpPr>
            <a:spLocks noGrp="1"/>
          </p:cNvSpPr>
          <p:nvPr>
            <p:ph type="sldNum" sz="quarter" idx="4"/>
          </p:nvPr>
        </p:nvSpPr>
        <p:spPr bwMode="black">
          <a:xfrm>
            <a:off x="8328025" y="6592888"/>
            <a:ext cx="673100" cy="152400"/>
          </a:xfrm>
          <a:prstGeom prst="rect">
            <a:avLst/>
          </a:prstGeom>
          <a:ln algn="ctr">
            <a:miter lim="800000"/>
            <a:headEnd/>
            <a:tailEnd/>
          </a:ln>
        </p:spPr>
        <p:txBody>
          <a:bodyPr vert="horz" wrap="square" lIns="0" tIns="0" rIns="0" bIns="0" numCol="1" anchor="t" anchorCtr="0" compatLnSpc="1">
            <a:prstTxWarp prst="textNoShape">
              <a:avLst/>
            </a:prstTxWarp>
            <a:spAutoFit/>
          </a:bodyPr>
          <a:lstStyle>
            <a:lvl1pPr algn="r">
              <a:spcBef>
                <a:spcPct val="50000"/>
              </a:spcBef>
              <a:defRPr sz="1000" b="1">
                <a:solidFill>
                  <a:srgbClr val="000000"/>
                </a:solidFill>
              </a:defRPr>
            </a:lvl1pPr>
          </a:lstStyle>
          <a:p>
            <a:fld id="{51C954A1-9FE7-4ABB-8851-D5362BFC037D}" type="slidenum">
              <a:rPr lang="en-US" altLang="en-US"/>
              <a:pPr/>
              <a:t>‹#›</a:t>
            </a:fld>
            <a:endParaRPr lang="en-US" altLang="en-US"/>
          </a:p>
        </p:txBody>
      </p:sp>
      <p:sp>
        <p:nvSpPr>
          <p:cNvPr id="2" name="文本占位符 1"/>
          <p:cNvSpPr>
            <a:spLocks noGrp="1"/>
          </p:cNvSpPr>
          <p:nvPr>
            <p:ph type="body" idx="1"/>
          </p:nvPr>
        </p:nvSpPr>
        <p:spPr>
          <a:xfrm>
            <a:off x="153987" y="1158875"/>
            <a:ext cx="8840787" cy="518953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937188538"/>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lang="en-US" altLang="en-US" sz="2800" baseline="0" dirty="0" smtClean="0">
          <a:solidFill>
            <a:schemeClr val="tx2"/>
          </a:solidFill>
          <a:latin typeface="Arial Unicode MS" panose="020B0604020202020204" pitchFamily="34" charset="-122"/>
          <a:ea typeface="黑体" panose="02010609060101010101" pitchFamily="49" charset="-122"/>
          <a:cs typeface="+mj-cs"/>
        </a:defRPr>
      </a:lvl1pPr>
      <a:lvl2pPr algn="l" rtl="0" eaLnBrk="1" fontAlgn="base" hangingPunct="1">
        <a:lnSpc>
          <a:spcPct val="90000"/>
        </a:lnSpc>
        <a:spcBef>
          <a:spcPct val="0"/>
        </a:spcBef>
        <a:spcAft>
          <a:spcPct val="0"/>
        </a:spcAft>
        <a:defRPr sz="2800">
          <a:solidFill>
            <a:schemeClr val="tx2"/>
          </a:solidFill>
          <a:latin typeface="Arial" charset="0"/>
          <a:ea typeface="宋体" charset="-122"/>
        </a:defRPr>
      </a:lvl2pPr>
      <a:lvl3pPr algn="l" rtl="0" eaLnBrk="1" fontAlgn="base" hangingPunct="1">
        <a:lnSpc>
          <a:spcPct val="90000"/>
        </a:lnSpc>
        <a:spcBef>
          <a:spcPct val="0"/>
        </a:spcBef>
        <a:spcAft>
          <a:spcPct val="0"/>
        </a:spcAft>
        <a:defRPr sz="2800">
          <a:solidFill>
            <a:schemeClr val="tx2"/>
          </a:solidFill>
          <a:latin typeface="Arial" charset="0"/>
          <a:ea typeface="宋体" charset="-122"/>
        </a:defRPr>
      </a:lvl3pPr>
      <a:lvl4pPr algn="l" rtl="0" eaLnBrk="1" fontAlgn="base" hangingPunct="1">
        <a:lnSpc>
          <a:spcPct val="90000"/>
        </a:lnSpc>
        <a:spcBef>
          <a:spcPct val="0"/>
        </a:spcBef>
        <a:spcAft>
          <a:spcPct val="0"/>
        </a:spcAft>
        <a:defRPr sz="2800">
          <a:solidFill>
            <a:schemeClr val="tx2"/>
          </a:solidFill>
          <a:latin typeface="Arial" charset="0"/>
          <a:ea typeface="宋体" charset="-122"/>
        </a:defRPr>
      </a:lvl4pPr>
      <a:lvl5pPr algn="l" rtl="0" eaLnBrk="1" fontAlgn="base" hangingPunct="1">
        <a:lnSpc>
          <a:spcPct val="90000"/>
        </a:lnSpc>
        <a:spcBef>
          <a:spcPct val="0"/>
        </a:spcBef>
        <a:spcAft>
          <a:spcPct val="0"/>
        </a:spcAft>
        <a:defRPr sz="2800">
          <a:solidFill>
            <a:schemeClr val="tx2"/>
          </a:solidFill>
          <a:latin typeface="Arial" charset="0"/>
          <a:ea typeface="宋体" charset="-122"/>
        </a:defRPr>
      </a:lvl5pPr>
      <a:lvl6pPr marL="457200" algn="l" rtl="0" eaLnBrk="1" fontAlgn="base" hangingPunct="1">
        <a:lnSpc>
          <a:spcPct val="90000"/>
        </a:lnSpc>
        <a:spcBef>
          <a:spcPct val="0"/>
        </a:spcBef>
        <a:spcAft>
          <a:spcPct val="0"/>
        </a:spcAft>
        <a:defRPr sz="2800">
          <a:solidFill>
            <a:schemeClr val="tx2"/>
          </a:solidFill>
          <a:latin typeface="Arial" charset="0"/>
          <a:ea typeface="宋体" charset="-122"/>
        </a:defRPr>
      </a:lvl6pPr>
      <a:lvl7pPr marL="914400" algn="l" rtl="0" eaLnBrk="1" fontAlgn="base" hangingPunct="1">
        <a:lnSpc>
          <a:spcPct val="90000"/>
        </a:lnSpc>
        <a:spcBef>
          <a:spcPct val="0"/>
        </a:spcBef>
        <a:spcAft>
          <a:spcPct val="0"/>
        </a:spcAft>
        <a:defRPr sz="2800">
          <a:solidFill>
            <a:schemeClr val="tx2"/>
          </a:solidFill>
          <a:latin typeface="Arial" charset="0"/>
          <a:ea typeface="宋体" charset="-122"/>
        </a:defRPr>
      </a:lvl7pPr>
      <a:lvl8pPr marL="1371600" algn="l" rtl="0" eaLnBrk="1" fontAlgn="base" hangingPunct="1">
        <a:lnSpc>
          <a:spcPct val="90000"/>
        </a:lnSpc>
        <a:spcBef>
          <a:spcPct val="0"/>
        </a:spcBef>
        <a:spcAft>
          <a:spcPct val="0"/>
        </a:spcAft>
        <a:defRPr sz="2800">
          <a:solidFill>
            <a:schemeClr val="tx2"/>
          </a:solidFill>
          <a:latin typeface="Arial" charset="0"/>
          <a:ea typeface="宋体" charset="-122"/>
        </a:defRPr>
      </a:lvl8pPr>
      <a:lvl9pPr marL="1828800" algn="l" rtl="0" eaLnBrk="1" fontAlgn="base" hangingPunct="1">
        <a:lnSpc>
          <a:spcPct val="90000"/>
        </a:lnSpc>
        <a:spcBef>
          <a:spcPct val="0"/>
        </a:spcBef>
        <a:spcAft>
          <a:spcPct val="0"/>
        </a:spcAft>
        <a:defRPr sz="2800">
          <a:solidFill>
            <a:schemeClr val="tx2"/>
          </a:solidFill>
          <a:latin typeface="Arial" charset="0"/>
          <a:ea typeface="宋体" charset="-122"/>
        </a:defRPr>
      </a:lvl9pPr>
    </p:titleStyle>
    <p:bodyStyle>
      <a:lvl1pPr marL="228600" marR="0" indent="-228600" algn="l" defTabSz="914400" rtl="0" eaLnBrk="1" fontAlgn="base" latinLnBrk="0" hangingPunct="1">
        <a:lnSpc>
          <a:spcPct val="110000"/>
        </a:lnSpc>
        <a:spcBef>
          <a:spcPts val="500"/>
        </a:spcBef>
        <a:spcAft>
          <a:spcPct val="0"/>
        </a:spcAft>
        <a:buClr>
          <a:schemeClr val="accent1"/>
        </a:buClr>
        <a:buFont typeface="WingDings" panose="05000000000000000000" pitchFamily="2" charset="2"/>
        <a:buChar char="§"/>
        <a:tabLst/>
        <a:defRPr kumimoji="0" lang="zh-CN" altLang="en-US" sz="2800" b="0" i="0" u="none" strike="noStrike" kern="0" cap="none" spc="0" normalizeH="0" baseline="0" dirty="0" smtClean="0">
          <a:ln>
            <a:noFill/>
          </a:ln>
          <a:solidFill>
            <a:srgbClr val="000000"/>
          </a:solidFill>
          <a:effectLst/>
          <a:uLnTx/>
          <a:uFillTx/>
          <a:latin typeface="Arial"/>
          <a:ea typeface="微软雅黑" panose="020B0503020204020204" pitchFamily="34" charset="-122"/>
          <a:cs typeface="Arial"/>
        </a:defRPr>
      </a:lvl1pPr>
      <a:lvl2pPr marL="687388" marR="0" indent="-342900" algn="l" defTabSz="914400" rtl="0" eaLnBrk="1" fontAlgn="base" latinLnBrk="0" hangingPunct="1">
        <a:lnSpc>
          <a:spcPct val="110000"/>
        </a:lnSpc>
        <a:spcBef>
          <a:spcPts val="500"/>
        </a:spcBef>
        <a:spcAft>
          <a:spcPct val="0"/>
        </a:spcAft>
        <a:buClr>
          <a:schemeClr val="accent1"/>
        </a:buClr>
        <a:buFont typeface="Webdings" panose="05030102010509060703" pitchFamily="18" charset="2"/>
        <a:buChar char="4"/>
        <a:tabLst/>
        <a:defRPr kumimoji="0" lang="zh-CN" altLang="en-US" sz="2400" b="0" i="0" u="none" strike="noStrike" kern="0" cap="none" spc="0" normalizeH="0" baseline="0" dirty="0" smtClean="0">
          <a:ln>
            <a:noFill/>
          </a:ln>
          <a:solidFill>
            <a:srgbClr val="002060"/>
          </a:solidFill>
          <a:effectLst/>
          <a:uLnTx/>
          <a:uFillTx/>
          <a:latin typeface="Arial"/>
          <a:ea typeface="微软雅黑" panose="020B0503020204020204" pitchFamily="34" charset="-122"/>
          <a:cs typeface="Arial"/>
        </a:defRPr>
      </a:lvl2pPr>
      <a:lvl3pPr marL="1033463" marR="0" indent="-342900" algn="l" defTabSz="914400" rtl="0" eaLnBrk="1" fontAlgn="base" latinLnBrk="0" hangingPunct="1">
        <a:lnSpc>
          <a:spcPct val="110000"/>
        </a:lnSpc>
        <a:spcBef>
          <a:spcPts val="500"/>
        </a:spcBef>
        <a:spcAft>
          <a:spcPct val="0"/>
        </a:spcAft>
        <a:buClr>
          <a:schemeClr val="accent1"/>
        </a:buClr>
        <a:buFont typeface="WingDings" panose="05000000000000000000" pitchFamily="2" charset="2"/>
        <a:buChar char="§"/>
        <a:tabLst/>
        <a:defRPr kumimoji="0" lang="zh-CN" altLang="en-US" sz="2400" b="0" i="0" u="none" strike="noStrike" kern="0" cap="none" spc="0" normalizeH="0" baseline="0" dirty="0" smtClean="0">
          <a:ln>
            <a:noFill/>
          </a:ln>
          <a:solidFill>
            <a:srgbClr val="0070C0"/>
          </a:solidFill>
          <a:effectLst/>
          <a:uLnTx/>
          <a:uFillTx/>
          <a:latin typeface="Arial"/>
          <a:ea typeface="微软雅黑" panose="020B0503020204020204" pitchFamily="34" charset="-122"/>
          <a:cs typeface="Arial"/>
        </a:defRPr>
      </a:lvl3pPr>
      <a:lvl4pPr marL="1366838" marR="0" indent="-342900" algn="l" defTabSz="914400" rtl="0" eaLnBrk="1" fontAlgn="base" latinLnBrk="0" hangingPunct="1">
        <a:lnSpc>
          <a:spcPct val="110000"/>
        </a:lnSpc>
        <a:spcBef>
          <a:spcPts val="500"/>
        </a:spcBef>
        <a:spcAft>
          <a:spcPct val="0"/>
        </a:spcAft>
        <a:buClr>
          <a:schemeClr val="accent1"/>
        </a:buClr>
        <a:buFont typeface="Arial" panose="020B0604020202020204" pitchFamily="34" charset="0"/>
        <a:buChar char="–"/>
        <a:tabLst/>
        <a:defRPr kumimoji="0" lang="zh-CN" altLang="en-US" sz="2000" b="0" i="0" u="none" strike="noStrike" kern="0" cap="none" spc="0" normalizeH="0" baseline="0" dirty="0" smtClean="0">
          <a:ln>
            <a:noFill/>
          </a:ln>
          <a:solidFill>
            <a:srgbClr val="003300"/>
          </a:solidFill>
          <a:effectLst/>
          <a:uLnTx/>
          <a:uFillTx/>
          <a:latin typeface="Arial"/>
          <a:ea typeface="微软雅黑" panose="020B0503020204020204" pitchFamily="34" charset="-122"/>
          <a:cs typeface="Arial"/>
        </a:defRPr>
      </a:lvl4pPr>
      <a:lvl5pPr marL="1712913" marR="0" indent="-342900" algn="l" defTabSz="914400" rtl="0" eaLnBrk="1" fontAlgn="base" latinLnBrk="0" hangingPunct="1">
        <a:lnSpc>
          <a:spcPct val="110000"/>
        </a:lnSpc>
        <a:spcBef>
          <a:spcPts val="500"/>
        </a:spcBef>
        <a:spcAft>
          <a:spcPct val="0"/>
        </a:spcAft>
        <a:buClr>
          <a:schemeClr val="accent1"/>
        </a:buClr>
        <a:buFont typeface="Arial" panose="020B0604020202020204" pitchFamily="34" charset="0"/>
        <a:buChar char="–"/>
        <a:tabLst/>
        <a:defRPr kumimoji="0" lang="en-US" altLang="en-US" sz="1800" b="0" i="0" u="none" strike="noStrike" kern="0" cap="none" spc="0" normalizeH="0" baseline="0" dirty="0" smtClean="0">
          <a:ln>
            <a:noFill/>
          </a:ln>
          <a:solidFill>
            <a:srgbClr val="006600"/>
          </a:solidFill>
          <a:effectLst/>
          <a:uLnTx/>
          <a:uFillTx/>
          <a:latin typeface="Arial"/>
          <a:ea typeface="微软雅黑" panose="020B0503020204020204" pitchFamily="34" charset="-122"/>
          <a:cs typeface="Arial"/>
        </a:defRPr>
      </a:lvl5pPr>
      <a:lvl6pPr marL="16002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6pPr>
      <a:lvl7pPr marL="20574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7pPr>
      <a:lvl8pPr marL="25146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8pPr>
      <a:lvl9pPr marL="29718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1.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5.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28.png"/><Relationship Id="rId4" Type="http://schemas.openxmlformats.org/officeDocument/2006/relationships/image" Target="../media/image17.png"/><Relationship Id="rId9" Type="http://schemas.openxmlformats.org/officeDocument/2006/relationships/image" Target="../media/image29.png"/><Relationship Id="rId14" Type="http://schemas.openxmlformats.org/officeDocument/2006/relationships/image" Target="../media/image36.png"/></Relationships>
</file>

<file path=ppt/slides/_rels/slide3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19.pn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28.png"/><Relationship Id="rId4" Type="http://schemas.openxmlformats.org/officeDocument/2006/relationships/image" Target="../media/image17.png"/><Relationship Id="rId9" Type="http://schemas.openxmlformats.org/officeDocument/2006/relationships/image" Target="../media/image2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42.jpe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4.png"/><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hyperlink" Target="pic/ch5_1_&#22914;&#20309;&#35828;&#26381;&#38431;&#21592;&#21442;&#19982;.jp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en.wikipedia.org/wiki/Image:Complete_graph_K5.svg" TargetMode="External"/><Relationship Id="rId7"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5.xml"/><Relationship Id="rId6" Type="http://schemas.openxmlformats.org/officeDocument/2006/relationships/image" Target="../media/image46.png"/><Relationship Id="rId5" Type="http://schemas.openxmlformats.org/officeDocument/2006/relationships/hyperlink" Target="http://en.wikipedia.org/wiki/Image:Complete_graph_K4.svg" TargetMode="External"/><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pic/ch5_3_&#24320;&#21457;&#29615;&#22659;2_201507&#26391;&#35759;.jpg" TargetMode="External"/><Relationship Id="rId2" Type="http://schemas.openxmlformats.org/officeDocument/2006/relationships/hyperlink" Target="pic/ch5_2_&#24320;&#21457;&#29615;&#22659;1_201507&#26391;&#35759;.jp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51.xml"/><Relationship Id="rId1" Type="http://schemas.openxmlformats.org/officeDocument/2006/relationships/slideLayout" Target="../slideLayouts/slideLayout5.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package" Target="../embeddings/Microsoft_Word___.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1.emf"/></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pic/ch5_4_&#32463;&#39564;&#37325;&#35201;&#36824;&#26159;&#28909;&#24773;&#37325;&#35201;.jpg"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3980329" y="4035004"/>
            <a:ext cx="2595283"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r">
              <a:defRPr/>
            </a:pPr>
            <a:r>
              <a:rPr lang="en-US" altLang="zh-CN" dirty="0">
                <a:latin typeface="Arial" charset="0"/>
              </a:rPr>
              <a:t>Modified by L </a:t>
            </a:r>
            <a:r>
              <a:rPr lang="en-US" altLang="zh-CN" dirty="0" err="1">
                <a:latin typeface="Arial" charset="0"/>
              </a:rPr>
              <a:t>Guo</a:t>
            </a:r>
            <a:r>
              <a:rPr lang="en-US" altLang="zh-CN" dirty="0" smtClean="0">
                <a:latin typeface="Arial" charset="0"/>
              </a:rPr>
              <a:t>; </a:t>
            </a:r>
            <a:br>
              <a:rPr lang="en-US" altLang="zh-CN" dirty="0" smtClean="0">
                <a:latin typeface="Arial" charset="0"/>
              </a:rPr>
            </a:br>
            <a:r>
              <a:rPr lang="en-US" altLang="zh-CN" dirty="0" smtClean="0">
                <a:latin typeface="Arial" charset="0"/>
              </a:rPr>
              <a:t>Copyright  DJ </a:t>
            </a:r>
            <a:r>
              <a:rPr lang="en-US" altLang="zh-CN" dirty="0" err="1" smtClean="0">
                <a:latin typeface="Arial" charset="0"/>
              </a:rPr>
              <a:t>Ning</a:t>
            </a:r>
            <a:endParaRPr lang="en-US" altLang="zh-CN" dirty="0">
              <a:latin typeface="Arial" charset="0"/>
            </a:endParaRPr>
          </a:p>
        </p:txBody>
      </p:sp>
      <p:sp>
        <p:nvSpPr>
          <p:cNvPr id="3" name="副标题 2"/>
          <p:cNvSpPr>
            <a:spLocks noGrp="1"/>
          </p:cNvSpPr>
          <p:nvPr>
            <p:ph type="subTitle" idx="1"/>
          </p:nvPr>
        </p:nvSpPr>
        <p:spPr/>
        <p:txBody>
          <a:bodyPr>
            <a:normAutofit fontScale="92500" lnSpcReduction="20000"/>
          </a:bodyPr>
          <a:lstStyle/>
          <a:p>
            <a:r>
              <a:rPr lang="zh-CN" altLang="en-US" dirty="0" smtClean="0"/>
              <a:t>第</a:t>
            </a:r>
            <a:r>
              <a:rPr lang="en-US" altLang="zh-CN" dirty="0" smtClean="0"/>
              <a:t>5</a:t>
            </a:r>
            <a:r>
              <a:rPr lang="zh-CN" altLang="en-US" dirty="0" smtClean="0"/>
              <a:t>章 项目团队组建</a:t>
            </a:r>
          </a:p>
          <a:p>
            <a:endParaRPr lang="zh-CN" altLang="en-US" dirty="0"/>
          </a:p>
        </p:txBody>
      </p:sp>
      <p:sp>
        <p:nvSpPr>
          <p:cNvPr id="2" name="标题 1"/>
          <p:cNvSpPr>
            <a:spLocks noGrp="1"/>
          </p:cNvSpPr>
          <p:nvPr>
            <p:ph type="title"/>
          </p:nvPr>
        </p:nvSpPr>
        <p:spPr>
          <a:xfrm>
            <a:off x="138114" y="2087562"/>
            <a:ext cx="6437498" cy="978729"/>
          </a:xfrm>
        </p:spPr>
        <p:txBody>
          <a:bodyPr/>
          <a:lstStyle/>
          <a:p>
            <a:r>
              <a:rPr lang="en-US" altLang="zh-CN" dirty="0" smtClean="0"/>
              <a:t>《</a:t>
            </a:r>
            <a:r>
              <a:rPr lang="zh-CN" altLang="en-US" dirty="0" smtClean="0"/>
              <a:t>软件项目管理</a:t>
            </a:r>
            <a:r>
              <a:rPr lang="en-US" altLang="zh-CN" dirty="0" smtClean="0"/>
              <a:t>》</a:t>
            </a:r>
            <a:br>
              <a:rPr lang="en-US" altLang="zh-CN" dirty="0" smtClean="0"/>
            </a:br>
            <a:r>
              <a:rPr lang="en-US" altLang="zh-CN" dirty="0" smtClean="0"/>
              <a:t>        ——</a:t>
            </a:r>
            <a:r>
              <a:rPr lang="zh-CN" altLang="en-US" dirty="0" smtClean="0"/>
              <a:t>敏捷规模化案例教程</a:t>
            </a:r>
            <a:endParaRPr lang="zh-CN" altLang="en-US" dirty="0"/>
          </a:p>
        </p:txBody>
      </p:sp>
    </p:spTree>
    <p:extLst>
      <p:ext uri="{BB962C8B-B14F-4D97-AF65-F5344CB8AC3E}">
        <p14:creationId xmlns:p14="http://schemas.microsoft.com/office/powerpoint/2010/main" val="1858276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sz="quarter" idx="11"/>
          </p:nvPr>
        </p:nvSpPr>
        <p:spPr/>
        <p:txBody>
          <a:bodyPr/>
          <a:lstStyle/>
          <a:p>
            <a:pPr marL="0" indent="0">
              <a:buNone/>
            </a:pPr>
            <a:r>
              <a:rPr lang="en-US" altLang="zh-CN" dirty="0" smtClean="0"/>
              <a:t>3) </a:t>
            </a:r>
            <a:r>
              <a:rPr lang="zh-CN" altLang="en-US" dirty="0" smtClean="0"/>
              <a:t>确定团队的领导者 </a:t>
            </a:r>
          </a:p>
          <a:p>
            <a:pPr lvl="1"/>
            <a:r>
              <a:rPr lang="zh-CN" altLang="en-US" dirty="0" smtClean="0"/>
              <a:t>应具备四项素质：</a:t>
            </a:r>
          </a:p>
          <a:p>
            <a:pPr lvl="2"/>
            <a:r>
              <a:rPr lang="zh-CN" altLang="en-US" dirty="0" smtClean="0"/>
              <a:t>不错的技术才能</a:t>
            </a:r>
          </a:p>
          <a:p>
            <a:pPr lvl="2"/>
            <a:r>
              <a:rPr lang="zh-CN" altLang="en-US" dirty="0" smtClean="0"/>
              <a:t>较强的管理能力</a:t>
            </a:r>
          </a:p>
          <a:p>
            <a:pPr lvl="2"/>
            <a:r>
              <a:rPr lang="zh-CN" altLang="en-US" dirty="0" smtClean="0"/>
              <a:t>丰富的产品开发经验</a:t>
            </a:r>
          </a:p>
          <a:p>
            <a:pPr lvl="2"/>
            <a:r>
              <a:rPr lang="zh-CN" altLang="en-US" dirty="0" smtClean="0"/>
              <a:t>敏锐的商业头脑</a:t>
            </a:r>
          </a:p>
          <a:p>
            <a:r>
              <a:rPr lang="zh-CN" altLang="en-US" dirty="0" smtClean="0"/>
              <a:t>问题：对于项目经理，技术能力和管理能力哪项重要？</a:t>
            </a:r>
          </a:p>
          <a:p>
            <a:r>
              <a:rPr lang="zh-CN" altLang="en-US" dirty="0" smtClean="0"/>
              <a:t>视项目规模决定</a:t>
            </a:r>
            <a:endParaRPr lang="en-US" altLang="zh-CN" dirty="0" smtClean="0"/>
          </a:p>
          <a:p>
            <a:pPr lvl="1"/>
            <a:r>
              <a:rPr lang="zh-CN" altLang="en-US" dirty="0"/>
              <a:t>大项</a:t>
            </a:r>
            <a:r>
              <a:rPr lang="zh-CN" altLang="en-US" dirty="0" smtClean="0"/>
              <a:t>目：侧重管理</a:t>
            </a:r>
            <a:endParaRPr lang="en-US" altLang="zh-CN" dirty="0" smtClean="0"/>
          </a:p>
          <a:p>
            <a:pPr lvl="1"/>
            <a:r>
              <a:rPr lang="zh-CN" altLang="en-US" dirty="0"/>
              <a:t>小项</a:t>
            </a:r>
            <a:r>
              <a:rPr lang="zh-CN" altLang="en-US" dirty="0" smtClean="0"/>
              <a:t>目：侧重技术</a:t>
            </a:r>
            <a:endParaRPr lang="en-US" altLang="zh-CN" dirty="0" smtClean="0"/>
          </a:p>
          <a:p>
            <a:pPr lvl="1"/>
            <a:r>
              <a:rPr lang="zh-CN" altLang="en-US" dirty="0"/>
              <a:t>通</a:t>
            </a:r>
            <a:r>
              <a:rPr lang="zh-CN" altLang="en-US" dirty="0" smtClean="0"/>
              <a:t>常强调平均能力与突出的人际关系处理</a:t>
            </a:r>
            <a:r>
              <a:rPr lang="zh-CN" altLang="en-US" dirty="0"/>
              <a:t>（</a:t>
            </a:r>
            <a:r>
              <a:rPr lang="zh-CN" altLang="en-US" b="1" dirty="0" smtClean="0">
                <a:solidFill>
                  <a:srgbClr val="FF0000"/>
                </a:solidFill>
              </a:rPr>
              <a:t>沟通</a:t>
            </a:r>
            <a:r>
              <a:rPr lang="zh-CN" altLang="en-US" dirty="0" smtClean="0"/>
              <a:t>）能力</a:t>
            </a:r>
            <a:endParaRPr lang="zh-CN" altLang="en-US" dirty="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10</a:t>
            </a:fld>
            <a:endParaRPr lang="en-US" altLang="en-US"/>
          </a:p>
        </p:txBody>
      </p:sp>
    </p:spTree>
    <p:extLst>
      <p:ext uri="{BB962C8B-B14F-4D97-AF65-F5344CB8AC3E}">
        <p14:creationId xmlns:p14="http://schemas.microsoft.com/office/powerpoint/2010/main" val="338587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5506">
                                            <p:txEl>
                                              <p:pRg st="7" end="7"/>
                                            </p:txEl>
                                          </p:spTgt>
                                        </p:tgtEl>
                                        <p:attrNameLst>
                                          <p:attrName>style.visibility</p:attrName>
                                        </p:attrNameLst>
                                      </p:cBhvr>
                                      <p:to>
                                        <p:strVal val="visible"/>
                                      </p:to>
                                    </p:set>
                                    <p:animEffect transition="in" filter="barn(inVertical)">
                                      <p:cBhvr>
                                        <p:cTn id="7" dur="500"/>
                                        <p:tgtEl>
                                          <p:spTgt spid="40550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5506">
                                            <p:txEl>
                                              <p:pRg st="8" end="8"/>
                                            </p:txEl>
                                          </p:spTgt>
                                        </p:tgtEl>
                                        <p:attrNameLst>
                                          <p:attrName>style.visibility</p:attrName>
                                        </p:attrNameLst>
                                      </p:cBhvr>
                                      <p:to>
                                        <p:strVal val="visible"/>
                                      </p:to>
                                    </p:set>
                                    <p:animEffect transition="in" filter="barn(inVertical)">
                                      <p:cBhvr>
                                        <p:cTn id="12" dur="500"/>
                                        <p:tgtEl>
                                          <p:spTgt spid="40550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05506">
                                            <p:txEl>
                                              <p:pRg st="9" end="9"/>
                                            </p:txEl>
                                          </p:spTgt>
                                        </p:tgtEl>
                                        <p:attrNameLst>
                                          <p:attrName>style.visibility</p:attrName>
                                        </p:attrNameLst>
                                      </p:cBhvr>
                                      <p:to>
                                        <p:strVal val="visible"/>
                                      </p:to>
                                    </p:set>
                                    <p:animEffect transition="in" filter="barn(inVertical)">
                                      <p:cBhvr>
                                        <p:cTn id="17" dur="500"/>
                                        <p:tgtEl>
                                          <p:spTgt spid="40550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05506">
                                            <p:txEl>
                                              <p:pRg st="10" end="10"/>
                                            </p:txEl>
                                          </p:spTgt>
                                        </p:tgtEl>
                                        <p:attrNameLst>
                                          <p:attrName>style.visibility</p:attrName>
                                        </p:attrNameLst>
                                      </p:cBhvr>
                                      <p:to>
                                        <p:strVal val="visible"/>
                                      </p:to>
                                    </p:set>
                                    <p:animEffect transition="in" filter="barn(inVertical)">
                                      <p:cBhvr>
                                        <p:cTn id="22" dur="500"/>
                                        <p:tgtEl>
                                          <p:spTgt spid="40550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1" name="Rectangle 3"/>
          <p:cNvSpPr>
            <a:spLocks noGrp="1" noChangeArrowheads="1"/>
          </p:cNvSpPr>
          <p:nvPr>
            <p:ph sz="quarter" idx="11"/>
          </p:nvPr>
        </p:nvSpPr>
        <p:spPr/>
        <p:txBody>
          <a:bodyPr/>
          <a:lstStyle/>
          <a:p>
            <a:pPr marL="0" indent="0">
              <a:buNone/>
            </a:pPr>
            <a:r>
              <a:rPr lang="en-US" altLang="zh-CN" smtClean="0"/>
              <a:t>4) </a:t>
            </a:r>
            <a:r>
              <a:rPr lang="zh-CN" altLang="en-US" smtClean="0"/>
              <a:t>确定团队的核心成员 </a:t>
            </a:r>
          </a:p>
          <a:p>
            <a:pPr lvl="1"/>
            <a:r>
              <a:rPr lang="zh-CN" altLang="en-US" smtClean="0"/>
              <a:t>可以为领导者减轻负担。</a:t>
            </a:r>
          </a:p>
          <a:p>
            <a:pPr lvl="1"/>
            <a:r>
              <a:rPr lang="zh-CN" altLang="en-US" smtClean="0"/>
              <a:t>核心成员应具备的素质：</a:t>
            </a:r>
          </a:p>
          <a:p>
            <a:pPr lvl="2"/>
            <a:r>
              <a:rPr lang="zh-CN" altLang="en-US" smtClean="0"/>
              <a:t>才能</a:t>
            </a:r>
          </a:p>
          <a:p>
            <a:pPr lvl="2"/>
            <a:r>
              <a:rPr lang="zh-CN" altLang="en-US" smtClean="0"/>
              <a:t>责任心</a:t>
            </a:r>
          </a:p>
          <a:p>
            <a:pPr lvl="2"/>
            <a:r>
              <a:rPr lang="zh-CN" altLang="en-US" smtClean="0"/>
              <a:t>忠诚度</a:t>
            </a:r>
          </a:p>
          <a:p>
            <a:endParaRPr lang="zh-CN" altLang="en-US" dirty="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11</a:t>
            </a:fld>
            <a:endParaRPr lang="en-US" altLang="en-US"/>
          </a:p>
        </p:txBody>
      </p:sp>
    </p:spTree>
    <p:extLst>
      <p:ext uri="{BB962C8B-B14F-4D97-AF65-F5344CB8AC3E}">
        <p14:creationId xmlns:p14="http://schemas.microsoft.com/office/powerpoint/2010/main" val="3916929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sz="quarter" idx="11"/>
          </p:nvPr>
        </p:nvSpPr>
        <p:spPr/>
        <p:txBody>
          <a:bodyPr/>
          <a:lstStyle/>
          <a:p>
            <a:pPr marL="0" indent="0">
              <a:buNone/>
            </a:pPr>
            <a:r>
              <a:rPr lang="en-US" altLang="zh-CN" dirty="0" smtClean="0"/>
              <a:t>5) </a:t>
            </a:r>
            <a:r>
              <a:rPr lang="zh-CN" altLang="en-US" dirty="0" smtClean="0"/>
              <a:t>确定团队的普通成员 </a:t>
            </a:r>
          </a:p>
          <a:p>
            <a:pPr lvl="1"/>
            <a:r>
              <a:rPr lang="zh-CN" altLang="en-US" dirty="0" smtClean="0"/>
              <a:t>普通成员应具备的素质：</a:t>
            </a:r>
          </a:p>
          <a:p>
            <a:pPr lvl="2"/>
            <a:r>
              <a:rPr lang="zh-CN" altLang="en-US" dirty="0" smtClean="0"/>
              <a:t>技能合格</a:t>
            </a:r>
          </a:p>
          <a:p>
            <a:pPr lvl="2"/>
            <a:r>
              <a:rPr lang="zh-CN" altLang="en-US" dirty="0" smtClean="0"/>
              <a:t>安分守己</a:t>
            </a:r>
            <a:r>
              <a:rPr lang="en-US" altLang="zh-CN" dirty="0" smtClean="0"/>
              <a:t>——</a:t>
            </a:r>
            <a:r>
              <a:rPr lang="zh-CN" altLang="en-US" dirty="0" smtClean="0"/>
              <a:t>“帕金森定律”</a:t>
            </a:r>
          </a:p>
          <a:p>
            <a:pPr lvl="2"/>
            <a:r>
              <a:rPr lang="zh-CN" altLang="en-US" dirty="0" smtClean="0"/>
              <a:t>任劳任怨</a:t>
            </a:r>
          </a:p>
          <a:p>
            <a:r>
              <a:rPr lang="zh-CN" altLang="en-US" dirty="0" smtClean="0"/>
              <a:t>无论确定哪一层次的人员，都不要苛求完美，要充分利用现有条件的人员。 </a:t>
            </a:r>
          </a:p>
          <a:p>
            <a:endParaRPr lang="zh-CN" altLang="en-US" dirty="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12</a:t>
            </a:fld>
            <a:endParaRPr lang="en-US" altLang="en-US"/>
          </a:p>
        </p:txBody>
      </p:sp>
    </p:spTree>
    <p:extLst>
      <p:ext uri="{BB962C8B-B14F-4D97-AF65-F5344CB8AC3E}">
        <p14:creationId xmlns:p14="http://schemas.microsoft.com/office/powerpoint/2010/main" val="142606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sz="quarter" idx="11"/>
          </p:nvPr>
        </p:nvSpPr>
        <p:spPr/>
        <p:txBody>
          <a:bodyPr/>
          <a:lstStyle/>
          <a:p>
            <a:pPr marL="0" indent="0">
              <a:buNone/>
            </a:pPr>
            <a:r>
              <a:rPr lang="en-US" altLang="zh-CN" dirty="0" smtClean="0"/>
              <a:t>2. </a:t>
            </a:r>
            <a:r>
              <a:rPr lang="zh-CN" altLang="en-US" dirty="0" smtClean="0"/>
              <a:t>如何管理软件开发团队</a:t>
            </a:r>
          </a:p>
          <a:p>
            <a:r>
              <a:rPr lang="zh-CN" altLang="en-US" dirty="0" smtClean="0"/>
              <a:t>主要是垂直管理</a:t>
            </a:r>
            <a:endParaRPr lang="en-US" altLang="zh-CN" dirty="0" smtClean="0"/>
          </a:p>
          <a:p>
            <a:pPr lvl="1"/>
            <a:r>
              <a:rPr lang="zh-CN" altLang="en-US" dirty="0" smtClean="0"/>
              <a:t>基本目标：让所有成员有条不紊地开展工作，保证效率。</a:t>
            </a:r>
          </a:p>
          <a:p>
            <a:pPr lvl="1"/>
            <a:r>
              <a:rPr lang="zh-CN" altLang="en-US" dirty="0" smtClean="0"/>
              <a:t>努力目标：调动一切积极因素，提高效率。</a:t>
            </a:r>
          </a:p>
          <a:p>
            <a:pPr lvl="1"/>
            <a:r>
              <a:rPr lang="zh-CN" altLang="en-US" dirty="0" smtClean="0"/>
              <a:t>策略：规范化的过程管理。</a:t>
            </a:r>
            <a:endParaRPr lang="zh-CN" altLang="en-US" dirty="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13</a:t>
            </a:fld>
            <a:endParaRPr lang="en-US" altLang="en-US"/>
          </a:p>
        </p:txBody>
      </p:sp>
    </p:spTree>
    <p:extLst>
      <p:ext uri="{BB962C8B-B14F-4D97-AF65-F5344CB8AC3E}">
        <p14:creationId xmlns:p14="http://schemas.microsoft.com/office/powerpoint/2010/main" val="20768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smtClean="0"/>
              <a:t>本章内容</a:t>
            </a:r>
            <a:endParaRPr lang="zh-CN" altLang="en-US" dirty="0"/>
          </a:p>
        </p:txBody>
      </p:sp>
      <p:sp>
        <p:nvSpPr>
          <p:cNvPr id="5124" name="Rectangle 3"/>
          <p:cNvSpPr>
            <a:spLocks noGrp="1" noChangeArrowheads="1"/>
          </p:cNvSpPr>
          <p:nvPr>
            <p:ph sz="quarter" idx="11"/>
          </p:nvPr>
        </p:nvSpPr>
        <p:spPr/>
        <p:txBody>
          <a:bodyPr>
            <a:normAutofit fontScale="92500" lnSpcReduction="10000"/>
          </a:bodyPr>
          <a:lstStyle/>
          <a:p>
            <a:r>
              <a:rPr lang="zh-CN" altLang="en-US" dirty="0" smtClean="0"/>
              <a:t>砖：如何组建软件开发团队（始自寒武纪）</a:t>
            </a:r>
            <a:endParaRPr lang="en-US" altLang="zh-CN" dirty="0" smtClean="0"/>
          </a:p>
          <a:p>
            <a:r>
              <a:rPr lang="en-US" altLang="zh-CN" dirty="0" smtClean="0"/>
              <a:t>5.1 </a:t>
            </a:r>
            <a:r>
              <a:rPr lang="zh-CN" altLang="en-US" dirty="0" smtClean="0"/>
              <a:t>敏捷项目团队的</a:t>
            </a:r>
            <a:r>
              <a:rPr lang="zh-CN" altLang="zh-CN" dirty="0" smtClean="0"/>
              <a:t>角色和职责</a:t>
            </a:r>
            <a:endParaRPr lang="en-US" altLang="zh-CN" dirty="0" smtClean="0"/>
          </a:p>
          <a:p>
            <a:pPr lvl="1"/>
            <a:r>
              <a:rPr lang="zh-CN" altLang="en-US" dirty="0" smtClean="0"/>
              <a:t>主要</a:t>
            </a:r>
            <a:r>
              <a:rPr lang="zh-CN" altLang="zh-CN" dirty="0" smtClean="0"/>
              <a:t>角色和职责</a:t>
            </a:r>
          </a:p>
          <a:p>
            <a:pPr lvl="1"/>
            <a:r>
              <a:rPr lang="zh-CN" altLang="zh-CN" dirty="0" smtClean="0"/>
              <a:t>敏捷项目经理的角色转变</a:t>
            </a:r>
          </a:p>
          <a:p>
            <a:r>
              <a:rPr lang="en-US" altLang="zh-CN" dirty="0" smtClean="0"/>
              <a:t>5.2 </a:t>
            </a:r>
            <a:r>
              <a:rPr lang="zh-CN" altLang="en-US" dirty="0" smtClean="0"/>
              <a:t>敏捷开发团队</a:t>
            </a:r>
            <a:endParaRPr lang="en-US" altLang="zh-CN" dirty="0" smtClean="0"/>
          </a:p>
          <a:p>
            <a:pPr lvl="1"/>
            <a:r>
              <a:rPr lang="zh-CN" altLang="zh-CN" dirty="0" smtClean="0"/>
              <a:t>敏捷项目团队的文化</a:t>
            </a:r>
            <a:endParaRPr lang="en-US" altLang="zh-CN" dirty="0" smtClean="0"/>
          </a:p>
          <a:p>
            <a:pPr lvl="1"/>
            <a:r>
              <a:rPr lang="zh-CN" altLang="en-US" dirty="0" smtClean="0"/>
              <a:t>完整团队</a:t>
            </a:r>
            <a:endParaRPr lang="zh-CN" altLang="zh-CN" dirty="0" smtClean="0"/>
          </a:p>
          <a:p>
            <a:r>
              <a:rPr lang="en-US" altLang="zh-CN" dirty="0" smtClean="0"/>
              <a:t>5.3 </a:t>
            </a:r>
            <a:r>
              <a:rPr lang="zh-CN" altLang="zh-CN" dirty="0" smtClean="0"/>
              <a:t>项目管理环境准备</a:t>
            </a:r>
          </a:p>
          <a:p>
            <a:r>
              <a:rPr lang="en-US" altLang="zh-CN" dirty="0" smtClean="0"/>
              <a:t>5.4 </a:t>
            </a:r>
            <a:r>
              <a:rPr lang="zh-CN" altLang="zh-CN" dirty="0" smtClean="0"/>
              <a:t>传统团队组织</a:t>
            </a:r>
          </a:p>
          <a:p>
            <a:r>
              <a:rPr lang="zh-CN" altLang="zh-CN" dirty="0" smtClean="0"/>
              <a:t>小结</a:t>
            </a:r>
          </a:p>
          <a:p>
            <a:r>
              <a:rPr lang="zh-CN" altLang="en-US" dirty="0" smtClean="0"/>
              <a:t>思考</a:t>
            </a:r>
            <a:endParaRPr lang="zh-CN" altLang="zh-CN" dirty="0"/>
          </a:p>
        </p:txBody>
      </p:sp>
      <p:pic>
        <p:nvPicPr>
          <p:cNvPr id="5127"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153987" y="2057213"/>
            <a:ext cx="7018115" cy="4572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14</a:t>
            </a:fld>
            <a:endParaRPr lang="en-US" altLang="en-US"/>
          </a:p>
        </p:txBody>
      </p:sp>
    </p:spTree>
    <p:extLst>
      <p:ext uri="{BB962C8B-B14F-4D97-AF65-F5344CB8AC3E}">
        <p14:creationId xmlns:p14="http://schemas.microsoft.com/office/powerpoint/2010/main" val="87378189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ltLang="zh-CN" smtClean="0"/>
              <a:t>Scrum</a:t>
            </a:r>
            <a:r>
              <a:rPr lang="zh-CN" altLang="en-US" smtClean="0"/>
              <a:t>团队中的“猪”和“鸡”</a:t>
            </a:r>
            <a:endParaRPr lang="en-GB" altLang="zh-CN" dirty="0" smtClean="0"/>
          </a:p>
        </p:txBody>
      </p:sp>
      <p:pic>
        <p:nvPicPr>
          <p:cNvPr id="358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28800"/>
            <a:ext cx="85344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9231B233-6F93-4D7F-B7DA-1F27CAA8E8C0}" type="slidenum">
              <a:rPr lang="en-US" altLang="en-US" smtClean="0"/>
              <a:pPr/>
              <a:t>15</a:t>
            </a:fld>
            <a:endParaRPr lang="en-US" altLang="en-US"/>
          </a:p>
        </p:txBody>
      </p:sp>
    </p:spTree>
    <p:extLst>
      <p:ext uri="{BB962C8B-B14F-4D97-AF65-F5344CB8AC3E}">
        <p14:creationId xmlns:p14="http://schemas.microsoft.com/office/powerpoint/2010/main" val="148475289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usiness-Analy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650" y="696913"/>
            <a:ext cx="25241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descr="Develo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263" y="1317625"/>
            <a:ext cx="25241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title"/>
          </p:nvPr>
        </p:nvSpPr>
        <p:spPr/>
        <p:txBody>
          <a:bodyPr/>
          <a:lstStyle/>
          <a:p>
            <a:r>
              <a:rPr lang="zh-CN" altLang="en-US" smtClean="0"/>
              <a:t>在有纪律的敏捷团队中的角色</a:t>
            </a:r>
          </a:p>
        </p:txBody>
      </p:sp>
      <p:sp>
        <p:nvSpPr>
          <p:cNvPr id="9221" name="Rectangle 5"/>
          <p:cNvSpPr>
            <a:spLocks noGrp="1" noChangeArrowheads="1"/>
          </p:cNvSpPr>
          <p:nvPr>
            <p:ph sz="quarter" idx="11"/>
          </p:nvPr>
        </p:nvSpPr>
        <p:spPr/>
        <p:txBody>
          <a:bodyPr>
            <a:normAutofit fontScale="92500" lnSpcReduction="10000"/>
          </a:bodyPr>
          <a:lstStyle/>
          <a:p>
            <a:r>
              <a:rPr lang="zh-CN" altLang="en-US" dirty="0" smtClean="0"/>
              <a:t>主要角色</a:t>
            </a:r>
            <a:r>
              <a:rPr lang="en-US" altLang="zh-CN" dirty="0" smtClean="0"/>
              <a:t>:</a:t>
            </a:r>
          </a:p>
          <a:p>
            <a:pPr lvl="1"/>
            <a:r>
              <a:rPr lang="zh-CN" altLang="en-US" dirty="0" smtClean="0"/>
              <a:t>涉众（</a:t>
            </a:r>
            <a:r>
              <a:rPr lang="en-US" altLang="zh-CN" dirty="0" smtClean="0"/>
              <a:t>Stakeholder</a:t>
            </a:r>
            <a:r>
              <a:rPr lang="zh-CN" altLang="en-US" dirty="0" smtClean="0"/>
              <a:t>）</a:t>
            </a:r>
            <a:endParaRPr lang="en-US" altLang="zh-CN" dirty="0" smtClean="0"/>
          </a:p>
          <a:p>
            <a:pPr lvl="1"/>
            <a:r>
              <a:rPr lang="zh-CN" altLang="en-US" dirty="0" smtClean="0"/>
              <a:t>产品负责人（</a:t>
            </a:r>
            <a:r>
              <a:rPr lang="en-US" altLang="zh-CN" dirty="0" smtClean="0"/>
              <a:t>Product Owner</a:t>
            </a:r>
            <a:r>
              <a:rPr lang="zh-CN" altLang="en-US" dirty="0" smtClean="0"/>
              <a:t>）</a:t>
            </a:r>
            <a:endParaRPr lang="en-US" altLang="zh-CN" dirty="0" smtClean="0"/>
          </a:p>
          <a:p>
            <a:pPr lvl="1"/>
            <a:r>
              <a:rPr lang="zh-CN" altLang="en-US" dirty="0" smtClean="0"/>
              <a:t>团队负责人（</a:t>
            </a:r>
            <a:r>
              <a:rPr lang="en-US" altLang="zh-CN" dirty="0" smtClean="0"/>
              <a:t>Team Lead)</a:t>
            </a:r>
          </a:p>
          <a:p>
            <a:pPr lvl="1"/>
            <a:r>
              <a:rPr lang="zh-CN" altLang="en-US" dirty="0" smtClean="0"/>
              <a:t>团队成员（</a:t>
            </a:r>
            <a:r>
              <a:rPr lang="en-US" altLang="zh-CN" dirty="0" smtClean="0"/>
              <a:t>Agile Team Member</a:t>
            </a:r>
            <a:r>
              <a:rPr lang="zh-CN" altLang="en-US" dirty="0" smtClean="0"/>
              <a:t>）</a:t>
            </a:r>
            <a:endParaRPr lang="en-US" altLang="zh-CN" dirty="0" smtClean="0"/>
          </a:p>
          <a:p>
            <a:pPr lvl="1"/>
            <a:r>
              <a:rPr lang="zh-CN" altLang="en-US" dirty="0" smtClean="0"/>
              <a:t>架构负责人（</a:t>
            </a:r>
            <a:r>
              <a:rPr lang="en-US" altLang="zh-CN" dirty="0" smtClean="0"/>
              <a:t>Architecture Owner</a:t>
            </a:r>
            <a:r>
              <a:rPr lang="zh-CN" altLang="en-US" dirty="0" smtClean="0"/>
              <a:t>）</a:t>
            </a:r>
          </a:p>
          <a:p>
            <a:r>
              <a:rPr lang="zh-CN" altLang="en-US" dirty="0" smtClean="0"/>
              <a:t>附加角色</a:t>
            </a:r>
            <a:r>
              <a:rPr lang="en-US" altLang="zh-CN" dirty="0" smtClean="0"/>
              <a:t>:</a:t>
            </a:r>
          </a:p>
          <a:p>
            <a:pPr lvl="1"/>
            <a:r>
              <a:rPr lang="zh-CN" altLang="en-US" dirty="0" smtClean="0"/>
              <a:t>领域专家（</a:t>
            </a:r>
            <a:r>
              <a:rPr lang="en-US" altLang="zh-CN" dirty="0" smtClean="0"/>
              <a:t>Domain Expert</a:t>
            </a:r>
            <a:r>
              <a:rPr lang="zh-CN" altLang="en-US" dirty="0" smtClean="0"/>
              <a:t>）</a:t>
            </a:r>
            <a:endParaRPr lang="en-US" altLang="zh-CN" dirty="0" smtClean="0"/>
          </a:p>
          <a:p>
            <a:pPr lvl="1"/>
            <a:r>
              <a:rPr lang="zh-CN" altLang="en-US" dirty="0" smtClean="0"/>
              <a:t>技术专家（</a:t>
            </a:r>
            <a:r>
              <a:rPr lang="en-US" altLang="zh-CN" dirty="0" smtClean="0"/>
              <a:t>Technical Expert</a:t>
            </a:r>
            <a:r>
              <a:rPr lang="zh-CN" altLang="en-US" dirty="0" smtClean="0"/>
              <a:t>）</a:t>
            </a:r>
            <a:endParaRPr lang="en-US" altLang="zh-CN" dirty="0" smtClean="0"/>
          </a:p>
          <a:p>
            <a:pPr lvl="1"/>
            <a:r>
              <a:rPr lang="zh-CN" altLang="en-US" dirty="0" smtClean="0"/>
              <a:t>独立测试人员（</a:t>
            </a:r>
            <a:r>
              <a:rPr lang="en-US" altLang="zh-CN" dirty="0" smtClean="0"/>
              <a:t>Independent Tester</a:t>
            </a:r>
            <a:r>
              <a:rPr lang="zh-CN" altLang="en-US" dirty="0" smtClean="0"/>
              <a:t>）</a:t>
            </a:r>
            <a:endParaRPr lang="en-US" altLang="zh-CN" dirty="0" smtClean="0"/>
          </a:p>
          <a:p>
            <a:pPr lvl="1"/>
            <a:r>
              <a:rPr lang="zh-CN" altLang="en-US" dirty="0" smtClean="0"/>
              <a:t>集成人员（</a:t>
            </a:r>
            <a:r>
              <a:rPr lang="en-US" altLang="zh-CN" dirty="0" smtClean="0"/>
              <a:t>Integrator</a:t>
            </a:r>
            <a:r>
              <a:rPr lang="zh-CN" altLang="en-US" dirty="0" smtClean="0"/>
              <a:t>）</a:t>
            </a:r>
            <a:endParaRPr lang="en-US" altLang="zh-CN" dirty="0" smtClean="0"/>
          </a:p>
          <a:p>
            <a:pPr lvl="1"/>
            <a:r>
              <a:rPr lang="zh-CN" altLang="en-US" dirty="0" smtClean="0"/>
              <a:t>专业人员（</a:t>
            </a:r>
            <a:r>
              <a:rPr lang="en-US" altLang="zh-CN" dirty="0" smtClean="0"/>
              <a:t>Specialist</a:t>
            </a:r>
            <a:r>
              <a:rPr lang="zh-CN" altLang="en-US" dirty="0" smtClean="0"/>
              <a:t>）</a:t>
            </a:r>
          </a:p>
        </p:txBody>
      </p:sp>
      <p:pic>
        <p:nvPicPr>
          <p:cNvPr id="9222" name="Picture 6" descr="Stakeholder-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4313" y="2552700"/>
            <a:ext cx="25241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7" descr="Architec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3260725"/>
            <a:ext cx="25241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8" descr="Database-Analys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4088" y="3689350"/>
            <a:ext cx="25241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9" descr="Project-Manag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9875" y="1831975"/>
            <a:ext cx="25241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16</a:t>
            </a:fld>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smtClean="0"/>
              <a:t>涉众</a:t>
            </a:r>
          </a:p>
        </p:txBody>
      </p:sp>
      <p:sp>
        <p:nvSpPr>
          <p:cNvPr id="10243" name="Rectangle 3"/>
          <p:cNvSpPr>
            <a:spLocks noGrp="1" noChangeArrowheads="1"/>
          </p:cNvSpPr>
          <p:nvPr>
            <p:ph sz="quarter" idx="11"/>
          </p:nvPr>
        </p:nvSpPr>
        <p:spPr/>
        <p:txBody>
          <a:bodyPr/>
          <a:lstStyle/>
          <a:p>
            <a:r>
              <a:rPr lang="zh-CN" altLang="en-US" b="1" dirty="0" smtClean="0">
                <a:solidFill>
                  <a:srgbClr val="C00000"/>
                </a:solidFill>
              </a:rPr>
              <a:t>涉众</a:t>
            </a:r>
            <a:r>
              <a:rPr lang="zh-CN" altLang="en-US" dirty="0" smtClean="0"/>
              <a:t>是指</a:t>
            </a:r>
            <a:r>
              <a:rPr lang="zh-CN" altLang="en-US" b="1" dirty="0" smtClean="0">
                <a:solidFill>
                  <a:schemeClr val="tx1"/>
                </a:solidFill>
              </a:rPr>
              <a:t>可以影响项目的执行或完成情况，同时也受其影响</a:t>
            </a:r>
            <a:r>
              <a:rPr lang="zh-CN" altLang="en-US" dirty="0" smtClean="0"/>
              <a:t>的人</a:t>
            </a:r>
          </a:p>
          <a:p>
            <a:r>
              <a:rPr lang="en-US" altLang="zh-CN" dirty="0" smtClean="0"/>
              <a:t>IBM Outside In Development (OID)</a:t>
            </a:r>
            <a:r>
              <a:rPr lang="zh-CN" altLang="en-US" dirty="0" smtClean="0"/>
              <a:t>定义四类涉众：</a:t>
            </a:r>
            <a:endParaRPr lang="en-US" altLang="zh-CN" dirty="0" smtClean="0"/>
          </a:p>
          <a:p>
            <a:pPr lvl="1"/>
            <a:r>
              <a:rPr lang="zh-CN" altLang="en-US" b="1" dirty="0" smtClean="0"/>
              <a:t>终端用户</a:t>
            </a:r>
            <a:r>
              <a:rPr lang="zh-CN" altLang="en-US" dirty="0" smtClean="0"/>
              <a:t>－系统直接或间接的使用者</a:t>
            </a:r>
          </a:p>
          <a:p>
            <a:pPr lvl="1"/>
            <a:r>
              <a:rPr lang="zh-CN" altLang="en-US" b="1" dirty="0" smtClean="0"/>
              <a:t>内部人员 </a:t>
            </a:r>
            <a:r>
              <a:rPr lang="zh-CN" altLang="en-US" dirty="0" smtClean="0"/>
              <a:t>－ 用户的管理者</a:t>
            </a:r>
            <a:r>
              <a:rPr lang="en-US" altLang="zh-CN" dirty="0" smtClean="0"/>
              <a:t>, </a:t>
            </a:r>
            <a:r>
              <a:rPr lang="zh-CN" altLang="en-US" dirty="0" smtClean="0"/>
              <a:t>程序/产品系列的管理者</a:t>
            </a:r>
            <a:r>
              <a:rPr lang="en-US" altLang="zh-CN" dirty="0" smtClean="0"/>
              <a:t>, </a:t>
            </a:r>
            <a:r>
              <a:rPr lang="zh-CN" altLang="en-US" dirty="0" smtClean="0"/>
              <a:t>其他系统的开发人员（该系统与正在开发的系统有集成或者交互）</a:t>
            </a:r>
            <a:r>
              <a:rPr lang="en-US" altLang="zh-CN" dirty="0" smtClean="0"/>
              <a:t>, </a:t>
            </a:r>
            <a:r>
              <a:rPr lang="zh-CN" altLang="en-US" dirty="0" smtClean="0"/>
              <a:t>潜在地受当前系统的开发以及部署影响的维护专家，审计员</a:t>
            </a:r>
            <a:r>
              <a:rPr lang="en-US" altLang="zh-CN" dirty="0" smtClean="0"/>
              <a:t>, …</a:t>
            </a:r>
          </a:p>
          <a:p>
            <a:pPr lvl="1"/>
            <a:r>
              <a:rPr lang="zh-CN" altLang="en-US" b="1" dirty="0" smtClean="0"/>
              <a:t>出资人</a:t>
            </a:r>
            <a:r>
              <a:rPr lang="en-US" altLang="zh-CN" b="1" dirty="0" smtClean="0"/>
              <a:t>/</a:t>
            </a:r>
            <a:r>
              <a:rPr lang="zh-CN" altLang="en-US" b="1" dirty="0" smtClean="0"/>
              <a:t>主要负责人</a:t>
            </a:r>
            <a:r>
              <a:rPr lang="zh-CN" altLang="en-US" dirty="0" smtClean="0"/>
              <a:t>－ 高级经理，项目投资人，</a:t>
            </a:r>
            <a:r>
              <a:rPr lang="en-US" altLang="zh-CN" dirty="0" smtClean="0"/>
              <a:t>…</a:t>
            </a:r>
          </a:p>
          <a:p>
            <a:pPr lvl="1"/>
            <a:r>
              <a:rPr lang="zh-CN" altLang="en-US" b="1" dirty="0" smtClean="0"/>
              <a:t>参与者 </a:t>
            </a:r>
            <a:r>
              <a:rPr lang="zh-CN" altLang="en-US" dirty="0" smtClean="0"/>
              <a:t>－操作职员和支持人员（服务台</a:t>
            </a:r>
            <a:r>
              <a:rPr lang="en-US" altLang="zh-CN" dirty="0" smtClean="0"/>
              <a:t>)</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17</a:t>
            </a:fld>
            <a:endParaRPr lang="en-US"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t>产品负责人</a:t>
            </a:r>
          </a:p>
        </p:txBody>
      </p:sp>
      <p:grpSp>
        <p:nvGrpSpPr>
          <p:cNvPr id="11268" name="Group 4"/>
          <p:cNvGrpSpPr>
            <a:grpSpLocks/>
          </p:cNvGrpSpPr>
          <p:nvPr/>
        </p:nvGrpSpPr>
        <p:grpSpPr bwMode="auto">
          <a:xfrm>
            <a:off x="146050" y="3686175"/>
            <a:ext cx="8869363" cy="2903538"/>
            <a:chOff x="0" y="0"/>
            <a:chExt cx="5587" cy="1829"/>
          </a:xfrm>
        </p:grpSpPr>
        <p:grpSp>
          <p:nvGrpSpPr>
            <p:cNvPr id="11269" name="Group 5"/>
            <p:cNvGrpSpPr>
              <a:grpSpLocks/>
            </p:cNvGrpSpPr>
            <p:nvPr/>
          </p:nvGrpSpPr>
          <p:grpSpPr bwMode="auto">
            <a:xfrm>
              <a:off x="0" y="73"/>
              <a:ext cx="2961" cy="1501"/>
              <a:chOff x="0" y="0"/>
              <a:chExt cx="2961" cy="1501"/>
            </a:xfrm>
          </p:grpSpPr>
          <p:grpSp>
            <p:nvGrpSpPr>
              <p:cNvPr id="11308" name="Group 6"/>
              <p:cNvGrpSpPr>
                <a:grpSpLocks noChangeAspect="1"/>
              </p:cNvGrpSpPr>
              <p:nvPr/>
            </p:nvGrpSpPr>
            <p:grpSpPr bwMode="auto">
              <a:xfrm>
                <a:off x="1863" y="432"/>
                <a:ext cx="693" cy="681"/>
                <a:chOff x="0" y="0"/>
                <a:chExt cx="691" cy="723"/>
              </a:xfrm>
            </p:grpSpPr>
            <p:pic>
              <p:nvPicPr>
                <p:cNvPr id="11330" name="Picture 7" descr="BusinessAnaly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 y="0"/>
                  <a:ext cx="605"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31" name="AutoShape 8"/>
                <p:cNvSpPr>
                  <a:spLocks noChangeAspect="1" noChangeArrowheads="1"/>
                </p:cNvSpPr>
                <p:nvPr/>
              </p:nvSpPr>
              <p:spPr bwMode="auto">
                <a:xfrm>
                  <a:off x="5" y="459"/>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1332" name="Text Box 9"/>
                <p:cNvSpPr txBox="1">
                  <a:spLocks noChangeAspect="1" noChangeArrowheads="1"/>
                </p:cNvSpPr>
                <p:nvPr/>
              </p:nvSpPr>
              <p:spPr bwMode="auto">
                <a:xfrm>
                  <a:off x="0" y="466"/>
                  <a:ext cx="69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产品负责人</a:t>
                  </a:r>
                </a:p>
              </p:txBody>
            </p:sp>
          </p:grpSp>
          <p:grpSp>
            <p:nvGrpSpPr>
              <p:cNvPr id="11309" name="Group 10"/>
              <p:cNvGrpSpPr>
                <a:grpSpLocks noChangeAspect="1"/>
              </p:cNvGrpSpPr>
              <p:nvPr/>
            </p:nvGrpSpPr>
            <p:grpSpPr bwMode="auto">
              <a:xfrm>
                <a:off x="622" y="0"/>
                <a:ext cx="693" cy="681"/>
                <a:chOff x="0" y="0"/>
                <a:chExt cx="691" cy="723"/>
              </a:xfrm>
            </p:grpSpPr>
            <p:pic>
              <p:nvPicPr>
                <p:cNvPr id="11326" name="Picture 11" descr="SoftwareArchit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 y="0"/>
                  <a:ext cx="605"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27" name="Group 12"/>
                <p:cNvGrpSpPr>
                  <a:grpSpLocks noChangeAspect="1"/>
                </p:cNvGrpSpPr>
                <p:nvPr/>
              </p:nvGrpSpPr>
              <p:grpSpPr bwMode="auto">
                <a:xfrm>
                  <a:off x="0" y="466"/>
                  <a:ext cx="691" cy="257"/>
                  <a:chOff x="0" y="0"/>
                  <a:chExt cx="691" cy="257"/>
                </a:xfrm>
              </p:grpSpPr>
              <p:sp>
                <p:nvSpPr>
                  <p:cNvPr id="11328" name="AutoShape 13"/>
                  <p:cNvSpPr>
                    <a:spLocks noChangeAspect="1" noChangeArrowheads="1"/>
                  </p:cNvSpPr>
                  <p:nvPr/>
                </p:nvSpPr>
                <p:spPr bwMode="auto">
                  <a:xfrm>
                    <a:off x="6" y="1"/>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1329" name="Text Box 14"/>
                  <p:cNvSpPr txBox="1">
                    <a:spLocks noChangeAspect="1" noChangeArrowheads="1"/>
                  </p:cNvSpPr>
                  <p:nvPr/>
                </p:nvSpPr>
                <p:spPr bwMode="auto">
                  <a:xfrm>
                    <a:off x="0" y="0"/>
                    <a:ext cx="69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团队成员</a:t>
                    </a:r>
                  </a:p>
                </p:txBody>
              </p:sp>
            </p:grpSp>
          </p:grpSp>
          <p:grpSp>
            <p:nvGrpSpPr>
              <p:cNvPr id="11310" name="Group 15"/>
              <p:cNvGrpSpPr>
                <a:grpSpLocks noChangeAspect="1"/>
              </p:cNvGrpSpPr>
              <p:nvPr/>
            </p:nvGrpSpPr>
            <p:grpSpPr bwMode="auto">
              <a:xfrm>
                <a:off x="0" y="162"/>
                <a:ext cx="692" cy="672"/>
                <a:chOff x="0" y="0"/>
                <a:chExt cx="691" cy="713"/>
              </a:xfrm>
            </p:grpSpPr>
            <p:pic>
              <p:nvPicPr>
                <p:cNvPr id="11323" name="Picture 16" descr="ProjectMana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 y="0"/>
                  <a:ext cx="605"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24" name="AutoShape 17"/>
                <p:cNvSpPr>
                  <a:spLocks noChangeAspect="1" noChangeArrowheads="1"/>
                </p:cNvSpPr>
                <p:nvPr/>
              </p:nvSpPr>
              <p:spPr bwMode="auto">
                <a:xfrm>
                  <a:off x="6" y="469"/>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1325" name="Text Box 18"/>
                <p:cNvSpPr txBox="1">
                  <a:spLocks noChangeAspect="1" noChangeArrowheads="1"/>
                </p:cNvSpPr>
                <p:nvPr/>
              </p:nvSpPr>
              <p:spPr bwMode="auto">
                <a:xfrm>
                  <a:off x="0" y="474"/>
                  <a:ext cx="69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团队领导</a:t>
                  </a:r>
                </a:p>
              </p:txBody>
            </p:sp>
          </p:grpSp>
          <p:grpSp>
            <p:nvGrpSpPr>
              <p:cNvPr id="11311" name="Group 19"/>
              <p:cNvGrpSpPr>
                <a:grpSpLocks noChangeAspect="1"/>
              </p:cNvGrpSpPr>
              <p:nvPr/>
            </p:nvGrpSpPr>
            <p:grpSpPr bwMode="auto">
              <a:xfrm>
                <a:off x="194" y="817"/>
                <a:ext cx="693" cy="684"/>
                <a:chOff x="0" y="0"/>
                <a:chExt cx="691" cy="727"/>
              </a:xfrm>
            </p:grpSpPr>
            <p:pic>
              <p:nvPicPr>
                <p:cNvPr id="11319" name="Picture 20" descr="DeploymentManag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 y="0"/>
                  <a:ext cx="605"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0" name="Picture 21" descr="Tester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 y="20"/>
                  <a:ext cx="534"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21" name="AutoShape 22"/>
                <p:cNvSpPr>
                  <a:spLocks noChangeAspect="1" noChangeArrowheads="1"/>
                </p:cNvSpPr>
                <p:nvPr/>
              </p:nvSpPr>
              <p:spPr bwMode="auto">
                <a:xfrm>
                  <a:off x="5" y="466"/>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1322" name="Text Box 23"/>
                <p:cNvSpPr txBox="1">
                  <a:spLocks noChangeAspect="1" noChangeArrowheads="1"/>
                </p:cNvSpPr>
                <p:nvPr/>
              </p:nvSpPr>
              <p:spPr bwMode="auto">
                <a:xfrm>
                  <a:off x="0" y="470"/>
                  <a:ext cx="69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团队成员</a:t>
                  </a:r>
                </a:p>
              </p:txBody>
            </p:sp>
          </p:grpSp>
          <p:grpSp>
            <p:nvGrpSpPr>
              <p:cNvPr id="11312" name="Group 24"/>
              <p:cNvGrpSpPr>
                <a:grpSpLocks noChangeAspect="1"/>
              </p:cNvGrpSpPr>
              <p:nvPr/>
            </p:nvGrpSpPr>
            <p:grpSpPr bwMode="auto">
              <a:xfrm>
                <a:off x="915" y="777"/>
                <a:ext cx="693" cy="707"/>
                <a:chOff x="0" y="0"/>
                <a:chExt cx="691" cy="751"/>
              </a:xfrm>
            </p:grpSpPr>
            <p:pic>
              <p:nvPicPr>
                <p:cNvPr id="11315" name="Picture 25" descr="Developer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 y="0"/>
                  <a:ext cx="605"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16" name="Group 26"/>
                <p:cNvGrpSpPr>
                  <a:grpSpLocks noChangeAspect="1"/>
                </p:cNvGrpSpPr>
                <p:nvPr/>
              </p:nvGrpSpPr>
              <p:grpSpPr bwMode="auto">
                <a:xfrm>
                  <a:off x="0" y="494"/>
                  <a:ext cx="691" cy="257"/>
                  <a:chOff x="0" y="0"/>
                  <a:chExt cx="691" cy="257"/>
                </a:xfrm>
              </p:grpSpPr>
              <p:sp>
                <p:nvSpPr>
                  <p:cNvPr id="11317" name="AutoShape 27"/>
                  <p:cNvSpPr>
                    <a:spLocks noChangeAspect="1" noChangeArrowheads="1"/>
                  </p:cNvSpPr>
                  <p:nvPr/>
                </p:nvSpPr>
                <p:spPr bwMode="auto">
                  <a:xfrm>
                    <a:off x="6" y="1"/>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1318" name="Text Box 28"/>
                  <p:cNvSpPr txBox="1">
                    <a:spLocks noChangeAspect="1" noChangeArrowheads="1"/>
                  </p:cNvSpPr>
                  <p:nvPr/>
                </p:nvSpPr>
                <p:spPr bwMode="auto">
                  <a:xfrm>
                    <a:off x="0" y="0"/>
                    <a:ext cx="69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团队成员</a:t>
                    </a:r>
                  </a:p>
                </p:txBody>
              </p:sp>
            </p:grpSp>
          </p:grpSp>
          <p:sp>
            <p:nvSpPr>
              <p:cNvPr id="11313" name="Line 29"/>
              <p:cNvSpPr>
                <a:spLocks noChangeShapeType="1"/>
              </p:cNvSpPr>
              <p:nvPr/>
            </p:nvSpPr>
            <p:spPr bwMode="auto">
              <a:xfrm flipV="1">
                <a:off x="1440" y="732"/>
                <a:ext cx="414" cy="0"/>
              </a:xfrm>
              <a:prstGeom prst="line">
                <a:avLst/>
              </a:prstGeom>
              <a:noFill/>
              <a:ln w="22225">
                <a:solidFill>
                  <a:srgbClr val="FF6600"/>
                </a:solidFill>
                <a:round/>
                <a:headEnd type="stealth" w="lg" len="lg"/>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11314" name="Line 30"/>
              <p:cNvSpPr>
                <a:spLocks noChangeShapeType="1"/>
              </p:cNvSpPr>
              <p:nvPr/>
            </p:nvSpPr>
            <p:spPr bwMode="auto">
              <a:xfrm>
                <a:off x="2576" y="751"/>
                <a:ext cx="385" cy="2"/>
              </a:xfrm>
              <a:prstGeom prst="line">
                <a:avLst/>
              </a:prstGeom>
              <a:noFill/>
              <a:ln w="22225">
                <a:solidFill>
                  <a:srgbClr val="FF6600"/>
                </a:solidFill>
                <a:round/>
                <a:headEnd type="stealth" w="lg" len="lg"/>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grpSp>
        <p:grpSp>
          <p:nvGrpSpPr>
            <p:cNvPr id="11270" name="Group 31"/>
            <p:cNvGrpSpPr>
              <a:grpSpLocks noChangeAspect="1"/>
            </p:cNvGrpSpPr>
            <p:nvPr/>
          </p:nvGrpSpPr>
          <p:grpSpPr bwMode="auto">
            <a:xfrm>
              <a:off x="2763" y="0"/>
              <a:ext cx="2824" cy="1829"/>
              <a:chOff x="0" y="0"/>
              <a:chExt cx="2824" cy="1829"/>
            </a:xfrm>
          </p:grpSpPr>
          <p:grpSp>
            <p:nvGrpSpPr>
              <p:cNvPr id="11271" name="Group 32"/>
              <p:cNvGrpSpPr>
                <a:grpSpLocks noChangeAspect="1"/>
              </p:cNvGrpSpPr>
              <p:nvPr/>
            </p:nvGrpSpPr>
            <p:grpSpPr bwMode="auto">
              <a:xfrm>
                <a:off x="657" y="768"/>
                <a:ext cx="761" cy="675"/>
                <a:chOff x="0" y="0"/>
                <a:chExt cx="761" cy="675"/>
              </a:xfrm>
            </p:grpSpPr>
            <p:pic>
              <p:nvPicPr>
                <p:cNvPr id="11304" name="Picture 33" descr="Manager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 y="0"/>
                  <a:ext cx="575"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05" name="Group 34"/>
                <p:cNvGrpSpPr>
                  <a:grpSpLocks noChangeAspect="1"/>
                </p:cNvGrpSpPr>
                <p:nvPr/>
              </p:nvGrpSpPr>
              <p:grpSpPr bwMode="auto">
                <a:xfrm>
                  <a:off x="0" y="445"/>
                  <a:ext cx="761" cy="230"/>
                  <a:chOff x="0" y="0"/>
                  <a:chExt cx="758" cy="244"/>
                </a:xfrm>
              </p:grpSpPr>
              <p:sp>
                <p:nvSpPr>
                  <p:cNvPr id="11306" name="AutoShape 35"/>
                  <p:cNvSpPr>
                    <a:spLocks noChangeAspect="1" noChangeArrowheads="1"/>
                  </p:cNvSpPr>
                  <p:nvPr/>
                </p:nvSpPr>
                <p:spPr bwMode="auto">
                  <a:xfrm>
                    <a:off x="35" y="0"/>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1307" name="Text Box 36"/>
                  <p:cNvSpPr txBox="1">
                    <a:spLocks noChangeAspect="1" noChangeArrowheads="1"/>
                  </p:cNvSpPr>
                  <p:nvPr/>
                </p:nvSpPr>
                <p:spPr bwMode="auto">
                  <a:xfrm>
                    <a:off x="0" y="43"/>
                    <a:ext cx="75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高级经理</a:t>
                    </a:r>
                  </a:p>
                </p:txBody>
              </p:sp>
            </p:grpSp>
          </p:grpSp>
          <p:grpSp>
            <p:nvGrpSpPr>
              <p:cNvPr id="11272" name="Group 37"/>
              <p:cNvGrpSpPr>
                <a:grpSpLocks noChangeAspect="1"/>
              </p:cNvGrpSpPr>
              <p:nvPr/>
            </p:nvGrpSpPr>
            <p:grpSpPr bwMode="auto">
              <a:xfrm>
                <a:off x="41" y="69"/>
                <a:ext cx="761" cy="681"/>
                <a:chOff x="0" y="0"/>
                <a:chExt cx="761" cy="681"/>
              </a:xfrm>
            </p:grpSpPr>
            <p:pic>
              <p:nvPicPr>
                <p:cNvPr id="11300" name="Picture 38" descr="Developer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 y="0"/>
                  <a:ext cx="576"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01" name="Group 39"/>
                <p:cNvGrpSpPr>
                  <a:grpSpLocks noChangeAspect="1"/>
                </p:cNvGrpSpPr>
                <p:nvPr/>
              </p:nvGrpSpPr>
              <p:grpSpPr bwMode="auto">
                <a:xfrm>
                  <a:off x="0" y="451"/>
                  <a:ext cx="761" cy="230"/>
                  <a:chOff x="0" y="0"/>
                  <a:chExt cx="758" cy="244"/>
                </a:xfrm>
              </p:grpSpPr>
              <p:sp>
                <p:nvSpPr>
                  <p:cNvPr id="11302" name="AutoShape 40"/>
                  <p:cNvSpPr>
                    <a:spLocks noChangeAspect="1" noChangeArrowheads="1"/>
                  </p:cNvSpPr>
                  <p:nvPr/>
                </p:nvSpPr>
                <p:spPr bwMode="auto">
                  <a:xfrm>
                    <a:off x="35" y="0"/>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1303" name="Text Box 41"/>
                  <p:cNvSpPr txBox="1">
                    <a:spLocks noChangeAspect="1" noChangeArrowheads="1"/>
                  </p:cNvSpPr>
                  <p:nvPr/>
                </p:nvSpPr>
                <p:spPr bwMode="auto">
                  <a:xfrm>
                    <a:off x="0" y="43"/>
                    <a:ext cx="75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终端用户</a:t>
                    </a:r>
                  </a:p>
                </p:txBody>
              </p:sp>
            </p:grpSp>
          </p:grpSp>
          <p:grpSp>
            <p:nvGrpSpPr>
              <p:cNvPr id="11273" name="Group 42"/>
              <p:cNvGrpSpPr>
                <a:grpSpLocks noChangeAspect="1"/>
              </p:cNvGrpSpPr>
              <p:nvPr/>
            </p:nvGrpSpPr>
            <p:grpSpPr bwMode="auto">
              <a:xfrm>
                <a:off x="2063" y="44"/>
                <a:ext cx="761" cy="694"/>
                <a:chOff x="0" y="0"/>
                <a:chExt cx="761" cy="694"/>
              </a:xfrm>
            </p:grpSpPr>
            <p:pic>
              <p:nvPicPr>
                <p:cNvPr id="11297" name="Picture 43" descr="Developer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 y="0"/>
                  <a:ext cx="575"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8" name="AutoShape 44"/>
                <p:cNvSpPr>
                  <a:spLocks noChangeAspect="1" noChangeArrowheads="1"/>
                </p:cNvSpPr>
                <p:nvPr/>
              </p:nvSpPr>
              <p:spPr bwMode="auto">
                <a:xfrm>
                  <a:off x="35" y="451"/>
                  <a:ext cx="683" cy="230"/>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1299" name="Text Box 45"/>
                <p:cNvSpPr txBox="1">
                  <a:spLocks noChangeAspect="1" noChangeArrowheads="1"/>
                </p:cNvSpPr>
                <p:nvPr/>
              </p:nvSpPr>
              <p:spPr bwMode="auto">
                <a:xfrm>
                  <a:off x="0" y="452"/>
                  <a:ext cx="76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领域专家</a:t>
                  </a:r>
                </a:p>
              </p:txBody>
            </p:sp>
          </p:grpSp>
          <p:grpSp>
            <p:nvGrpSpPr>
              <p:cNvPr id="11274" name="Group 46"/>
              <p:cNvGrpSpPr>
                <a:grpSpLocks noChangeAspect="1"/>
              </p:cNvGrpSpPr>
              <p:nvPr/>
            </p:nvGrpSpPr>
            <p:grpSpPr bwMode="auto">
              <a:xfrm>
                <a:off x="1443" y="385"/>
                <a:ext cx="761" cy="690"/>
                <a:chOff x="0" y="0"/>
                <a:chExt cx="761" cy="690"/>
              </a:xfrm>
            </p:grpSpPr>
            <p:pic>
              <p:nvPicPr>
                <p:cNvPr id="11293" name="Picture 47" descr="Manager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 y="0"/>
                  <a:ext cx="575"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94" name="Group 48"/>
                <p:cNvGrpSpPr>
                  <a:grpSpLocks noChangeAspect="1"/>
                </p:cNvGrpSpPr>
                <p:nvPr/>
              </p:nvGrpSpPr>
              <p:grpSpPr bwMode="auto">
                <a:xfrm>
                  <a:off x="0" y="460"/>
                  <a:ext cx="761" cy="230"/>
                  <a:chOff x="0" y="0"/>
                  <a:chExt cx="758" cy="244"/>
                </a:xfrm>
              </p:grpSpPr>
              <p:sp>
                <p:nvSpPr>
                  <p:cNvPr id="11295" name="AutoShape 49"/>
                  <p:cNvSpPr>
                    <a:spLocks noChangeAspect="1" noChangeArrowheads="1"/>
                  </p:cNvSpPr>
                  <p:nvPr/>
                </p:nvSpPr>
                <p:spPr bwMode="auto">
                  <a:xfrm>
                    <a:off x="35" y="0"/>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1296" name="Text Box 50"/>
                  <p:cNvSpPr txBox="1">
                    <a:spLocks noChangeAspect="1" noChangeArrowheads="1"/>
                  </p:cNvSpPr>
                  <p:nvPr/>
                </p:nvSpPr>
                <p:spPr bwMode="auto">
                  <a:xfrm>
                    <a:off x="0" y="43"/>
                    <a:ext cx="75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审计员</a:t>
                    </a:r>
                  </a:p>
                </p:txBody>
              </p:sp>
            </p:grpSp>
          </p:grpSp>
          <p:grpSp>
            <p:nvGrpSpPr>
              <p:cNvPr id="11275" name="Group 51"/>
              <p:cNvGrpSpPr>
                <a:grpSpLocks noChangeAspect="1"/>
              </p:cNvGrpSpPr>
              <p:nvPr/>
            </p:nvGrpSpPr>
            <p:grpSpPr bwMode="auto">
              <a:xfrm>
                <a:off x="0" y="1007"/>
                <a:ext cx="761" cy="680"/>
                <a:chOff x="0" y="0"/>
                <a:chExt cx="761" cy="680"/>
              </a:xfrm>
            </p:grpSpPr>
            <p:pic>
              <p:nvPicPr>
                <p:cNvPr id="11289" name="Picture 52" descr="Manager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 y="0"/>
                  <a:ext cx="575"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90" name="Group 53"/>
                <p:cNvGrpSpPr>
                  <a:grpSpLocks noChangeAspect="1"/>
                </p:cNvGrpSpPr>
                <p:nvPr/>
              </p:nvGrpSpPr>
              <p:grpSpPr bwMode="auto">
                <a:xfrm>
                  <a:off x="0" y="450"/>
                  <a:ext cx="761" cy="230"/>
                  <a:chOff x="0" y="0"/>
                  <a:chExt cx="758" cy="244"/>
                </a:xfrm>
              </p:grpSpPr>
              <p:sp>
                <p:nvSpPr>
                  <p:cNvPr id="11291" name="AutoShape 54"/>
                  <p:cNvSpPr>
                    <a:spLocks noChangeAspect="1" noChangeArrowheads="1"/>
                  </p:cNvSpPr>
                  <p:nvPr/>
                </p:nvSpPr>
                <p:spPr bwMode="auto">
                  <a:xfrm>
                    <a:off x="35" y="0"/>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1292" name="Text Box 55"/>
                  <p:cNvSpPr txBox="1">
                    <a:spLocks noChangeAspect="1" noChangeArrowheads="1"/>
                  </p:cNvSpPr>
                  <p:nvPr/>
                </p:nvSpPr>
                <p:spPr bwMode="auto">
                  <a:xfrm>
                    <a:off x="0" y="43"/>
                    <a:ext cx="75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投资人</a:t>
                    </a:r>
                  </a:p>
                </p:txBody>
              </p:sp>
            </p:grpSp>
          </p:grpSp>
          <p:grpSp>
            <p:nvGrpSpPr>
              <p:cNvPr id="11276" name="Group 56"/>
              <p:cNvGrpSpPr>
                <a:grpSpLocks noChangeAspect="1"/>
              </p:cNvGrpSpPr>
              <p:nvPr/>
            </p:nvGrpSpPr>
            <p:grpSpPr bwMode="auto">
              <a:xfrm>
                <a:off x="1296" y="1143"/>
                <a:ext cx="761" cy="686"/>
                <a:chOff x="0" y="0"/>
                <a:chExt cx="761" cy="686"/>
              </a:xfrm>
            </p:grpSpPr>
            <p:pic>
              <p:nvPicPr>
                <p:cNvPr id="11285" name="Picture 57" descr="Developer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 y="0"/>
                  <a:ext cx="606"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86" name="Group 58"/>
                <p:cNvGrpSpPr>
                  <a:grpSpLocks noChangeAspect="1"/>
                </p:cNvGrpSpPr>
                <p:nvPr/>
              </p:nvGrpSpPr>
              <p:grpSpPr bwMode="auto">
                <a:xfrm>
                  <a:off x="0" y="456"/>
                  <a:ext cx="761" cy="230"/>
                  <a:chOff x="0" y="0"/>
                  <a:chExt cx="758" cy="244"/>
                </a:xfrm>
              </p:grpSpPr>
              <p:sp>
                <p:nvSpPr>
                  <p:cNvPr id="11287" name="AutoShape 59"/>
                  <p:cNvSpPr>
                    <a:spLocks noChangeAspect="1" noChangeArrowheads="1"/>
                  </p:cNvSpPr>
                  <p:nvPr/>
                </p:nvSpPr>
                <p:spPr bwMode="auto">
                  <a:xfrm>
                    <a:off x="35" y="0"/>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1288" name="Text Box 60"/>
                  <p:cNvSpPr txBox="1">
                    <a:spLocks noChangeAspect="1" noChangeArrowheads="1"/>
                  </p:cNvSpPr>
                  <p:nvPr/>
                </p:nvSpPr>
                <p:spPr bwMode="auto">
                  <a:xfrm>
                    <a:off x="0" y="43"/>
                    <a:ext cx="75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支持人员</a:t>
                    </a:r>
                  </a:p>
                </p:txBody>
              </p:sp>
            </p:grpSp>
          </p:grpSp>
          <p:grpSp>
            <p:nvGrpSpPr>
              <p:cNvPr id="11277" name="Group 61"/>
              <p:cNvGrpSpPr>
                <a:grpSpLocks noChangeAspect="1"/>
              </p:cNvGrpSpPr>
              <p:nvPr/>
            </p:nvGrpSpPr>
            <p:grpSpPr bwMode="auto">
              <a:xfrm>
                <a:off x="815" y="0"/>
                <a:ext cx="761" cy="720"/>
                <a:chOff x="0" y="0"/>
                <a:chExt cx="761" cy="720"/>
              </a:xfrm>
            </p:grpSpPr>
            <p:pic>
              <p:nvPicPr>
                <p:cNvPr id="11282" name="Picture 62" descr="Developer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4" y="0"/>
                  <a:ext cx="605"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AutoShape 63"/>
                <p:cNvSpPr>
                  <a:spLocks noChangeAspect="1" noChangeArrowheads="1"/>
                </p:cNvSpPr>
                <p:nvPr/>
              </p:nvSpPr>
              <p:spPr bwMode="auto">
                <a:xfrm>
                  <a:off x="35" y="474"/>
                  <a:ext cx="683" cy="230"/>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1284" name="Text Box 64"/>
                <p:cNvSpPr txBox="1">
                  <a:spLocks noChangeAspect="1" noChangeArrowheads="1"/>
                </p:cNvSpPr>
                <p:nvPr/>
              </p:nvSpPr>
              <p:spPr bwMode="auto">
                <a:xfrm>
                  <a:off x="0" y="478"/>
                  <a:ext cx="76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外部系统组</a:t>
                  </a:r>
                </a:p>
              </p:txBody>
            </p:sp>
          </p:grpSp>
          <p:grpSp>
            <p:nvGrpSpPr>
              <p:cNvPr id="11278" name="Group 65"/>
              <p:cNvGrpSpPr>
                <a:grpSpLocks noChangeAspect="1"/>
              </p:cNvGrpSpPr>
              <p:nvPr/>
            </p:nvGrpSpPr>
            <p:grpSpPr bwMode="auto">
              <a:xfrm>
                <a:off x="2001" y="962"/>
                <a:ext cx="761" cy="717"/>
                <a:chOff x="0" y="0"/>
                <a:chExt cx="761" cy="717"/>
              </a:xfrm>
            </p:grpSpPr>
            <p:pic>
              <p:nvPicPr>
                <p:cNvPr id="11279" name="Picture 66" descr="Manager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 y="0"/>
                  <a:ext cx="605"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0" name="AutoShape 67"/>
                <p:cNvSpPr>
                  <a:spLocks noChangeAspect="1" noChangeArrowheads="1"/>
                </p:cNvSpPr>
                <p:nvPr/>
              </p:nvSpPr>
              <p:spPr bwMode="auto">
                <a:xfrm>
                  <a:off x="35" y="465"/>
                  <a:ext cx="683" cy="230"/>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1281" name="Text Box 68"/>
                <p:cNvSpPr txBox="1">
                  <a:spLocks noChangeAspect="1" noChangeArrowheads="1"/>
                </p:cNvSpPr>
                <p:nvPr/>
              </p:nvSpPr>
              <p:spPr bwMode="auto">
                <a:xfrm>
                  <a:off x="0" y="475"/>
                  <a:ext cx="76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操作人员</a:t>
                  </a:r>
                </a:p>
              </p:txBody>
            </p:sp>
          </p:grpSp>
        </p:grpSp>
      </p:grpSp>
      <p:sp>
        <p:nvSpPr>
          <p:cNvPr id="11267" name="Rectangle 3"/>
          <p:cNvSpPr>
            <a:spLocks noGrp="1" noChangeArrowheads="1"/>
          </p:cNvSpPr>
          <p:nvPr>
            <p:ph sz="quarter" idx="11"/>
          </p:nvPr>
        </p:nvSpPr>
        <p:spPr/>
        <p:txBody>
          <a:bodyPr/>
          <a:lstStyle/>
          <a:p>
            <a:pPr>
              <a:lnSpc>
                <a:spcPct val="100000"/>
              </a:lnSpc>
            </a:pPr>
            <a:r>
              <a:rPr lang="zh-CN" altLang="en-US" sz="2400" dirty="0" smtClean="0"/>
              <a:t>定义并提升</a:t>
            </a:r>
            <a:r>
              <a:rPr lang="zh-CN" altLang="en-US" sz="2400" b="1" dirty="0" smtClean="0"/>
              <a:t>产品的愿景和目标</a:t>
            </a:r>
            <a:r>
              <a:rPr lang="zh-CN" altLang="en-US" sz="2400" dirty="0" smtClean="0"/>
              <a:t>，以便整个团队可以作出决策</a:t>
            </a:r>
          </a:p>
          <a:p>
            <a:pPr>
              <a:lnSpc>
                <a:spcPct val="100000"/>
              </a:lnSpc>
            </a:pPr>
            <a:r>
              <a:rPr lang="zh-CN" altLang="en-US" sz="2400" dirty="0" smtClean="0"/>
              <a:t>负责产品的</a:t>
            </a:r>
            <a:r>
              <a:rPr lang="zh-CN" altLang="en-US" sz="2400" b="1" dirty="0" smtClean="0"/>
              <a:t>订单</a:t>
            </a:r>
            <a:r>
              <a:rPr lang="en-US" altLang="zh-CN" sz="2400" b="1" dirty="0" smtClean="0"/>
              <a:t>/</a:t>
            </a:r>
            <a:r>
              <a:rPr lang="zh-CN" altLang="en-US" sz="2400" b="1" dirty="0" smtClean="0"/>
              <a:t>工作任务列表</a:t>
            </a:r>
            <a:r>
              <a:rPr lang="zh-CN" altLang="en-US" sz="2400" dirty="0" smtClean="0"/>
              <a:t>，制定优先级，并且为工作任务定义验收条件</a:t>
            </a:r>
          </a:p>
          <a:p>
            <a:pPr>
              <a:lnSpc>
                <a:spcPct val="100000"/>
              </a:lnSpc>
            </a:pPr>
            <a:r>
              <a:rPr lang="zh-CN" altLang="en-US" sz="2400" dirty="0" smtClean="0"/>
              <a:t>定义产品发布的范围/内容（</a:t>
            </a:r>
            <a:r>
              <a:rPr lang="zh-CN" altLang="en-US" sz="2400" b="1" dirty="0" smtClean="0"/>
              <a:t>发布计划</a:t>
            </a:r>
            <a:r>
              <a:rPr lang="zh-CN" altLang="en-US" sz="2400" dirty="0" smtClean="0"/>
              <a:t>）</a:t>
            </a:r>
          </a:p>
          <a:p>
            <a:pPr>
              <a:lnSpc>
                <a:spcPct val="100000"/>
              </a:lnSpc>
            </a:pPr>
            <a:r>
              <a:rPr lang="zh-CN" altLang="en-US" sz="2400" dirty="0" smtClean="0"/>
              <a:t>定义产品发布</a:t>
            </a:r>
            <a:r>
              <a:rPr lang="zh-CN" altLang="en-US" sz="2400" b="1" dirty="0" smtClean="0"/>
              <a:t>验收条件</a:t>
            </a:r>
            <a:r>
              <a:rPr lang="zh-CN" altLang="en-US" sz="2400" dirty="0" smtClean="0"/>
              <a:t>，并决定系统何时可以发布</a:t>
            </a:r>
          </a:p>
          <a:p>
            <a:pPr>
              <a:lnSpc>
                <a:spcPct val="100000"/>
              </a:lnSpc>
            </a:pPr>
            <a:r>
              <a:rPr lang="zh-CN" altLang="en-US" sz="2400" dirty="0" smtClean="0"/>
              <a:t>现有的</a:t>
            </a:r>
            <a:r>
              <a:rPr lang="zh-CN" altLang="en-US" sz="2400" dirty="0" smtClean="0">
                <a:solidFill>
                  <a:srgbClr val="C00000"/>
                </a:solidFill>
              </a:rPr>
              <a:t>业务分析人员</a:t>
            </a:r>
            <a:r>
              <a:rPr lang="zh-CN" altLang="en-US" sz="2400" dirty="0" smtClean="0"/>
              <a:t>通常会演变成这个角色</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18</a:t>
            </a:fld>
            <a:endParaRPr lang="en-US"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t>团队负责人</a:t>
            </a:r>
          </a:p>
        </p:txBody>
      </p:sp>
      <p:sp>
        <p:nvSpPr>
          <p:cNvPr id="12291" name="Rectangle 3"/>
          <p:cNvSpPr>
            <a:spLocks noGrp="1" noChangeArrowheads="1"/>
          </p:cNvSpPr>
          <p:nvPr>
            <p:ph sz="quarter" idx="11"/>
          </p:nvPr>
        </p:nvSpPr>
        <p:spPr/>
        <p:txBody>
          <a:bodyPr>
            <a:normAutofit lnSpcReduction="10000"/>
          </a:bodyPr>
          <a:lstStyle/>
          <a:p>
            <a:r>
              <a:rPr lang="zh-CN" altLang="en-US" sz="2400" dirty="0" smtClean="0"/>
              <a:t> </a:t>
            </a:r>
            <a:r>
              <a:rPr lang="zh-CN" altLang="en-US" sz="2400" b="1" dirty="0" smtClean="0"/>
              <a:t>对项目成功负责</a:t>
            </a:r>
            <a:r>
              <a:rPr lang="zh-CN" altLang="en-US" sz="2400" dirty="0" smtClean="0"/>
              <a:t>，对开发流程负责</a:t>
            </a:r>
          </a:p>
          <a:p>
            <a:r>
              <a:rPr lang="zh-CN" altLang="en-US" sz="2400" dirty="0" smtClean="0"/>
              <a:t> 也称为</a:t>
            </a:r>
            <a:r>
              <a:rPr lang="en-US" altLang="zh-CN" sz="2400" dirty="0" smtClean="0"/>
              <a:t>Team Coach or Scrum Master</a:t>
            </a:r>
          </a:p>
          <a:p>
            <a:r>
              <a:rPr lang="en-US" altLang="zh-CN" sz="2400" dirty="0" smtClean="0"/>
              <a:t> </a:t>
            </a:r>
            <a:r>
              <a:rPr lang="zh-CN" altLang="en-US" sz="2400" dirty="0" smtClean="0"/>
              <a:t>在项目的初始阶段</a:t>
            </a:r>
          </a:p>
          <a:p>
            <a:pPr lvl="1"/>
            <a:r>
              <a:rPr lang="zh-CN" altLang="en-US" sz="2000" dirty="0" smtClean="0"/>
              <a:t>建立团队</a:t>
            </a:r>
          </a:p>
          <a:p>
            <a:pPr lvl="1"/>
            <a:r>
              <a:rPr lang="zh-CN" altLang="en-US" sz="2000" dirty="0" smtClean="0"/>
              <a:t>推动产品</a:t>
            </a:r>
            <a:r>
              <a:rPr lang="en-US" altLang="zh-CN" sz="2000" dirty="0" smtClean="0"/>
              <a:t>backlog</a:t>
            </a:r>
            <a:r>
              <a:rPr lang="zh-CN" altLang="en-US" sz="2000" dirty="0" smtClean="0"/>
              <a:t>的创建和演化</a:t>
            </a:r>
          </a:p>
          <a:p>
            <a:pPr lvl="1"/>
            <a:r>
              <a:rPr lang="zh-CN" altLang="en-US" sz="2000" dirty="0" smtClean="0"/>
              <a:t>推动发布计划的创建和演进</a:t>
            </a:r>
          </a:p>
          <a:p>
            <a:r>
              <a:rPr lang="zh-CN" altLang="en-US" sz="2400" dirty="0" smtClean="0"/>
              <a:t> 推动迭代计划</a:t>
            </a:r>
          </a:p>
          <a:p>
            <a:r>
              <a:rPr lang="zh-CN" altLang="en-US" sz="2400" dirty="0" smtClean="0"/>
              <a:t> 每天</a:t>
            </a:r>
          </a:p>
          <a:p>
            <a:pPr lvl="1"/>
            <a:r>
              <a:rPr lang="zh-CN" altLang="en-US" sz="2000" dirty="0" smtClean="0"/>
              <a:t>组织每日站立会议</a:t>
            </a:r>
            <a:endParaRPr lang="en-US" altLang="zh-CN" sz="2000" dirty="0" smtClean="0"/>
          </a:p>
          <a:p>
            <a:pPr lvl="1"/>
            <a:r>
              <a:rPr lang="zh-CN" altLang="en-US" sz="2000" dirty="0" smtClean="0"/>
              <a:t>清除障碍</a:t>
            </a:r>
          </a:p>
          <a:p>
            <a:pPr lvl="1"/>
            <a:r>
              <a:rPr lang="zh-CN" altLang="en-US" sz="2000" dirty="0" smtClean="0"/>
              <a:t>度量进度 </a:t>
            </a:r>
          </a:p>
          <a:p>
            <a:pPr lvl="1"/>
            <a:r>
              <a:rPr lang="zh-CN" altLang="en-US" sz="2000" dirty="0" smtClean="0"/>
              <a:t>引导团队</a:t>
            </a:r>
          </a:p>
          <a:p>
            <a:r>
              <a:rPr lang="zh-CN" altLang="en-US" sz="2400" dirty="0" smtClean="0"/>
              <a:t>计划和组织迭代评审</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19</a:t>
            </a:fld>
            <a:endParaRPr lang="en-US"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smtClean="0"/>
              <a:t>本章内容</a:t>
            </a:r>
            <a:endParaRPr lang="zh-CN" altLang="en-US" dirty="0"/>
          </a:p>
        </p:txBody>
      </p:sp>
      <p:sp>
        <p:nvSpPr>
          <p:cNvPr id="5124" name="Rectangle 3"/>
          <p:cNvSpPr>
            <a:spLocks noGrp="1" noChangeArrowheads="1"/>
          </p:cNvSpPr>
          <p:nvPr>
            <p:ph sz="quarter" idx="11"/>
          </p:nvPr>
        </p:nvSpPr>
        <p:spPr/>
        <p:txBody>
          <a:bodyPr>
            <a:normAutofit fontScale="92500" lnSpcReduction="10000"/>
          </a:bodyPr>
          <a:lstStyle/>
          <a:p>
            <a:r>
              <a:rPr lang="zh-CN" altLang="en-US" dirty="0" smtClean="0"/>
              <a:t>砖：如何组建软件开发团队（始自寒武纪）</a:t>
            </a:r>
            <a:endParaRPr lang="en-US" altLang="zh-CN" dirty="0" smtClean="0"/>
          </a:p>
          <a:p>
            <a:r>
              <a:rPr lang="en-US" altLang="zh-CN" dirty="0" smtClean="0"/>
              <a:t>5.1 </a:t>
            </a:r>
            <a:r>
              <a:rPr lang="zh-CN" altLang="en-US" dirty="0" smtClean="0"/>
              <a:t>敏捷项目团队的</a:t>
            </a:r>
            <a:r>
              <a:rPr lang="zh-CN" altLang="zh-CN" dirty="0" smtClean="0"/>
              <a:t>角色和职责</a:t>
            </a:r>
            <a:endParaRPr lang="en-US" altLang="zh-CN" dirty="0" smtClean="0"/>
          </a:p>
          <a:p>
            <a:pPr lvl="1"/>
            <a:r>
              <a:rPr lang="zh-CN" altLang="en-US" dirty="0" smtClean="0"/>
              <a:t>主要</a:t>
            </a:r>
            <a:r>
              <a:rPr lang="zh-CN" altLang="zh-CN" dirty="0" smtClean="0"/>
              <a:t>角色和职责</a:t>
            </a:r>
          </a:p>
          <a:p>
            <a:pPr lvl="1"/>
            <a:r>
              <a:rPr lang="zh-CN" altLang="zh-CN" dirty="0" smtClean="0"/>
              <a:t>敏捷项目经理的角色转变</a:t>
            </a:r>
          </a:p>
          <a:p>
            <a:r>
              <a:rPr lang="en-US" altLang="zh-CN" dirty="0" smtClean="0"/>
              <a:t>5.2 </a:t>
            </a:r>
            <a:r>
              <a:rPr lang="zh-CN" altLang="en-US" dirty="0" smtClean="0"/>
              <a:t>敏捷开发团队</a:t>
            </a:r>
            <a:endParaRPr lang="en-US" altLang="zh-CN" dirty="0" smtClean="0"/>
          </a:p>
          <a:p>
            <a:pPr lvl="1"/>
            <a:r>
              <a:rPr lang="zh-CN" altLang="zh-CN" dirty="0" smtClean="0"/>
              <a:t>敏捷项目团队的文化</a:t>
            </a:r>
            <a:endParaRPr lang="en-US" altLang="zh-CN" dirty="0" smtClean="0"/>
          </a:p>
          <a:p>
            <a:pPr lvl="1"/>
            <a:r>
              <a:rPr lang="zh-CN" altLang="en-US" dirty="0" smtClean="0"/>
              <a:t>完整团队</a:t>
            </a:r>
            <a:endParaRPr lang="zh-CN" altLang="zh-CN" dirty="0" smtClean="0"/>
          </a:p>
          <a:p>
            <a:r>
              <a:rPr lang="en-US" altLang="zh-CN" dirty="0" smtClean="0"/>
              <a:t>5.3 </a:t>
            </a:r>
            <a:r>
              <a:rPr lang="zh-CN" altLang="zh-CN" dirty="0" smtClean="0"/>
              <a:t>项目管理环境准备</a:t>
            </a:r>
          </a:p>
          <a:p>
            <a:r>
              <a:rPr lang="en-US" altLang="zh-CN" dirty="0" smtClean="0"/>
              <a:t>5.4 </a:t>
            </a:r>
            <a:r>
              <a:rPr lang="zh-CN" altLang="zh-CN" dirty="0" smtClean="0"/>
              <a:t>传统团队组织</a:t>
            </a:r>
          </a:p>
          <a:p>
            <a:r>
              <a:rPr lang="zh-CN" altLang="zh-CN" dirty="0" smtClean="0"/>
              <a:t>小结</a:t>
            </a:r>
          </a:p>
          <a:p>
            <a:r>
              <a:rPr lang="zh-CN" altLang="en-US" dirty="0" smtClean="0"/>
              <a:t>思考</a:t>
            </a:r>
            <a:endParaRPr lang="zh-CN" altLang="zh-CN" dirty="0" smtClean="0"/>
          </a:p>
          <a:p>
            <a:endParaRPr lang="zh-CN" altLang="zh-CN" dirty="0" smtClean="0"/>
          </a:p>
        </p:txBody>
      </p:sp>
      <p:pic>
        <p:nvPicPr>
          <p:cNvPr id="5127"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2</a:t>
            </a:fld>
            <a:endParaRPr lang="en-US"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smtClean="0"/>
              <a:t>敏捷团队成员</a:t>
            </a:r>
          </a:p>
        </p:txBody>
      </p:sp>
      <p:sp>
        <p:nvSpPr>
          <p:cNvPr id="13315" name="Rectangle 3"/>
          <p:cNvSpPr>
            <a:spLocks noGrp="1" noChangeArrowheads="1"/>
          </p:cNvSpPr>
          <p:nvPr>
            <p:ph sz="quarter" idx="11"/>
          </p:nvPr>
        </p:nvSpPr>
        <p:spPr/>
        <p:txBody>
          <a:bodyPr/>
          <a:lstStyle/>
          <a:p>
            <a:r>
              <a:rPr lang="zh-CN" altLang="en-US" dirty="0" smtClean="0"/>
              <a:t>包括了在团队中的其他所有成员</a:t>
            </a:r>
          </a:p>
          <a:p>
            <a:r>
              <a:rPr lang="zh-CN" altLang="en-US" dirty="0" smtClean="0"/>
              <a:t>通常称为“开发人员”</a:t>
            </a:r>
          </a:p>
          <a:p>
            <a:r>
              <a:rPr lang="zh-CN" altLang="en-US" dirty="0" smtClean="0"/>
              <a:t>跨职能的，协作的，自管理的</a:t>
            </a:r>
          </a:p>
          <a:p>
            <a:r>
              <a:rPr lang="zh-CN" altLang="en-US" dirty="0" smtClean="0"/>
              <a:t>必须参加每日的站立会议</a:t>
            </a:r>
          </a:p>
          <a:p>
            <a:r>
              <a:rPr lang="zh-CN" altLang="en-US" dirty="0" smtClean="0"/>
              <a:t>为产品</a:t>
            </a:r>
            <a:r>
              <a:rPr lang="en-US" altLang="zh-CN" dirty="0" smtClean="0"/>
              <a:t>backlog</a:t>
            </a:r>
            <a:r>
              <a:rPr lang="zh-CN" altLang="en-US" dirty="0" smtClean="0"/>
              <a:t>中的工作项提供“相对大小”的估计</a:t>
            </a:r>
          </a:p>
          <a:p>
            <a:r>
              <a:rPr lang="zh-CN" altLang="en-US" dirty="0" smtClean="0"/>
              <a:t>积极的参与迭代计划</a:t>
            </a:r>
          </a:p>
          <a:p>
            <a:pPr lvl="1"/>
            <a:r>
              <a:rPr lang="zh-CN" altLang="en-US" dirty="0" smtClean="0"/>
              <a:t>维护迭代</a:t>
            </a:r>
            <a:r>
              <a:rPr lang="en-US" altLang="zh-CN" dirty="0" smtClean="0"/>
              <a:t>backlog</a:t>
            </a:r>
            <a:r>
              <a:rPr lang="zh-CN" altLang="en-US" dirty="0" smtClean="0"/>
              <a:t>和</a:t>
            </a:r>
            <a:r>
              <a:rPr lang="en-US" altLang="zh-CN" dirty="0" err="1" smtClean="0"/>
              <a:t>taskboard</a:t>
            </a:r>
            <a:endParaRPr lang="en-US" altLang="zh-CN" dirty="0" smtClean="0"/>
          </a:p>
          <a:p>
            <a:pPr lvl="1"/>
            <a:r>
              <a:rPr lang="zh-CN" altLang="en-US" dirty="0" smtClean="0"/>
              <a:t>每日更新“未完成工作”的估计</a:t>
            </a:r>
          </a:p>
          <a:p>
            <a:endParaRPr lang="zh-CN" altLang="en-US"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20</a:t>
            </a:fld>
            <a:endParaRPr lang="en-US" altLang="en-US"/>
          </a:p>
        </p:txBody>
      </p:sp>
      <p:sp>
        <p:nvSpPr>
          <p:cNvPr id="3" name="矩形 2"/>
          <p:cNvSpPr/>
          <p:nvPr/>
        </p:nvSpPr>
        <p:spPr>
          <a:xfrm>
            <a:off x="5225537" y="3792467"/>
            <a:ext cx="3775587" cy="2554545"/>
          </a:xfrm>
          <a:prstGeom prst="rect">
            <a:avLst/>
          </a:prstGeom>
        </p:spPr>
        <p:txBody>
          <a:bodyPr wrap="square">
            <a:spAutoFit/>
          </a:bodyPr>
          <a:lstStyle/>
          <a:p>
            <a:pPr eaLnBrk="1" hangingPunct="1"/>
            <a:r>
              <a:rPr lang="en-US" altLang="zh-CN" sz="2000" dirty="0"/>
              <a:t>An agile team member can do everything within the boundaries of the project guidelines and established standards to reach the iteration goal.</a:t>
            </a:r>
          </a:p>
          <a:p>
            <a:pPr eaLnBrk="1" hangingPunct="1"/>
            <a:r>
              <a:rPr lang="en-US" altLang="zh-CN" sz="2000" dirty="0"/>
              <a:t>He or she may need to call on others for help</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架构负责人</a:t>
            </a:r>
          </a:p>
        </p:txBody>
      </p:sp>
      <p:sp>
        <p:nvSpPr>
          <p:cNvPr id="14339" name="Rectangle 3"/>
          <p:cNvSpPr>
            <a:spLocks noGrp="1" noChangeArrowheads="1"/>
          </p:cNvSpPr>
          <p:nvPr>
            <p:ph sz="quarter" idx="11"/>
          </p:nvPr>
        </p:nvSpPr>
        <p:spPr/>
        <p:txBody>
          <a:bodyPr/>
          <a:lstStyle/>
          <a:p>
            <a:r>
              <a:rPr lang="zh-CN" altLang="en-US" dirty="0" smtClean="0"/>
              <a:t>负责当前团队正在构建的系统或者子系统的</a:t>
            </a:r>
            <a:r>
              <a:rPr lang="zh-CN" altLang="en-US" b="1" dirty="0" smtClean="0"/>
              <a:t>架构</a:t>
            </a:r>
          </a:p>
          <a:p>
            <a:r>
              <a:rPr lang="zh-CN" altLang="en-US" dirty="0" smtClean="0"/>
              <a:t>面对架构问题时给开发人员以指导培训，并引导他们攻克技术难点</a:t>
            </a:r>
          </a:p>
          <a:p>
            <a:r>
              <a:rPr lang="zh-CN" altLang="en-US" dirty="0" smtClean="0"/>
              <a:t>理解组织的架构方向和标准，并帮助确保整个团队与此一致</a:t>
            </a:r>
          </a:p>
          <a:p>
            <a:r>
              <a:rPr lang="zh-CN" altLang="en-US" b="1" u="sng" dirty="0" smtClean="0"/>
              <a:t>不仅仅</a:t>
            </a:r>
            <a:r>
              <a:rPr lang="zh-CN" altLang="en-US" dirty="0" smtClean="0"/>
              <a:t>负责架构，而是团队的</a:t>
            </a:r>
            <a:r>
              <a:rPr lang="zh-CN" altLang="en-US" b="1" dirty="0" smtClean="0">
                <a:solidFill>
                  <a:srgbClr val="C00000"/>
                </a:solidFill>
              </a:rPr>
              <a:t>技术领导</a:t>
            </a:r>
          </a:p>
          <a:p>
            <a:r>
              <a:rPr lang="zh-CN" altLang="en-US" b="1" dirty="0" smtClean="0"/>
              <a:t>面对技术决策时具有最终发言权</a:t>
            </a:r>
            <a:r>
              <a:rPr lang="zh-CN" altLang="en-US" dirty="0" smtClean="0"/>
              <a:t>，但要尽力避免以独断专行的方式决定架构方向，而是应采用协作的，以团队为基础的方法</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21</a:t>
            </a:fld>
            <a:endParaRPr lang="en-US" alt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mtClean="0"/>
              <a:t>附加的敏捷角色</a:t>
            </a:r>
          </a:p>
        </p:txBody>
      </p:sp>
      <p:sp>
        <p:nvSpPr>
          <p:cNvPr id="15363" name="Rectangle 3"/>
          <p:cNvSpPr>
            <a:spLocks noGrp="1" noChangeArrowheads="1"/>
          </p:cNvSpPr>
          <p:nvPr>
            <p:ph sz="quarter" idx="11"/>
          </p:nvPr>
        </p:nvSpPr>
        <p:spPr/>
        <p:txBody>
          <a:bodyPr>
            <a:normAutofit lnSpcReduction="10000"/>
          </a:bodyPr>
          <a:lstStyle/>
          <a:p>
            <a:r>
              <a:rPr lang="zh-CN" altLang="en-US" dirty="0" smtClean="0"/>
              <a:t>领域专家</a:t>
            </a:r>
          </a:p>
          <a:p>
            <a:pPr lvl="1"/>
            <a:r>
              <a:rPr lang="zh-CN" altLang="en-US" dirty="0" smtClean="0"/>
              <a:t>具有问题领域一个或多个方面的深入知识</a:t>
            </a:r>
          </a:p>
          <a:p>
            <a:r>
              <a:rPr lang="zh-CN" altLang="en-US" dirty="0" smtClean="0"/>
              <a:t>技术专家</a:t>
            </a:r>
          </a:p>
          <a:p>
            <a:pPr lvl="1"/>
            <a:r>
              <a:rPr lang="zh-CN" altLang="en-US" dirty="0" smtClean="0"/>
              <a:t>具有解决问题所必须的深入技术知识 </a:t>
            </a:r>
          </a:p>
          <a:p>
            <a:r>
              <a:rPr lang="zh-CN" altLang="en-US" dirty="0" smtClean="0"/>
              <a:t>独立测试人员</a:t>
            </a:r>
          </a:p>
          <a:p>
            <a:pPr lvl="1"/>
            <a:r>
              <a:rPr lang="zh-CN" altLang="en-US" dirty="0" smtClean="0"/>
              <a:t>关注于复杂的测试工作，和敏捷团队并行工作但独立于敏捷团队 </a:t>
            </a:r>
          </a:p>
          <a:p>
            <a:r>
              <a:rPr lang="zh-CN" altLang="en-US" dirty="0" smtClean="0"/>
              <a:t>集成人员</a:t>
            </a:r>
          </a:p>
          <a:p>
            <a:pPr lvl="1"/>
            <a:r>
              <a:rPr lang="zh-CN" altLang="en-US" dirty="0" smtClean="0"/>
              <a:t>负责基于不同的子系统构建整个系统</a:t>
            </a:r>
          </a:p>
          <a:p>
            <a:r>
              <a:rPr lang="zh-CN" altLang="en-US" dirty="0" smtClean="0"/>
              <a:t>其他专业人员</a:t>
            </a:r>
          </a:p>
          <a:p>
            <a:pPr lvl="1"/>
            <a:r>
              <a:rPr lang="zh-CN" altLang="en-US" dirty="0" smtClean="0"/>
              <a:t>有时候某些团队需要某个特定领域的技术人员</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smtClean="0"/>
              <a:t>本章内容</a:t>
            </a:r>
            <a:endParaRPr lang="zh-CN" altLang="en-US" dirty="0"/>
          </a:p>
        </p:txBody>
      </p:sp>
      <p:sp>
        <p:nvSpPr>
          <p:cNvPr id="5124" name="Rectangle 3"/>
          <p:cNvSpPr>
            <a:spLocks noGrp="1" noChangeArrowheads="1"/>
          </p:cNvSpPr>
          <p:nvPr>
            <p:ph sz="quarter" idx="11"/>
          </p:nvPr>
        </p:nvSpPr>
        <p:spPr/>
        <p:txBody>
          <a:bodyPr>
            <a:normAutofit fontScale="92500" lnSpcReduction="10000"/>
          </a:bodyPr>
          <a:lstStyle/>
          <a:p>
            <a:r>
              <a:rPr lang="zh-CN" altLang="en-US" dirty="0" smtClean="0"/>
              <a:t>砖：如何组建软件开发团队（始自寒武纪）</a:t>
            </a:r>
            <a:endParaRPr lang="en-US" altLang="zh-CN" dirty="0" smtClean="0"/>
          </a:p>
          <a:p>
            <a:r>
              <a:rPr lang="en-US" altLang="zh-CN" dirty="0" smtClean="0"/>
              <a:t>5.1 </a:t>
            </a:r>
            <a:r>
              <a:rPr lang="zh-CN" altLang="en-US" dirty="0" smtClean="0"/>
              <a:t>敏捷项目团队的</a:t>
            </a:r>
            <a:r>
              <a:rPr lang="zh-CN" altLang="zh-CN" dirty="0" smtClean="0"/>
              <a:t>角色和职责</a:t>
            </a:r>
            <a:endParaRPr lang="en-US" altLang="zh-CN" dirty="0" smtClean="0"/>
          </a:p>
          <a:p>
            <a:pPr lvl="1"/>
            <a:r>
              <a:rPr lang="zh-CN" altLang="en-US" dirty="0" smtClean="0"/>
              <a:t>主要</a:t>
            </a:r>
            <a:r>
              <a:rPr lang="zh-CN" altLang="zh-CN" dirty="0" smtClean="0"/>
              <a:t>角色和职责</a:t>
            </a:r>
          </a:p>
          <a:p>
            <a:pPr lvl="1"/>
            <a:r>
              <a:rPr lang="zh-CN" altLang="zh-CN" dirty="0" smtClean="0"/>
              <a:t>敏捷项目经理的角色转变</a:t>
            </a:r>
          </a:p>
          <a:p>
            <a:r>
              <a:rPr lang="en-US" altLang="zh-CN" dirty="0" smtClean="0"/>
              <a:t>5.2 </a:t>
            </a:r>
            <a:r>
              <a:rPr lang="zh-CN" altLang="en-US" dirty="0" smtClean="0"/>
              <a:t>敏捷开发团队</a:t>
            </a:r>
            <a:endParaRPr lang="en-US" altLang="zh-CN" dirty="0" smtClean="0"/>
          </a:p>
          <a:p>
            <a:pPr lvl="1"/>
            <a:r>
              <a:rPr lang="zh-CN" altLang="zh-CN" dirty="0" smtClean="0"/>
              <a:t>敏捷项目团队的文化</a:t>
            </a:r>
            <a:endParaRPr lang="en-US" altLang="zh-CN" dirty="0" smtClean="0"/>
          </a:p>
          <a:p>
            <a:pPr lvl="1"/>
            <a:r>
              <a:rPr lang="zh-CN" altLang="en-US" dirty="0" smtClean="0"/>
              <a:t>完整团队</a:t>
            </a:r>
            <a:endParaRPr lang="zh-CN" altLang="zh-CN" dirty="0" smtClean="0"/>
          </a:p>
          <a:p>
            <a:r>
              <a:rPr lang="en-US" altLang="zh-CN" dirty="0" smtClean="0"/>
              <a:t>5.3 </a:t>
            </a:r>
            <a:r>
              <a:rPr lang="zh-CN" altLang="zh-CN" dirty="0" smtClean="0"/>
              <a:t>项目管理环境准备</a:t>
            </a:r>
          </a:p>
          <a:p>
            <a:r>
              <a:rPr lang="en-US" altLang="zh-CN" dirty="0" smtClean="0"/>
              <a:t>5.4 </a:t>
            </a:r>
            <a:r>
              <a:rPr lang="zh-CN" altLang="zh-CN" dirty="0" smtClean="0"/>
              <a:t>传统团队组织</a:t>
            </a:r>
          </a:p>
          <a:p>
            <a:r>
              <a:rPr lang="zh-CN" altLang="zh-CN" dirty="0" smtClean="0"/>
              <a:t>小结</a:t>
            </a:r>
          </a:p>
          <a:p>
            <a:r>
              <a:rPr lang="zh-CN" altLang="en-US" dirty="0" smtClean="0"/>
              <a:t>思考</a:t>
            </a:r>
            <a:endParaRPr lang="zh-CN" altLang="zh-CN" dirty="0"/>
          </a:p>
        </p:txBody>
      </p:sp>
      <p:pic>
        <p:nvPicPr>
          <p:cNvPr id="5127"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153987" y="2452174"/>
            <a:ext cx="7018115" cy="4572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23</a:t>
            </a:fld>
            <a:endParaRPr lang="en-US" altLang="en-US"/>
          </a:p>
        </p:txBody>
      </p:sp>
    </p:spTree>
    <p:extLst>
      <p:ext uri="{BB962C8B-B14F-4D97-AF65-F5344CB8AC3E}">
        <p14:creationId xmlns:p14="http://schemas.microsoft.com/office/powerpoint/2010/main" val="61827572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mtClean="0"/>
              <a:t>敏捷项目中项目管理角色的转变</a:t>
            </a:r>
            <a:endParaRPr lang="nb-NO" altLang="zh-CN" smtClean="0"/>
          </a:p>
        </p:txBody>
      </p:sp>
      <p:sp>
        <p:nvSpPr>
          <p:cNvPr id="17411" name="Rectangle 3"/>
          <p:cNvSpPr>
            <a:spLocks noGrp="1" noChangeArrowheads="1"/>
          </p:cNvSpPr>
          <p:nvPr>
            <p:ph sz="quarter" idx="11"/>
          </p:nvPr>
        </p:nvSpPr>
        <p:spPr>
          <a:xfrm>
            <a:off x="153987" y="1142814"/>
            <a:ext cx="8847137" cy="2899797"/>
          </a:xfrm>
        </p:spPr>
        <p:txBody>
          <a:bodyPr>
            <a:normAutofit/>
          </a:bodyPr>
          <a:lstStyle/>
          <a:p>
            <a:r>
              <a:rPr lang="zh-CN" altLang="en-US" dirty="0" smtClean="0"/>
              <a:t>引入敏捷技术后，人们会经常问到以下问题：</a:t>
            </a:r>
            <a:endParaRPr lang="en-US" altLang="zh-CN" dirty="0" smtClean="0"/>
          </a:p>
          <a:p>
            <a:pPr lvl="1"/>
            <a:r>
              <a:rPr lang="zh-CN" altLang="en-US" dirty="0" smtClean="0"/>
              <a:t>敏捷项目中强调自管理和共同协作，是否还需要项目经理？</a:t>
            </a:r>
          </a:p>
          <a:p>
            <a:pPr lvl="1"/>
            <a:r>
              <a:rPr lang="en-US" altLang="zh-CN" dirty="0" smtClean="0"/>
              <a:t>PMBOK</a:t>
            </a:r>
            <a:r>
              <a:rPr lang="zh-CN" altLang="en-US" dirty="0"/>
              <a:t>逐层逐</a:t>
            </a:r>
            <a:r>
              <a:rPr lang="zh-CN" altLang="en-US" dirty="0" smtClean="0"/>
              <a:t>条定义了一套固定框架，敏捷方法和</a:t>
            </a:r>
            <a:r>
              <a:rPr lang="en-US" altLang="zh-CN" dirty="0" smtClean="0"/>
              <a:t>PMBOK</a:t>
            </a:r>
            <a:r>
              <a:rPr lang="zh-CN" altLang="en-US" dirty="0" smtClean="0"/>
              <a:t>是否冲突？</a:t>
            </a:r>
          </a:p>
        </p:txBody>
      </p:sp>
      <p:pic>
        <p:nvPicPr>
          <p:cNvPr id="17412" name="Picture 5" descr="MCj0439612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873500"/>
            <a:ext cx="2590800"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sz="quarter" idx="11"/>
          </p:nvPr>
        </p:nvSpPr>
        <p:spPr/>
        <p:txBody>
          <a:bodyPr/>
          <a:lstStyle/>
          <a:p>
            <a:r>
              <a:rPr lang="zh-CN" altLang="en-US" dirty="0" smtClean="0"/>
              <a:t>答</a:t>
            </a:r>
            <a:r>
              <a:rPr lang="en-US" altLang="zh-CN" dirty="0" smtClean="0"/>
              <a:t>:</a:t>
            </a:r>
          </a:p>
          <a:p>
            <a:pPr lvl="1"/>
            <a:r>
              <a:rPr lang="zh-CN" altLang="en-US" dirty="0" smtClean="0"/>
              <a:t>关键的项目管理活动是</a:t>
            </a:r>
            <a:r>
              <a:rPr lang="zh-CN" altLang="en-US" b="1" dirty="0" smtClean="0"/>
              <a:t>必需的</a:t>
            </a:r>
            <a:r>
              <a:rPr lang="zh-CN" altLang="en-US" dirty="0" smtClean="0"/>
              <a:t>，项目经理必须通过学习</a:t>
            </a:r>
            <a:r>
              <a:rPr lang="zh-CN" altLang="en-US" b="1" dirty="0" smtClean="0"/>
              <a:t>敏捷方法适应管理方式的改变</a:t>
            </a:r>
          </a:p>
          <a:p>
            <a:pPr lvl="1"/>
            <a:r>
              <a:rPr lang="zh-CN" altLang="en-US" dirty="0" smtClean="0"/>
              <a:t>敏捷项目经理必须了解：</a:t>
            </a:r>
          </a:p>
          <a:p>
            <a:pPr lvl="2"/>
            <a:r>
              <a:rPr lang="zh-CN" altLang="en-US" dirty="0" smtClean="0"/>
              <a:t>敏捷项目需要更多的灵活性，但仍要遵循“</a:t>
            </a:r>
            <a:r>
              <a:rPr lang="en-US" altLang="zh-CN" dirty="0" smtClean="0"/>
              <a:t>Process”</a:t>
            </a:r>
          </a:p>
          <a:p>
            <a:pPr lvl="2"/>
            <a:r>
              <a:rPr lang="zh-CN" altLang="en-US" dirty="0" smtClean="0"/>
              <a:t>项目管理方法必须重新定制以适应敏捷</a:t>
            </a:r>
          </a:p>
          <a:p>
            <a:pPr lvl="1"/>
            <a:r>
              <a:rPr lang="zh-CN" altLang="en-US" dirty="0" smtClean="0"/>
              <a:t>项目管理活动必须：</a:t>
            </a:r>
          </a:p>
          <a:p>
            <a:pPr lvl="2"/>
            <a:r>
              <a:rPr lang="zh-CN" altLang="en-US" dirty="0" smtClean="0"/>
              <a:t>一定不要影响预期的目标</a:t>
            </a:r>
          </a:p>
          <a:p>
            <a:pPr lvl="2"/>
            <a:r>
              <a:rPr lang="zh-CN" altLang="en-US" dirty="0" smtClean="0"/>
              <a:t>能被团队更好的分享和分担</a:t>
            </a:r>
          </a:p>
          <a:p>
            <a:pPr lvl="1"/>
            <a:r>
              <a:rPr lang="zh-CN" altLang="en-US" dirty="0" smtClean="0"/>
              <a:t>项目经理仍然对整个项目负责，可信任可依赖</a:t>
            </a:r>
            <a:endParaRPr lang="en-US" altLang="zh-CN" dirty="0" smtClean="0"/>
          </a:p>
        </p:txBody>
      </p:sp>
      <p:pic>
        <p:nvPicPr>
          <p:cNvPr id="18436" name="Picture 19" descr="brain_dv385009_156x1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3737" y="4392612"/>
            <a:ext cx="2005013"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25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028">
                                            <p:txEl>
                                              <p:pRg st="2" end="2"/>
                                            </p:txEl>
                                          </p:spTgt>
                                        </p:tgtEl>
                                        <p:attrNameLst>
                                          <p:attrName>style.visibility</p:attrName>
                                        </p:attrNameLst>
                                      </p:cBhvr>
                                      <p:to>
                                        <p:strVal val="visible"/>
                                      </p:to>
                                    </p:set>
                                    <p:animEffect transition="in" filter="blinds(horizontal)">
                                      <p:cBhvr>
                                        <p:cTn id="7" dur="500"/>
                                        <p:tgtEl>
                                          <p:spTgt spid="1028">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8">
                                            <p:txEl>
                                              <p:pRg st="3" end="3"/>
                                            </p:txEl>
                                          </p:spTgt>
                                        </p:tgtEl>
                                        <p:attrNameLst>
                                          <p:attrName>style.visibility</p:attrName>
                                        </p:attrNameLst>
                                      </p:cBhvr>
                                      <p:to>
                                        <p:strVal val="visible"/>
                                      </p:to>
                                    </p:set>
                                    <p:animEffect transition="in" filter="blinds(horizontal)">
                                      <p:cBhvr>
                                        <p:cTn id="10" dur="500"/>
                                        <p:tgtEl>
                                          <p:spTgt spid="1028">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28">
                                            <p:txEl>
                                              <p:pRg st="4" end="4"/>
                                            </p:txEl>
                                          </p:spTgt>
                                        </p:tgtEl>
                                        <p:attrNameLst>
                                          <p:attrName>style.visibility</p:attrName>
                                        </p:attrNameLst>
                                      </p:cBhvr>
                                      <p:to>
                                        <p:strVal val="visible"/>
                                      </p:to>
                                    </p:set>
                                    <p:animEffect transition="in" filter="blinds(horizontal)">
                                      <p:cBhvr>
                                        <p:cTn id="13" dur="500"/>
                                        <p:tgtEl>
                                          <p:spTgt spid="1028">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28">
                                            <p:txEl>
                                              <p:pRg st="5" end="5"/>
                                            </p:txEl>
                                          </p:spTgt>
                                        </p:tgtEl>
                                        <p:attrNameLst>
                                          <p:attrName>style.visibility</p:attrName>
                                        </p:attrNameLst>
                                      </p:cBhvr>
                                      <p:to>
                                        <p:strVal val="visible"/>
                                      </p:to>
                                    </p:set>
                                    <p:animEffect transition="in" filter="blinds(horizontal)">
                                      <p:cBhvr>
                                        <p:cTn id="16" dur="500"/>
                                        <p:tgtEl>
                                          <p:spTgt spid="1028">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28">
                                            <p:txEl>
                                              <p:pRg st="6" end="6"/>
                                            </p:txEl>
                                          </p:spTgt>
                                        </p:tgtEl>
                                        <p:attrNameLst>
                                          <p:attrName>style.visibility</p:attrName>
                                        </p:attrNameLst>
                                      </p:cBhvr>
                                      <p:to>
                                        <p:strVal val="visible"/>
                                      </p:to>
                                    </p:set>
                                    <p:animEffect transition="in" filter="blinds(horizontal)">
                                      <p:cBhvr>
                                        <p:cTn id="19" dur="500"/>
                                        <p:tgtEl>
                                          <p:spTgt spid="1028">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028">
                                            <p:txEl>
                                              <p:pRg st="7" end="7"/>
                                            </p:txEl>
                                          </p:spTgt>
                                        </p:tgtEl>
                                        <p:attrNameLst>
                                          <p:attrName>style.visibility</p:attrName>
                                        </p:attrNameLst>
                                      </p:cBhvr>
                                      <p:to>
                                        <p:strVal val="visible"/>
                                      </p:to>
                                    </p:set>
                                    <p:animEffect transition="in" filter="blinds(horizontal)">
                                      <p:cBhvr>
                                        <p:cTn id="22" dur="500"/>
                                        <p:tgtEl>
                                          <p:spTgt spid="1028">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028">
                                            <p:txEl>
                                              <p:pRg st="8" end="8"/>
                                            </p:txEl>
                                          </p:spTgt>
                                        </p:tgtEl>
                                        <p:attrNameLst>
                                          <p:attrName>style.visibility</p:attrName>
                                        </p:attrNameLst>
                                      </p:cBhvr>
                                      <p:to>
                                        <p:strVal val="visible"/>
                                      </p:to>
                                    </p:set>
                                    <p:animEffect transition="in" filter="blinds(horizontal)">
                                      <p:cBhvr>
                                        <p:cTn id="25" dur="500"/>
                                        <p:tgtEl>
                                          <p:spTgt spid="10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smtClean="0"/>
              <a:t>详细解释</a:t>
            </a:r>
            <a:endParaRPr lang="nb-NO" altLang="zh-CN" dirty="0" smtClean="0"/>
          </a:p>
        </p:txBody>
      </p:sp>
      <p:sp>
        <p:nvSpPr>
          <p:cNvPr id="26627" name="Rectangle 3"/>
          <p:cNvSpPr>
            <a:spLocks noGrp="1" noChangeArrowheads="1"/>
          </p:cNvSpPr>
          <p:nvPr>
            <p:ph sz="quarter" idx="11"/>
          </p:nvPr>
        </p:nvSpPr>
        <p:spPr/>
        <p:txBody>
          <a:bodyPr/>
          <a:lstStyle/>
          <a:p>
            <a:r>
              <a:rPr lang="zh-CN" altLang="en-US" dirty="0" smtClean="0"/>
              <a:t>敏捷项目中，项目经理的</a:t>
            </a:r>
            <a:r>
              <a:rPr lang="zh-CN" altLang="en-US" b="1" dirty="0" smtClean="0"/>
              <a:t>根本职责并未改变</a:t>
            </a:r>
            <a:r>
              <a:rPr lang="zh-CN" altLang="en-US" dirty="0" smtClean="0"/>
              <a:t>：</a:t>
            </a:r>
            <a:endParaRPr lang="en-US" altLang="zh-CN" dirty="0" smtClean="0"/>
          </a:p>
          <a:p>
            <a:pPr lvl="1"/>
            <a:r>
              <a:rPr lang="zh-CN" altLang="en-US" b="1" dirty="0" smtClean="0"/>
              <a:t>领导</a:t>
            </a:r>
            <a:r>
              <a:rPr lang="zh-CN" altLang="en-US" dirty="0" smtClean="0"/>
              <a:t>项目团队</a:t>
            </a:r>
          </a:p>
          <a:p>
            <a:pPr lvl="1"/>
            <a:r>
              <a:rPr lang="zh-CN" altLang="en-US" dirty="0" smtClean="0"/>
              <a:t>对项目成功</a:t>
            </a:r>
            <a:r>
              <a:rPr lang="zh-CN" altLang="en-US" b="1" dirty="0" smtClean="0"/>
              <a:t>负责</a:t>
            </a:r>
          </a:p>
          <a:p>
            <a:pPr lvl="1"/>
            <a:r>
              <a:rPr lang="zh-CN" altLang="en-US" dirty="0" smtClean="0"/>
              <a:t>基于协议和合同，发起、规划、执行、监控和收尾项目</a:t>
            </a:r>
            <a:endParaRPr lang="en-US" altLang="zh-CN" dirty="0" smtClean="0"/>
          </a:p>
          <a:p>
            <a:pPr lvl="1"/>
            <a:r>
              <a:rPr lang="zh-CN" altLang="en-US" dirty="0" smtClean="0"/>
              <a:t>执行正式的专业管理</a:t>
            </a:r>
            <a:r>
              <a:rPr lang="zh-CN" altLang="en-US" b="1" dirty="0" smtClean="0"/>
              <a:t>流程、方法、工具和技术</a:t>
            </a:r>
            <a:r>
              <a:rPr lang="zh-CN" altLang="en-US" dirty="0" smtClean="0"/>
              <a:t>，以有效管理范围、成本、风险、变更、问题、资源、协议和客户满意度</a:t>
            </a:r>
            <a:endParaRPr lang="en-US" altLang="zh-CN" dirty="0" smtClean="0"/>
          </a:p>
          <a:p>
            <a:pPr lvl="1"/>
            <a:r>
              <a:rPr lang="zh-CN" altLang="en-US" dirty="0" smtClean="0"/>
              <a:t>按时、保质且在预算内交付项目，实现更好的</a:t>
            </a:r>
            <a:r>
              <a:rPr lang="zh-CN" altLang="en-US" b="1" dirty="0" smtClean="0"/>
              <a:t>客户满意度</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7" dur="500"/>
                                        <p:tgtEl>
                                          <p:spTgt spid="266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0" dur="500"/>
                                        <p:tgtEl>
                                          <p:spTgt spid="2662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13" dur="500"/>
                                        <p:tgtEl>
                                          <p:spTgt spid="2662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16" dur="500"/>
                                        <p:tgtEl>
                                          <p:spTgt spid="2662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19" dur="500"/>
                                        <p:tgtEl>
                                          <p:spTgt spid="2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sz="quarter" idx="11"/>
          </p:nvPr>
        </p:nvSpPr>
        <p:spPr/>
        <p:txBody>
          <a:bodyPr/>
          <a:lstStyle/>
          <a:p>
            <a:r>
              <a:rPr lang="zh-CN" altLang="en-US" dirty="0"/>
              <a:t>但是，做事情的方法改变了</a:t>
            </a:r>
            <a:r>
              <a:rPr lang="en-US" altLang="zh-CN" dirty="0"/>
              <a:t>……</a:t>
            </a:r>
            <a:endParaRPr lang="en-US" altLang="zh-CN" dirty="0" smtClean="0"/>
          </a:p>
          <a:p>
            <a:pPr lvl="1"/>
            <a:r>
              <a:rPr lang="zh-CN" altLang="en-US" dirty="0" smtClean="0"/>
              <a:t>项目经理需要发展</a:t>
            </a:r>
            <a:r>
              <a:rPr lang="zh-CN" altLang="en-US" b="1" dirty="0" smtClean="0"/>
              <a:t>领导力</a:t>
            </a:r>
            <a:r>
              <a:rPr lang="zh-CN" altLang="en-US" dirty="0" smtClean="0"/>
              <a:t>、</a:t>
            </a:r>
            <a:r>
              <a:rPr lang="zh-CN" altLang="en-US" b="1" dirty="0" smtClean="0"/>
              <a:t>沟通和团队管理</a:t>
            </a:r>
            <a:r>
              <a:rPr lang="zh-CN" altLang="en-US" dirty="0" smtClean="0"/>
              <a:t>能力，以期打造和谐的团队氛围</a:t>
            </a:r>
          </a:p>
          <a:p>
            <a:pPr lvl="1"/>
            <a:r>
              <a:rPr lang="zh-CN" altLang="en-US" dirty="0" smtClean="0"/>
              <a:t>敏捷项目经理必须</a:t>
            </a:r>
          </a:p>
          <a:p>
            <a:pPr lvl="2"/>
            <a:r>
              <a:rPr lang="zh-CN" altLang="en-US" dirty="0" smtClean="0"/>
              <a:t>更关注</a:t>
            </a:r>
            <a:r>
              <a:rPr lang="zh-CN" altLang="en-US" b="1" dirty="0" smtClean="0"/>
              <a:t>团队态度</a:t>
            </a:r>
            <a:r>
              <a:rPr lang="zh-CN" altLang="en-US" dirty="0" smtClean="0"/>
              <a:t>，而不是业务流程</a:t>
            </a:r>
          </a:p>
          <a:p>
            <a:pPr lvl="2"/>
            <a:r>
              <a:rPr lang="zh-CN" altLang="en-US" dirty="0" smtClean="0"/>
              <a:t>更关注</a:t>
            </a:r>
            <a:r>
              <a:rPr lang="zh-CN" altLang="en-US" b="1" dirty="0" smtClean="0"/>
              <a:t>团队氛围</a:t>
            </a:r>
            <a:r>
              <a:rPr lang="zh-CN" altLang="en-US" dirty="0" smtClean="0"/>
              <a:t>，而不是管理方法</a:t>
            </a:r>
          </a:p>
          <a:p>
            <a:pPr lvl="2"/>
            <a:r>
              <a:rPr lang="zh-CN" altLang="en-US" dirty="0" smtClean="0"/>
              <a:t>充当敏捷方法和公司原有业务规范的桥梁</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dirty="0" smtClean="0"/>
              <a:t>如何成为</a:t>
            </a:r>
            <a:r>
              <a:rPr lang="zh-CN" altLang="en-US" dirty="0" smtClean="0">
                <a:solidFill>
                  <a:srgbClr val="C00000"/>
                </a:solidFill>
              </a:rPr>
              <a:t>智慧的项目经理→智慧的敏捷项目经理</a:t>
            </a:r>
            <a:endParaRPr lang="en-US" altLang="zh-CN" dirty="0" smtClean="0">
              <a:solidFill>
                <a:srgbClr val="C00000"/>
              </a:solidFill>
            </a:endParaRPr>
          </a:p>
        </p:txBody>
      </p:sp>
      <p:grpSp>
        <p:nvGrpSpPr>
          <p:cNvPr id="21507" name="Group 4"/>
          <p:cNvGrpSpPr>
            <a:grpSpLocks/>
          </p:cNvGrpSpPr>
          <p:nvPr/>
        </p:nvGrpSpPr>
        <p:grpSpPr bwMode="auto">
          <a:xfrm>
            <a:off x="1096987" y="1620080"/>
            <a:ext cx="1798638" cy="3260725"/>
            <a:chOff x="4018" y="1666"/>
            <a:chExt cx="1133" cy="2054"/>
          </a:xfrm>
        </p:grpSpPr>
        <p:sp>
          <p:nvSpPr>
            <p:cNvPr id="21512" name="Rectangle 5"/>
            <p:cNvSpPr>
              <a:spLocks noChangeArrowheads="1"/>
            </p:cNvSpPr>
            <p:nvPr/>
          </p:nvSpPr>
          <p:spPr bwMode="auto">
            <a:xfrm>
              <a:off x="4018" y="3080"/>
              <a:ext cx="1133" cy="640"/>
            </a:xfrm>
            <a:prstGeom prst="rect">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2000"/>
                <a:t>Do</a:t>
              </a:r>
            </a:p>
          </p:txBody>
        </p:sp>
        <p:sp>
          <p:nvSpPr>
            <p:cNvPr id="21513" name="Rectangle 6"/>
            <p:cNvSpPr>
              <a:spLocks noChangeArrowheads="1"/>
            </p:cNvSpPr>
            <p:nvPr/>
          </p:nvSpPr>
          <p:spPr bwMode="auto">
            <a:xfrm>
              <a:off x="4018" y="2371"/>
              <a:ext cx="1133" cy="704"/>
            </a:xfrm>
            <a:prstGeom prst="rect">
              <a:avLst/>
            </a:prstGeom>
            <a:solidFill>
              <a:srgbClr val="FFCC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t>Manage</a:t>
              </a:r>
            </a:p>
          </p:txBody>
        </p:sp>
        <p:sp>
          <p:nvSpPr>
            <p:cNvPr id="21514" name="Rectangle 7"/>
            <p:cNvSpPr>
              <a:spLocks noChangeArrowheads="1"/>
            </p:cNvSpPr>
            <p:nvPr/>
          </p:nvSpPr>
          <p:spPr bwMode="auto">
            <a:xfrm>
              <a:off x="4018" y="1666"/>
              <a:ext cx="1133" cy="705"/>
            </a:xfrm>
            <a:prstGeom prst="rect">
              <a:avLst/>
            </a:prstGeom>
            <a:solidFill>
              <a:srgbClr val="F3F30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t>Lead</a:t>
              </a:r>
            </a:p>
          </p:txBody>
        </p:sp>
      </p:grpSp>
      <p:sp>
        <p:nvSpPr>
          <p:cNvPr id="9" name="Rectangle 3"/>
          <p:cNvSpPr txBox="1">
            <a:spLocks noChangeArrowheads="1"/>
          </p:cNvSpPr>
          <p:nvPr/>
        </p:nvSpPr>
        <p:spPr bwMode="auto">
          <a:xfrm>
            <a:off x="3122637" y="1189867"/>
            <a:ext cx="5878488" cy="19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30000"/>
              </a:lnSpc>
              <a:spcBef>
                <a:spcPct val="25000"/>
              </a:spcBef>
              <a:spcAft>
                <a:spcPct val="15000"/>
              </a:spcAft>
              <a:buClr>
                <a:schemeClr val="accent1"/>
              </a:buClr>
              <a:buFont typeface="WingDings" panose="05000000000000000000" pitchFamily="2" charset="2"/>
              <a:buNone/>
            </a:pPr>
            <a:r>
              <a:rPr lang="zh-CN" altLang="en-US" sz="2400" dirty="0">
                <a:solidFill>
                  <a:srgbClr val="002060"/>
                </a:solidFill>
                <a:latin typeface="隶书" panose="02010509060101010101" pitchFamily="49" charset="-122"/>
                <a:ea typeface="隶书" panose="02010509060101010101" pitchFamily="49" charset="-122"/>
              </a:rPr>
              <a:t>太上，不知有之；其次，亲而誉之；其次，畏之；其次，侮之。信不足焉，有不信焉。悠</a:t>
            </a:r>
            <a:r>
              <a:rPr lang="zh-CN" altLang="en-US" sz="2400" dirty="0" smtClean="0">
                <a:solidFill>
                  <a:srgbClr val="002060"/>
                </a:solidFill>
                <a:latin typeface="隶书" panose="02010509060101010101" pitchFamily="49" charset="-122"/>
                <a:ea typeface="隶书" panose="02010509060101010101" pitchFamily="49" charset="-122"/>
              </a:rPr>
              <a:t>兮，其</a:t>
            </a:r>
            <a:r>
              <a:rPr lang="zh-CN" altLang="en-US" sz="2400" dirty="0">
                <a:solidFill>
                  <a:srgbClr val="002060"/>
                </a:solidFill>
                <a:latin typeface="隶书" panose="02010509060101010101" pitchFamily="49" charset="-122"/>
                <a:ea typeface="隶书" panose="02010509060101010101" pitchFamily="49" charset="-122"/>
              </a:rPr>
              <a:t>贵言。功成事遂，百姓皆</a:t>
            </a:r>
            <a:r>
              <a:rPr lang="zh-CN" altLang="en-US" sz="2400" dirty="0" smtClean="0">
                <a:solidFill>
                  <a:srgbClr val="002060"/>
                </a:solidFill>
                <a:latin typeface="隶书" panose="02010509060101010101" pitchFamily="49" charset="-122"/>
                <a:ea typeface="隶书" panose="02010509060101010101" pitchFamily="49" charset="-122"/>
              </a:rPr>
              <a:t>谓我自然</a:t>
            </a:r>
            <a:r>
              <a:rPr lang="en-US" altLang="zh-CN" sz="2400" dirty="0">
                <a:solidFill>
                  <a:srgbClr val="002060"/>
                </a:solidFill>
                <a:latin typeface="隶书" panose="02010509060101010101" pitchFamily="49" charset="-122"/>
                <a:ea typeface="隶书" panose="02010509060101010101" pitchFamily="49" charset="-122"/>
              </a:rPr>
              <a:t>	</a:t>
            </a:r>
            <a:r>
              <a:rPr lang="en-US" altLang="zh-CN" sz="2400" dirty="0" smtClean="0">
                <a:solidFill>
                  <a:srgbClr val="002060"/>
                </a:solidFill>
                <a:latin typeface="隶书" panose="02010509060101010101" pitchFamily="49" charset="-122"/>
                <a:ea typeface="隶书" panose="02010509060101010101" pitchFamily="49" charset="-122"/>
              </a:rPr>
              <a:t>			— </a:t>
            </a:r>
            <a:r>
              <a:rPr lang="zh-CN" altLang="en-US" sz="2400" dirty="0">
                <a:solidFill>
                  <a:srgbClr val="002060"/>
                </a:solidFill>
                <a:latin typeface="隶书" panose="02010509060101010101" pitchFamily="49" charset="-122"/>
                <a:ea typeface="隶书" panose="02010509060101010101" pitchFamily="49" charset="-122"/>
              </a:rPr>
              <a:t>老子    </a:t>
            </a:r>
            <a:r>
              <a:rPr lang="en-US" altLang="zh-CN" sz="2400" dirty="0">
                <a:solidFill>
                  <a:srgbClr val="002060"/>
                </a:solidFill>
                <a:latin typeface="隶书" panose="02010509060101010101" pitchFamily="49" charset="-122"/>
                <a:ea typeface="隶书" panose="02010509060101010101" pitchFamily="49" charset="-122"/>
              </a:rPr>
              <a:t>    </a:t>
            </a:r>
          </a:p>
        </p:txBody>
      </p:sp>
      <p:sp>
        <p:nvSpPr>
          <p:cNvPr id="11" name="上箭头 10"/>
          <p:cNvSpPr/>
          <p:nvPr/>
        </p:nvSpPr>
        <p:spPr bwMode="auto">
          <a:xfrm>
            <a:off x="460400" y="1637542"/>
            <a:ext cx="401637" cy="3257550"/>
          </a:xfrm>
          <a:prstGeom prst="upArrow">
            <a:avLst/>
          </a:prstGeom>
          <a:gradFill flip="none" rotWithShape="1">
            <a:gsLst>
              <a:gs pos="0">
                <a:srgbClr val="FBEAC7"/>
              </a:gs>
              <a:gs pos="36000">
                <a:srgbClr val="FEE7F2"/>
              </a:gs>
              <a:gs pos="36000">
                <a:srgbClr val="FAC77D"/>
              </a:gs>
              <a:gs pos="61000">
                <a:srgbClr val="FBA97D"/>
              </a:gs>
              <a:gs pos="82001">
                <a:srgbClr val="FBD49C"/>
              </a:gs>
              <a:gs pos="100000">
                <a:srgbClr val="FEE7F2"/>
              </a:gs>
            </a:gsLst>
            <a:lin ang="9000000" scaled="0"/>
            <a:tileRect/>
          </a:gra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zh-CN" altLang="en-US">
              <a:solidFill>
                <a:schemeClr val="tx1"/>
              </a:solidFill>
              <a:ea typeface="宋体" pitchFamily="2" charset="-122"/>
            </a:endParaRPr>
          </a:p>
        </p:txBody>
      </p:sp>
      <p:sp>
        <p:nvSpPr>
          <p:cNvPr id="17420" name="Rectangle 12"/>
          <p:cNvSpPr>
            <a:spLocks noChangeArrowheads="1"/>
          </p:cNvSpPr>
          <p:nvPr/>
        </p:nvSpPr>
        <p:spPr bwMode="auto">
          <a:xfrm>
            <a:off x="3130575" y="3298068"/>
            <a:ext cx="5870550" cy="2653034"/>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30000"/>
              </a:lnSpc>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）智</a:t>
            </a:r>
            <a:r>
              <a:rPr lang="zh-CN" altLang="en-US" sz="2400" dirty="0">
                <a:latin typeface="微软雅黑" panose="020B0503020204020204" pitchFamily="34" charset="-122"/>
                <a:ea typeface="微软雅黑" panose="020B0503020204020204" pitchFamily="34" charset="-122"/>
              </a:rPr>
              <a:t>慧的项目经理必须改变其管理风格和行为</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solidFill>
                  <a:srgbClr val="C00000"/>
                </a:solidFill>
                <a:latin typeface="微软雅黑" panose="020B0503020204020204" pitchFamily="34" charset="-122"/>
                <a:ea typeface="微软雅黑" panose="020B0503020204020204" pitchFamily="34" charset="-122"/>
              </a:rPr>
              <a:t>更</a:t>
            </a:r>
            <a:r>
              <a:rPr lang="zh-CN" altLang="en-US" sz="2400" dirty="0">
                <a:solidFill>
                  <a:srgbClr val="C00000"/>
                </a:solidFill>
                <a:latin typeface="微软雅黑" panose="020B0503020204020204" pitchFamily="34" charset="-122"/>
                <a:ea typeface="微软雅黑" panose="020B0503020204020204" pitchFamily="34" charset="-122"/>
              </a:rPr>
              <a:t>关注敏捷核心价值</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eaLnBrk="1" hangingPunct="1">
              <a:lnSpc>
                <a:spcPct val="130000"/>
              </a:lnSpc>
              <a:buClr>
                <a:schemeClr val="hlink"/>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响应变更</a:t>
            </a:r>
          </a:p>
          <a:p>
            <a:pPr lvl="1" eaLnBrk="1" hangingPunct="1">
              <a:lnSpc>
                <a:spcPct val="130000"/>
              </a:lnSpc>
              <a:buClr>
                <a:schemeClr val="hlink"/>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客户交互和协作</a:t>
            </a:r>
          </a:p>
          <a:p>
            <a:pPr lvl="1" eaLnBrk="1" hangingPunct="1">
              <a:lnSpc>
                <a:spcPct val="130000"/>
              </a:lnSpc>
              <a:buClr>
                <a:schemeClr val="hlink"/>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开发可工作的产品或原型</a:t>
            </a:r>
          </a:p>
          <a:p>
            <a:pPr lvl="1" eaLnBrk="1" hangingPunct="1">
              <a:lnSpc>
                <a:spcPct val="130000"/>
              </a:lnSpc>
              <a:buClr>
                <a:schemeClr val="hlink"/>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干系人参</a:t>
            </a:r>
            <a:r>
              <a:rPr lang="zh-CN" altLang="en-US" sz="2000" dirty="0" smtClean="0">
                <a:latin typeface="微软雅黑" panose="020B0503020204020204" pitchFamily="34" charset="-122"/>
                <a:ea typeface="微软雅黑" panose="020B0503020204020204" pitchFamily="34" charset="-122"/>
              </a:rPr>
              <a:t>与</a:t>
            </a:r>
            <a:endParaRPr lang="zh-CN" altLang="en-US" sz="2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28</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20"/>
                                        </p:tgtEl>
                                        <p:attrNameLst>
                                          <p:attrName>style.visibility</p:attrName>
                                        </p:attrNameLst>
                                      </p:cBhvr>
                                      <p:to>
                                        <p:strVal val="visible"/>
                                      </p:to>
                                    </p:set>
                                    <p:animEffect transition="in" filter="blinds(horizontal)">
                                      <p:cBhvr>
                                        <p:cTn id="12" dur="500"/>
                                        <p:tgtEl>
                                          <p:spTgt spid="17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4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p:txBody>
          <a:bodyPr/>
          <a:lstStyle/>
          <a:p>
            <a:r>
              <a:rPr lang="en-US" altLang="zh-CN" dirty="0" smtClean="0"/>
              <a:t>2</a:t>
            </a:r>
            <a:r>
              <a:rPr lang="zh-CN" altLang="en-US" dirty="0" smtClean="0"/>
              <a:t>）管理方法敏捷化</a:t>
            </a:r>
            <a:endParaRPr lang="en-GB" altLang="zh-CN" dirty="0" smtClean="0"/>
          </a:p>
        </p:txBody>
      </p:sp>
      <p:sp>
        <p:nvSpPr>
          <p:cNvPr id="18434" name="Rectangle 3"/>
          <p:cNvSpPr>
            <a:spLocks noGrp="1" noChangeArrowheads="1"/>
          </p:cNvSpPr>
          <p:nvPr>
            <p:ph sz="quarter" idx="11"/>
          </p:nvPr>
        </p:nvSpPr>
        <p:spPr/>
        <p:txBody>
          <a:bodyPr/>
          <a:lstStyle/>
          <a:p>
            <a:r>
              <a:rPr lang="zh-CN" altLang="en-US" dirty="0" smtClean="0"/>
              <a:t>管理风格更强调</a:t>
            </a:r>
            <a:r>
              <a:rPr lang="en-US" altLang="zh-CN" dirty="0" smtClean="0"/>
              <a:t>Coaching</a:t>
            </a:r>
            <a:r>
              <a:rPr lang="zh-CN" altLang="en-US" dirty="0" smtClean="0"/>
              <a:t>和</a:t>
            </a:r>
            <a:r>
              <a:rPr lang="en-US" altLang="zh-CN" dirty="0" smtClean="0"/>
              <a:t>Leading</a:t>
            </a:r>
          </a:p>
          <a:p>
            <a:pPr lvl="1"/>
            <a:r>
              <a:rPr lang="zh-CN" altLang="en-US" dirty="0" smtClean="0"/>
              <a:t>教练</a:t>
            </a:r>
            <a:r>
              <a:rPr lang="en-US" altLang="zh-CN" dirty="0" smtClean="0"/>
              <a:t>(Coaching)</a:t>
            </a:r>
            <a:r>
              <a:rPr lang="zh-CN" altLang="en-US" dirty="0" smtClean="0"/>
              <a:t>：关注</a:t>
            </a:r>
            <a:r>
              <a:rPr lang="zh-CN" altLang="en-US" b="1" dirty="0" smtClean="0"/>
              <a:t>团队绩效</a:t>
            </a:r>
            <a:r>
              <a:rPr lang="zh-CN" altLang="en-US" dirty="0" smtClean="0"/>
              <a:t>，及时发现并提供所需帮助</a:t>
            </a:r>
          </a:p>
          <a:p>
            <a:pPr lvl="1"/>
            <a:r>
              <a:rPr lang="zh-CN" altLang="en-US" dirty="0" smtClean="0"/>
              <a:t>领导</a:t>
            </a:r>
            <a:r>
              <a:rPr lang="en-US" altLang="zh-CN" dirty="0" smtClean="0"/>
              <a:t>(Leading)</a:t>
            </a:r>
            <a:r>
              <a:rPr lang="zh-CN" altLang="en-US" dirty="0" smtClean="0"/>
              <a:t>团队：不要命令和指导</a:t>
            </a:r>
            <a:r>
              <a:rPr lang="en-US" altLang="zh-CN" dirty="0" smtClean="0"/>
              <a:t>(Directing)</a:t>
            </a:r>
            <a:r>
              <a:rPr lang="zh-CN" altLang="en-US" dirty="0" smtClean="0"/>
              <a:t>，关注如何提高团队的</a:t>
            </a:r>
            <a:r>
              <a:rPr lang="zh-CN" altLang="en-US" b="1" dirty="0" smtClean="0"/>
              <a:t>投入程度</a:t>
            </a:r>
            <a:r>
              <a:rPr lang="zh-CN" altLang="en-US" dirty="0" smtClean="0"/>
              <a:t>（</a:t>
            </a:r>
            <a:r>
              <a:rPr lang="en-US" altLang="zh-CN" dirty="0" smtClean="0"/>
              <a:t>Commitment)</a:t>
            </a:r>
            <a:endParaRPr lang="zh-CN" altLang="en-US" dirty="0" smtClean="0"/>
          </a:p>
          <a:p>
            <a:r>
              <a:rPr lang="zh-CN" altLang="en-US" dirty="0" smtClean="0"/>
              <a:t>管理方法更关注团队氛围：强调自组织、自指导、参与和尊重</a:t>
            </a:r>
            <a:endParaRPr lang="en-US" altLang="zh-CN" dirty="0" smtClean="0"/>
          </a:p>
          <a:p>
            <a:pPr lvl="1"/>
            <a:r>
              <a:rPr lang="zh-CN" altLang="en-US" dirty="0" smtClean="0"/>
              <a:t>团队成员：更强调</a:t>
            </a:r>
            <a:r>
              <a:rPr lang="zh-CN" altLang="en-US" b="1" dirty="0" smtClean="0"/>
              <a:t>激励</a:t>
            </a:r>
            <a:r>
              <a:rPr lang="zh-CN" altLang="en-US" dirty="0" smtClean="0"/>
              <a:t>，关注态度</a:t>
            </a:r>
            <a:endParaRPr lang="en-US" altLang="zh-CN" dirty="0" smtClean="0"/>
          </a:p>
          <a:p>
            <a:pPr lvl="1"/>
            <a:r>
              <a:rPr lang="zh-CN" altLang="en-US" dirty="0" smtClean="0"/>
              <a:t>决策：由最接近问题的人进行决策，</a:t>
            </a:r>
            <a:r>
              <a:rPr lang="zh-CN" altLang="en-US" b="1" dirty="0" smtClean="0"/>
              <a:t>基于团队决策</a:t>
            </a:r>
            <a:endParaRPr lang="en-US" altLang="zh-CN" b="1" dirty="0" smtClean="0"/>
          </a:p>
          <a:p>
            <a:pPr lvl="1"/>
            <a:r>
              <a:rPr lang="zh-CN" altLang="en-US" dirty="0" smtClean="0"/>
              <a:t>任务分配：是</a:t>
            </a:r>
            <a:r>
              <a:rPr lang="zh-CN" altLang="en-US" b="1" dirty="0" smtClean="0"/>
              <a:t>拉</a:t>
            </a:r>
            <a:r>
              <a:rPr lang="zh-CN" altLang="en-US" dirty="0" smtClean="0"/>
              <a:t>，而不是被动地推的模式</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mtClean="0"/>
              <a:t>项目管理过程一览图</a:t>
            </a:r>
            <a:endParaRPr lang="en-US" altLang="zh-CN" dirty="0" smtClean="0"/>
          </a:p>
        </p:txBody>
      </p:sp>
      <p:sp>
        <p:nvSpPr>
          <p:cNvPr id="6147" name="TextBox 289"/>
          <p:cNvSpPr txBox="1">
            <a:spLocks noChangeArrowheads="1"/>
          </p:cNvSpPr>
          <p:nvPr/>
        </p:nvSpPr>
        <p:spPr bwMode="auto">
          <a:xfrm>
            <a:off x="7366206" y="6112761"/>
            <a:ext cx="17303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en-US" altLang="zh-CN" sz="1200" i="1">
                <a:latin typeface="Franklin Gothic Heavy" pitchFamily="34" charset="0"/>
              </a:rPr>
              <a:t>Copy Right @ DJ Ning</a:t>
            </a:r>
            <a:endParaRPr lang="zh-CN" altLang="en-US" sz="1200" i="1">
              <a:latin typeface="Franklin Gothic Heavy" pitchFamily="34" charset="0"/>
            </a:endParaRPr>
          </a:p>
        </p:txBody>
      </p:sp>
      <p:grpSp>
        <p:nvGrpSpPr>
          <p:cNvPr id="6148" name="组合 474"/>
          <p:cNvGrpSpPr>
            <a:grpSpLocks/>
          </p:cNvGrpSpPr>
          <p:nvPr/>
        </p:nvGrpSpPr>
        <p:grpSpPr bwMode="auto">
          <a:xfrm>
            <a:off x="7572581" y="4606925"/>
            <a:ext cx="1441450" cy="769938"/>
            <a:chOff x="5533238" y="5374185"/>
            <a:chExt cx="1442654" cy="769949"/>
          </a:xfrm>
        </p:grpSpPr>
        <p:grpSp>
          <p:nvGrpSpPr>
            <p:cNvPr id="3" name="组合 227"/>
            <p:cNvGrpSpPr/>
            <p:nvPr/>
          </p:nvGrpSpPr>
          <p:grpSpPr>
            <a:xfrm>
              <a:off x="5661566" y="5374185"/>
              <a:ext cx="1314326" cy="579945"/>
              <a:chOff x="-162182" y="5583111"/>
              <a:chExt cx="1314326" cy="579945"/>
            </a:xfrm>
            <a:solidFill>
              <a:srgbClr val="FFFFCC"/>
            </a:solidFill>
          </p:grpSpPr>
          <p:sp>
            <p:nvSpPr>
              <p:cNvPr id="197"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FF0000"/>
                    </a:solidFill>
                  </a:rPr>
                  <a:t>安装包</a:t>
                </a:r>
              </a:p>
            </p:txBody>
          </p:sp>
          <p:sp>
            <p:nvSpPr>
              <p:cNvPr id="200" name="AutoShape 325"/>
              <p:cNvSpPr>
                <a:spLocks noChangeArrowheads="1"/>
              </p:cNvSpPr>
              <p:nvPr/>
            </p:nvSpPr>
            <p:spPr bwMode="auto">
              <a:xfrm>
                <a:off x="-162182" y="57964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FF0000"/>
                    </a:solidFill>
                  </a:rPr>
                  <a:t>培训资料</a:t>
                </a:r>
              </a:p>
            </p:txBody>
          </p:sp>
        </p:grpSp>
        <p:sp>
          <p:nvSpPr>
            <p:cNvPr id="196" name="AutoShape 325"/>
            <p:cNvSpPr>
              <a:spLocks noChangeArrowheads="1"/>
            </p:cNvSpPr>
            <p:nvPr/>
          </p:nvSpPr>
          <p:spPr bwMode="auto">
            <a:xfrm>
              <a:off x="5533238" y="5777416"/>
              <a:ext cx="1188442" cy="366718"/>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ea typeface="宋体" panose="02010600030101010101" pitchFamily="2" charset="-122"/>
                </a:rPr>
                <a:t>运维手册</a:t>
              </a:r>
            </a:p>
          </p:txBody>
        </p:sp>
      </p:grpSp>
      <p:grpSp>
        <p:nvGrpSpPr>
          <p:cNvPr id="6149" name="组合 217"/>
          <p:cNvGrpSpPr>
            <a:grpSpLocks/>
          </p:cNvGrpSpPr>
          <p:nvPr/>
        </p:nvGrpSpPr>
        <p:grpSpPr bwMode="auto">
          <a:xfrm>
            <a:off x="632031" y="4606925"/>
            <a:ext cx="1204912" cy="719138"/>
            <a:chOff x="438912" y="4345941"/>
            <a:chExt cx="1205992" cy="719645"/>
          </a:xfrm>
        </p:grpSpPr>
        <p:sp>
          <p:nvSpPr>
            <p:cNvPr id="177" name="AutoShape 325"/>
            <p:cNvSpPr>
              <a:spLocks noChangeArrowheads="1"/>
            </p:cNvSpPr>
            <p:nvPr/>
          </p:nvSpPr>
          <p:spPr bwMode="auto">
            <a:xfrm>
              <a:off x="987090" y="4345941"/>
              <a:ext cx="657814" cy="36697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ea typeface="宋体" panose="02010600030101010101" pitchFamily="2" charset="-122"/>
                </a:rPr>
                <a:t>项建书</a:t>
              </a:r>
            </a:p>
          </p:txBody>
        </p:sp>
        <p:sp>
          <p:nvSpPr>
            <p:cNvPr id="178" name="AutoShape 325"/>
            <p:cNvSpPr>
              <a:spLocks noChangeArrowheads="1"/>
            </p:cNvSpPr>
            <p:nvPr/>
          </p:nvSpPr>
          <p:spPr bwMode="auto">
            <a:xfrm>
              <a:off x="578737" y="4509569"/>
              <a:ext cx="859607" cy="366971"/>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ea typeface="宋体" panose="02010600030101010101" pitchFamily="2" charset="-122"/>
                </a:rPr>
                <a:t>客户需求</a:t>
              </a:r>
            </a:p>
          </p:txBody>
        </p:sp>
        <p:sp>
          <p:nvSpPr>
            <p:cNvPr id="217" name="AutoShape 325"/>
            <p:cNvSpPr>
              <a:spLocks noChangeArrowheads="1"/>
            </p:cNvSpPr>
            <p:nvPr/>
          </p:nvSpPr>
          <p:spPr bwMode="auto">
            <a:xfrm>
              <a:off x="438912" y="4698614"/>
              <a:ext cx="859607" cy="36697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ea typeface="宋体" panose="02010600030101010101" pitchFamily="2" charset="-122"/>
                </a:rPr>
                <a:t>项目 计划</a:t>
              </a:r>
            </a:p>
          </p:txBody>
        </p:sp>
      </p:grpSp>
      <p:grpSp>
        <p:nvGrpSpPr>
          <p:cNvPr id="6150" name="组合 228"/>
          <p:cNvGrpSpPr>
            <a:grpSpLocks/>
          </p:cNvGrpSpPr>
          <p:nvPr/>
        </p:nvGrpSpPr>
        <p:grpSpPr bwMode="auto">
          <a:xfrm>
            <a:off x="3289506" y="4606925"/>
            <a:ext cx="1965325" cy="1196975"/>
            <a:chOff x="3096769" y="4346131"/>
            <a:chExt cx="1965451" cy="1196784"/>
          </a:xfrm>
        </p:grpSpPr>
        <p:sp>
          <p:nvSpPr>
            <p:cNvPr id="209" name="AutoShape 325"/>
            <p:cNvSpPr>
              <a:spLocks noChangeArrowheads="1"/>
            </p:cNvSpPr>
            <p:nvPr/>
          </p:nvSpPr>
          <p:spPr bwMode="auto">
            <a:xfrm>
              <a:off x="4074732" y="4346131"/>
              <a:ext cx="987488" cy="36665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ea typeface="宋体" panose="02010600030101010101" pitchFamily="2" charset="-122"/>
                </a:rPr>
                <a:t>架构文档</a:t>
              </a:r>
            </a:p>
          </p:txBody>
        </p:sp>
        <p:grpSp>
          <p:nvGrpSpPr>
            <p:cNvPr id="6" name="组合 227"/>
            <p:cNvGrpSpPr/>
            <p:nvPr/>
          </p:nvGrpSpPr>
          <p:grpSpPr bwMode="auto">
            <a:xfrm>
              <a:off x="3595243" y="4559570"/>
              <a:ext cx="1331869" cy="580019"/>
              <a:chOff x="-129032" y="5583111"/>
              <a:chExt cx="1331984" cy="579945"/>
            </a:xfrm>
            <a:solidFill>
              <a:srgbClr val="FFFFCC"/>
            </a:solidFill>
          </p:grpSpPr>
          <p:sp>
            <p:nvSpPr>
              <p:cNvPr id="212" name="AutoShape 325"/>
              <p:cNvSpPr>
                <a:spLocks noChangeArrowheads="1"/>
              </p:cNvSpPr>
              <p:nvPr/>
            </p:nvSpPr>
            <p:spPr bwMode="auto">
              <a:xfrm>
                <a:off x="50808"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迭代计划</a:t>
                </a:r>
              </a:p>
            </p:txBody>
          </p:sp>
          <p:sp>
            <p:nvSpPr>
              <p:cNvPr id="216" name="AutoShape 325"/>
              <p:cNvSpPr>
                <a:spLocks noChangeArrowheads="1"/>
              </p:cNvSpPr>
              <p:nvPr/>
            </p:nvSpPr>
            <p:spPr bwMode="auto">
              <a:xfrm>
                <a:off x="-129032" y="57964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FF0000"/>
                    </a:solidFill>
                  </a:rPr>
                  <a:t>更新的产品订单</a:t>
                </a:r>
              </a:p>
            </p:txBody>
          </p:sp>
        </p:grpSp>
        <p:sp>
          <p:nvSpPr>
            <p:cNvPr id="219" name="AutoShape 325"/>
            <p:cNvSpPr>
              <a:spLocks noChangeArrowheads="1"/>
            </p:cNvSpPr>
            <p:nvPr/>
          </p:nvSpPr>
          <p:spPr bwMode="auto">
            <a:xfrm>
              <a:off x="3357136" y="4977855"/>
              <a:ext cx="1257381" cy="36665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ea typeface="宋体" panose="02010600030101010101" pitchFamily="2" charset="-122"/>
                </a:rPr>
                <a:t>风险和问题列表</a:t>
              </a:r>
            </a:p>
          </p:txBody>
        </p:sp>
        <p:sp>
          <p:nvSpPr>
            <p:cNvPr id="211" name="AutoShape 325"/>
            <p:cNvSpPr>
              <a:spLocks noChangeArrowheads="1"/>
            </p:cNvSpPr>
            <p:nvPr/>
          </p:nvSpPr>
          <p:spPr bwMode="auto">
            <a:xfrm>
              <a:off x="3096769" y="5176262"/>
              <a:ext cx="1336761" cy="366653"/>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ea typeface="宋体" panose="02010600030101010101" pitchFamily="2" charset="-122"/>
                </a:rPr>
                <a:t>功能增量或发布版</a:t>
              </a:r>
            </a:p>
          </p:txBody>
        </p:sp>
      </p:grpSp>
      <p:grpSp>
        <p:nvGrpSpPr>
          <p:cNvPr id="6151" name="组合 234"/>
          <p:cNvGrpSpPr>
            <a:grpSpLocks/>
          </p:cNvGrpSpPr>
          <p:nvPr/>
        </p:nvGrpSpPr>
        <p:grpSpPr bwMode="auto">
          <a:xfrm>
            <a:off x="5519943" y="4606925"/>
            <a:ext cx="1846263" cy="1154113"/>
            <a:chOff x="5327903" y="4346130"/>
            <a:chExt cx="1845690" cy="1154113"/>
          </a:xfrm>
        </p:grpSpPr>
        <p:grpSp>
          <p:nvGrpSpPr>
            <p:cNvPr id="6252" name="组合 434"/>
            <p:cNvGrpSpPr>
              <a:grpSpLocks/>
            </p:cNvGrpSpPr>
            <p:nvPr/>
          </p:nvGrpSpPr>
          <p:grpSpPr bwMode="auto">
            <a:xfrm>
              <a:off x="5757543" y="4346130"/>
              <a:ext cx="1416050" cy="768922"/>
              <a:chOff x="5610100" y="5361485"/>
              <a:chExt cx="1416592" cy="769546"/>
            </a:xfrm>
          </p:grpSpPr>
          <p:grpSp>
            <p:nvGrpSpPr>
              <p:cNvPr id="9" name="组合 227"/>
              <p:cNvGrpSpPr/>
              <p:nvPr/>
            </p:nvGrpSpPr>
            <p:grpSpPr>
              <a:xfrm>
                <a:off x="5750466" y="5361485"/>
                <a:ext cx="1276226" cy="567245"/>
                <a:chOff x="-124082" y="5583111"/>
                <a:chExt cx="1276226" cy="567245"/>
              </a:xfrm>
              <a:solidFill>
                <a:srgbClr val="FFFFCC"/>
              </a:solidFill>
            </p:grpSpPr>
            <p:sp>
              <p:nvSpPr>
                <p:cNvPr id="205"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监控报告</a:t>
                  </a:r>
                </a:p>
              </p:txBody>
            </p:sp>
            <p:sp>
              <p:nvSpPr>
                <p:cNvPr id="207" name="AutoShape 325"/>
                <p:cNvSpPr>
                  <a:spLocks noChangeArrowheads="1"/>
                </p:cNvSpPr>
                <p:nvPr/>
              </p:nvSpPr>
              <p:spPr bwMode="auto">
                <a:xfrm>
                  <a:off x="-124082" y="57837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FF0000"/>
                      </a:solidFill>
                    </a:rPr>
                    <a:t>新功能增量</a:t>
                  </a:r>
                </a:p>
              </p:txBody>
            </p:sp>
          </p:grpSp>
          <p:sp>
            <p:nvSpPr>
              <p:cNvPr id="203" name="AutoShape 325"/>
              <p:cNvSpPr>
                <a:spLocks noChangeArrowheads="1"/>
              </p:cNvSpPr>
              <p:nvPr/>
            </p:nvSpPr>
            <p:spPr bwMode="auto">
              <a:xfrm>
                <a:off x="5610540" y="5763449"/>
                <a:ext cx="1187536" cy="367010"/>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ea typeface="宋体" panose="02010600030101010101" pitchFamily="2" charset="-122"/>
                  </a:rPr>
                  <a:t>更新的产品订单</a:t>
                </a:r>
              </a:p>
            </p:txBody>
          </p:sp>
        </p:grpSp>
        <p:sp>
          <p:nvSpPr>
            <p:cNvPr id="220" name="AutoShape 325"/>
            <p:cNvSpPr>
              <a:spLocks noChangeArrowheads="1"/>
            </p:cNvSpPr>
            <p:nvPr/>
          </p:nvSpPr>
          <p:spPr bwMode="auto">
            <a:xfrm>
              <a:off x="5521518" y="4935093"/>
              <a:ext cx="1256910" cy="36671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ea typeface="宋体" panose="02010600030101010101" pitchFamily="2" charset="-122"/>
                </a:rPr>
                <a:t>风险和问题列表</a:t>
              </a:r>
            </a:p>
          </p:txBody>
        </p:sp>
        <p:sp>
          <p:nvSpPr>
            <p:cNvPr id="221" name="AutoShape 325"/>
            <p:cNvSpPr>
              <a:spLocks noChangeArrowheads="1"/>
            </p:cNvSpPr>
            <p:nvPr/>
          </p:nvSpPr>
          <p:spPr bwMode="auto">
            <a:xfrm>
              <a:off x="5327903" y="5133530"/>
              <a:ext cx="1269606" cy="366713"/>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ea typeface="宋体" panose="02010600030101010101" pitchFamily="2" charset="-122"/>
                </a:rPr>
                <a:t>功能增量发布版</a:t>
              </a:r>
            </a:p>
          </p:txBody>
        </p:sp>
      </p:grpSp>
      <p:grpSp>
        <p:nvGrpSpPr>
          <p:cNvPr id="6152" name="组合 227"/>
          <p:cNvGrpSpPr>
            <a:grpSpLocks/>
          </p:cNvGrpSpPr>
          <p:nvPr/>
        </p:nvGrpSpPr>
        <p:grpSpPr bwMode="auto">
          <a:xfrm>
            <a:off x="1471818" y="4606925"/>
            <a:ext cx="1870075" cy="1150938"/>
            <a:chOff x="1279144" y="4345941"/>
            <a:chExt cx="1870456" cy="1151445"/>
          </a:xfrm>
        </p:grpSpPr>
        <p:grpSp>
          <p:nvGrpSpPr>
            <p:cNvPr id="11" name="组合 227"/>
            <p:cNvGrpSpPr/>
            <p:nvPr/>
          </p:nvGrpSpPr>
          <p:grpSpPr>
            <a:xfrm>
              <a:off x="1997456" y="4345941"/>
              <a:ext cx="1152144" cy="579945"/>
              <a:chOff x="0" y="5583111"/>
              <a:chExt cx="1152144" cy="579945"/>
            </a:xfrm>
            <a:solidFill>
              <a:srgbClr val="FFFFCC"/>
            </a:solidFill>
          </p:grpSpPr>
          <p:sp>
            <p:nvSpPr>
              <p:cNvPr id="184"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FF0000"/>
                    </a:solidFill>
                  </a:rPr>
                  <a:t>已批准的项建书</a:t>
                </a:r>
              </a:p>
            </p:txBody>
          </p:sp>
          <p:sp>
            <p:nvSpPr>
              <p:cNvPr id="186" name="AutoShape 325"/>
              <p:cNvSpPr>
                <a:spLocks noChangeArrowheads="1"/>
              </p:cNvSpPr>
              <p:nvPr/>
            </p:nvSpPr>
            <p:spPr bwMode="auto">
              <a:xfrm>
                <a:off x="36068" y="5796471"/>
                <a:ext cx="987552"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FF0000"/>
                    </a:solidFill>
                  </a:rPr>
                  <a:t>产品订单</a:t>
                </a:r>
              </a:p>
            </p:txBody>
          </p:sp>
        </p:grpSp>
        <p:sp>
          <p:nvSpPr>
            <p:cNvPr id="182" name="AutoShape 325"/>
            <p:cNvSpPr>
              <a:spLocks noChangeArrowheads="1"/>
            </p:cNvSpPr>
            <p:nvPr/>
          </p:nvSpPr>
          <p:spPr bwMode="auto">
            <a:xfrm>
              <a:off x="1904746" y="4722345"/>
              <a:ext cx="987626" cy="36687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ea typeface="宋体" panose="02010600030101010101" pitchFamily="2" charset="-122"/>
                </a:rPr>
                <a:t>发布计划</a:t>
              </a:r>
            </a:p>
          </p:txBody>
        </p:sp>
        <p:sp>
          <p:nvSpPr>
            <p:cNvPr id="223" name="AutoShape 325"/>
            <p:cNvSpPr>
              <a:spLocks noChangeArrowheads="1"/>
            </p:cNvSpPr>
            <p:nvPr/>
          </p:nvSpPr>
          <p:spPr bwMode="auto">
            <a:xfrm>
              <a:off x="1633229" y="4925634"/>
              <a:ext cx="1100361" cy="36687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ea typeface="宋体" panose="02010600030101010101" pitchFamily="2" charset="-122"/>
                </a:rPr>
                <a:t>高层架构文档</a:t>
              </a:r>
            </a:p>
          </p:txBody>
        </p:sp>
        <p:sp>
          <p:nvSpPr>
            <p:cNvPr id="183" name="AutoShape 325"/>
            <p:cNvSpPr>
              <a:spLocks noChangeArrowheads="1"/>
            </p:cNvSpPr>
            <p:nvPr/>
          </p:nvSpPr>
          <p:spPr bwMode="auto">
            <a:xfrm>
              <a:off x="1279144" y="5130511"/>
              <a:ext cx="1257556" cy="366875"/>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ea typeface="宋体" panose="02010600030101010101" pitchFamily="2" charset="-122"/>
                </a:rPr>
                <a:t>风险和问题列表</a:t>
              </a:r>
            </a:p>
          </p:txBody>
        </p:sp>
      </p:grpSp>
      <p:grpSp>
        <p:nvGrpSpPr>
          <p:cNvPr id="6153" name="组合 90"/>
          <p:cNvGrpSpPr>
            <a:grpSpLocks/>
          </p:cNvGrpSpPr>
          <p:nvPr/>
        </p:nvGrpSpPr>
        <p:grpSpPr bwMode="auto">
          <a:xfrm>
            <a:off x="119268" y="1190625"/>
            <a:ext cx="8924925" cy="2806700"/>
            <a:chOff x="1" y="1190624"/>
            <a:chExt cx="8924924" cy="2806700"/>
          </a:xfrm>
        </p:grpSpPr>
        <p:sp>
          <p:nvSpPr>
            <p:cNvPr id="206" name="剪去同侧角的矩形 205"/>
            <p:cNvSpPr/>
            <p:nvPr/>
          </p:nvSpPr>
          <p:spPr bwMode="auto">
            <a:xfrm rot="16200000">
              <a:off x="3053147" y="-186252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300"/>
                <a:t>                            </a:t>
              </a:r>
            </a:p>
          </p:txBody>
        </p:sp>
        <p:sp>
          <p:nvSpPr>
            <p:cNvPr id="166" name="剪去同侧角的矩形 165"/>
            <p:cNvSpPr/>
            <p:nvPr/>
          </p:nvSpPr>
          <p:spPr bwMode="auto">
            <a:xfrm rot="16200000">
              <a:off x="3091205" y="-182453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300"/>
                <a:t>                            </a:t>
              </a:r>
            </a:p>
          </p:txBody>
        </p:sp>
        <p:sp>
          <p:nvSpPr>
            <p:cNvPr id="167" name="剪去同侧角的矩形 166"/>
            <p:cNvSpPr/>
            <p:nvPr/>
          </p:nvSpPr>
          <p:spPr bwMode="auto">
            <a:xfrm rot="16200000">
              <a:off x="3120446" y="-179855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300"/>
                <a:t>                            </a:t>
              </a:r>
            </a:p>
          </p:txBody>
        </p:sp>
        <p:sp>
          <p:nvSpPr>
            <p:cNvPr id="168" name="剪去同侧角的矩形 167"/>
            <p:cNvSpPr/>
            <p:nvPr/>
          </p:nvSpPr>
          <p:spPr bwMode="auto">
            <a:xfrm rot="16200000">
              <a:off x="3157091" y="-1770510"/>
              <a:ext cx="2714687"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300"/>
                <a:t>                            </a:t>
              </a:r>
            </a:p>
          </p:txBody>
        </p:sp>
      </p:grpSp>
      <p:grpSp>
        <p:nvGrpSpPr>
          <p:cNvPr id="6154" name="组合 435"/>
          <p:cNvGrpSpPr>
            <a:grpSpLocks/>
          </p:cNvGrpSpPr>
          <p:nvPr/>
        </p:nvGrpSpPr>
        <p:grpSpPr bwMode="auto">
          <a:xfrm>
            <a:off x="665368" y="4087813"/>
            <a:ext cx="8316913" cy="358775"/>
            <a:chOff x="487152" y="4813599"/>
            <a:chExt cx="7982927" cy="356680"/>
          </a:xfrm>
        </p:grpSpPr>
        <p:grpSp>
          <p:nvGrpSpPr>
            <p:cNvPr id="6226" name="组合 271"/>
            <p:cNvGrpSpPr>
              <a:grpSpLocks/>
            </p:cNvGrpSpPr>
            <p:nvPr/>
          </p:nvGrpSpPr>
          <p:grpSpPr bwMode="auto">
            <a:xfrm>
              <a:off x="487152" y="4813599"/>
              <a:ext cx="7982927" cy="351138"/>
              <a:chOff x="773190" y="5536483"/>
              <a:chExt cx="7639675" cy="351138"/>
            </a:xfrm>
          </p:grpSpPr>
          <p:sp>
            <p:nvSpPr>
              <p:cNvPr id="117" name="矩形 116"/>
              <p:cNvSpPr/>
              <p:nvPr/>
            </p:nvSpPr>
            <p:spPr bwMode="auto">
              <a:xfrm>
                <a:off x="773190" y="5536483"/>
                <a:ext cx="1835914" cy="184653"/>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300"/>
                  <a:t>先启</a:t>
                </a:r>
              </a:p>
            </p:txBody>
          </p:sp>
          <p:sp>
            <p:nvSpPr>
              <p:cNvPr id="118" name="矩形 117"/>
              <p:cNvSpPr/>
              <p:nvPr/>
            </p:nvSpPr>
            <p:spPr bwMode="auto">
              <a:xfrm>
                <a:off x="2610562" y="5536483"/>
                <a:ext cx="1834455" cy="184653"/>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300"/>
                  <a:t>精化</a:t>
                </a:r>
              </a:p>
            </p:txBody>
          </p:sp>
          <p:sp>
            <p:nvSpPr>
              <p:cNvPr id="119" name="矩形 118"/>
              <p:cNvSpPr/>
              <p:nvPr/>
            </p:nvSpPr>
            <p:spPr bwMode="auto">
              <a:xfrm>
                <a:off x="4445017" y="5536483"/>
                <a:ext cx="2069231" cy="184653"/>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300"/>
                  <a:t>构造</a:t>
                </a:r>
              </a:p>
            </p:txBody>
          </p:sp>
          <p:sp>
            <p:nvSpPr>
              <p:cNvPr id="6231" name="矩形 120"/>
              <p:cNvSpPr>
                <a:spLocks noChangeArrowheads="1"/>
              </p:cNvSpPr>
              <p:nvPr/>
            </p:nvSpPr>
            <p:spPr bwMode="auto">
              <a:xfrm>
                <a:off x="6517353" y="5536483"/>
                <a:ext cx="1835913" cy="185351"/>
              </a:xfrm>
              <a:prstGeom prst="rect">
                <a:avLst/>
              </a:prstGeom>
              <a:solidFill>
                <a:schemeClr val="accent1"/>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300"/>
                  <a:t>移交</a:t>
                </a:r>
              </a:p>
            </p:txBody>
          </p:sp>
          <p:sp>
            <p:nvSpPr>
              <p:cNvPr id="6232" name="等腰三角形 121"/>
              <p:cNvSpPr>
                <a:spLocks noChangeArrowheads="1"/>
              </p:cNvSpPr>
              <p:nvPr/>
            </p:nvSpPr>
            <p:spPr bwMode="auto">
              <a:xfrm>
                <a:off x="2547004"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endParaRPr lang="zh-CN" altLang="en-US" sz="1300"/>
              </a:p>
            </p:txBody>
          </p:sp>
          <p:sp>
            <p:nvSpPr>
              <p:cNvPr id="6233" name="等腰三角形 122"/>
              <p:cNvSpPr>
                <a:spLocks noChangeArrowheads="1"/>
              </p:cNvSpPr>
              <p:nvPr/>
            </p:nvSpPr>
            <p:spPr bwMode="auto">
              <a:xfrm>
                <a:off x="4383021"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endParaRPr lang="zh-CN" altLang="en-US" sz="1300"/>
              </a:p>
            </p:txBody>
          </p:sp>
          <p:sp>
            <p:nvSpPr>
              <p:cNvPr id="6234" name="等腰三角形 123"/>
              <p:cNvSpPr>
                <a:spLocks noChangeArrowheads="1"/>
              </p:cNvSpPr>
              <p:nvPr/>
            </p:nvSpPr>
            <p:spPr bwMode="auto">
              <a:xfrm>
                <a:off x="6422931"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endParaRPr lang="zh-CN" altLang="en-US" sz="1300"/>
              </a:p>
            </p:txBody>
          </p:sp>
          <p:sp>
            <p:nvSpPr>
              <p:cNvPr id="6235" name="等腰三角形 124"/>
              <p:cNvSpPr>
                <a:spLocks noChangeArrowheads="1"/>
              </p:cNvSpPr>
              <p:nvPr/>
            </p:nvSpPr>
            <p:spPr bwMode="auto">
              <a:xfrm>
                <a:off x="8286832"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endParaRPr lang="zh-CN" altLang="en-US" sz="1300"/>
              </a:p>
            </p:txBody>
          </p:sp>
        </p:grpSp>
        <p:sp>
          <p:nvSpPr>
            <p:cNvPr id="6227" name="等腰三角形 430"/>
            <p:cNvSpPr>
              <a:spLocks noChangeArrowheads="1"/>
            </p:cNvSpPr>
            <p:nvPr/>
          </p:nvSpPr>
          <p:spPr bwMode="auto">
            <a:xfrm>
              <a:off x="1172264" y="4997285"/>
              <a:ext cx="131696"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endParaRPr lang="zh-CN" altLang="en-US" sz="1300"/>
            </a:p>
          </p:txBody>
        </p:sp>
      </p:grpSp>
      <p:cxnSp>
        <p:nvCxnSpPr>
          <p:cNvPr id="6155" name="直接连接符 253"/>
          <p:cNvCxnSpPr>
            <a:cxnSpLocks noChangeShapeType="1"/>
            <a:stCxn id="6224" idx="1"/>
            <a:endCxn id="118" idx="1"/>
          </p:cNvCxnSpPr>
          <p:nvPr/>
        </p:nvCxnSpPr>
        <p:spPr bwMode="auto">
          <a:xfrm rot="10800000" flipH="1" flipV="1">
            <a:off x="2656093" y="1471613"/>
            <a:ext cx="9525" cy="27098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6156" name="直接连接符 254"/>
          <p:cNvCxnSpPr>
            <a:cxnSpLocks noChangeShapeType="1"/>
            <a:stCxn id="6225" idx="1"/>
            <a:endCxn id="119" idx="3"/>
          </p:cNvCxnSpPr>
          <p:nvPr/>
        </p:nvCxnSpPr>
        <p:spPr bwMode="auto">
          <a:xfrm rot="10800000" flipH="1" flipV="1">
            <a:off x="6907418" y="1471613"/>
            <a:ext cx="7938" cy="27098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6157" name="组合 89"/>
          <p:cNvGrpSpPr>
            <a:grpSpLocks/>
          </p:cNvGrpSpPr>
          <p:nvPr/>
        </p:nvGrpSpPr>
        <p:grpSpPr bwMode="auto">
          <a:xfrm>
            <a:off x="641556" y="1377950"/>
            <a:ext cx="8280400" cy="2314575"/>
            <a:chOff x="522288" y="1377950"/>
            <a:chExt cx="8280400" cy="2314575"/>
          </a:xfrm>
        </p:grpSpPr>
        <p:grpSp>
          <p:nvGrpSpPr>
            <p:cNvPr id="6178" name="组合 404"/>
            <p:cNvGrpSpPr>
              <a:grpSpLocks/>
            </p:cNvGrpSpPr>
            <p:nvPr/>
          </p:nvGrpSpPr>
          <p:grpSpPr bwMode="auto">
            <a:xfrm>
              <a:off x="522288" y="1377950"/>
              <a:ext cx="8280400" cy="185709"/>
              <a:chOff x="535432" y="1126041"/>
              <a:chExt cx="7885434" cy="185351"/>
            </a:xfrm>
          </p:grpSpPr>
          <p:sp>
            <p:nvSpPr>
              <p:cNvPr id="6223" name="矩形 273"/>
              <p:cNvSpPr>
                <a:spLocks noChangeArrowheads="1"/>
              </p:cNvSpPr>
              <p:nvPr/>
            </p:nvSpPr>
            <p:spPr bwMode="auto">
              <a:xfrm>
                <a:off x="535432" y="1126041"/>
                <a:ext cx="1918400" cy="185351"/>
              </a:xfrm>
              <a:prstGeom prst="rect">
                <a:avLst/>
              </a:prstGeom>
              <a:solidFill>
                <a:srgbClr val="66FF99"/>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300"/>
                  <a:t>项目启动</a:t>
                </a:r>
              </a:p>
            </p:txBody>
          </p:sp>
          <p:sp>
            <p:nvSpPr>
              <p:cNvPr id="6224" name="矩形 274"/>
              <p:cNvSpPr>
                <a:spLocks noChangeArrowheads="1"/>
              </p:cNvSpPr>
              <p:nvPr/>
            </p:nvSpPr>
            <p:spPr bwMode="auto">
              <a:xfrm>
                <a:off x="2454405" y="1126041"/>
                <a:ext cx="4050000" cy="185351"/>
              </a:xfrm>
              <a:prstGeom prst="rect">
                <a:avLst/>
              </a:prstGeom>
              <a:solidFill>
                <a:srgbClr val="92D05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300"/>
                  <a:t>项目实施</a:t>
                </a:r>
              </a:p>
            </p:txBody>
          </p:sp>
          <p:sp>
            <p:nvSpPr>
              <p:cNvPr id="6225" name="矩形 276"/>
              <p:cNvSpPr>
                <a:spLocks noChangeArrowheads="1"/>
              </p:cNvSpPr>
              <p:nvPr/>
            </p:nvSpPr>
            <p:spPr bwMode="auto">
              <a:xfrm>
                <a:off x="6502466" y="1126041"/>
                <a:ext cx="1918400" cy="185351"/>
              </a:xfrm>
              <a:prstGeom prst="rect">
                <a:avLst/>
              </a:prstGeom>
              <a:solidFill>
                <a:srgbClr val="00B05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300"/>
                  <a:t>项目收尾</a:t>
                </a:r>
              </a:p>
            </p:txBody>
          </p:sp>
        </p:grpSp>
        <p:grpSp>
          <p:nvGrpSpPr>
            <p:cNvPr id="6179" name="组合 88"/>
            <p:cNvGrpSpPr>
              <a:grpSpLocks/>
            </p:cNvGrpSpPr>
            <p:nvPr/>
          </p:nvGrpSpPr>
          <p:grpSpPr bwMode="auto">
            <a:xfrm>
              <a:off x="1816672" y="2148789"/>
              <a:ext cx="6945773" cy="1543736"/>
              <a:chOff x="1816672" y="2148789"/>
              <a:chExt cx="6945773" cy="1543736"/>
            </a:xfrm>
          </p:grpSpPr>
          <p:grpSp>
            <p:nvGrpSpPr>
              <p:cNvPr id="6180" name="组合 201"/>
              <p:cNvGrpSpPr>
                <a:grpSpLocks/>
              </p:cNvGrpSpPr>
              <p:nvPr/>
            </p:nvGrpSpPr>
            <p:grpSpPr bwMode="auto">
              <a:xfrm>
                <a:off x="2139179" y="2912895"/>
                <a:ext cx="1200641" cy="779630"/>
                <a:chOff x="2180791" y="5143499"/>
                <a:chExt cx="1200583" cy="779749"/>
              </a:xfrm>
            </p:grpSpPr>
            <p:sp>
              <p:nvSpPr>
                <p:cNvPr id="185" name="剪去同侧角的矩形 184"/>
                <p:cNvSpPr/>
                <p:nvPr/>
              </p:nvSpPr>
              <p:spPr bwMode="auto">
                <a:xfrm>
                  <a:off x="2180791" y="5143499"/>
                  <a:ext cx="1200583" cy="779749"/>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规划迭代</a:t>
                  </a:r>
                </a:p>
              </p:txBody>
            </p:sp>
            <p:sp>
              <p:nvSpPr>
                <p:cNvPr id="188" name="矩形 187"/>
                <p:cNvSpPr/>
                <p:nvPr/>
              </p:nvSpPr>
              <p:spPr bwMode="auto">
                <a:xfrm>
                  <a:off x="2315447" y="552064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t>迭代规划会议</a:t>
                  </a:r>
                </a:p>
              </p:txBody>
            </p:sp>
          </p:grpSp>
          <p:grpSp>
            <p:nvGrpSpPr>
              <p:cNvPr id="6181" name="组合 200"/>
              <p:cNvGrpSpPr>
                <a:grpSpLocks/>
              </p:cNvGrpSpPr>
              <p:nvPr/>
            </p:nvGrpSpPr>
            <p:grpSpPr bwMode="auto">
              <a:xfrm>
                <a:off x="3674902" y="2912895"/>
                <a:ext cx="2016097" cy="779630"/>
                <a:chOff x="3733367" y="5153023"/>
                <a:chExt cx="2016000" cy="779749"/>
              </a:xfrm>
            </p:grpSpPr>
            <p:sp>
              <p:nvSpPr>
                <p:cNvPr id="191" name="剪去同侧角的矩形 190"/>
                <p:cNvSpPr/>
                <p:nvPr/>
              </p:nvSpPr>
              <p:spPr bwMode="auto">
                <a:xfrm>
                  <a:off x="3733367" y="5153023"/>
                  <a:ext cx="2016000" cy="779749"/>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管理迭代</a:t>
                  </a:r>
                </a:p>
              </p:txBody>
            </p:sp>
            <p:sp>
              <p:nvSpPr>
                <p:cNvPr id="192" name="矩形 191"/>
                <p:cNvSpPr/>
                <p:nvPr/>
              </p:nvSpPr>
              <p:spPr bwMode="auto">
                <a:xfrm>
                  <a:off x="3784588" y="5530171"/>
                  <a:ext cx="936000" cy="270554"/>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t>迭代执行</a:t>
                  </a:r>
                </a:p>
              </p:txBody>
            </p:sp>
            <p:sp>
              <p:nvSpPr>
                <p:cNvPr id="198" name="矩形 197"/>
                <p:cNvSpPr/>
                <p:nvPr/>
              </p:nvSpPr>
              <p:spPr bwMode="auto">
                <a:xfrm>
                  <a:off x="4765663" y="5511121"/>
                  <a:ext cx="936000" cy="270554"/>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t>迭代监控</a:t>
                  </a:r>
                </a:p>
              </p:txBody>
            </p:sp>
          </p:grpSp>
          <p:grpSp>
            <p:nvGrpSpPr>
              <p:cNvPr id="6182" name="组合 199"/>
              <p:cNvGrpSpPr>
                <a:grpSpLocks/>
              </p:cNvGrpSpPr>
              <p:nvPr/>
            </p:nvGrpSpPr>
            <p:grpSpPr bwMode="auto">
              <a:xfrm>
                <a:off x="6026082" y="2576695"/>
                <a:ext cx="1200641" cy="1115830"/>
                <a:chOff x="6133666" y="5153023"/>
                <a:chExt cx="1200583" cy="1116000"/>
              </a:xfrm>
            </p:grpSpPr>
            <p:sp>
              <p:nvSpPr>
                <p:cNvPr id="194" name="剪去同侧角的矩形 193"/>
                <p:cNvSpPr/>
                <p:nvPr/>
              </p:nvSpPr>
              <p:spPr bwMode="auto">
                <a:xfrm>
                  <a:off x="6133666" y="5153023"/>
                  <a:ext cx="1200583" cy="1116000"/>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评估结果</a:t>
                  </a:r>
                </a:p>
              </p:txBody>
            </p:sp>
            <p:sp>
              <p:nvSpPr>
                <p:cNvPr id="195" name="矩形 194"/>
                <p:cNvSpPr/>
                <p:nvPr/>
              </p:nvSpPr>
              <p:spPr bwMode="auto">
                <a:xfrm>
                  <a:off x="6268322" y="5530172"/>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t>复审会议</a:t>
                  </a:r>
                </a:p>
              </p:txBody>
            </p:sp>
            <p:sp>
              <p:nvSpPr>
                <p:cNvPr id="199" name="矩形 198"/>
                <p:cNvSpPr/>
                <p:nvPr/>
              </p:nvSpPr>
              <p:spPr bwMode="auto">
                <a:xfrm>
                  <a:off x="6277847" y="588259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t>回顾会议</a:t>
                  </a:r>
                </a:p>
              </p:txBody>
            </p:sp>
          </p:grpSp>
          <p:grpSp>
            <p:nvGrpSpPr>
              <p:cNvPr id="6183" name="组合 211"/>
              <p:cNvGrpSpPr>
                <a:grpSpLocks/>
              </p:cNvGrpSpPr>
              <p:nvPr/>
            </p:nvGrpSpPr>
            <p:grpSpPr bwMode="auto">
              <a:xfrm>
                <a:off x="7561804" y="2576695"/>
                <a:ext cx="1200641" cy="1115830"/>
                <a:chOff x="6133666" y="5153023"/>
                <a:chExt cx="1200583" cy="1116000"/>
              </a:xfrm>
            </p:grpSpPr>
            <p:sp>
              <p:nvSpPr>
                <p:cNvPr id="213" name="剪去同侧角的矩形 212"/>
                <p:cNvSpPr/>
                <p:nvPr/>
              </p:nvSpPr>
              <p:spPr bwMode="auto">
                <a:xfrm>
                  <a:off x="6133666" y="5153023"/>
                  <a:ext cx="1200583" cy="1116000"/>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项目收尾</a:t>
                  </a:r>
                </a:p>
              </p:txBody>
            </p:sp>
            <p:sp>
              <p:nvSpPr>
                <p:cNvPr id="214" name="矩形 213"/>
                <p:cNvSpPr/>
                <p:nvPr/>
              </p:nvSpPr>
              <p:spPr bwMode="auto">
                <a:xfrm>
                  <a:off x="6268322" y="5530172"/>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t>发布管理</a:t>
                  </a:r>
                </a:p>
              </p:txBody>
            </p:sp>
            <p:sp>
              <p:nvSpPr>
                <p:cNvPr id="215" name="矩形 214"/>
                <p:cNvSpPr/>
                <p:nvPr/>
              </p:nvSpPr>
              <p:spPr bwMode="auto">
                <a:xfrm>
                  <a:off x="6277847" y="588259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t>项目验收</a:t>
                  </a:r>
                </a:p>
              </p:txBody>
            </p:sp>
          </p:grpSp>
          <p:cxnSp>
            <p:nvCxnSpPr>
              <p:cNvPr id="6184" name="直接箭头连接符 171"/>
              <p:cNvCxnSpPr>
                <a:cxnSpLocks noChangeShapeType="1"/>
              </p:cNvCxnSpPr>
              <p:nvPr/>
            </p:nvCxnSpPr>
            <p:spPr bwMode="auto">
              <a:xfrm>
                <a:off x="1816672"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185" name="直接箭头连接符 173"/>
              <p:cNvCxnSpPr>
                <a:cxnSpLocks noChangeShapeType="1"/>
              </p:cNvCxnSpPr>
              <p:nvPr/>
            </p:nvCxnSpPr>
            <p:spPr bwMode="auto">
              <a:xfrm>
                <a:off x="3346841"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186" name="直接箭头连接符 174"/>
              <p:cNvCxnSpPr>
                <a:cxnSpLocks noChangeShapeType="1"/>
              </p:cNvCxnSpPr>
              <p:nvPr/>
            </p:nvCxnSpPr>
            <p:spPr bwMode="auto">
              <a:xfrm>
                <a:off x="5700011"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187" name="直接箭头连接符 175"/>
              <p:cNvCxnSpPr>
                <a:cxnSpLocks noChangeShapeType="1"/>
              </p:cNvCxnSpPr>
              <p:nvPr/>
            </p:nvCxnSpPr>
            <p:spPr bwMode="auto">
              <a:xfrm>
                <a:off x="7224085"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6188" name="肘形连接符 188"/>
              <p:cNvCxnSpPr>
                <a:cxnSpLocks noChangeShapeType="1"/>
              </p:cNvCxnSpPr>
              <p:nvPr/>
            </p:nvCxnSpPr>
            <p:spPr bwMode="auto">
              <a:xfrm flipH="1" flipV="1">
                <a:off x="2739500" y="2912895"/>
                <a:ext cx="4487223" cy="221715"/>
              </a:xfrm>
              <a:prstGeom prst="bentConnector4">
                <a:avLst>
                  <a:gd name="adj1" fmla="val -5097"/>
                  <a:gd name="adj2" fmla="val 316236"/>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6189" name="矩形 281"/>
              <p:cNvSpPr>
                <a:spLocks noChangeArrowheads="1"/>
              </p:cNvSpPr>
              <p:nvPr/>
            </p:nvSpPr>
            <p:spPr bwMode="auto">
              <a:xfrm>
                <a:off x="4495218" y="2148789"/>
                <a:ext cx="846571" cy="27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300"/>
                  <a:t>迭代</a:t>
                </a:r>
                <a:r>
                  <a:rPr lang="en-US" altLang="zh-CN" sz="1300"/>
                  <a:t>1</a:t>
                </a:r>
                <a:r>
                  <a:rPr lang="zh-CN" altLang="en-US" sz="1300"/>
                  <a:t>～</a:t>
                </a:r>
                <a:r>
                  <a:rPr lang="en-US" altLang="zh-CN" sz="1300"/>
                  <a:t>n</a:t>
                </a:r>
                <a:endParaRPr lang="zh-CN" altLang="en-US" sz="1300"/>
              </a:p>
            </p:txBody>
          </p:sp>
        </p:grpSp>
      </p:grpSp>
      <p:sp>
        <p:nvSpPr>
          <p:cNvPr id="6158" name="TextBox 262"/>
          <p:cNvSpPr txBox="1">
            <a:spLocks noChangeArrowheads="1"/>
          </p:cNvSpPr>
          <p:nvPr/>
        </p:nvSpPr>
        <p:spPr bwMode="auto">
          <a:xfrm>
            <a:off x="144668" y="1527175"/>
            <a:ext cx="458788"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a:t>项目管理过程</a:t>
            </a:r>
          </a:p>
        </p:txBody>
      </p:sp>
      <p:grpSp>
        <p:nvGrpSpPr>
          <p:cNvPr id="6159" name="组合 87"/>
          <p:cNvGrpSpPr>
            <a:grpSpLocks/>
          </p:cNvGrpSpPr>
          <p:nvPr/>
        </p:nvGrpSpPr>
        <p:grpSpPr bwMode="auto">
          <a:xfrm>
            <a:off x="722518" y="1722438"/>
            <a:ext cx="1200150" cy="1970087"/>
            <a:chOff x="603456" y="1722453"/>
            <a:chExt cx="1200641" cy="1970072"/>
          </a:xfrm>
        </p:grpSpPr>
        <p:sp>
          <p:nvSpPr>
            <p:cNvPr id="181" name="剪去同侧角的矩形 180"/>
            <p:cNvSpPr/>
            <p:nvPr/>
          </p:nvSpPr>
          <p:spPr bwMode="auto">
            <a:xfrm>
              <a:off x="603456" y="1722453"/>
              <a:ext cx="1200641" cy="1970072"/>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项目启动</a:t>
              </a:r>
            </a:p>
          </p:txBody>
        </p:sp>
        <p:sp>
          <p:nvSpPr>
            <p:cNvPr id="400" name="矩形 399"/>
            <p:cNvSpPr/>
            <p:nvPr/>
          </p:nvSpPr>
          <p:spPr bwMode="auto">
            <a:xfrm>
              <a:off x="738119" y="208706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t>干系人分析</a:t>
              </a:r>
            </a:p>
          </p:txBody>
        </p:sp>
        <p:sp>
          <p:nvSpPr>
            <p:cNvPr id="401" name="矩形 400"/>
            <p:cNvSpPr/>
            <p:nvPr/>
          </p:nvSpPr>
          <p:spPr bwMode="auto">
            <a:xfrm>
              <a:off x="738119" y="238779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t>开发项建书</a:t>
              </a:r>
            </a:p>
          </p:txBody>
        </p:sp>
        <p:sp>
          <p:nvSpPr>
            <p:cNvPr id="402" name="矩形 401"/>
            <p:cNvSpPr/>
            <p:nvPr/>
          </p:nvSpPr>
          <p:spPr bwMode="auto">
            <a:xfrm>
              <a:off x="738119" y="3289986"/>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t>组建项目团队</a:t>
              </a:r>
            </a:p>
          </p:txBody>
        </p:sp>
        <p:sp>
          <p:nvSpPr>
            <p:cNvPr id="403" name="矩形 402"/>
            <p:cNvSpPr/>
            <p:nvPr/>
          </p:nvSpPr>
          <p:spPr bwMode="auto">
            <a:xfrm>
              <a:off x="738119" y="268852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t>项目规划</a:t>
              </a:r>
            </a:p>
          </p:txBody>
        </p:sp>
        <p:sp>
          <p:nvSpPr>
            <p:cNvPr id="87" name="矩形 86"/>
            <p:cNvSpPr/>
            <p:nvPr/>
          </p:nvSpPr>
          <p:spPr bwMode="auto">
            <a:xfrm>
              <a:off x="738119" y="298925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buFont typeface="WingDings" panose="05000000000000000000" pitchFamily="2" charset="2"/>
                <a:buNone/>
              </a:pPr>
              <a:r>
                <a:rPr lang="zh-CN" altLang="en-US" sz="1200"/>
                <a:t>准备项目环境</a:t>
              </a:r>
            </a:p>
          </p:txBody>
        </p:sp>
      </p:grpSp>
      <p:sp>
        <p:nvSpPr>
          <p:cNvPr id="2" name="灯片编号占位符 1"/>
          <p:cNvSpPr>
            <a:spLocks noGrp="1"/>
          </p:cNvSpPr>
          <p:nvPr>
            <p:ph type="sldNum" sz="quarter" idx="10"/>
          </p:nvPr>
        </p:nvSpPr>
        <p:spPr/>
        <p:txBody>
          <a:bodyPr/>
          <a:lstStyle/>
          <a:p>
            <a:fld id="{9231B233-6F93-4D7F-B7DA-1F27CAA8E8C0}" type="slidenum">
              <a:rPr lang="en-US" altLang="en-US" smtClean="0"/>
              <a:pPr/>
              <a:t>3</a:t>
            </a:fld>
            <a:endParaRPr lang="en-US"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smtClean="0"/>
              <a:t>3</a:t>
            </a:r>
            <a:r>
              <a:rPr lang="zh-CN" altLang="en-US" dirty="0" smtClean="0"/>
              <a:t>）执行过程敏捷化</a:t>
            </a:r>
            <a:endParaRPr lang="en-US" altLang="zh-CN" dirty="0" smtClean="0">
              <a:solidFill>
                <a:srgbClr val="C00000"/>
              </a:solidFill>
            </a:endParaRPr>
          </a:p>
        </p:txBody>
      </p:sp>
      <p:sp>
        <p:nvSpPr>
          <p:cNvPr id="23555" name="Rectangle 3"/>
          <p:cNvSpPr>
            <a:spLocks noGrp="1" noChangeArrowheads="1"/>
          </p:cNvSpPr>
          <p:nvPr>
            <p:ph sz="quarter" idx="11"/>
          </p:nvPr>
        </p:nvSpPr>
        <p:spPr/>
        <p:txBody>
          <a:bodyPr/>
          <a:lstStyle/>
          <a:p>
            <a:r>
              <a:rPr lang="zh-CN" altLang="en-US" dirty="0" smtClean="0"/>
              <a:t>有效的做到：</a:t>
            </a:r>
          </a:p>
          <a:p>
            <a:pPr lvl="1"/>
            <a:r>
              <a:rPr lang="zh-CN" altLang="en-US" dirty="0" smtClean="0"/>
              <a:t>及时消除影响团队绩效的任何障碍</a:t>
            </a:r>
          </a:p>
          <a:p>
            <a:pPr lvl="1"/>
            <a:r>
              <a:rPr lang="zh-CN" altLang="en-US" dirty="0" smtClean="0"/>
              <a:t>有效平衡</a:t>
            </a:r>
          </a:p>
          <a:p>
            <a:pPr lvl="2"/>
            <a:r>
              <a:rPr lang="zh-CN" altLang="en-US" dirty="0"/>
              <a:t>命</a:t>
            </a:r>
            <a:r>
              <a:rPr lang="zh-CN" altLang="en-US" dirty="0" smtClean="0"/>
              <a:t>令指导 </a:t>
            </a:r>
            <a:r>
              <a:rPr lang="en-US" altLang="zh-CN" dirty="0" smtClean="0"/>
              <a:t>vs </a:t>
            </a:r>
            <a:r>
              <a:rPr lang="zh-CN" altLang="en-US" dirty="0" smtClean="0"/>
              <a:t>放弃控制；</a:t>
            </a:r>
          </a:p>
          <a:p>
            <a:pPr lvl="2"/>
            <a:r>
              <a:rPr lang="zh-CN" altLang="en-US" dirty="0" smtClean="0"/>
              <a:t>自己决策 </a:t>
            </a:r>
            <a:r>
              <a:rPr lang="en-US" altLang="zh-CN" dirty="0" smtClean="0"/>
              <a:t>vs </a:t>
            </a:r>
            <a:r>
              <a:rPr lang="zh-CN" altLang="en-US" dirty="0" smtClean="0"/>
              <a:t>别人决策；</a:t>
            </a:r>
          </a:p>
          <a:p>
            <a:pPr lvl="2"/>
            <a:r>
              <a:rPr lang="zh-CN" altLang="en-US" dirty="0" smtClean="0"/>
              <a:t>自己工作 </a:t>
            </a:r>
            <a:r>
              <a:rPr lang="en-US" altLang="zh-CN" dirty="0" smtClean="0"/>
              <a:t>vs </a:t>
            </a:r>
            <a:r>
              <a:rPr lang="zh-CN" altLang="en-US" dirty="0" smtClean="0"/>
              <a:t>教会别人工作</a:t>
            </a:r>
          </a:p>
          <a:p>
            <a:pPr lvl="2"/>
            <a:r>
              <a:rPr lang="zh-CN" altLang="en-US" dirty="0"/>
              <a:t>合</a:t>
            </a:r>
            <a:r>
              <a:rPr lang="zh-CN" altLang="en-US" dirty="0" smtClean="0"/>
              <a:t>理分配领导、管理和实际工作的比例</a:t>
            </a:r>
          </a:p>
          <a:p>
            <a:pPr lvl="2"/>
            <a:endParaRPr lang="zh-CN" altLang="en-US" dirty="0" smtClean="0"/>
          </a:p>
        </p:txBody>
      </p:sp>
      <p:grpSp>
        <p:nvGrpSpPr>
          <p:cNvPr id="23556" name="Group 4"/>
          <p:cNvGrpSpPr>
            <a:grpSpLocks/>
          </p:cNvGrpSpPr>
          <p:nvPr/>
        </p:nvGrpSpPr>
        <p:grpSpPr bwMode="auto">
          <a:xfrm>
            <a:off x="7011097" y="2986590"/>
            <a:ext cx="1798638" cy="3260725"/>
            <a:chOff x="4018" y="1666"/>
            <a:chExt cx="1133" cy="2054"/>
          </a:xfrm>
        </p:grpSpPr>
        <p:sp>
          <p:nvSpPr>
            <p:cNvPr id="23557" name="Rectangle 5"/>
            <p:cNvSpPr>
              <a:spLocks noChangeArrowheads="1"/>
            </p:cNvSpPr>
            <p:nvPr/>
          </p:nvSpPr>
          <p:spPr bwMode="auto">
            <a:xfrm>
              <a:off x="4018" y="3080"/>
              <a:ext cx="1133" cy="640"/>
            </a:xfrm>
            <a:prstGeom prst="rect">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2000"/>
                <a:t>Do</a:t>
              </a:r>
            </a:p>
          </p:txBody>
        </p:sp>
        <p:sp>
          <p:nvSpPr>
            <p:cNvPr id="23558" name="Rectangle 6"/>
            <p:cNvSpPr>
              <a:spLocks noChangeArrowheads="1"/>
            </p:cNvSpPr>
            <p:nvPr/>
          </p:nvSpPr>
          <p:spPr bwMode="auto">
            <a:xfrm>
              <a:off x="4018" y="2371"/>
              <a:ext cx="1133" cy="704"/>
            </a:xfrm>
            <a:prstGeom prst="rect">
              <a:avLst/>
            </a:prstGeom>
            <a:solidFill>
              <a:srgbClr val="FFCC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a:t>Manage</a:t>
              </a:r>
            </a:p>
          </p:txBody>
        </p:sp>
        <p:sp>
          <p:nvSpPr>
            <p:cNvPr id="23559" name="Rectangle 7"/>
            <p:cNvSpPr>
              <a:spLocks noChangeArrowheads="1"/>
            </p:cNvSpPr>
            <p:nvPr/>
          </p:nvSpPr>
          <p:spPr bwMode="auto">
            <a:xfrm>
              <a:off x="4018" y="1666"/>
              <a:ext cx="1133" cy="705"/>
            </a:xfrm>
            <a:prstGeom prst="rect">
              <a:avLst/>
            </a:prstGeom>
            <a:solidFill>
              <a:srgbClr val="F3F30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dirty="0"/>
                <a:t>Lead</a:t>
              </a:r>
            </a:p>
          </p:txBody>
        </p:sp>
      </p:grpSp>
      <p:sp>
        <p:nvSpPr>
          <p:cNvPr id="10" name="上箭头 9"/>
          <p:cNvSpPr/>
          <p:nvPr/>
        </p:nvSpPr>
        <p:spPr bwMode="auto">
          <a:xfrm>
            <a:off x="6571263" y="2986590"/>
            <a:ext cx="401637" cy="3257550"/>
          </a:xfrm>
          <a:prstGeom prst="upArrow">
            <a:avLst/>
          </a:prstGeom>
          <a:gradFill flip="none" rotWithShape="1">
            <a:gsLst>
              <a:gs pos="0">
                <a:srgbClr val="FBEAC7"/>
              </a:gs>
              <a:gs pos="36000">
                <a:srgbClr val="FEE7F2"/>
              </a:gs>
              <a:gs pos="36000">
                <a:srgbClr val="FAC77D"/>
              </a:gs>
              <a:gs pos="61000">
                <a:srgbClr val="FBA97D"/>
              </a:gs>
              <a:gs pos="82001">
                <a:srgbClr val="FBD49C"/>
              </a:gs>
              <a:gs pos="100000">
                <a:srgbClr val="FEE7F2"/>
              </a:gs>
            </a:gsLst>
            <a:lin ang="9000000" scaled="0"/>
            <a:tileRect/>
          </a:gra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zh-CN" altLang="en-US">
              <a:solidFill>
                <a:schemeClr val="tx1"/>
              </a:solidFill>
              <a:ea typeface="宋体" pitchFamily="2" charset="-122"/>
            </a:endParaRP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30</a:t>
            </a:fld>
            <a:endParaRPr lang="en-US" alt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smtClean="0"/>
              <a:t>本章内容</a:t>
            </a:r>
            <a:endParaRPr lang="zh-CN" altLang="en-US" dirty="0"/>
          </a:p>
        </p:txBody>
      </p:sp>
      <p:sp>
        <p:nvSpPr>
          <p:cNvPr id="5124" name="Rectangle 3"/>
          <p:cNvSpPr>
            <a:spLocks noGrp="1" noChangeArrowheads="1"/>
          </p:cNvSpPr>
          <p:nvPr>
            <p:ph sz="quarter" idx="11"/>
          </p:nvPr>
        </p:nvSpPr>
        <p:spPr/>
        <p:txBody>
          <a:bodyPr>
            <a:normAutofit fontScale="92500" lnSpcReduction="10000"/>
          </a:bodyPr>
          <a:lstStyle/>
          <a:p>
            <a:r>
              <a:rPr lang="zh-CN" altLang="en-US" dirty="0" smtClean="0"/>
              <a:t>砖：如何组建软件开发团队（始自寒武纪）</a:t>
            </a:r>
            <a:endParaRPr lang="en-US" altLang="zh-CN" dirty="0" smtClean="0"/>
          </a:p>
          <a:p>
            <a:r>
              <a:rPr lang="en-US" altLang="zh-CN" dirty="0" smtClean="0"/>
              <a:t>5.1 </a:t>
            </a:r>
            <a:r>
              <a:rPr lang="zh-CN" altLang="en-US" dirty="0" smtClean="0"/>
              <a:t>敏捷项目团队的</a:t>
            </a:r>
            <a:r>
              <a:rPr lang="zh-CN" altLang="zh-CN" dirty="0" smtClean="0"/>
              <a:t>角色和职责</a:t>
            </a:r>
            <a:endParaRPr lang="en-US" altLang="zh-CN" dirty="0" smtClean="0"/>
          </a:p>
          <a:p>
            <a:pPr lvl="1"/>
            <a:r>
              <a:rPr lang="zh-CN" altLang="en-US" dirty="0" smtClean="0"/>
              <a:t>主要</a:t>
            </a:r>
            <a:r>
              <a:rPr lang="zh-CN" altLang="zh-CN" dirty="0" smtClean="0"/>
              <a:t>角色和职责</a:t>
            </a:r>
          </a:p>
          <a:p>
            <a:pPr lvl="1"/>
            <a:r>
              <a:rPr lang="zh-CN" altLang="zh-CN" dirty="0" smtClean="0"/>
              <a:t>敏捷项目经理的角色转变</a:t>
            </a:r>
          </a:p>
          <a:p>
            <a:r>
              <a:rPr lang="en-US" altLang="zh-CN" dirty="0" smtClean="0"/>
              <a:t>5.2 </a:t>
            </a:r>
            <a:r>
              <a:rPr lang="zh-CN" altLang="en-US" dirty="0" smtClean="0"/>
              <a:t>敏捷开发团队</a:t>
            </a:r>
            <a:endParaRPr lang="en-US" altLang="zh-CN" dirty="0" smtClean="0"/>
          </a:p>
          <a:p>
            <a:pPr lvl="1"/>
            <a:r>
              <a:rPr lang="zh-CN" altLang="zh-CN" dirty="0" smtClean="0"/>
              <a:t>敏捷项目团队的文化</a:t>
            </a:r>
            <a:endParaRPr lang="en-US" altLang="zh-CN" dirty="0" smtClean="0"/>
          </a:p>
          <a:p>
            <a:pPr lvl="1"/>
            <a:r>
              <a:rPr lang="zh-CN" altLang="en-US" dirty="0" smtClean="0"/>
              <a:t>完整团队</a:t>
            </a:r>
            <a:endParaRPr lang="zh-CN" altLang="zh-CN" dirty="0" smtClean="0"/>
          </a:p>
          <a:p>
            <a:r>
              <a:rPr lang="en-US" altLang="zh-CN" dirty="0" smtClean="0"/>
              <a:t>5.3 </a:t>
            </a:r>
            <a:r>
              <a:rPr lang="zh-CN" altLang="zh-CN" dirty="0" smtClean="0"/>
              <a:t>项目管理环境准备</a:t>
            </a:r>
          </a:p>
          <a:p>
            <a:r>
              <a:rPr lang="en-US" altLang="zh-CN" dirty="0" smtClean="0"/>
              <a:t>5.4 </a:t>
            </a:r>
            <a:r>
              <a:rPr lang="zh-CN" altLang="zh-CN" dirty="0" smtClean="0"/>
              <a:t>传统团队组织</a:t>
            </a:r>
          </a:p>
          <a:p>
            <a:r>
              <a:rPr lang="zh-CN" altLang="zh-CN" dirty="0" smtClean="0"/>
              <a:t>小结</a:t>
            </a:r>
          </a:p>
          <a:p>
            <a:r>
              <a:rPr lang="zh-CN" altLang="en-US" dirty="0" smtClean="0"/>
              <a:t>思考</a:t>
            </a:r>
            <a:endParaRPr lang="zh-CN" altLang="zh-CN" dirty="0"/>
          </a:p>
        </p:txBody>
      </p:sp>
      <p:pic>
        <p:nvPicPr>
          <p:cNvPr id="5127"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153987" y="3301159"/>
            <a:ext cx="7018115" cy="4572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31</a:t>
            </a:fld>
            <a:endParaRPr lang="en-US" altLang="en-US"/>
          </a:p>
        </p:txBody>
      </p:sp>
    </p:spTree>
    <p:extLst>
      <p:ext uri="{BB962C8B-B14F-4D97-AF65-F5344CB8AC3E}">
        <p14:creationId xmlns:p14="http://schemas.microsoft.com/office/powerpoint/2010/main" val="179588806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2" descr="cp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00" y="1217613"/>
            <a:ext cx="735330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3"/>
          <p:cNvSpPr txBox="1">
            <a:spLocks noChangeArrowheads="1"/>
          </p:cNvSpPr>
          <p:nvPr/>
        </p:nvSpPr>
        <p:spPr bwMode="auto">
          <a:xfrm>
            <a:off x="5964238" y="2878138"/>
            <a:ext cx="26590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4008" tIns="32004" rIns="64008" bIns="32004">
            <a:spAutoFit/>
          </a:bodyPr>
          <a:lstStyle>
            <a:lvl1pPr defTabSz="639763" eaLnBrk="0" hangingPunct="0">
              <a:defRPr>
                <a:solidFill>
                  <a:schemeClr val="tx1"/>
                </a:solidFill>
                <a:latin typeface="Arial" panose="020B0604020202020204" pitchFamily="34" charset="0"/>
                <a:cs typeface="Arial" panose="020B0604020202020204" pitchFamily="34" charset="0"/>
              </a:defRPr>
            </a:lvl1pPr>
            <a:lvl2pPr marL="742950" indent="-285750" defTabSz="639763" eaLnBrk="0" hangingPunct="0">
              <a:defRPr>
                <a:solidFill>
                  <a:schemeClr val="tx1"/>
                </a:solidFill>
                <a:latin typeface="Arial" panose="020B0604020202020204" pitchFamily="34" charset="0"/>
                <a:cs typeface="Arial" panose="020B0604020202020204" pitchFamily="34" charset="0"/>
              </a:defRPr>
            </a:lvl2pPr>
            <a:lvl3pPr marL="1143000" indent="-228600" defTabSz="639763" eaLnBrk="0" hangingPunct="0">
              <a:defRPr>
                <a:solidFill>
                  <a:schemeClr val="tx1"/>
                </a:solidFill>
                <a:latin typeface="Arial" panose="020B0604020202020204" pitchFamily="34" charset="0"/>
                <a:cs typeface="Arial" panose="020B0604020202020204" pitchFamily="34" charset="0"/>
              </a:defRPr>
            </a:lvl3pPr>
            <a:lvl4pPr marL="1600200" indent="-228600" defTabSz="639763" eaLnBrk="0" hangingPunct="0">
              <a:defRPr>
                <a:solidFill>
                  <a:schemeClr val="tx1"/>
                </a:solidFill>
                <a:latin typeface="Arial" panose="020B0604020202020204" pitchFamily="34" charset="0"/>
                <a:cs typeface="Arial" panose="020B0604020202020204" pitchFamily="34" charset="0"/>
              </a:defRPr>
            </a:lvl4pPr>
            <a:lvl5pPr marL="2057400" indent="-228600" defTabSz="639763" eaLnBrk="0" hangingPunct="0">
              <a:defRPr>
                <a:solidFill>
                  <a:schemeClr val="tx1"/>
                </a:solidFill>
                <a:latin typeface="Arial" panose="020B0604020202020204" pitchFamily="34" charset="0"/>
                <a:cs typeface="Arial" panose="020B0604020202020204" pitchFamily="34" charset="0"/>
              </a:defRPr>
            </a:lvl5pPr>
            <a:lvl6pPr marL="2514600" indent="-228600" defTabSz="639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39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39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39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zh-CN" altLang="zh-CN" b="1">
                <a:solidFill>
                  <a:srgbClr val="FF0000"/>
                </a:solidFill>
              </a:rPr>
              <a:t>承诺为共同的目标而奋斗</a:t>
            </a:r>
            <a:endParaRPr lang="en-US" altLang="zh-CN" b="1">
              <a:solidFill>
                <a:srgbClr val="FF0000"/>
              </a:solidFill>
            </a:endParaRPr>
          </a:p>
        </p:txBody>
      </p:sp>
      <p:sp>
        <p:nvSpPr>
          <p:cNvPr id="25605" name="Text Box 4"/>
          <p:cNvSpPr txBox="1">
            <a:spLocks noChangeArrowheads="1"/>
          </p:cNvSpPr>
          <p:nvPr/>
        </p:nvSpPr>
        <p:spPr bwMode="auto">
          <a:xfrm>
            <a:off x="3252788" y="4622800"/>
            <a:ext cx="2198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4008" tIns="32004" rIns="64008" bIns="32004">
            <a:spAutoFit/>
          </a:bodyPr>
          <a:lstStyle>
            <a:lvl1pPr defTabSz="639763" eaLnBrk="0" hangingPunct="0">
              <a:defRPr>
                <a:solidFill>
                  <a:schemeClr val="tx1"/>
                </a:solidFill>
                <a:latin typeface="Arial" panose="020B0604020202020204" pitchFamily="34" charset="0"/>
                <a:cs typeface="Arial" panose="020B0604020202020204" pitchFamily="34" charset="0"/>
              </a:defRPr>
            </a:lvl1pPr>
            <a:lvl2pPr marL="742950" indent="-285750" defTabSz="639763" eaLnBrk="0" hangingPunct="0">
              <a:defRPr>
                <a:solidFill>
                  <a:schemeClr val="tx1"/>
                </a:solidFill>
                <a:latin typeface="Arial" panose="020B0604020202020204" pitchFamily="34" charset="0"/>
                <a:cs typeface="Arial" panose="020B0604020202020204" pitchFamily="34" charset="0"/>
              </a:defRPr>
            </a:lvl2pPr>
            <a:lvl3pPr marL="1143000" indent="-228600" defTabSz="639763" eaLnBrk="0" hangingPunct="0">
              <a:defRPr>
                <a:solidFill>
                  <a:schemeClr val="tx1"/>
                </a:solidFill>
                <a:latin typeface="Arial" panose="020B0604020202020204" pitchFamily="34" charset="0"/>
                <a:cs typeface="Arial" panose="020B0604020202020204" pitchFamily="34" charset="0"/>
              </a:defRPr>
            </a:lvl3pPr>
            <a:lvl4pPr marL="1600200" indent="-228600" defTabSz="639763" eaLnBrk="0" hangingPunct="0">
              <a:defRPr>
                <a:solidFill>
                  <a:schemeClr val="tx1"/>
                </a:solidFill>
                <a:latin typeface="Arial" panose="020B0604020202020204" pitchFamily="34" charset="0"/>
                <a:cs typeface="Arial" panose="020B0604020202020204" pitchFamily="34" charset="0"/>
              </a:defRPr>
            </a:lvl4pPr>
            <a:lvl5pPr marL="2057400" indent="-228600" defTabSz="639763" eaLnBrk="0" hangingPunct="0">
              <a:defRPr>
                <a:solidFill>
                  <a:schemeClr val="tx1"/>
                </a:solidFill>
                <a:latin typeface="Arial" panose="020B0604020202020204" pitchFamily="34" charset="0"/>
                <a:cs typeface="Arial" panose="020B0604020202020204" pitchFamily="34" charset="0"/>
              </a:defRPr>
            </a:lvl5pPr>
            <a:lvl6pPr marL="2514600" indent="-228600" defTabSz="639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39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39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39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b="1">
                <a:solidFill>
                  <a:srgbClr val="FF0000"/>
                </a:solidFill>
              </a:rPr>
              <a:t>互相依赖、相互负责</a:t>
            </a:r>
            <a:endParaRPr lang="en-US" altLang="zh-CN" b="1">
              <a:solidFill>
                <a:srgbClr val="FF0000"/>
              </a:solidFill>
            </a:endParaRPr>
          </a:p>
        </p:txBody>
      </p:sp>
      <p:sp>
        <p:nvSpPr>
          <p:cNvPr id="25606" name="Text Box 5"/>
          <p:cNvSpPr txBox="1">
            <a:spLocks noChangeArrowheads="1"/>
          </p:cNvSpPr>
          <p:nvPr/>
        </p:nvSpPr>
        <p:spPr bwMode="auto">
          <a:xfrm>
            <a:off x="639163" y="2849563"/>
            <a:ext cx="198875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64008" tIns="32004" rIns="64008" bIns="32004">
            <a:spAutoFit/>
          </a:bodyPr>
          <a:lstStyle>
            <a:lvl1pPr defTabSz="639763" eaLnBrk="0" hangingPunct="0">
              <a:defRPr>
                <a:solidFill>
                  <a:schemeClr val="tx1"/>
                </a:solidFill>
                <a:latin typeface="Arial" panose="020B0604020202020204" pitchFamily="34" charset="0"/>
                <a:cs typeface="Arial" panose="020B0604020202020204" pitchFamily="34" charset="0"/>
              </a:defRPr>
            </a:lvl1pPr>
            <a:lvl2pPr marL="742950" indent="-285750" defTabSz="639763" eaLnBrk="0" hangingPunct="0">
              <a:defRPr>
                <a:solidFill>
                  <a:schemeClr val="tx1"/>
                </a:solidFill>
                <a:latin typeface="Arial" panose="020B0604020202020204" pitchFamily="34" charset="0"/>
                <a:cs typeface="Arial" panose="020B0604020202020204" pitchFamily="34" charset="0"/>
              </a:defRPr>
            </a:lvl2pPr>
            <a:lvl3pPr marL="1143000" indent="-228600" defTabSz="639763" eaLnBrk="0" hangingPunct="0">
              <a:defRPr>
                <a:solidFill>
                  <a:schemeClr val="tx1"/>
                </a:solidFill>
                <a:latin typeface="Arial" panose="020B0604020202020204" pitchFamily="34" charset="0"/>
                <a:cs typeface="Arial" panose="020B0604020202020204" pitchFamily="34" charset="0"/>
              </a:defRPr>
            </a:lvl3pPr>
            <a:lvl4pPr marL="1600200" indent="-228600" defTabSz="639763" eaLnBrk="0" hangingPunct="0">
              <a:defRPr>
                <a:solidFill>
                  <a:schemeClr val="tx1"/>
                </a:solidFill>
                <a:latin typeface="Arial" panose="020B0604020202020204" pitchFamily="34" charset="0"/>
                <a:cs typeface="Arial" panose="020B0604020202020204" pitchFamily="34" charset="0"/>
              </a:defRPr>
            </a:lvl4pPr>
            <a:lvl5pPr marL="2057400" indent="-228600" defTabSz="639763" eaLnBrk="0" hangingPunct="0">
              <a:defRPr>
                <a:solidFill>
                  <a:schemeClr val="tx1"/>
                </a:solidFill>
                <a:latin typeface="Arial" panose="020B0604020202020204" pitchFamily="34" charset="0"/>
                <a:cs typeface="Arial" panose="020B0604020202020204" pitchFamily="34" charset="0"/>
              </a:defRPr>
            </a:lvl5pPr>
            <a:lvl6pPr marL="2514600" indent="-228600" defTabSz="639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39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39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39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b="1" dirty="0">
                <a:solidFill>
                  <a:srgbClr val="FF0000"/>
                </a:solidFill>
              </a:rPr>
              <a:t>承诺使用统一方法</a:t>
            </a:r>
          </a:p>
        </p:txBody>
      </p:sp>
      <p:sp>
        <p:nvSpPr>
          <p:cNvPr id="25607" name="Text Box 6"/>
          <p:cNvSpPr txBox="1">
            <a:spLocks noChangeArrowheads="1"/>
          </p:cNvSpPr>
          <p:nvPr/>
        </p:nvSpPr>
        <p:spPr bwMode="auto">
          <a:xfrm>
            <a:off x="3802063" y="1682750"/>
            <a:ext cx="1047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4008" tIns="32004" rIns="64008" bIns="32004">
            <a:spAutoFit/>
          </a:bodyPr>
          <a:lstStyle>
            <a:lvl1pPr defTabSz="639763" eaLnBrk="0" hangingPunct="0">
              <a:defRPr>
                <a:solidFill>
                  <a:schemeClr val="tx1"/>
                </a:solidFill>
                <a:latin typeface="Arial" panose="020B0604020202020204" pitchFamily="34" charset="0"/>
                <a:cs typeface="Arial" panose="020B0604020202020204" pitchFamily="34" charset="0"/>
              </a:defRPr>
            </a:lvl1pPr>
            <a:lvl2pPr marL="742950" indent="-285750" defTabSz="639763" eaLnBrk="0" hangingPunct="0">
              <a:defRPr>
                <a:solidFill>
                  <a:schemeClr val="tx1"/>
                </a:solidFill>
                <a:latin typeface="Arial" panose="020B0604020202020204" pitchFamily="34" charset="0"/>
                <a:cs typeface="Arial" panose="020B0604020202020204" pitchFamily="34" charset="0"/>
              </a:defRPr>
            </a:lvl2pPr>
            <a:lvl3pPr marL="1143000" indent="-228600" defTabSz="639763" eaLnBrk="0" hangingPunct="0">
              <a:defRPr>
                <a:solidFill>
                  <a:schemeClr val="tx1"/>
                </a:solidFill>
                <a:latin typeface="Arial" panose="020B0604020202020204" pitchFamily="34" charset="0"/>
                <a:cs typeface="Arial" panose="020B0604020202020204" pitchFamily="34" charset="0"/>
              </a:defRPr>
            </a:lvl3pPr>
            <a:lvl4pPr marL="1600200" indent="-228600" defTabSz="639763" eaLnBrk="0" hangingPunct="0">
              <a:defRPr>
                <a:solidFill>
                  <a:schemeClr val="tx1"/>
                </a:solidFill>
                <a:latin typeface="Arial" panose="020B0604020202020204" pitchFamily="34" charset="0"/>
                <a:cs typeface="Arial" panose="020B0604020202020204" pitchFamily="34" charset="0"/>
              </a:defRPr>
            </a:lvl4pPr>
            <a:lvl5pPr marL="2057400" indent="-228600" defTabSz="639763" eaLnBrk="0" hangingPunct="0">
              <a:defRPr>
                <a:solidFill>
                  <a:schemeClr val="tx1"/>
                </a:solidFill>
                <a:latin typeface="Arial" panose="020B0604020202020204" pitchFamily="34" charset="0"/>
                <a:cs typeface="Arial" panose="020B0604020202020204" pitchFamily="34" charset="0"/>
              </a:defRPr>
            </a:lvl5pPr>
            <a:lvl6pPr marL="2514600" indent="-228600" defTabSz="639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39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39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3976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b="1">
                <a:solidFill>
                  <a:srgbClr val="FF0000"/>
                </a:solidFill>
              </a:rPr>
              <a:t>技能互补</a:t>
            </a:r>
            <a:endParaRPr lang="en-US" altLang="zh-CN" b="1">
              <a:solidFill>
                <a:srgbClr val="FF0000"/>
              </a:solidFill>
            </a:endParaRPr>
          </a:p>
        </p:txBody>
      </p:sp>
      <p:sp>
        <p:nvSpPr>
          <p:cNvPr id="25608" name="Rectangle 8"/>
          <p:cNvSpPr>
            <a:spLocks noGrp="1" noChangeArrowheads="1"/>
          </p:cNvSpPr>
          <p:nvPr>
            <p:ph type="title"/>
          </p:nvPr>
        </p:nvSpPr>
        <p:spPr/>
        <p:txBody>
          <a:bodyPr/>
          <a:lstStyle/>
          <a:p>
            <a:r>
              <a:rPr lang="zh-CN" altLang="en-US" dirty="0" smtClean="0"/>
              <a:t>团队基本要素</a:t>
            </a:r>
            <a:endParaRPr lang="en-US" altLang="zh-CN" dirty="0" smtClean="0"/>
          </a:p>
        </p:txBody>
      </p:sp>
      <p:sp>
        <p:nvSpPr>
          <p:cNvPr id="25609" name="Oval 10"/>
          <p:cNvSpPr>
            <a:spLocks noChangeArrowheads="1"/>
          </p:cNvSpPr>
          <p:nvPr/>
        </p:nvSpPr>
        <p:spPr bwMode="auto">
          <a:xfrm>
            <a:off x="3671888" y="2781300"/>
            <a:ext cx="1219200" cy="654050"/>
          </a:xfrm>
          <a:prstGeom prst="ellipse">
            <a:avLst/>
          </a:prstGeom>
          <a:solidFill>
            <a:schemeClr val="hlink"/>
          </a:solidFill>
          <a:ln w="28575" cap="sq"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7" name="矩形 16"/>
          <p:cNvSpPr/>
          <p:nvPr/>
        </p:nvSpPr>
        <p:spPr>
          <a:xfrm>
            <a:off x="3879098" y="2878435"/>
            <a:ext cx="881973" cy="369332"/>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mn-ea"/>
              </a:rPr>
              <a:t>小团队</a:t>
            </a:r>
          </a:p>
        </p:txBody>
      </p:sp>
      <p:pic>
        <p:nvPicPr>
          <p:cNvPr id="25611" name="Picture 10" descr="ti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4013200"/>
            <a:ext cx="20828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9231B233-6F93-4D7F-B7DA-1F27CAA8E8C0}" type="slidenum">
              <a:rPr lang="en-US" altLang="en-US" smtClean="0"/>
              <a:pPr/>
              <a:t>32</a:t>
            </a:fld>
            <a:endParaRPr lang="en-US" alt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dirty="0" smtClean="0"/>
              <a:t>如何成为</a:t>
            </a:r>
            <a:r>
              <a:rPr lang="zh-CN" altLang="en-US" dirty="0" smtClean="0">
                <a:solidFill>
                  <a:srgbClr val="C00000"/>
                </a:solidFill>
              </a:rPr>
              <a:t>智慧的团队</a:t>
            </a:r>
            <a:endParaRPr lang="sv-SE" altLang="zh-CN" dirty="0" smtClean="0">
              <a:solidFill>
                <a:srgbClr val="C00000"/>
              </a:solidFill>
            </a:endParaRPr>
          </a:p>
        </p:txBody>
      </p:sp>
      <p:sp>
        <p:nvSpPr>
          <p:cNvPr id="26627" name="Content Placeholder 7"/>
          <p:cNvSpPr>
            <a:spLocks noGrp="1"/>
          </p:cNvSpPr>
          <p:nvPr>
            <p:ph sz="quarter" idx="11"/>
          </p:nvPr>
        </p:nvSpPr>
        <p:spPr/>
        <p:txBody>
          <a:bodyPr/>
          <a:lstStyle/>
          <a:p>
            <a:r>
              <a:rPr lang="zh-CN" altLang="en-US" smtClean="0"/>
              <a:t>很多软件项目团队超过</a:t>
            </a:r>
            <a:r>
              <a:rPr lang="en-US" altLang="zh-CN" smtClean="0"/>
              <a:t>20</a:t>
            </a:r>
            <a:r>
              <a:rPr lang="zh-CN" altLang="en-US" smtClean="0"/>
              <a:t>个人</a:t>
            </a:r>
            <a:endParaRPr lang="en-US" altLang="zh-CN" smtClean="0"/>
          </a:p>
          <a:p>
            <a:r>
              <a:rPr lang="zh-CN" altLang="en-US" smtClean="0"/>
              <a:t>经常组织成需求、架构、开发和测试等竖井式的团队</a:t>
            </a:r>
            <a:endParaRPr lang="sv-SE" altLang="zh-CN" smtClean="0"/>
          </a:p>
        </p:txBody>
      </p:sp>
      <p:grpSp>
        <p:nvGrpSpPr>
          <p:cNvPr id="26628" name="组合 146"/>
          <p:cNvGrpSpPr>
            <a:grpSpLocks/>
          </p:cNvGrpSpPr>
          <p:nvPr/>
        </p:nvGrpSpPr>
        <p:grpSpPr bwMode="auto">
          <a:xfrm>
            <a:off x="5219700" y="2203539"/>
            <a:ext cx="3619500" cy="1343025"/>
            <a:chOff x="331788" y="2743200"/>
            <a:chExt cx="8502650" cy="3527425"/>
          </a:xfrm>
        </p:grpSpPr>
        <p:sp>
          <p:nvSpPr>
            <p:cNvPr id="192" name="Flowchart: Magnetic Disk 191"/>
            <p:cNvSpPr/>
            <p:nvPr/>
          </p:nvSpPr>
          <p:spPr bwMode="auto">
            <a:xfrm>
              <a:off x="3311446" y="3543750"/>
              <a:ext cx="2595546" cy="2726875"/>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sz="1200">
                <a:ea typeface="宋体" panose="02010600030101010101" pitchFamily="2" charset="-122"/>
              </a:endParaRPr>
            </a:p>
          </p:txBody>
        </p:sp>
        <p:sp>
          <p:nvSpPr>
            <p:cNvPr id="155" name="Flowchart: Magnetic Disk 154"/>
            <p:cNvSpPr/>
            <p:nvPr/>
          </p:nvSpPr>
          <p:spPr bwMode="auto">
            <a:xfrm>
              <a:off x="331788" y="3539582"/>
              <a:ext cx="2595546" cy="2722704"/>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sz="1200">
                <a:ea typeface="宋体" panose="02010600030101010101" pitchFamily="2" charset="-122"/>
              </a:endParaRPr>
            </a:p>
          </p:txBody>
        </p:sp>
        <p:sp>
          <p:nvSpPr>
            <p:cNvPr id="152" name="Flowchart: Magnetic Disk 151"/>
            <p:cNvSpPr/>
            <p:nvPr/>
          </p:nvSpPr>
          <p:spPr bwMode="auto">
            <a:xfrm>
              <a:off x="6238892" y="3435342"/>
              <a:ext cx="2595546" cy="2726875"/>
            </a:xfrm>
            <a:prstGeom prst="flowChartMagneticDisk">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sz="1200">
                <a:ea typeface="宋体" panose="02010600030101010101" pitchFamily="2" charset="-122"/>
              </a:endParaRPr>
            </a:p>
          </p:txBody>
        </p:sp>
        <p:grpSp>
          <p:nvGrpSpPr>
            <p:cNvPr id="26726" name="Group 153"/>
            <p:cNvGrpSpPr>
              <a:grpSpLocks/>
            </p:cNvGrpSpPr>
            <p:nvPr/>
          </p:nvGrpSpPr>
          <p:grpSpPr bwMode="auto">
            <a:xfrm>
              <a:off x="568325" y="4492625"/>
              <a:ext cx="1962150" cy="1504950"/>
              <a:chOff x="568072" y="4231956"/>
              <a:chExt cx="1962846" cy="1503683"/>
            </a:xfrm>
          </p:grpSpPr>
          <p:sp>
            <p:nvSpPr>
              <p:cNvPr id="26838" name="Freeform 6"/>
              <p:cNvSpPr>
                <a:spLocks/>
              </p:cNvSpPr>
              <p:nvPr/>
            </p:nvSpPr>
            <p:spPr bwMode="auto">
              <a:xfrm>
                <a:off x="1080725" y="4262106"/>
                <a:ext cx="216923" cy="319391"/>
              </a:xfrm>
              <a:custGeom>
                <a:avLst/>
                <a:gdLst>
                  <a:gd name="T0" fmla="*/ 2147483647 w 212"/>
                  <a:gd name="T1" fmla="*/ 2147483647 h 339"/>
                  <a:gd name="T2" fmla="*/ 2147483647 w 212"/>
                  <a:gd name="T3" fmla="*/ 2147483647 h 339"/>
                  <a:gd name="T4" fmla="*/ 2147483647 w 212"/>
                  <a:gd name="T5" fmla="*/ 2147483647 h 339"/>
                  <a:gd name="T6" fmla="*/ 2147483647 w 212"/>
                  <a:gd name="T7" fmla="*/ 2147483647 h 339"/>
                  <a:gd name="T8" fmla="*/ 2147483647 w 212"/>
                  <a:gd name="T9" fmla="*/ 2147483647 h 339"/>
                  <a:gd name="T10" fmla="*/ 2147483647 w 212"/>
                  <a:gd name="T11" fmla="*/ 0 h 339"/>
                  <a:gd name="T12" fmla="*/ 2147483647 w 212"/>
                  <a:gd name="T13" fmla="*/ 2147483647 h 339"/>
                  <a:gd name="T14" fmla="*/ 2147483647 w 212"/>
                  <a:gd name="T15" fmla="*/ 2147483647 h 339"/>
                  <a:gd name="T16" fmla="*/ 2147483647 w 212"/>
                  <a:gd name="T17" fmla="*/ 2147483647 h 339"/>
                  <a:gd name="T18" fmla="*/ 2147483647 w 212"/>
                  <a:gd name="T19" fmla="*/ 2147483647 h 339"/>
                  <a:gd name="T20" fmla="*/ 2147483647 w 212"/>
                  <a:gd name="T21" fmla="*/ 2147483647 h 339"/>
                  <a:gd name="T22" fmla="*/ 2147483647 w 212"/>
                  <a:gd name="T23" fmla="*/ 2147483647 h 339"/>
                  <a:gd name="T24" fmla="*/ 2147483647 w 212"/>
                  <a:gd name="T25" fmla="*/ 2147483647 h 339"/>
                  <a:gd name="T26" fmla="*/ 2147483647 w 212"/>
                  <a:gd name="T27" fmla="*/ 2147483647 h 339"/>
                  <a:gd name="T28" fmla="*/ 2147483647 w 212"/>
                  <a:gd name="T29" fmla="*/ 2147483647 h 339"/>
                  <a:gd name="T30" fmla="*/ 2147483647 w 212"/>
                  <a:gd name="T31" fmla="*/ 2147483647 h 339"/>
                  <a:gd name="T32" fmla="*/ 2147483647 w 212"/>
                  <a:gd name="T33" fmla="*/ 2147483647 h 339"/>
                  <a:gd name="T34" fmla="*/ 2147483647 w 212"/>
                  <a:gd name="T35" fmla="*/ 2147483647 h 339"/>
                  <a:gd name="T36" fmla="*/ 0 w 212"/>
                  <a:gd name="T37" fmla="*/ 2147483647 h 339"/>
                  <a:gd name="T38" fmla="*/ 2147483647 w 212"/>
                  <a:gd name="T39" fmla="*/ 2147483647 h 339"/>
                  <a:gd name="T40" fmla="*/ 2147483647 w 212"/>
                  <a:gd name="T41" fmla="*/ 2147483647 h 339"/>
                  <a:gd name="T42" fmla="*/ 2147483647 w 212"/>
                  <a:gd name="T43" fmla="*/ 2147483647 h 3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12"/>
                  <a:gd name="T67" fmla="*/ 0 h 339"/>
                  <a:gd name="T68" fmla="*/ 212 w 212"/>
                  <a:gd name="T69" fmla="*/ 339 h 3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12" h="339">
                    <a:moveTo>
                      <a:pt x="71" y="162"/>
                    </a:moveTo>
                    <a:lnTo>
                      <a:pt x="67" y="113"/>
                    </a:lnTo>
                    <a:lnTo>
                      <a:pt x="67" y="66"/>
                    </a:lnTo>
                    <a:lnTo>
                      <a:pt x="76" y="27"/>
                    </a:lnTo>
                    <a:lnTo>
                      <a:pt x="96" y="10"/>
                    </a:lnTo>
                    <a:lnTo>
                      <a:pt x="124" y="0"/>
                    </a:lnTo>
                    <a:lnTo>
                      <a:pt x="159" y="17"/>
                    </a:lnTo>
                    <a:lnTo>
                      <a:pt x="184" y="69"/>
                    </a:lnTo>
                    <a:lnTo>
                      <a:pt x="204" y="148"/>
                    </a:lnTo>
                    <a:lnTo>
                      <a:pt x="211" y="207"/>
                    </a:lnTo>
                    <a:lnTo>
                      <a:pt x="212" y="281"/>
                    </a:lnTo>
                    <a:lnTo>
                      <a:pt x="200" y="321"/>
                    </a:lnTo>
                    <a:lnTo>
                      <a:pt x="183" y="339"/>
                    </a:lnTo>
                    <a:lnTo>
                      <a:pt x="148" y="339"/>
                    </a:lnTo>
                    <a:lnTo>
                      <a:pt x="123" y="314"/>
                    </a:lnTo>
                    <a:lnTo>
                      <a:pt x="99" y="263"/>
                    </a:lnTo>
                    <a:lnTo>
                      <a:pt x="81" y="221"/>
                    </a:lnTo>
                    <a:lnTo>
                      <a:pt x="7" y="209"/>
                    </a:lnTo>
                    <a:lnTo>
                      <a:pt x="0" y="191"/>
                    </a:lnTo>
                    <a:lnTo>
                      <a:pt x="3" y="179"/>
                    </a:lnTo>
                    <a:lnTo>
                      <a:pt x="75" y="177"/>
                    </a:lnTo>
                    <a:lnTo>
                      <a:pt x="71"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9" name="Freeform 7"/>
              <p:cNvSpPr>
                <a:spLocks/>
              </p:cNvSpPr>
              <p:nvPr/>
            </p:nvSpPr>
            <p:spPr bwMode="auto">
              <a:xfrm>
                <a:off x="840268" y="4498587"/>
                <a:ext cx="423614" cy="211985"/>
              </a:xfrm>
              <a:custGeom>
                <a:avLst/>
                <a:gdLst>
                  <a:gd name="T0" fmla="*/ 2147483647 w 414"/>
                  <a:gd name="T1" fmla="*/ 2147483647 h 225"/>
                  <a:gd name="T2" fmla="*/ 2147483647 w 414"/>
                  <a:gd name="T3" fmla="*/ 2147483647 h 225"/>
                  <a:gd name="T4" fmla="*/ 2147483647 w 414"/>
                  <a:gd name="T5" fmla="*/ 2147483647 h 225"/>
                  <a:gd name="T6" fmla="*/ 2147483647 w 414"/>
                  <a:gd name="T7" fmla="*/ 2147483647 h 225"/>
                  <a:gd name="T8" fmla="*/ 2147483647 w 414"/>
                  <a:gd name="T9" fmla="*/ 2147483647 h 225"/>
                  <a:gd name="T10" fmla="*/ 2147483647 w 414"/>
                  <a:gd name="T11" fmla="*/ 2147483647 h 225"/>
                  <a:gd name="T12" fmla="*/ 2147483647 w 414"/>
                  <a:gd name="T13" fmla="*/ 0 h 225"/>
                  <a:gd name="T14" fmla="*/ 0 w 414"/>
                  <a:gd name="T15" fmla="*/ 2147483647 h 225"/>
                  <a:gd name="T16" fmla="*/ 2147483647 w 414"/>
                  <a:gd name="T17" fmla="*/ 2147483647 h 225"/>
                  <a:gd name="T18" fmla="*/ 2147483647 w 414"/>
                  <a:gd name="T19" fmla="*/ 2147483647 h 225"/>
                  <a:gd name="T20" fmla="*/ 2147483647 w 414"/>
                  <a:gd name="T21" fmla="*/ 2147483647 h 225"/>
                  <a:gd name="T22" fmla="*/ 2147483647 w 414"/>
                  <a:gd name="T23" fmla="*/ 2147483647 h 225"/>
                  <a:gd name="T24" fmla="*/ 2147483647 w 414"/>
                  <a:gd name="T25" fmla="*/ 2147483647 h 225"/>
                  <a:gd name="T26" fmla="*/ 2147483647 w 414"/>
                  <a:gd name="T27" fmla="*/ 2147483647 h 225"/>
                  <a:gd name="T28" fmla="*/ 2147483647 w 414"/>
                  <a:gd name="T29" fmla="*/ 2147483647 h 225"/>
                  <a:gd name="T30" fmla="*/ 2147483647 w 414"/>
                  <a:gd name="T31" fmla="*/ 2147483647 h 225"/>
                  <a:gd name="T32" fmla="*/ 2147483647 w 414"/>
                  <a:gd name="T33" fmla="*/ 2147483647 h 225"/>
                  <a:gd name="T34" fmla="*/ 2147483647 w 414"/>
                  <a:gd name="T35" fmla="*/ 2147483647 h 225"/>
                  <a:gd name="T36" fmla="*/ 2147483647 w 414"/>
                  <a:gd name="T37" fmla="*/ 2147483647 h 225"/>
                  <a:gd name="T38" fmla="*/ 2147483647 w 414"/>
                  <a:gd name="T39" fmla="*/ 2147483647 h 225"/>
                  <a:gd name="T40" fmla="*/ 2147483647 w 414"/>
                  <a:gd name="T41" fmla="*/ 2147483647 h 225"/>
                  <a:gd name="T42" fmla="*/ 2147483647 w 414"/>
                  <a:gd name="T43" fmla="*/ 2147483647 h 225"/>
                  <a:gd name="T44" fmla="*/ 2147483647 w 414"/>
                  <a:gd name="T45" fmla="*/ 2147483647 h 225"/>
                  <a:gd name="T46" fmla="*/ 2147483647 w 414"/>
                  <a:gd name="T47" fmla="*/ 2147483647 h 225"/>
                  <a:gd name="T48" fmla="*/ 2147483647 w 414"/>
                  <a:gd name="T49" fmla="*/ 2147483647 h 2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4"/>
                  <a:gd name="T76" fmla="*/ 0 h 225"/>
                  <a:gd name="T77" fmla="*/ 414 w 414"/>
                  <a:gd name="T78" fmla="*/ 225 h 2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4" h="225">
                    <a:moveTo>
                      <a:pt x="413" y="189"/>
                    </a:moveTo>
                    <a:lnTo>
                      <a:pt x="359" y="161"/>
                    </a:lnTo>
                    <a:lnTo>
                      <a:pt x="338" y="154"/>
                    </a:lnTo>
                    <a:lnTo>
                      <a:pt x="275" y="130"/>
                    </a:lnTo>
                    <a:lnTo>
                      <a:pt x="150" y="76"/>
                    </a:lnTo>
                    <a:lnTo>
                      <a:pt x="67" y="40"/>
                    </a:lnTo>
                    <a:lnTo>
                      <a:pt x="12" y="0"/>
                    </a:lnTo>
                    <a:lnTo>
                      <a:pt x="0" y="11"/>
                    </a:lnTo>
                    <a:lnTo>
                      <a:pt x="8" y="28"/>
                    </a:lnTo>
                    <a:lnTo>
                      <a:pt x="48" y="58"/>
                    </a:lnTo>
                    <a:lnTo>
                      <a:pt x="75" y="65"/>
                    </a:lnTo>
                    <a:lnTo>
                      <a:pt x="64" y="84"/>
                    </a:lnTo>
                    <a:lnTo>
                      <a:pt x="67" y="112"/>
                    </a:lnTo>
                    <a:lnTo>
                      <a:pt x="100" y="144"/>
                    </a:lnTo>
                    <a:lnTo>
                      <a:pt x="134" y="156"/>
                    </a:lnTo>
                    <a:lnTo>
                      <a:pt x="154" y="135"/>
                    </a:lnTo>
                    <a:lnTo>
                      <a:pt x="162" y="107"/>
                    </a:lnTo>
                    <a:lnTo>
                      <a:pt x="207" y="119"/>
                    </a:lnTo>
                    <a:lnTo>
                      <a:pt x="251" y="147"/>
                    </a:lnTo>
                    <a:lnTo>
                      <a:pt x="303" y="173"/>
                    </a:lnTo>
                    <a:lnTo>
                      <a:pt x="341" y="201"/>
                    </a:lnTo>
                    <a:lnTo>
                      <a:pt x="381" y="221"/>
                    </a:lnTo>
                    <a:lnTo>
                      <a:pt x="402" y="225"/>
                    </a:lnTo>
                    <a:lnTo>
                      <a:pt x="414" y="210"/>
                    </a:lnTo>
                    <a:lnTo>
                      <a:pt x="413" y="1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0" name="Freeform 8"/>
              <p:cNvSpPr>
                <a:spLocks/>
              </p:cNvSpPr>
              <p:nvPr/>
            </p:nvSpPr>
            <p:spPr bwMode="auto">
              <a:xfrm>
                <a:off x="1226023" y="4605051"/>
                <a:ext cx="140182" cy="613344"/>
              </a:xfrm>
              <a:custGeom>
                <a:avLst/>
                <a:gdLst>
                  <a:gd name="T0" fmla="*/ 2147483647 w 137"/>
                  <a:gd name="T1" fmla="*/ 2147483647 h 651"/>
                  <a:gd name="T2" fmla="*/ 2147483647 w 137"/>
                  <a:gd name="T3" fmla="*/ 2147483647 h 651"/>
                  <a:gd name="T4" fmla="*/ 2147483647 w 137"/>
                  <a:gd name="T5" fmla="*/ 0 h 651"/>
                  <a:gd name="T6" fmla="*/ 2147483647 w 137"/>
                  <a:gd name="T7" fmla="*/ 2147483647 h 651"/>
                  <a:gd name="T8" fmla="*/ 2147483647 w 137"/>
                  <a:gd name="T9" fmla="*/ 2147483647 h 651"/>
                  <a:gd name="T10" fmla="*/ 2147483647 w 137"/>
                  <a:gd name="T11" fmla="*/ 2147483647 h 651"/>
                  <a:gd name="T12" fmla="*/ 2147483647 w 137"/>
                  <a:gd name="T13" fmla="*/ 2147483647 h 651"/>
                  <a:gd name="T14" fmla="*/ 2147483647 w 137"/>
                  <a:gd name="T15" fmla="*/ 2147483647 h 651"/>
                  <a:gd name="T16" fmla="*/ 2147483647 w 137"/>
                  <a:gd name="T17" fmla="*/ 2147483647 h 651"/>
                  <a:gd name="T18" fmla="*/ 2147483647 w 137"/>
                  <a:gd name="T19" fmla="*/ 2147483647 h 651"/>
                  <a:gd name="T20" fmla="*/ 2147483647 w 137"/>
                  <a:gd name="T21" fmla="*/ 2147483647 h 651"/>
                  <a:gd name="T22" fmla="*/ 2147483647 w 137"/>
                  <a:gd name="T23" fmla="*/ 2147483647 h 651"/>
                  <a:gd name="T24" fmla="*/ 2147483647 w 137"/>
                  <a:gd name="T25" fmla="*/ 2147483647 h 651"/>
                  <a:gd name="T26" fmla="*/ 2147483647 w 137"/>
                  <a:gd name="T27" fmla="*/ 2147483647 h 651"/>
                  <a:gd name="T28" fmla="*/ 2147483647 w 137"/>
                  <a:gd name="T29" fmla="*/ 2147483647 h 651"/>
                  <a:gd name="T30" fmla="*/ 2147483647 w 137"/>
                  <a:gd name="T31" fmla="*/ 2147483647 h 651"/>
                  <a:gd name="T32" fmla="*/ 2147483647 w 137"/>
                  <a:gd name="T33" fmla="*/ 2147483647 h 651"/>
                  <a:gd name="T34" fmla="*/ 0 w 137"/>
                  <a:gd name="T35" fmla="*/ 2147483647 h 651"/>
                  <a:gd name="T36" fmla="*/ 2147483647 w 137"/>
                  <a:gd name="T37" fmla="*/ 2147483647 h 651"/>
                  <a:gd name="T38" fmla="*/ 2147483647 w 137"/>
                  <a:gd name="T39" fmla="*/ 2147483647 h 651"/>
                  <a:gd name="T40" fmla="*/ 2147483647 w 137"/>
                  <a:gd name="T41" fmla="*/ 2147483647 h 651"/>
                  <a:gd name="T42" fmla="*/ 2147483647 w 137"/>
                  <a:gd name="T43" fmla="*/ 2147483647 h 651"/>
                  <a:gd name="T44" fmla="*/ 2147483647 w 137"/>
                  <a:gd name="T45" fmla="*/ 2147483647 h 651"/>
                  <a:gd name="T46" fmla="*/ 2147483647 w 137"/>
                  <a:gd name="T47" fmla="*/ 2147483647 h 651"/>
                  <a:gd name="T48" fmla="*/ 2147483647 w 137"/>
                  <a:gd name="T49" fmla="*/ 2147483647 h 651"/>
                  <a:gd name="T50" fmla="*/ 2147483647 w 137"/>
                  <a:gd name="T51" fmla="*/ 2147483647 h 651"/>
                  <a:gd name="T52" fmla="*/ 2147483647 w 137"/>
                  <a:gd name="T53" fmla="*/ 2147483647 h 651"/>
                  <a:gd name="T54" fmla="*/ 2147483647 w 137"/>
                  <a:gd name="T55" fmla="*/ 2147483647 h 65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37"/>
                  <a:gd name="T85" fmla="*/ 0 h 651"/>
                  <a:gd name="T86" fmla="*/ 137 w 137"/>
                  <a:gd name="T87" fmla="*/ 651 h 65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37" h="651">
                    <a:moveTo>
                      <a:pt x="20" y="32"/>
                    </a:moveTo>
                    <a:lnTo>
                      <a:pt x="30" y="7"/>
                    </a:lnTo>
                    <a:lnTo>
                      <a:pt x="54" y="0"/>
                    </a:lnTo>
                    <a:lnTo>
                      <a:pt x="84" y="23"/>
                    </a:lnTo>
                    <a:lnTo>
                      <a:pt x="112" y="101"/>
                    </a:lnTo>
                    <a:lnTo>
                      <a:pt x="124" y="161"/>
                    </a:lnTo>
                    <a:lnTo>
                      <a:pt x="134" y="233"/>
                    </a:lnTo>
                    <a:lnTo>
                      <a:pt x="137" y="331"/>
                    </a:lnTo>
                    <a:lnTo>
                      <a:pt x="136" y="418"/>
                    </a:lnTo>
                    <a:lnTo>
                      <a:pt x="134" y="521"/>
                    </a:lnTo>
                    <a:lnTo>
                      <a:pt x="129" y="600"/>
                    </a:lnTo>
                    <a:lnTo>
                      <a:pt x="118" y="633"/>
                    </a:lnTo>
                    <a:lnTo>
                      <a:pt x="98" y="645"/>
                    </a:lnTo>
                    <a:lnTo>
                      <a:pt x="73" y="651"/>
                    </a:lnTo>
                    <a:lnTo>
                      <a:pt x="42" y="640"/>
                    </a:lnTo>
                    <a:lnTo>
                      <a:pt x="18" y="623"/>
                    </a:lnTo>
                    <a:lnTo>
                      <a:pt x="6" y="588"/>
                    </a:lnTo>
                    <a:lnTo>
                      <a:pt x="0" y="521"/>
                    </a:lnTo>
                    <a:lnTo>
                      <a:pt x="2" y="442"/>
                    </a:lnTo>
                    <a:lnTo>
                      <a:pt x="14" y="388"/>
                    </a:lnTo>
                    <a:lnTo>
                      <a:pt x="18" y="304"/>
                    </a:lnTo>
                    <a:lnTo>
                      <a:pt x="17" y="263"/>
                    </a:lnTo>
                    <a:lnTo>
                      <a:pt x="9" y="215"/>
                    </a:lnTo>
                    <a:lnTo>
                      <a:pt x="4" y="168"/>
                    </a:lnTo>
                    <a:lnTo>
                      <a:pt x="2" y="109"/>
                    </a:lnTo>
                    <a:lnTo>
                      <a:pt x="2" y="67"/>
                    </a:lnTo>
                    <a:lnTo>
                      <a:pt x="12" y="44"/>
                    </a:lnTo>
                    <a:lnTo>
                      <a:pt x="2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1" name="Freeform 9"/>
              <p:cNvSpPr>
                <a:spLocks/>
              </p:cNvSpPr>
              <p:nvPr/>
            </p:nvSpPr>
            <p:spPr bwMode="auto">
              <a:xfrm>
                <a:off x="1183047" y="5116642"/>
                <a:ext cx="179064" cy="585079"/>
              </a:xfrm>
              <a:custGeom>
                <a:avLst/>
                <a:gdLst>
                  <a:gd name="T0" fmla="*/ 2147483647 w 175"/>
                  <a:gd name="T1" fmla="*/ 0 h 621"/>
                  <a:gd name="T2" fmla="*/ 2147483647 w 175"/>
                  <a:gd name="T3" fmla="*/ 2147483647 h 621"/>
                  <a:gd name="T4" fmla="*/ 2147483647 w 175"/>
                  <a:gd name="T5" fmla="*/ 2147483647 h 621"/>
                  <a:gd name="T6" fmla="*/ 2147483647 w 175"/>
                  <a:gd name="T7" fmla="*/ 2147483647 h 621"/>
                  <a:gd name="T8" fmla="*/ 2147483647 w 175"/>
                  <a:gd name="T9" fmla="*/ 2147483647 h 621"/>
                  <a:gd name="T10" fmla="*/ 2147483647 w 175"/>
                  <a:gd name="T11" fmla="*/ 2147483647 h 621"/>
                  <a:gd name="T12" fmla="*/ 2147483647 w 175"/>
                  <a:gd name="T13" fmla="*/ 2147483647 h 621"/>
                  <a:gd name="T14" fmla="*/ 2147483647 w 175"/>
                  <a:gd name="T15" fmla="*/ 2147483647 h 621"/>
                  <a:gd name="T16" fmla="*/ 2147483647 w 175"/>
                  <a:gd name="T17" fmla="*/ 2147483647 h 621"/>
                  <a:gd name="T18" fmla="*/ 2147483647 w 175"/>
                  <a:gd name="T19" fmla="*/ 2147483647 h 621"/>
                  <a:gd name="T20" fmla="*/ 2147483647 w 175"/>
                  <a:gd name="T21" fmla="*/ 2147483647 h 621"/>
                  <a:gd name="T22" fmla="*/ 2147483647 w 175"/>
                  <a:gd name="T23" fmla="*/ 2147483647 h 621"/>
                  <a:gd name="T24" fmla="*/ 2147483647 w 175"/>
                  <a:gd name="T25" fmla="*/ 2147483647 h 621"/>
                  <a:gd name="T26" fmla="*/ 2147483647 w 175"/>
                  <a:gd name="T27" fmla="*/ 2147483647 h 621"/>
                  <a:gd name="T28" fmla="*/ 2147483647 w 175"/>
                  <a:gd name="T29" fmla="*/ 2147483647 h 621"/>
                  <a:gd name="T30" fmla="*/ 2147483647 w 175"/>
                  <a:gd name="T31" fmla="*/ 2147483647 h 621"/>
                  <a:gd name="T32" fmla="*/ 2147483647 w 175"/>
                  <a:gd name="T33" fmla="*/ 2147483647 h 621"/>
                  <a:gd name="T34" fmla="*/ 0 w 175"/>
                  <a:gd name="T35" fmla="*/ 2147483647 h 621"/>
                  <a:gd name="T36" fmla="*/ 2147483647 w 175"/>
                  <a:gd name="T37" fmla="*/ 2147483647 h 621"/>
                  <a:gd name="T38" fmla="*/ 2147483647 w 175"/>
                  <a:gd name="T39" fmla="*/ 2147483647 h 621"/>
                  <a:gd name="T40" fmla="*/ 2147483647 w 175"/>
                  <a:gd name="T41" fmla="*/ 2147483647 h 621"/>
                  <a:gd name="T42" fmla="*/ 2147483647 w 175"/>
                  <a:gd name="T43" fmla="*/ 2147483647 h 621"/>
                  <a:gd name="T44" fmla="*/ 2147483647 w 175"/>
                  <a:gd name="T45" fmla="*/ 2147483647 h 621"/>
                  <a:gd name="T46" fmla="*/ 2147483647 w 175"/>
                  <a:gd name="T47" fmla="*/ 2147483647 h 621"/>
                  <a:gd name="T48" fmla="*/ 2147483647 w 175"/>
                  <a:gd name="T49" fmla="*/ 2147483647 h 621"/>
                  <a:gd name="T50" fmla="*/ 2147483647 w 175"/>
                  <a:gd name="T51" fmla="*/ 2147483647 h 621"/>
                  <a:gd name="T52" fmla="*/ 2147483647 w 175"/>
                  <a:gd name="T53" fmla="*/ 2147483647 h 621"/>
                  <a:gd name="T54" fmla="*/ 2147483647 w 175"/>
                  <a:gd name="T55" fmla="*/ 2147483647 h 621"/>
                  <a:gd name="T56" fmla="*/ 2147483647 w 175"/>
                  <a:gd name="T57" fmla="*/ 2147483647 h 621"/>
                  <a:gd name="T58" fmla="*/ 2147483647 w 175"/>
                  <a:gd name="T59" fmla="*/ 2147483647 h 621"/>
                  <a:gd name="T60" fmla="*/ 2147483647 w 175"/>
                  <a:gd name="T61" fmla="*/ 2147483647 h 621"/>
                  <a:gd name="T62" fmla="*/ 2147483647 w 175"/>
                  <a:gd name="T63" fmla="*/ 2147483647 h 621"/>
                  <a:gd name="T64" fmla="*/ 2147483647 w 175"/>
                  <a:gd name="T65" fmla="*/ 2147483647 h 621"/>
                  <a:gd name="T66" fmla="*/ 2147483647 w 175"/>
                  <a:gd name="T67" fmla="*/ 0 h 62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5"/>
                  <a:gd name="T103" fmla="*/ 0 h 621"/>
                  <a:gd name="T104" fmla="*/ 175 w 175"/>
                  <a:gd name="T105" fmla="*/ 621 h 62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5" h="621">
                    <a:moveTo>
                      <a:pt x="110" y="0"/>
                    </a:moveTo>
                    <a:lnTo>
                      <a:pt x="142" y="12"/>
                    </a:lnTo>
                    <a:lnTo>
                      <a:pt x="147" y="49"/>
                    </a:lnTo>
                    <a:lnTo>
                      <a:pt x="150" y="119"/>
                    </a:lnTo>
                    <a:lnTo>
                      <a:pt x="142" y="203"/>
                    </a:lnTo>
                    <a:lnTo>
                      <a:pt x="135" y="294"/>
                    </a:lnTo>
                    <a:lnTo>
                      <a:pt x="130" y="397"/>
                    </a:lnTo>
                    <a:lnTo>
                      <a:pt x="134" y="448"/>
                    </a:lnTo>
                    <a:lnTo>
                      <a:pt x="143" y="498"/>
                    </a:lnTo>
                    <a:lnTo>
                      <a:pt x="166" y="544"/>
                    </a:lnTo>
                    <a:lnTo>
                      <a:pt x="175" y="563"/>
                    </a:lnTo>
                    <a:lnTo>
                      <a:pt x="171" y="582"/>
                    </a:lnTo>
                    <a:lnTo>
                      <a:pt x="145" y="582"/>
                    </a:lnTo>
                    <a:lnTo>
                      <a:pt x="107" y="591"/>
                    </a:lnTo>
                    <a:lnTo>
                      <a:pt x="56" y="612"/>
                    </a:lnTo>
                    <a:lnTo>
                      <a:pt x="24" y="621"/>
                    </a:lnTo>
                    <a:lnTo>
                      <a:pt x="4" y="600"/>
                    </a:lnTo>
                    <a:lnTo>
                      <a:pt x="0" y="568"/>
                    </a:lnTo>
                    <a:lnTo>
                      <a:pt x="24" y="558"/>
                    </a:lnTo>
                    <a:lnTo>
                      <a:pt x="66" y="556"/>
                    </a:lnTo>
                    <a:lnTo>
                      <a:pt x="114" y="556"/>
                    </a:lnTo>
                    <a:lnTo>
                      <a:pt x="150" y="558"/>
                    </a:lnTo>
                    <a:lnTo>
                      <a:pt x="147" y="549"/>
                    </a:lnTo>
                    <a:lnTo>
                      <a:pt x="131" y="526"/>
                    </a:lnTo>
                    <a:lnTo>
                      <a:pt x="118" y="484"/>
                    </a:lnTo>
                    <a:lnTo>
                      <a:pt x="107" y="430"/>
                    </a:lnTo>
                    <a:lnTo>
                      <a:pt x="107" y="395"/>
                    </a:lnTo>
                    <a:lnTo>
                      <a:pt x="114" y="287"/>
                    </a:lnTo>
                    <a:lnTo>
                      <a:pt x="114" y="210"/>
                    </a:lnTo>
                    <a:lnTo>
                      <a:pt x="110" y="126"/>
                    </a:lnTo>
                    <a:lnTo>
                      <a:pt x="102" y="86"/>
                    </a:lnTo>
                    <a:lnTo>
                      <a:pt x="95" y="35"/>
                    </a:lnTo>
                    <a:lnTo>
                      <a:pt x="106" y="12"/>
                    </a:lnTo>
                    <a:lnTo>
                      <a:pt x="1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2" name="Freeform 10"/>
              <p:cNvSpPr>
                <a:spLocks/>
              </p:cNvSpPr>
              <p:nvPr/>
            </p:nvSpPr>
            <p:spPr bwMode="auto">
              <a:xfrm>
                <a:off x="1111422" y="5041269"/>
                <a:ext cx="179064" cy="573773"/>
              </a:xfrm>
              <a:custGeom>
                <a:avLst/>
                <a:gdLst>
                  <a:gd name="T0" fmla="*/ 2147483647 w 175"/>
                  <a:gd name="T1" fmla="*/ 0 h 609"/>
                  <a:gd name="T2" fmla="*/ 2147483647 w 175"/>
                  <a:gd name="T3" fmla="*/ 2147483647 h 609"/>
                  <a:gd name="T4" fmla="*/ 2147483647 w 175"/>
                  <a:gd name="T5" fmla="*/ 2147483647 h 609"/>
                  <a:gd name="T6" fmla="*/ 2147483647 w 175"/>
                  <a:gd name="T7" fmla="*/ 2147483647 h 609"/>
                  <a:gd name="T8" fmla="*/ 2147483647 w 175"/>
                  <a:gd name="T9" fmla="*/ 2147483647 h 609"/>
                  <a:gd name="T10" fmla="*/ 2147483647 w 175"/>
                  <a:gd name="T11" fmla="*/ 2147483647 h 609"/>
                  <a:gd name="T12" fmla="*/ 2147483647 w 175"/>
                  <a:gd name="T13" fmla="*/ 2147483647 h 609"/>
                  <a:gd name="T14" fmla="*/ 2147483647 w 175"/>
                  <a:gd name="T15" fmla="*/ 2147483647 h 609"/>
                  <a:gd name="T16" fmla="*/ 2147483647 w 175"/>
                  <a:gd name="T17" fmla="*/ 2147483647 h 609"/>
                  <a:gd name="T18" fmla="*/ 2147483647 w 175"/>
                  <a:gd name="T19" fmla="*/ 2147483647 h 609"/>
                  <a:gd name="T20" fmla="*/ 2147483647 w 175"/>
                  <a:gd name="T21" fmla="*/ 2147483647 h 609"/>
                  <a:gd name="T22" fmla="*/ 2147483647 w 175"/>
                  <a:gd name="T23" fmla="*/ 2147483647 h 609"/>
                  <a:gd name="T24" fmla="*/ 2147483647 w 175"/>
                  <a:gd name="T25" fmla="*/ 2147483647 h 609"/>
                  <a:gd name="T26" fmla="*/ 2147483647 w 175"/>
                  <a:gd name="T27" fmla="*/ 2147483647 h 609"/>
                  <a:gd name="T28" fmla="*/ 2147483647 w 175"/>
                  <a:gd name="T29" fmla="*/ 2147483647 h 609"/>
                  <a:gd name="T30" fmla="*/ 2147483647 w 175"/>
                  <a:gd name="T31" fmla="*/ 2147483647 h 609"/>
                  <a:gd name="T32" fmla="*/ 2147483647 w 175"/>
                  <a:gd name="T33" fmla="*/ 2147483647 h 609"/>
                  <a:gd name="T34" fmla="*/ 0 w 175"/>
                  <a:gd name="T35" fmla="*/ 2147483647 h 609"/>
                  <a:gd name="T36" fmla="*/ 2147483647 w 175"/>
                  <a:gd name="T37" fmla="*/ 2147483647 h 609"/>
                  <a:gd name="T38" fmla="*/ 2147483647 w 175"/>
                  <a:gd name="T39" fmla="*/ 2147483647 h 609"/>
                  <a:gd name="T40" fmla="*/ 2147483647 w 175"/>
                  <a:gd name="T41" fmla="*/ 2147483647 h 609"/>
                  <a:gd name="T42" fmla="*/ 2147483647 w 175"/>
                  <a:gd name="T43" fmla="*/ 2147483647 h 609"/>
                  <a:gd name="T44" fmla="*/ 2147483647 w 175"/>
                  <a:gd name="T45" fmla="*/ 2147483647 h 609"/>
                  <a:gd name="T46" fmla="*/ 2147483647 w 175"/>
                  <a:gd name="T47" fmla="*/ 2147483647 h 609"/>
                  <a:gd name="T48" fmla="*/ 2147483647 w 175"/>
                  <a:gd name="T49" fmla="*/ 2147483647 h 609"/>
                  <a:gd name="T50" fmla="*/ 2147483647 w 175"/>
                  <a:gd name="T51" fmla="*/ 2147483647 h 609"/>
                  <a:gd name="T52" fmla="*/ 2147483647 w 175"/>
                  <a:gd name="T53" fmla="*/ 2147483647 h 609"/>
                  <a:gd name="T54" fmla="*/ 2147483647 w 175"/>
                  <a:gd name="T55" fmla="*/ 2147483647 h 609"/>
                  <a:gd name="T56" fmla="*/ 2147483647 w 175"/>
                  <a:gd name="T57" fmla="*/ 2147483647 h 609"/>
                  <a:gd name="T58" fmla="*/ 2147483647 w 175"/>
                  <a:gd name="T59" fmla="*/ 2147483647 h 609"/>
                  <a:gd name="T60" fmla="*/ 2147483647 w 175"/>
                  <a:gd name="T61" fmla="*/ 2147483647 h 609"/>
                  <a:gd name="T62" fmla="*/ 2147483647 w 175"/>
                  <a:gd name="T63" fmla="*/ 2147483647 h 609"/>
                  <a:gd name="T64" fmla="*/ 2147483647 w 175"/>
                  <a:gd name="T65" fmla="*/ 2147483647 h 609"/>
                  <a:gd name="T66" fmla="*/ 2147483647 w 175"/>
                  <a:gd name="T67" fmla="*/ 0 h 60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5"/>
                  <a:gd name="T103" fmla="*/ 0 h 609"/>
                  <a:gd name="T104" fmla="*/ 175 w 175"/>
                  <a:gd name="T105" fmla="*/ 609 h 60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5" h="609">
                    <a:moveTo>
                      <a:pt x="136" y="0"/>
                    </a:moveTo>
                    <a:lnTo>
                      <a:pt x="167" y="14"/>
                    </a:lnTo>
                    <a:lnTo>
                      <a:pt x="170" y="52"/>
                    </a:lnTo>
                    <a:lnTo>
                      <a:pt x="170" y="124"/>
                    </a:lnTo>
                    <a:lnTo>
                      <a:pt x="159" y="206"/>
                    </a:lnTo>
                    <a:lnTo>
                      <a:pt x="147" y="297"/>
                    </a:lnTo>
                    <a:lnTo>
                      <a:pt x="137" y="396"/>
                    </a:lnTo>
                    <a:lnTo>
                      <a:pt x="139" y="448"/>
                    </a:lnTo>
                    <a:lnTo>
                      <a:pt x="145" y="499"/>
                    </a:lnTo>
                    <a:lnTo>
                      <a:pt x="167" y="548"/>
                    </a:lnTo>
                    <a:lnTo>
                      <a:pt x="175" y="567"/>
                    </a:lnTo>
                    <a:lnTo>
                      <a:pt x="170" y="585"/>
                    </a:lnTo>
                    <a:lnTo>
                      <a:pt x="144" y="583"/>
                    </a:lnTo>
                    <a:lnTo>
                      <a:pt x="106" y="590"/>
                    </a:lnTo>
                    <a:lnTo>
                      <a:pt x="54" y="602"/>
                    </a:lnTo>
                    <a:lnTo>
                      <a:pt x="21" y="609"/>
                    </a:lnTo>
                    <a:lnTo>
                      <a:pt x="2" y="585"/>
                    </a:lnTo>
                    <a:lnTo>
                      <a:pt x="0" y="553"/>
                    </a:lnTo>
                    <a:lnTo>
                      <a:pt x="23" y="545"/>
                    </a:lnTo>
                    <a:lnTo>
                      <a:pt x="66" y="550"/>
                    </a:lnTo>
                    <a:lnTo>
                      <a:pt x="114" y="553"/>
                    </a:lnTo>
                    <a:lnTo>
                      <a:pt x="149" y="559"/>
                    </a:lnTo>
                    <a:lnTo>
                      <a:pt x="148" y="551"/>
                    </a:lnTo>
                    <a:lnTo>
                      <a:pt x="132" y="525"/>
                    </a:lnTo>
                    <a:lnTo>
                      <a:pt x="121" y="482"/>
                    </a:lnTo>
                    <a:lnTo>
                      <a:pt x="114" y="428"/>
                    </a:lnTo>
                    <a:lnTo>
                      <a:pt x="115" y="392"/>
                    </a:lnTo>
                    <a:lnTo>
                      <a:pt x="127" y="285"/>
                    </a:lnTo>
                    <a:lnTo>
                      <a:pt x="131" y="209"/>
                    </a:lnTo>
                    <a:lnTo>
                      <a:pt x="129" y="124"/>
                    </a:lnTo>
                    <a:lnTo>
                      <a:pt x="124" y="84"/>
                    </a:lnTo>
                    <a:lnTo>
                      <a:pt x="120" y="34"/>
                    </a:lnTo>
                    <a:lnTo>
                      <a:pt x="131" y="10"/>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3" name="Freeform 16"/>
              <p:cNvSpPr>
                <a:spLocks/>
              </p:cNvSpPr>
              <p:nvPr/>
            </p:nvSpPr>
            <p:spPr bwMode="auto">
              <a:xfrm>
                <a:off x="2113156" y="4649332"/>
                <a:ext cx="151437" cy="614286"/>
              </a:xfrm>
              <a:custGeom>
                <a:avLst/>
                <a:gdLst>
                  <a:gd name="T0" fmla="*/ 2147483647 w 148"/>
                  <a:gd name="T1" fmla="*/ 2147483647 h 652"/>
                  <a:gd name="T2" fmla="*/ 2147483647 w 148"/>
                  <a:gd name="T3" fmla="*/ 2147483647 h 652"/>
                  <a:gd name="T4" fmla="*/ 2147483647 w 148"/>
                  <a:gd name="T5" fmla="*/ 0 h 652"/>
                  <a:gd name="T6" fmla="*/ 2147483647 w 148"/>
                  <a:gd name="T7" fmla="*/ 2147483647 h 652"/>
                  <a:gd name="T8" fmla="*/ 2147483647 w 148"/>
                  <a:gd name="T9" fmla="*/ 2147483647 h 652"/>
                  <a:gd name="T10" fmla="*/ 2147483647 w 148"/>
                  <a:gd name="T11" fmla="*/ 2147483647 h 652"/>
                  <a:gd name="T12" fmla="*/ 2147483647 w 148"/>
                  <a:gd name="T13" fmla="*/ 2147483647 h 652"/>
                  <a:gd name="T14" fmla="*/ 2147483647 w 148"/>
                  <a:gd name="T15" fmla="*/ 2147483647 h 652"/>
                  <a:gd name="T16" fmla="*/ 2147483647 w 148"/>
                  <a:gd name="T17" fmla="*/ 2147483647 h 652"/>
                  <a:gd name="T18" fmla="*/ 2147483647 w 148"/>
                  <a:gd name="T19" fmla="*/ 2147483647 h 652"/>
                  <a:gd name="T20" fmla="*/ 2147483647 w 148"/>
                  <a:gd name="T21" fmla="*/ 2147483647 h 652"/>
                  <a:gd name="T22" fmla="*/ 2147483647 w 148"/>
                  <a:gd name="T23" fmla="*/ 2147483647 h 652"/>
                  <a:gd name="T24" fmla="*/ 2147483647 w 148"/>
                  <a:gd name="T25" fmla="*/ 2147483647 h 652"/>
                  <a:gd name="T26" fmla="*/ 2147483647 w 148"/>
                  <a:gd name="T27" fmla="*/ 2147483647 h 652"/>
                  <a:gd name="T28" fmla="*/ 2147483647 w 148"/>
                  <a:gd name="T29" fmla="*/ 2147483647 h 652"/>
                  <a:gd name="T30" fmla="*/ 2147483647 w 148"/>
                  <a:gd name="T31" fmla="*/ 2147483647 h 652"/>
                  <a:gd name="T32" fmla="*/ 2147483647 w 148"/>
                  <a:gd name="T33" fmla="*/ 2147483647 h 652"/>
                  <a:gd name="T34" fmla="*/ 0 w 148"/>
                  <a:gd name="T35" fmla="*/ 2147483647 h 652"/>
                  <a:gd name="T36" fmla="*/ 0 w 148"/>
                  <a:gd name="T37" fmla="*/ 2147483647 h 652"/>
                  <a:gd name="T38" fmla="*/ 2147483647 w 148"/>
                  <a:gd name="T39" fmla="*/ 2147483647 h 652"/>
                  <a:gd name="T40" fmla="*/ 2147483647 w 148"/>
                  <a:gd name="T41" fmla="*/ 2147483647 h 652"/>
                  <a:gd name="T42" fmla="*/ 2147483647 w 148"/>
                  <a:gd name="T43" fmla="*/ 2147483647 h 652"/>
                  <a:gd name="T44" fmla="*/ 2147483647 w 148"/>
                  <a:gd name="T45" fmla="*/ 2147483647 h 6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8"/>
                  <a:gd name="T70" fmla="*/ 0 h 652"/>
                  <a:gd name="T71" fmla="*/ 148 w 148"/>
                  <a:gd name="T72" fmla="*/ 652 h 65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8" h="652">
                    <a:moveTo>
                      <a:pt x="50" y="56"/>
                    </a:moveTo>
                    <a:lnTo>
                      <a:pt x="68" y="14"/>
                    </a:lnTo>
                    <a:lnTo>
                      <a:pt x="87" y="0"/>
                    </a:lnTo>
                    <a:lnTo>
                      <a:pt x="103" y="8"/>
                    </a:lnTo>
                    <a:lnTo>
                      <a:pt x="123" y="44"/>
                    </a:lnTo>
                    <a:lnTo>
                      <a:pt x="138" y="101"/>
                    </a:lnTo>
                    <a:lnTo>
                      <a:pt x="148" y="175"/>
                    </a:lnTo>
                    <a:lnTo>
                      <a:pt x="148" y="281"/>
                    </a:lnTo>
                    <a:lnTo>
                      <a:pt x="140" y="402"/>
                    </a:lnTo>
                    <a:lnTo>
                      <a:pt x="134" y="526"/>
                    </a:lnTo>
                    <a:lnTo>
                      <a:pt x="123" y="586"/>
                    </a:lnTo>
                    <a:lnTo>
                      <a:pt x="110" y="617"/>
                    </a:lnTo>
                    <a:lnTo>
                      <a:pt x="96" y="640"/>
                    </a:lnTo>
                    <a:lnTo>
                      <a:pt x="76" y="652"/>
                    </a:lnTo>
                    <a:lnTo>
                      <a:pt x="40" y="652"/>
                    </a:lnTo>
                    <a:lnTo>
                      <a:pt x="20" y="640"/>
                    </a:lnTo>
                    <a:lnTo>
                      <a:pt x="3" y="586"/>
                    </a:lnTo>
                    <a:lnTo>
                      <a:pt x="0" y="510"/>
                    </a:lnTo>
                    <a:lnTo>
                      <a:pt x="0" y="414"/>
                    </a:lnTo>
                    <a:lnTo>
                      <a:pt x="8" y="287"/>
                    </a:lnTo>
                    <a:lnTo>
                      <a:pt x="19" y="185"/>
                    </a:lnTo>
                    <a:lnTo>
                      <a:pt x="34" y="96"/>
                    </a:lnTo>
                    <a:lnTo>
                      <a:pt x="5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4" name="Freeform 17"/>
              <p:cNvSpPr>
                <a:spLocks/>
              </p:cNvSpPr>
              <p:nvPr/>
            </p:nvSpPr>
            <p:spPr bwMode="auto">
              <a:xfrm>
                <a:off x="2045624" y="4655927"/>
                <a:ext cx="140182" cy="538914"/>
              </a:xfrm>
              <a:custGeom>
                <a:avLst/>
                <a:gdLst>
                  <a:gd name="T0" fmla="*/ 2147483647 w 137"/>
                  <a:gd name="T1" fmla="*/ 2147483647 h 572"/>
                  <a:gd name="T2" fmla="*/ 2147483647 w 137"/>
                  <a:gd name="T3" fmla="*/ 0 h 572"/>
                  <a:gd name="T4" fmla="*/ 2147483647 w 137"/>
                  <a:gd name="T5" fmla="*/ 0 h 572"/>
                  <a:gd name="T6" fmla="*/ 2147483647 w 137"/>
                  <a:gd name="T7" fmla="*/ 2147483647 h 572"/>
                  <a:gd name="T8" fmla="*/ 2147483647 w 137"/>
                  <a:gd name="T9" fmla="*/ 2147483647 h 572"/>
                  <a:gd name="T10" fmla="*/ 2147483647 w 137"/>
                  <a:gd name="T11" fmla="*/ 2147483647 h 572"/>
                  <a:gd name="T12" fmla="*/ 2147483647 w 137"/>
                  <a:gd name="T13" fmla="*/ 2147483647 h 572"/>
                  <a:gd name="T14" fmla="*/ 2147483647 w 137"/>
                  <a:gd name="T15" fmla="*/ 2147483647 h 572"/>
                  <a:gd name="T16" fmla="*/ 2147483647 w 137"/>
                  <a:gd name="T17" fmla="*/ 2147483647 h 572"/>
                  <a:gd name="T18" fmla="*/ 2147483647 w 137"/>
                  <a:gd name="T19" fmla="*/ 2147483647 h 572"/>
                  <a:gd name="T20" fmla="*/ 2147483647 w 137"/>
                  <a:gd name="T21" fmla="*/ 2147483647 h 572"/>
                  <a:gd name="T22" fmla="*/ 2147483647 w 137"/>
                  <a:gd name="T23" fmla="*/ 2147483647 h 572"/>
                  <a:gd name="T24" fmla="*/ 2147483647 w 137"/>
                  <a:gd name="T25" fmla="*/ 2147483647 h 572"/>
                  <a:gd name="T26" fmla="*/ 2147483647 w 137"/>
                  <a:gd name="T27" fmla="*/ 2147483647 h 572"/>
                  <a:gd name="T28" fmla="*/ 2147483647 w 137"/>
                  <a:gd name="T29" fmla="*/ 2147483647 h 572"/>
                  <a:gd name="T30" fmla="*/ 2147483647 w 137"/>
                  <a:gd name="T31" fmla="*/ 2147483647 h 572"/>
                  <a:gd name="T32" fmla="*/ 2147483647 w 137"/>
                  <a:gd name="T33" fmla="*/ 2147483647 h 572"/>
                  <a:gd name="T34" fmla="*/ 2147483647 w 137"/>
                  <a:gd name="T35" fmla="*/ 2147483647 h 572"/>
                  <a:gd name="T36" fmla="*/ 0 w 137"/>
                  <a:gd name="T37" fmla="*/ 2147483647 h 572"/>
                  <a:gd name="T38" fmla="*/ 2147483647 w 137"/>
                  <a:gd name="T39" fmla="*/ 2147483647 h 572"/>
                  <a:gd name="T40" fmla="*/ 2147483647 w 137"/>
                  <a:gd name="T41" fmla="*/ 2147483647 h 572"/>
                  <a:gd name="T42" fmla="*/ 2147483647 w 137"/>
                  <a:gd name="T43" fmla="*/ 2147483647 h 572"/>
                  <a:gd name="T44" fmla="*/ 2147483647 w 137"/>
                  <a:gd name="T45" fmla="*/ 2147483647 h 572"/>
                  <a:gd name="T46" fmla="*/ 2147483647 w 137"/>
                  <a:gd name="T47" fmla="*/ 2147483647 h 572"/>
                  <a:gd name="T48" fmla="*/ 2147483647 w 137"/>
                  <a:gd name="T49" fmla="*/ 2147483647 h 572"/>
                  <a:gd name="T50" fmla="*/ 2147483647 w 137"/>
                  <a:gd name="T51" fmla="*/ 2147483647 h 57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572"/>
                  <a:gd name="T80" fmla="*/ 137 w 137"/>
                  <a:gd name="T81" fmla="*/ 572 h 57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572">
                    <a:moveTo>
                      <a:pt x="72" y="46"/>
                    </a:moveTo>
                    <a:lnTo>
                      <a:pt x="95" y="0"/>
                    </a:lnTo>
                    <a:lnTo>
                      <a:pt x="123" y="0"/>
                    </a:lnTo>
                    <a:lnTo>
                      <a:pt x="137" y="35"/>
                    </a:lnTo>
                    <a:lnTo>
                      <a:pt x="131" y="74"/>
                    </a:lnTo>
                    <a:lnTo>
                      <a:pt x="113" y="81"/>
                    </a:lnTo>
                    <a:lnTo>
                      <a:pt x="92" y="101"/>
                    </a:lnTo>
                    <a:lnTo>
                      <a:pt x="73" y="133"/>
                    </a:lnTo>
                    <a:lnTo>
                      <a:pt x="60" y="168"/>
                    </a:lnTo>
                    <a:lnTo>
                      <a:pt x="45" y="233"/>
                    </a:lnTo>
                    <a:lnTo>
                      <a:pt x="26" y="315"/>
                    </a:lnTo>
                    <a:lnTo>
                      <a:pt x="20" y="402"/>
                    </a:lnTo>
                    <a:lnTo>
                      <a:pt x="28" y="460"/>
                    </a:lnTo>
                    <a:lnTo>
                      <a:pt x="32" y="502"/>
                    </a:lnTo>
                    <a:lnTo>
                      <a:pt x="42" y="532"/>
                    </a:lnTo>
                    <a:lnTo>
                      <a:pt x="39" y="562"/>
                    </a:lnTo>
                    <a:lnTo>
                      <a:pt x="24" y="572"/>
                    </a:lnTo>
                    <a:lnTo>
                      <a:pt x="12" y="548"/>
                    </a:lnTo>
                    <a:lnTo>
                      <a:pt x="0" y="514"/>
                    </a:lnTo>
                    <a:lnTo>
                      <a:pt x="4" y="486"/>
                    </a:lnTo>
                    <a:lnTo>
                      <a:pt x="7" y="396"/>
                    </a:lnTo>
                    <a:lnTo>
                      <a:pt x="7" y="331"/>
                    </a:lnTo>
                    <a:lnTo>
                      <a:pt x="14" y="263"/>
                    </a:lnTo>
                    <a:lnTo>
                      <a:pt x="28" y="171"/>
                    </a:lnTo>
                    <a:lnTo>
                      <a:pt x="52" y="100"/>
                    </a:lnTo>
                    <a:lnTo>
                      <a:pt x="72"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5" name="Freeform 18"/>
              <p:cNvSpPr>
                <a:spLocks/>
              </p:cNvSpPr>
              <p:nvPr/>
            </p:nvSpPr>
            <p:spPr bwMode="auto">
              <a:xfrm>
                <a:off x="2008788" y="5132659"/>
                <a:ext cx="156553" cy="553988"/>
              </a:xfrm>
              <a:custGeom>
                <a:avLst/>
                <a:gdLst>
                  <a:gd name="T0" fmla="*/ 2147483647 w 153"/>
                  <a:gd name="T1" fmla="*/ 0 h 588"/>
                  <a:gd name="T2" fmla="*/ 2147483647 w 153"/>
                  <a:gd name="T3" fmla="*/ 2147483647 h 588"/>
                  <a:gd name="T4" fmla="*/ 2147483647 w 153"/>
                  <a:gd name="T5" fmla="*/ 2147483647 h 588"/>
                  <a:gd name="T6" fmla="*/ 2147483647 w 153"/>
                  <a:gd name="T7" fmla="*/ 2147483647 h 588"/>
                  <a:gd name="T8" fmla="*/ 2147483647 w 153"/>
                  <a:gd name="T9" fmla="*/ 2147483647 h 588"/>
                  <a:gd name="T10" fmla="*/ 2147483647 w 153"/>
                  <a:gd name="T11" fmla="*/ 2147483647 h 588"/>
                  <a:gd name="T12" fmla="*/ 2147483647 w 153"/>
                  <a:gd name="T13" fmla="*/ 2147483647 h 588"/>
                  <a:gd name="T14" fmla="*/ 2147483647 w 153"/>
                  <a:gd name="T15" fmla="*/ 2147483647 h 588"/>
                  <a:gd name="T16" fmla="*/ 2147483647 w 153"/>
                  <a:gd name="T17" fmla="*/ 2147483647 h 588"/>
                  <a:gd name="T18" fmla="*/ 2147483647 w 153"/>
                  <a:gd name="T19" fmla="*/ 2147483647 h 588"/>
                  <a:gd name="T20" fmla="*/ 2147483647 w 153"/>
                  <a:gd name="T21" fmla="*/ 2147483647 h 588"/>
                  <a:gd name="T22" fmla="*/ 2147483647 w 153"/>
                  <a:gd name="T23" fmla="*/ 2147483647 h 588"/>
                  <a:gd name="T24" fmla="*/ 2147483647 w 153"/>
                  <a:gd name="T25" fmla="*/ 2147483647 h 588"/>
                  <a:gd name="T26" fmla="*/ 2147483647 w 153"/>
                  <a:gd name="T27" fmla="*/ 2147483647 h 588"/>
                  <a:gd name="T28" fmla="*/ 2147483647 w 153"/>
                  <a:gd name="T29" fmla="*/ 2147483647 h 588"/>
                  <a:gd name="T30" fmla="*/ 0 w 153"/>
                  <a:gd name="T31" fmla="*/ 2147483647 h 588"/>
                  <a:gd name="T32" fmla="*/ 2147483647 w 153"/>
                  <a:gd name="T33" fmla="*/ 2147483647 h 588"/>
                  <a:gd name="T34" fmla="*/ 2147483647 w 153"/>
                  <a:gd name="T35" fmla="*/ 2147483647 h 588"/>
                  <a:gd name="T36" fmla="*/ 2147483647 w 153"/>
                  <a:gd name="T37" fmla="*/ 2147483647 h 588"/>
                  <a:gd name="T38" fmla="*/ 2147483647 w 153"/>
                  <a:gd name="T39" fmla="*/ 2147483647 h 588"/>
                  <a:gd name="T40" fmla="*/ 2147483647 w 153"/>
                  <a:gd name="T41" fmla="*/ 2147483647 h 588"/>
                  <a:gd name="T42" fmla="*/ 2147483647 w 153"/>
                  <a:gd name="T43" fmla="*/ 2147483647 h 588"/>
                  <a:gd name="T44" fmla="*/ 2147483647 w 153"/>
                  <a:gd name="T45" fmla="*/ 2147483647 h 588"/>
                  <a:gd name="T46" fmla="*/ 2147483647 w 153"/>
                  <a:gd name="T47" fmla="*/ 2147483647 h 588"/>
                  <a:gd name="T48" fmla="*/ 2147483647 w 153"/>
                  <a:gd name="T49" fmla="*/ 2147483647 h 588"/>
                  <a:gd name="T50" fmla="*/ 2147483647 w 153"/>
                  <a:gd name="T51" fmla="*/ 2147483647 h 588"/>
                  <a:gd name="T52" fmla="*/ 2147483647 w 153"/>
                  <a:gd name="T53" fmla="*/ 2147483647 h 588"/>
                  <a:gd name="T54" fmla="*/ 2147483647 w 153"/>
                  <a:gd name="T55" fmla="*/ 2147483647 h 588"/>
                  <a:gd name="T56" fmla="*/ 2147483647 w 153"/>
                  <a:gd name="T57" fmla="*/ 0 h 5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53"/>
                  <a:gd name="T88" fmla="*/ 0 h 588"/>
                  <a:gd name="T89" fmla="*/ 153 w 153"/>
                  <a:gd name="T90" fmla="*/ 588 h 5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53" h="588">
                    <a:moveTo>
                      <a:pt x="129" y="0"/>
                    </a:moveTo>
                    <a:lnTo>
                      <a:pt x="153" y="30"/>
                    </a:lnTo>
                    <a:lnTo>
                      <a:pt x="152" y="81"/>
                    </a:lnTo>
                    <a:lnTo>
                      <a:pt x="141" y="126"/>
                    </a:lnTo>
                    <a:lnTo>
                      <a:pt x="128" y="212"/>
                    </a:lnTo>
                    <a:lnTo>
                      <a:pt x="117" y="300"/>
                    </a:lnTo>
                    <a:lnTo>
                      <a:pt x="117" y="368"/>
                    </a:lnTo>
                    <a:lnTo>
                      <a:pt x="121" y="457"/>
                    </a:lnTo>
                    <a:lnTo>
                      <a:pt x="129" y="509"/>
                    </a:lnTo>
                    <a:lnTo>
                      <a:pt x="141" y="533"/>
                    </a:lnTo>
                    <a:lnTo>
                      <a:pt x="141" y="565"/>
                    </a:lnTo>
                    <a:lnTo>
                      <a:pt x="121" y="571"/>
                    </a:lnTo>
                    <a:lnTo>
                      <a:pt x="93" y="583"/>
                    </a:lnTo>
                    <a:lnTo>
                      <a:pt x="58" y="588"/>
                    </a:lnTo>
                    <a:lnTo>
                      <a:pt x="14" y="588"/>
                    </a:lnTo>
                    <a:lnTo>
                      <a:pt x="0" y="571"/>
                    </a:lnTo>
                    <a:lnTo>
                      <a:pt x="10" y="551"/>
                    </a:lnTo>
                    <a:lnTo>
                      <a:pt x="48" y="553"/>
                    </a:lnTo>
                    <a:lnTo>
                      <a:pt x="73" y="553"/>
                    </a:lnTo>
                    <a:lnTo>
                      <a:pt x="106" y="545"/>
                    </a:lnTo>
                    <a:lnTo>
                      <a:pt x="114" y="529"/>
                    </a:lnTo>
                    <a:lnTo>
                      <a:pt x="109" y="487"/>
                    </a:lnTo>
                    <a:lnTo>
                      <a:pt x="98" y="408"/>
                    </a:lnTo>
                    <a:lnTo>
                      <a:pt x="98" y="326"/>
                    </a:lnTo>
                    <a:lnTo>
                      <a:pt x="101" y="224"/>
                    </a:lnTo>
                    <a:lnTo>
                      <a:pt x="106" y="120"/>
                    </a:lnTo>
                    <a:lnTo>
                      <a:pt x="116" y="42"/>
                    </a:lnTo>
                    <a:lnTo>
                      <a:pt x="126" y="14"/>
                    </a:lnTo>
                    <a:lnTo>
                      <a:pt x="1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6" name="Freeform 19"/>
              <p:cNvSpPr>
                <a:spLocks/>
              </p:cNvSpPr>
              <p:nvPr/>
            </p:nvSpPr>
            <p:spPr bwMode="auto">
              <a:xfrm>
                <a:off x="2140784" y="5145849"/>
                <a:ext cx="108462" cy="589790"/>
              </a:xfrm>
              <a:custGeom>
                <a:avLst/>
                <a:gdLst>
                  <a:gd name="T0" fmla="*/ 2147483647 w 106"/>
                  <a:gd name="T1" fmla="*/ 2147483647 h 626"/>
                  <a:gd name="T2" fmla="*/ 2147483647 w 106"/>
                  <a:gd name="T3" fmla="*/ 0 h 626"/>
                  <a:gd name="T4" fmla="*/ 2147483647 w 106"/>
                  <a:gd name="T5" fmla="*/ 2147483647 h 626"/>
                  <a:gd name="T6" fmla="*/ 2147483647 w 106"/>
                  <a:gd name="T7" fmla="*/ 2147483647 h 626"/>
                  <a:gd name="T8" fmla="*/ 2147483647 w 106"/>
                  <a:gd name="T9" fmla="*/ 2147483647 h 626"/>
                  <a:gd name="T10" fmla="*/ 2147483647 w 106"/>
                  <a:gd name="T11" fmla="*/ 2147483647 h 626"/>
                  <a:gd name="T12" fmla="*/ 2147483647 w 106"/>
                  <a:gd name="T13" fmla="*/ 2147483647 h 626"/>
                  <a:gd name="T14" fmla="*/ 2147483647 w 106"/>
                  <a:gd name="T15" fmla="*/ 2147483647 h 626"/>
                  <a:gd name="T16" fmla="*/ 2147483647 w 106"/>
                  <a:gd name="T17" fmla="*/ 2147483647 h 626"/>
                  <a:gd name="T18" fmla="*/ 2147483647 w 106"/>
                  <a:gd name="T19" fmla="*/ 2147483647 h 626"/>
                  <a:gd name="T20" fmla="*/ 2147483647 w 106"/>
                  <a:gd name="T21" fmla="*/ 2147483647 h 626"/>
                  <a:gd name="T22" fmla="*/ 2147483647 w 106"/>
                  <a:gd name="T23" fmla="*/ 2147483647 h 626"/>
                  <a:gd name="T24" fmla="*/ 2147483647 w 106"/>
                  <a:gd name="T25" fmla="*/ 2147483647 h 626"/>
                  <a:gd name="T26" fmla="*/ 0 w 106"/>
                  <a:gd name="T27" fmla="*/ 2147483647 h 626"/>
                  <a:gd name="T28" fmla="*/ 2147483647 w 106"/>
                  <a:gd name="T29" fmla="*/ 2147483647 h 626"/>
                  <a:gd name="T30" fmla="*/ 2147483647 w 106"/>
                  <a:gd name="T31" fmla="*/ 2147483647 h 626"/>
                  <a:gd name="T32" fmla="*/ 2147483647 w 106"/>
                  <a:gd name="T33" fmla="*/ 2147483647 h 626"/>
                  <a:gd name="T34" fmla="*/ 2147483647 w 106"/>
                  <a:gd name="T35" fmla="*/ 2147483647 h 626"/>
                  <a:gd name="T36" fmla="*/ 2147483647 w 106"/>
                  <a:gd name="T37" fmla="*/ 2147483647 h 626"/>
                  <a:gd name="T38" fmla="*/ 2147483647 w 106"/>
                  <a:gd name="T39" fmla="*/ 2147483647 h 626"/>
                  <a:gd name="T40" fmla="*/ 2147483647 w 106"/>
                  <a:gd name="T41" fmla="*/ 2147483647 h 626"/>
                  <a:gd name="T42" fmla="*/ 2147483647 w 106"/>
                  <a:gd name="T43" fmla="*/ 2147483647 h 626"/>
                  <a:gd name="T44" fmla="*/ 2147483647 w 106"/>
                  <a:gd name="T45" fmla="*/ 2147483647 h 626"/>
                  <a:gd name="T46" fmla="*/ 2147483647 w 106"/>
                  <a:gd name="T47" fmla="*/ 2147483647 h 626"/>
                  <a:gd name="T48" fmla="*/ 2147483647 w 106"/>
                  <a:gd name="T49" fmla="*/ 2147483647 h 626"/>
                  <a:gd name="T50" fmla="*/ 2147483647 w 106"/>
                  <a:gd name="T51" fmla="*/ 2147483647 h 626"/>
                  <a:gd name="T52" fmla="*/ 2147483647 w 106"/>
                  <a:gd name="T53" fmla="*/ 2147483647 h 626"/>
                  <a:gd name="T54" fmla="*/ 2147483647 w 106"/>
                  <a:gd name="T55" fmla="*/ 2147483647 h 62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6"/>
                  <a:gd name="T85" fmla="*/ 0 h 626"/>
                  <a:gd name="T86" fmla="*/ 106 w 106"/>
                  <a:gd name="T87" fmla="*/ 626 h 62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6" h="626">
                    <a:moveTo>
                      <a:pt x="72" y="12"/>
                    </a:moveTo>
                    <a:lnTo>
                      <a:pt x="48" y="0"/>
                    </a:lnTo>
                    <a:lnTo>
                      <a:pt x="35" y="28"/>
                    </a:lnTo>
                    <a:lnTo>
                      <a:pt x="32" y="72"/>
                    </a:lnTo>
                    <a:lnTo>
                      <a:pt x="40" y="112"/>
                    </a:lnTo>
                    <a:lnTo>
                      <a:pt x="52" y="154"/>
                    </a:lnTo>
                    <a:lnTo>
                      <a:pt x="63" y="219"/>
                    </a:lnTo>
                    <a:lnTo>
                      <a:pt x="64" y="285"/>
                    </a:lnTo>
                    <a:lnTo>
                      <a:pt x="64" y="353"/>
                    </a:lnTo>
                    <a:lnTo>
                      <a:pt x="67" y="495"/>
                    </a:lnTo>
                    <a:lnTo>
                      <a:pt x="71" y="532"/>
                    </a:lnTo>
                    <a:lnTo>
                      <a:pt x="36" y="554"/>
                    </a:lnTo>
                    <a:lnTo>
                      <a:pt x="11" y="591"/>
                    </a:lnTo>
                    <a:lnTo>
                      <a:pt x="0" y="608"/>
                    </a:lnTo>
                    <a:lnTo>
                      <a:pt x="7" y="619"/>
                    </a:lnTo>
                    <a:lnTo>
                      <a:pt x="40" y="626"/>
                    </a:lnTo>
                    <a:lnTo>
                      <a:pt x="48" y="590"/>
                    </a:lnTo>
                    <a:lnTo>
                      <a:pt x="76" y="556"/>
                    </a:lnTo>
                    <a:lnTo>
                      <a:pt x="100" y="537"/>
                    </a:lnTo>
                    <a:lnTo>
                      <a:pt x="106" y="521"/>
                    </a:lnTo>
                    <a:lnTo>
                      <a:pt x="96" y="507"/>
                    </a:lnTo>
                    <a:lnTo>
                      <a:pt x="86" y="479"/>
                    </a:lnTo>
                    <a:lnTo>
                      <a:pt x="86" y="413"/>
                    </a:lnTo>
                    <a:lnTo>
                      <a:pt x="83" y="293"/>
                    </a:lnTo>
                    <a:lnTo>
                      <a:pt x="80" y="197"/>
                    </a:lnTo>
                    <a:lnTo>
                      <a:pt x="80" y="119"/>
                    </a:lnTo>
                    <a:lnTo>
                      <a:pt x="80" y="46"/>
                    </a:lnTo>
                    <a:lnTo>
                      <a:pt x="7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7" name="Freeform 20"/>
              <p:cNvSpPr>
                <a:spLocks/>
              </p:cNvSpPr>
              <p:nvPr/>
            </p:nvSpPr>
            <p:spPr bwMode="auto">
              <a:xfrm>
                <a:off x="2110087" y="4300734"/>
                <a:ext cx="208737" cy="325986"/>
              </a:xfrm>
              <a:custGeom>
                <a:avLst/>
                <a:gdLst>
                  <a:gd name="T0" fmla="*/ 2147483647 w 204"/>
                  <a:gd name="T1" fmla="*/ 2147483647 h 346"/>
                  <a:gd name="T2" fmla="*/ 2147483647 w 204"/>
                  <a:gd name="T3" fmla="*/ 2147483647 h 346"/>
                  <a:gd name="T4" fmla="*/ 2147483647 w 204"/>
                  <a:gd name="T5" fmla="*/ 2147483647 h 346"/>
                  <a:gd name="T6" fmla="*/ 2147483647 w 204"/>
                  <a:gd name="T7" fmla="*/ 2147483647 h 346"/>
                  <a:gd name="T8" fmla="*/ 2147483647 w 204"/>
                  <a:gd name="T9" fmla="*/ 0 h 346"/>
                  <a:gd name="T10" fmla="*/ 2147483647 w 204"/>
                  <a:gd name="T11" fmla="*/ 2147483647 h 346"/>
                  <a:gd name="T12" fmla="*/ 2147483647 w 204"/>
                  <a:gd name="T13" fmla="*/ 2147483647 h 346"/>
                  <a:gd name="T14" fmla="*/ 2147483647 w 204"/>
                  <a:gd name="T15" fmla="*/ 2147483647 h 346"/>
                  <a:gd name="T16" fmla="*/ 2147483647 w 204"/>
                  <a:gd name="T17" fmla="*/ 2147483647 h 346"/>
                  <a:gd name="T18" fmla="*/ 2147483647 w 204"/>
                  <a:gd name="T19" fmla="*/ 2147483647 h 346"/>
                  <a:gd name="T20" fmla="*/ 2147483647 w 204"/>
                  <a:gd name="T21" fmla="*/ 2147483647 h 346"/>
                  <a:gd name="T22" fmla="*/ 0 w 204"/>
                  <a:gd name="T23" fmla="*/ 2147483647 h 346"/>
                  <a:gd name="T24" fmla="*/ 2147483647 w 204"/>
                  <a:gd name="T25" fmla="*/ 2147483647 h 346"/>
                  <a:gd name="T26" fmla="*/ 2147483647 w 204"/>
                  <a:gd name="T27" fmla="*/ 2147483647 h 346"/>
                  <a:gd name="T28" fmla="*/ 2147483647 w 204"/>
                  <a:gd name="T29" fmla="*/ 2147483647 h 346"/>
                  <a:gd name="T30" fmla="*/ 2147483647 w 204"/>
                  <a:gd name="T31" fmla="*/ 2147483647 h 346"/>
                  <a:gd name="T32" fmla="*/ 2147483647 w 204"/>
                  <a:gd name="T33" fmla="*/ 2147483647 h 346"/>
                  <a:gd name="T34" fmla="*/ 2147483647 w 204"/>
                  <a:gd name="T35" fmla="*/ 2147483647 h 346"/>
                  <a:gd name="T36" fmla="*/ 2147483647 w 204"/>
                  <a:gd name="T37" fmla="*/ 2147483647 h 346"/>
                  <a:gd name="T38" fmla="*/ 2147483647 w 204"/>
                  <a:gd name="T39" fmla="*/ 2147483647 h 346"/>
                  <a:gd name="T40" fmla="*/ 2147483647 w 204"/>
                  <a:gd name="T41" fmla="*/ 2147483647 h 346"/>
                  <a:gd name="T42" fmla="*/ 2147483647 w 204"/>
                  <a:gd name="T43" fmla="*/ 2147483647 h 346"/>
                  <a:gd name="T44" fmla="*/ 2147483647 w 204"/>
                  <a:gd name="T45" fmla="*/ 2147483647 h 3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4"/>
                  <a:gd name="T70" fmla="*/ 0 h 346"/>
                  <a:gd name="T71" fmla="*/ 204 w 204"/>
                  <a:gd name="T72" fmla="*/ 346 h 34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4" h="346">
                    <a:moveTo>
                      <a:pt x="190" y="197"/>
                    </a:moveTo>
                    <a:lnTo>
                      <a:pt x="197" y="157"/>
                    </a:lnTo>
                    <a:lnTo>
                      <a:pt x="204" y="101"/>
                    </a:lnTo>
                    <a:lnTo>
                      <a:pt x="187" y="47"/>
                    </a:lnTo>
                    <a:lnTo>
                      <a:pt x="155" y="0"/>
                    </a:lnTo>
                    <a:lnTo>
                      <a:pt x="128" y="4"/>
                    </a:lnTo>
                    <a:lnTo>
                      <a:pt x="105" y="30"/>
                    </a:lnTo>
                    <a:lnTo>
                      <a:pt x="77" y="81"/>
                    </a:lnTo>
                    <a:lnTo>
                      <a:pt x="61" y="137"/>
                    </a:lnTo>
                    <a:lnTo>
                      <a:pt x="42" y="156"/>
                    </a:lnTo>
                    <a:lnTo>
                      <a:pt x="13" y="170"/>
                    </a:lnTo>
                    <a:lnTo>
                      <a:pt x="0" y="193"/>
                    </a:lnTo>
                    <a:lnTo>
                      <a:pt x="7" y="203"/>
                    </a:lnTo>
                    <a:lnTo>
                      <a:pt x="35" y="190"/>
                    </a:lnTo>
                    <a:lnTo>
                      <a:pt x="51" y="189"/>
                    </a:lnTo>
                    <a:lnTo>
                      <a:pt x="48" y="241"/>
                    </a:lnTo>
                    <a:lnTo>
                      <a:pt x="54" y="295"/>
                    </a:lnTo>
                    <a:lnTo>
                      <a:pt x="65" y="326"/>
                    </a:lnTo>
                    <a:lnTo>
                      <a:pt x="82" y="346"/>
                    </a:lnTo>
                    <a:lnTo>
                      <a:pt x="121" y="329"/>
                    </a:lnTo>
                    <a:lnTo>
                      <a:pt x="158" y="295"/>
                    </a:lnTo>
                    <a:lnTo>
                      <a:pt x="179" y="251"/>
                    </a:lnTo>
                    <a:lnTo>
                      <a:pt x="190" y="1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8" name="Freeform 21"/>
              <p:cNvSpPr>
                <a:spLocks/>
              </p:cNvSpPr>
              <p:nvPr/>
            </p:nvSpPr>
            <p:spPr bwMode="auto">
              <a:xfrm>
                <a:off x="1711030" y="4571133"/>
                <a:ext cx="152460" cy="642551"/>
              </a:xfrm>
              <a:custGeom>
                <a:avLst/>
                <a:gdLst>
                  <a:gd name="T0" fmla="*/ 2147483647 w 149"/>
                  <a:gd name="T1" fmla="*/ 2147483647 h 682"/>
                  <a:gd name="T2" fmla="*/ 2147483647 w 149"/>
                  <a:gd name="T3" fmla="*/ 2147483647 h 682"/>
                  <a:gd name="T4" fmla="*/ 2147483647 w 149"/>
                  <a:gd name="T5" fmla="*/ 0 h 682"/>
                  <a:gd name="T6" fmla="*/ 2147483647 w 149"/>
                  <a:gd name="T7" fmla="*/ 0 h 682"/>
                  <a:gd name="T8" fmla="*/ 2147483647 w 149"/>
                  <a:gd name="T9" fmla="*/ 2147483647 h 682"/>
                  <a:gd name="T10" fmla="*/ 2147483647 w 149"/>
                  <a:gd name="T11" fmla="*/ 2147483647 h 682"/>
                  <a:gd name="T12" fmla="*/ 2147483647 w 149"/>
                  <a:gd name="T13" fmla="*/ 2147483647 h 682"/>
                  <a:gd name="T14" fmla="*/ 2147483647 w 149"/>
                  <a:gd name="T15" fmla="*/ 2147483647 h 682"/>
                  <a:gd name="T16" fmla="*/ 2147483647 w 149"/>
                  <a:gd name="T17" fmla="*/ 2147483647 h 682"/>
                  <a:gd name="T18" fmla="*/ 2147483647 w 149"/>
                  <a:gd name="T19" fmla="*/ 2147483647 h 682"/>
                  <a:gd name="T20" fmla="*/ 2147483647 w 149"/>
                  <a:gd name="T21" fmla="*/ 2147483647 h 682"/>
                  <a:gd name="T22" fmla="*/ 2147483647 w 149"/>
                  <a:gd name="T23" fmla="*/ 2147483647 h 682"/>
                  <a:gd name="T24" fmla="*/ 2147483647 w 149"/>
                  <a:gd name="T25" fmla="*/ 2147483647 h 682"/>
                  <a:gd name="T26" fmla="*/ 2147483647 w 149"/>
                  <a:gd name="T27" fmla="*/ 2147483647 h 682"/>
                  <a:gd name="T28" fmla="*/ 2147483647 w 149"/>
                  <a:gd name="T29" fmla="*/ 2147483647 h 682"/>
                  <a:gd name="T30" fmla="*/ 0 w 149"/>
                  <a:gd name="T31" fmla="*/ 2147483647 h 682"/>
                  <a:gd name="T32" fmla="*/ 2147483647 w 149"/>
                  <a:gd name="T33" fmla="*/ 2147483647 h 682"/>
                  <a:gd name="T34" fmla="*/ 2147483647 w 149"/>
                  <a:gd name="T35" fmla="*/ 2147483647 h 682"/>
                  <a:gd name="T36" fmla="*/ 2147483647 w 149"/>
                  <a:gd name="T37" fmla="*/ 2147483647 h 682"/>
                  <a:gd name="T38" fmla="*/ 2147483647 w 149"/>
                  <a:gd name="T39" fmla="*/ 2147483647 h 682"/>
                  <a:gd name="T40" fmla="*/ 2147483647 w 149"/>
                  <a:gd name="T41" fmla="*/ 2147483647 h 682"/>
                  <a:gd name="T42" fmla="*/ 2147483647 w 149"/>
                  <a:gd name="T43" fmla="*/ 2147483647 h 682"/>
                  <a:gd name="T44" fmla="*/ 2147483647 w 149"/>
                  <a:gd name="T45" fmla="*/ 2147483647 h 68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9"/>
                  <a:gd name="T70" fmla="*/ 0 h 682"/>
                  <a:gd name="T71" fmla="*/ 149 w 149"/>
                  <a:gd name="T72" fmla="*/ 682 h 68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9" h="682">
                    <a:moveTo>
                      <a:pt x="25" y="52"/>
                    </a:moveTo>
                    <a:lnTo>
                      <a:pt x="36" y="19"/>
                    </a:lnTo>
                    <a:lnTo>
                      <a:pt x="56" y="0"/>
                    </a:lnTo>
                    <a:lnTo>
                      <a:pt x="78" y="0"/>
                    </a:lnTo>
                    <a:lnTo>
                      <a:pt x="116" y="12"/>
                    </a:lnTo>
                    <a:lnTo>
                      <a:pt x="125" y="66"/>
                    </a:lnTo>
                    <a:lnTo>
                      <a:pt x="140" y="178"/>
                    </a:lnTo>
                    <a:lnTo>
                      <a:pt x="145" y="269"/>
                    </a:lnTo>
                    <a:lnTo>
                      <a:pt x="149" y="359"/>
                    </a:lnTo>
                    <a:lnTo>
                      <a:pt x="149" y="491"/>
                    </a:lnTo>
                    <a:lnTo>
                      <a:pt x="140" y="610"/>
                    </a:lnTo>
                    <a:lnTo>
                      <a:pt x="123" y="676"/>
                    </a:lnTo>
                    <a:lnTo>
                      <a:pt x="96" y="682"/>
                    </a:lnTo>
                    <a:lnTo>
                      <a:pt x="37" y="682"/>
                    </a:lnTo>
                    <a:lnTo>
                      <a:pt x="9" y="647"/>
                    </a:lnTo>
                    <a:lnTo>
                      <a:pt x="0" y="563"/>
                    </a:lnTo>
                    <a:lnTo>
                      <a:pt x="4" y="453"/>
                    </a:lnTo>
                    <a:lnTo>
                      <a:pt x="9" y="365"/>
                    </a:lnTo>
                    <a:lnTo>
                      <a:pt x="26" y="311"/>
                    </a:lnTo>
                    <a:lnTo>
                      <a:pt x="26" y="234"/>
                    </a:lnTo>
                    <a:lnTo>
                      <a:pt x="26" y="150"/>
                    </a:lnTo>
                    <a:lnTo>
                      <a:pt x="22" y="88"/>
                    </a:lnTo>
                    <a:lnTo>
                      <a:pt x="25"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49" name="Freeform 22"/>
              <p:cNvSpPr>
                <a:spLocks/>
              </p:cNvSpPr>
              <p:nvPr/>
            </p:nvSpPr>
            <p:spPr bwMode="auto">
              <a:xfrm>
                <a:off x="1700798" y="5116642"/>
                <a:ext cx="162693" cy="590732"/>
              </a:xfrm>
              <a:custGeom>
                <a:avLst/>
                <a:gdLst>
                  <a:gd name="T0" fmla="*/ 2147483647 w 159"/>
                  <a:gd name="T1" fmla="*/ 0 h 627"/>
                  <a:gd name="T2" fmla="*/ 2147483647 w 159"/>
                  <a:gd name="T3" fmla="*/ 2147483647 h 627"/>
                  <a:gd name="T4" fmla="*/ 2147483647 w 159"/>
                  <a:gd name="T5" fmla="*/ 2147483647 h 627"/>
                  <a:gd name="T6" fmla="*/ 2147483647 w 159"/>
                  <a:gd name="T7" fmla="*/ 2147483647 h 627"/>
                  <a:gd name="T8" fmla="*/ 2147483647 w 159"/>
                  <a:gd name="T9" fmla="*/ 2147483647 h 627"/>
                  <a:gd name="T10" fmla="*/ 2147483647 w 159"/>
                  <a:gd name="T11" fmla="*/ 2147483647 h 627"/>
                  <a:gd name="T12" fmla="*/ 2147483647 w 159"/>
                  <a:gd name="T13" fmla="*/ 2147483647 h 627"/>
                  <a:gd name="T14" fmla="*/ 2147483647 w 159"/>
                  <a:gd name="T15" fmla="*/ 2147483647 h 627"/>
                  <a:gd name="T16" fmla="*/ 2147483647 w 159"/>
                  <a:gd name="T17" fmla="*/ 2147483647 h 627"/>
                  <a:gd name="T18" fmla="*/ 2147483647 w 159"/>
                  <a:gd name="T19" fmla="*/ 2147483647 h 627"/>
                  <a:gd name="T20" fmla="*/ 2147483647 w 159"/>
                  <a:gd name="T21" fmla="*/ 2147483647 h 627"/>
                  <a:gd name="T22" fmla="*/ 2147483647 w 159"/>
                  <a:gd name="T23" fmla="*/ 2147483647 h 627"/>
                  <a:gd name="T24" fmla="*/ 2147483647 w 159"/>
                  <a:gd name="T25" fmla="*/ 2147483647 h 627"/>
                  <a:gd name="T26" fmla="*/ 2147483647 w 159"/>
                  <a:gd name="T27" fmla="*/ 2147483647 h 627"/>
                  <a:gd name="T28" fmla="*/ 2147483647 w 159"/>
                  <a:gd name="T29" fmla="*/ 2147483647 h 627"/>
                  <a:gd name="T30" fmla="*/ 2147483647 w 159"/>
                  <a:gd name="T31" fmla="*/ 2147483647 h 627"/>
                  <a:gd name="T32" fmla="*/ 0 w 159"/>
                  <a:gd name="T33" fmla="*/ 2147483647 h 627"/>
                  <a:gd name="T34" fmla="*/ 2147483647 w 159"/>
                  <a:gd name="T35" fmla="*/ 2147483647 h 627"/>
                  <a:gd name="T36" fmla="*/ 2147483647 w 159"/>
                  <a:gd name="T37" fmla="*/ 2147483647 h 627"/>
                  <a:gd name="T38" fmla="*/ 2147483647 w 159"/>
                  <a:gd name="T39" fmla="*/ 2147483647 h 627"/>
                  <a:gd name="T40" fmla="*/ 2147483647 w 159"/>
                  <a:gd name="T41" fmla="*/ 2147483647 h 627"/>
                  <a:gd name="T42" fmla="*/ 2147483647 w 159"/>
                  <a:gd name="T43" fmla="*/ 2147483647 h 627"/>
                  <a:gd name="T44" fmla="*/ 2147483647 w 159"/>
                  <a:gd name="T45" fmla="*/ 2147483647 h 627"/>
                  <a:gd name="T46" fmla="*/ 2147483647 w 159"/>
                  <a:gd name="T47" fmla="*/ 2147483647 h 627"/>
                  <a:gd name="T48" fmla="*/ 2147483647 w 159"/>
                  <a:gd name="T49" fmla="*/ 2147483647 h 627"/>
                  <a:gd name="T50" fmla="*/ 2147483647 w 159"/>
                  <a:gd name="T51" fmla="*/ 2147483647 h 627"/>
                  <a:gd name="T52" fmla="*/ 2147483647 w 159"/>
                  <a:gd name="T53" fmla="*/ 2147483647 h 627"/>
                  <a:gd name="T54" fmla="*/ 2147483647 w 159"/>
                  <a:gd name="T55" fmla="*/ 2147483647 h 627"/>
                  <a:gd name="T56" fmla="*/ 2147483647 w 159"/>
                  <a:gd name="T57" fmla="*/ 2147483647 h 627"/>
                  <a:gd name="T58" fmla="*/ 2147483647 w 159"/>
                  <a:gd name="T59" fmla="*/ 0 h 6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9"/>
                  <a:gd name="T91" fmla="*/ 0 h 627"/>
                  <a:gd name="T92" fmla="*/ 159 w 159"/>
                  <a:gd name="T93" fmla="*/ 627 h 6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9" h="627">
                    <a:moveTo>
                      <a:pt x="100" y="0"/>
                    </a:moveTo>
                    <a:lnTo>
                      <a:pt x="123" y="25"/>
                    </a:lnTo>
                    <a:lnTo>
                      <a:pt x="131" y="62"/>
                    </a:lnTo>
                    <a:lnTo>
                      <a:pt x="134" y="149"/>
                    </a:lnTo>
                    <a:lnTo>
                      <a:pt x="139" y="233"/>
                    </a:lnTo>
                    <a:lnTo>
                      <a:pt x="146" y="331"/>
                    </a:lnTo>
                    <a:lnTo>
                      <a:pt x="150" y="430"/>
                    </a:lnTo>
                    <a:lnTo>
                      <a:pt x="151" y="496"/>
                    </a:lnTo>
                    <a:lnTo>
                      <a:pt x="158" y="532"/>
                    </a:lnTo>
                    <a:lnTo>
                      <a:pt x="159" y="549"/>
                    </a:lnTo>
                    <a:lnTo>
                      <a:pt x="150" y="563"/>
                    </a:lnTo>
                    <a:lnTo>
                      <a:pt x="128" y="570"/>
                    </a:lnTo>
                    <a:lnTo>
                      <a:pt x="92" y="582"/>
                    </a:lnTo>
                    <a:lnTo>
                      <a:pt x="56" y="610"/>
                    </a:lnTo>
                    <a:lnTo>
                      <a:pt x="28" y="627"/>
                    </a:lnTo>
                    <a:lnTo>
                      <a:pt x="12" y="615"/>
                    </a:lnTo>
                    <a:lnTo>
                      <a:pt x="0" y="586"/>
                    </a:lnTo>
                    <a:lnTo>
                      <a:pt x="14" y="570"/>
                    </a:lnTo>
                    <a:lnTo>
                      <a:pt x="58" y="558"/>
                    </a:lnTo>
                    <a:lnTo>
                      <a:pt x="108" y="549"/>
                    </a:lnTo>
                    <a:lnTo>
                      <a:pt x="130" y="549"/>
                    </a:lnTo>
                    <a:lnTo>
                      <a:pt x="136" y="528"/>
                    </a:lnTo>
                    <a:lnTo>
                      <a:pt x="134" y="467"/>
                    </a:lnTo>
                    <a:lnTo>
                      <a:pt x="128" y="371"/>
                    </a:lnTo>
                    <a:lnTo>
                      <a:pt x="118" y="271"/>
                    </a:lnTo>
                    <a:lnTo>
                      <a:pt x="111" y="170"/>
                    </a:lnTo>
                    <a:lnTo>
                      <a:pt x="88" y="92"/>
                    </a:lnTo>
                    <a:lnTo>
                      <a:pt x="75" y="32"/>
                    </a:lnTo>
                    <a:lnTo>
                      <a:pt x="84" y="13"/>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0" name="Freeform 23"/>
              <p:cNvSpPr>
                <a:spLocks/>
              </p:cNvSpPr>
              <p:nvPr/>
            </p:nvSpPr>
            <p:spPr bwMode="auto">
              <a:xfrm>
                <a:off x="1606661" y="5130774"/>
                <a:ext cx="166786" cy="522897"/>
              </a:xfrm>
              <a:custGeom>
                <a:avLst/>
                <a:gdLst>
                  <a:gd name="T0" fmla="*/ 2147483647 w 163"/>
                  <a:gd name="T1" fmla="*/ 2147483647 h 555"/>
                  <a:gd name="T2" fmla="*/ 2147483647 w 163"/>
                  <a:gd name="T3" fmla="*/ 2147483647 h 555"/>
                  <a:gd name="T4" fmla="*/ 2147483647 w 163"/>
                  <a:gd name="T5" fmla="*/ 0 h 555"/>
                  <a:gd name="T6" fmla="*/ 2147483647 w 163"/>
                  <a:gd name="T7" fmla="*/ 2147483647 h 555"/>
                  <a:gd name="T8" fmla="*/ 2147483647 w 163"/>
                  <a:gd name="T9" fmla="*/ 2147483647 h 555"/>
                  <a:gd name="T10" fmla="*/ 2147483647 w 163"/>
                  <a:gd name="T11" fmla="*/ 2147483647 h 555"/>
                  <a:gd name="T12" fmla="*/ 2147483647 w 163"/>
                  <a:gd name="T13" fmla="*/ 2147483647 h 555"/>
                  <a:gd name="T14" fmla="*/ 2147483647 w 163"/>
                  <a:gd name="T15" fmla="*/ 2147483647 h 555"/>
                  <a:gd name="T16" fmla="*/ 2147483647 w 163"/>
                  <a:gd name="T17" fmla="*/ 2147483647 h 555"/>
                  <a:gd name="T18" fmla="*/ 2147483647 w 163"/>
                  <a:gd name="T19" fmla="*/ 2147483647 h 555"/>
                  <a:gd name="T20" fmla="*/ 2147483647 w 163"/>
                  <a:gd name="T21" fmla="*/ 2147483647 h 555"/>
                  <a:gd name="T22" fmla="*/ 2147483647 w 163"/>
                  <a:gd name="T23" fmla="*/ 2147483647 h 555"/>
                  <a:gd name="T24" fmla="*/ 2147483647 w 163"/>
                  <a:gd name="T25" fmla="*/ 2147483647 h 555"/>
                  <a:gd name="T26" fmla="*/ 2147483647 w 163"/>
                  <a:gd name="T27" fmla="*/ 2147483647 h 555"/>
                  <a:gd name="T28" fmla="*/ 2147483647 w 163"/>
                  <a:gd name="T29" fmla="*/ 2147483647 h 555"/>
                  <a:gd name="T30" fmla="*/ 2147483647 w 163"/>
                  <a:gd name="T31" fmla="*/ 2147483647 h 555"/>
                  <a:gd name="T32" fmla="*/ 2147483647 w 163"/>
                  <a:gd name="T33" fmla="*/ 2147483647 h 555"/>
                  <a:gd name="T34" fmla="*/ 2147483647 w 163"/>
                  <a:gd name="T35" fmla="*/ 2147483647 h 555"/>
                  <a:gd name="T36" fmla="*/ 2147483647 w 163"/>
                  <a:gd name="T37" fmla="*/ 2147483647 h 555"/>
                  <a:gd name="T38" fmla="*/ 0 w 163"/>
                  <a:gd name="T39" fmla="*/ 2147483647 h 555"/>
                  <a:gd name="T40" fmla="*/ 0 w 163"/>
                  <a:gd name="T41" fmla="*/ 2147483647 h 555"/>
                  <a:gd name="T42" fmla="*/ 2147483647 w 163"/>
                  <a:gd name="T43" fmla="*/ 2147483647 h 555"/>
                  <a:gd name="T44" fmla="*/ 2147483647 w 163"/>
                  <a:gd name="T45" fmla="*/ 2147483647 h 555"/>
                  <a:gd name="T46" fmla="*/ 2147483647 w 163"/>
                  <a:gd name="T47" fmla="*/ 2147483647 h 555"/>
                  <a:gd name="T48" fmla="*/ 2147483647 w 163"/>
                  <a:gd name="T49" fmla="*/ 2147483647 h 555"/>
                  <a:gd name="T50" fmla="*/ 2147483647 w 163"/>
                  <a:gd name="T51" fmla="*/ 2147483647 h 555"/>
                  <a:gd name="T52" fmla="*/ 2147483647 w 163"/>
                  <a:gd name="T53" fmla="*/ 2147483647 h 555"/>
                  <a:gd name="T54" fmla="*/ 2147483647 w 163"/>
                  <a:gd name="T55" fmla="*/ 2147483647 h 555"/>
                  <a:gd name="T56" fmla="*/ 2147483647 w 163"/>
                  <a:gd name="T57" fmla="*/ 2147483647 h 555"/>
                  <a:gd name="T58" fmla="*/ 2147483647 w 163"/>
                  <a:gd name="T59" fmla="*/ 2147483647 h 55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3"/>
                  <a:gd name="T91" fmla="*/ 0 h 555"/>
                  <a:gd name="T92" fmla="*/ 163 w 163"/>
                  <a:gd name="T93" fmla="*/ 555 h 55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3" h="555">
                    <a:moveTo>
                      <a:pt x="104" y="117"/>
                    </a:moveTo>
                    <a:lnTo>
                      <a:pt x="111" y="47"/>
                    </a:lnTo>
                    <a:lnTo>
                      <a:pt x="137" y="0"/>
                    </a:lnTo>
                    <a:lnTo>
                      <a:pt x="151" y="12"/>
                    </a:lnTo>
                    <a:lnTo>
                      <a:pt x="163" y="42"/>
                    </a:lnTo>
                    <a:lnTo>
                      <a:pt x="157" y="75"/>
                    </a:lnTo>
                    <a:lnTo>
                      <a:pt x="144" y="93"/>
                    </a:lnTo>
                    <a:lnTo>
                      <a:pt x="132" y="153"/>
                    </a:lnTo>
                    <a:lnTo>
                      <a:pt x="127" y="209"/>
                    </a:lnTo>
                    <a:lnTo>
                      <a:pt x="127" y="284"/>
                    </a:lnTo>
                    <a:lnTo>
                      <a:pt x="124" y="349"/>
                    </a:lnTo>
                    <a:lnTo>
                      <a:pt x="127" y="433"/>
                    </a:lnTo>
                    <a:lnTo>
                      <a:pt x="132" y="481"/>
                    </a:lnTo>
                    <a:lnTo>
                      <a:pt x="135" y="501"/>
                    </a:lnTo>
                    <a:lnTo>
                      <a:pt x="129" y="513"/>
                    </a:lnTo>
                    <a:lnTo>
                      <a:pt x="109" y="517"/>
                    </a:lnTo>
                    <a:lnTo>
                      <a:pt x="73" y="525"/>
                    </a:lnTo>
                    <a:lnTo>
                      <a:pt x="40" y="548"/>
                    </a:lnTo>
                    <a:lnTo>
                      <a:pt x="25" y="555"/>
                    </a:lnTo>
                    <a:lnTo>
                      <a:pt x="0" y="531"/>
                    </a:lnTo>
                    <a:lnTo>
                      <a:pt x="0" y="519"/>
                    </a:lnTo>
                    <a:lnTo>
                      <a:pt x="23" y="513"/>
                    </a:lnTo>
                    <a:lnTo>
                      <a:pt x="85" y="501"/>
                    </a:lnTo>
                    <a:lnTo>
                      <a:pt x="111" y="501"/>
                    </a:lnTo>
                    <a:lnTo>
                      <a:pt x="116" y="483"/>
                    </a:lnTo>
                    <a:lnTo>
                      <a:pt x="115" y="433"/>
                    </a:lnTo>
                    <a:lnTo>
                      <a:pt x="111" y="344"/>
                    </a:lnTo>
                    <a:lnTo>
                      <a:pt x="109" y="260"/>
                    </a:lnTo>
                    <a:lnTo>
                      <a:pt x="107" y="173"/>
                    </a:lnTo>
                    <a:lnTo>
                      <a:pt x="104"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1" name="Freeform 24"/>
              <p:cNvSpPr>
                <a:spLocks/>
              </p:cNvSpPr>
              <p:nvPr/>
            </p:nvSpPr>
            <p:spPr bwMode="auto">
              <a:xfrm>
                <a:off x="1646567" y="4595629"/>
                <a:ext cx="111532" cy="577542"/>
              </a:xfrm>
              <a:custGeom>
                <a:avLst/>
                <a:gdLst>
                  <a:gd name="T0" fmla="*/ 2147483647 w 109"/>
                  <a:gd name="T1" fmla="*/ 2147483647 h 613"/>
                  <a:gd name="T2" fmla="*/ 2147483647 w 109"/>
                  <a:gd name="T3" fmla="*/ 2147483647 h 613"/>
                  <a:gd name="T4" fmla="*/ 2147483647 w 109"/>
                  <a:gd name="T5" fmla="*/ 0 h 613"/>
                  <a:gd name="T6" fmla="*/ 2147483647 w 109"/>
                  <a:gd name="T7" fmla="*/ 2147483647 h 613"/>
                  <a:gd name="T8" fmla="*/ 2147483647 w 109"/>
                  <a:gd name="T9" fmla="*/ 2147483647 h 613"/>
                  <a:gd name="T10" fmla="*/ 2147483647 w 109"/>
                  <a:gd name="T11" fmla="*/ 2147483647 h 613"/>
                  <a:gd name="T12" fmla="*/ 2147483647 w 109"/>
                  <a:gd name="T13" fmla="*/ 2147483647 h 613"/>
                  <a:gd name="T14" fmla="*/ 2147483647 w 109"/>
                  <a:gd name="T15" fmla="*/ 2147483647 h 613"/>
                  <a:gd name="T16" fmla="*/ 2147483647 w 109"/>
                  <a:gd name="T17" fmla="*/ 2147483647 h 613"/>
                  <a:gd name="T18" fmla="*/ 2147483647 w 109"/>
                  <a:gd name="T19" fmla="*/ 2147483647 h 613"/>
                  <a:gd name="T20" fmla="*/ 2147483647 w 109"/>
                  <a:gd name="T21" fmla="*/ 2147483647 h 613"/>
                  <a:gd name="T22" fmla="*/ 2147483647 w 109"/>
                  <a:gd name="T23" fmla="*/ 2147483647 h 613"/>
                  <a:gd name="T24" fmla="*/ 2147483647 w 109"/>
                  <a:gd name="T25" fmla="*/ 2147483647 h 613"/>
                  <a:gd name="T26" fmla="*/ 2147483647 w 109"/>
                  <a:gd name="T27" fmla="*/ 2147483647 h 613"/>
                  <a:gd name="T28" fmla="*/ 2147483647 w 109"/>
                  <a:gd name="T29" fmla="*/ 2147483647 h 613"/>
                  <a:gd name="T30" fmla="*/ 2147483647 w 109"/>
                  <a:gd name="T31" fmla="*/ 2147483647 h 613"/>
                  <a:gd name="T32" fmla="*/ 2147483647 w 109"/>
                  <a:gd name="T33" fmla="*/ 2147483647 h 613"/>
                  <a:gd name="T34" fmla="*/ 2147483647 w 109"/>
                  <a:gd name="T35" fmla="*/ 2147483647 h 613"/>
                  <a:gd name="T36" fmla="*/ 2147483647 w 109"/>
                  <a:gd name="T37" fmla="*/ 2147483647 h 613"/>
                  <a:gd name="T38" fmla="*/ 2147483647 w 109"/>
                  <a:gd name="T39" fmla="*/ 2147483647 h 613"/>
                  <a:gd name="T40" fmla="*/ 2147483647 w 109"/>
                  <a:gd name="T41" fmla="*/ 2147483647 h 613"/>
                  <a:gd name="T42" fmla="*/ 0 w 109"/>
                  <a:gd name="T43" fmla="*/ 2147483647 h 613"/>
                  <a:gd name="T44" fmla="*/ 2147483647 w 109"/>
                  <a:gd name="T45" fmla="*/ 2147483647 h 613"/>
                  <a:gd name="T46" fmla="*/ 2147483647 w 109"/>
                  <a:gd name="T47" fmla="*/ 2147483647 h 613"/>
                  <a:gd name="T48" fmla="*/ 2147483647 w 109"/>
                  <a:gd name="T49" fmla="*/ 2147483647 h 613"/>
                  <a:gd name="T50" fmla="*/ 2147483647 w 109"/>
                  <a:gd name="T51" fmla="*/ 2147483647 h 6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9"/>
                  <a:gd name="T79" fmla="*/ 0 h 613"/>
                  <a:gd name="T80" fmla="*/ 109 w 109"/>
                  <a:gd name="T81" fmla="*/ 613 h 61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9" h="613">
                    <a:moveTo>
                      <a:pt x="45" y="56"/>
                    </a:moveTo>
                    <a:lnTo>
                      <a:pt x="64" y="4"/>
                    </a:lnTo>
                    <a:lnTo>
                      <a:pt x="92" y="0"/>
                    </a:lnTo>
                    <a:lnTo>
                      <a:pt x="109" y="36"/>
                    </a:lnTo>
                    <a:lnTo>
                      <a:pt x="105" y="75"/>
                    </a:lnTo>
                    <a:lnTo>
                      <a:pt x="88" y="88"/>
                    </a:lnTo>
                    <a:lnTo>
                      <a:pt x="68" y="111"/>
                    </a:lnTo>
                    <a:lnTo>
                      <a:pt x="52" y="148"/>
                    </a:lnTo>
                    <a:lnTo>
                      <a:pt x="41" y="188"/>
                    </a:lnTo>
                    <a:lnTo>
                      <a:pt x="29" y="257"/>
                    </a:lnTo>
                    <a:lnTo>
                      <a:pt x="17" y="345"/>
                    </a:lnTo>
                    <a:lnTo>
                      <a:pt x="17" y="438"/>
                    </a:lnTo>
                    <a:lnTo>
                      <a:pt x="29" y="496"/>
                    </a:lnTo>
                    <a:lnTo>
                      <a:pt x="37" y="540"/>
                    </a:lnTo>
                    <a:lnTo>
                      <a:pt x="48" y="569"/>
                    </a:lnTo>
                    <a:lnTo>
                      <a:pt x="48" y="600"/>
                    </a:lnTo>
                    <a:lnTo>
                      <a:pt x="33" y="613"/>
                    </a:lnTo>
                    <a:lnTo>
                      <a:pt x="20" y="590"/>
                    </a:lnTo>
                    <a:lnTo>
                      <a:pt x="5" y="558"/>
                    </a:lnTo>
                    <a:lnTo>
                      <a:pt x="8" y="527"/>
                    </a:lnTo>
                    <a:lnTo>
                      <a:pt x="4" y="433"/>
                    </a:lnTo>
                    <a:lnTo>
                      <a:pt x="0" y="364"/>
                    </a:lnTo>
                    <a:lnTo>
                      <a:pt x="1" y="293"/>
                    </a:lnTo>
                    <a:lnTo>
                      <a:pt x="9" y="195"/>
                    </a:lnTo>
                    <a:lnTo>
                      <a:pt x="28" y="117"/>
                    </a:lnTo>
                    <a:lnTo>
                      <a:pt x="4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2" name="Freeform 25"/>
              <p:cNvSpPr>
                <a:spLocks/>
              </p:cNvSpPr>
              <p:nvPr/>
            </p:nvSpPr>
            <p:spPr bwMode="auto">
              <a:xfrm>
                <a:off x="1615870" y="4231956"/>
                <a:ext cx="208737" cy="317507"/>
              </a:xfrm>
              <a:custGeom>
                <a:avLst/>
                <a:gdLst>
                  <a:gd name="T0" fmla="*/ 2147483647 w 204"/>
                  <a:gd name="T1" fmla="*/ 2147483647 h 337"/>
                  <a:gd name="T2" fmla="*/ 2147483647 w 204"/>
                  <a:gd name="T3" fmla="*/ 2147483647 h 337"/>
                  <a:gd name="T4" fmla="*/ 2147483647 w 204"/>
                  <a:gd name="T5" fmla="*/ 2147483647 h 337"/>
                  <a:gd name="T6" fmla="*/ 2147483647 w 204"/>
                  <a:gd name="T7" fmla="*/ 2147483647 h 337"/>
                  <a:gd name="T8" fmla="*/ 2147483647 w 204"/>
                  <a:gd name="T9" fmla="*/ 2147483647 h 337"/>
                  <a:gd name="T10" fmla="*/ 2147483647 w 204"/>
                  <a:gd name="T11" fmla="*/ 0 h 337"/>
                  <a:gd name="T12" fmla="*/ 2147483647 w 204"/>
                  <a:gd name="T13" fmla="*/ 2147483647 h 337"/>
                  <a:gd name="T14" fmla="*/ 2147483647 w 204"/>
                  <a:gd name="T15" fmla="*/ 2147483647 h 337"/>
                  <a:gd name="T16" fmla="*/ 2147483647 w 204"/>
                  <a:gd name="T17" fmla="*/ 2147483647 h 337"/>
                  <a:gd name="T18" fmla="*/ 2147483647 w 204"/>
                  <a:gd name="T19" fmla="*/ 2147483647 h 337"/>
                  <a:gd name="T20" fmla="*/ 2147483647 w 204"/>
                  <a:gd name="T21" fmla="*/ 2147483647 h 337"/>
                  <a:gd name="T22" fmla="*/ 2147483647 w 204"/>
                  <a:gd name="T23" fmla="*/ 2147483647 h 337"/>
                  <a:gd name="T24" fmla="*/ 2147483647 w 204"/>
                  <a:gd name="T25" fmla="*/ 2147483647 h 337"/>
                  <a:gd name="T26" fmla="*/ 2147483647 w 204"/>
                  <a:gd name="T27" fmla="*/ 2147483647 h 337"/>
                  <a:gd name="T28" fmla="*/ 2147483647 w 204"/>
                  <a:gd name="T29" fmla="*/ 2147483647 h 337"/>
                  <a:gd name="T30" fmla="*/ 2147483647 w 204"/>
                  <a:gd name="T31" fmla="*/ 2147483647 h 337"/>
                  <a:gd name="T32" fmla="*/ 2147483647 w 204"/>
                  <a:gd name="T33" fmla="*/ 2147483647 h 337"/>
                  <a:gd name="T34" fmla="*/ 2147483647 w 204"/>
                  <a:gd name="T35" fmla="*/ 2147483647 h 337"/>
                  <a:gd name="T36" fmla="*/ 2147483647 w 204"/>
                  <a:gd name="T37" fmla="*/ 2147483647 h 337"/>
                  <a:gd name="T38" fmla="*/ 2147483647 w 204"/>
                  <a:gd name="T39" fmla="*/ 2147483647 h 337"/>
                  <a:gd name="T40" fmla="*/ 2147483647 w 204"/>
                  <a:gd name="T41" fmla="*/ 2147483647 h 337"/>
                  <a:gd name="T42" fmla="*/ 2147483647 w 204"/>
                  <a:gd name="T43" fmla="*/ 2147483647 h 337"/>
                  <a:gd name="T44" fmla="*/ 0 w 204"/>
                  <a:gd name="T45" fmla="*/ 2147483647 h 337"/>
                  <a:gd name="T46" fmla="*/ 2147483647 w 204"/>
                  <a:gd name="T47" fmla="*/ 2147483647 h 337"/>
                  <a:gd name="T48" fmla="*/ 2147483647 w 204"/>
                  <a:gd name="T49" fmla="*/ 2147483647 h 337"/>
                  <a:gd name="T50" fmla="*/ 2147483647 w 204"/>
                  <a:gd name="T51" fmla="*/ 2147483647 h 3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4"/>
                  <a:gd name="T79" fmla="*/ 0 h 337"/>
                  <a:gd name="T80" fmla="*/ 204 w 204"/>
                  <a:gd name="T81" fmla="*/ 337 h 3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4" h="337">
                    <a:moveTo>
                      <a:pt x="52" y="163"/>
                    </a:moveTo>
                    <a:lnTo>
                      <a:pt x="48" y="116"/>
                    </a:lnTo>
                    <a:lnTo>
                      <a:pt x="48" y="68"/>
                    </a:lnTo>
                    <a:lnTo>
                      <a:pt x="56" y="32"/>
                    </a:lnTo>
                    <a:lnTo>
                      <a:pt x="72" y="13"/>
                    </a:lnTo>
                    <a:lnTo>
                      <a:pt x="104" y="0"/>
                    </a:lnTo>
                    <a:lnTo>
                      <a:pt x="128" y="2"/>
                    </a:lnTo>
                    <a:lnTo>
                      <a:pt x="153" y="18"/>
                    </a:lnTo>
                    <a:lnTo>
                      <a:pt x="173" y="56"/>
                    </a:lnTo>
                    <a:lnTo>
                      <a:pt x="188" y="98"/>
                    </a:lnTo>
                    <a:lnTo>
                      <a:pt x="197" y="156"/>
                    </a:lnTo>
                    <a:lnTo>
                      <a:pt x="204" y="212"/>
                    </a:lnTo>
                    <a:lnTo>
                      <a:pt x="204" y="254"/>
                    </a:lnTo>
                    <a:lnTo>
                      <a:pt x="196" y="299"/>
                    </a:lnTo>
                    <a:lnTo>
                      <a:pt x="177" y="325"/>
                    </a:lnTo>
                    <a:lnTo>
                      <a:pt x="149" y="337"/>
                    </a:lnTo>
                    <a:lnTo>
                      <a:pt x="132" y="336"/>
                    </a:lnTo>
                    <a:lnTo>
                      <a:pt x="112" y="317"/>
                    </a:lnTo>
                    <a:lnTo>
                      <a:pt x="92" y="277"/>
                    </a:lnTo>
                    <a:lnTo>
                      <a:pt x="76" y="240"/>
                    </a:lnTo>
                    <a:lnTo>
                      <a:pt x="25" y="263"/>
                    </a:lnTo>
                    <a:lnTo>
                      <a:pt x="9" y="271"/>
                    </a:lnTo>
                    <a:lnTo>
                      <a:pt x="0" y="266"/>
                    </a:lnTo>
                    <a:lnTo>
                      <a:pt x="1" y="252"/>
                    </a:lnTo>
                    <a:lnTo>
                      <a:pt x="61" y="212"/>
                    </a:lnTo>
                    <a:lnTo>
                      <a:pt x="52"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3" name="Freeform 49"/>
              <p:cNvSpPr>
                <a:spLocks/>
              </p:cNvSpPr>
              <p:nvPr/>
            </p:nvSpPr>
            <p:spPr bwMode="auto">
              <a:xfrm rot="2949314">
                <a:off x="2257099" y="4861905"/>
                <a:ext cx="302903" cy="244734"/>
              </a:xfrm>
              <a:custGeom>
                <a:avLst/>
                <a:gdLst>
                  <a:gd name="T0" fmla="*/ 2147483647 w 761"/>
                  <a:gd name="T1" fmla="*/ 2147483647 h 452"/>
                  <a:gd name="T2" fmla="*/ 2147483647 w 761"/>
                  <a:gd name="T3" fmla="*/ 0 h 452"/>
                  <a:gd name="T4" fmla="*/ 2147483647 w 761"/>
                  <a:gd name="T5" fmla="*/ 2147483647 h 452"/>
                  <a:gd name="T6" fmla="*/ 2147483647 w 761"/>
                  <a:gd name="T7" fmla="*/ 2147483647 h 452"/>
                  <a:gd name="T8" fmla="*/ 2147483647 w 761"/>
                  <a:gd name="T9" fmla="*/ 2147483647 h 452"/>
                  <a:gd name="T10" fmla="*/ 2147483647 w 761"/>
                  <a:gd name="T11" fmla="*/ 2147483647 h 452"/>
                  <a:gd name="T12" fmla="*/ 2147483647 w 761"/>
                  <a:gd name="T13" fmla="*/ 2147483647 h 452"/>
                  <a:gd name="T14" fmla="*/ 2147483647 w 761"/>
                  <a:gd name="T15" fmla="*/ 2147483647 h 452"/>
                  <a:gd name="T16" fmla="*/ 0 w 761"/>
                  <a:gd name="T17" fmla="*/ 2147483647 h 452"/>
                  <a:gd name="T18" fmla="*/ 2147483647 w 761"/>
                  <a:gd name="T19" fmla="*/ 2147483647 h 4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1"/>
                  <a:gd name="T31" fmla="*/ 0 h 452"/>
                  <a:gd name="T32" fmla="*/ 761 w 761"/>
                  <a:gd name="T33" fmla="*/ 452 h 4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1" h="452">
                    <a:moveTo>
                      <a:pt x="48" y="196"/>
                    </a:moveTo>
                    <a:lnTo>
                      <a:pt x="412" y="0"/>
                    </a:lnTo>
                    <a:lnTo>
                      <a:pt x="672" y="81"/>
                    </a:lnTo>
                    <a:lnTo>
                      <a:pt x="761" y="185"/>
                    </a:lnTo>
                    <a:lnTo>
                      <a:pt x="623" y="300"/>
                    </a:lnTo>
                    <a:lnTo>
                      <a:pt x="412" y="452"/>
                    </a:lnTo>
                    <a:lnTo>
                      <a:pt x="312" y="300"/>
                    </a:lnTo>
                    <a:lnTo>
                      <a:pt x="137" y="266"/>
                    </a:lnTo>
                    <a:lnTo>
                      <a:pt x="0" y="248"/>
                    </a:lnTo>
                    <a:lnTo>
                      <a:pt x="48" y="196"/>
                    </a:lnTo>
                    <a:close/>
                  </a:path>
                </a:pathLst>
              </a:custGeom>
              <a:solidFill>
                <a:srgbClr val="FDA4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4" name="Freeform 50"/>
              <p:cNvSpPr>
                <a:spLocks/>
              </p:cNvSpPr>
              <p:nvPr/>
            </p:nvSpPr>
            <p:spPr bwMode="auto">
              <a:xfrm rot="2949314">
                <a:off x="573290" y="4767780"/>
                <a:ext cx="234840" cy="245276"/>
              </a:xfrm>
              <a:custGeom>
                <a:avLst/>
                <a:gdLst>
                  <a:gd name="T0" fmla="*/ 0 w 590"/>
                  <a:gd name="T1" fmla="*/ 2147483647 h 453"/>
                  <a:gd name="T2" fmla="*/ 2147483647 w 590"/>
                  <a:gd name="T3" fmla="*/ 2147483647 h 453"/>
                  <a:gd name="T4" fmla="*/ 2147483647 w 590"/>
                  <a:gd name="T5" fmla="*/ 0 h 453"/>
                  <a:gd name="T6" fmla="*/ 2147483647 w 590"/>
                  <a:gd name="T7" fmla="*/ 2147483647 h 453"/>
                  <a:gd name="T8" fmla="*/ 2147483647 w 590"/>
                  <a:gd name="T9" fmla="*/ 2147483647 h 453"/>
                  <a:gd name="T10" fmla="*/ 2147483647 w 590"/>
                  <a:gd name="T11" fmla="*/ 2147483647 h 453"/>
                  <a:gd name="T12" fmla="*/ 0 w 590"/>
                  <a:gd name="T13" fmla="*/ 2147483647 h 453"/>
                  <a:gd name="T14" fmla="*/ 0 60000 65536"/>
                  <a:gd name="T15" fmla="*/ 0 60000 65536"/>
                  <a:gd name="T16" fmla="*/ 0 60000 65536"/>
                  <a:gd name="T17" fmla="*/ 0 60000 65536"/>
                  <a:gd name="T18" fmla="*/ 0 60000 65536"/>
                  <a:gd name="T19" fmla="*/ 0 60000 65536"/>
                  <a:gd name="T20" fmla="*/ 0 60000 65536"/>
                  <a:gd name="T21" fmla="*/ 0 w 590"/>
                  <a:gd name="T22" fmla="*/ 0 h 453"/>
                  <a:gd name="T23" fmla="*/ 590 w 590"/>
                  <a:gd name="T24" fmla="*/ 453 h 4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0" h="453">
                    <a:moveTo>
                      <a:pt x="0" y="453"/>
                    </a:moveTo>
                    <a:lnTo>
                      <a:pt x="100" y="267"/>
                    </a:lnTo>
                    <a:lnTo>
                      <a:pt x="275" y="0"/>
                    </a:lnTo>
                    <a:lnTo>
                      <a:pt x="564" y="89"/>
                    </a:lnTo>
                    <a:lnTo>
                      <a:pt x="590" y="256"/>
                    </a:lnTo>
                    <a:lnTo>
                      <a:pt x="401" y="338"/>
                    </a:lnTo>
                    <a:lnTo>
                      <a:pt x="0" y="453"/>
                    </a:lnTo>
                    <a:close/>
                  </a:path>
                </a:pathLst>
              </a:custGeom>
              <a:solidFill>
                <a:srgbClr val="F6BF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5" name="Freeform 51"/>
              <p:cNvSpPr>
                <a:spLocks/>
              </p:cNvSpPr>
              <p:nvPr/>
            </p:nvSpPr>
            <p:spPr bwMode="auto">
              <a:xfrm rot="2949314">
                <a:off x="941593" y="4312391"/>
                <a:ext cx="1226379" cy="1218302"/>
              </a:xfrm>
              <a:custGeom>
                <a:avLst/>
                <a:gdLst>
                  <a:gd name="T0" fmla="*/ 2147483647 w 3721"/>
                  <a:gd name="T1" fmla="*/ 2147483647 h 2853"/>
                  <a:gd name="T2" fmla="*/ 2147483647 w 3721"/>
                  <a:gd name="T3" fmla="*/ 2147483647 h 2853"/>
                  <a:gd name="T4" fmla="*/ 2147483647 w 3721"/>
                  <a:gd name="T5" fmla="*/ 2147483647 h 2853"/>
                  <a:gd name="T6" fmla="*/ 2147483647 w 3721"/>
                  <a:gd name="T7" fmla="*/ 2147483647 h 2853"/>
                  <a:gd name="T8" fmla="*/ 2147483647 w 3721"/>
                  <a:gd name="T9" fmla="*/ 2147483647 h 2853"/>
                  <a:gd name="T10" fmla="*/ 2147483647 w 3721"/>
                  <a:gd name="T11" fmla="*/ 2147483647 h 2853"/>
                  <a:gd name="T12" fmla="*/ 2147483647 w 3721"/>
                  <a:gd name="T13" fmla="*/ 2147483647 h 2853"/>
                  <a:gd name="T14" fmla="*/ 2147483647 w 3721"/>
                  <a:gd name="T15" fmla="*/ 2147483647 h 2853"/>
                  <a:gd name="T16" fmla="*/ 2147483647 w 3721"/>
                  <a:gd name="T17" fmla="*/ 2147483647 h 2853"/>
                  <a:gd name="T18" fmla="*/ 2147483647 w 3721"/>
                  <a:gd name="T19" fmla="*/ 2147483647 h 2853"/>
                  <a:gd name="T20" fmla="*/ 2147483647 w 3721"/>
                  <a:gd name="T21" fmla="*/ 2147483647 h 2853"/>
                  <a:gd name="T22" fmla="*/ 2147483647 w 3721"/>
                  <a:gd name="T23" fmla="*/ 2147483647 h 2853"/>
                  <a:gd name="T24" fmla="*/ 2147483647 w 3721"/>
                  <a:gd name="T25" fmla="*/ 2147483647 h 2853"/>
                  <a:gd name="T26" fmla="*/ 2147483647 w 3721"/>
                  <a:gd name="T27" fmla="*/ 0 h 2853"/>
                  <a:gd name="T28" fmla="*/ 2147483647 w 3721"/>
                  <a:gd name="T29" fmla="*/ 2147483647 h 2853"/>
                  <a:gd name="T30" fmla="*/ 2147483647 w 3721"/>
                  <a:gd name="T31" fmla="*/ 2147483647 h 2853"/>
                  <a:gd name="T32" fmla="*/ 2147483647 w 3721"/>
                  <a:gd name="T33" fmla="*/ 2147483647 h 2853"/>
                  <a:gd name="T34" fmla="*/ 2147483647 w 3721"/>
                  <a:gd name="T35" fmla="*/ 2147483647 h 2853"/>
                  <a:gd name="T36" fmla="*/ 2147483647 w 3721"/>
                  <a:gd name="T37" fmla="*/ 2147483647 h 2853"/>
                  <a:gd name="T38" fmla="*/ 2147483647 w 3721"/>
                  <a:gd name="T39" fmla="*/ 2147483647 h 2853"/>
                  <a:gd name="T40" fmla="*/ 2147483647 w 3721"/>
                  <a:gd name="T41" fmla="*/ 2147483647 h 2853"/>
                  <a:gd name="T42" fmla="*/ 2147483647 w 3721"/>
                  <a:gd name="T43" fmla="*/ 2147483647 h 2853"/>
                  <a:gd name="T44" fmla="*/ 2147483647 w 3721"/>
                  <a:gd name="T45" fmla="*/ 2147483647 h 2853"/>
                  <a:gd name="T46" fmla="*/ 2147483647 w 3721"/>
                  <a:gd name="T47" fmla="*/ 2147483647 h 2853"/>
                  <a:gd name="T48" fmla="*/ 2147483647 w 3721"/>
                  <a:gd name="T49" fmla="*/ 2147483647 h 2853"/>
                  <a:gd name="T50" fmla="*/ 2147483647 w 3721"/>
                  <a:gd name="T51" fmla="*/ 2147483647 h 2853"/>
                  <a:gd name="T52" fmla="*/ 2147483647 w 3721"/>
                  <a:gd name="T53" fmla="*/ 2147483647 h 2853"/>
                  <a:gd name="T54" fmla="*/ 2147483647 w 3721"/>
                  <a:gd name="T55" fmla="*/ 2147483647 h 2853"/>
                  <a:gd name="T56" fmla="*/ 2147483647 w 3721"/>
                  <a:gd name="T57" fmla="*/ 2147483647 h 2853"/>
                  <a:gd name="T58" fmla="*/ 2147483647 w 3721"/>
                  <a:gd name="T59" fmla="*/ 2147483647 h 2853"/>
                  <a:gd name="T60" fmla="*/ 2147483647 w 3721"/>
                  <a:gd name="T61" fmla="*/ 2147483647 h 2853"/>
                  <a:gd name="T62" fmla="*/ 2147483647 w 3721"/>
                  <a:gd name="T63" fmla="*/ 2147483647 h 2853"/>
                  <a:gd name="T64" fmla="*/ 2147483647 w 3721"/>
                  <a:gd name="T65" fmla="*/ 2147483647 h 2853"/>
                  <a:gd name="T66" fmla="*/ 2147483647 w 3721"/>
                  <a:gd name="T67" fmla="*/ 2147483647 h 2853"/>
                  <a:gd name="T68" fmla="*/ 2147483647 w 3721"/>
                  <a:gd name="T69" fmla="*/ 2147483647 h 2853"/>
                  <a:gd name="T70" fmla="*/ 2147483647 w 3721"/>
                  <a:gd name="T71" fmla="*/ 2147483647 h 2853"/>
                  <a:gd name="T72" fmla="*/ 0 w 3721"/>
                  <a:gd name="T73" fmla="*/ 2147483647 h 2853"/>
                  <a:gd name="T74" fmla="*/ 2147483647 w 3721"/>
                  <a:gd name="T75" fmla="*/ 2147483647 h 28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21"/>
                  <a:gd name="T115" fmla="*/ 0 h 2853"/>
                  <a:gd name="T116" fmla="*/ 3721 w 3721"/>
                  <a:gd name="T117" fmla="*/ 2853 h 28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21" h="2853">
                    <a:moveTo>
                      <a:pt x="11" y="2555"/>
                    </a:moveTo>
                    <a:lnTo>
                      <a:pt x="348" y="2361"/>
                    </a:lnTo>
                    <a:lnTo>
                      <a:pt x="615" y="2173"/>
                    </a:lnTo>
                    <a:lnTo>
                      <a:pt x="894" y="1961"/>
                    </a:lnTo>
                    <a:lnTo>
                      <a:pt x="1268" y="1708"/>
                    </a:lnTo>
                    <a:lnTo>
                      <a:pt x="1569" y="1478"/>
                    </a:lnTo>
                    <a:lnTo>
                      <a:pt x="1884" y="1206"/>
                    </a:lnTo>
                    <a:lnTo>
                      <a:pt x="2077" y="1070"/>
                    </a:lnTo>
                    <a:lnTo>
                      <a:pt x="2296" y="918"/>
                    </a:lnTo>
                    <a:lnTo>
                      <a:pt x="2574" y="654"/>
                    </a:lnTo>
                    <a:lnTo>
                      <a:pt x="2778" y="442"/>
                    </a:lnTo>
                    <a:lnTo>
                      <a:pt x="2983" y="265"/>
                    </a:lnTo>
                    <a:lnTo>
                      <a:pt x="3201" y="95"/>
                    </a:lnTo>
                    <a:lnTo>
                      <a:pt x="3357" y="0"/>
                    </a:lnTo>
                    <a:lnTo>
                      <a:pt x="3550" y="27"/>
                    </a:lnTo>
                    <a:lnTo>
                      <a:pt x="3636" y="76"/>
                    </a:lnTo>
                    <a:lnTo>
                      <a:pt x="3695" y="152"/>
                    </a:lnTo>
                    <a:lnTo>
                      <a:pt x="3721" y="212"/>
                    </a:lnTo>
                    <a:lnTo>
                      <a:pt x="3431" y="434"/>
                    </a:lnTo>
                    <a:lnTo>
                      <a:pt x="3213" y="594"/>
                    </a:lnTo>
                    <a:lnTo>
                      <a:pt x="3031" y="738"/>
                    </a:lnTo>
                    <a:lnTo>
                      <a:pt x="2838" y="884"/>
                    </a:lnTo>
                    <a:lnTo>
                      <a:pt x="2682" y="1020"/>
                    </a:lnTo>
                    <a:lnTo>
                      <a:pt x="2463" y="1214"/>
                    </a:lnTo>
                    <a:lnTo>
                      <a:pt x="2174" y="1451"/>
                    </a:lnTo>
                    <a:lnTo>
                      <a:pt x="1884" y="1682"/>
                    </a:lnTo>
                    <a:lnTo>
                      <a:pt x="1606" y="1885"/>
                    </a:lnTo>
                    <a:lnTo>
                      <a:pt x="1306" y="2089"/>
                    </a:lnTo>
                    <a:lnTo>
                      <a:pt x="1050" y="2267"/>
                    </a:lnTo>
                    <a:lnTo>
                      <a:pt x="738" y="2487"/>
                    </a:lnTo>
                    <a:lnTo>
                      <a:pt x="545" y="2623"/>
                    </a:lnTo>
                    <a:lnTo>
                      <a:pt x="300" y="2785"/>
                    </a:lnTo>
                    <a:lnTo>
                      <a:pt x="192" y="2853"/>
                    </a:lnTo>
                    <a:lnTo>
                      <a:pt x="218" y="2735"/>
                    </a:lnTo>
                    <a:lnTo>
                      <a:pt x="85" y="2751"/>
                    </a:lnTo>
                    <a:lnTo>
                      <a:pt x="133" y="2649"/>
                    </a:lnTo>
                    <a:lnTo>
                      <a:pt x="0" y="2675"/>
                    </a:lnTo>
                    <a:lnTo>
                      <a:pt x="11" y="2555"/>
                    </a:lnTo>
                    <a:close/>
                  </a:path>
                </a:pathLst>
              </a:custGeom>
              <a:solidFill>
                <a:srgbClr val="F0EA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6" name="Freeform 52"/>
              <p:cNvSpPr>
                <a:spLocks/>
              </p:cNvSpPr>
              <p:nvPr/>
            </p:nvSpPr>
            <p:spPr bwMode="auto">
              <a:xfrm rot="2949314">
                <a:off x="1100966" y="4325163"/>
                <a:ext cx="1227139" cy="1307594"/>
              </a:xfrm>
              <a:custGeom>
                <a:avLst/>
                <a:gdLst>
                  <a:gd name="T0" fmla="*/ 2147483647 w 3083"/>
                  <a:gd name="T1" fmla="*/ 2147483647 h 2415"/>
                  <a:gd name="T2" fmla="*/ 2147483647 w 3083"/>
                  <a:gd name="T3" fmla="*/ 2147483647 h 2415"/>
                  <a:gd name="T4" fmla="*/ 2147483647 w 3083"/>
                  <a:gd name="T5" fmla="*/ 2147483647 h 2415"/>
                  <a:gd name="T6" fmla="*/ 2147483647 w 3083"/>
                  <a:gd name="T7" fmla="*/ 2147483647 h 2415"/>
                  <a:gd name="T8" fmla="*/ 2147483647 w 3083"/>
                  <a:gd name="T9" fmla="*/ 2147483647 h 2415"/>
                  <a:gd name="T10" fmla="*/ 2147483647 w 3083"/>
                  <a:gd name="T11" fmla="*/ 2147483647 h 2415"/>
                  <a:gd name="T12" fmla="*/ 2147483647 w 3083"/>
                  <a:gd name="T13" fmla="*/ 2147483647 h 2415"/>
                  <a:gd name="T14" fmla="*/ 2147483647 w 3083"/>
                  <a:gd name="T15" fmla="*/ 2147483647 h 2415"/>
                  <a:gd name="T16" fmla="*/ 2147483647 w 3083"/>
                  <a:gd name="T17" fmla="*/ 2147483647 h 2415"/>
                  <a:gd name="T18" fmla="*/ 2147483647 w 3083"/>
                  <a:gd name="T19" fmla="*/ 2147483647 h 2415"/>
                  <a:gd name="T20" fmla="*/ 2147483647 w 3083"/>
                  <a:gd name="T21" fmla="*/ 2147483647 h 2415"/>
                  <a:gd name="T22" fmla="*/ 2147483647 w 3083"/>
                  <a:gd name="T23" fmla="*/ 2147483647 h 2415"/>
                  <a:gd name="T24" fmla="*/ 2147483647 w 3083"/>
                  <a:gd name="T25" fmla="*/ 2147483647 h 2415"/>
                  <a:gd name="T26" fmla="*/ 2147483647 w 3083"/>
                  <a:gd name="T27" fmla="*/ 2147483647 h 2415"/>
                  <a:gd name="T28" fmla="*/ 2147483647 w 3083"/>
                  <a:gd name="T29" fmla="*/ 2147483647 h 2415"/>
                  <a:gd name="T30" fmla="*/ 2147483647 w 3083"/>
                  <a:gd name="T31" fmla="*/ 2147483647 h 2415"/>
                  <a:gd name="T32" fmla="*/ 2147483647 w 3083"/>
                  <a:gd name="T33" fmla="*/ 2147483647 h 2415"/>
                  <a:gd name="T34" fmla="*/ 2147483647 w 3083"/>
                  <a:gd name="T35" fmla="*/ 2147483647 h 2415"/>
                  <a:gd name="T36" fmla="*/ 2147483647 w 3083"/>
                  <a:gd name="T37" fmla="*/ 2147483647 h 2415"/>
                  <a:gd name="T38" fmla="*/ 2147483647 w 3083"/>
                  <a:gd name="T39" fmla="*/ 2147483647 h 2415"/>
                  <a:gd name="T40" fmla="*/ 2147483647 w 3083"/>
                  <a:gd name="T41" fmla="*/ 2147483647 h 2415"/>
                  <a:gd name="T42" fmla="*/ 2147483647 w 3083"/>
                  <a:gd name="T43" fmla="*/ 2147483647 h 2415"/>
                  <a:gd name="T44" fmla="*/ 2147483647 w 3083"/>
                  <a:gd name="T45" fmla="*/ 2147483647 h 2415"/>
                  <a:gd name="T46" fmla="*/ 2147483647 w 3083"/>
                  <a:gd name="T47" fmla="*/ 2147483647 h 2415"/>
                  <a:gd name="T48" fmla="*/ 2147483647 w 3083"/>
                  <a:gd name="T49" fmla="*/ 2147483647 h 2415"/>
                  <a:gd name="T50" fmla="*/ 2147483647 w 3083"/>
                  <a:gd name="T51" fmla="*/ 2147483647 h 2415"/>
                  <a:gd name="T52" fmla="*/ 2147483647 w 3083"/>
                  <a:gd name="T53" fmla="*/ 2147483647 h 2415"/>
                  <a:gd name="T54" fmla="*/ 2147483647 w 3083"/>
                  <a:gd name="T55" fmla="*/ 2147483647 h 2415"/>
                  <a:gd name="T56" fmla="*/ 2147483647 w 3083"/>
                  <a:gd name="T57" fmla="*/ 2147483647 h 2415"/>
                  <a:gd name="T58" fmla="*/ 2147483647 w 3083"/>
                  <a:gd name="T59" fmla="*/ 2147483647 h 2415"/>
                  <a:gd name="T60" fmla="*/ 2147483647 w 3083"/>
                  <a:gd name="T61" fmla="*/ 2147483647 h 2415"/>
                  <a:gd name="T62" fmla="*/ 2147483647 w 3083"/>
                  <a:gd name="T63" fmla="*/ 2147483647 h 2415"/>
                  <a:gd name="T64" fmla="*/ 2147483647 w 3083"/>
                  <a:gd name="T65" fmla="*/ 2147483647 h 2415"/>
                  <a:gd name="T66" fmla="*/ 2147483647 w 3083"/>
                  <a:gd name="T67" fmla="*/ 2147483647 h 241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083"/>
                  <a:gd name="T103" fmla="*/ 0 h 2415"/>
                  <a:gd name="T104" fmla="*/ 3083 w 3083"/>
                  <a:gd name="T105" fmla="*/ 2415 h 241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083" h="2415">
                    <a:moveTo>
                      <a:pt x="0" y="2076"/>
                    </a:moveTo>
                    <a:lnTo>
                      <a:pt x="471" y="1757"/>
                    </a:lnTo>
                    <a:lnTo>
                      <a:pt x="865" y="1404"/>
                    </a:lnTo>
                    <a:lnTo>
                      <a:pt x="1325" y="1066"/>
                    </a:lnTo>
                    <a:lnTo>
                      <a:pt x="1662" y="753"/>
                    </a:lnTo>
                    <a:lnTo>
                      <a:pt x="1904" y="507"/>
                    </a:lnTo>
                    <a:lnTo>
                      <a:pt x="2178" y="306"/>
                    </a:lnTo>
                    <a:lnTo>
                      <a:pt x="2479" y="97"/>
                    </a:lnTo>
                    <a:lnTo>
                      <a:pt x="2679" y="0"/>
                    </a:lnTo>
                    <a:lnTo>
                      <a:pt x="2805" y="34"/>
                    </a:lnTo>
                    <a:lnTo>
                      <a:pt x="3009" y="110"/>
                    </a:lnTo>
                    <a:lnTo>
                      <a:pt x="3083" y="175"/>
                    </a:lnTo>
                    <a:lnTo>
                      <a:pt x="3057" y="217"/>
                    </a:lnTo>
                    <a:lnTo>
                      <a:pt x="2831" y="392"/>
                    </a:lnTo>
                    <a:lnTo>
                      <a:pt x="2612" y="549"/>
                    </a:lnTo>
                    <a:lnTo>
                      <a:pt x="2393" y="714"/>
                    </a:lnTo>
                    <a:lnTo>
                      <a:pt x="2082" y="965"/>
                    </a:lnTo>
                    <a:lnTo>
                      <a:pt x="1740" y="1213"/>
                    </a:lnTo>
                    <a:lnTo>
                      <a:pt x="1470" y="1466"/>
                    </a:lnTo>
                    <a:lnTo>
                      <a:pt x="1247" y="1657"/>
                    </a:lnTo>
                    <a:lnTo>
                      <a:pt x="835" y="1974"/>
                    </a:lnTo>
                    <a:lnTo>
                      <a:pt x="490" y="2217"/>
                    </a:lnTo>
                    <a:lnTo>
                      <a:pt x="193" y="2415"/>
                    </a:lnTo>
                    <a:lnTo>
                      <a:pt x="193" y="2329"/>
                    </a:lnTo>
                    <a:lnTo>
                      <a:pt x="375" y="2225"/>
                    </a:lnTo>
                    <a:lnTo>
                      <a:pt x="635" y="2044"/>
                    </a:lnTo>
                    <a:lnTo>
                      <a:pt x="902" y="1825"/>
                    </a:lnTo>
                    <a:lnTo>
                      <a:pt x="1143" y="1647"/>
                    </a:lnTo>
                    <a:lnTo>
                      <a:pt x="1362" y="1466"/>
                    </a:lnTo>
                    <a:lnTo>
                      <a:pt x="1559" y="1302"/>
                    </a:lnTo>
                    <a:lnTo>
                      <a:pt x="1718" y="1155"/>
                    </a:lnTo>
                    <a:lnTo>
                      <a:pt x="1922" y="1009"/>
                    </a:lnTo>
                    <a:lnTo>
                      <a:pt x="2115" y="863"/>
                    </a:lnTo>
                    <a:lnTo>
                      <a:pt x="2315" y="711"/>
                    </a:lnTo>
                    <a:lnTo>
                      <a:pt x="2505" y="557"/>
                    </a:lnTo>
                    <a:lnTo>
                      <a:pt x="2668" y="421"/>
                    </a:lnTo>
                    <a:lnTo>
                      <a:pt x="2623" y="340"/>
                    </a:lnTo>
                    <a:lnTo>
                      <a:pt x="2505" y="266"/>
                    </a:lnTo>
                    <a:lnTo>
                      <a:pt x="2371" y="251"/>
                    </a:lnTo>
                    <a:lnTo>
                      <a:pt x="2497" y="225"/>
                    </a:lnTo>
                    <a:lnTo>
                      <a:pt x="2594" y="251"/>
                    </a:lnTo>
                    <a:lnTo>
                      <a:pt x="2668" y="280"/>
                    </a:lnTo>
                    <a:lnTo>
                      <a:pt x="2701" y="332"/>
                    </a:lnTo>
                    <a:lnTo>
                      <a:pt x="2731" y="371"/>
                    </a:lnTo>
                    <a:lnTo>
                      <a:pt x="2861" y="303"/>
                    </a:lnTo>
                    <a:lnTo>
                      <a:pt x="2950" y="217"/>
                    </a:lnTo>
                    <a:lnTo>
                      <a:pt x="2968" y="165"/>
                    </a:lnTo>
                    <a:lnTo>
                      <a:pt x="2902" y="115"/>
                    </a:lnTo>
                    <a:lnTo>
                      <a:pt x="2757" y="63"/>
                    </a:lnTo>
                    <a:lnTo>
                      <a:pt x="2642" y="63"/>
                    </a:lnTo>
                    <a:lnTo>
                      <a:pt x="2534" y="141"/>
                    </a:lnTo>
                    <a:lnTo>
                      <a:pt x="2393" y="217"/>
                    </a:lnTo>
                    <a:lnTo>
                      <a:pt x="2230" y="332"/>
                    </a:lnTo>
                    <a:lnTo>
                      <a:pt x="2048" y="481"/>
                    </a:lnTo>
                    <a:lnTo>
                      <a:pt x="1918" y="612"/>
                    </a:lnTo>
                    <a:lnTo>
                      <a:pt x="1807" y="727"/>
                    </a:lnTo>
                    <a:lnTo>
                      <a:pt x="1625" y="894"/>
                    </a:lnTo>
                    <a:lnTo>
                      <a:pt x="1488" y="1009"/>
                    </a:lnTo>
                    <a:lnTo>
                      <a:pt x="1343" y="1134"/>
                    </a:lnTo>
                    <a:lnTo>
                      <a:pt x="1251" y="1200"/>
                    </a:lnTo>
                    <a:lnTo>
                      <a:pt x="1065" y="1328"/>
                    </a:lnTo>
                    <a:lnTo>
                      <a:pt x="943" y="1438"/>
                    </a:lnTo>
                    <a:lnTo>
                      <a:pt x="776" y="1582"/>
                    </a:lnTo>
                    <a:lnTo>
                      <a:pt x="664" y="1668"/>
                    </a:lnTo>
                    <a:lnTo>
                      <a:pt x="538" y="1783"/>
                    </a:lnTo>
                    <a:lnTo>
                      <a:pt x="394" y="1898"/>
                    </a:lnTo>
                    <a:lnTo>
                      <a:pt x="193" y="2008"/>
                    </a:lnTo>
                    <a:lnTo>
                      <a:pt x="30" y="2123"/>
                    </a:lnTo>
                    <a:lnTo>
                      <a:pt x="0" y="20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7" name="Freeform 53"/>
              <p:cNvSpPr>
                <a:spLocks/>
              </p:cNvSpPr>
              <p:nvPr/>
            </p:nvSpPr>
            <p:spPr bwMode="auto">
              <a:xfrm rot="2949314">
                <a:off x="584560" y="4514916"/>
                <a:ext cx="686608" cy="710377"/>
              </a:xfrm>
              <a:custGeom>
                <a:avLst/>
                <a:gdLst>
                  <a:gd name="T0" fmla="*/ 2147483647 w 1725"/>
                  <a:gd name="T1" fmla="*/ 0 h 1312"/>
                  <a:gd name="T2" fmla="*/ 2147483647 w 1725"/>
                  <a:gd name="T3" fmla="*/ 2147483647 h 1312"/>
                  <a:gd name="T4" fmla="*/ 2147483647 w 1725"/>
                  <a:gd name="T5" fmla="*/ 2147483647 h 1312"/>
                  <a:gd name="T6" fmla="*/ 2147483647 w 1725"/>
                  <a:gd name="T7" fmla="*/ 2147483647 h 1312"/>
                  <a:gd name="T8" fmla="*/ 2147483647 w 1725"/>
                  <a:gd name="T9" fmla="*/ 2147483647 h 1312"/>
                  <a:gd name="T10" fmla="*/ 2147483647 w 1725"/>
                  <a:gd name="T11" fmla="*/ 2147483647 h 1312"/>
                  <a:gd name="T12" fmla="*/ 2147483647 w 1725"/>
                  <a:gd name="T13" fmla="*/ 2147483647 h 1312"/>
                  <a:gd name="T14" fmla="*/ 2147483647 w 1725"/>
                  <a:gd name="T15" fmla="*/ 2147483647 h 1312"/>
                  <a:gd name="T16" fmla="*/ 2147483647 w 1725"/>
                  <a:gd name="T17" fmla="*/ 2147483647 h 1312"/>
                  <a:gd name="T18" fmla="*/ 2147483647 w 1725"/>
                  <a:gd name="T19" fmla="*/ 2147483647 h 1312"/>
                  <a:gd name="T20" fmla="*/ 2147483647 w 1725"/>
                  <a:gd name="T21" fmla="*/ 2147483647 h 1312"/>
                  <a:gd name="T22" fmla="*/ 2147483647 w 1725"/>
                  <a:gd name="T23" fmla="*/ 2147483647 h 1312"/>
                  <a:gd name="T24" fmla="*/ 2147483647 w 1725"/>
                  <a:gd name="T25" fmla="*/ 2147483647 h 1312"/>
                  <a:gd name="T26" fmla="*/ 2147483647 w 1725"/>
                  <a:gd name="T27" fmla="*/ 2147483647 h 1312"/>
                  <a:gd name="T28" fmla="*/ 2147483647 w 1725"/>
                  <a:gd name="T29" fmla="*/ 2147483647 h 1312"/>
                  <a:gd name="T30" fmla="*/ 2147483647 w 1725"/>
                  <a:gd name="T31" fmla="*/ 2147483647 h 1312"/>
                  <a:gd name="T32" fmla="*/ 2147483647 w 1725"/>
                  <a:gd name="T33" fmla="*/ 2147483647 h 1312"/>
                  <a:gd name="T34" fmla="*/ 2147483647 w 1725"/>
                  <a:gd name="T35" fmla="*/ 2147483647 h 1312"/>
                  <a:gd name="T36" fmla="*/ 2147483647 w 1725"/>
                  <a:gd name="T37" fmla="*/ 2147483647 h 1312"/>
                  <a:gd name="T38" fmla="*/ 2147483647 w 1725"/>
                  <a:gd name="T39" fmla="*/ 2147483647 h 1312"/>
                  <a:gd name="T40" fmla="*/ 2147483647 w 1725"/>
                  <a:gd name="T41" fmla="*/ 2147483647 h 1312"/>
                  <a:gd name="T42" fmla="*/ 2147483647 w 1725"/>
                  <a:gd name="T43" fmla="*/ 2147483647 h 1312"/>
                  <a:gd name="T44" fmla="*/ 2147483647 w 1725"/>
                  <a:gd name="T45" fmla="*/ 2147483647 h 1312"/>
                  <a:gd name="T46" fmla="*/ 2147483647 w 1725"/>
                  <a:gd name="T47" fmla="*/ 2147483647 h 1312"/>
                  <a:gd name="T48" fmla="*/ 0 w 1725"/>
                  <a:gd name="T49" fmla="*/ 2147483647 h 1312"/>
                  <a:gd name="T50" fmla="*/ 2147483647 w 1725"/>
                  <a:gd name="T51" fmla="*/ 2147483647 h 1312"/>
                  <a:gd name="T52" fmla="*/ 2147483647 w 1725"/>
                  <a:gd name="T53" fmla="*/ 2147483647 h 1312"/>
                  <a:gd name="T54" fmla="*/ 2147483647 w 1725"/>
                  <a:gd name="T55" fmla="*/ 2147483647 h 1312"/>
                  <a:gd name="T56" fmla="*/ 2147483647 w 1725"/>
                  <a:gd name="T57" fmla="*/ 2147483647 h 1312"/>
                  <a:gd name="T58" fmla="*/ 2147483647 w 1725"/>
                  <a:gd name="T59" fmla="*/ 2147483647 h 1312"/>
                  <a:gd name="T60" fmla="*/ 2147483647 w 1725"/>
                  <a:gd name="T61" fmla="*/ 2147483647 h 1312"/>
                  <a:gd name="T62" fmla="*/ 2147483647 w 1725"/>
                  <a:gd name="T63" fmla="*/ 2147483647 h 1312"/>
                  <a:gd name="T64" fmla="*/ 2147483647 w 1725"/>
                  <a:gd name="T65" fmla="*/ 2147483647 h 1312"/>
                  <a:gd name="T66" fmla="*/ 2147483647 w 1725"/>
                  <a:gd name="T67" fmla="*/ 2147483647 h 1312"/>
                  <a:gd name="T68" fmla="*/ 2147483647 w 1725"/>
                  <a:gd name="T69" fmla="*/ 2147483647 h 1312"/>
                  <a:gd name="T70" fmla="*/ 2147483647 w 1725"/>
                  <a:gd name="T71" fmla="*/ 0 h 13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25"/>
                  <a:gd name="T109" fmla="*/ 0 h 1312"/>
                  <a:gd name="T110" fmla="*/ 1725 w 1725"/>
                  <a:gd name="T111" fmla="*/ 1312 h 13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25" h="1312">
                    <a:moveTo>
                      <a:pt x="1562" y="0"/>
                    </a:moveTo>
                    <a:lnTo>
                      <a:pt x="1529" y="68"/>
                    </a:lnTo>
                    <a:lnTo>
                      <a:pt x="1273" y="256"/>
                    </a:lnTo>
                    <a:lnTo>
                      <a:pt x="1013" y="463"/>
                    </a:lnTo>
                    <a:lnTo>
                      <a:pt x="597" y="722"/>
                    </a:lnTo>
                    <a:lnTo>
                      <a:pt x="456" y="803"/>
                    </a:lnTo>
                    <a:lnTo>
                      <a:pt x="330" y="1030"/>
                    </a:lnTo>
                    <a:lnTo>
                      <a:pt x="267" y="1119"/>
                    </a:lnTo>
                    <a:lnTo>
                      <a:pt x="330" y="1163"/>
                    </a:lnTo>
                    <a:lnTo>
                      <a:pt x="720" y="996"/>
                    </a:lnTo>
                    <a:lnTo>
                      <a:pt x="883" y="865"/>
                    </a:lnTo>
                    <a:lnTo>
                      <a:pt x="1128" y="695"/>
                    </a:lnTo>
                    <a:lnTo>
                      <a:pt x="1365" y="531"/>
                    </a:lnTo>
                    <a:lnTo>
                      <a:pt x="1581" y="376"/>
                    </a:lnTo>
                    <a:lnTo>
                      <a:pt x="1725" y="274"/>
                    </a:lnTo>
                    <a:lnTo>
                      <a:pt x="1696" y="363"/>
                    </a:lnTo>
                    <a:lnTo>
                      <a:pt x="1469" y="531"/>
                    </a:lnTo>
                    <a:lnTo>
                      <a:pt x="1202" y="711"/>
                    </a:lnTo>
                    <a:lnTo>
                      <a:pt x="1031" y="842"/>
                    </a:lnTo>
                    <a:lnTo>
                      <a:pt x="813" y="983"/>
                    </a:lnTo>
                    <a:lnTo>
                      <a:pt x="742" y="1043"/>
                    </a:lnTo>
                    <a:lnTo>
                      <a:pt x="494" y="1145"/>
                    </a:lnTo>
                    <a:lnTo>
                      <a:pt x="286" y="1223"/>
                    </a:lnTo>
                    <a:lnTo>
                      <a:pt x="37" y="1312"/>
                    </a:lnTo>
                    <a:lnTo>
                      <a:pt x="0" y="1291"/>
                    </a:lnTo>
                    <a:lnTo>
                      <a:pt x="19" y="1247"/>
                    </a:lnTo>
                    <a:lnTo>
                      <a:pt x="200" y="1098"/>
                    </a:lnTo>
                    <a:lnTo>
                      <a:pt x="312" y="957"/>
                    </a:lnTo>
                    <a:lnTo>
                      <a:pt x="416" y="758"/>
                    </a:lnTo>
                    <a:lnTo>
                      <a:pt x="579" y="661"/>
                    </a:lnTo>
                    <a:lnTo>
                      <a:pt x="775" y="554"/>
                    </a:lnTo>
                    <a:lnTo>
                      <a:pt x="1013" y="389"/>
                    </a:lnTo>
                    <a:lnTo>
                      <a:pt x="1158" y="282"/>
                    </a:lnTo>
                    <a:lnTo>
                      <a:pt x="1306" y="154"/>
                    </a:lnTo>
                    <a:lnTo>
                      <a:pt x="1440" y="78"/>
                    </a:lnTo>
                    <a:lnTo>
                      <a:pt x="15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8" name="Freeform 54"/>
              <p:cNvSpPr>
                <a:spLocks/>
              </p:cNvSpPr>
              <p:nvPr/>
            </p:nvSpPr>
            <p:spPr bwMode="auto">
              <a:xfrm rot="2949314">
                <a:off x="689019" y="4810879"/>
                <a:ext cx="131749" cy="170015"/>
              </a:xfrm>
              <a:custGeom>
                <a:avLst/>
                <a:gdLst>
                  <a:gd name="T0" fmla="*/ 2147483647 w 331"/>
                  <a:gd name="T1" fmla="*/ 2147483647 h 314"/>
                  <a:gd name="T2" fmla="*/ 2147483647 w 331"/>
                  <a:gd name="T3" fmla="*/ 2147483647 h 314"/>
                  <a:gd name="T4" fmla="*/ 2147483647 w 331"/>
                  <a:gd name="T5" fmla="*/ 2147483647 h 314"/>
                  <a:gd name="T6" fmla="*/ 2147483647 w 331"/>
                  <a:gd name="T7" fmla="*/ 2147483647 h 314"/>
                  <a:gd name="T8" fmla="*/ 2147483647 w 331"/>
                  <a:gd name="T9" fmla="*/ 2147483647 h 314"/>
                  <a:gd name="T10" fmla="*/ 2147483647 w 331"/>
                  <a:gd name="T11" fmla="*/ 2147483647 h 314"/>
                  <a:gd name="T12" fmla="*/ 2147483647 w 331"/>
                  <a:gd name="T13" fmla="*/ 2147483647 h 314"/>
                  <a:gd name="T14" fmla="*/ 2147483647 w 331"/>
                  <a:gd name="T15" fmla="*/ 2147483647 h 314"/>
                  <a:gd name="T16" fmla="*/ 2147483647 w 331"/>
                  <a:gd name="T17" fmla="*/ 2147483647 h 314"/>
                  <a:gd name="T18" fmla="*/ 2147483647 w 331"/>
                  <a:gd name="T19" fmla="*/ 2147483647 h 314"/>
                  <a:gd name="T20" fmla="*/ 0 w 331"/>
                  <a:gd name="T21" fmla="*/ 2147483647 h 314"/>
                  <a:gd name="T22" fmla="*/ 2147483647 w 331"/>
                  <a:gd name="T23" fmla="*/ 0 h 314"/>
                  <a:gd name="T24" fmla="*/ 2147483647 w 331"/>
                  <a:gd name="T25" fmla="*/ 2147483647 h 3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1"/>
                  <a:gd name="T40" fmla="*/ 0 h 314"/>
                  <a:gd name="T41" fmla="*/ 331 w 331"/>
                  <a:gd name="T42" fmla="*/ 314 h 3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1" h="314">
                    <a:moveTo>
                      <a:pt x="112" y="13"/>
                    </a:moveTo>
                    <a:lnTo>
                      <a:pt x="93" y="97"/>
                    </a:lnTo>
                    <a:lnTo>
                      <a:pt x="230" y="81"/>
                    </a:lnTo>
                    <a:lnTo>
                      <a:pt x="186" y="186"/>
                    </a:lnTo>
                    <a:lnTo>
                      <a:pt x="331" y="160"/>
                    </a:lnTo>
                    <a:lnTo>
                      <a:pt x="290" y="301"/>
                    </a:lnTo>
                    <a:lnTo>
                      <a:pt x="212" y="314"/>
                    </a:lnTo>
                    <a:lnTo>
                      <a:pt x="271" y="215"/>
                    </a:lnTo>
                    <a:lnTo>
                      <a:pt x="78" y="228"/>
                    </a:lnTo>
                    <a:lnTo>
                      <a:pt x="171" y="110"/>
                    </a:lnTo>
                    <a:lnTo>
                      <a:pt x="0" y="160"/>
                    </a:lnTo>
                    <a:lnTo>
                      <a:pt x="52" y="0"/>
                    </a:lnTo>
                    <a:lnTo>
                      <a:pt x="112"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59" name="Freeform 38"/>
              <p:cNvSpPr>
                <a:spLocks/>
              </p:cNvSpPr>
              <p:nvPr/>
            </p:nvSpPr>
            <p:spPr bwMode="auto">
              <a:xfrm>
                <a:off x="1810282" y="4566422"/>
                <a:ext cx="107439" cy="499343"/>
              </a:xfrm>
              <a:custGeom>
                <a:avLst/>
                <a:gdLst>
                  <a:gd name="T0" fmla="*/ 0 w 105"/>
                  <a:gd name="T1" fmla="*/ 2147483647 h 530"/>
                  <a:gd name="T2" fmla="*/ 2147483647 w 105"/>
                  <a:gd name="T3" fmla="*/ 2147483647 h 530"/>
                  <a:gd name="T4" fmla="*/ 2147483647 w 105"/>
                  <a:gd name="T5" fmla="*/ 0 h 530"/>
                  <a:gd name="T6" fmla="*/ 2147483647 w 105"/>
                  <a:gd name="T7" fmla="*/ 2147483647 h 530"/>
                  <a:gd name="T8" fmla="*/ 2147483647 w 105"/>
                  <a:gd name="T9" fmla="*/ 2147483647 h 530"/>
                  <a:gd name="T10" fmla="*/ 2147483647 w 105"/>
                  <a:gd name="T11" fmla="*/ 2147483647 h 530"/>
                  <a:gd name="T12" fmla="*/ 2147483647 w 105"/>
                  <a:gd name="T13" fmla="*/ 2147483647 h 530"/>
                  <a:gd name="T14" fmla="*/ 2147483647 w 105"/>
                  <a:gd name="T15" fmla="*/ 2147483647 h 530"/>
                  <a:gd name="T16" fmla="*/ 2147483647 w 105"/>
                  <a:gd name="T17" fmla="*/ 2147483647 h 530"/>
                  <a:gd name="T18" fmla="*/ 2147483647 w 105"/>
                  <a:gd name="T19" fmla="*/ 2147483647 h 530"/>
                  <a:gd name="T20" fmla="*/ 2147483647 w 105"/>
                  <a:gd name="T21" fmla="*/ 2147483647 h 530"/>
                  <a:gd name="T22" fmla="*/ 2147483647 w 105"/>
                  <a:gd name="T23" fmla="*/ 2147483647 h 530"/>
                  <a:gd name="T24" fmla="*/ 2147483647 w 105"/>
                  <a:gd name="T25" fmla="*/ 2147483647 h 530"/>
                  <a:gd name="T26" fmla="*/ 2147483647 w 105"/>
                  <a:gd name="T27" fmla="*/ 2147483647 h 530"/>
                  <a:gd name="T28" fmla="*/ 2147483647 w 105"/>
                  <a:gd name="T29" fmla="*/ 2147483647 h 530"/>
                  <a:gd name="T30" fmla="*/ 2147483647 w 105"/>
                  <a:gd name="T31" fmla="*/ 2147483647 h 530"/>
                  <a:gd name="T32" fmla="*/ 2147483647 w 105"/>
                  <a:gd name="T33" fmla="*/ 2147483647 h 530"/>
                  <a:gd name="T34" fmla="*/ 2147483647 w 105"/>
                  <a:gd name="T35" fmla="*/ 2147483647 h 530"/>
                  <a:gd name="T36" fmla="*/ 2147483647 w 105"/>
                  <a:gd name="T37" fmla="*/ 2147483647 h 530"/>
                  <a:gd name="T38" fmla="*/ 2147483647 w 105"/>
                  <a:gd name="T39" fmla="*/ 2147483647 h 530"/>
                  <a:gd name="T40" fmla="*/ 2147483647 w 105"/>
                  <a:gd name="T41" fmla="*/ 2147483647 h 530"/>
                  <a:gd name="T42" fmla="*/ 2147483647 w 105"/>
                  <a:gd name="T43" fmla="*/ 2147483647 h 530"/>
                  <a:gd name="T44" fmla="*/ 2147483647 w 105"/>
                  <a:gd name="T45" fmla="*/ 2147483647 h 530"/>
                  <a:gd name="T46" fmla="*/ 2147483647 w 105"/>
                  <a:gd name="T47" fmla="*/ 2147483647 h 530"/>
                  <a:gd name="T48" fmla="*/ 0 w 105"/>
                  <a:gd name="T49" fmla="*/ 2147483647 h 5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5"/>
                  <a:gd name="T76" fmla="*/ 0 h 530"/>
                  <a:gd name="T77" fmla="*/ 105 w 105"/>
                  <a:gd name="T78" fmla="*/ 530 h 5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5" h="530">
                    <a:moveTo>
                      <a:pt x="0" y="21"/>
                    </a:moveTo>
                    <a:lnTo>
                      <a:pt x="9" y="3"/>
                    </a:lnTo>
                    <a:lnTo>
                      <a:pt x="24" y="0"/>
                    </a:lnTo>
                    <a:lnTo>
                      <a:pt x="39" y="17"/>
                    </a:lnTo>
                    <a:lnTo>
                      <a:pt x="61" y="65"/>
                    </a:lnTo>
                    <a:lnTo>
                      <a:pt x="77" y="135"/>
                    </a:lnTo>
                    <a:lnTo>
                      <a:pt x="91" y="218"/>
                    </a:lnTo>
                    <a:lnTo>
                      <a:pt x="100" y="311"/>
                    </a:lnTo>
                    <a:lnTo>
                      <a:pt x="105" y="388"/>
                    </a:lnTo>
                    <a:lnTo>
                      <a:pt x="100" y="460"/>
                    </a:lnTo>
                    <a:lnTo>
                      <a:pt x="87" y="502"/>
                    </a:lnTo>
                    <a:lnTo>
                      <a:pt x="64" y="530"/>
                    </a:lnTo>
                    <a:lnTo>
                      <a:pt x="39" y="530"/>
                    </a:lnTo>
                    <a:lnTo>
                      <a:pt x="28" y="517"/>
                    </a:lnTo>
                    <a:lnTo>
                      <a:pt x="28" y="489"/>
                    </a:lnTo>
                    <a:lnTo>
                      <a:pt x="39" y="463"/>
                    </a:lnTo>
                    <a:lnTo>
                      <a:pt x="69" y="489"/>
                    </a:lnTo>
                    <a:lnTo>
                      <a:pt x="81" y="472"/>
                    </a:lnTo>
                    <a:lnTo>
                      <a:pt x="89" y="406"/>
                    </a:lnTo>
                    <a:lnTo>
                      <a:pt x="83" y="334"/>
                    </a:lnTo>
                    <a:lnTo>
                      <a:pt x="69" y="269"/>
                    </a:lnTo>
                    <a:lnTo>
                      <a:pt x="47" y="176"/>
                    </a:lnTo>
                    <a:lnTo>
                      <a:pt x="21" y="125"/>
                    </a:lnTo>
                    <a:lnTo>
                      <a:pt x="1" y="69"/>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0" name="Freeform 41"/>
              <p:cNvSpPr>
                <a:spLocks/>
              </p:cNvSpPr>
              <p:nvPr/>
            </p:nvSpPr>
            <p:spPr bwMode="auto">
              <a:xfrm>
                <a:off x="1260812" y="4617298"/>
                <a:ext cx="165762" cy="449409"/>
              </a:xfrm>
              <a:custGeom>
                <a:avLst/>
                <a:gdLst>
                  <a:gd name="T0" fmla="*/ 2147483647 w 162"/>
                  <a:gd name="T1" fmla="*/ 2147483647 h 477"/>
                  <a:gd name="T2" fmla="*/ 0 w 162"/>
                  <a:gd name="T3" fmla="*/ 2147483647 h 477"/>
                  <a:gd name="T4" fmla="*/ 2147483647 w 162"/>
                  <a:gd name="T5" fmla="*/ 2147483647 h 477"/>
                  <a:gd name="T6" fmla="*/ 2147483647 w 162"/>
                  <a:gd name="T7" fmla="*/ 0 h 477"/>
                  <a:gd name="T8" fmla="*/ 2147483647 w 162"/>
                  <a:gd name="T9" fmla="*/ 2147483647 h 477"/>
                  <a:gd name="T10" fmla="*/ 2147483647 w 162"/>
                  <a:gd name="T11" fmla="*/ 2147483647 h 477"/>
                  <a:gd name="T12" fmla="*/ 2147483647 w 162"/>
                  <a:gd name="T13" fmla="*/ 2147483647 h 477"/>
                  <a:gd name="T14" fmla="*/ 2147483647 w 162"/>
                  <a:gd name="T15" fmla="*/ 2147483647 h 477"/>
                  <a:gd name="T16" fmla="*/ 2147483647 w 162"/>
                  <a:gd name="T17" fmla="*/ 2147483647 h 477"/>
                  <a:gd name="T18" fmla="*/ 2147483647 w 162"/>
                  <a:gd name="T19" fmla="*/ 2147483647 h 477"/>
                  <a:gd name="T20" fmla="*/ 2147483647 w 162"/>
                  <a:gd name="T21" fmla="*/ 2147483647 h 477"/>
                  <a:gd name="T22" fmla="*/ 2147483647 w 162"/>
                  <a:gd name="T23" fmla="*/ 2147483647 h 477"/>
                  <a:gd name="T24" fmla="*/ 2147483647 w 162"/>
                  <a:gd name="T25" fmla="*/ 2147483647 h 477"/>
                  <a:gd name="T26" fmla="*/ 2147483647 w 162"/>
                  <a:gd name="T27" fmla="*/ 2147483647 h 477"/>
                  <a:gd name="T28" fmla="*/ 2147483647 w 162"/>
                  <a:gd name="T29" fmla="*/ 2147483647 h 477"/>
                  <a:gd name="T30" fmla="*/ 2147483647 w 162"/>
                  <a:gd name="T31" fmla="*/ 2147483647 h 477"/>
                  <a:gd name="T32" fmla="*/ 2147483647 w 162"/>
                  <a:gd name="T33" fmla="*/ 2147483647 h 477"/>
                  <a:gd name="T34" fmla="*/ 2147483647 w 162"/>
                  <a:gd name="T35" fmla="*/ 2147483647 h 477"/>
                  <a:gd name="T36" fmla="*/ 2147483647 w 162"/>
                  <a:gd name="T37" fmla="*/ 2147483647 h 477"/>
                  <a:gd name="T38" fmla="*/ 2147483647 w 162"/>
                  <a:gd name="T39" fmla="*/ 2147483647 h 477"/>
                  <a:gd name="T40" fmla="*/ 2147483647 w 162"/>
                  <a:gd name="T41" fmla="*/ 2147483647 h 477"/>
                  <a:gd name="T42" fmla="*/ 2147483647 w 162"/>
                  <a:gd name="T43" fmla="*/ 2147483647 h 477"/>
                  <a:gd name="T44" fmla="*/ 2147483647 w 162"/>
                  <a:gd name="T45" fmla="*/ 2147483647 h 477"/>
                  <a:gd name="T46" fmla="*/ 2147483647 w 162"/>
                  <a:gd name="T47" fmla="*/ 2147483647 h 477"/>
                  <a:gd name="T48" fmla="*/ 2147483647 w 162"/>
                  <a:gd name="T49" fmla="*/ 2147483647 h 477"/>
                  <a:gd name="T50" fmla="*/ 2147483647 w 162"/>
                  <a:gd name="T51" fmla="*/ 2147483647 h 477"/>
                  <a:gd name="T52" fmla="*/ 2147483647 w 162"/>
                  <a:gd name="T53" fmla="*/ 2147483647 h 477"/>
                  <a:gd name="T54" fmla="*/ 2147483647 w 162"/>
                  <a:gd name="T55" fmla="*/ 2147483647 h 477"/>
                  <a:gd name="T56" fmla="*/ 2147483647 w 162"/>
                  <a:gd name="T57" fmla="*/ 2147483647 h 477"/>
                  <a:gd name="T58" fmla="*/ 2147483647 w 162"/>
                  <a:gd name="T59" fmla="*/ 2147483647 h 477"/>
                  <a:gd name="T60" fmla="*/ 2147483647 w 162"/>
                  <a:gd name="T61" fmla="*/ 2147483647 h 477"/>
                  <a:gd name="T62" fmla="*/ 2147483647 w 162"/>
                  <a:gd name="T63" fmla="*/ 2147483647 h 47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2"/>
                  <a:gd name="T97" fmla="*/ 0 h 477"/>
                  <a:gd name="T98" fmla="*/ 162 w 162"/>
                  <a:gd name="T99" fmla="*/ 477 h 47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2" h="477">
                    <a:moveTo>
                      <a:pt x="14" y="87"/>
                    </a:moveTo>
                    <a:lnTo>
                      <a:pt x="0" y="46"/>
                    </a:lnTo>
                    <a:lnTo>
                      <a:pt x="4" y="9"/>
                    </a:lnTo>
                    <a:lnTo>
                      <a:pt x="20" y="0"/>
                    </a:lnTo>
                    <a:lnTo>
                      <a:pt x="36" y="6"/>
                    </a:lnTo>
                    <a:lnTo>
                      <a:pt x="62" y="35"/>
                    </a:lnTo>
                    <a:lnTo>
                      <a:pt x="84" y="87"/>
                    </a:lnTo>
                    <a:lnTo>
                      <a:pt x="115" y="177"/>
                    </a:lnTo>
                    <a:lnTo>
                      <a:pt x="140" y="232"/>
                    </a:lnTo>
                    <a:lnTo>
                      <a:pt x="155" y="286"/>
                    </a:lnTo>
                    <a:lnTo>
                      <a:pt x="162" y="314"/>
                    </a:lnTo>
                    <a:lnTo>
                      <a:pt x="150" y="334"/>
                    </a:lnTo>
                    <a:lnTo>
                      <a:pt x="114" y="339"/>
                    </a:lnTo>
                    <a:lnTo>
                      <a:pt x="70" y="356"/>
                    </a:lnTo>
                    <a:lnTo>
                      <a:pt x="52" y="370"/>
                    </a:lnTo>
                    <a:lnTo>
                      <a:pt x="44" y="412"/>
                    </a:lnTo>
                    <a:lnTo>
                      <a:pt x="52" y="430"/>
                    </a:lnTo>
                    <a:lnTo>
                      <a:pt x="46" y="458"/>
                    </a:lnTo>
                    <a:lnTo>
                      <a:pt x="22" y="477"/>
                    </a:lnTo>
                    <a:lnTo>
                      <a:pt x="19" y="463"/>
                    </a:lnTo>
                    <a:lnTo>
                      <a:pt x="6" y="439"/>
                    </a:lnTo>
                    <a:lnTo>
                      <a:pt x="4" y="405"/>
                    </a:lnTo>
                    <a:lnTo>
                      <a:pt x="14" y="388"/>
                    </a:lnTo>
                    <a:lnTo>
                      <a:pt x="34" y="362"/>
                    </a:lnTo>
                    <a:lnTo>
                      <a:pt x="62" y="325"/>
                    </a:lnTo>
                    <a:lnTo>
                      <a:pt x="103" y="314"/>
                    </a:lnTo>
                    <a:lnTo>
                      <a:pt x="130" y="299"/>
                    </a:lnTo>
                    <a:lnTo>
                      <a:pt x="123" y="268"/>
                    </a:lnTo>
                    <a:lnTo>
                      <a:pt x="95" y="220"/>
                    </a:lnTo>
                    <a:lnTo>
                      <a:pt x="50" y="173"/>
                    </a:lnTo>
                    <a:lnTo>
                      <a:pt x="20" y="117"/>
                    </a:lnTo>
                    <a:lnTo>
                      <a:pt x="14"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61" name="Freeform 39"/>
              <p:cNvSpPr>
                <a:spLocks/>
              </p:cNvSpPr>
              <p:nvPr/>
            </p:nvSpPr>
            <p:spPr bwMode="auto">
              <a:xfrm>
                <a:off x="2153062" y="4661580"/>
                <a:ext cx="199529" cy="442814"/>
              </a:xfrm>
              <a:custGeom>
                <a:avLst/>
                <a:gdLst>
                  <a:gd name="T0" fmla="*/ 2147483647 w 195"/>
                  <a:gd name="T1" fmla="*/ 2147483647 h 470"/>
                  <a:gd name="T2" fmla="*/ 2147483647 w 195"/>
                  <a:gd name="T3" fmla="*/ 0 h 470"/>
                  <a:gd name="T4" fmla="*/ 2147483647 w 195"/>
                  <a:gd name="T5" fmla="*/ 0 h 470"/>
                  <a:gd name="T6" fmla="*/ 2147483647 w 195"/>
                  <a:gd name="T7" fmla="*/ 2147483647 h 470"/>
                  <a:gd name="T8" fmla="*/ 2147483647 w 195"/>
                  <a:gd name="T9" fmla="*/ 2147483647 h 470"/>
                  <a:gd name="T10" fmla="*/ 2147483647 w 195"/>
                  <a:gd name="T11" fmla="*/ 2147483647 h 470"/>
                  <a:gd name="T12" fmla="*/ 2147483647 w 195"/>
                  <a:gd name="T13" fmla="*/ 2147483647 h 470"/>
                  <a:gd name="T14" fmla="*/ 2147483647 w 195"/>
                  <a:gd name="T15" fmla="*/ 2147483647 h 470"/>
                  <a:gd name="T16" fmla="*/ 2147483647 w 195"/>
                  <a:gd name="T17" fmla="*/ 2147483647 h 470"/>
                  <a:gd name="T18" fmla="*/ 2147483647 w 195"/>
                  <a:gd name="T19" fmla="*/ 2147483647 h 470"/>
                  <a:gd name="T20" fmla="*/ 2147483647 w 195"/>
                  <a:gd name="T21" fmla="*/ 2147483647 h 470"/>
                  <a:gd name="T22" fmla="*/ 2147483647 w 195"/>
                  <a:gd name="T23" fmla="*/ 2147483647 h 470"/>
                  <a:gd name="T24" fmla="*/ 2147483647 w 195"/>
                  <a:gd name="T25" fmla="*/ 2147483647 h 470"/>
                  <a:gd name="T26" fmla="*/ 2147483647 w 195"/>
                  <a:gd name="T27" fmla="*/ 2147483647 h 470"/>
                  <a:gd name="T28" fmla="*/ 2147483647 w 195"/>
                  <a:gd name="T29" fmla="*/ 2147483647 h 470"/>
                  <a:gd name="T30" fmla="*/ 2147483647 w 195"/>
                  <a:gd name="T31" fmla="*/ 2147483647 h 470"/>
                  <a:gd name="T32" fmla="*/ 0 w 195"/>
                  <a:gd name="T33" fmla="*/ 2147483647 h 470"/>
                  <a:gd name="T34" fmla="*/ 2147483647 w 195"/>
                  <a:gd name="T35" fmla="*/ 2147483647 h 470"/>
                  <a:gd name="T36" fmla="*/ 2147483647 w 195"/>
                  <a:gd name="T37" fmla="*/ 2147483647 h 470"/>
                  <a:gd name="T38" fmla="*/ 2147483647 w 195"/>
                  <a:gd name="T39" fmla="*/ 2147483647 h 470"/>
                  <a:gd name="T40" fmla="*/ 2147483647 w 195"/>
                  <a:gd name="T41" fmla="*/ 2147483647 h 470"/>
                  <a:gd name="T42" fmla="*/ 2147483647 w 195"/>
                  <a:gd name="T43" fmla="*/ 2147483647 h 470"/>
                  <a:gd name="T44" fmla="*/ 2147483647 w 195"/>
                  <a:gd name="T45" fmla="*/ 2147483647 h 470"/>
                  <a:gd name="T46" fmla="*/ 2147483647 w 195"/>
                  <a:gd name="T47" fmla="*/ 2147483647 h 470"/>
                  <a:gd name="T48" fmla="*/ 2147483647 w 195"/>
                  <a:gd name="T49" fmla="*/ 2147483647 h 470"/>
                  <a:gd name="T50" fmla="*/ 2147483647 w 195"/>
                  <a:gd name="T51" fmla="*/ 2147483647 h 470"/>
                  <a:gd name="T52" fmla="*/ 2147483647 w 195"/>
                  <a:gd name="T53" fmla="*/ 2147483647 h 470"/>
                  <a:gd name="T54" fmla="*/ 2147483647 w 195"/>
                  <a:gd name="T55" fmla="*/ 2147483647 h 470"/>
                  <a:gd name="T56" fmla="*/ 2147483647 w 195"/>
                  <a:gd name="T57" fmla="*/ 2147483647 h 470"/>
                  <a:gd name="T58" fmla="*/ 2147483647 w 195"/>
                  <a:gd name="T59" fmla="*/ 2147483647 h 470"/>
                  <a:gd name="T60" fmla="*/ 2147483647 w 195"/>
                  <a:gd name="T61" fmla="*/ 2147483647 h 47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95"/>
                  <a:gd name="T94" fmla="*/ 0 h 470"/>
                  <a:gd name="T95" fmla="*/ 195 w 195"/>
                  <a:gd name="T96" fmla="*/ 470 h 47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95" h="470">
                    <a:moveTo>
                      <a:pt x="69" y="15"/>
                    </a:moveTo>
                    <a:lnTo>
                      <a:pt x="87" y="0"/>
                    </a:lnTo>
                    <a:lnTo>
                      <a:pt x="101" y="0"/>
                    </a:lnTo>
                    <a:lnTo>
                      <a:pt x="132" y="52"/>
                    </a:lnTo>
                    <a:lnTo>
                      <a:pt x="151" y="101"/>
                    </a:lnTo>
                    <a:lnTo>
                      <a:pt x="176" y="165"/>
                    </a:lnTo>
                    <a:lnTo>
                      <a:pt x="192" y="230"/>
                    </a:lnTo>
                    <a:lnTo>
                      <a:pt x="195" y="302"/>
                    </a:lnTo>
                    <a:lnTo>
                      <a:pt x="188" y="320"/>
                    </a:lnTo>
                    <a:lnTo>
                      <a:pt x="140" y="352"/>
                    </a:lnTo>
                    <a:lnTo>
                      <a:pt x="92" y="394"/>
                    </a:lnTo>
                    <a:lnTo>
                      <a:pt x="59" y="433"/>
                    </a:lnTo>
                    <a:lnTo>
                      <a:pt x="53" y="447"/>
                    </a:lnTo>
                    <a:lnTo>
                      <a:pt x="31" y="470"/>
                    </a:lnTo>
                    <a:lnTo>
                      <a:pt x="13" y="459"/>
                    </a:lnTo>
                    <a:lnTo>
                      <a:pt x="1" y="429"/>
                    </a:lnTo>
                    <a:lnTo>
                      <a:pt x="0" y="412"/>
                    </a:lnTo>
                    <a:lnTo>
                      <a:pt x="5" y="400"/>
                    </a:lnTo>
                    <a:lnTo>
                      <a:pt x="23" y="398"/>
                    </a:lnTo>
                    <a:lnTo>
                      <a:pt x="41" y="394"/>
                    </a:lnTo>
                    <a:lnTo>
                      <a:pt x="87" y="370"/>
                    </a:lnTo>
                    <a:lnTo>
                      <a:pt x="128" y="338"/>
                    </a:lnTo>
                    <a:lnTo>
                      <a:pt x="163" y="302"/>
                    </a:lnTo>
                    <a:lnTo>
                      <a:pt x="175" y="278"/>
                    </a:lnTo>
                    <a:lnTo>
                      <a:pt x="168" y="227"/>
                    </a:lnTo>
                    <a:lnTo>
                      <a:pt x="145" y="167"/>
                    </a:lnTo>
                    <a:lnTo>
                      <a:pt x="117" y="123"/>
                    </a:lnTo>
                    <a:lnTo>
                      <a:pt x="87" y="101"/>
                    </a:lnTo>
                    <a:lnTo>
                      <a:pt x="64" y="66"/>
                    </a:lnTo>
                    <a:lnTo>
                      <a:pt x="65" y="33"/>
                    </a:lnTo>
                    <a:lnTo>
                      <a:pt x="6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727" name="Group 150"/>
            <p:cNvGrpSpPr>
              <a:grpSpLocks/>
            </p:cNvGrpSpPr>
            <p:nvPr/>
          </p:nvGrpSpPr>
          <p:grpSpPr bwMode="auto">
            <a:xfrm>
              <a:off x="6400800" y="4164013"/>
              <a:ext cx="2236788" cy="1906587"/>
              <a:chOff x="4817156" y="3069319"/>
              <a:chExt cx="3216501" cy="2658155"/>
            </a:xfrm>
          </p:grpSpPr>
          <p:grpSp>
            <p:nvGrpSpPr>
              <p:cNvPr id="26787" name="Group 149"/>
              <p:cNvGrpSpPr>
                <a:grpSpLocks/>
              </p:cNvGrpSpPr>
              <p:nvPr/>
            </p:nvGrpSpPr>
            <p:grpSpPr bwMode="auto">
              <a:xfrm rot="873371">
                <a:off x="6080578" y="3432630"/>
                <a:ext cx="1357313" cy="1150938"/>
                <a:chOff x="4006850" y="2959101"/>
                <a:chExt cx="1357313" cy="1150938"/>
              </a:xfrm>
            </p:grpSpPr>
            <p:sp>
              <p:nvSpPr>
                <p:cNvPr id="26827" name="Freeform 123"/>
                <p:cNvSpPr>
                  <a:spLocks/>
                </p:cNvSpPr>
                <p:nvPr/>
              </p:nvSpPr>
              <p:spPr bwMode="auto">
                <a:xfrm>
                  <a:off x="4021138" y="2973388"/>
                  <a:ext cx="1336675" cy="1123950"/>
                </a:xfrm>
                <a:custGeom>
                  <a:avLst/>
                  <a:gdLst>
                    <a:gd name="T0" fmla="*/ 2147483647 w 842"/>
                    <a:gd name="T1" fmla="*/ 2147483647 h 708"/>
                    <a:gd name="T2" fmla="*/ 2147483647 w 842"/>
                    <a:gd name="T3" fmla="*/ 2147483647 h 708"/>
                    <a:gd name="T4" fmla="*/ 2147483647 w 842"/>
                    <a:gd name="T5" fmla="*/ 2147483647 h 708"/>
                    <a:gd name="T6" fmla="*/ 2147483647 w 842"/>
                    <a:gd name="T7" fmla="*/ 2147483647 h 708"/>
                    <a:gd name="T8" fmla="*/ 2147483647 w 842"/>
                    <a:gd name="T9" fmla="*/ 2147483647 h 708"/>
                    <a:gd name="T10" fmla="*/ 2147483647 w 842"/>
                    <a:gd name="T11" fmla="*/ 2147483647 h 708"/>
                    <a:gd name="T12" fmla="*/ 2147483647 w 842"/>
                    <a:gd name="T13" fmla="*/ 2147483647 h 708"/>
                    <a:gd name="T14" fmla="*/ 2147483647 w 842"/>
                    <a:gd name="T15" fmla="*/ 2147483647 h 708"/>
                    <a:gd name="T16" fmla="*/ 2147483647 w 842"/>
                    <a:gd name="T17" fmla="*/ 2147483647 h 708"/>
                    <a:gd name="T18" fmla="*/ 2147483647 w 842"/>
                    <a:gd name="T19" fmla="*/ 2147483647 h 708"/>
                    <a:gd name="T20" fmla="*/ 2147483647 w 842"/>
                    <a:gd name="T21" fmla="*/ 2147483647 h 708"/>
                    <a:gd name="T22" fmla="*/ 2147483647 w 842"/>
                    <a:gd name="T23" fmla="*/ 2147483647 h 708"/>
                    <a:gd name="T24" fmla="*/ 2147483647 w 842"/>
                    <a:gd name="T25" fmla="*/ 2147483647 h 708"/>
                    <a:gd name="T26" fmla="*/ 2147483647 w 842"/>
                    <a:gd name="T27" fmla="*/ 2147483647 h 708"/>
                    <a:gd name="T28" fmla="*/ 2147483647 w 842"/>
                    <a:gd name="T29" fmla="*/ 2147483647 h 708"/>
                    <a:gd name="T30" fmla="*/ 2147483647 w 842"/>
                    <a:gd name="T31" fmla="*/ 2147483647 h 708"/>
                    <a:gd name="T32" fmla="*/ 2147483647 w 842"/>
                    <a:gd name="T33" fmla="*/ 2147483647 h 708"/>
                    <a:gd name="T34" fmla="*/ 2147483647 w 842"/>
                    <a:gd name="T35" fmla="*/ 2147483647 h 708"/>
                    <a:gd name="T36" fmla="*/ 2147483647 w 842"/>
                    <a:gd name="T37" fmla="*/ 0 h 708"/>
                    <a:gd name="T38" fmla="*/ 2147483647 w 842"/>
                    <a:gd name="T39" fmla="*/ 0 h 708"/>
                    <a:gd name="T40" fmla="*/ 2147483647 w 842"/>
                    <a:gd name="T41" fmla="*/ 2147483647 h 708"/>
                    <a:gd name="T42" fmla="*/ 2147483647 w 842"/>
                    <a:gd name="T43" fmla="*/ 2147483647 h 708"/>
                    <a:gd name="T44" fmla="*/ 2147483647 w 842"/>
                    <a:gd name="T45" fmla="*/ 2147483647 h 708"/>
                    <a:gd name="T46" fmla="*/ 2147483647 w 842"/>
                    <a:gd name="T47" fmla="*/ 2147483647 h 708"/>
                    <a:gd name="T48" fmla="*/ 2147483647 w 842"/>
                    <a:gd name="T49" fmla="*/ 2147483647 h 708"/>
                    <a:gd name="T50" fmla="*/ 2147483647 w 842"/>
                    <a:gd name="T51" fmla="*/ 2147483647 h 708"/>
                    <a:gd name="T52" fmla="*/ 2147483647 w 842"/>
                    <a:gd name="T53" fmla="*/ 2147483647 h 708"/>
                    <a:gd name="T54" fmla="*/ 2147483647 w 842"/>
                    <a:gd name="T55" fmla="*/ 2147483647 h 708"/>
                    <a:gd name="T56" fmla="*/ 2147483647 w 842"/>
                    <a:gd name="T57" fmla="*/ 2147483647 h 708"/>
                    <a:gd name="T58" fmla="*/ 2147483647 w 842"/>
                    <a:gd name="T59" fmla="*/ 2147483647 h 708"/>
                    <a:gd name="T60" fmla="*/ 0 w 842"/>
                    <a:gd name="T61" fmla="*/ 2147483647 h 708"/>
                    <a:gd name="T62" fmla="*/ 0 w 842"/>
                    <a:gd name="T63" fmla="*/ 2147483647 h 708"/>
                    <a:gd name="T64" fmla="*/ 2147483647 w 842"/>
                    <a:gd name="T65" fmla="*/ 2147483647 h 708"/>
                    <a:gd name="T66" fmla="*/ 2147483647 w 842"/>
                    <a:gd name="T67" fmla="*/ 2147483647 h 708"/>
                    <a:gd name="T68" fmla="*/ 2147483647 w 842"/>
                    <a:gd name="T69" fmla="*/ 2147483647 h 708"/>
                    <a:gd name="T70" fmla="*/ 2147483647 w 842"/>
                    <a:gd name="T71" fmla="*/ 2147483647 h 708"/>
                    <a:gd name="T72" fmla="*/ 2147483647 w 842"/>
                    <a:gd name="T73" fmla="*/ 2147483647 h 708"/>
                    <a:gd name="T74" fmla="*/ 2147483647 w 842"/>
                    <a:gd name="T75" fmla="*/ 2147483647 h 7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42"/>
                    <a:gd name="T115" fmla="*/ 0 h 708"/>
                    <a:gd name="T116" fmla="*/ 842 w 842"/>
                    <a:gd name="T117" fmla="*/ 708 h 7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42" h="708">
                      <a:moveTo>
                        <a:pt x="158" y="473"/>
                      </a:moveTo>
                      <a:lnTo>
                        <a:pt x="93" y="518"/>
                      </a:lnTo>
                      <a:lnTo>
                        <a:pt x="12" y="574"/>
                      </a:lnTo>
                      <a:lnTo>
                        <a:pt x="12" y="621"/>
                      </a:lnTo>
                      <a:lnTo>
                        <a:pt x="25" y="708"/>
                      </a:lnTo>
                      <a:lnTo>
                        <a:pt x="162" y="704"/>
                      </a:lnTo>
                      <a:lnTo>
                        <a:pt x="314" y="691"/>
                      </a:lnTo>
                      <a:lnTo>
                        <a:pt x="541" y="688"/>
                      </a:lnTo>
                      <a:lnTo>
                        <a:pt x="712" y="691"/>
                      </a:lnTo>
                      <a:lnTo>
                        <a:pt x="771" y="605"/>
                      </a:lnTo>
                      <a:lnTo>
                        <a:pt x="842" y="438"/>
                      </a:lnTo>
                      <a:lnTo>
                        <a:pt x="828" y="387"/>
                      </a:lnTo>
                      <a:lnTo>
                        <a:pt x="803" y="366"/>
                      </a:lnTo>
                      <a:lnTo>
                        <a:pt x="726" y="370"/>
                      </a:lnTo>
                      <a:lnTo>
                        <a:pt x="762" y="243"/>
                      </a:lnTo>
                      <a:lnTo>
                        <a:pt x="766" y="203"/>
                      </a:lnTo>
                      <a:lnTo>
                        <a:pt x="748" y="104"/>
                      </a:lnTo>
                      <a:lnTo>
                        <a:pt x="730" y="31"/>
                      </a:lnTo>
                      <a:lnTo>
                        <a:pt x="699" y="0"/>
                      </a:lnTo>
                      <a:lnTo>
                        <a:pt x="675" y="0"/>
                      </a:lnTo>
                      <a:lnTo>
                        <a:pt x="613" y="8"/>
                      </a:lnTo>
                      <a:lnTo>
                        <a:pt x="514" y="12"/>
                      </a:lnTo>
                      <a:lnTo>
                        <a:pt x="449" y="4"/>
                      </a:lnTo>
                      <a:lnTo>
                        <a:pt x="378" y="1"/>
                      </a:lnTo>
                      <a:lnTo>
                        <a:pt x="352" y="6"/>
                      </a:lnTo>
                      <a:lnTo>
                        <a:pt x="291" y="28"/>
                      </a:lnTo>
                      <a:lnTo>
                        <a:pt x="203" y="47"/>
                      </a:lnTo>
                      <a:lnTo>
                        <a:pt x="90" y="77"/>
                      </a:lnTo>
                      <a:lnTo>
                        <a:pt x="47" y="97"/>
                      </a:lnTo>
                      <a:lnTo>
                        <a:pt x="8" y="130"/>
                      </a:lnTo>
                      <a:lnTo>
                        <a:pt x="0" y="179"/>
                      </a:lnTo>
                      <a:lnTo>
                        <a:pt x="0" y="259"/>
                      </a:lnTo>
                      <a:lnTo>
                        <a:pt x="4" y="355"/>
                      </a:lnTo>
                      <a:lnTo>
                        <a:pt x="13" y="411"/>
                      </a:lnTo>
                      <a:lnTo>
                        <a:pt x="30" y="444"/>
                      </a:lnTo>
                      <a:lnTo>
                        <a:pt x="57" y="461"/>
                      </a:lnTo>
                      <a:lnTo>
                        <a:pt x="88" y="467"/>
                      </a:lnTo>
                      <a:lnTo>
                        <a:pt x="158" y="473"/>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8" name="Freeform 124"/>
                <p:cNvSpPr>
                  <a:spLocks/>
                </p:cNvSpPr>
                <p:nvPr/>
              </p:nvSpPr>
              <p:spPr bwMode="auto">
                <a:xfrm>
                  <a:off x="4149725" y="3176588"/>
                  <a:ext cx="782638" cy="465138"/>
                </a:xfrm>
                <a:custGeom>
                  <a:avLst/>
                  <a:gdLst>
                    <a:gd name="T0" fmla="*/ 2147483647 w 493"/>
                    <a:gd name="T1" fmla="*/ 2147483647 h 293"/>
                    <a:gd name="T2" fmla="*/ 2147483647 w 493"/>
                    <a:gd name="T3" fmla="*/ 2147483647 h 293"/>
                    <a:gd name="T4" fmla="*/ 2147483647 w 493"/>
                    <a:gd name="T5" fmla="*/ 2147483647 h 293"/>
                    <a:gd name="T6" fmla="*/ 2147483647 w 493"/>
                    <a:gd name="T7" fmla="*/ 2147483647 h 293"/>
                    <a:gd name="T8" fmla="*/ 2147483647 w 493"/>
                    <a:gd name="T9" fmla="*/ 2147483647 h 293"/>
                    <a:gd name="T10" fmla="*/ 2147483647 w 493"/>
                    <a:gd name="T11" fmla="*/ 0 h 293"/>
                    <a:gd name="T12" fmla="*/ 2147483647 w 493"/>
                    <a:gd name="T13" fmla="*/ 2147483647 h 293"/>
                    <a:gd name="T14" fmla="*/ 2147483647 w 493"/>
                    <a:gd name="T15" fmla="*/ 2147483647 h 293"/>
                    <a:gd name="T16" fmla="*/ 2147483647 w 493"/>
                    <a:gd name="T17" fmla="*/ 2147483647 h 293"/>
                    <a:gd name="T18" fmla="*/ 2147483647 w 493"/>
                    <a:gd name="T19" fmla="*/ 2147483647 h 293"/>
                    <a:gd name="T20" fmla="*/ 2147483647 w 493"/>
                    <a:gd name="T21" fmla="*/ 2147483647 h 293"/>
                    <a:gd name="T22" fmla="*/ 2147483647 w 493"/>
                    <a:gd name="T23" fmla="*/ 2147483647 h 293"/>
                    <a:gd name="T24" fmla="*/ 2147483647 w 493"/>
                    <a:gd name="T25" fmla="*/ 2147483647 h 293"/>
                    <a:gd name="T26" fmla="*/ 2147483647 w 493"/>
                    <a:gd name="T27" fmla="*/ 2147483647 h 293"/>
                    <a:gd name="T28" fmla="*/ 2147483647 w 493"/>
                    <a:gd name="T29" fmla="*/ 2147483647 h 293"/>
                    <a:gd name="T30" fmla="*/ 2147483647 w 493"/>
                    <a:gd name="T31" fmla="*/ 2147483647 h 293"/>
                    <a:gd name="T32" fmla="*/ 2147483647 w 493"/>
                    <a:gd name="T33" fmla="*/ 2147483647 h 293"/>
                    <a:gd name="T34" fmla="*/ 2147483647 w 493"/>
                    <a:gd name="T35" fmla="*/ 2147483647 h 293"/>
                    <a:gd name="T36" fmla="*/ 2147483647 w 493"/>
                    <a:gd name="T37" fmla="*/ 2147483647 h 293"/>
                    <a:gd name="T38" fmla="*/ 0 w 493"/>
                    <a:gd name="T39" fmla="*/ 2147483647 h 293"/>
                    <a:gd name="T40" fmla="*/ 2147483647 w 493"/>
                    <a:gd name="T41" fmla="*/ 2147483647 h 2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93"/>
                    <a:gd name="T64" fmla="*/ 0 h 293"/>
                    <a:gd name="T65" fmla="*/ 493 w 493"/>
                    <a:gd name="T66" fmla="*/ 293 h 2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93" h="293">
                      <a:moveTo>
                        <a:pt x="3" y="80"/>
                      </a:moveTo>
                      <a:lnTo>
                        <a:pt x="7" y="26"/>
                      </a:lnTo>
                      <a:lnTo>
                        <a:pt x="18" y="10"/>
                      </a:lnTo>
                      <a:lnTo>
                        <a:pt x="48" y="4"/>
                      </a:lnTo>
                      <a:lnTo>
                        <a:pt x="170" y="1"/>
                      </a:lnTo>
                      <a:lnTo>
                        <a:pt x="320" y="0"/>
                      </a:lnTo>
                      <a:lnTo>
                        <a:pt x="408" y="1"/>
                      </a:lnTo>
                      <a:lnTo>
                        <a:pt x="429" y="12"/>
                      </a:lnTo>
                      <a:lnTo>
                        <a:pt x="444" y="32"/>
                      </a:lnTo>
                      <a:lnTo>
                        <a:pt x="467" y="119"/>
                      </a:lnTo>
                      <a:lnTo>
                        <a:pt x="488" y="214"/>
                      </a:lnTo>
                      <a:lnTo>
                        <a:pt x="493" y="275"/>
                      </a:lnTo>
                      <a:lnTo>
                        <a:pt x="485" y="286"/>
                      </a:lnTo>
                      <a:lnTo>
                        <a:pt x="458" y="293"/>
                      </a:lnTo>
                      <a:lnTo>
                        <a:pt x="330" y="291"/>
                      </a:lnTo>
                      <a:lnTo>
                        <a:pt x="131" y="283"/>
                      </a:lnTo>
                      <a:lnTo>
                        <a:pt x="34" y="277"/>
                      </a:lnTo>
                      <a:lnTo>
                        <a:pt x="18" y="261"/>
                      </a:lnTo>
                      <a:lnTo>
                        <a:pt x="9" y="230"/>
                      </a:lnTo>
                      <a:lnTo>
                        <a:pt x="0" y="155"/>
                      </a:lnTo>
                      <a:lnTo>
                        <a:pt x="3" y="8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9" name="Freeform 125"/>
                <p:cNvSpPr>
                  <a:spLocks/>
                </p:cNvSpPr>
                <p:nvPr/>
              </p:nvSpPr>
              <p:spPr bwMode="auto">
                <a:xfrm>
                  <a:off x="4019550" y="3540126"/>
                  <a:ext cx="1344613" cy="569913"/>
                </a:xfrm>
                <a:custGeom>
                  <a:avLst/>
                  <a:gdLst>
                    <a:gd name="T0" fmla="*/ 0 w 847"/>
                    <a:gd name="T1" fmla="*/ 2147483647 h 359"/>
                    <a:gd name="T2" fmla="*/ 2147483647 w 847"/>
                    <a:gd name="T3" fmla="*/ 2147483647 h 359"/>
                    <a:gd name="T4" fmla="*/ 2147483647 w 847"/>
                    <a:gd name="T5" fmla="*/ 2147483647 h 359"/>
                    <a:gd name="T6" fmla="*/ 2147483647 w 847"/>
                    <a:gd name="T7" fmla="*/ 2147483647 h 359"/>
                    <a:gd name="T8" fmla="*/ 2147483647 w 847"/>
                    <a:gd name="T9" fmla="*/ 2147483647 h 359"/>
                    <a:gd name="T10" fmla="*/ 2147483647 w 847"/>
                    <a:gd name="T11" fmla="*/ 2147483647 h 359"/>
                    <a:gd name="T12" fmla="*/ 2147483647 w 847"/>
                    <a:gd name="T13" fmla="*/ 2147483647 h 359"/>
                    <a:gd name="T14" fmla="*/ 2147483647 w 847"/>
                    <a:gd name="T15" fmla="*/ 2147483647 h 359"/>
                    <a:gd name="T16" fmla="*/ 2147483647 w 847"/>
                    <a:gd name="T17" fmla="*/ 2147483647 h 359"/>
                    <a:gd name="T18" fmla="*/ 2147483647 w 847"/>
                    <a:gd name="T19" fmla="*/ 2147483647 h 359"/>
                    <a:gd name="T20" fmla="*/ 2147483647 w 847"/>
                    <a:gd name="T21" fmla="*/ 2147483647 h 359"/>
                    <a:gd name="T22" fmla="*/ 2147483647 w 847"/>
                    <a:gd name="T23" fmla="*/ 0 h 359"/>
                    <a:gd name="T24" fmla="*/ 2147483647 w 847"/>
                    <a:gd name="T25" fmla="*/ 2147483647 h 359"/>
                    <a:gd name="T26" fmla="*/ 2147483647 w 847"/>
                    <a:gd name="T27" fmla="*/ 2147483647 h 359"/>
                    <a:gd name="T28" fmla="*/ 2147483647 w 847"/>
                    <a:gd name="T29" fmla="*/ 2147483647 h 359"/>
                    <a:gd name="T30" fmla="*/ 2147483647 w 847"/>
                    <a:gd name="T31" fmla="*/ 2147483647 h 359"/>
                    <a:gd name="T32" fmla="*/ 2147483647 w 847"/>
                    <a:gd name="T33" fmla="*/ 2147483647 h 359"/>
                    <a:gd name="T34" fmla="*/ 2147483647 w 847"/>
                    <a:gd name="T35" fmla="*/ 2147483647 h 359"/>
                    <a:gd name="T36" fmla="*/ 2147483647 w 847"/>
                    <a:gd name="T37" fmla="*/ 2147483647 h 359"/>
                    <a:gd name="T38" fmla="*/ 2147483647 w 847"/>
                    <a:gd name="T39" fmla="*/ 2147483647 h 359"/>
                    <a:gd name="T40" fmla="*/ 2147483647 w 847"/>
                    <a:gd name="T41" fmla="*/ 2147483647 h 359"/>
                    <a:gd name="T42" fmla="*/ 2147483647 w 847"/>
                    <a:gd name="T43" fmla="*/ 2147483647 h 359"/>
                    <a:gd name="T44" fmla="*/ 2147483647 w 847"/>
                    <a:gd name="T45" fmla="*/ 2147483647 h 359"/>
                    <a:gd name="T46" fmla="*/ 2147483647 w 847"/>
                    <a:gd name="T47" fmla="*/ 2147483647 h 359"/>
                    <a:gd name="T48" fmla="*/ 2147483647 w 847"/>
                    <a:gd name="T49" fmla="*/ 2147483647 h 359"/>
                    <a:gd name="T50" fmla="*/ 2147483647 w 847"/>
                    <a:gd name="T51" fmla="*/ 2147483647 h 359"/>
                    <a:gd name="T52" fmla="*/ 2147483647 w 847"/>
                    <a:gd name="T53" fmla="*/ 2147483647 h 359"/>
                    <a:gd name="T54" fmla="*/ 2147483647 w 847"/>
                    <a:gd name="T55" fmla="*/ 2147483647 h 359"/>
                    <a:gd name="T56" fmla="*/ 2147483647 w 847"/>
                    <a:gd name="T57" fmla="*/ 2147483647 h 359"/>
                    <a:gd name="T58" fmla="*/ 2147483647 w 847"/>
                    <a:gd name="T59" fmla="*/ 2147483647 h 359"/>
                    <a:gd name="T60" fmla="*/ 2147483647 w 847"/>
                    <a:gd name="T61" fmla="*/ 2147483647 h 359"/>
                    <a:gd name="T62" fmla="*/ 2147483647 w 847"/>
                    <a:gd name="T63" fmla="*/ 2147483647 h 359"/>
                    <a:gd name="T64" fmla="*/ 2147483647 w 847"/>
                    <a:gd name="T65" fmla="*/ 2147483647 h 359"/>
                    <a:gd name="T66" fmla="*/ 2147483647 w 847"/>
                    <a:gd name="T67" fmla="*/ 2147483647 h 359"/>
                    <a:gd name="T68" fmla="*/ 2147483647 w 847"/>
                    <a:gd name="T69" fmla="*/ 2147483647 h 359"/>
                    <a:gd name="T70" fmla="*/ 2147483647 w 847"/>
                    <a:gd name="T71" fmla="*/ 2147483647 h 359"/>
                    <a:gd name="T72" fmla="*/ 2147483647 w 847"/>
                    <a:gd name="T73" fmla="*/ 2147483647 h 359"/>
                    <a:gd name="T74" fmla="*/ 2147483647 w 847"/>
                    <a:gd name="T75" fmla="*/ 2147483647 h 359"/>
                    <a:gd name="T76" fmla="*/ 2147483647 w 847"/>
                    <a:gd name="T77" fmla="*/ 2147483647 h 359"/>
                    <a:gd name="T78" fmla="*/ 2147483647 w 847"/>
                    <a:gd name="T79" fmla="*/ 2147483647 h 359"/>
                    <a:gd name="T80" fmla="*/ 2147483647 w 847"/>
                    <a:gd name="T81" fmla="*/ 2147483647 h 359"/>
                    <a:gd name="T82" fmla="*/ 2147483647 w 847"/>
                    <a:gd name="T83" fmla="*/ 2147483647 h 359"/>
                    <a:gd name="T84" fmla="*/ 2147483647 w 847"/>
                    <a:gd name="T85" fmla="*/ 2147483647 h 359"/>
                    <a:gd name="T86" fmla="*/ 2147483647 w 847"/>
                    <a:gd name="T87" fmla="*/ 2147483647 h 359"/>
                    <a:gd name="T88" fmla="*/ 2147483647 w 847"/>
                    <a:gd name="T89" fmla="*/ 2147483647 h 359"/>
                    <a:gd name="T90" fmla="*/ 2147483647 w 847"/>
                    <a:gd name="T91" fmla="*/ 2147483647 h 359"/>
                    <a:gd name="T92" fmla="*/ 2147483647 w 847"/>
                    <a:gd name="T93" fmla="*/ 2147483647 h 359"/>
                    <a:gd name="T94" fmla="*/ 2147483647 w 847"/>
                    <a:gd name="T95" fmla="*/ 2147483647 h 359"/>
                    <a:gd name="T96" fmla="*/ 2147483647 w 847"/>
                    <a:gd name="T97" fmla="*/ 2147483647 h 359"/>
                    <a:gd name="T98" fmla="*/ 2147483647 w 847"/>
                    <a:gd name="T99" fmla="*/ 2147483647 h 359"/>
                    <a:gd name="T100" fmla="*/ 2147483647 w 847"/>
                    <a:gd name="T101" fmla="*/ 2147483647 h 359"/>
                    <a:gd name="T102" fmla="*/ 2147483647 w 847"/>
                    <a:gd name="T103" fmla="*/ 2147483647 h 359"/>
                    <a:gd name="T104" fmla="*/ 2147483647 w 847"/>
                    <a:gd name="T105" fmla="*/ 2147483647 h 359"/>
                    <a:gd name="T106" fmla="*/ 2147483647 w 847"/>
                    <a:gd name="T107" fmla="*/ 2147483647 h 359"/>
                    <a:gd name="T108" fmla="*/ 2147483647 w 847"/>
                    <a:gd name="T109" fmla="*/ 2147483647 h 359"/>
                    <a:gd name="T110" fmla="*/ 0 w 847"/>
                    <a:gd name="T111" fmla="*/ 2147483647 h 35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47"/>
                    <a:gd name="T169" fmla="*/ 0 h 359"/>
                    <a:gd name="T170" fmla="*/ 847 w 847"/>
                    <a:gd name="T171" fmla="*/ 359 h 35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47" h="359">
                      <a:moveTo>
                        <a:pt x="0" y="217"/>
                      </a:moveTo>
                      <a:lnTo>
                        <a:pt x="105" y="146"/>
                      </a:lnTo>
                      <a:lnTo>
                        <a:pt x="107" y="162"/>
                      </a:lnTo>
                      <a:lnTo>
                        <a:pt x="36" y="213"/>
                      </a:lnTo>
                      <a:lnTo>
                        <a:pt x="162" y="209"/>
                      </a:lnTo>
                      <a:lnTo>
                        <a:pt x="428" y="209"/>
                      </a:lnTo>
                      <a:lnTo>
                        <a:pt x="569" y="201"/>
                      </a:lnTo>
                      <a:lnTo>
                        <a:pt x="658" y="188"/>
                      </a:lnTo>
                      <a:lnTo>
                        <a:pt x="680" y="184"/>
                      </a:lnTo>
                      <a:lnTo>
                        <a:pt x="784" y="20"/>
                      </a:lnTo>
                      <a:lnTo>
                        <a:pt x="735" y="9"/>
                      </a:lnTo>
                      <a:lnTo>
                        <a:pt x="807" y="0"/>
                      </a:lnTo>
                      <a:lnTo>
                        <a:pt x="834" y="18"/>
                      </a:lnTo>
                      <a:lnTo>
                        <a:pt x="847" y="78"/>
                      </a:lnTo>
                      <a:lnTo>
                        <a:pt x="826" y="128"/>
                      </a:lnTo>
                      <a:lnTo>
                        <a:pt x="758" y="288"/>
                      </a:lnTo>
                      <a:lnTo>
                        <a:pt x="726" y="337"/>
                      </a:lnTo>
                      <a:lnTo>
                        <a:pt x="698" y="343"/>
                      </a:lnTo>
                      <a:lnTo>
                        <a:pt x="483" y="340"/>
                      </a:lnTo>
                      <a:lnTo>
                        <a:pt x="258" y="345"/>
                      </a:lnTo>
                      <a:lnTo>
                        <a:pt x="44" y="358"/>
                      </a:lnTo>
                      <a:lnTo>
                        <a:pt x="13" y="359"/>
                      </a:lnTo>
                      <a:lnTo>
                        <a:pt x="10" y="312"/>
                      </a:lnTo>
                      <a:lnTo>
                        <a:pt x="5" y="265"/>
                      </a:lnTo>
                      <a:lnTo>
                        <a:pt x="4" y="241"/>
                      </a:lnTo>
                      <a:lnTo>
                        <a:pt x="23" y="256"/>
                      </a:lnTo>
                      <a:lnTo>
                        <a:pt x="26" y="294"/>
                      </a:lnTo>
                      <a:lnTo>
                        <a:pt x="33" y="334"/>
                      </a:lnTo>
                      <a:lnTo>
                        <a:pt x="94" y="341"/>
                      </a:lnTo>
                      <a:lnTo>
                        <a:pt x="234" y="331"/>
                      </a:lnTo>
                      <a:lnTo>
                        <a:pt x="353" y="323"/>
                      </a:lnTo>
                      <a:lnTo>
                        <a:pt x="452" y="323"/>
                      </a:lnTo>
                      <a:lnTo>
                        <a:pt x="601" y="323"/>
                      </a:lnTo>
                      <a:lnTo>
                        <a:pt x="695" y="322"/>
                      </a:lnTo>
                      <a:lnTo>
                        <a:pt x="698" y="301"/>
                      </a:lnTo>
                      <a:lnTo>
                        <a:pt x="689" y="255"/>
                      </a:lnTo>
                      <a:lnTo>
                        <a:pt x="682" y="205"/>
                      </a:lnTo>
                      <a:lnTo>
                        <a:pt x="695" y="217"/>
                      </a:lnTo>
                      <a:lnTo>
                        <a:pt x="708" y="272"/>
                      </a:lnTo>
                      <a:lnTo>
                        <a:pt x="721" y="301"/>
                      </a:lnTo>
                      <a:lnTo>
                        <a:pt x="735" y="286"/>
                      </a:lnTo>
                      <a:lnTo>
                        <a:pt x="761" y="231"/>
                      </a:lnTo>
                      <a:lnTo>
                        <a:pt x="799" y="152"/>
                      </a:lnTo>
                      <a:lnTo>
                        <a:pt x="826" y="89"/>
                      </a:lnTo>
                      <a:lnTo>
                        <a:pt x="830" y="69"/>
                      </a:lnTo>
                      <a:lnTo>
                        <a:pt x="817" y="24"/>
                      </a:lnTo>
                      <a:lnTo>
                        <a:pt x="803" y="21"/>
                      </a:lnTo>
                      <a:lnTo>
                        <a:pt x="774" y="75"/>
                      </a:lnTo>
                      <a:lnTo>
                        <a:pt x="725" y="144"/>
                      </a:lnTo>
                      <a:lnTo>
                        <a:pt x="689" y="198"/>
                      </a:lnTo>
                      <a:lnTo>
                        <a:pt x="653" y="206"/>
                      </a:lnTo>
                      <a:lnTo>
                        <a:pt x="523" y="219"/>
                      </a:lnTo>
                      <a:lnTo>
                        <a:pt x="371" y="227"/>
                      </a:lnTo>
                      <a:lnTo>
                        <a:pt x="220" y="227"/>
                      </a:lnTo>
                      <a:lnTo>
                        <a:pt x="49" y="227"/>
                      </a:lnTo>
                      <a:lnTo>
                        <a:pt x="0" y="2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0" name="Freeform 126"/>
                <p:cNvSpPr>
                  <a:spLocks/>
                </p:cNvSpPr>
                <p:nvPr/>
              </p:nvSpPr>
              <p:spPr bwMode="auto">
                <a:xfrm>
                  <a:off x="4267200" y="3733801"/>
                  <a:ext cx="695325" cy="123825"/>
                </a:xfrm>
                <a:custGeom>
                  <a:avLst/>
                  <a:gdLst>
                    <a:gd name="T0" fmla="*/ 2147483647 w 438"/>
                    <a:gd name="T1" fmla="*/ 2147483647 h 78"/>
                    <a:gd name="T2" fmla="*/ 2147483647 w 438"/>
                    <a:gd name="T3" fmla="*/ 0 h 78"/>
                    <a:gd name="T4" fmla="*/ 2147483647 w 438"/>
                    <a:gd name="T5" fmla="*/ 2147483647 h 78"/>
                    <a:gd name="T6" fmla="*/ 2147483647 w 438"/>
                    <a:gd name="T7" fmla="*/ 2147483647 h 78"/>
                    <a:gd name="T8" fmla="*/ 2147483647 w 438"/>
                    <a:gd name="T9" fmla="*/ 2147483647 h 78"/>
                    <a:gd name="T10" fmla="*/ 2147483647 w 438"/>
                    <a:gd name="T11" fmla="*/ 2147483647 h 78"/>
                    <a:gd name="T12" fmla="*/ 2147483647 w 438"/>
                    <a:gd name="T13" fmla="*/ 2147483647 h 78"/>
                    <a:gd name="T14" fmla="*/ 2147483647 w 438"/>
                    <a:gd name="T15" fmla="*/ 2147483647 h 78"/>
                    <a:gd name="T16" fmla="*/ 2147483647 w 438"/>
                    <a:gd name="T17" fmla="*/ 2147483647 h 78"/>
                    <a:gd name="T18" fmla="*/ 2147483647 w 438"/>
                    <a:gd name="T19" fmla="*/ 2147483647 h 78"/>
                    <a:gd name="T20" fmla="*/ 2147483647 w 438"/>
                    <a:gd name="T21" fmla="*/ 2147483647 h 78"/>
                    <a:gd name="T22" fmla="*/ 2147483647 w 438"/>
                    <a:gd name="T23" fmla="*/ 2147483647 h 78"/>
                    <a:gd name="T24" fmla="*/ 2147483647 w 438"/>
                    <a:gd name="T25" fmla="*/ 2147483647 h 78"/>
                    <a:gd name="T26" fmla="*/ 2147483647 w 438"/>
                    <a:gd name="T27" fmla="*/ 0 h 78"/>
                    <a:gd name="T28" fmla="*/ 2147483647 w 438"/>
                    <a:gd name="T29" fmla="*/ 2147483647 h 78"/>
                    <a:gd name="T30" fmla="*/ 2147483647 w 438"/>
                    <a:gd name="T31" fmla="*/ 2147483647 h 78"/>
                    <a:gd name="T32" fmla="*/ 2147483647 w 438"/>
                    <a:gd name="T33" fmla="*/ 2147483647 h 78"/>
                    <a:gd name="T34" fmla="*/ 2147483647 w 438"/>
                    <a:gd name="T35" fmla="*/ 2147483647 h 78"/>
                    <a:gd name="T36" fmla="*/ 2147483647 w 438"/>
                    <a:gd name="T37" fmla="*/ 2147483647 h 78"/>
                    <a:gd name="T38" fmla="*/ 2147483647 w 438"/>
                    <a:gd name="T39" fmla="*/ 2147483647 h 78"/>
                    <a:gd name="T40" fmla="*/ 2147483647 w 438"/>
                    <a:gd name="T41" fmla="*/ 2147483647 h 78"/>
                    <a:gd name="T42" fmla="*/ 2147483647 w 438"/>
                    <a:gd name="T43" fmla="*/ 2147483647 h 78"/>
                    <a:gd name="T44" fmla="*/ 0 w 438"/>
                    <a:gd name="T45" fmla="*/ 2147483647 h 78"/>
                    <a:gd name="T46" fmla="*/ 2147483647 w 438"/>
                    <a:gd name="T47" fmla="*/ 2147483647 h 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8"/>
                    <a:gd name="T73" fmla="*/ 0 h 78"/>
                    <a:gd name="T74" fmla="*/ 438 w 438"/>
                    <a:gd name="T75" fmla="*/ 78 h 7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8" h="78">
                      <a:moveTo>
                        <a:pt x="11" y="14"/>
                      </a:moveTo>
                      <a:lnTo>
                        <a:pt x="41" y="0"/>
                      </a:lnTo>
                      <a:lnTo>
                        <a:pt x="56" y="3"/>
                      </a:lnTo>
                      <a:lnTo>
                        <a:pt x="47" y="21"/>
                      </a:lnTo>
                      <a:lnTo>
                        <a:pt x="24" y="33"/>
                      </a:lnTo>
                      <a:lnTo>
                        <a:pt x="68" y="49"/>
                      </a:lnTo>
                      <a:lnTo>
                        <a:pt x="134" y="51"/>
                      </a:lnTo>
                      <a:lnTo>
                        <a:pt x="191" y="48"/>
                      </a:lnTo>
                      <a:lnTo>
                        <a:pt x="232" y="44"/>
                      </a:lnTo>
                      <a:lnTo>
                        <a:pt x="309" y="38"/>
                      </a:lnTo>
                      <a:lnTo>
                        <a:pt x="359" y="34"/>
                      </a:lnTo>
                      <a:lnTo>
                        <a:pt x="391" y="27"/>
                      </a:lnTo>
                      <a:lnTo>
                        <a:pt x="423" y="11"/>
                      </a:lnTo>
                      <a:lnTo>
                        <a:pt x="420" y="0"/>
                      </a:lnTo>
                      <a:lnTo>
                        <a:pt x="438" y="3"/>
                      </a:lnTo>
                      <a:lnTo>
                        <a:pt x="433" y="42"/>
                      </a:lnTo>
                      <a:lnTo>
                        <a:pt x="386" y="60"/>
                      </a:lnTo>
                      <a:lnTo>
                        <a:pt x="283" y="64"/>
                      </a:lnTo>
                      <a:lnTo>
                        <a:pt x="178" y="72"/>
                      </a:lnTo>
                      <a:lnTo>
                        <a:pt x="118" y="78"/>
                      </a:lnTo>
                      <a:lnTo>
                        <a:pt x="46" y="64"/>
                      </a:lnTo>
                      <a:lnTo>
                        <a:pt x="11" y="56"/>
                      </a:lnTo>
                      <a:lnTo>
                        <a:pt x="0" y="34"/>
                      </a:lnTo>
                      <a:lnTo>
                        <a:pt x="1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1" name="Freeform 127"/>
                <p:cNvSpPr>
                  <a:spLocks/>
                </p:cNvSpPr>
                <p:nvPr/>
              </p:nvSpPr>
              <p:spPr bwMode="auto">
                <a:xfrm>
                  <a:off x="4159250" y="3943351"/>
                  <a:ext cx="73025" cy="50800"/>
                </a:xfrm>
                <a:custGeom>
                  <a:avLst/>
                  <a:gdLst>
                    <a:gd name="T0" fmla="*/ 2147483647 w 46"/>
                    <a:gd name="T1" fmla="*/ 2147483647 h 32"/>
                    <a:gd name="T2" fmla="*/ 2147483647 w 46"/>
                    <a:gd name="T3" fmla="*/ 0 h 32"/>
                    <a:gd name="T4" fmla="*/ 2147483647 w 46"/>
                    <a:gd name="T5" fmla="*/ 2147483647 h 32"/>
                    <a:gd name="T6" fmla="*/ 0 w 46"/>
                    <a:gd name="T7" fmla="*/ 2147483647 h 32"/>
                    <a:gd name="T8" fmla="*/ 2147483647 w 46"/>
                    <a:gd name="T9" fmla="*/ 2147483647 h 32"/>
                    <a:gd name="T10" fmla="*/ 0 60000 65536"/>
                    <a:gd name="T11" fmla="*/ 0 60000 65536"/>
                    <a:gd name="T12" fmla="*/ 0 60000 65536"/>
                    <a:gd name="T13" fmla="*/ 0 60000 65536"/>
                    <a:gd name="T14" fmla="*/ 0 60000 65536"/>
                    <a:gd name="T15" fmla="*/ 0 w 46"/>
                    <a:gd name="T16" fmla="*/ 0 h 32"/>
                    <a:gd name="T17" fmla="*/ 46 w 46"/>
                    <a:gd name="T18" fmla="*/ 32 h 32"/>
                  </a:gdLst>
                  <a:ahLst/>
                  <a:cxnLst>
                    <a:cxn ang="T10">
                      <a:pos x="T0" y="T1"/>
                    </a:cxn>
                    <a:cxn ang="T11">
                      <a:pos x="T2" y="T3"/>
                    </a:cxn>
                    <a:cxn ang="T12">
                      <a:pos x="T4" y="T5"/>
                    </a:cxn>
                    <a:cxn ang="T13">
                      <a:pos x="T6" y="T7"/>
                    </a:cxn>
                    <a:cxn ang="T14">
                      <a:pos x="T8" y="T9"/>
                    </a:cxn>
                  </a:cxnLst>
                  <a:rect l="T15" t="T16" r="T17" b="T18"/>
                  <a:pathLst>
                    <a:path w="46" h="32">
                      <a:moveTo>
                        <a:pt x="2" y="2"/>
                      </a:moveTo>
                      <a:lnTo>
                        <a:pt x="44" y="0"/>
                      </a:lnTo>
                      <a:lnTo>
                        <a:pt x="46" y="32"/>
                      </a:lnTo>
                      <a:lnTo>
                        <a:pt x="0" y="3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2" name="Freeform 128"/>
                <p:cNvSpPr>
                  <a:spLocks/>
                </p:cNvSpPr>
                <p:nvPr/>
              </p:nvSpPr>
              <p:spPr bwMode="auto">
                <a:xfrm>
                  <a:off x="4294188" y="3937001"/>
                  <a:ext cx="73025" cy="50800"/>
                </a:xfrm>
                <a:custGeom>
                  <a:avLst/>
                  <a:gdLst>
                    <a:gd name="T0" fmla="*/ 2147483647 w 46"/>
                    <a:gd name="T1" fmla="*/ 2147483647 h 32"/>
                    <a:gd name="T2" fmla="*/ 2147483647 w 46"/>
                    <a:gd name="T3" fmla="*/ 0 h 32"/>
                    <a:gd name="T4" fmla="*/ 2147483647 w 46"/>
                    <a:gd name="T5" fmla="*/ 2147483647 h 32"/>
                    <a:gd name="T6" fmla="*/ 0 w 46"/>
                    <a:gd name="T7" fmla="*/ 2147483647 h 32"/>
                    <a:gd name="T8" fmla="*/ 2147483647 w 46"/>
                    <a:gd name="T9" fmla="*/ 2147483647 h 32"/>
                    <a:gd name="T10" fmla="*/ 0 60000 65536"/>
                    <a:gd name="T11" fmla="*/ 0 60000 65536"/>
                    <a:gd name="T12" fmla="*/ 0 60000 65536"/>
                    <a:gd name="T13" fmla="*/ 0 60000 65536"/>
                    <a:gd name="T14" fmla="*/ 0 60000 65536"/>
                    <a:gd name="T15" fmla="*/ 0 w 46"/>
                    <a:gd name="T16" fmla="*/ 0 h 32"/>
                    <a:gd name="T17" fmla="*/ 46 w 46"/>
                    <a:gd name="T18" fmla="*/ 32 h 32"/>
                  </a:gdLst>
                  <a:ahLst/>
                  <a:cxnLst>
                    <a:cxn ang="T10">
                      <a:pos x="T0" y="T1"/>
                    </a:cxn>
                    <a:cxn ang="T11">
                      <a:pos x="T2" y="T3"/>
                    </a:cxn>
                    <a:cxn ang="T12">
                      <a:pos x="T4" y="T5"/>
                    </a:cxn>
                    <a:cxn ang="T13">
                      <a:pos x="T6" y="T7"/>
                    </a:cxn>
                    <a:cxn ang="T14">
                      <a:pos x="T8" y="T9"/>
                    </a:cxn>
                  </a:cxnLst>
                  <a:rect l="T15" t="T16" r="T17" b="T18"/>
                  <a:pathLst>
                    <a:path w="46" h="32">
                      <a:moveTo>
                        <a:pt x="2" y="2"/>
                      </a:moveTo>
                      <a:lnTo>
                        <a:pt x="44" y="0"/>
                      </a:lnTo>
                      <a:lnTo>
                        <a:pt x="46" y="32"/>
                      </a:lnTo>
                      <a:lnTo>
                        <a:pt x="0" y="32"/>
                      </a:ln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3" name="Freeform 129"/>
                <p:cNvSpPr>
                  <a:spLocks/>
                </p:cNvSpPr>
                <p:nvPr/>
              </p:nvSpPr>
              <p:spPr bwMode="auto">
                <a:xfrm>
                  <a:off x="4735513" y="3922713"/>
                  <a:ext cx="295275" cy="57150"/>
                </a:xfrm>
                <a:custGeom>
                  <a:avLst/>
                  <a:gdLst>
                    <a:gd name="T0" fmla="*/ 0 w 186"/>
                    <a:gd name="T1" fmla="*/ 2147483647 h 36"/>
                    <a:gd name="T2" fmla="*/ 2147483647 w 186"/>
                    <a:gd name="T3" fmla="*/ 0 h 36"/>
                    <a:gd name="T4" fmla="*/ 2147483647 w 186"/>
                    <a:gd name="T5" fmla="*/ 2147483647 h 36"/>
                    <a:gd name="T6" fmla="*/ 0 w 186"/>
                    <a:gd name="T7" fmla="*/ 2147483647 h 36"/>
                    <a:gd name="T8" fmla="*/ 0 w 186"/>
                    <a:gd name="T9" fmla="*/ 2147483647 h 36"/>
                    <a:gd name="T10" fmla="*/ 0 60000 65536"/>
                    <a:gd name="T11" fmla="*/ 0 60000 65536"/>
                    <a:gd name="T12" fmla="*/ 0 60000 65536"/>
                    <a:gd name="T13" fmla="*/ 0 60000 65536"/>
                    <a:gd name="T14" fmla="*/ 0 60000 65536"/>
                    <a:gd name="T15" fmla="*/ 0 w 186"/>
                    <a:gd name="T16" fmla="*/ 0 h 36"/>
                    <a:gd name="T17" fmla="*/ 186 w 186"/>
                    <a:gd name="T18" fmla="*/ 36 h 36"/>
                  </a:gdLst>
                  <a:ahLst/>
                  <a:cxnLst>
                    <a:cxn ang="T10">
                      <a:pos x="T0" y="T1"/>
                    </a:cxn>
                    <a:cxn ang="T11">
                      <a:pos x="T2" y="T3"/>
                    </a:cxn>
                    <a:cxn ang="T12">
                      <a:pos x="T4" y="T5"/>
                    </a:cxn>
                    <a:cxn ang="T13">
                      <a:pos x="T6" y="T7"/>
                    </a:cxn>
                    <a:cxn ang="T14">
                      <a:pos x="T8" y="T9"/>
                    </a:cxn>
                  </a:cxnLst>
                  <a:rect l="T15" t="T16" r="T17" b="T18"/>
                  <a:pathLst>
                    <a:path w="186" h="36">
                      <a:moveTo>
                        <a:pt x="0" y="11"/>
                      </a:moveTo>
                      <a:lnTo>
                        <a:pt x="181" y="0"/>
                      </a:lnTo>
                      <a:lnTo>
                        <a:pt x="186" y="24"/>
                      </a:lnTo>
                      <a:lnTo>
                        <a:pt x="0" y="36"/>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4" name="Freeform 130"/>
                <p:cNvSpPr>
                  <a:spLocks/>
                </p:cNvSpPr>
                <p:nvPr/>
              </p:nvSpPr>
              <p:spPr bwMode="auto">
                <a:xfrm>
                  <a:off x="4006850" y="2959101"/>
                  <a:ext cx="1243013" cy="766763"/>
                </a:xfrm>
                <a:custGeom>
                  <a:avLst/>
                  <a:gdLst>
                    <a:gd name="T0" fmla="*/ 2147483647 w 783"/>
                    <a:gd name="T1" fmla="*/ 2147483647 h 483"/>
                    <a:gd name="T2" fmla="*/ 2147483647 w 783"/>
                    <a:gd name="T3" fmla="*/ 2147483647 h 483"/>
                    <a:gd name="T4" fmla="*/ 2147483647 w 783"/>
                    <a:gd name="T5" fmla="*/ 2147483647 h 483"/>
                    <a:gd name="T6" fmla="*/ 2147483647 w 783"/>
                    <a:gd name="T7" fmla="*/ 2147483647 h 483"/>
                    <a:gd name="T8" fmla="*/ 2147483647 w 783"/>
                    <a:gd name="T9" fmla="*/ 2147483647 h 483"/>
                    <a:gd name="T10" fmla="*/ 2147483647 w 783"/>
                    <a:gd name="T11" fmla="*/ 2147483647 h 483"/>
                    <a:gd name="T12" fmla="*/ 2147483647 w 783"/>
                    <a:gd name="T13" fmla="*/ 2147483647 h 483"/>
                    <a:gd name="T14" fmla="*/ 2147483647 w 783"/>
                    <a:gd name="T15" fmla="*/ 2147483647 h 483"/>
                    <a:gd name="T16" fmla="*/ 2147483647 w 783"/>
                    <a:gd name="T17" fmla="*/ 2147483647 h 483"/>
                    <a:gd name="T18" fmla="*/ 2147483647 w 783"/>
                    <a:gd name="T19" fmla="*/ 2147483647 h 483"/>
                    <a:gd name="T20" fmla="*/ 2147483647 w 783"/>
                    <a:gd name="T21" fmla="*/ 2147483647 h 483"/>
                    <a:gd name="T22" fmla="*/ 2147483647 w 783"/>
                    <a:gd name="T23" fmla="*/ 2147483647 h 483"/>
                    <a:gd name="T24" fmla="*/ 2147483647 w 783"/>
                    <a:gd name="T25" fmla="*/ 2147483647 h 483"/>
                    <a:gd name="T26" fmla="*/ 2147483647 w 783"/>
                    <a:gd name="T27" fmla="*/ 2147483647 h 483"/>
                    <a:gd name="T28" fmla="*/ 2147483647 w 783"/>
                    <a:gd name="T29" fmla="*/ 2147483647 h 483"/>
                    <a:gd name="T30" fmla="*/ 2147483647 w 783"/>
                    <a:gd name="T31" fmla="*/ 2147483647 h 483"/>
                    <a:gd name="T32" fmla="*/ 2147483647 w 783"/>
                    <a:gd name="T33" fmla="*/ 2147483647 h 483"/>
                    <a:gd name="T34" fmla="*/ 2147483647 w 783"/>
                    <a:gd name="T35" fmla="*/ 2147483647 h 483"/>
                    <a:gd name="T36" fmla="*/ 2147483647 w 783"/>
                    <a:gd name="T37" fmla="*/ 2147483647 h 483"/>
                    <a:gd name="T38" fmla="*/ 2147483647 w 783"/>
                    <a:gd name="T39" fmla="*/ 2147483647 h 483"/>
                    <a:gd name="T40" fmla="*/ 2147483647 w 783"/>
                    <a:gd name="T41" fmla="*/ 2147483647 h 483"/>
                    <a:gd name="T42" fmla="*/ 2147483647 w 783"/>
                    <a:gd name="T43" fmla="*/ 2147483647 h 483"/>
                    <a:gd name="T44" fmla="*/ 2147483647 w 783"/>
                    <a:gd name="T45" fmla="*/ 2147483647 h 483"/>
                    <a:gd name="T46" fmla="*/ 2147483647 w 783"/>
                    <a:gd name="T47" fmla="*/ 2147483647 h 483"/>
                    <a:gd name="T48" fmla="*/ 2147483647 w 783"/>
                    <a:gd name="T49" fmla="*/ 2147483647 h 483"/>
                    <a:gd name="T50" fmla="*/ 2147483647 w 783"/>
                    <a:gd name="T51" fmla="*/ 2147483647 h 483"/>
                    <a:gd name="T52" fmla="*/ 2147483647 w 783"/>
                    <a:gd name="T53" fmla="*/ 2147483647 h 483"/>
                    <a:gd name="T54" fmla="*/ 2147483647 w 783"/>
                    <a:gd name="T55" fmla="*/ 2147483647 h 483"/>
                    <a:gd name="T56" fmla="*/ 2147483647 w 783"/>
                    <a:gd name="T57" fmla="*/ 2147483647 h 483"/>
                    <a:gd name="T58" fmla="*/ 2147483647 w 783"/>
                    <a:gd name="T59" fmla="*/ 2147483647 h 483"/>
                    <a:gd name="T60" fmla="*/ 2147483647 w 783"/>
                    <a:gd name="T61" fmla="*/ 2147483647 h 483"/>
                    <a:gd name="T62" fmla="*/ 2147483647 w 783"/>
                    <a:gd name="T63" fmla="*/ 2147483647 h 483"/>
                    <a:gd name="T64" fmla="*/ 2147483647 w 783"/>
                    <a:gd name="T65" fmla="*/ 2147483647 h 483"/>
                    <a:gd name="T66" fmla="*/ 2147483647 w 783"/>
                    <a:gd name="T67" fmla="*/ 2147483647 h 483"/>
                    <a:gd name="T68" fmla="*/ 2147483647 w 783"/>
                    <a:gd name="T69" fmla="*/ 2147483647 h 483"/>
                    <a:gd name="T70" fmla="*/ 2147483647 w 783"/>
                    <a:gd name="T71" fmla="*/ 0 h 483"/>
                    <a:gd name="T72" fmla="*/ 2147483647 w 783"/>
                    <a:gd name="T73" fmla="*/ 2147483647 h 483"/>
                    <a:gd name="T74" fmla="*/ 2147483647 w 783"/>
                    <a:gd name="T75" fmla="*/ 2147483647 h 483"/>
                    <a:gd name="T76" fmla="*/ 2147483647 w 783"/>
                    <a:gd name="T77" fmla="*/ 2147483647 h 483"/>
                    <a:gd name="T78" fmla="*/ 2147483647 w 783"/>
                    <a:gd name="T79" fmla="*/ 2147483647 h 483"/>
                    <a:gd name="T80" fmla="*/ 2147483647 w 783"/>
                    <a:gd name="T81" fmla="*/ 2147483647 h 483"/>
                    <a:gd name="T82" fmla="*/ 2147483647 w 783"/>
                    <a:gd name="T83" fmla="*/ 2147483647 h 483"/>
                    <a:gd name="T84" fmla="*/ 2147483647 w 783"/>
                    <a:gd name="T85" fmla="*/ 2147483647 h 483"/>
                    <a:gd name="T86" fmla="*/ 2147483647 w 783"/>
                    <a:gd name="T87" fmla="*/ 2147483647 h 483"/>
                    <a:gd name="T88" fmla="*/ 2147483647 w 783"/>
                    <a:gd name="T89" fmla="*/ 2147483647 h 483"/>
                    <a:gd name="T90" fmla="*/ 2147483647 w 783"/>
                    <a:gd name="T91" fmla="*/ 2147483647 h 483"/>
                    <a:gd name="T92" fmla="*/ 2147483647 w 783"/>
                    <a:gd name="T93" fmla="*/ 2147483647 h 483"/>
                    <a:gd name="T94" fmla="*/ 0 w 783"/>
                    <a:gd name="T95" fmla="*/ 2147483647 h 483"/>
                    <a:gd name="T96" fmla="*/ 2147483647 w 783"/>
                    <a:gd name="T97" fmla="*/ 2147483647 h 483"/>
                    <a:gd name="T98" fmla="*/ 2147483647 w 783"/>
                    <a:gd name="T99" fmla="*/ 2147483647 h 483"/>
                    <a:gd name="T100" fmla="*/ 2147483647 w 783"/>
                    <a:gd name="T101" fmla="*/ 2147483647 h 483"/>
                    <a:gd name="T102" fmla="*/ 2147483647 w 783"/>
                    <a:gd name="T103" fmla="*/ 2147483647 h 483"/>
                    <a:gd name="T104" fmla="*/ 2147483647 w 783"/>
                    <a:gd name="T105" fmla="*/ 2147483647 h 483"/>
                    <a:gd name="T106" fmla="*/ 2147483647 w 783"/>
                    <a:gd name="T107" fmla="*/ 2147483647 h 483"/>
                    <a:gd name="T108" fmla="*/ 2147483647 w 783"/>
                    <a:gd name="T109" fmla="*/ 2147483647 h 48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3"/>
                    <a:gd name="T166" fmla="*/ 0 h 483"/>
                    <a:gd name="T167" fmla="*/ 783 w 783"/>
                    <a:gd name="T168" fmla="*/ 483 h 48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3" h="483">
                      <a:moveTo>
                        <a:pt x="66" y="461"/>
                      </a:moveTo>
                      <a:lnTo>
                        <a:pt x="44" y="443"/>
                      </a:lnTo>
                      <a:lnTo>
                        <a:pt x="31" y="412"/>
                      </a:lnTo>
                      <a:lnTo>
                        <a:pt x="26" y="344"/>
                      </a:lnTo>
                      <a:lnTo>
                        <a:pt x="26" y="231"/>
                      </a:lnTo>
                      <a:lnTo>
                        <a:pt x="31" y="146"/>
                      </a:lnTo>
                      <a:lnTo>
                        <a:pt x="44" y="126"/>
                      </a:lnTo>
                      <a:lnTo>
                        <a:pt x="68" y="101"/>
                      </a:lnTo>
                      <a:lnTo>
                        <a:pt x="126" y="83"/>
                      </a:lnTo>
                      <a:lnTo>
                        <a:pt x="229" y="60"/>
                      </a:lnTo>
                      <a:lnTo>
                        <a:pt x="314" y="42"/>
                      </a:lnTo>
                      <a:lnTo>
                        <a:pt x="352" y="24"/>
                      </a:lnTo>
                      <a:lnTo>
                        <a:pt x="420" y="20"/>
                      </a:lnTo>
                      <a:lnTo>
                        <a:pt x="540" y="28"/>
                      </a:lnTo>
                      <a:lnTo>
                        <a:pt x="639" y="24"/>
                      </a:lnTo>
                      <a:lnTo>
                        <a:pt x="681" y="16"/>
                      </a:lnTo>
                      <a:lnTo>
                        <a:pt x="715" y="24"/>
                      </a:lnTo>
                      <a:lnTo>
                        <a:pt x="738" y="71"/>
                      </a:lnTo>
                      <a:lnTo>
                        <a:pt x="753" y="157"/>
                      </a:lnTo>
                      <a:lnTo>
                        <a:pt x="767" y="225"/>
                      </a:lnTo>
                      <a:lnTo>
                        <a:pt x="760" y="256"/>
                      </a:lnTo>
                      <a:lnTo>
                        <a:pt x="733" y="333"/>
                      </a:lnTo>
                      <a:lnTo>
                        <a:pt x="699" y="411"/>
                      </a:lnTo>
                      <a:lnTo>
                        <a:pt x="676" y="441"/>
                      </a:lnTo>
                      <a:lnTo>
                        <a:pt x="661" y="455"/>
                      </a:lnTo>
                      <a:lnTo>
                        <a:pt x="684" y="465"/>
                      </a:lnTo>
                      <a:lnTo>
                        <a:pt x="708" y="432"/>
                      </a:lnTo>
                      <a:lnTo>
                        <a:pt x="744" y="363"/>
                      </a:lnTo>
                      <a:lnTo>
                        <a:pt x="771" y="289"/>
                      </a:lnTo>
                      <a:lnTo>
                        <a:pt x="780" y="252"/>
                      </a:lnTo>
                      <a:lnTo>
                        <a:pt x="783" y="217"/>
                      </a:lnTo>
                      <a:lnTo>
                        <a:pt x="774" y="160"/>
                      </a:lnTo>
                      <a:lnTo>
                        <a:pt x="760" y="74"/>
                      </a:lnTo>
                      <a:lnTo>
                        <a:pt x="739" y="27"/>
                      </a:lnTo>
                      <a:lnTo>
                        <a:pt x="720" y="6"/>
                      </a:lnTo>
                      <a:lnTo>
                        <a:pt x="689" y="0"/>
                      </a:lnTo>
                      <a:lnTo>
                        <a:pt x="648" y="9"/>
                      </a:lnTo>
                      <a:lnTo>
                        <a:pt x="587" y="12"/>
                      </a:lnTo>
                      <a:lnTo>
                        <a:pt x="508" y="12"/>
                      </a:lnTo>
                      <a:lnTo>
                        <a:pt x="427" y="3"/>
                      </a:lnTo>
                      <a:lnTo>
                        <a:pt x="373" y="6"/>
                      </a:lnTo>
                      <a:lnTo>
                        <a:pt x="345" y="14"/>
                      </a:lnTo>
                      <a:lnTo>
                        <a:pt x="284" y="37"/>
                      </a:lnTo>
                      <a:lnTo>
                        <a:pt x="167" y="63"/>
                      </a:lnTo>
                      <a:lnTo>
                        <a:pt x="54" y="92"/>
                      </a:lnTo>
                      <a:lnTo>
                        <a:pt x="23" y="122"/>
                      </a:lnTo>
                      <a:lnTo>
                        <a:pt x="3" y="164"/>
                      </a:lnTo>
                      <a:lnTo>
                        <a:pt x="0" y="246"/>
                      </a:lnTo>
                      <a:lnTo>
                        <a:pt x="5" y="324"/>
                      </a:lnTo>
                      <a:lnTo>
                        <a:pt x="9" y="404"/>
                      </a:lnTo>
                      <a:lnTo>
                        <a:pt x="27" y="450"/>
                      </a:lnTo>
                      <a:lnTo>
                        <a:pt x="45" y="475"/>
                      </a:lnTo>
                      <a:lnTo>
                        <a:pt x="76" y="483"/>
                      </a:lnTo>
                      <a:lnTo>
                        <a:pt x="94" y="479"/>
                      </a:lnTo>
                      <a:lnTo>
                        <a:pt x="66" y="4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5" name="Freeform 131"/>
                <p:cNvSpPr>
                  <a:spLocks/>
                </p:cNvSpPr>
                <p:nvPr/>
              </p:nvSpPr>
              <p:spPr bwMode="auto">
                <a:xfrm>
                  <a:off x="4089400" y="2973388"/>
                  <a:ext cx="1071563" cy="765175"/>
                </a:xfrm>
                <a:custGeom>
                  <a:avLst/>
                  <a:gdLst>
                    <a:gd name="T0" fmla="*/ 2147483647 w 675"/>
                    <a:gd name="T1" fmla="*/ 2147483647 h 482"/>
                    <a:gd name="T2" fmla="*/ 2147483647 w 675"/>
                    <a:gd name="T3" fmla="*/ 2147483647 h 482"/>
                    <a:gd name="T4" fmla="*/ 2147483647 w 675"/>
                    <a:gd name="T5" fmla="*/ 2147483647 h 482"/>
                    <a:gd name="T6" fmla="*/ 2147483647 w 675"/>
                    <a:gd name="T7" fmla="*/ 2147483647 h 482"/>
                    <a:gd name="T8" fmla="*/ 2147483647 w 675"/>
                    <a:gd name="T9" fmla="*/ 2147483647 h 482"/>
                    <a:gd name="T10" fmla="*/ 2147483647 w 675"/>
                    <a:gd name="T11" fmla="*/ 2147483647 h 482"/>
                    <a:gd name="T12" fmla="*/ 2147483647 w 675"/>
                    <a:gd name="T13" fmla="*/ 2147483647 h 482"/>
                    <a:gd name="T14" fmla="*/ 2147483647 w 675"/>
                    <a:gd name="T15" fmla="*/ 2147483647 h 482"/>
                    <a:gd name="T16" fmla="*/ 2147483647 w 675"/>
                    <a:gd name="T17" fmla="*/ 2147483647 h 482"/>
                    <a:gd name="T18" fmla="*/ 2147483647 w 675"/>
                    <a:gd name="T19" fmla="*/ 2147483647 h 482"/>
                    <a:gd name="T20" fmla="*/ 2147483647 w 675"/>
                    <a:gd name="T21" fmla="*/ 2147483647 h 482"/>
                    <a:gd name="T22" fmla="*/ 2147483647 w 675"/>
                    <a:gd name="T23" fmla="*/ 2147483647 h 482"/>
                    <a:gd name="T24" fmla="*/ 2147483647 w 675"/>
                    <a:gd name="T25" fmla="*/ 2147483647 h 482"/>
                    <a:gd name="T26" fmla="*/ 2147483647 w 675"/>
                    <a:gd name="T27" fmla="*/ 2147483647 h 482"/>
                    <a:gd name="T28" fmla="*/ 2147483647 w 675"/>
                    <a:gd name="T29" fmla="*/ 2147483647 h 482"/>
                    <a:gd name="T30" fmla="*/ 0 w 675"/>
                    <a:gd name="T31" fmla="*/ 2147483647 h 482"/>
                    <a:gd name="T32" fmla="*/ 2147483647 w 675"/>
                    <a:gd name="T33" fmla="*/ 2147483647 h 482"/>
                    <a:gd name="T34" fmla="*/ 2147483647 w 675"/>
                    <a:gd name="T35" fmla="*/ 2147483647 h 482"/>
                    <a:gd name="T36" fmla="*/ 2147483647 w 675"/>
                    <a:gd name="T37" fmla="*/ 2147483647 h 482"/>
                    <a:gd name="T38" fmla="*/ 2147483647 w 675"/>
                    <a:gd name="T39" fmla="*/ 2147483647 h 482"/>
                    <a:gd name="T40" fmla="*/ 2147483647 w 675"/>
                    <a:gd name="T41" fmla="*/ 2147483647 h 482"/>
                    <a:gd name="T42" fmla="*/ 2147483647 w 675"/>
                    <a:gd name="T43" fmla="*/ 2147483647 h 482"/>
                    <a:gd name="T44" fmla="*/ 2147483647 w 675"/>
                    <a:gd name="T45" fmla="*/ 2147483647 h 482"/>
                    <a:gd name="T46" fmla="*/ 2147483647 w 675"/>
                    <a:gd name="T47" fmla="*/ 0 h 482"/>
                    <a:gd name="T48" fmla="*/ 2147483647 w 675"/>
                    <a:gd name="T49" fmla="*/ 2147483647 h 482"/>
                    <a:gd name="T50" fmla="*/ 2147483647 w 675"/>
                    <a:gd name="T51" fmla="*/ 2147483647 h 482"/>
                    <a:gd name="T52" fmla="*/ 2147483647 w 675"/>
                    <a:gd name="T53" fmla="*/ 2147483647 h 482"/>
                    <a:gd name="T54" fmla="*/ 2147483647 w 675"/>
                    <a:gd name="T55" fmla="*/ 2147483647 h 482"/>
                    <a:gd name="T56" fmla="*/ 2147483647 w 675"/>
                    <a:gd name="T57" fmla="*/ 2147483647 h 482"/>
                    <a:gd name="T58" fmla="*/ 2147483647 w 675"/>
                    <a:gd name="T59" fmla="*/ 2147483647 h 482"/>
                    <a:gd name="T60" fmla="*/ 2147483647 w 675"/>
                    <a:gd name="T61" fmla="*/ 2147483647 h 482"/>
                    <a:gd name="T62" fmla="*/ 2147483647 w 675"/>
                    <a:gd name="T63" fmla="*/ 2147483647 h 482"/>
                    <a:gd name="T64" fmla="*/ 2147483647 w 675"/>
                    <a:gd name="T65" fmla="*/ 2147483647 h 482"/>
                    <a:gd name="T66" fmla="*/ 2147483647 w 675"/>
                    <a:gd name="T67" fmla="*/ 2147483647 h 482"/>
                    <a:gd name="T68" fmla="*/ 2147483647 w 675"/>
                    <a:gd name="T69" fmla="*/ 2147483647 h 482"/>
                    <a:gd name="T70" fmla="*/ 2147483647 w 675"/>
                    <a:gd name="T71" fmla="*/ 2147483647 h 482"/>
                    <a:gd name="T72" fmla="*/ 2147483647 w 675"/>
                    <a:gd name="T73" fmla="*/ 2147483647 h 482"/>
                    <a:gd name="T74" fmla="*/ 2147483647 w 675"/>
                    <a:gd name="T75" fmla="*/ 2147483647 h 482"/>
                    <a:gd name="T76" fmla="*/ 2147483647 w 675"/>
                    <a:gd name="T77" fmla="*/ 2147483647 h 482"/>
                    <a:gd name="T78" fmla="*/ 2147483647 w 675"/>
                    <a:gd name="T79" fmla="*/ 2147483647 h 482"/>
                    <a:gd name="T80" fmla="*/ 2147483647 w 675"/>
                    <a:gd name="T81" fmla="*/ 2147483647 h 4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75"/>
                    <a:gd name="T124" fmla="*/ 0 h 482"/>
                    <a:gd name="T125" fmla="*/ 675 w 675"/>
                    <a:gd name="T126" fmla="*/ 482 h 4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75" h="482">
                      <a:moveTo>
                        <a:pt x="11" y="457"/>
                      </a:moveTo>
                      <a:lnTo>
                        <a:pt x="123" y="463"/>
                      </a:lnTo>
                      <a:lnTo>
                        <a:pt x="281" y="466"/>
                      </a:lnTo>
                      <a:lnTo>
                        <a:pt x="407" y="466"/>
                      </a:lnTo>
                      <a:lnTo>
                        <a:pt x="519" y="456"/>
                      </a:lnTo>
                      <a:lnTo>
                        <a:pt x="594" y="447"/>
                      </a:lnTo>
                      <a:lnTo>
                        <a:pt x="615" y="438"/>
                      </a:lnTo>
                      <a:lnTo>
                        <a:pt x="615" y="396"/>
                      </a:lnTo>
                      <a:lnTo>
                        <a:pt x="587" y="282"/>
                      </a:lnTo>
                      <a:lnTo>
                        <a:pt x="556" y="144"/>
                      </a:lnTo>
                      <a:lnTo>
                        <a:pt x="539" y="94"/>
                      </a:lnTo>
                      <a:lnTo>
                        <a:pt x="524" y="75"/>
                      </a:lnTo>
                      <a:lnTo>
                        <a:pt x="330" y="92"/>
                      </a:lnTo>
                      <a:lnTo>
                        <a:pt x="141" y="95"/>
                      </a:lnTo>
                      <a:lnTo>
                        <a:pt x="37" y="98"/>
                      </a:lnTo>
                      <a:lnTo>
                        <a:pt x="0" y="101"/>
                      </a:lnTo>
                      <a:lnTo>
                        <a:pt x="20" y="81"/>
                      </a:lnTo>
                      <a:lnTo>
                        <a:pt x="65" y="85"/>
                      </a:lnTo>
                      <a:lnTo>
                        <a:pt x="195" y="81"/>
                      </a:lnTo>
                      <a:lnTo>
                        <a:pt x="318" y="75"/>
                      </a:lnTo>
                      <a:lnTo>
                        <a:pt x="427" y="68"/>
                      </a:lnTo>
                      <a:lnTo>
                        <a:pt x="531" y="61"/>
                      </a:lnTo>
                      <a:lnTo>
                        <a:pt x="612" y="32"/>
                      </a:lnTo>
                      <a:lnTo>
                        <a:pt x="657" y="0"/>
                      </a:lnTo>
                      <a:lnTo>
                        <a:pt x="675" y="15"/>
                      </a:lnTo>
                      <a:lnTo>
                        <a:pt x="633" y="35"/>
                      </a:lnTo>
                      <a:lnTo>
                        <a:pt x="571" y="67"/>
                      </a:lnTo>
                      <a:lnTo>
                        <a:pt x="552" y="77"/>
                      </a:lnTo>
                      <a:lnTo>
                        <a:pt x="574" y="151"/>
                      </a:lnTo>
                      <a:lnTo>
                        <a:pt x="592" y="222"/>
                      </a:lnTo>
                      <a:lnTo>
                        <a:pt x="607" y="287"/>
                      </a:lnTo>
                      <a:lnTo>
                        <a:pt x="620" y="349"/>
                      </a:lnTo>
                      <a:lnTo>
                        <a:pt x="633" y="396"/>
                      </a:lnTo>
                      <a:lnTo>
                        <a:pt x="639" y="435"/>
                      </a:lnTo>
                      <a:lnTo>
                        <a:pt x="630" y="457"/>
                      </a:lnTo>
                      <a:lnTo>
                        <a:pt x="544" y="473"/>
                      </a:lnTo>
                      <a:lnTo>
                        <a:pt x="393" y="482"/>
                      </a:lnTo>
                      <a:lnTo>
                        <a:pt x="235" y="477"/>
                      </a:lnTo>
                      <a:lnTo>
                        <a:pt x="120" y="477"/>
                      </a:lnTo>
                      <a:lnTo>
                        <a:pt x="24" y="475"/>
                      </a:lnTo>
                      <a:lnTo>
                        <a:pt x="11" y="4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6" name="Freeform 132"/>
                <p:cNvSpPr>
                  <a:spLocks/>
                </p:cNvSpPr>
                <p:nvPr/>
              </p:nvSpPr>
              <p:spPr bwMode="auto">
                <a:xfrm>
                  <a:off x="4210050" y="3165476"/>
                  <a:ext cx="738188" cy="488950"/>
                </a:xfrm>
                <a:custGeom>
                  <a:avLst/>
                  <a:gdLst>
                    <a:gd name="T0" fmla="*/ 0 w 465"/>
                    <a:gd name="T1" fmla="*/ 2147483647 h 308"/>
                    <a:gd name="T2" fmla="*/ 2147483647 w 465"/>
                    <a:gd name="T3" fmla="*/ 2147483647 h 308"/>
                    <a:gd name="T4" fmla="*/ 2147483647 w 465"/>
                    <a:gd name="T5" fmla="*/ 0 h 308"/>
                    <a:gd name="T6" fmla="*/ 2147483647 w 465"/>
                    <a:gd name="T7" fmla="*/ 2147483647 h 308"/>
                    <a:gd name="T8" fmla="*/ 2147483647 w 465"/>
                    <a:gd name="T9" fmla="*/ 2147483647 h 308"/>
                    <a:gd name="T10" fmla="*/ 2147483647 w 465"/>
                    <a:gd name="T11" fmla="*/ 2147483647 h 308"/>
                    <a:gd name="T12" fmla="*/ 2147483647 w 465"/>
                    <a:gd name="T13" fmla="*/ 2147483647 h 308"/>
                    <a:gd name="T14" fmla="*/ 2147483647 w 465"/>
                    <a:gd name="T15" fmla="*/ 2147483647 h 308"/>
                    <a:gd name="T16" fmla="*/ 2147483647 w 465"/>
                    <a:gd name="T17" fmla="*/ 2147483647 h 308"/>
                    <a:gd name="T18" fmla="*/ 2147483647 w 465"/>
                    <a:gd name="T19" fmla="*/ 2147483647 h 308"/>
                    <a:gd name="T20" fmla="*/ 2147483647 w 465"/>
                    <a:gd name="T21" fmla="*/ 2147483647 h 308"/>
                    <a:gd name="T22" fmla="*/ 2147483647 w 465"/>
                    <a:gd name="T23" fmla="*/ 2147483647 h 308"/>
                    <a:gd name="T24" fmla="*/ 2147483647 w 465"/>
                    <a:gd name="T25" fmla="*/ 2147483647 h 308"/>
                    <a:gd name="T26" fmla="*/ 2147483647 w 465"/>
                    <a:gd name="T27" fmla="*/ 2147483647 h 308"/>
                    <a:gd name="T28" fmla="*/ 2147483647 w 465"/>
                    <a:gd name="T29" fmla="*/ 2147483647 h 308"/>
                    <a:gd name="T30" fmla="*/ 2147483647 w 465"/>
                    <a:gd name="T31" fmla="*/ 2147483647 h 308"/>
                    <a:gd name="T32" fmla="*/ 2147483647 w 465"/>
                    <a:gd name="T33" fmla="*/ 2147483647 h 308"/>
                    <a:gd name="T34" fmla="*/ 2147483647 w 465"/>
                    <a:gd name="T35" fmla="*/ 2147483647 h 308"/>
                    <a:gd name="T36" fmla="*/ 2147483647 w 465"/>
                    <a:gd name="T37" fmla="*/ 2147483647 h 308"/>
                    <a:gd name="T38" fmla="*/ 2147483647 w 465"/>
                    <a:gd name="T39" fmla="*/ 2147483647 h 308"/>
                    <a:gd name="T40" fmla="*/ 2147483647 w 465"/>
                    <a:gd name="T41" fmla="*/ 2147483647 h 308"/>
                    <a:gd name="T42" fmla="*/ 2147483647 w 465"/>
                    <a:gd name="T43" fmla="*/ 2147483647 h 308"/>
                    <a:gd name="T44" fmla="*/ 0 w 465"/>
                    <a:gd name="T45" fmla="*/ 2147483647 h 3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65"/>
                    <a:gd name="T70" fmla="*/ 0 h 308"/>
                    <a:gd name="T71" fmla="*/ 465 w 465"/>
                    <a:gd name="T72" fmla="*/ 308 h 3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65" h="308">
                      <a:moveTo>
                        <a:pt x="0" y="8"/>
                      </a:moveTo>
                      <a:lnTo>
                        <a:pt x="154" y="4"/>
                      </a:lnTo>
                      <a:lnTo>
                        <a:pt x="260" y="0"/>
                      </a:lnTo>
                      <a:lnTo>
                        <a:pt x="378" y="1"/>
                      </a:lnTo>
                      <a:lnTo>
                        <a:pt x="397" y="12"/>
                      </a:lnTo>
                      <a:lnTo>
                        <a:pt x="411" y="28"/>
                      </a:lnTo>
                      <a:lnTo>
                        <a:pt x="437" y="115"/>
                      </a:lnTo>
                      <a:lnTo>
                        <a:pt x="456" y="214"/>
                      </a:lnTo>
                      <a:lnTo>
                        <a:pt x="465" y="282"/>
                      </a:lnTo>
                      <a:lnTo>
                        <a:pt x="456" y="304"/>
                      </a:lnTo>
                      <a:lnTo>
                        <a:pt x="432" y="308"/>
                      </a:lnTo>
                      <a:lnTo>
                        <a:pt x="295" y="296"/>
                      </a:lnTo>
                      <a:lnTo>
                        <a:pt x="438" y="287"/>
                      </a:lnTo>
                      <a:lnTo>
                        <a:pt x="445" y="284"/>
                      </a:lnTo>
                      <a:lnTo>
                        <a:pt x="442" y="237"/>
                      </a:lnTo>
                      <a:lnTo>
                        <a:pt x="432" y="171"/>
                      </a:lnTo>
                      <a:lnTo>
                        <a:pt x="409" y="82"/>
                      </a:lnTo>
                      <a:lnTo>
                        <a:pt x="391" y="26"/>
                      </a:lnTo>
                      <a:lnTo>
                        <a:pt x="373" y="18"/>
                      </a:lnTo>
                      <a:lnTo>
                        <a:pt x="288" y="14"/>
                      </a:lnTo>
                      <a:lnTo>
                        <a:pt x="172" y="18"/>
                      </a:lnTo>
                      <a:lnTo>
                        <a:pt x="77" y="1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37" name="Freeform 133"/>
                <p:cNvSpPr>
                  <a:spLocks/>
                </p:cNvSpPr>
                <p:nvPr/>
              </p:nvSpPr>
              <p:spPr bwMode="auto">
                <a:xfrm>
                  <a:off x="4133850" y="3171826"/>
                  <a:ext cx="735013" cy="477838"/>
                </a:xfrm>
                <a:custGeom>
                  <a:avLst/>
                  <a:gdLst>
                    <a:gd name="T0" fmla="*/ 2147483647 w 463"/>
                    <a:gd name="T1" fmla="*/ 0 h 301"/>
                    <a:gd name="T2" fmla="*/ 2147483647 w 463"/>
                    <a:gd name="T3" fmla="*/ 0 h 301"/>
                    <a:gd name="T4" fmla="*/ 2147483647 w 463"/>
                    <a:gd name="T5" fmla="*/ 2147483647 h 301"/>
                    <a:gd name="T6" fmla="*/ 2147483647 w 463"/>
                    <a:gd name="T7" fmla="*/ 2147483647 h 301"/>
                    <a:gd name="T8" fmla="*/ 2147483647 w 463"/>
                    <a:gd name="T9" fmla="*/ 2147483647 h 301"/>
                    <a:gd name="T10" fmla="*/ 0 w 463"/>
                    <a:gd name="T11" fmla="*/ 2147483647 h 301"/>
                    <a:gd name="T12" fmla="*/ 2147483647 w 463"/>
                    <a:gd name="T13" fmla="*/ 2147483647 h 301"/>
                    <a:gd name="T14" fmla="*/ 2147483647 w 463"/>
                    <a:gd name="T15" fmla="*/ 2147483647 h 301"/>
                    <a:gd name="T16" fmla="*/ 2147483647 w 463"/>
                    <a:gd name="T17" fmla="*/ 2147483647 h 301"/>
                    <a:gd name="T18" fmla="*/ 2147483647 w 463"/>
                    <a:gd name="T19" fmla="*/ 2147483647 h 301"/>
                    <a:gd name="T20" fmla="*/ 2147483647 w 463"/>
                    <a:gd name="T21" fmla="*/ 2147483647 h 301"/>
                    <a:gd name="T22" fmla="*/ 2147483647 w 463"/>
                    <a:gd name="T23" fmla="*/ 2147483647 h 301"/>
                    <a:gd name="T24" fmla="*/ 2147483647 w 463"/>
                    <a:gd name="T25" fmla="*/ 2147483647 h 301"/>
                    <a:gd name="T26" fmla="*/ 2147483647 w 463"/>
                    <a:gd name="T27" fmla="*/ 2147483647 h 301"/>
                    <a:gd name="T28" fmla="*/ 2147483647 w 463"/>
                    <a:gd name="T29" fmla="*/ 2147483647 h 301"/>
                    <a:gd name="T30" fmla="*/ 2147483647 w 463"/>
                    <a:gd name="T31" fmla="*/ 2147483647 h 301"/>
                    <a:gd name="T32" fmla="*/ 2147483647 w 463"/>
                    <a:gd name="T33" fmla="*/ 2147483647 h 301"/>
                    <a:gd name="T34" fmla="*/ 2147483647 w 463"/>
                    <a:gd name="T35" fmla="*/ 2147483647 h 301"/>
                    <a:gd name="T36" fmla="*/ 2147483647 w 463"/>
                    <a:gd name="T37" fmla="*/ 2147483647 h 301"/>
                    <a:gd name="T38" fmla="*/ 2147483647 w 463"/>
                    <a:gd name="T39" fmla="*/ 2147483647 h 301"/>
                    <a:gd name="T40" fmla="*/ 2147483647 w 463"/>
                    <a:gd name="T41" fmla="*/ 2147483647 h 301"/>
                    <a:gd name="T42" fmla="*/ 2147483647 w 463"/>
                    <a:gd name="T43" fmla="*/ 2147483647 h 301"/>
                    <a:gd name="T44" fmla="*/ 2147483647 w 463"/>
                    <a:gd name="T45" fmla="*/ 2147483647 h 301"/>
                    <a:gd name="T46" fmla="*/ 2147483647 w 463"/>
                    <a:gd name="T47" fmla="*/ 2147483647 h 301"/>
                    <a:gd name="T48" fmla="*/ 2147483647 w 463"/>
                    <a:gd name="T49" fmla="*/ 2147483647 h 301"/>
                    <a:gd name="T50" fmla="*/ 2147483647 w 463"/>
                    <a:gd name="T51" fmla="*/ 2147483647 h 301"/>
                    <a:gd name="T52" fmla="*/ 2147483647 w 463"/>
                    <a:gd name="T53" fmla="*/ 0 h 30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63"/>
                    <a:gd name="T82" fmla="*/ 0 h 301"/>
                    <a:gd name="T83" fmla="*/ 463 w 463"/>
                    <a:gd name="T84" fmla="*/ 301 h 30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63" h="301">
                      <a:moveTo>
                        <a:pt x="214" y="0"/>
                      </a:moveTo>
                      <a:lnTo>
                        <a:pt x="64" y="0"/>
                      </a:lnTo>
                      <a:lnTo>
                        <a:pt x="21" y="4"/>
                      </a:lnTo>
                      <a:lnTo>
                        <a:pt x="13" y="17"/>
                      </a:lnTo>
                      <a:lnTo>
                        <a:pt x="5" y="43"/>
                      </a:lnTo>
                      <a:lnTo>
                        <a:pt x="0" y="113"/>
                      </a:lnTo>
                      <a:lnTo>
                        <a:pt x="5" y="182"/>
                      </a:lnTo>
                      <a:lnTo>
                        <a:pt x="16" y="250"/>
                      </a:lnTo>
                      <a:lnTo>
                        <a:pt x="35" y="278"/>
                      </a:lnTo>
                      <a:lnTo>
                        <a:pt x="44" y="285"/>
                      </a:lnTo>
                      <a:lnTo>
                        <a:pt x="139" y="292"/>
                      </a:lnTo>
                      <a:lnTo>
                        <a:pt x="262" y="296"/>
                      </a:lnTo>
                      <a:lnTo>
                        <a:pt x="354" y="297"/>
                      </a:lnTo>
                      <a:lnTo>
                        <a:pt x="463" y="301"/>
                      </a:lnTo>
                      <a:lnTo>
                        <a:pt x="458" y="290"/>
                      </a:lnTo>
                      <a:lnTo>
                        <a:pt x="373" y="285"/>
                      </a:lnTo>
                      <a:lnTo>
                        <a:pt x="262" y="279"/>
                      </a:lnTo>
                      <a:lnTo>
                        <a:pt x="109" y="278"/>
                      </a:lnTo>
                      <a:lnTo>
                        <a:pt x="54" y="265"/>
                      </a:lnTo>
                      <a:lnTo>
                        <a:pt x="36" y="254"/>
                      </a:lnTo>
                      <a:lnTo>
                        <a:pt x="31" y="235"/>
                      </a:lnTo>
                      <a:lnTo>
                        <a:pt x="23" y="178"/>
                      </a:lnTo>
                      <a:lnTo>
                        <a:pt x="21" y="107"/>
                      </a:lnTo>
                      <a:lnTo>
                        <a:pt x="28" y="35"/>
                      </a:lnTo>
                      <a:lnTo>
                        <a:pt x="36" y="18"/>
                      </a:lnTo>
                      <a:lnTo>
                        <a:pt x="137" y="8"/>
                      </a:lnTo>
                      <a:lnTo>
                        <a:pt x="2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788" name="Group 148"/>
              <p:cNvGrpSpPr>
                <a:grpSpLocks/>
              </p:cNvGrpSpPr>
              <p:nvPr/>
            </p:nvGrpSpPr>
            <p:grpSpPr bwMode="auto">
              <a:xfrm flipH="1">
                <a:off x="4817156" y="3069319"/>
                <a:ext cx="1355044" cy="2221138"/>
                <a:chOff x="5397500" y="2301876"/>
                <a:chExt cx="1509713" cy="1730375"/>
              </a:xfrm>
            </p:grpSpPr>
            <p:sp>
              <p:nvSpPr>
                <p:cNvPr id="26817" name="Freeform 134"/>
                <p:cNvSpPr>
                  <a:spLocks/>
                </p:cNvSpPr>
                <p:nvPr/>
              </p:nvSpPr>
              <p:spPr bwMode="auto">
                <a:xfrm>
                  <a:off x="5940425" y="2528888"/>
                  <a:ext cx="650875" cy="400050"/>
                </a:xfrm>
                <a:custGeom>
                  <a:avLst/>
                  <a:gdLst>
                    <a:gd name="T0" fmla="*/ 2147483647 w 410"/>
                    <a:gd name="T1" fmla="*/ 0 h 252"/>
                    <a:gd name="T2" fmla="*/ 2147483647 w 410"/>
                    <a:gd name="T3" fmla="*/ 2147483647 h 252"/>
                    <a:gd name="T4" fmla="*/ 2147483647 w 410"/>
                    <a:gd name="T5" fmla="*/ 2147483647 h 252"/>
                    <a:gd name="T6" fmla="*/ 2147483647 w 410"/>
                    <a:gd name="T7" fmla="*/ 2147483647 h 252"/>
                    <a:gd name="T8" fmla="*/ 2147483647 w 410"/>
                    <a:gd name="T9" fmla="*/ 2147483647 h 252"/>
                    <a:gd name="T10" fmla="*/ 0 w 410"/>
                    <a:gd name="T11" fmla="*/ 2147483647 h 252"/>
                    <a:gd name="T12" fmla="*/ 2147483647 w 410"/>
                    <a:gd name="T13" fmla="*/ 2147483647 h 252"/>
                    <a:gd name="T14" fmla="*/ 2147483647 w 410"/>
                    <a:gd name="T15" fmla="*/ 2147483647 h 252"/>
                    <a:gd name="T16" fmla="*/ 2147483647 w 410"/>
                    <a:gd name="T17" fmla="*/ 2147483647 h 252"/>
                    <a:gd name="T18" fmla="*/ 2147483647 w 410"/>
                    <a:gd name="T19" fmla="*/ 2147483647 h 252"/>
                    <a:gd name="T20" fmla="*/ 2147483647 w 410"/>
                    <a:gd name="T21" fmla="*/ 2147483647 h 252"/>
                    <a:gd name="T22" fmla="*/ 2147483647 w 410"/>
                    <a:gd name="T23" fmla="*/ 2147483647 h 252"/>
                    <a:gd name="T24" fmla="*/ 2147483647 w 410"/>
                    <a:gd name="T25" fmla="*/ 2147483647 h 252"/>
                    <a:gd name="T26" fmla="*/ 2147483647 w 410"/>
                    <a:gd name="T27" fmla="*/ 2147483647 h 252"/>
                    <a:gd name="T28" fmla="*/ 2147483647 w 410"/>
                    <a:gd name="T29" fmla="*/ 0 h 2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0"/>
                    <a:gd name="T46" fmla="*/ 0 h 252"/>
                    <a:gd name="T47" fmla="*/ 410 w 410"/>
                    <a:gd name="T48" fmla="*/ 252 h 2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0" h="252">
                      <a:moveTo>
                        <a:pt x="364" y="0"/>
                      </a:moveTo>
                      <a:lnTo>
                        <a:pt x="236" y="64"/>
                      </a:lnTo>
                      <a:lnTo>
                        <a:pt x="117" y="112"/>
                      </a:lnTo>
                      <a:lnTo>
                        <a:pt x="59" y="146"/>
                      </a:lnTo>
                      <a:lnTo>
                        <a:pt x="12" y="188"/>
                      </a:lnTo>
                      <a:lnTo>
                        <a:pt x="0" y="214"/>
                      </a:lnTo>
                      <a:lnTo>
                        <a:pt x="21" y="240"/>
                      </a:lnTo>
                      <a:lnTo>
                        <a:pt x="62" y="252"/>
                      </a:lnTo>
                      <a:lnTo>
                        <a:pt x="118" y="198"/>
                      </a:lnTo>
                      <a:lnTo>
                        <a:pt x="174" y="158"/>
                      </a:lnTo>
                      <a:lnTo>
                        <a:pt x="254" y="119"/>
                      </a:lnTo>
                      <a:lnTo>
                        <a:pt x="323" y="90"/>
                      </a:lnTo>
                      <a:lnTo>
                        <a:pt x="410" y="54"/>
                      </a:lnTo>
                      <a:lnTo>
                        <a:pt x="397" y="25"/>
                      </a:lnTo>
                      <a:lnTo>
                        <a:pt x="364" y="0"/>
                      </a:lnTo>
                      <a:close/>
                    </a:path>
                  </a:pathLst>
                </a:custGeom>
                <a:solidFill>
                  <a:srgbClr val="D8C8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8" name="Freeform 135"/>
                <p:cNvSpPr>
                  <a:spLocks/>
                </p:cNvSpPr>
                <p:nvPr/>
              </p:nvSpPr>
              <p:spPr bwMode="auto">
                <a:xfrm>
                  <a:off x="6391275" y="2312988"/>
                  <a:ext cx="504825" cy="533400"/>
                </a:xfrm>
                <a:custGeom>
                  <a:avLst/>
                  <a:gdLst>
                    <a:gd name="T0" fmla="*/ 2147483647 w 318"/>
                    <a:gd name="T1" fmla="*/ 2147483647 h 336"/>
                    <a:gd name="T2" fmla="*/ 2147483647 w 318"/>
                    <a:gd name="T3" fmla="*/ 2147483647 h 336"/>
                    <a:gd name="T4" fmla="*/ 2147483647 w 318"/>
                    <a:gd name="T5" fmla="*/ 2147483647 h 336"/>
                    <a:gd name="T6" fmla="*/ 2147483647 w 318"/>
                    <a:gd name="T7" fmla="*/ 2147483647 h 336"/>
                    <a:gd name="T8" fmla="*/ 2147483647 w 318"/>
                    <a:gd name="T9" fmla="*/ 2147483647 h 336"/>
                    <a:gd name="T10" fmla="*/ 0 w 318"/>
                    <a:gd name="T11" fmla="*/ 2147483647 h 336"/>
                    <a:gd name="T12" fmla="*/ 2147483647 w 318"/>
                    <a:gd name="T13" fmla="*/ 2147483647 h 336"/>
                    <a:gd name="T14" fmla="*/ 2147483647 w 318"/>
                    <a:gd name="T15" fmla="*/ 2147483647 h 336"/>
                    <a:gd name="T16" fmla="*/ 2147483647 w 318"/>
                    <a:gd name="T17" fmla="*/ 0 h 336"/>
                    <a:gd name="T18" fmla="*/ 2147483647 w 318"/>
                    <a:gd name="T19" fmla="*/ 2147483647 h 336"/>
                    <a:gd name="T20" fmla="*/ 2147483647 w 318"/>
                    <a:gd name="T21" fmla="*/ 2147483647 h 336"/>
                    <a:gd name="T22" fmla="*/ 2147483647 w 318"/>
                    <a:gd name="T23" fmla="*/ 2147483647 h 336"/>
                    <a:gd name="T24" fmla="*/ 2147483647 w 318"/>
                    <a:gd name="T25" fmla="*/ 2147483647 h 336"/>
                    <a:gd name="T26" fmla="*/ 2147483647 w 318"/>
                    <a:gd name="T27" fmla="*/ 2147483647 h 336"/>
                    <a:gd name="T28" fmla="*/ 2147483647 w 318"/>
                    <a:gd name="T29" fmla="*/ 2147483647 h 336"/>
                    <a:gd name="T30" fmla="*/ 2147483647 w 318"/>
                    <a:gd name="T31" fmla="*/ 2147483647 h 336"/>
                    <a:gd name="T32" fmla="*/ 2147483647 w 318"/>
                    <a:gd name="T33" fmla="*/ 2147483647 h 336"/>
                    <a:gd name="T34" fmla="*/ 2147483647 w 318"/>
                    <a:gd name="T35" fmla="*/ 2147483647 h 336"/>
                    <a:gd name="T36" fmla="*/ 2147483647 w 318"/>
                    <a:gd name="T37" fmla="*/ 2147483647 h 336"/>
                    <a:gd name="T38" fmla="*/ 2147483647 w 318"/>
                    <a:gd name="T39" fmla="*/ 2147483647 h 336"/>
                    <a:gd name="T40" fmla="*/ 2147483647 w 318"/>
                    <a:gd name="T41" fmla="*/ 2147483647 h 336"/>
                    <a:gd name="T42" fmla="*/ 2147483647 w 318"/>
                    <a:gd name="T43" fmla="*/ 2147483647 h 336"/>
                    <a:gd name="T44" fmla="*/ 2147483647 w 318"/>
                    <a:gd name="T45" fmla="*/ 2147483647 h 336"/>
                    <a:gd name="T46" fmla="*/ 2147483647 w 318"/>
                    <a:gd name="T47" fmla="*/ 2147483647 h 336"/>
                    <a:gd name="T48" fmla="*/ 2147483647 w 318"/>
                    <a:gd name="T49" fmla="*/ 2147483647 h 336"/>
                    <a:gd name="T50" fmla="*/ 2147483647 w 318"/>
                    <a:gd name="T51" fmla="*/ 2147483647 h 3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8"/>
                    <a:gd name="T79" fmla="*/ 0 h 336"/>
                    <a:gd name="T80" fmla="*/ 318 w 318"/>
                    <a:gd name="T81" fmla="*/ 336 h 3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8" h="336">
                      <a:moveTo>
                        <a:pt x="167" y="241"/>
                      </a:moveTo>
                      <a:lnTo>
                        <a:pt x="66" y="131"/>
                      </a:lnTo>
                      <a:lnTo>
                        <a:pt x="46" y="106"/>
                      </a:lnTo>
                      <a:lnTo>
                        <a:pt x="51" y="88"/>
                      </a:lnTo>
                      <a:lnTo>
                        <a:pt x="18" y="85"/>
                      </a:lnTo>
                      <a:lnTo>
                        <a:pt x="0" y="71"/>
                      </a:lnTo>
                      <a:lnTo>
                        <a:pt x="20" y="32"/>
                      </a:lnTo>
                      <a:lnTo>
                        <a:pt x="57" y="11"/>
                      </a:lnTo>
                      <a:lnTo>
                        <a:pt x="101" y="0"/>
                      </a:lnTo>
                      <a:lnTo>
                        <a:pt x="130" y="6"/>
                      </a:lnTo>
                      <a:lnTo>
                        <a:pt x="138" y="42"/>
                      </a:lnTo>
                      <a:lnTo>
                        <a:pt x="162" y="47"/>
                      </a:lnTo>
                      <a:lnTo>
                        <a:pt x="221" y="99"/>
                      </a:lnTo>
                      <a:lnTo>
                        <a:pt x="277" y="163"/>
                      </a:lnTo>
                      <a:lnTo>
                        <a:pt x="308" y="204"/>
                      </a:lnTo>
                      <a:lnTo>
                        <a:pt x="318" y="253"/>
                      </a:lnTo>
                      <a:lnTo>
                        <a:pt x="303" y="295"/>
                      </a:lnTo>
                      <a:lnTo>
                        <a:pt x="280" y="325"/>
                      </a:lnTo>
                      <a:lnTo>
                        <a:pt x="267" y="331"/>
                      </a:lnTo>
                      <a:lnTo>
                        <a:pt x="240" y="320"/>
                      </a:lnTo>
                      <a:lnTo>
                        <a:pt x="252" y="271"/>
                      </a:lnTo>
                      <a:lnTo>
                        <a:pt x="213" y="309"/>
                      </a:lnTo>
                      <a:lnTo>
                        <a:pt x="185" y="336"/>
                      </a:lnTo>
                      <a:lnTo>
                        <a:pt x="165" y="328"/>
                      </a:lnTo>
                      <a:lnTo>
                        <a:pt x="181" y="277"/>
                      </a:lnTo>
                      <a:lnTo>
                        <a:pt x="167" y="24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9" name="Freeform 136"/>
                <p:cNvSpPr>
                  <a:spLocks/>
                </p:cNvSpPr>
                <p:nvPr/>
              </p:nvSpPr>
              <p:spPr bwMode="auto">
                <a:xfrm>
                  <a:off x="5919788" y="2301876"/>
                  <a:ext cx="987425" cy="647700"/>
                </a:xfrm>
                <a:custGeom>
                  <a:avLst/>
                  <a:gdLst>
                    <a:gd name="T0" fmla="*/ 2147483647 w 622"/>
                    <a:gd name="T1" fmla="*/ 2147483647 h 408"/>
                    <a:gd name="T2" fmla="*/ 2147483647 w 622"/>
                    <a:gd name="T3" fmla="*/ 2147483647 h 408"/>
                    <a:gd name="T4" fmla="*/ 2147483647 w 622"/>
                    <a:gd name="T5" fmla="*/ 2147483647 h 408"/>
                    <a:gd name="T6" fmla="*/ 2147483647 w 622"/>
                    <a:gd name="T7" fmla="*/ 2147483647 h 408"/>
                    <a:gd name="T8" fmla="*/ 2147483647 w 622"/>
                    <a:gd name="T9" fmla="*/ 2147483647 h 408"/>
                    <a:gd name="T10" fmla="*/ 2147483647 w 622"/>
                    <a:gd name="T11" fmla="*/ 2147483647 h 408"/>
                    <a:gd name="T12" fmla="*/ 2147483647 w 622"/>
                    <a:gd name="T13" fmla="*/ 2147483647 h 408"/>
                    <a:gd name="T14" fmla="*/ 2147483647 w 622"/>
                    <a:gd name="T15" fmla="*/ 2147483647 h 408"/>
                    <a:gd name="T16" fmla="*/ 2147483647 w 622"/>
                    <a:gd name="T17" fmla="*/ 2147483647 h 408"/>
                    <a:gd name="T18" fmla="*/ 2147483647 w 622"/>
                    <a:gd name="T19" fmla="*/ 2147483647 h 408"/>
                    <a:gd name="T20" fmla="*/ 2147483647 w 622"/>
                    <a:gd name="T21" fmla="*/ 2147483647 h 408"/>
                    <a:gd name="T22" fmla="*/ 2147483647 w 622"/>
                    <a:gd name="T23" fmla="*/ 2147483647 h 408"/>
                    <a:gd name="T24" fmla="*/ 2147483647 w 622"/>
                    <a:gd name="T25" fmla="*/ 2147483647 h 408"/>
                    <a:gd name="T26" fmla="*/ 2147483647 w 622"/>
                    <a:gd name="T27" fmla="*/ 2147483647 h 408"/>
                    <a:gd name="T28" fmla="*/ 2147483647 w 622"/>
                    <a:gd name="T29" fmla="*/ 2147483647 h 408"/>
                    <a:gd name="T30" fmla="*/ 2147483647 w 622"/>
                    <a:gd name="T31" fmla="*/ 2147483647 h 408"/>
                    <a:gd name="T32" fmla="*/ 2147483647 w 622"/>
                    <a:gd name="T33" fmla="*/ 2147483647 h 408"/>
                    <a:gd name="T34" fmla="*/ 2147483647 w 622"/>
                    <a:gd name="T35" fmla="*/ 2147483647 h 408"/>
                    <a:gd name="T36" fmla="*/ 2147483647 w 622"/>
                    <a:gd name="T37" fmla="*/ 2147483647 h 408"/>
                    <a:gd name="T38" fmla="*/ 2147483647 w 622"/>
                    <a:gd name="T39" fmla="*/ 2147483647 h 408"/>
                    <a:gd name="T40" fmla="*/ 2147483647 w 622"/>
                    <a:gd name="T41" fmla="*/ 2147483647 h 408"/>
                    <a:gd name="T42" fmla="*/ 2147483647 w 622"/>
                    <a:gd name="T43" fmla="*/ 2147483647 h 408"/>
                    <a:gd name="T44" fmla="*/ 2147483647 w 622"/>
                    <a:gd name="T45" fmla="*/ 2147483647 h 408"/>
                    <a:gd name="T46" fmla="*/ 2147483647 w 622"/>
                    <a:gd name="T47" fmla="*/ 2147483647 h 408"/>
                    <a:gd name="T48" fmla="*/ 2147483647 w 622"/>
                    <a:gd name="T49" fmla="*/ 2147483647 h 408"/>
                    <a:gd name="T50" fmla="*/ 2147483647 w 622"/>
                    <a:gd name="T51" fmla="*/ 2147483647 h 408"/>
                    <a:gd name="T52" fmla="*/ 2147483647 w 622"/>
                    <a:gd name="T53" fmla="*/ 2147483647 h 408"/>
                    <a:gd name="T54" fmla="*/ 2147483647 w 622"/>
                    <a:gd name="T55" fmla="*/ 2147483647 h 408"/>
                    <a:gd name="T56" fmla="*/ 2147483647 w 622"/>
                    <a:gd name="T57" fmla="*/ 2147483647 h 408"/>
                    <a:gd name="T58" fmla="*/ 2147483647 w 622"/>
                    <a:gd name="T59" fmla="*/ 2147483647 h 408"/>
                    <a:gd name="T60" fmla="*/ 2147483647 w 622"/>
                    <a:gd name="T61" fmla="*/ 2147483647 h 408"/>
                    <a:gd name="T62" fmla="*/ 2147483647 w 622"/>
                    <a:gd name="T63" fmla="*/ 2147483647 h 408"/>
                    <a:gd name="T64" fmla="*/ 2147483647 w 622"/>
                    <a:gd name="T65" fmla="*/ 2147483647 h 408"/>
                    <a:gd name="T66" fmla="*/ 2147483647 w 622"/>
                    <a:gd name="T67" fmla="*/ 2147483647 h 408"/>
                    <a:gd name="T68" fmla="*/ 2147483647 w 622"/>
                    <a:gd name="T69" fmla="*/ 2147483647 h 408"/>
                    <a:gd name="T70" fmla="*/ 2147483647 w 622"/>
                    <a:gd name="T71" fmla="*/ 2147483647 h 408"/>
                    <a:gd name="T72" fmla="*/ 2147483647 w 622"/>
                    <a:gd name="T73" fmla="*/ 2147483647 h 408"/>
                    <a:gd name="T74" fmla="*/ 2147483647 w 622"/>
                    <a:gd name="T75" fmla="*/ 2147483647 h 408"/>
                    <a:gd name="T76" fmla="*/ 2147483647 w 622"/>
                    <a:gd name="T77" fmla="*/ 2147483647 h 408"/>
                    <a:gd name="T78" fmla="*/ 2147483647 w 622"/>
                    <a:gd name="T79" fmla="*/ 2147483647 h 408"/>
                    <a:gd name="T80" fmla="*/ 2147483647 w 622"/>
                    <a:gd name="T81" fmla="*/ 2147483647 h 408"/>
                    <a:gd name="T82" fmla="*/ 2147483647 w 622"/>
                    <a:gd name="T83" fmla="*/ 2147483647 h 408"/>
                    <a:gd name="T84" fmla="*/ 2147483647 w 622"/>
                    <a:gd name="T85" fmla="*/ 2147483647 h 408"/>
                    <a:gd name="T86" fmla="*/ 2147483647 w 622"/>
                    <a:gd name="T87" fmla="*/ 2147483647 h 408"/>
                    <a:gd name="T88" fmla="*/ 2147483647 w 622"/>
                    <a:gd name="T89" fmla="*/ 2147483647 h 408"/>
                    <a:gd name="T90" fmla="*/ 2147483647 w 622"/>
                    <a:gd name="T91" fmla="*/ 2147483647 h 408"/>
                    <a:gd name="T92" fmla="*/ 2147483647 w 622"/>
                    <a:gd name="T93" fmla="*/ 2147483647 h 408"/>
                    <a:gd name="T94" fmla="*/ 2147483647 w 622"/>
                    <a:gd name="T95" fmla="*/ 0 h 408"/>
                    <a:gd name="T96" fmla="*/ 2147483647 w 622"/>
                    <a:gd name="T97" fmla="*/ 2147483647 h 408"/>
                    <a:gd name="T98" fmla="*/ 2147483647 w 622"/>
                    <a:gd name="T99" fmla="*/ 2147483647 h 408"/>
                    <a:gd name="T100" fmla="*/ 2147483647 w 622"/>
                    <a:gd name="T101" fmla="*/ 2147483647 h 40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2"/>
                    <a:gd name="T154" fmla="*/ 0 h 408"/>
                    <a:gd name="T155" fmla="*/ 622 w 622"/>
                    <a:gd name="T156" fmla="*/ 408 h 40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2" h="408">
                      <a:moveTo>
                        <a:pt x="389" y="72"/>
                      </a:moveTo>
                      <a:lnTo>
                        <a:pt x="415" y="54"/>
                      </a:lnTo>
                      <a:lnTo>
                        <a:pt x="425" y="36"/>
                      </a:lnTo>
                      <a:lnTo>
                        <a:pt x="420" y="25"/>
                      </a:lnTo>
                      <a:lnTo>
                        <a:pt x="407" y="13"/>
                      </a:lnTo>
                      <a:lnTo>
                        <a:pt x="379" y="21"/>
                      </a:lnTo>
                      <a:lnTo>
                        <a:pt x="348" y="29"/>
                      </a:lnTo>
                      <a:lnTo>
                        <a:pt x="330" y="50"/>
                      </a:lnTo>
                      <a:lnTo>
                        <a:pt x="321" y="67"/>
                      </a:lnTo>
                      <a:lnTo>
                        <a:pt x="321" y="84"/>
                      </a:lnTo>
                      <a:lnTo>
                        <a:pt x="337" y="89"/>
                      </a:lnTo>
                      <a:lnTo>
                        <a:pt x="355" y="88"/>
                      </a:lnTo>
                      <a:lnTo>
                        <a:pt x="360" y="100"/>
                      </a:lnTo>
                      <a:lnTo>
                        <a:pt x="360" y="110"/>
                      </a:lnTo>
                      <a:lnTo>
                        <a:pt x="383" y="146"/>
                      </a:lnTo>
                      <a:lnTo>
                        <a:pt x="308" y="184"/>
                      </a:lnTo>
                      <a:lnTo>
                        <a:pt x="220" y="228"/>
                      </a:lnTo>
                      <a:lnTo>
                        <a:pt x="113" y="269"/>
                      </a:lnTo>
                      <a:lnTo>
                        <a:pt x="62" y="310"/>
                      </a:lnTo>
                      <a:lnTo>
                        <a:pt x="31" y="338"/>
                      </a:lnTo>
                      <a:lnTo>
                        <a:pt x="30" y="359"/>
                      </a:lnTo>
                      <a:lnTo>
                        <a:pt x="54" y="373"/>
                      </a:lnTo>
                      <a:lnTo>
                        <a:pt x="75" y="379"/>
                      </a:lnTo>
                      <a:lnTo>
                        <a:pt x="98" y="355"/>
                      </a:lnTo>
                      <a:lnTo>
                        <a:pt x="145" y="313"/>
                      </a:lnTo>
                      <a:lnTo>
                        <a:pt x="202" y="280"/>
                      </a:lnTo>
                      <a:lnTo>
                        <a:pt x="271" y="251"/>
                      </a:lnTo>
                      <a:lnTo>
                        <a:pt x="342" y="220"/>
                      </a:lnTo>
                      <a:lnTo>
                        <a:pt x="401" y="196"/>
                      </a:lnTo>
                      <a:lnTo>
                        <a:pt x="383" y="170"/>
                      </a:lnTo>
                      <a:lnTo>
                        <a:pt x="392" y="155"/>
                      </a:lnTo>
                      <a:lnTo>
                        <a:pt x="433" y="196"/>
                      </a:lnTo>
                      <a:lnTo>
                        <a:pt x="466" y="234"/>
                      </a:lnTo>
                      <a:lnTo>
                        <a:pt x="484" y="259"/>
                      </a:lnTo>
                      <a:lnTo>
                        <a:pt x="491" y="287"/>
                      </a:lnTo>
                      <a:lnTo>
                        <a:pt x="478" y="330"/>
                      </a:lnTo>
                      <a:lnTo>
                        <a:pt x="505" y="310"/>
                      </a:lnTo>
                      <a:lnTo>
                        <a:pt x="537" y="276"/>
                      </a:lnTo>
                      <a:lnTo>
                        <a:pt x="538" y="237"/>
                      </a:lnTo>
                      <a:lnTo>
                        <a:pt x="537" y="214"/>
                      </a:lnTo>
                      <a:lnTo>
                        <a:pt x="555" y="241"/>
                      </a:lnTo>
                      <a:lnTo>
                        <a:pt x="560" y="273"/>
                      </a:lnTo>
                      <a:lnTo>
                        <a:pt x="552" y="313"/>
                      </a:lnTo>
                      <a:lnTo>
                        <a:pt x="570" y="322"/>
                      </a:lnTo>
                      <a:lnTo>
                        <a:pt x="579" y="316"/>
                      </a:lnTo>
                      <a:lnTo>
                        <a:pt x="600" y="273"/>
                      </a:lnTo>
                      <a:lnTo>
                        <a:pt x="602" y="237"/>
                      </a:lnTo>
                      <a:lnTo>
                        <a:pt x="592" y="209"/>
                      </a:lnTo>
                      <a:lnTo>
                        <a:pt x="579" y="184"/>
                      </a:lnTo>
                      <a:lnTo>
                        <a:pt x="542" y="149"/>
                      </a:lnTo>
                      <a:lnTo>
                        <a:pt x="509" y="109"/>
                      </a:lnTo>
                      <a:lnTo>
                        <a:pt x="475" y="84"/>
                      </a:lnTo>
                      <a:lnTo>
                        <a:pt x="455" y="68"/>
                      </a:lnTo>
                      <a:lnTo>
                        <a:pt x="446" y="56"/>
                      </a:lnTo>
                      <a:lnTo>
                        <a:pt x="455" y="42"/>
                      </a:lnTo>
                      <a:lnTo>
                        <a:pt x="516" y="92"/>
                      </a:lnTo>
                      <a:lnTo>
                        <a:pt x="563" y="141"/>
                      </a:lnTo>
                      <a:lnTo>
                        <a:pt x="600" y="185"/>
                      </a:lnTo>
                      <a:lnTo>
                        <a:pt x="618" y="220"/>
                      </a:lnTo>
                      <a:lnTo>
                        <a:pt x="622" y="251"/>
                      </a:lnTo>
                      <a:lnTo>
                        <a:pt x="620" y="285"/>
                      </a:lnTo>
                      <a:lnTo>
                        <a:pt x="596" y="331"/>
                      </a:lnTo>
                      <a:lnTo>
                        <a:pt x="565" y="352"/>
                      </a:lnTo>
                      <a:lnTo>
                        <a:pt x="527" y="331"/>
                      </a:lnTo>
                      <a:lnTo>
                        <a:pt x="537" y="295"/>
                      </a:lnTo>
                      <a:lnTo>
                        <a:pt x="487" y="358"/>
                      </a:lnTo>
                      <a:lnTo>
                        <a:pt x="448" y="341"/>
                      </a:lnTo>
                      <a:lnTo>
                        <a:pt x="461" y="304"/>
                      </a:lnTo>
                      <a:lnTo>
                        <a:pt x="464" y="269"/>
                      </a:lnTo>
                      <a:lnTo>
                        <a:pt x="452" y="242"/>
                      </a:lnTo>
                      <a:lnTo>
                        <a:pt x="416" y="209"/>
                      </a:lnTo>
                      <a:lnTo>
                        <a:pt x="339" y="241"/>
                      </a:lnTo>
                      <a:lnTo>
                        <a:pt x="285" y="262"/>
                      </a:lnTo>
                      <a:lnTo>
                        <a:pt x="226" y="288"/>
                      </a:lnTo>
                      <a:lnTo>
                        <a:pt x="171" y="316"/>
                      </a:lnTo>
                      <a:lnTo>
                        <a:pt x="138" y="348"/>
                      </a:lnTo>
                      <a:lnTo>
                        <a:pt x="104" y="377"/>
                      </a:lnTo>
                      <a:lnTo>
                        <a:pt x="77" y="408"/>
                      </a:lnTo>
                      <a:lnTo>
                        <a:pt x="36" y="395"/>
                      </a:lnTo>
                      <a:lnTo>
                        <a:pt x="8" y="375"/>
                      </a:lnTo>
                      <a:lnTo>
                        <a:pt x="0" y="352"/>
                      </a:lnTo>
                      <a:lnTo>
                        <a:pt x="18" y="324"/>
                      </a:lnTo>
                      <a:lnTo>
                        <a:pt x="75" y="277"/>
                      </a:lnTo>
                      <a:lnTo>
                        <a:pt x="135" y="245"/>
                      </a:lnTo>
                      <a:lnTo>
                        <a:pt x="202" y="212"/>
                      </a:lnTo>
                      <a:lnTo>
                        <a:pt x="292" y="177"/>
                      </a:lnTo>
                      <a:lnTo>
                        <a:pt x="355" y="139"/>
                      </a:lnTo>
                      <a:lnTo>
                        <a:pt x="339" y="116"/>
                      </a:lnTo>
                      <a:lnTo>
                        <a:pt x="342" y="102"/>
                      </a:lnTo>
                      <a:lnTo>
                        <a:pt x="306" y="100"/>
                      </a:lnTo>
                      <a:lnTo>
                        <a:pt x="293" y="78"/>
                      </a:lnTo>
                      <a:lnTo>
                        <a:pt x="303" y="54"/>
                      </a:lnTo>
                      <a:lnTo>
                        <a:pt x="321" y="31"/>
                      </a:lnTo>
                      <a:lnTo>
                        <a:pt x="355" y="11"/>
                      </a:lnTo>
                      <a:lnTo>
                        <a:pt x="392" y="3"/>
                      </a:lnTo>
                      <a:lnTo>
                        <a:pt x="419" y="0"/>
                      </a:lnTo>
                      <a:lnTo>
                        <a:pt x="438" y="13"/>
                      </a:lnTo>
                      <a:lnTo>
                        <a:pt x="451" y="27"/>
                      </a:lnTo>
                      <a:lnTo>
                        <a:pt x="441" y="45"/>
                      </a:lnTo>
                      <a:lnTo>
                        <a:pt x="425" y="64"/>
                      </a:lnTo>
                      <a:lnTo>
                        <a:pt x="397" y="84"/>
                      </a:lnTo>
                      <a:lnTo>
                        <a:pt x="369" y="86"/>
                      </a:lnTo>
                      <a:lnTo>
                        <a:pt x="389"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0" name="Freeform 137"/>
                <p:cNvSpPr>
                  <a:spLocks/>
                </p:cNvSpPr>
                <p:nvPr/>
              </p:nvSpPr>
              <p:spPr bwMode="auto">
                <a:xfrm>
                  <a:off x="6629400" y="2462213"/>
                  <a:ext cx="114300" cy="82550"/>
                </a:xfrm>
                <a:custGeom>
                  <a:avLst/>
                  <a:gdLst>
                    <a:gd name="T0" fmla="*/ 2147483647 w 72"/>
                    <a:gd name="T1" fmla="*/ 0 h 52"/>
                    <a:gd name="T2" fmla="*/ 2147483647 w 72"/>
                    <a:gd name="T3" fmla="*/ 2147483647 h 52"/>
                    <a:gd name="T4" fmla="*/ 2147483647 w 72"/>
                    <a:gd name="T5" fmla="*/ 2147483647 h 52"/>
                    <a:gd name="T6" fmla="*/ 2147483647 w 72"/>
                    <a:gd name="T7" fmla="*/ 2147483647 h 52"/>
                    <a:gd name="T8" fmla="*/ 2147483647 w 72"/>
                    <a:gd name="T9" fmla="*/ 2147483647 h 52"/>
                    <a:gd name="T10" fmla="*/ 2147483647 w 72"/>
                    <a:gd name="T11" fmla="*/ 2147483647 h 52"/>
                    <a:gd name="T12" fmla="*/ 0 w 72"/>
                    <a:gd name="T13" fmla="*/ 2147483647 h 52"/>
                    <a:gd name="T14" fmla="*/ 2147483647 w 72"/>
                    <a:gd name="T15" fmla="*/ 0 h 5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52"/>
                    <a:gd name="T26" fmla="*/ 72 w 72"/>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52">
                      <a:moveTo>
                        <a:pt x="23" y="0"/>
                      </a:moveTo>
                      <a:lnTo>
                        <a:pt x="48" y="13"/>
                      </a:lnTo>
                      <a:lnTo>
                        <a:pt x="70" y="33"/>
                      </a:lnTo>
                      <a:lnTo>
                        <a:pt x="72" y="51"/>
                      </a:lnTo>
                      <a:lnTo>
                        <a:pt x="50" y="52"/>
                      </a:lnTo>
                      <a:lnTo>
                        <a:pt x="15" y="29"/>
                      </a:lnTo>
                      <a:lnTo>
                        <a:pt x="0" y="1"/>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1" name="Freeform 138"/>
                <p:cNvSpPr>
                  <a:spLocks/>
                </p:cNvSpPr>
                <p:nvPr/>
              </p:nvSpPr>
              <p:spPr bwMode="auto">
                <a:xfrm>
                  <a:off x="5513388" y="2925763"/>
                  <a:ext cx="465138" cy="249238"/>
                </a:xfrm>
                <a:custGeom>
                  <a:avLst/>
                  <a:gdLst>
                    <a:gd name="T0" fmla="*/ 2147483647 w 293"/>
                    <a:gd name="T1" fmla="*/ 2147483647 h 157"/>
                    <a:gd name="T2" fmla="*/ 2147483647 w 293"/>
                    <a:gd name="T3" fmla="*/ 2147483647 h 157"/>
                    <a:gd name="T4" fmla="*/ 2147483647 w 293"/>
                    <a:gd name="T5" fmla="*/ 2147483647 h 157"/>
                    <a:gd name="T6" fmla="*/ 2147483647 w 293"/>
                    <a:gd name="T7" fmla="*/ 0 h 157"/>
                    <a:gd name="T8" fmla="*/ 2147483647 w 293"/>
                    <a:gd name="T9" fmla="*/ 0 h 157"/>
                    <a:gd name="T10" fmla="*/ 2147483647 w 293"/>
                    <a:gd name="T11" fmla="*/ 2147483647 h 157"/>
                    <a:gd name="T12" fmla="*/ 2147483647 w 293"/>
                    <a:gd name="T13" fmla="*/ 2147483647 h 157"/>
                    <a:gd name="T14" fmla="*/ 2147483647 w 293"/>
                    <a:gd name="T15" fmla="*/ 2147483647 h 157"/>
                    <a:gd name="T16" fmla="*/ 2147483647 w 293"/>
                    <a:gd name="T17" fmla="*/ 2147483647 h 157"/>
                    <a:gd name="T18" fmla="*/ 2147483647 w 293"/>
                    <a:gd name="T19" fmla="*/ 2147483647 h 157"/>
                    <a:gd name="T20" fmla="*/ 2147483647 w 293"/>
                    <a:gd name="T21" fmla="*/ 2147483647 h 157"/>
                    <a:gd name="T22" fmla="*/ 2147483647 w 293"/>
                    <a:gd name="T23" fmla="*/ 2147483647 h 157"/>
                    <a:gd name="T24" fmla="*/ 2147483647 w 293"/>
                    <a:gd name="T25" fmla="*/ 2147483647 h 157"/>
                    <a:gd name="T26" fmla="*/ 2147483647 w 293"/>
                    <a:gd name="T27" fmla="*/ 2147483647 h 157"/>
                    <a:gd name="T28" fmla="*/ 2147483647 w 293"/>
                    <a:gd name="T29" fmla="*/ 2147483647 h 157"/>
                    <a:gd name="T30" fmla="*/ 2147483647 w 293"/>
                    <a:gd name="T31" fmla="*/ 2147483647 h 157"/>
                    <a:gd name="T32" fmla="*/ 2147483647 w 293"/>
                    <a:gd name="T33" fmla="*/ 2147483647 h 157"/>
                    <a:gd name="T34" fmla="*/ 2147483647 w 293"/>
                    <a:gd name="T35" fmla="*/ 2147483647 h 157"/>
                    <a:gd name="T36" fmla="*/ 2147483647 w 293"/>
                    <a:gd name="T37" fmla="*/ 2147483647 h 157"/>
                    <a:gd name="T38" fmla="*/ 2147483647 w 293"/>
                    <a:gd name="T39" fmla="*/ 2147483647 h 157"/>
                    <a:gd name="T40" fmla="*/ 2147483647 w 293"/>
                    <a:gd name="T41" fmla="*/ 2147483647 h 157"/>
                    <a:gd name="T42" fmla="*/ 2147483647 w 293"/>
                    <a:gd name="T43" fmla="*/ 2147483647 h 157"/>
                    <a:gd name="T44" fmla="*/ 2147483647 w 293"/>
                    <a:gd name="T45" fmla="*/ 2147483647 h 157"/>
                    <a:gd name="T46" fmla="*/ 0 w 293"/>
                    <a:gd name="T47" fmla="*/ 2147483647 h 157"/>
                    <a:gd name="T48" fmla="*/ 0 w 293"/>
                    <a:gd name="T49" fmla="*/ 2147483647 h 157"/>
                    <a:gd name="T50" fmla="*/ 2147483647 w 293"/>
                    <a:gd name="T51" fmla="*/ 2147483647 h 157"/>
                    <a:gd name="T52" fmla="*/ 2147483647 w 293"/>
                    <a:gd name="T53" fmla="*/ 2147483647 h 157"/>
                    <a:gd name="T54" fmla="*/ 2147483647 w 293"/>
                    <a:gd name="T55" fmla="*/ 2147483647 h 157"/>
                    <a:gd name="T56" fmla="*/ 2147483647 w 293"/>
                    <a:gd name="T57" fmla="*/ 2147483647 h 1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93"/>
                    <a:gd name="T88" fmla="*/ 0 h 157"/>
                    <a:gd name="T89" fmla="*/ 293 w 293"/>
                    <a:gd name="T90" fmla="*/ 157 h 15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93" h="157">
                      <a:moveTo>
                        <a:pt x="104" y="48"/>
                      </a:moveTo>
                      <a:lnTo>
                        <a:pt x="132" y="23"/>
                      </a:lnTo>
                      <a:lnTo>
                        <a:pt x="168" y="4"/>
                      </a:lnTo>
                      <a:lnTo>
                        <a:pt x="204" y="0"/>
                      </a:lnTo>
                      <a:lnTo>
                        <a:pt x="242" y="0"/>
                      </a:lnTo>
                      <a:lnTo>
                        <a:pt x="268" y="8"/>
                      </a:lnTo>
                      <a:lnTo>
                        <a:pt x="282" y="23"/>
                      </a:lnTo>
                      <a:lnTo>
                        <a:pt x="291" y="43"/>
                      </a:lnTo>
                      <a:lnTo>
                        <a:pt x="293" y="65"/>
                      </a:lnTo>
                      <a:lnTo>
                        <a:pt x="287" y="86"/>
                      </a:lnTo>
                      <a:lnTo>
                        <a:pt x="264" y="110"/>
                      </a:lnTo>
                      <a:lnTo>
                        <a:pt x="234" y="130"/>
                      </a:lnTo>
                      <a:lnTo>
                        <a:pt x="197" y="146"/>
                      </a:lnTo>
                      <a:lnTo>
                        <a:pt x="163" y="157"/>
                      </a:lnTo>
                      <a:lnTo>
                        <a:pt x="132" y="155"/>
                      </a:lnTo>
                      <a:lnTo>
                        <a:pt x="114" y="149"/>
                      </a:lnTo>
                      <a:lnTo>
                        <a:pt x="101" y="143"/>
                      </a:lnTo>
                      <a:lnTo>
                        <a:pt x="86" y="130"/>
                      </a:lnTo>
                      <a:lnTo>
                        <a:pt x="76" y="102"/>
                      </a:lnTo>
                      <a:lnTo>
                        <a:pt x="82" y="80"/>
                      </a:lnTo>
                      <a:lnTo>
                        <a:pt x="58" y="90"/>
                      </a:lnTo>
                      <a:lnTo>
                        <a:pt x="28" y="98"/>
                      </a:lnTo>
                      <a:lnTo>
                        <a:pt x="11" y="98"/>
                      </a:lnTo>
                      <a:lnTo>
                        <a:pt x="0" y="90"/>
                      </a:lnTo>
                      <a:lnTo>
                        <a:pt x="0" y="80"/>
                      </a:lnTo>
                      <a:lnTo>
                        <a:pt x="21" y="76"/>
                      </a:lnTo>
                      <a:lnTo>
                        <a:pt x="46" y="70"/>
                      </a:lnTo>
                      <a:lnTo>
                        <a:pt x="78" y="59"/>
                      </a:lnTo>
                      <a:lnTo>
                        <a:pt x="104"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2" name="Freeform 139"/>
                <p:cNvSpPr>
                  <a:spLocks/>
                </p:cNvSpPr>
                <p:nvPr/>
              </p:nvSpPr>
              <p:spPr bwMode="auto">
                <a:xfrm>
                  <a:off x="5459413" y="3178176"/>
                  <a:ext cx="307975" cy="390525"/>
                </a:xfrm>
                <a:custGeom>
                  <a:avLst/>
                  <a:gdLst>
                    <a:gd name="T0" fmla="*/ 2147483647 w 194"/>
                    <a:gd name="T1" fmla="*/ 2147483647 h 246"/>
                    <a:gd name="T2" fmla="*/ 2147483647 w 194"/>
                    <a:gd name="T3" fmla="*/ 2147483647 h 246"/>
                    <a:gd name="T4" fmla="*/ 2147483647 w 194"/>
                    <a:gd name="T5" fmla="*/ 0 h 246"/>
                    <a:gd name="T6" fmla="*/ 2147483647 w 194"/>
                    <a:gd name="T7" fmla="*/ 2147483647 h 246"/>
                    <a:gd name="T8" fmla="*/ 2147483647 w 194"/>
                    <a:gd name="T9" fmla="*/ 2147483647 h 246"/>
                    <a:gd name="T10" fmla="*/ 2147483647 w 194"/>
                    <a:gd name="T11" fmla="*/ 2147483647 h 246"/>
                    <a:gd name="T12" fmla="*/ 2147483647 w 194"/>
                    <a:gd name="T13" fmla="*/ 2147483647 h 246"/>
                    <a:gd name="T14" fmla="*/ 2147483647 w 194"/>
                    <a:gd name="T15" fmla="*/ 2147483647 h 246"/>
                    <a:gd name="T16" fmla="*/ 2147483647 w 194"/>
                    <a:gd name="T17" fmla="*/ 2147483647 h 246"/>
                    <a:gd name="T18" fmla="*/ 2147483647 w 194"/>
                    <a:gd name="T19" fmla="*/ 2147483647 h 246"/>
                    <a:gd name="T20" fmla="*/ 2147483647 w 194"/>
                    <a:gd name="T21" fmla="*/ 2147483647 h 246"/>
                    <a:gd name="T22" fmla="*/ 2147483647 w 194"/>
                    <a:gd name="T23" fmla="*/ 2147483647 h 246"/>
                    <a:gd name="T24" fmla="*/ 2147483647 w 194"/>
                    <a:gd name="T25" fmla="*/ 2147483647 h 246"/>
                    <a:gd name="T26" fmla="*/ 2147483647 w 194"/>
                    <a:gd name="T27" fmla="*/ 2147483647 h 246"/>
                    <a:gd name="T28" fmla="*/ 2147483647 w 194"/>
                    <a:gd name="T29" fmla="*/ 2147483647 h 246"/>
                    <a:gd name="T30" fmla="*/ 2147483647 w 194"/>
                    <a:gd name="T31" fmla="*/ 2147483647 h 246"/>
                    <a:gd name="T32" fmla="*/ 2147483647 w 194"/>
                    <a:gd name="T33" fmla="*/ 2147483647 h 246"/>
                    <a:gd name="T34" fmla="*/ 2147483647 w 194"/>
                    <a:gd name="T35" fmla="*/ 2147483647 h 246"/>
                    <a:gd name="T36" fmla="*/ 2147483647 w 194"/>
                    <a:gd name="T37" fmla="*/ 2147483647 h 246"/>
                    <a:gd name="T38" fmla="*/ 2147483647 w 194"/>
                    <a:gd name="T39" fmla="*/ 2147483647 h 246"/>
                    <a:gd name="T40" fmla="*/ 2147483647 w 194"/>
                    <a:gd name="T41" fmla="*/ 2147483647 h 246"/>
                    <a:gd name="T42" fmla="*/ 2147483647 w 194"/>
                    <a:gd name="T43" fmla="*/ 2147483647 h 246"/>
                    <a:gd name="T44" fmla="*/ 2147483647 w 194"/>
                    <a:gd name="T45" fmla="*/ 2147483647 h 246"/>
                    <a:gd name="T46" fmla="*/ 2147483647 w 194"/>
                    <a:gd name="T47" fmla="*/ 2147483647 h 246"/>
                    <a:gd name="T48" fmla="*/ 0 w 194"/>
                    <a:gd name="T49" fmla="*/ 2147483647 h 246"/>
                    <a:gd name="T50" fmla="*/ 2147483647 w 194"/>
                    <a:gd name="T51" fmla="*/ 2147483647 h 246"/>
                    <a:gd name="T52" fmla="*/ 2147483647 w 194"/>
                    <a:gd name="T53" fmla="*/ 2147483647 h 246"/>
                    <a:gd name="T54" fmla="*/ 2147483647 w 194"/>
                    <a:gd name="T55" fmla="*/ 2147483647 h 246"/>
                    <a:gd name="T56" fmla="*/ 2147483647 w 194"/>
                    <a:gd name="T57" fmla="*/ 2147483647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94"/>
                    <a:gd name="T88" fmla="*/ 0 h 246"/>
                    <a:gd name="T89" fmla="*/ 194 w 194"/>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94" h="246">
                      <a:moveTo>
                        <a:pt x="54" y="26"/>
                      </a:moveTo>
                      <a:lnTo>
                        <a:pt x="79" y="8"/>
                      </a:lnTo>
                      <a:lnTo>
                        <a:pt x="111" y="0"/>
                      </a:lnTo>
                      <a:lnTo>
                        <a:pt x="139" y="2"/>
                      </a:lnTo>
                      <a:lnTo>
                        <a:pt x="169" y="8"/>
                      </a:lnTo>
                      <a:lnTo>
                        <a:pt x="189" y="20"/>
                      </a:lnTo>
                      <a:lnTo>
                        <a:pt x="194" y="38"/>
                      </a:lnTo>
                      <a:lnTo>
                        <a:pt x="180" y="60"/>
                      </a:lnTo>
                      <a:lnTo>
                        <a:pt x="156" y="82"/>
                      </a:lnTo>
                      <a:lnTo>
                        <a:pt x="144" y="108"/>
                      </a:lnTo>
                      <a:lnTo>
                        <a:pt x="144" y="132"/>
                      </a:lnTo>
                      <a:lnTo>
                        <a:pt x="156" y="150"/>
                      </a:lnTo>
                      <a:lnTo>
                        <a:pt x="171" y="160"/>
                      </a:lnTo>
                      <a:lnTo>
                        <a:pt x="184" y="175"/>
                      </a:lnTo>
                      <a:lnTo>
                        <a:pt x="185" y="193"/>
                      </a:lnTo>
                      <a:lnTo>
                        <a:pt x="179" y="214"/>
                      </a:lnTo>
                      <a:lnTo>
                        <a:pt x="167" y="228"/>
                      </a:lnTo>
                      <a:lnTo>
                        <a:pt x="139" y="240"/>
                      </a:lnTo>
                      <a:lnTo>
                        <a:pt x="109" y="246"/>
                      </a:lnTo>
                      <a:lnTo>
                        <a:pt x="83" y="243"/>
                      </a:lnTo>
                      <a:lnTo>
                        <a:pt x="54" y="236"/>
                      </a:lnTo>
                      <a:lnTo>
                        <a:pt x="30" y="218"/>
                      </a:lnTo>
                      <a:lnTo>
                        <a:pt x="14" y="196"/>
                      </a:lnTo>
                      <a:lnTo>
                        <a:pt x="3" y="168"/>
                      </a:lnTo>
                      <a:lnTo>
                        <a:pt x="0" y="135"/>
                      </a:lnTo>
                      <a:lnTo>
                        <a:pt x="4" y="100"/>
                      </a:lnTo>
                      <a:lnTo>
                        <a:pt x="17" y="72"/>
                      </a:lnTo>
                      <a:lnTo>
                        <a:pt x="32" y="43"/>
                      </a:lnTo>
                      <a:lnTo>
                        <a:pt x="54"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3" name="Freeform 140"/>
                <p:cNvSpPr>
                  <a:spLocks/>
                </p:cNvSpPr>
                <p:nvPr/>
              </p:nvSpPr>
              <p:spPr bwMode="auto">
                <a:xfrm>
                  <a:off x="5627688" y="3489326"/>
                  <a:ext cx="325438" cy="542925"/>
                </a:xfrm>
                <a:custGeom>
                  <a:avLst/>
                  <a:gdLst>
                    <a:gd name="T0" fmla="*/ 2147483647 w 205"/>
                    <a:gd name="T1" fmla="*/ 2147483647 h 342"/>
                    <a:gd name="T2" fmla="*/ 0 w 205"/>
                    <a:gd name="T3" fmla="*/ 2147483647 h 342"/>
                    <a:gd name="T4" fmla="*/ 2147483647 w 205"/>
                    <a:gd name="T5" fmla="*/ 2147483647 h 342"/>
                    <a:gd name="T6" fmla="*/ 2147483647 w 205"/>
                    <a:gd name="T7" fmla="*/ 0 h 342"/>
                    <a:gd name="T8" fmla="*/ 2147483647 w 205"/>
                    <a:gd name="T9" fmla="*/ 2147483647 h 342"/>
                    <a:gd name="T10" fmla="*/ 2147483647 w 205"/>
                    <a:gd name="T11" fmla="*/ 2147483647 h 342"/>
                    <a:gd name="T12" fmla="*/ 2147483647 w 205"/>
                    <a:gd name="T13" fmla="*/ 2147483647 h 342"/>
                    <a:gd name="T14" fmla="*/ 2147483647 w 205"/>
                    <a:gd name="T15" fmla="*/ 2147483647 h 342"/>
                    <a:gd name="T16" fmla="*/ 2147483647 w 205"/>
                    <a:gd name="T17" fmla="*/ 2147483647 h 342"/>
                    <a:gd name="T18" fmla="*/ 2147483647 w 205"/>
                    <a:gd name="T19" fmla="*/ 2147483647 h 342"/>
                    <a:gd name="T20" fmla="*/ 2147483647 w 205"/>
                    <a:gd name="T21" fmla="*/ 2147483647 h 342"/>
                    <a:gd name="T22" fmla="*/ 2147483647 w 205"/>
                    <a:gd name="T23" fmla="*/ 2147483647 h 342"/>
                    <a:gd name="T24" fmla="*/ 2147483647 w 205"/>
                    <a:gd name="T25" fmla="*/ 2147483647 h 342"/>
                    <a:gd name="T26" fmla="*/ 2147483647 w 205"/>
                    <a:gd name="T27" fmla="*/ 2147483647 h 342"/>
                    <a:gd name="T28" fmla="*/ 2147483647 w 205"/>
                    <a:gd name="T29" fmla="*/ 2147483647 h 342"/>
                    <a:gd name="T30" fmla="*/ 2147483647 w 205"/>
                    <a:gd name="T31" fmla="*/ 2147483647 h 342"/>
                    <a:gd name="T32" fmla="*/ 2147483647 w 205"/>
                    <a:gd name="T33" fmla="*/ 2147483647 h 342"/>
                    <a:gd name="T34" fmla="*/ 2147483647 w 205"/>
                    <a:gd name="T35" fmla="*/ 2147483647 h 342"/>
                    <a:gd name="T36" fmla="*/ 2147483647 w 205"/>
                    <a:gd name="T37" fmla="*/ 2147483647 h 342"/>
                    <a:gd name="T38" fmla="*/ 2147483647 w 205"/>
                    <a:gd name="T39" fmla="*/ 2147483647 h 342"/>
                    <a:gd name="T40" fmla="*/ 2147483647 w 205"/>
                    <a:gd name="T41" fmla="*/ 2147483647 h 342"/>
                    <a:gd name="T42" fmla="*/ 2147483647 w 205"/>
                    <a:gd name="T43" fmla="*/ 2147483647 h 342"/>
                    <a:gd name="T44" fmla="*/ 2147483647 w 205"/>
                    <a:gd name="T45" fmla="*/ 2147483647 h 342"/>
                    <a:gd name="T46" fmla="*/ 2147483647 w 205"/>
                    <a:gd name="T47" fmla="*/ 2147483647 h 342"/>
                    <a:gd name="T48" fmla="*/ 2147483647 w 205"/>
                    <a:gd name="T49" fmla="*/ 2147483647 h 342"/>
                    <a:gd name="T50" fmla="*/ 2147483647 w 205"/>
                    <a:gd name="T51" fmla="*/ 2147483647 h 342"/>
                    <a:gd name="T52" fmla="*/ 2147483647 w 205"/>
                    <a:gd name="T53" fmla="*/ 2147483647 h 342"/>
                    <a:gd name="T54" fmla="*/ 2147483647 w 205"/>
                    <a:gd name="T55" fmla="*/ 2147483647 h 342"/>
                    <a:gd name="T56" fmla="*/ 2147483647 w 205"/>
                    <a:gd name="T57" fmla="*/ 2147483647 h 342"/>
                    <a:gd name="T58" fmla="*/ 2147483647 w 205"/>
                    <a:gd name="T59" fmla="*/ 2147483647 h 342"/>
                    <a:gd name="T60" fmla="*/ 2147483647 w 205"/>
                    <a:gd name="T61" fmla="*/ 2147483647 h 342"/>
                    <a:gd name="T62" fmla="*/ 2147483647 w 205"/>
                    <a:gd name="T63" fmla="*/ 2147483647 h 342"/>
                    <a:gd name="T64" fmla="*/ 2147483647 w 205"/>
                    <a:gd name="T65" fmla="*/ 2147483647 h 342"/>
                    <a:gd name="T66" fmla="*/ 2147483647 w 205"/>
                    <a:gd name="T67" fmla="*/ 2147483647 h 342"/>
                    <a:gd name="T68" fmla="*/ 2147483647 w 205"/>
                    <a:gd name="T69" fmla="*/ 2147483647 h 3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5"/>
                    <a:gd name="T106" fmla="*/ 0 h 342"/>
                    <a:gd name="T107" fmla="*/ 205 w 205"/>
                    <a:gd name="T108" fmla="*/ 342 h 3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5" h="342">
                      <a:moveTo>
                        <a:pt x="15" y="79"/>
                      </a:moveTo>
                      <a:lnTo>
                        <a:pt x="0" y="36"/>
                      </a:lnTo>
                      <a:lnTo>
                        <a:pt x="1" y="8"/>
                      </a:lnTo>
                      <a:lnTo>
                        <a:pt x="22" y="0"/>
                      </a:lnTo>
                      <a:lnTo>
                        <a:pt x="50" y="4"/>
                      </a:lnTo>
                      <a:lnTo>
                        <a:pt x="64" y="18"/>
                      </a:lnTo>
                      <a:lnTo>
                        <a:pt x="69" y="67"/>
                      </a:lnTo>
                      <a:lnTo>
                        <a:pt x="83" y="114"/>
                      </a:lnTo>
                      <a:lnTo>
                        <a:pt x="98" y="156"/>
                      </a:lnTo>
                      <a:lnTo>
                        <a:pt x="120" y="189"/>
                      </a:lnTo>
                      <a:lnTo>
                        <a:pt x="145" y="209"/>
                      </a:lnTo>
                      <a:lnTo>
                        <a:pt x="163" y="239"/>
                      </a:lnTo>
                      <a:lnTo>
                        <a:pt x="180" y="261"/>
                      </a:lnTo>
                      <a:lnTo>
                        <a:pt x="194" y="271"/>
                      </a:lnTo>
                      <a:lnTo>
                        <a:pt x="205" y="285"/>
                      </a:lnTo>
                      <a:lnTo>
                        <a:pt x="200" y="300"/>
                      </a:lnTo>
                      <a:lnTo>
                        <a:pt x="189" y="303"/>
                      </a:lnTo>
                      <a:lnTo>
                        <a:pt x="166" y="309"/>
                      </a:lnTo>
                      <a:lnTo>
                        <a:pt x="135" y="314"/>
                      </a:lnTo>
                      <a:lnTo>
                        <a:pt x="97" y="334"/>
                      </a:lnTo>
                      <a:lnTo>
                        <a:pt x="84" y="342"/>
                      </a:lnTo>
                      <a:lnTo>
                        <a:pt x="69" y="339"/>
                      </a:lnTo>
                      <a:lnTo>
                        <a:pt x="57" y="324"/>
                      </a:lnTo>
                      <a:lnTo>
                        <a:pt x="62" y="312"/>
                      </a:lnTo>
                      <a:lnTo>
                        <a:pt x="84" y="300"/>
                      </a:lnTo>
                      <a:lnTo>
                        <a:pt x="134" y="288"/>
                      </a:lnTo>
                      <a:lnTo>
                        <a:pt x="149" y="284"/>
                      </a:lnTo>
                      <a:lnTo>
                        <a:pt x="157" y="271"/>
                      </a:lnTo>
                      <a:lnTo>
                        <a:pt x="149" y="264"/>
                      </a:lnTo>
                      <a:lnTo>
                        <a:pt x="126" y="239"/>
                      </a:lnTo>
                      <a:lnTo>
                        <a:pt x="103" y="211"/>
                      </a:lnTo>
                      <a:lnTo>
                        <a:pt x="75" y="181"/>
                      </a:lnTo>
                      <a:lnTo>
                        <a:pt x="55" y="148"/>
                      </a:lnTo>
                      <a:lnTo>
                        <a:pt x="34" y="114"/>
                      </a:lnTo>
                      <a:lnTo>
                        <a:pt x="15"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4" name="Freeform 141"/>
                <p:cNvSpPr>
                  <a:spLocks/>
                </p:cNvSpPr>
                <p:nvPr/>
              </p:nvSpPr>
              <p:spPr bwMode="auto">
                <a:xfrm>
                  <a:off x="5397500" y="3476626"/>
                  <a:ext cx="227013" cy="533400"/>
                </a:xfrm>
                <a:custGeom>
                  <a:avLst/>
                  <a:gdLst>
                    <a:gd name="T0" fmla="*/ 2147483647 w 143"/>
                    <a:gd name="T1" fmla="*/ 2147483647 h 336"/>
                    <a:gd name="T2" fmla="*/ 2147483647 w 143"/>
                    <a:gd name="T3" fmla="*/ 2147483647 h 336"/>
                    <a:gd name="T4" fmla="*/ 2147483647 w 143"/>
                    <a:gd name="T5" fmla="*/ 2147483647 h 336"/>
                    <a:gd name="T6" fmla="*/ 2147483647 w 143"/>
                    <a:gd name="T7" fmla="*/ 0 h 336"/>
                    <a:gd name="T8" fmla="*/ 2147483647 w 143"/>
                    <a:gd name="T9" fmla="*/ 2147483647 h 336"/>
                    <a:gd name="T10" fmla="*/ 2147483647 w 143"/>
                    <a:gd name="T11" fmla="*/ 2147483647 h 336"/>
                    <a:gd name="T12" fmla="*/ 2147483647 w 143"/>
                    <a:gd name="T13" fmla="*/ 2147483647 h 336"/>
                    <a:gd name="T14" fmla="*/ 2147483647 w 143"/>
                    <a:gd name="T15" fmla="*/ 2147483647 h 336"/>
                    <a:gd name="T16" fmla="*/ 2147483647 w 143"/>
                    <a:gd name="T17" fmla="*/ 2147483647 h 336"/>
                    <a:gd name="T18" fmla="*/ 2147483647 w 143"/>
                    <a:gd name="T19" fmla="*/ 2147483647 h 336"/>
                    <a:gd name="T20" fmla="*/ 2147483647 w 143"/>
                    <a:gd name="T21" fmla="*/ 2147483647 h 336"/>
                    <a:gd name="T22" fmla="*/ 2147483647 w 143"/>
                    <a:gd name="T23" fmla="*/ 2147483647 h 336"/>
                    <a:gd name="T24" fmla="*/ 2147483647 w 143"/>
                    <a:gd name="T25" fmla="*/ 2147483647 h 336"/>
                    <a:gd name="T26" fmla="*/ 2147483647 w 143"/>
                    <a:gd name="T27" fmla="*/ 2147483647 h 336"/>
                    <a:gd name="T28" fmla="*/ 2147483647 w 143"/>
                    <a:gd name="T29" fmla="*/ 2147483647 h 336"/>
                    <a:gd name="T30" fmla="*/ 2147483647 w 143"/>
                    <a:gd name="T31" fmla="*/ 2147483647 h 336"/>
                    <a:gd name="T32" fmla="*/ 2147483647 w 143"/>
                    <a:gd name="T33" fmla="*/ 2147483647 h 336"/>
                    <a:gd name="T34" fmla="*/ 2147483647 w 143"/>
                    <a:gd name="T35" fmla="*/ 2147483647 h 336"/>
                    <a:gd name="T36" fmla="*/ 2147483647 w 143"/>
                    <a:gd name="T37" fmla="*/ 2147483647 h 336"/>
                    <a:gd name="T38" fmla="*/ 2147483647 w 143"/>
                    <a:gd name="T39" fmla="*/ 2147483647 h 336"/>
                    <a:gd name="T40" fmla="*/ 0 w 143"/>
                    <a:gd name="T41" fmla="*/ 2147483647 h 336"/>
                    <a:gd name="T42" fmla="*/ 2147483647 w 143"/>
                    <a:gd name="T43" fmla="*/ 2147483647 h 336"/>
                    <a:gd name="T44" fmla="*/ 2147483647 w 143"/>
                    <a:gd name="T45" fmla="*/ 2147483647 h 336"/>
                    <a:gd name="T46" fmla="*/ 2147483647 w 143"/>
                    <a:gd name="T47" fmla="*/ 2147483647 h 336"/>
                    <a:gd name="T48" fmla="*/ 2147483647 w 143"/>
                    <a:gd name="T49" fmla="*/ 2147483647 h 336"/>
                    <a:gd name="T50" fmla="*/ 2147483647 w 143"/>
                    <a:gd name="T51" fmla="*/ 2147483647 h 336"/>
                    <a:gd name="T52" fmla="*/ 2147483647 w 143"/>
                    <a:gd name="T53" fmla="*/ 2147483647 h 336"/>
                    <a:gd name="T54" fmla="*/ 2147483647 w 143"/>
                    <a:gd name="T55" fmla="*/ 2147483647 h 336"/>
                    <a:gd name="T56" fmla="*/ 2147483647 w 143"/>
                    <a:gd name="T57" fmla="*/ 2147483647 h 336"/>
                    <a:gd name="T58" fmla="*/ 2147483647 w 143"/>
                    <a:gd name="T59" fmla="*/ 2147483647 h 336"/>
                    <a:gd name="T60" fmla="*/ 2147483647 w 143"/>
                    <a:gd name="T61" fmla="*/ 2147483647 h 336"/>
                    <a:gd name="T62" fmla="*/ 2147483647 w 143"/>
                    <a:gd name="T63" fmla="*/ 2147483647 h 3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3"/>
                    <a:gd name="T97" fmla="*/ 0 h 336"/>
                    <a:gd name="T98" fmla="*/ 143 w 143"/>
                    <a:gd name="T99" fmla="*/ 336 h 3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3" h="336">
                      <a:moveTo>
                        <a:pt x="58" y="97"/>
                      </a:moveTo>
                      <a:lnTo>
                        <a:pt x="67" y="47"/>
                      </a:lnTo>
                      <a:lnTo>
                        <a:pt x="87" y="10"/>
                      </a:lnTo>
                      <a:lnTo>
                        <a:pt x="125" y="0"/>
                      </a:lnTo>
                      <a:lnTo>
                        <a:pt x="143" y="16"/>
                      </a:lnTo>
                      <a:lnTo>
                        <a:pt x="138" y="47"/>
                      </a:lnTo>
                      <a:lnTo>
                        <a:pt x="106" y="89"/>
                      </a:lnTo>
                      <a:lnTo>
                        <a:pt x="91" y="140"/>
                      </a:lnTo>
                      <a:lnTo>
                        <a:pt x="86" y="180"/>
                      </a:lnTo>
                      <a:lnTo>
                        <a:pt x="87" y="196"/>
                      </a:lnTo>
                      <a:lnTo>
                        <a:pt x="105" y="225"/>
                      </a:lnTo>
                      <a:lnTo>
                        <a:pt x="114" y="251"/>
                      </a:lnTo>
                      <a:lnTo>
                        <a:pt x="114" y="281"/>
                      </a:lnTo>
                      <a:lnTo>
                        <a:pt x="111" y="296"/>
                      </a:lnTo>
                      <a:lnTo>
                        <a:pt x="116" y="308"/>
                      </a:lnTo>
                      <a:lnTo>
                        <a:pt x="114" y="320"/>
                      </a:lnTo>
                      <a:lnTo>
                        <a:pt x="97" y="322"/>
                      </a:lnTo>
                      <a:lnTo>
                        <a:pt x="64" y="322"/>
                      </a:lnTo>
                      <a:lnTo>
                        <a:pt x="28" y="328"/>
                      </a:lnTo>
                      <a:lnTo>
                        <a:pt x="9" y="336"/>
                      </a:lnTo>
                      <a:lnTo>
                        <a:pt x="0" y="324"/>
                      </a:lnTo>
                      <a:lnTo>
                        <a:pt x="7" y="306"/>
                      </a:lnTo>
                      <a:lnTo>
                        <a:pt x="31" y="297"/>
                      </a:lnTo>
                      <a:lnTo>
                        <a:pt x="58" y="297"/>
                      </a:lnTo>
                      <a:lnTo>
                        <a:pt x="82" y="293"/>
                      </a:lnTo>
                      <a:lnTo>
                        <a:pt x="87" y="283"/>
                      </a:lnTo>
                      <a:lnTo>
                        <a:pt x="83" y="258"/>
                      </a:lnTo>
                      <a:lnTo>
                        <a:pt x="72" y="221"/>
                      </a:lnTo>
                      <a:lnTo>
                        <a:pt x="53" y="194"/>
                      </a:lnTo>
                      <a:lnTo>
                        <a:pt x="50" y="165"/>
                      </a:lnTo>
                      <a:lnTo>
                        <a:pt x="53" y="139"/>
                      </a:lnTo>
                      <a:lnTo>
                        <a:pt x="58" y="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5" name="Freeform 142"/>
                <p:cNvSpPr>
                  <a:spLocks/>
                </p:cNvSpPr>
                <p:nvPr/>
              </p:nvSpPr>
              <p:spPr bwMode="auto">
                <a:xfrm>
                  <a:off x="5670550" y="2789238"/>
                  <a:ext cx="522288" cy="519113"/>
                </a:xfrm>
                <a:custGeom>
                  <a:avLst/>
                  <a:gdLst>
                    <a:gd name="T0" fmla="*/ 2147483647 w 329"/>
                    <a:gd name="T1" fmla="*/ 2147483647 h 327"/>
                    <a:gd name="T2" fmla="*/ 2147483647 w 329"/>
                    <a:gd name="T3" fmla="*/ 2147483647 h 327"/>
                    <a:gd name="T4" fmla="*/ 0 w 329"/>
                    <a:gd name="T5" fmla="*/ 2147483647 h 327"/>
                    <a:gd name="T6" fmla="*/ 2147483647 w 329"/>
                    <a:gd name="T7" fmla="*/ 2147483647 h 327"/>
                    <a:gd name="T8" fmla="*/ 2147483647 w 329"/>
                    <a:gd name="T9" fmla="*/ 2147483647 h 327"/>
                    <a:gd name="T10" fmla="*/ 2147483647 w 329"/>
                    <a:gd name="T11" fmla="*/ 2147483647 h 327"/>
                    <a:gd name="T12" fmla="*/ 2147483647 w 329"/>
                    <a:gd name="T13" fmla="*/ 2147483647 h 327"/>
                    <a:gd name="T14" fmla="*/ 2147483647 w 329"/>
                    <a:gd name="T15" fmla="*/ 2147483647 h 327"/>
                    <a:gd name="T16" fmla="*/ 2147483647 w 329"/>
                    <a:gd name="T17" fmla="*/ 2147483647 h 327"/>
                    <a:gd name="T18" fmla="*/ 2147483647 w 329"/>
                    <a:gd name="T19" fmla="*/ 2147483647 h 327"/>
                    <a:gd name="T20" fmla="*/ 2147483647 w 329"/>
                    <a:gd name="T21" fmla="*/ 2147483647 h 327"/>
                    <a:gd name="T22" fmla="*/ 2147483647 w 329"/>
                    <a:gd name="T23" fmla="*/ 2147483647 h 327"/>
                    <a:gd name="T24" fmla="*/ 2147483647 w 329"/>
                    <a:gd name="T25" fmla="*/ 2147483647 h 327"/>
                    <a:gd name="T26" fmla="*/ 2147483647 w 329"/>
                    <a:gd name="T27" fmla="*/ 2147483647 h 327"/>
                    <a:gd name="T28" fmla="*/ 2147483647 w 329"/>
                    <a:gd name="T29" fmla="*/ 2147483647 h 327"/>
                    <a:gd name="T30" fmla="*/ 2147483647 w 329"/>
                    <a:gd name="T31" fmla="*/ 2147483647 h 327"/>
                    <a:gd name="T32" fmla="*/ 2147483647 w 329"/>
                    <a:gd name="T33" fmla="*/ 2147483647 h 327"/>
                    <a:gd name="T34" fmla="*/ 2147483647 w 329"/>
                    <a:gd name="T35" fmla="*/ 0 h 327"/>
                    <a:gd name="T36" fmla="*/ 2147483647 w 329"/>
                    <a:gd name="T37" fmla="*/ 2147483647 h 327"/>
                    <a:gd name="T38" fmla="*/ 2147483647 w 329"/>
                    <a:gd name="T39" fmla="*/ 2147483647 h 327"/>
                    <a:gd name="T40" fmla="*/ 2147483647 w 329"/>
                    <a:gd name="T41" fmla="*/ 2147483647 h 327"/>
                    <a:gd name="T42" fmla="*/ 2147483647 w 329"/>
                    <a:gd name="T43" fmla="*/ 2147483647 h 327"/>
                    <a:gd name="T44" fmla="*/ 2147483647 w 329"/>
                    <a:gd name="T45" fmla="*/ 2147483647 h 327"/>
                    <a:gd name="T46" fmla="*/ 2147483647 w 329"/>
                    <a:gd name="T47" fmla="*/ 2147483647 h 327"/>
                    <a:gd name="T48" fmla="*/ 2147483647 w 329"/>
                    <a:gd name="T49" fmla="*/ 2147483647 h 327"/>
                    <a:gd name="T50" fmla="*/ 2147483647 w 329"/>
                    <a:gd name="T51" fmla="*/ 2147483647 h 327"/>
                    <a:gd name="T52" fmla="*/ 2147483647 w 329"/>
                    <a:gd name="T53" fmla="*/ 2147483647 h 327"/>
                    <a:gd name="T54" fmla="*/ 2147483647 w 329"/>
                    <a:gd name="T55" fmla="*/ 2147483647 h 327"/>
                    <a:gd name="T56" fmla="*/ 2147483647 w 329"/>
                    <a:gd name="T57" fmla="*/ 2147483647 h 3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29"/>
                    <a:gd name="T88" fmla="*/ 0 h 327"/>
                    <a:gd name="T89" fmla="*/ 329 w 329"/>
                    <a:gd name="T90" fmla="*/ 327 h 3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29" h="327">
                      <a:moveTo>
                        <a:pt x="87" y="262"/>
                      </a:moveTo>
                      <a:lnTo>
                        <a:pt x="40" y="262"/>
                      </a:lnTo>
                      <a:lnTo>
                        <a:pt x="0" y="272"/>
                      </a:lnTo>
                      <a:lnTo>
                        <a:pt x="8" y="300"/>
                      </a:lnTo>
                      <a:lnTo>
                        <a:pt x="36" y="305"/>
                      </a:lnTo>
                      <a:lnTo>
                        <a:pt x="90" y="302"/>
                      </a:lnTo>
                      <a:lnTo>
                        <a:pt x="150" y="309"/>
                      </a:lnTo>
                      <a:lnTo>
                        <a:pt x="233" y="324"/>
                      </a:lnTo>
                      <a:lnTo>
                        <a:pt x="260" y="327"/>
                      </a:lnTo>
                      <a:lnTo>
                        <a:pt x="273" y="314"/>
                      </a:lnTo>
                      <a:lnTo>
                        <a:pt x="284" y="283"/>
                      </a:lnTo>
                      <a:lnTo>
                        <a:pt x="291" y="168"/>
                      </a:lnTo>
                      <a:lnTo>
                        <a:pt x="291" y="119"/>
                      </a:lnTo>
                      <a:lnTo>
                        <a:pt x="288" y="82"/>
                      </a:lnTo>
                      <a:lnTo>
                        <a:pt x="306" y="65"/>
                      </a:lnTo>
                      <a:lnTo>
                        <a:pt x="325" y="44"/>
                      </a:lnTo>
                      <a:lnTo>
                        <a:pt x="327" y="29"/>
                      </a:lnTo>
                      <a:lnTo>
                        <a:pt x="329" y="0"/>
                      </a:lnTo>
                      <a:lnTo>
                        <a:pt x="261" y="51"/>
                      </a:lnTo>
                      <a:lnTo>
                        <a:pt x="250" y="79"/>
                      </a:lnTo>
                      <a:lnTo>
                        <a:pt x="268" y="100"/>
                      </a:lnTo>
                      <a:lnTo>
                        <a:pt x="268" y="164"/>
                      </a:lnTo>
                      <a:lnTo>
                        <a:pt x="260" y="211"/>
                      </a:lnTo>
                      <a:lnTo>
                        <a:pt x="252" y="253"/>
                      </a:lnTo>
                      <a:lnTo>
                        <a:pt x="241" y="282"/>
                      </a:lnTo>
                      <a:lnTo>
                        <a:pt x="227" y="300"/>
                      </a:lnTo>
                      <a:lnTo>
                        <a:pt x="191" y="289"/>
                      </a:lnTo>
                      <a:lnTo>
                        <a:pt x="140" y="274"/>
                      </a:lnTo>
                      <a:lnTo>
                        <a:pt x="87" y="2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26" name="Freeform 143"/>
                <p:cNvSpPr>
                  <a:spLocks/>
                </p:cNvSpPr>
                <p:nvPr/>
              </p:nvSpPr>
              <p:spPr bwMode="auto">
                <a:xfrm>
                  <a:off x="5437188" y="2719388"/>
                  <a:ext cx="690563" cy="557213"/>
                </a:xfrm>
                <a:custGeom>
                  <a:avLst/>
                  <a:gdLst>
                    <a:gd name="T0" fmla="*/ 2147483647 w 435"/>
                    <a:gd name="T1" fmla="*/ 2147483647 h 351"/>
                    <a:gd name="T2" fmla="*/ 2147483647 w 435"/>
                    <a:gd name="T3" fmla="*/ 2147483647 h 351"/>
                    <a:gd name="T4" fmla="*/ 2147483647 w 435"/>
                    <a:gd name="T5" fmla="*/ 2147483647 h 351"/>
                    <a:gd name="T6" fmla="*/ 2147483647 w 435"/>
                    <a:gd name="T7" fmla="*/ 2147483647 h 351"/>
                    <a:gd name="T8" fmla="*/ 2147483647 w 435"/>
                    <a:gd name="T9" fmla="*/ 2147483647 h 351"/>
                    <a:gd name="T10" fmla="*/ 2147483647 w 435"/>
                    <a:gd name="T11" fmla="*/ 2147483647 h 351"/>
                    <a:gd name="T12" fmla="*/ 2147483647 w 435"/>
                    <a:gd name="T13" fmla="*/ 2147483647 h 351"/>
                    <a:gd name="T14" fmla="*/ 2147483647 w 435"/>
                    <a:gd name="T15" fmla="*/ 2147483647 h 351"/>
                    <a:gd name="T16" fmla="*/ 0 w 435"/>
                    <a:gd name="T17" fmla="*/ 2147483647 h 351"/>
                    <a:gd name="T18" fmla="*/ 2147483647 w 435"/>
                    <a:gd name="T19" fmla="*/ 2147483647 h 351"/>
                    <a:gd name="T20" fmla="*/ 2147483647 w 435"/>
                    <a:gd name="T21" fmla="*/ 2147483647 h 351"/>
                    <a:gd name="T22" fmla="*/ 2147483647 w 435"/>
                    <a:gd name="T23" fmla="*/ 2147483647 h 351"/>
                    <a:gd name="T24" fmla="*/ 2147483647 w 435"/>
                    <a:gd name="T25" fmla="*/ 2147483647 h 351"/>
                    <a:gd name="T26" fmla="*/ 2147483647 w 435"/>
                    <a:gd name="T27" fmla="*/ 2147483647 h 351"/>
                    <a:gd name="T28" fmla="*/ 2147483647 w 435"/>
                    <a:gd name="T29" fmla="*/ 2147483647 h 351"/>
                    <a:gd name="T30" fmla="*/ 2147483647 w 435"/>
                    <a:gd name="T31" fmla="*/ 2147483647 h 351"/>
                    <a:gd name="T32" fmla="*/ 2147483647 w 435"/>
                    <a:gd name="T33" fmla="*/ 0 h 351"/>
                    <a:gd name="T34" fmla="*/ 2147483647 w 435"/>
                    <a:gd name="T35" fmla="*/ 2147483647 h 351"/>
                    <a:gd name="T36" fmla="*/ 2147483647 w 435"/>
                    <a:gd name="T37" fmla="*/ 2147483647 h 351"/>
                    <a:gd name="T38" fmla="*/ 2147483647 w 435"/>
                    <a:gd name="T39" fmla="*/ 2147483647 h 351"/>
                    <a:gd name="T40" fmla="*/ 2147483647 w 435"/>
                    <a:gd name="T41" fmla="*/ 2147483647 h 351"/>
                    <a:gd name="T42" fmla="*/ 2147483647 w 435"/>
                    <a:gd name="T43" fmla="*/ 2147483647 h 351"/>
                    <a:gd name="T44" fmla="*/ 2147483647 w 435"/>
                    <a:gd name="T45" fmla="*/ 2147483647 h 351"/>
                    <a:gd name="T46" fmla="*/ 2147483647 w 435"/>
                    <a:gd name="T47" fmla="*/ 2147483647 h 351"/>
                    <a:gd name="T48" fmla="*/ 2147483647 w 435"/>
                    <a:gd name="T49" fmla="*/ 2147483647 h 351"/>
                    <a:gd name="T50" fmla="*/ 2147483647 w 435"/>
                    <a:gd name="T51" fmla="*/ 2147483647 h 351"/>
                    <a:gd name="T52" fmla="*/ 2147483647 w 435"/>
                    <a:gd name="T53" fmla="*/ 2147483647 h 351"/>
                    <a:gd name="T54" fmla="*/ 2147483647 w 435"/>
                    <a:gd name="T55" fmla="*/ 2147483647 h 351"/>
                    <a:gd name="T56" fmla="*/ 2147483647 w 435"/>
                    <a:gd name="T57" fmla="*/ 2147483647 h 351"/>
                    <a:gd name="T58" fmla="*/ 2147483647 w 435"/>
                    <a:gd name="T59" fmla="*/ 2147483647 h 351"/>
                    <a:gd name="T60" fmla="*/ 2147483647 w 435"/>
                    <a:gd name="T61" fmla="*/ 2147483647 h 351"/>
                    <a:gd name="T62" fmla="*/ 2147483647 w 435"/>
                    <a:gd name="T63" fmla="*/ 2147483647 h 351"/>
                    <a:gd name="T64" fmla="*/ 2147483647 w 435"/>
                    <a:gd name="T65" fmla="*/ 2147483647 h 3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35"/>
                    <a:gd name="T100" fmla="*/ 0 h 351"/>
                    <a:gd name="T101" fmla="*/ 435 w 435"/>
                    <a:gd name="T102" fmla="*/ 351 h 3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35" h="351">
                      <a:moveTo>
                        <a:pt x="121" y="313"/>
                      </a:moveTo>
                      <a:lnTo>
                        <a:pt x="132" y="330"/>
                      </a:lnTo>
                      <a:lnTo>
                        <a:pt x="121" y="347"/>
                      </a:lnTo>
                      <a:lnTo>
                        <a:pt x="80" y="351"/>
                      </a:lnTo>
                      <a:lnTo>
                        <a:pt x="72" y="323"/>
                      </a:lnTo>
                      <a:lnTo>
                        <a:pt x="46" y="270"/>
                      </a:lnTo>
                      <a:lnTo>
                        <a:pt x="23" y="213"/>
                      </a:lnTo>
                      <a:lnTo>
                        <a:pt x="5" y="166"/>
                      </a:lnTo>
                      <a:lnTo>
                        <a:pt x="0" y="127"/>
                      </a:lnTo>
                      <a:lnTo>
                        <a:pt x="13" y="103"/>
                      </a:lnTo>
                      <a:lnTo>
                        <a:pt x="44" y="82"/>
                      </a:lnTo>
                      <a:lnTo>
                        <a:pt x="149" y="56"/>
                      </a:lnTo>
                      <a:lnTo>
                        <a:pt x="245" y="43"/>
                      </a:lnTo>
                      <a:lnTo>
                        <a:pt x="314" y="31"/>
                      </a:lnTo>
                      <a:lnTo>
                        <a:pt x="358" y="20"/>
                      </a:lnTo>
                      <a:lnTo>
                        <a:pt x="382" y="10"/>
                      </a:lnTo>
                      <a:lnTo>
                        <a:pt x="412" y="0"/>
                      </a:lnTo>
                      <a:lnTo>
                        <a:pt x="435" y="10"/>
                      </a:lnTo>
                      <a:lnTo>
                        <a:pt x="431" y="31"/>
                      </a:lnTo>
                      <a:lnTo>
                        <a:pt x="410" y="50"/>
                      </a:lnTo>
                      <a:lnTo>
                        <a:pt x="382" y="59"/>
                      </a:lnTo>
                      <a:lnTo>
                        <a:pt x="353" y="50"/>
                      </a:lnTo>
                      <a:lnTo>
                        <a:pt x="330" y="45"/>
                      </a:lnTo>
                      <a:lnTo>
                        <a:pt x="273" y="57"/>
                      </a:lnTo>
                      <a:lnTo>
                        <a:pt x="183" y="74"/>
                      </a:lnTo>
                      <a:lnTo>
                        <a:pt x="109" y="91"/>
                      </a:lnTo>
                      <a:lnTo>
                        <a:pt x="54" y="107"/>
                      </a:lnTo>
                      <a:lnTo>
                        <a:pt x="39" y="121"/>
                      </a:lnTo>
                      <a:lnTo>
                        <a:pt x="37" y="139"/>
                      </a:lnTo>
                      <a:lnTo>
                        <a:pt x="49" y="177"/>
                      </a:lnTo>
                      <a:lnTo>
                        <a:pt x="76" y="234"/>
                      </a:lnTo>
                      <a:lnTo>
                        <a:pt x="108" y="285"/>
                      </a:lnTo>
                      <a:lnTo>
                        <a:pt x="121" y="3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789" name="Group 123"/>
              <p:cNvGrpSpPr>
                <a:grpSpLocks/>
              </p:cNvGrpSpPr>
              <p:nvPr/>
            </p:nvGrpSpPr>
            <p:grpSpPr bwMode="auto">
              <a:xfrm>
                <a:off x="5740400" y="4441372"/>
                <a:ext cx="2293257" cy="1286102"/>
                <a:chOff x="4254500" y="4146550"/>
                <a:chExt cx="2876550" cy="1303338"/>
              </a:xfrm>
            </p:grpSpPr>
            <p:sp>
              <p:nvSpPr>
                <p:cNvPr id="26790" name="Freeform 91"/>
                <p:cNvSpPr>
                  <a:spLocks/>
                </p:cNvSpPr>
                <p:nvPr/>
              </p:nvSpPr>
              <p:spPr bwMode="auto">
                <a:xfrm>
                  <a:off x="4289425" y="4316413"/>
                  <a:ext cx="2830513" cy="785812"/>
                </a:xfrm>
                <a:custGeom>
                  <a:avLst/>
                  <a:gdLst>
                    <a:gd name="T0" fmla="*/ 2147483647 w 1783"/>
                    <a:gd name="T1" fmla="*/ 2147483647 h 495"/>
                    <a:gd name="T2" fmla="*/ 0 w 1783"/>
                    <a:gd name="T3" fmla="*/ 2147483647 h 495"/>
                    <a:gd name="T4" fmla="*/ 2147483647 w 1783"/>
                    <a:gd name="T5" fmla="*/ 2147483647 h 495"/>
                    <a:gd name="T6" fmla="*/ 2147483647 w 1783"/>
                    <a:gd name="T7" fmla="*/ 2147483647 h 495"/>
                    <a:gd name="T8" fmla="*/ 2147483647 w 1783"/>
                    <a:gd name="T9" fmla="*/ 2147483647 h 495"/>
                    <a:gd name="T10" fmla="*/ 2147483647 w 1783"/>
                    <a:gd name="T11" fmla="*/ 0 h 495"/>
                    <a:gd name="T12" fmla="*/ 2147483647 w 1783"/>
                    <a:gd name="T13" fmla="*/ 2147483647 h 495"/>
                    <a:gd name="T14" fmla="*/ 2147483647 w 1783"/>
                    <a:gd name="T15" fmla="*/ 2147483647 h 495"/>
                    <a:gd name="T16" fmla="*/ 2147483647 w 1783"/>
                    <a:gd name="T17" fmla="*/ 2147483647 h 495"/>
                    <a:gd name="T18" fmla="*/ 2147483647 w 1783"/>
                    <a:gd name="T19" fmla="*/ 2147483647 h 495"/>
                    <a:gd name="T20" fmla="*/ 2147483647 w 1783"/>
                    <a:gd name="T21" fmla="*/ 2147483647 h 495"/>
                    <a:gd name="T22" fmla="*/ 2147483647 w 1783"/>
                    <a:gd name="T23" fmla="*/ 2147483647 h 495"/>
                    <a:gd name="T24" fmla="*/ 2147483647 w 1783"/>
                    <a:gd name="T25" fmla="*/ 2147483647 h 495"/>
                    <a:gd name="T26" fmla="*/ 2147483647 w 1783"/>
                    <a:gd name="T27" fmla="*/ 2147483647 h 495"/>
                    <a:gd name="T28" fmla="*/ 2147483647 w 1783"/>
                    <a:gd name="T29" fmla="*/ 2147483647 h 495"/>
                    <a:gd name="T30" fmla="*/ 2147483647 w 1783"/>
                    <a:gd name="T31" fmla="*/ 2147483647 h 495"/>
                    <a:gd name="T32" fmla="*/ 2147483647 w 1783"/>
                    <a:gd name="T33" fmla="*/ 2147483647 h 495"/>
                    <a:gd name="T34" fmla="*/ 2147483647 w 1783"/>
                    <a:gd name="T35" fmla="*/ 2147483647 h 495"/>
                    <a:gd name="T36" fmla="*/ 2147483647 w 1783"/>
                    <a:gd name="T37" fmla="*/ 2147483647 h 495"/>
                    <a:gd name="T38" fmla="*/ 2147483647 w 1783"/>
                    <a:gd name="T39" fmla="*/ 2147483647 h 495"/>
                    <a:gd name="T40" fmla="*/ 2147483647 w 1783"/>
                    <a:gd name="T41" fmla="*/ 2147483647 h 495"/>
                    <a:gd name="T42" fmla="*/ 2147483647 w 1783"/>
                    <a:gd name="T43" fmla="*/ 2147483647 h 495"/>
                    <a:gd name="T44" fmla="*/ 2147483647 w 1783"/>
                    <a:gd name="T45" fmla="*/ 2147483647 h 495"/>
                    <a:gd name="T46" fmla="*/ 2147483647 w 1783"/>
                    <a:gd name="T47" fmla="*/ 2147483647 h 495"/>
                    <a:gd name="T48" fmla="*/ 2147483647 w 1783"/>
                    <a:gd name="T49" fmla="*/ 2147483647 h 495"/>
                    <a:gd name="T50" fmla="*/ 2147483647 w 1783"/>
                    <a:gd name="T51" fmla="*/ 2147483647 h 495"/>
                    <a:gd name="T52" fmla="*/ 2147483647 w 1783"/>
                    <a:gd name="T53" fmla="*/ 2147483647 h 495"/>
                    <a:gd name="T54" fmla="*/ 2147483647 w 1783"/>
                    <a:gd name="T55" fmla="*/ 2147483647 h 495"/>
                    <a:gd name="T56" fmla="*/ 2147483647 w 1783"/>
                    <a:gd name="T57" fmla="*/ 2147483647 h 495"/>
                    <a:gd name="T58" fmla="*/ 2147483647 w 1783"/>
                    <a:gd name="T59" fmla="*/ 2147483647 h 495"/>
                    <a:gd name="T60" fmla="*/ 2147483647 w 1783"/>
                    <a:gd name="T61" fmla="*/ 2147483647 h 495"/>
                    <a:gd name="T62" fmla="*/ 2147483647 w 1783"/>
                    <a:gd name="T63" fmla="*/ 2147483647 h 495"/>
                    <a:gd name="T64" fmla="*/ 2147483647 w 1783"/>
                    <a:gd name="T65" fmla="*/ 2147483647 h 495"/>
                    <a:gd name="T66" fmla="*/ 2147483647 w 1783"/>
                    <a:gd name="T67" fmla="*/ 2147483647 h 495"/>
                    <a:gd name="T68" fmla="*/ 2147483647 w 1783"/>
                    <a:gd name="T69" fmla="*/ 2147483647 h 495"/>
                    <a:gd name="T70" fmla="*/ 2147483647 w 1783"/>
                    <a:gd name="T71" fmla="*/ 2147483647 h 495"/>
                    <a:gd name="T72" fmla="*/ 2147483647 w 1783"/>
                    <a:gd name="T73" fmla="*/ 2147483647 h 495"/>
                    <a:gd name="T74" fmla="*/ 2147483647 w 1783"/>
                    <a:gd name="T75" fmla="*/ 2147483647 h 495"/>
                    <a:gd name="T76" fmla="*/ 2147483647 w 1783"/>
                    <a:gd name="T77" fmla="*/ 2147483647 h 495"/>
                    <a:gd name="T78" fmla="*/ 2147483647 w 1783"/>
                    <a:gd name="T79" fmla="*/ 2147483647 h 495"/>
                    <a:gd name="T80" fmla="*/ 2147483647 w 1783"/>
                    <a:gd name="T81" fmla="*/ 2147483647 h 495"/>
                    <a:gd name="T82" fmla="*/ 2147483647 w 1783"/>
                    <a:gd name="T83" fmla="*/ 2147483647 h 495"/>
                    <a:gd name="T84" fmla="*/ 2147483647 w 1783"/>
                    <a:gd name="T85" fmla="*/ 2147483647 h 4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83"/>
                    <a:gd name="T130" fmla="*/ 0 h 495"/>
                    <a:gd name="T131" fmla="*/ 1783 w 1783"/>
                    <a:gd name="T132" fmla="*/ 495 h 49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83" h="495">
                      <a:moveTo>
                        <a:pt x="10" y="90"/>
                      </a:moveTo>
                      <a:lnTo>
                        <a:pt x="0" y="10"/>
                      </a:lnTo>
                      <a:lnTo>
                        <a:pt x="225" y="11"/>
                      </a:lnTo>
                      <a:lnTo>
                        <a:pt x="521" y="8"/>
                      </a:lnTo>
                      <a:lnTo>
                        <a:pt x="779" y="3"/>
                      </a:lnTo>
                      <a:lnTo>
                        <a:pt x="1099" y="0"/>
                      </a:lnTo>
                      <a:lnTo>
                        <a:pt x="1356" y="3"/>
                      </a:lnTo>
                      <a:lnTo>
                        <a:pt x="1583" y="3"/>
                      </a:lnTo>
                      <a:lnTo>
                        <a:pt x="1626" y="15"/>
                      </a:lnTo>
                      <a:lnTo>
                        <a:pt x="1652" y="55"/>
                      </a:lnTo>
                      <a:lnTo>
                        <a:pt x="1671" y="85"/>
                      </a:lnTo>
                      <a:lnTo>
                        <a:pt x="1722" y="101"/>
                      </a:lnTo>
                      <a:lnTo>
                        <a:pt x="1718" y="143"/>
                      </a:lnTo>
                      <a:lnTo>
                        <a:pt x="1707" y="179"/>
                      </a:lnTo>
                      <a:lnTo>
                        <a:pt x="1702" y="240"/>
                      </a:lnTo>
                      <a:lnTo>
                        <a:pt x="1701" y="270"/>
                      </a:lnTo>
                      <a:lnTo>
                        <a:pt x="1692" y="301"/>
                      </a:lnTo>
                      <a:lnTo>
                        <a:pt x="1707" y="339"/>
                      </a:lnTo>
                      <a:lnTo>
                        <a:pt x="1755" y="384"/>
                      </a:lnTo>
                      <a:lnTo>
                        <a:pt x="1783" y="421"/>
                      </a:lnTo>
                      <a:lnTo>
                        <a:pt x="1775" y="495"/>
                      </a:lnTo>
                      <a:lnTo>
                        <a:pt x="1664" y="466"/>
                      </a:lnTo>
                      <a:lnTo>
                        <a:pt x="1648" y="454"/>
                      </a:lnTo>
                      <a:lnTo>
                        <a:pt x="1636" y="435"/>
                      </a:lnTo>
                      <a:lnTo>
                        <a:pt x="1644" y="380"/>
                      </a:lnTo>
                      <a:lnTo>
                        <a:pt x="1634" y="352"/>
                      </a:lnTo>
                      <a:lnTo>
                        <a:pt x="1596" y="304"/>
                      </a:lnTo>
                      <a:lnTo>
                        <a:pt x="1579" y="260"/>
                      </a:lnTo>
                      <a:lnTo>
                        <a:pt x="1578" y="230"/>
                      </a:lnTo>
                      <a:lnTo>
                        <a:pt x="1583" y="209"/>
                      </a:lnTo>
                      <a:lnTo>
                        <a:pt x="1601" y="165"/>
                      </a:lnTo>
                      <a:lnTo>
                        <a:pt x="1609" y="128"/>
                      </a:lnTo>
                      <a:lnTo>
                        <a:pt x="1596" y="101"/>
                      </a:lnTo>
                      <a:lnTo>
                        <a:pt x="1572" y="78"/>
                      </a:lnTo>
                      <a:lnTo>
                        <a:pt x="1358" y="83"/>
                      </a:lnTo>
                      <a:lnTo>
                        <a:pt x="1169" y="86"/>
                      </a:lnTo>
                      <a:lnTo>
                        <a:pt x="944" y="85"/>
                      </a:lnTo>
                      <a:lnTo>
                        <a:pt x="762" y="79"/>
                      </a:lnTo>
                      <a:lnTo>
                        <a:pt x="655" y="83"/>
                      </a:lnTo>
                      <a:lnTo>
                        <a:pt x="516" y="94"/>
                      </a:lnTo>
                      <a:lnTo>
                        <a:pt x="213" y="90"/>
                      </a:lnTo>
                      <a:lnTo>
                        <a:pt x="27" y="89"/>
                      </a:lnTo>
                      <a:lnTo>
                        <a:pt x="10" y="90"/>
                      </a:lnTo>
                      <a:close/>
                    </a:path>
                  </a:pathLst>
                </a:custGeom>
                <a:solidFill>
                  <a:srgbClr val="FDEE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1" name="Freeform 92"/>
                <p:cNvSpPr>
                  <a:spLocks/>
                </p:cNvSpPr>
                <p:nvPr/>
              </p:nvSpPr>
              <p:spPr bwMode="auto">
                <a:xfrm>
                  <a:off x="4516438" y="4330700"/>
                  <a:ext cx="52388" cy="93662"/>
                </a:xfrm>
                <a:custGeom>
                  <a:avLst/>
                  <a:gdLst>
                    <a:gd name="T0" fmla="*/ 0 w 33"/>
                    <a:gd name="T1" fmla="*/ 2147483647 h 59"/>
                    <a:gd name="T2" fmla="*/ 2147483647 w 33"/>
                    <a:gd name="T3" fmla="*/ 2147483647 h 59"/>
                    <a:gd name="T4" fmla="*/ 2147483647 w 33"/>
                    <a:gd name="T5" fmla="*/ 2147483647 h 59"/>
                    <a:gd name="T6" fmla="*/ 2147483647 w 33"/>
                    <a:gd name="T7" fmla="*/ 0 h 59"/>
                    <a:gd name="T8" fmla="*/ 0 w 33"/>
                    <a:gd name="T9" fmla="*/ 2147483647 h 59"/>
                    <a:gd name="T10" fmla="*/ 0 60000 65536"/>
                    <a:gd name="T11" fmla="*/ 0 60000 65536"/>
                    <a:gd name="T12" fmla="*/ 0 60000 65536"/>
                    <a:gd name="T13" fmla="*/ 0 60000 65536"/>
                    <a:gd name="T14" fmla="*/ 0 60000 65536"/>
                    <a:gd name="T15" fmla="*/ 0 w 33"/>
                    <a:gd name="T16" fmla="*/ 0 h 59"/>
                    <a:gd name="T17" fmla="*/ 33 w 33"/>
                    <a:gd name="T18" fmla="*/ 59 h 59"/>
                  </a:gdLst>
                  <a:ahLst/>
                  <a:cxnLst>
                    <a:cxn ang="T10">
                      <a:pos x="T0" y="T1"/>
                    </a:cxn>
                    <a:cxn ang="T11">
                      <a:pos x="T2" y="T3"/>
                    </a:cxn>
                    <a:cxn ang="T12">
                      <a:pos x="T4" y="T5"/>
                    </a:cxn>
                    <a:cxn ang="T13">
                      <a:pos x="T6" y="T7"/>
                    </a:cxn>
                    <a:cxn ang="T14">
                      <a:pos x="T8" y="T9"/>
                    </a:cxn>
                  </a:cxnLst>
                  <a:rect l="T15" t="T16" r="T17" b="T18"/>
                  <a:pathLst>
                    <a:path w="33" h="59">
                      <a:moveTo>
                        <a:pt x="0" y="4"/>
                      </a:moveTo>
                      <a:lnTo>
                        <a:pt x="6" y="59"/>
                      </a:lnTo>
                      <a:lnTo>
                        <a:pt x="33" y="59"/>
                      </a:lnTo>
                      <a:lnTo>
                        <a:pt x="33"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2" name="Freeform 93"/>
                <p:cNvSpPr>
                  <a:spLocks/>
                </p:cNvSpPr>
                <p:nvPr/>
              </p:nvSpPr>
              <p:spPr bwMode="auto">
                <a:xfrm>
                  <a:off x="4703763" y="4333875"/>
                  <a:ext cx="53975" cy="95250"/>
                </a:xfrm>
                <a:custGeom>
                  <a:avLst/>
                  <a:gdLst>
                    <a:gd name="T0" fmla="*/ 0 w 34"/>
                    <a:gd name="T1" fmla="*/ 2147483647 h 60"/>
                    <a:gd name="T2" fmla="*/ 2147483647 w 34"/>
                    <a:gd name="T3" fmla="*/ 2147483647 h 60"/>
                    <a:gd name="T4" fmla="*/ 2147483647 w 34"/>
                    <a:gd name="T5" fmla="*/ 2147483647 h 60"/>
                    <a:gd name="T6" fmla="*/ 2147483647 w 34"/>
                    <a:gd name="T7" fmla="*/ 0 h 60"/>
                    <a:gd name="T8" fmla="*/ 0 w 34"/>
                    <a:gd name="T9" fmla="*/ 2147483647 h 60"/>
                    <a:gd name="T10" fmla="*/ 0 60000 65536"/>
                    <a:gd name="T11" fmla="*/ 0 60000 65536"/>
                    <a:gd name="T12" fmla="*/ 0 60000 65536"/>
                    <a:gd name="T13" fmla="*/ 0 60000 65536"/>
                    <a:gd name="T14" fmla="*/ 0 60000 65536"/>
                    <a:gd name="T15" fmla="*/ 0 w 34"/>
                    <a:gd name="T16" fmla="*/ 0 h 60"/>
                    <a:gd name="T17" fmla="*/ 34 w 34"/>
                    <a:gd name="T18" fmla="*/ 60 h 60"/>
                  </a:gdLst>
                  <a:ahLst/>
                  <a:cxnLst>
                    <a:cxn ang="T10">
                      <a:pos x="T0" y="T1"/>
                    </a:cxn>
                    <a:cxn ang="T11">
                      <a:pos x="T2" y="T3"/>
                    </a:cxn>
                    <a:cxn ang="T12">
                      <a:pos x="T4" y="T5"/>
                    </a:cxn>
                    <a:cxn ang="T13">
                      <a:pos x="T6" y="T7"/>
                    </a:cxn>
                    <a:cxn ang="T14">
                      <a:pos x="T8" y="T9"/>
                    </a:cxn>
                  </a:cxnLst>
                  <a:rect l="T15" t="T16" r="T17" b="T18"/>
                  <a:pathLst>
                    <a:path w="34" h="60">
                      <a:moveTo>
                        <a:pt x="0" y="4"/>
                      </a:moveTo>
                      <a:lnTo>
                        <a:pt x="5" y="60"/>
                      </a:lnTo>
                      <a:lnTo>
                        <a:pt x="34" y="60"/>
                      </a:lnTo>
                      <a:lnTo>
                        <a:pt x="34"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3" name="Freeform 94"/>
                <p:cNvSpPr>
                  <a:spLocks/>
                </p:cNvSpPr>
                <p:nvPr/>
              </p:nvSpPr>
              <p:spPr bwMode="auto">
                <a:xfrm>
                  <a:off x="4884738" y="4333875"/>
                  <a:ext cx="50800" cy="95250"/>
                </a:xfrm>
                <a:custGeom>
                  <a:avLst/>
                  <a:gdLst>
                    <a:gd name="T0" fmla="*/ 0 w 32"/>
                    <a:gd name="T1" fmla="*/ 2147483647 h 60"/>
                    <a:gd name="T2" fmla="*/ 2147483647 w 32"/>
                    <a:gd name="T3" fmla="*/ 2147483647 h 60"/>
                    <a:gd name="T4" fmla="*/ 2147483647 w 32"/>
                    <a:gd name="T5" fmla="*/ 2147483647 h 60"/>
                    <a:gd name="T6" fmla="*/ 2147483647 w 32"/>
                    <a:gd name="T7" fmla="*/ 0 h 60"/>
                    <a:gd name="T8" fmla="*/ 0 w 32"/>
                    <a:gd name="T9" fmla="*/ 2147483647 h 60"/>
                    <a:gd name="T10" fmla="*/ 0 60000 65536"/>
                    <a:gd name="T11" fmla="*/ 0 60000 65536"/>
                    <a:gd name="T12" fmla="*/ 0 60000 65536"/>
                    <a:gd name="T13" fmla="*/ 0 60000 65536"/>
                    <a:gd name="T14" fmla="*/ 0 60000 65536"/>
                    <a:gd name="T15" fmla="*/ 0 w 32"/>
                    <a:gd name="T16" fmla="*/ 0 h 60"/>
                    <a:gd name="T17" fmla="*/ 32 w 32"/>
                    <a:gd name="T18" fmla="*/ 60 h 60"/>
                  </a:gdLst>
                  <a:ahLst/>
                  <a:cxnLst>
                    <a:cxn ang="T10">
                      <a:pos x="T0" y="T1"/>
                    </a:cxn>
                    <a:cxn ang="T11">
                      <a:pos x="T2" y="T3"/>
                    </a:cxn>
                    <a:cxn ang="T12">
                      <a:pos x="T4" y="T5"/>
                    </a:cxn>
                    <a:cxn ang="T13">
                      <a:pos x="T6" y="T7"/>
                    </a:cxn>
                    <a:cxn ang="T14">
                      <a:pos x="T8" y="T9"/>
                    </a:cxn>
                  </a:cxnLst>
                  <a:rect l="T15" t="T16" r="T17" b="T18"/>
                  <a:pathLst>
                    <a:path w="32" h="60">
                      <a:moveTo>
                        <a:pt x="0" y="4"/>
                      </a:moveTo>
                      <a:lnTo>
                        <a:pt x="6" y="60"/>
                      </a:lnTo>
                      <a:lnTo>
                        <a:pt x="32" y="60"/>
                      </a:lnTo>
                      <a:lnTo>
                        <a:pt x="32"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4" name="Freeform 95"/>
                <p:cNvSpPr>
                  <a:spLocks/>
                </p:cNvSpPr>
                <p:nvPr/>
              </p:nvSpPr>
              <p:spPr bwMode="auto">
                <a:xfrm>
                  <a:off x="5062538" y="4325938"/>
                  <a:ext cx="53975" cy="95250"/>
                </a:xfrm>
                <a:custGeom>
                  <a:avLst/>
                  <a:gdLst>
                    <a:gd name="T0" fmla="*/ 0 w 34"/>
                    <a:gd name="T1" fmla="*/ 2147483647 h 60"/>
                    <a:gd name="T2" fmla="*/ 2147483647 w 34"/>
                    <a:gd name="T3" fmla="*/ 2147483647 h 60"/>
                    <a:gd name="T4" fmla="*/ 2147483647 w 34"/>
                    <a:gd name="T5" fmla="*/ 2147483647 h 60"/>
                    <a:gd name="T6" fmla="*/ 2147483647 w 34"/>
                    <a:gd name="T7" fmla="*/ 0 h 60"/>
                    <a:gd name="T8" fmla="*/ 0 w 34"/>
                    <a:gd name="T9" fmla="*/ 2147483647 h 60"/>
                    <a:gd name="T10" fmla="*/ 0 60000 65536"/>
                    <a:gd name="T11" fmla="*/ 0 60000 65536"/>
                    <a:gd name="T12" fmla="*/ 0 60000 65536"/>
                    <a:gd name="T13" fmla="*/ 0 60000 65536"/>
                    <a:gd name="T14" fmla="*/ 0 60000 65536"/>
                    <a:gd name="T15" fmla="*/ 0 w 34"/>
                    <a:gd name="T16" fmla="*/ 0 h 60"/>
                    <a:gd name="T17" fmla="*/ 34 w 34"/>
                    <a:gd name="T18" fmla="*/ 60 h 60"/>
                  </a:gdLst>
                  <a:ahLst/>
                  <a:cxnLst>
                    <a:cxn ang="T10">
                      <a:pos x="T0" y="T1"/>
                    </a:cxn>
                    <a:cxn ang="T11">
                      <a:pos x="T2" y="T3"/>
                    </a:cxn>
                    <a:cxn ang="T12">
                      <a:pos x="T4" y="T5"/>
                    </a:cxn>
                    <a:cxn ang="T13">
                      <a:pos x="T6" y="T7"/>
                    </a:cxn>
                    <a:cxn ang="T14">
                      <a:pos x="T8" y="T9"/>
                    </a:cxn>
                  </a:cxnLst>
                  <a:rect l="T15" t="T16" r="T17" b="T18"/>
                  <a:pathLst>
                    <a:path w="34" h="60">
                      <a:moveTo>
                        <a:pt x="0" y="4"/>
                      </a:moveTo>
                      <a:lnTo>
                        <a:pt x="6" y="60"/>
                      </a:lnTo>
                      <a:lnTo>
                        <a:pt x="34" y="60"/>
                      </a:lnTo>
                      <a:lnTo>
                        <a:pt x="34"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5" name="Freeform 96"/>
                <p:cNvSpPr>
                  <a:spLocks/>
                </p:cNvSpPr>
                <p:nvPr/>
              </p:nvSpPr>
              <p:spPr bwMode="auto">
                <a:xfrm>
                  <a:off x="5245100" y="4325938"/>
                  <a:ext cx="49213" cy="95250"/>
                </a:xfrm>
                <a:custGeom>
                  <a:avLst/>
                  <a:gdLst>
                    <a:gd name="T0" fmla="*/ 0 w 31"/>
                    <a:gd name="T1" fmla="*/ 2147483647 h 60"/>
                    <a:gd name="T2" fmla="*/ 2147483647 w 31"/>
                    <a:gd name="T3" fmla="*/ 2147483647 h 60"/>
                    <a:gd name="T4" fmla="*/ 2147483647 w 31"/>
                    <a:gd name="T5" fmla="*/ 2147483647 h 60"/>
                    <a:gd name="T6" fmla="*/ 2147483647 w 31"/>
                    <a:gd name="T7" fmla="*/ 0 h 60"/>
                    <a:gd name="T8" fmla="*/ 0 w 31"/>
                    <a:gd name="T9" fmla="*/ 2147483647 h 60"/>
                    <a:gd name="T10" fmla="*/ 0 60000 65536"/>
                    <a:gd name="T11" fmla="*/ 0 60000 65536"/>
                    <a:gd name="T12" fmla="*/ 0 60000 65536"/>
                    <a:gd name="T13" fmla="*/ 0 60000 65536"/>
                    <a:gd name="T14" fmla="*/ 0 60000 65536"/>
                    <a:gd name="T15" fmla="*/ 0 w 31"/>
                    <a:gd name="T16" fmla="*/ 0 h 60"/>
                    <a:gd name="T17" fmla="*/ 31 w 31"/>
                    <a:gd name="T18" fmla="*/ 60 h 60"/>
                  </a:gdLst>
                  <a:ahLst/>
                  <a:cxnLst>
                    <a:cxn ang="T10">
                      <a:pos x="T0" y="T1"/>
                    </a:cxn>
                    <a:cxn ang="T11">
                      <a:pos x="T2" y="T3"/>
                    </a:cxn>
                    <a:cxn ang="T12">
                      <a:pos x="T4" y="T5"/>
                    </a:cxn>
                    <a:cxn ang="T13">
                      <a:pos x="T6" y="T7"/>
                    </a:cxn>
                    <a:cxn ang="T14">
                      <a:pos x="T8" y="T9"/>
                    </a:cxn>
                  </a:cxnLst>
                  <a:rect l="T15" t="T16" r="T17" b="T18"/>
                  <a:pathLst>
                    <a:path w="31" h="60">
                      <a:moveTo>
                        <a:pt x="0" y="4"/>
                      </a:moveTo>
                      <a:lnTo>
                        <a:pt x="5" y="60"/>
                      </a:lnTo>
                      <a:lnTo>
                        <a:pt x="31" y="60"/>
                      </a:lnTo>
                      <a:lnTo>
                        <a:pt x="31"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6" name="Freeform 97"/>
                <p:cNvSpPr>
                  <a:spLocks/>
                </p:cNvSpPr>
                <p:nvPr/>
              </p:nvSpPr>
              <p:spPr bwMode="auto">
                <a:xfrm>
                  <a:off x="5421313" y="4325938"/>
                  <a:ext cx="55563" cy="95250"/>
                </a:xfrm>
                <a:custGeom>
                  <a:avLst/>
                  <a:gdLst>
                    <a:gd name="T0" fmla="*/ 0 w 35"/>
                    <a:gd name="T1" fmla="*/ 2147483647 h 60"/>
                    <a:gd name="T2" fmla="*/ 2147483647 w 35"/>
                    <a:gd name="T3" fmla="*/ 2147483647 h 60"/>
                    <a:gd name="T4" fmla="*/ 2147483647 w 35"/>
                    <a:gd name="T5" fmla="*/ 2147483647 h 60"/>
                    <a:gd name="T6" fmla="*/ 2147483647 w 35"/>
                    <a:gd name="T7" fmla="*/ 0 h 60"/>
                    <a:gd name="T8" fmla="*/ 0 w 35"/>
                    <a:gd name="T9" fmla="*/ 2147483647 h 60"/>
                    <a:gd name="T10" fmla="*/ 0 60000 65536"/>
                    <a:gd name="T11" fmla="*/ 0 60000 65536"/>
                    <a:gd name="T12" fmla="*/ 0 60000 65536"/>
                    <a:gd name="T13" fmla="*/ 0 60000 65536"/>
                    <a:gd name="T14" fmla="*/ 0 60000 65536"/>
                    <a:gd name="T15" fmla="*/ 0 w 35"/>
                    <a:gd name="T16" fmla="*/ 0 h 60"/>
                    <a:gd name="T17" fmla="*/ 35 w 35"/>
                    <a:gd name="T18" fmla="*/ 60 h 60"/>
                  </a:gdLst>
                  <a:ahLst/>
                  <a:cxnLst>
                    <a:cxn ang="T10">
                      <a:pos x="T0" y="T1"/>
                    </a:cxn>
                    <a:cxn ang="T11">
                      <a:pos x="T2" y="T3"/>
                    </a:cxn>
                    <a:cxn ang="T12">
                      <a:pos x="T4" y="T5"/>
                    </a:cxn>
                    <a:cxn ang="T13">
                      <a:pos x="T6" y="T7"/>
                    </a:cxn>
                    <a:cxn ang="T14">
                      <a:pos x="T8" y="T9"/>
                    </a:cxn>
                  </a:cxnLst>
                  <a:rect l="T15" t="T16" r="T17" b="T18"/>
                  <a:pathLst>
                    <a:path w="35" h="60">
                      <a:moveTo>
                        <a:pt x="0" y="4"/>
                      </a:moveTo>
                      <a:lnTo>
                        <a:pt x="6" y="60"/>
                      </a:lnTo>
                      <a:lnTo>
                        <a:pt x="35" y="60"/>
                      </a:lnTo>
                      <a:lnTo>
                        <a:pt x="35"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7" name="Freeform 98"/>
                <p:cNvSpPr>
                  <a:spLocks/>
                </p:cNvSpPr>
                <p:nvPr/>
              </p:nvSpPr>
              <p:spPr bwMode="auto">
                <a:xfrm>
                  <a:off x="5603875" y="4325938"/>
                  <a:ext cx="50800" cy="95250"/>
                </a:xfrm>
                <a:custGeom>
                  <a:avLst/>
                  <a:gdLst>
                    <a:gd name="T0" fmla="*/ 0 w 32"/>
                    <a:gd name="T1" fmla="*/ 2147483647 h 60"/>
                    <a:gd name="T2" fmla="*/ 2147483647 w 32"/>
                    <a:gd name="T3" fmla="*/ 2147483647 h 60"/>
                    <a:gd name="T4" fmla="*/ 2147483647 w 32"/>
                    <a:gd name="T5" fmla="*/ 2147483647 h 60"/>
                    <a:gd name="T6" fmla="*/ 2147483647 w 32"/>
                    <a:gd name="T7" fmla="*/ 0 h 60"/>
                    <a:gd name="T8" fmla="*/ 0 w 32"/>
                    <a:gd name="T9" fmla="*/ 2147483647 h 60"/>
                    <a:gd name="T10" fmla="*/ 0 60000 65536"/>
                    <a:gd name="T11" fmla="*/ 0 60000 65536"/>
                    <a:gd name="T12" fmla="*/ 0 60000 65536"/>
                    <a:gd name="T13" fmla="*/ 0 60000 65536"/>
                    <a:gd name="T14" fmla="*/ 0 60000 65536"/>
                    <a:gd name="T15" fmla="*/ 0 w 32"/>
                    <a:gd name="T16" fmla="*/ 0 h 60"/>
                    <a:gd name="T17" fmla="*/ 32 w 32"/>
                    <a:gd name="T18" fmla="*/ 60 h 60"/>
                  </a:gdLst>
                  <a:ahLst/>
                  <a:cxnLst>
                    <a:cxn ang="T10">
                      <a:pos x="T0" y="T1"/>
                    </a:cxn>
                    <a:cxn ang="T11">
                      <a:pos x="T2" y="T3"/>
                    </a:cxn>
                    <a:cxn ang="T12">
                      <a:pos x="T4" y="T5"/>
                    </a:cxn>
                    <a:cxn ang="T13">
                      <a:pos x="T6" y="T7"/>
                    </a:cxn>
                    <a:cxn ang="T14">
                      <a:pos x="T8" y="T9"/>
                    </a:cxn>
                  </a:cxnLst>
                  <a:rect l="T15" t="T16" r="T17" b="T18"/>
                  <a:pathLst>
                    <a:path w="32" h="60">
                      <a:moveTo>
                        <a:pt x="0" y="4"/>
                      </a:moveTo>
                      <a:lnTo>
                        <a:pt x="6" y="60"/>
                      </a:lnTo>
                      <a:lnTo>
                        <a:pt x="32" y="60"/>
                      </a:lnTo>
                      <a:lnTo>
                        <a:pt x="32"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8" name="Freeform 99"/>
                <p:cNvSpPr>
                  <a:spLocks/>
                </p:cNvSpPr>
                <p:nvPr/>
              </p:nvSpPr>
              <p:spPr bwMode="auto">
                <a:xfrm>
                  <a:off x="5692775" y="4325938"/>
                  <a:ext cx="52388" cy="95250"/>
                </a:xfrm>
                <a:custGeom>
                  <a:avLst/>
                  <a:gdLst>
                    <a:gd name="T0" fmla="*/ 0 w 33"/>
                    <a:gd name="T1" fmla="*/ 2147483647 h 60"/>
                    <a:gd name="T2" fmla="*/ 2147483647 w 33"/>
                    <a:gd name="T3" fmla="*/ 2147483647 h 60"/>
                    <a:gd name="T4" fmla="*/ 2147483647 w 33"/>
                    <a:gd name="T5" fmla="*/ 2147483647 h 60"/>
                    <a:gd name="T6" fmla="*/ 2147483647 w 33"/>
                    <a:gd name="T7" fmla="*/ 0 h 60"/>
                    <a:gd name="T8" fmla="*/ 0 w 33"/>
                    <a:gd name="T9" fmla="*/ 2147483647 h 60"/>
                    <a:gd name="T10" fmla="*/ 0 60000 65536"/>
                    <a:gd name="T11" fmla="*/ 0 60000 65536"/>
                    <a:gd name="T12" fmla="*/ 0 60000 65536"/>
                    <a:gd name="T13" fmla="*/ 0 60000 65536"/>
                    <a:gd name="T14" fmla="*/ 0 60000 65536"/>
                    <a:gd name="T15" fmla="*/ 0 w 33"/>
                    <a:gd name="T16" fmla="*/ 0 h 60"/>
                    <a:gd name="T17" fmla="*/ 33 w 33"/>
                    <a:gd name="T18" fmla="*/ 60 h 60"/>
                  </a:gdLst>
                  <a:ahLst/>
                  <a:cxnLst>
                    <a:cxn ang="T10">
                      <a:pos x="T0" y="T1"/>
                    </a:cxn>
                    <a:cxn ang="T11">
                      <a:pos x="T2" y="T3"/>
                    </a:cxn>
                    <a:cxn ang="T12">
                      <a:pos x="T4" y="T5"/>
                    </a:cxn>
                    <a:cxn ang="T13">
                      <a:pos x="T6" y="T7"/>
                    </a:cxn>
                    <a:cxn ang="T14">
                      <a:pos x="T8" y="T9"/>
                    </a:cxn>
                  </a:cxnLst>
                  <a:rect l="T15" t="T16" r="T17" b="T18"/>
                  <a:pathLst>
                    <a:path w="33" h="60">
                      <a:moveTo>
                        <a:pt x="0" y="4"/>
                      </a:moveTo>
                      <a:lnTo>
                        <a:pt x="6" y="60"/>
                      </a:lnTo>
                      <a:lnTo>
                        <a:pt x="33" y="60"/>
                      </a:lnTo>
                      <a:lnTo>
                        <a:pt x="33"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99" name="Freeform 100"/>
                <p:cNvSpPr>
                  <a:spLocks/>
                </p:cNvSpPr>
                <p:nvPr/>
              </p:nvSpPr>
              <p:spPr bwMode="auto">
                <a:xfrm>
                  <a:off x="5781675" y="4322763"/>
                  <a:ext cx="53975" cy="93662"/>
                </a:xfrm>
                <a:custGeom>
                  <a:avLst/>
                  <a:gdLst>
                    <a:gd name="T0" fmla="*/ 0 w 34"/>
                    <a:gd name="T1" fmla="*/ 2147483647 h 59"/>
                    <a:gd name="T2" fmla="*/ 2147483647 w 34"/>
                    <a:gd name="T3" fmla="*/ 2147483647 h 59"/>
                    <a:gd name="T4" fmla="*/ 2147483647 w 34"/>
                    <a:gd name="T5" fmla="*/ 2147483647 h 59"/>
                    <a:gd name="T6" fmla="*/ 2147483647 w 34"/>
                    <a:gd name="T7" fmla="*/ 0 h 59"/>
                    <a:gd name="T8" fmla="*/ 0 w 34"/>
                    <a:gd name="T9" fmla="*/ 2147483647 h 59"/>
                    <a:gd name="T10" fmla="*/ 0 60000 65536"/>
                    <a:gd name="T11" fmla="*/ 0 60000 65536"/>
                    <a:gd name="T12" fmla="*/ 0 60000 65536"/>
                    <a:gd name="T13" fmla="*/ 0 60000 65536"/>
                    <a:gd name="T14" fmla="*/ 0 60000 65536"/>
                    <a:gd name="T15" fmla="*/ 0 w 34"/>
                    <a:gd name="T16" fmla="*/ 0 h 59"/>
                    <a:gd name="T17" fmla="*/ 34 w 34"/>
                    <a:gd name="T18" fmla="*/ 59 h 59"/>
                  </a:gdLst>
                  <a:ahLst/>
                  <a:cxnLst>
                    <a:cxn ang="T10">
                      <a:pos x="T0" y="T1"/>
                    </a:cxn>
                    <a:cxn ang="T11">
                      <a:pos x="T2" y="T3"/>
                    </a:cxn>
                    <a:cxn ang="T12">
                      <a:pos x="T4" y="T5"/>
                    </a:cxn>
                    <a:cxn ang="T13">
                      <a:pos x="T6" y="T7"/>
                    </a:cxn>
                    <a:cxn ang="T14">
                      <a:pos x="T8" y="T9"/>
                    </a:cxn>
                  </a:cxnLst>
                  <a:rect l="T15" t="T16" r="T17" b="T18"/>
                  <a:pathLst>
                    <a:path w="34" h="59">
                      <a:moveTo>
                        <a:pt x="0" y="4"/>
                      </a:moveTo>
                      <a:lnTo>
                        <a:pt x="6" y="59"/>
                      </a:lnTo>
                      <a:lnTo>
                        <a:pt x="34" y="59"/>
                      </a:lnTo>
                      <a:lnTo>
                        <a:pt x="34"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0" name="Freeform 101"/>
                <p:cNvSpPr>
                  <a:spLocks/>
                </p:cNvSpPr>
                <p:nvPr/>
              </p:nvSpPr>
              <p:spPr bwMode="auto">
                <a:xfrm>
                  <a:off x="5964238" y="4322763"/>
                  <a:ext cx="49213" cy="93662"/>
                </a:xfrm>
                <a:custGeom>
                  <a:avLst/>
                  <a:gdLst>
                    <a:gd name="T0" fmla="*/ 0 w 31"/>
                    <a:gd name="T1" fmla="*/ 2147483647 h 59"/>
                    <a:gd name="T2" fmla="*/ 2147483647 w 31"/>
                    <a:gd name="T3" fmla="*/ 2147483647 h 59"/>
                    <a:gd name="T4" fmla="*/ 2147483647 w 31"/>
                    <a:gd name="T5" fmla="*/ 2147483647 h 59"/>
                    <a:gd name="T6" fmla="*/ 2147483647 w 31"/>
                    <a:gd name="T7" fmla="*/ 0 h 59"/>
                    <a:gd name="T8" fmla="*/ 0 w 31"/>
                    <a:gd name="T9" fmla="*/ 2147483647 h 59"/>
                    <a:gd name="T10" fmla="*/ 0 60000 65536"/>
                    <a:gd name="T11" fmla="*/ 0 60000 65536"/>
                    <a:gd name="T12" fmla="*/ 0 60000 65536"/>
                    <a:gd name="T13" fmla="*/ 0 60000 65536"/>
                    <a:gd name="T14" fmla="*/ 0 60000 65536"/>
                    <a:gd name="T15" fmla="*/ 0 w 31"/>
                    <a:gd name="T16" fmla="*/ 0 h 59"/>
                    <a:gd name="T17" fmla="*/ 31 w 31"/>
                    <a:gd name="T18" fmla="*/ 59 h 59"/>
                  </a:gdLst>
                  <a:ahLst/>
                  <a:cxnLst>
                    <a:cxn ang="T10">
                      <a:pos x="T0" y="T1"/>
                    </a:cxn>
                    <a:cxn ang="T11">
                      <a:pos x="T2" y="T3"/>
                    </a:cxn>
                    <a:cxn ang="T12">
                      <a:pos x="T4" y="T5"/>
                    </a:cxn>
                    <a:cxn ang="T13">
                      <a:pos x="T6" y="T7"/>
                    </a:cxn>
                    <a:cxn ang="T14">
                      <a:pos x="T8" y="T9"/>
                    </a:cxn>
                  </a:cxnLst>
                  <a:rect l="T15" t="T16" r="T17" b="T18"/>
                  <a:pathLst>
                    <a:path w="31" h="59">
                      <a:moveTo>
                        <a:pt x="0" y="4"/>
                      </a:moveTo>
                      <a:lnTo>
                        <a:pt x="5" y="59"/>
                      </a:lnTo>
                      <a:lnTo>
                        <a:pt x="31" y="59"/>
                      </a:lnTo>
                      <a:lnTo>
                        <a:pt x="31"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1" name="Freeform 102"/>
                <p:cNvSpPr>
                  <a:spLocks/>
                </p:cNvSpPr>
                <p:nvPr/>
              </p:nvSpPr>
              <p:spPr bwMode="auto">
                <a:xfrm>
                  <a:off x="6140450" y="4318000"/>
                  <a:ext cx="55563" cy="93662"/>
                </a:xfrm>
                <a:custGeom>
                  <a:avLst/>
                  <a:gdLst>
                    <a:gd name="T0" fmla="*/ 0 w 35"/>
                    <a:gd name="T1" fmla="*/ 2147483647 h 59"/>
                    <a:gd name="T2" fmla="*/ 2147483647 w 35"/>
                    <a:gd name="T3" fmla="*/ 2147483647 h 59"/>
                    <a:gd name="T4" fmla="*/ 2147483647 w 35"/>
                    <a:gd name="T5" fmla="*/ 2147483647 h 59"/>
                    <a:gd name="T6" fmla="*/ 2147483647 w 35"/>
                    <a:gd name="T7" fmla="*/ 0 h 59"/>
                    <a:gd name="T8" fmla="*/ 0 w 35"/>
                    <a:gd name="T9" fmla="*/ 2147483647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0" y="4"/>
                      </a:moveTo>
                      <a:lnTo>
                        <a:pt x="6" y="59"/>
                      </a:lnTo>
                      <a:lnTo>
                        <a:pt x="35" y="59"/>
                      </a:lnTo>
                      <a:lnTo>
                        <a:pt x="35"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2" name="Freeform 103"/>
                <p:cNvSpPr>
                  <a:spLocks/>
                </p:cNvSpPr>
                <p:nvPr/>
              </p:nvSpPr>
              <p:spPr bwMode="auto">
                <a:xfrm>
                  <a:off x="6323013" y="4318000"/>
                  <a:ext cx="50800" cy="93662"/>
                </a:xfrm>
                <a:custGeom>
                  <a:avLst/>
                  <a:gdLst>
                    <a:gd name="T0" fmla="*/ 0 w 32"/>
                    <a:gd name="T1" fmla="*/ 2147483647 h 59"/>
                    <a:gd name="T2" fmla="*/ 2147483647 w 32"/>
                    <a:gd name="T3" fmla="*/ 2147483647 h 59"/>
                    <a:gd name="T4" fmla="*/ 2147483647 w 32"/>
                    <a:gd name="T5" fmla="*/ 2147483647 h 59"/>
                    <a:gd name="T6" fmla="*/ 2147483647 w 32"/>
                    <a:gd name="T7" fmla="*/ 0 h 59"/>
                    <a:gd name="T8" fmla="*/ 0 w 32"/>
                    <a:gd name="T9" fmla="*/ 2147483647 h 59"/>
                    <a:gd name="T10" fmla="*/ 0 60000 65536"/>
                    <a:gd name="T11" fmla="*/ 0 60000 65536"/>
                    <a:gd name="T12" fmla="*/ 0 60000 65536"/>
                    <a:gd name="T13" fmla="*/ 0 60000 65536"/>
                    <a:gd name="T14" fmla="*/ 0 60000 65536"/>
                    <a:gd name="T15" fmla="*/ 0 w 32"/>
                    <a:gd name="T16" fmla="*/ 0 h 59"/>
                    <a:gd name="T17" fmla="*/ 32 w 32"/>
                    <a:gd name="T18" fmla="*/ 59 h 59"/>
                  </a:gdLst>
                  <a:ahLst/>
                  <a:cxnLst>
                    <a:cxn ang="T10">
                      <a:pos x="T0" y="T1"/>
                    </a:cxn>
                    <a:cxn ang="T11">
                      <a:pos x="T2" y="T3"/>
                    </a:cxn>
                    <a:cxn ang="T12">
                      <a:pos x="T4" y="T5"/>
                    </a:cxn>
                    <a:cxn ang="T13">
                      <a:pos x="T6" y="T7"/>
                    </a:cxn>
                    <a:cxn ang="T14">
                      <a:pos x="T8" y="T9"/>
                    </a:cxn>
                  </a:cxnLst>
                  <a:rect l="T15" t="T16" r="T17" b="T18"/>
                  <a:pathLst>
                    <a:path w="32" h="59">
                      <a:moveTo>
                        <a:pt x="0" y="4"/>
                      </a:moveTo>
                      <a:lnTo>
                        <a:pt x="6" y="59"/>
                      </a:lnTo>
                      <a:lnTo>
                        <a:pt x="32" y="59"/>
                      </a:lnTo>
                      <a:lnTo>
                        <a:pt x="32"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3" name="Freeform 104"/>
                <p:cNvSpPr>
                  <a:spLocks/>
                </p:cNvSpPr>
                <p:nvPr/>
              </p:nvSpPr>
              <p:spPr bwMode="auto">
                <a:xfrm>
                  <a:off x="6500813" y="4318000"/>
                  <a:ext cx="53975" cy="93662"/>
                </a:xfrm>
                <a:custGeom>
                  <a:avLst/>
                  <a:gdLst>
                    <a:gd name="T0" fmla="*/ 0 w 34"/>
                    <a:gd name="T1" fmla="*/ 2147483647 h 59"/>
                    <a:gd name="T2" fmla="*/ 2147483647 w 34"/>
                    <a:gd name="T3" fmla="*/ 2147483647 h 59"/>
                    <a:gd name="T4" fmla="*/ 2147483647 w 34"/>
                    <a:gd name="T5" fmla="*/ 2147483647 h 59"/>
                    <a:gd name="T6" fmla="*/ 2147483647 w 34"/>
                    <a:gd name="T7" fmla="*/ 0 h 59"/>
                    <a:gd name="T8" fmla="*/ 0 w 34"/>
                    <a:gd name="T9" fmla="*/ 2147483647 h 59"/>
                    <a:gd name="T10" fmla="*/ 0 60000 65536"/>
                    <a:gd name="T11" fmla="*/ 0 60000 65536"/>
                    <a:gd name="T12" fmla="*/ 0 60000 65536"/>
                    <a:gd name="T13" fmla="*/ 0 60000 65536"/>
                    <a:gd name="T14" fmla="*/ 0 60000 65536"/>
                    <a:gd name="T15" fmla="*/ 0 w 34"/>
                    <a:gd name="T16" fmla="*/ 0 h 59"/>
                    <a:gd name="T17" fmla="*/ 34 w 34"/>
                    <a:gd name="T18" fmla="*/ 59 h 59"/>
                  </a:gdLst>
                  <a:ahLst/>
                  <a:cxnLst>
                    <a:cxn ang="T10">
                      <a:pos x="T0" y="T1"/>
                    </a:cxn>
                    <a:cxn ang="T11">
                      <a:pos x="T2" y="T3"/>
                    </a:cxn>
                    <a:cxn ang="T12">
                      <a:pos x="T4" y="T5"/>
                    </a:cxn>
                    <a:cxn ang="T13">
                      <a:pos x="T6" y="T7"/>
                    </a:cxn>
                    <a:cxn ang="T14">
                      <a:pos x="T8" y="T9"/>
                    </a:cxn>
                  </a:cxnLst>
                  <a:rect l="T15" t="T16" r="T17" b="T18"/>
                  <a:pathLst>
                    <a:path w="34" h="59">
                      <a:moveTo>
                        <a:pt x="0" y="4"/>
                      </a:moveTo>
                      <a:lnTo>
                        <a:pt x="6" y="59"/>
                      </a:lnTo>
                      <a:lnTo>
                        <a:pt x="34" y="59"/>
                      </a:lnTo>
                      <a:lnTo>
                        <a:pt x="34"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4" name="Freeform 106"/>
                <p:cNvSpPr>
                  <a:spLocks/>
                </p:cNvSpPr>
                <p:nvPr/>
              </p:nvSpPr>
              <p:spPr bwMode="auto">
                <a:xfrm>
                  <a:off x="4254500" y="4302125"/>
                  <a:ext cx="2876550" cy="811212"/>
                </a:xfrm>
                <a:custGeom>
                  <a:avLst/>
                  <a:gdLst>
                    <a:gd name="T0" fmla="*/ 2147483647 w 1812"/>
                    <a:gd name="T1" fmla="*/ 2147483647 h 511"/>
                    <a:gd name="T2" fmla="*/ 2147483647 w 1812"/>
                    <a:gd name="T3" fmla="*/ 2147483647 h 511"/>
                    <a:gd name="T4" fmla="*/ 2147483647 w 1812"/>
                    <a:gd name="T5" fmla="*/ 2147483647 h 511"/>
                    <a:gd name="T6" fmla="*/ 2147483647 w 1812"/>
                    <a:gd name="T7" fmla="*/ 2147483647 h 511"/>
                    <a:gd name="T8" fmla="*/ 2147483647 w 1812"/>
                    <a:gd name="T9" fmla="*/ 2147483647 h 511"/>
                    <a:gd name="T10" fmla="*/ 2147483647 w 1812"/>
                    <a:gd name="T11" fmla="*/ 2147483647 h 511"/>
                    <a:gd name="T12" fmla="*/ 2147483647 w 1812"/>
                    <a:gd name="T13" fmla="*/ 2147483647 h 511"/>
                    <a:gd name="T14" fmla="*/ 2147483647 w 1812"/>
                    <a:gd name="T15" fmla="*/ 2147483647 h 511"/>
                    <a:gd name="T16" fmla="*/ 2147483647 w 1812"/>
                    <a:gd name="T17" fmla="*/ 2147483647 h 511"/>
                    <a:gd name="T18" fmla="*/ 2147483647 w 1812"/>
                    <a:gd name="T19" fmla="*/ 2147483647 h 511"/>
                    <a:gd name="T20" fmla="*/ 2147483647 w 1812"/>
                    <a:gd name="T21" fmla="*/ 2147483647 h 511"/>
                    <a:gd name="T22" fmla="*/ 2147483647 w 1812"/>
                    <a:gd name="T23" fmla="*/ 2147483647 h 511"/>
                    <a:gd name="T24" fmla="*/ 2147483647 w 1812"/>
                    <a:gd name="T25" fmla="*/ 2147483647 h 511"/>
                    <a:gd name="T26" fmla="*/ 2147483647 w 1812"/>
                    <a:gd name="T27" fmla="*/ 2147483647 h 511"/>
                    <a:gd name="T28" fmla="*/ 2147483647 w 1812"/>
                    <a:gd name="T29" fmla="*/ 2147483647 h 511"/>
                    <a:gd name="T30" fmla="*/ 2147483647 w 1812"/>
                    <a:gd name="T31" fmla="*/ 2147483647 h 511"/>
                    <a:gd name="T32" fmla="*/ 2147483647 w 1812"/>
                    <a:gd name="T33" fmla="*/ 2147483647 h 511"/>
                    <a:gd name="T34" fmla="*/ 2147483647 w 1812"/>
                    <a:gd name="T35" fmla="*/ 2147483647 h 511"/>
                    <a:gd name="T36" fmla="*/ 2147483647 w 1812"/>
                    <a:gd name="T37" fmla="*/ 2147483647 h 511"/>
                    <a:gd name="T38" fmla="*/ 2147483647 w 1812"/>
                    <a:gd name="T39" fmla="*/ 2147483647 h 511"/>
                    <a:gd name="T40" fmla="*/ 2147483647 w 1812"/>
                    <a:gd name="T41" fmla="*/ 2147483647 h 511"/>
                    <a:gd name="T42" fmla="*/ 2147483647 w 1812"/>
                    <a:gd name="T43" fmla="*/ 2147483647 h 511"/>
                    <a:gd name="T44" fmla="*/ 2147483647 w 1812"/>
                    <a:gd name="T45" fmla="*/ 2147483647 h 511"/>
                    <a:gd name="T46" fmla="*/ 2147483647 w 1812"/>
                    <a:gd name="T47" fmla="*/ 2147483647 h 511"/>
                    <a:gd name="T48" fmla="*/ 2147483647 w 1812"/>
                    <a:gd name="T49" fmla="*/ 2147483647 h 511"/>
                    <a:gd name="T50" fmla="*/ 2147483647 w 1812"/>
                    <a:gd name="T51" fmla="*/ 2147483647 h 511"/>
                    <a:gd name="T52" fmla="*/ 2147483647 w 1812"/>
                    <a:gd name="T53" fmla="*/ 2147483647 h 511"/>
                    <a:gd name="T54" fmla="*/ 2147483647 w 1812"/>
                    <a:gd name="T55" fmla="*/ 2147483647 h 511"/>
                    <a:gd name="T56" fmla="*/ 2147483647 w 1812"/>
                    <a:gd name="T57" fmla="*/ 2147483647 h 511"/>
                    <a:gd name="T58" fmla="*/ 2147483647 w 1812"/>
                    <a:gd name="T59" fmla="*/ 2147483647 h 511"/>
                    <a:gd name="T60" fmla="*/ 2147483647 w 1812"/>
                    <a:gd name="T61" fmla="*/ 2147483647 h 511"/>
                    <a:gd name="T62" fmla="*/ 2147483647 w 1812"/>
                    <a:gd name="T63" fmla="*/ 2147483647 h 511"/>
                    <a:gd name="T64" fmla="*/ 2147483647 w 1812"/>
                    <a:gd name="T65" fmla="*/ 2147483647 h 511"/>
                    <a:gd name="T66" fmla="*/ 2147483647 w 1812"/>
                    <a:gd name="T67" fmla="*/ 2147483647 h 511"/>
                    <a:gd name="T68" fmla="*/ 2147483647 w 1812"/>
                    <a:gd name="T69" fmla="*/ 2147483647 h 511"/>
                    <a:gd name="T70" fmla="*/ 2147483647 w 1812"/>
                    <a:gd name="T71" fmla="*/ 2147483647 h 511"/>
                    <a:gd name="T72" fmla="*/ 2147483647 w 1812"/>
                    <a:gd name="T73" fmla="*/ 2147483647 h 511"/>
                    <a:gd name="T74" fmla="*/ 2147483647 w 1812"/>
                    <a:gd name="T75" fmla="*/ 2147483647 h 511"/>
                    <a:gd name="T76" fmla="*/ 2147483647 w 1812"/>
                    <a:gd name="T77" fmla="*/ 2147483647 h 511"/>
                    <a:gd name="T78" fmla="*/ 2147483647 w 1812"/>
                    <a:gd name="T79" fmla="*/ 2147483647 h 511"/>
                    <a:gd name="T80" fmla="*/ 2147483647 w 1812"/>
                    <a:gd name="T81" fmla="*/ 2147483647 h 511"/>
                    <a:gd name="T82" fmla="*/ 2147483647 w 1812"/>
                    <a:gd name="T83" fmla="*/ 2147483647 h 511"/>
                    <a:gd name="T84" fmla="*/ 2147483647 w 1812"/>
                    <a:gd name="T85" fmla="*/ 2147483647 h 511"/>
                    <a:gd name="T86" fmla="*/ 2147483647 w 1812"/>
                    <a:gd name="T87" fmla="*/ 2147483647 h 511"/>
                    <a:gd name="T88" fmla="*/ 2147483647 w 1812"/>
                    <a:gd name="T89" fmla="*/ 2147483647 h 511"/>
                    <a:gd name="T90" fmla="*/ 2147483647 w 1812"/>
                    <a:gd name="T91" fmla="*/ 0 h 511"/>
                    <a:gd name="T92" fmla="*/ 2147483647 w 1812"/>
                    <a:gd name="T93" fmla="*/ 2147483647 h 511"/>
                    <a:gd name="T94" fmla="*/ 2147483647 w 1812"/>
                    <a:gd name="T95" fmla="*/ 2147483647 h 511"/>
                    <a:gd name="T96" fmla="*/ 2147483647 w 1812"/>
                    <a:gd name="T97" fmla="*/ 2147483647 h 511"/>
                    <a:gd name="T98" fmla="*/ 2147483647 w 1812"/>
                    <a:gd name="T99" fmla="*/ 2147483647 h 511"/>
                    <a:gd name="T100" fmla="*/ 2147483647 w 1812"/>
                    <a:gd name="T101" fmla="*/ 2147483647 h 51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12"/>
                    <a:gd name="T154" fmla="*/ 0 h 511"/>
                    <a:gd name="T155" fmla="*/ 1812 w 1812"/>
                    <a:gd name="T156" fmla="*/ 511 h 51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12" h="511">
                      <a:moveTo>
                        <a:pt x="42" y="58"/>
                      </a:moveTo>
                      <a:lnTo>
                        <a:pt x="42" y="28"/>
                      </a:lnTo>
                      <a:lnTo>
                        <a:pt x="324" y="28"/>
                      </a:lnTo>
                      <a:lnTo>
                        <a:pt x="655" y="23"/>
                      </a:lnTo>
                      <a:lnTo>
                        <a:pt x="863" y="16"/>
                      </a:lnTo>
                      <a:lnTo>
                        <a:pt x="1114" y="15"/>
                      </a:lnTo>
                      <a:lnTo>
                        <a:pt x="1385" y="16"/>
                      </a:lnTo>
                      <a:lnTo>
                        <a:pt x="1604" y="19"/>
                      </a:lnTo>
                      <a:lnTo>
                        <a:pt x="1633" y="28"/>
                      </a:lnTo>
                      <a:lnTo>
                        <a:pt x="1651" y="54"/>
                      </a:lnTo>
                      <a:lnTo>
                        <a:pt x="1667" y="80"/>
                      </a:lnTo>
                      <a:lnTo>
                        <a:pt x="1691" y="103"/>
                      </a:lnTo>
                      <a:lnTo>
                        <a:pt x="1732" y="118"/>
                      </a:lnTo>
                      <a:lnTo>
                        <a:pt x="1729" y="151"/>
                      </a:lnTo>
                      <a:lnTo>
                        <a:pt x="1710" y="195"/>
                      </a:lnTo>
                      <a:lnTo>
                        <a:pt x="1710" y="241"/>
                      </a:lnTo>
                      <a:lnTo>
                        <a:pt x="1710" y="279"/>
                      </a:lnTo>
                      <a:lnTo>
                        <a:pt x="1701" y="321"/>
                      </a:lnTo>
                      <a:lnTo>
                        <a:pt x="1723" y="361"/>
                      </a:lnTo>
                      <a:lnTo>
                        <a:pt x="1753" y="384"/>
                      </a:lnTo>
                      <a:lnTo>
                        <a:pt x="1785" y="414"/>
                      </a:lnTo>
                      <a:lnTo>
                        <a:pt x="1790" y="449"/>
                      </a:lnTo>
                      <a:lnTo>
                        <a:pt x="1785" y="494"/>
                      </a:lnTo>
                      <a:lnTo>
                        <a:pt x="1680" y="466"/>
                      </a:lnTo>
                      <a:lnTo>
                        <a:pt x="1664" y="441"/>
                      </a:lnTo>
                      <a:lnTo>
                        <a:pt x="1670" y="392"/>
                      </a:lnTo>
                      <a:lnTo>
                        <a:pt x="1664" y="361"/>
                      </a:lnTo>
                      <a:lnTo>
                        <a:pt x="1633" y="320"/>
                      </a:lnTo>
                      <a:lnTo>
                        <a:pt x="1611" y="275"/>
                      </a:lnTo>
                      <a:lnTo>
                        <a:pt x="1605" y="241"/>
                      </a:lnTo>
                      <a:lnTo>
                        <a:pt x="1620" y="199"/>
                      </a:lnTo>
                      <a:lnTo>
                        <a:pt x="1637" y="163"/>
                      </a:lnTo>
                      <a:lnTo>
                        <a:pt x="1637" y="129"/>
                      </a:lnTo>
                      <a:lnTo>
                        <a:pt x="1621" y="101"/>
                      </a:lnTo>
                      <a:lnTo>
                        <a:pt x="1598" y="80"/>
                      </a:lnTo>
                      <a:lnTo>
                        <a:pt x="1561" y="80"/>
                      </a:lnTo>
                      <a:lnTo>
                        <a:pt x="1416" y="86"/>
                      </a:lnTo>
                      <a:lnTo>
                        <a:pt x="1254" y="90"/>
                      </a:lnTo>
                      <a:lnTo>
                        <a:pt x="1068" y="90"/>
                      </a:lnTo>
                      <a:lnTo>
                        <a:pt x="885" y="86"/>
                      </a:lnTo>
                      <a:lnTo>
                        <a:pt x="747" y="80"/>
                      </a:lnTo>
                      <a:lnTo>
                        <a:pt x="582" y="91"/>
                      </a:lnTo>
                      <a:lnTo>
                        <a:pt x="320" y="94"/>
                      </a:lnTo>
                      <a:lnTo>
                        <a:pt x="148" y="94"/>
                      </a:lnTo>
                      <a:lnTo>
                        <a:pt x="43" y="86"/>
                      </a:lnTo>
                      <a:lnTo>
                        <a:pt x="25" y="103"/>
                      </a:lnTo>
                      <a:lnTo>
                        <a:pt x="112" y="105"/>
                      </a:lnTo>
                      <a:lnTo>
                        <a:pt x="212" y="109"/>
                      </a:lnTo>
                      <a:lnTo>
                        <a:pt x="359" y="109"/>
                      </a:lnTo>
                      <a:lnTo>
                        <a:pt x="476" y="109"/>
                      </a:lnTo>
                      <a:lnTo>
                        <a:pt x="602" y="105"/>
                      </a:lnTo>
                      <a:lnTo>
                        <a:pt x="731" y="95"/>
                      </a:lnTo>
                      <a:lnTo>
                        <a:pt x="774" y="95"/>
                      </a:lnTo>
                      <a:lnTo>
                        <a:pt x="882" y="95"/>
                      </a:lnTo>
                      <a:lnTo>
                        <a:pt x="986" y="103"/>
                      </a:lnTo>
                      <a:lnTo>
                        <a:pt x="1132" y="101"/>
                      </a:lnTo>
                      <a:lnTo>
                        <a:pt x="1290" y="105"/>
                      </a:lnTo>
                      <a:lnTo>
                        <a:pt x="1386" y="99"/>
                      </a:lnTo>
                      <a:lnTo>
                        <a:pt x="1488" y="95"/>
                      </a:lnTo>
                      <a:lnTo>
                        <a:pt x="1545" y="95"/>
                      </a:lnTo>
                      <a:lnTo>
                        <a:pt x="1588" y="94"/>
                      </a:lnTo>
                      <a:lnTo>
                        <a:pt x="1611" y="113"/>
                      </a:lnTo>
                      <a:lnTo>
                        <a:pt x="1620" y="140"/>
                      </a:lnTo>
                      <a:lnTo>
                        <a:pt x="1611" y="178"/>
                      </a:lnTo>
                      <a:lnTo>
                        <a:pt x="1590" y="221"/>
                      </a:lnTo>
                      <a:lnTo>
                        <a:pt x="1584" y="264"/>
                      </a:lnTo>
                      <a:lnTo>
                        <a:pt x="1604" y="302"/>
                      </a:lnTo>
                      <a:lnTo>
                        <a:pt x="1635" y="351"/>
                      </a:lnTo>
                      <a:lnTo>
                        <a:pt x="1651" y="391"/>
                      </a:lnTo>
                      <a:lnTo>
                        <a:pt x="1647" y="447"/>
                      </a:lnTo>
                      <a:lnTo>
                        <a:pt x="1658" y="474"/>
                      </a:lnTo>
                      <a:lnTo>
                        <a:pt x="1673" y="479"/>
                      </a:lnTo>
                      <a:lnTo>
                        <a:pt x="1797" y="511"/>
                      </a:lnTo>
                      <a:lnTo>
                        <a:pt x="1803" y="490"/>
                      </a:lnTo>
                      <a:lnTo>
                        <a:pt x="1812" y="436"/>
                      </a:lnTo>
                      <a:lnTo>
                        <a:pt x="1806" y="410"/>
                      </a:lnTo>
                      <a:lnTo>
                        <a:pt x="1782" y="385"/>
                      </a:lnTo>
                      <a:lnTo>
                        <a:pt x="1737" y="344"/>
                      </a:lnTo>
                      <a:lnTo>
                        <a:pt x="1723" y="325"/>
                      </a:lnTo>
                      <a:lnTo>
                        <a:pt x="1717" y="301"/>
                      </a:lnTo>
                      <a:lnTo>
                        <a:pt x="1729" y="257"/>
                      </a:lnTo>
                      <a:lnTo>
                        <a:pt x="1729" y="225"/>
                      </a:lnTo>
                      <a:lnTo>
                        <a:pt x="1732" y="191"/>
                      </a:lnTo>
                      <a:lnTo>
                        <a:pt x="1747" y="151"/>
                      </a:lnTo>
                      <a:lnTo>
                        <a:pt x="1747" y="129"/>
                      </a:lnTo>
                      <a:lnTo>
                        <a:pt x="1747" y="106"/>
                      </a:lnTo>
                      <a:lnTo>
                        <a:pt x="1729" y="95"/>
                      </a:lnTo>
                      <a:lnTo>
                        <a:pt x="1701" y="90"/>
                      </a:lnTo>
                      <a:lnTo>
                        <a:pt x="1686" y="73"/>
                      </a:lnTo>
                      <a:lnTo>
                        <a:pt x="1667" y="38"/>
                      </a:lnTo>
                      <a:lnTo>
                        <a:pt x="1641" y="15"/>
                      </a:lnTo>
                      <a:lnTo>
                        <a:pt x="1605" y="0"/>
                      </a:lnTo>
                      <a:lnTo>
                        <a:pt x="1445" y="1"/>
                      </a:lnTo>
                      <a:lnTo>
                        <a:pt x="1259" y="4"/>
                      </a:lnTo>
                      <a:lnTo>
                        <a:pt x="1095" y="0"/>
                      </a:lnTo>
                      <a:lnTo>
                        <a:pt x="903" y="4"/>
                      </a:lnTo>
                      <a:lnTo>
                        <a:pt x="721" y="5"/>
                      </a:lnTo>
                      <a:lnTo>
                        <a:pt x="496" y="13"/>
                      </a:lnTo>
                      <a:lnTo>
                        <a:pt x="251" y="13"/>
                      </a:lnTo>
                      <a:lnTo>
                        <a:pt x="95" y="15"/>
                      </a:lnTo>
                      <a:lnTo>
                        <a:pt x="0" y="16"/>
                      </a:lnTo>
                      <a:lnTo>
                        <a:pt x="25" y="80"/>
                      </a:lnTo>
                      <a:lnTo>
                        <a:pt x="42"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5" name="Freeform 107"/>
                <p:cNvSpPr>
                  <a:spLocks/>
                </p:cNvSpPr>
                <p:nvPr/>
              </p:nvSpPr>
              <p:spPr bwMode="auto">
                <a:xfrm>
                  <a:off x="6880225" y="4468813"/>
                  <a:ext cx="120650" cy="63500"/>
                </a:xfrm>
                <a:custGeom>
                  <a:avLst/>
                  <a:gdLst>
                    <a:gd name="T0" fmla="*/ 2147483647 w 76"/>
                    <a:gd name="T1" fmla="*/ 0 h 40"/>
                    <a:gd name="T2" fmla="*/ 0 w 76"/>
                    <a:gd name="T3" fmla="*/ 2147483647 h 40"/>
                    <a:gd name="T4" fmla="*/ 2147483647 w 76"/>
                    <a:gd name="T5" fmla="*/ 2147483647 h 40"/>
                    <a:gd name="T6" fmla="*/ 2147483647 w 76"/>
                    <a:gd name="T7" fmla="*/ 2147483647 h 40"/>
                    <a:gd name="T8" fmla="*/ 2147483647 w 76"/>
                    <a:gd name="T9" fmla="*/ 0 h 40"/>
                    <a:gd name="T10" fmla="*/ 0 60000 65536"/>
                    <a:gd name="T11" fmla="*/ 0 60000 65536"/>
                    <a:gd name="T12" fmla="*/ 0 60000 65536"/>
                    <a:gd name="T13" fmla="*/ 0 60000 65536"/>
                    <a:gd name="T14" fmla="*/ 0 60000 65536"/>
                    <a:gd name="T15" fmla="*/ 0 w 76"/>
                    <a:gd name="T16" fmla="*/ 0 h 40"/>
                    <a:gd name="T17" fmla="*/ 76 w 76"/>
                    <a:gd name="T18" fmla="*/ 40 h 40"/>
                  </a:gdLst>
                  <a:ahLst/>
                  <a:cxnLst>
                    <a:cxn ang="T10">
                      <a:pos x="T0" y="T1"/>
                    </a:cxn>
                    <a:cxn ang="T11">
                      <a:pos x="T2" y="T3"/>
                    </a:cxn>
                    <a:cxn ang="T12">
                      <a:pos x="T4" y="T5"/>
                    </a:cxn>
                    <a:cxn ang="T13">
                      <a:pos x="T6" y="T7"/>
                    </a:cxn>
                    <a:cxn ang="T14">
                      <a:pos x="T8" y="T9"/>
                    </a:cxn>
                  </a:cxnLst>
                  <a:rect l="T15" t="T16" r="T17" b="T18"/>
                  <a:pathLst>
                    <a:path w="76" h="40">
                      <a:moveTo>
                        <a:pt x="50" y="0"/>
                      </a:moveTo>
                      <a:lnTo>
                        <a:pt x="0" y="28"/>
                      </a:lnTo>
                      <a:lnTo>
                        <a:pt x="10" y="40"/>
                      </a:lnTo>
                      <a:lnTo>
                        <a:pt x="76" y="9"/>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6" name="Freeform 108"/>
                <p:cNvSpPr>
                  <a:spLocks/>
                </p:cNvSpPr>
                <p:nvPr/>
              </p:nvSpPr>
              <p:spPr bwMode="auto">
                <a:xfrm>
                  <a:off x="6869113" y="4567238"/>
                  <a:ext cx="127000" cy="49212"/>
                </a:xfrm>
                <a:custGeom>
                  <a:avLst/>
                  <a:gdLst>
                    <a:gd name="T0" fmla="*/ 2147483647 w 80"/>
                    <a:gd name="T1" fmla="*/ 2147483647 h 31"/>
                    <a:gd name="T2" fmla="*/ 2147483647 w 80"/>
                    <a:gd name="T3" fmla="*/ 0 h 31"/>
                    <a:gd name="T4" fmla="*/ 0 w 80"/>
                    <a:gd name="T5" fmla="*/ 2147483647 h 31"/>
                    <a:gd name="T6" fmla="*/ 2147483647 w 80"/>
                    <a:gd name="T7" fmla="*/ 2147483647 h 31"/>
                    <a:gd name="T8" fmla="*/ 2147483647 w 80"/>
                    <a:gd name="T9" fmla="*/ 2147483647 h 31"/>
                    <a:gd name="T10" fmla="*/ 0 60000 65536"/>
                    <a:gd name="T11" fmla="*/ 0 60000 65536"/>
                    <a:gd name="T12" fmla="*/ 0 60000 65536"/>
                    <a:gd name="T13" fmla="*/ 0 60000 65536"/>
                    <a:gd name="T14" fmla="*/ 0 60000 65536"/>
                    <a:gd name="T15" fmla="*/ 0 w 80"/>
                    <a:gd name="T16" fmla="*/ 0 h 31"/>
                    <a:gd name="T17" fmla="*/ 80 w 80"/>
                    <a:gd name="T18" fmla="*/ 31 h 31"/>
                  </a:gdLst>
                  <a:ahLst/>
                  <a:cxnLst>
                    <a:cxn ang="T10">
                      <a:pos x="T0" y="T1"/>
                    </a:cxn>
                    <a:cxn ang="T11">
                      <a:pos x="T2" y="T3"/>
                    </a:cxn>
                    <a:cxn ang="T12">
                      <a:pos x="T4" y="T5"/>
                    </a:cxn>
                    <a:cxn ang="T13">
                      <a:pos x="T6" y="T7"/>
                    </a:cxn>
                    <a:cxn ang="T14">
                      <a:pos x="T8" y="T9"/>
                    </a:cxn>
                  </a:cxnLst>
                  <a:rect l="T15" t="T16" r="T17" b="T18"/>
                  <a:pathLst>
                    <a:path w="80" h="31">
                      <a:moveTo>
                        <a:pt x="80" y="10"/>
                      </a:moveTo>
                      <a:lnTo>
                        <a:pt x="13" y="0"/>
                      </a:lnTo>
                      <a:lnTo>
                        <a:pt x="0" y="19"/>
                      </a:lnTo>
                      <a:lnTo>
                        <a:pt x="70" y="31"/>
                      </a:lnTo>
                      <a:lnTo>
                        <a:pt x="8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7" name="Freeform 109"/>
                <p:cNvSpPr>
                  <a:spLocks/>
                </p:cNvSpPr>
                <p:nvPr/>
              </p:nvSpPr>
              <p:spPr bwMode="auto">
                <a:xfrm>
                  <a:off x="6837363" y="4691063"/>
                  <a:ext cx="152400" cy="38100"/>
                </a:xfrm>
                <a:custGeom>
                  <a:avLst/>
                  <a:gdLst>
                    <a:gd name="T0" fmla="*/ 2147483647 w 96"/>
                    <a:gd name="T1" fmla="*/ 2147483647 h 24"/>
                    <a:gd name="T2" fmla="*/ 0 w 96"/>
                    <a:gd name="T3" fmla="*/ 0 h 24"/>
                    <a:gd name="T4" fmla="*/ 2147483647 w 96"/>
                    <a:gd name="T5" fmla="*/ 2147483647 h 24"/>
                    <a:gd name="T6" fmla="*/ 2147483647 w 96"/>
                    <a:gd name="T7" fmla="*/ 2147483647 h 24"/>
                    <a:gd name="T8" fmla="*/ 2147483647 w 96"/>
                    <a:gd name="T9" fmla="*/ 2147483647 h 24"/>
                    <a:gd name="T10" fmla="*/ 0 60000 65536"/>
                    <a:gd name="T11" fmla="*/ 0 60000 65536"/>
                    <a:gd name="T12" fmla="*/ 0 60000 65536"/>
                    <a:gd name="T13" fmla="*/ 0 60000 65536"/>
                    <a:gd name="T14" fmla="*/ 0 60000 65536"/>
                    <a:gd name="T15" fmla="*/ 0 w 96"/>
                    <a:gd name="T16" fmla="*/ 0 h 24"/>
                    <a:gd name="T17" fmla="*/ 96 w 96"/>
                    <a:gd name="T18" fmla="*/ 24 h 24"/>
                  </a:gdLst>
                  <a:ahLst/>
                  <a:cxnLst>
                    <a:cxn ang="T10">
                      <a:pos x="T0" y="T1"/>
                    </a:cxn>
                    <a:cxn ang="T11">
                      <a:pos x="T2" y="T3"/>
                    </a:cxn>
                    <a:cxn ang="T12">
                      <a:pos x="T4" y="T5"/>
                    </a:cxn>
                    <a:cxn ang="T13">
                      <a:pos x="T6" y="T7"/>
                    </a:cxn>
                    <a:cxn ang="T14">
                      <a:pos x="T8" y="T9"/>
                    </a:cxn>
                  </a:cxnLst>
                  <a:rect l="T15" t="T16" r="T17" b="T18"/>
                  <a:pathLst>
                    <a:path w="96" h="24">
                      <a:moveTo>
                        <a:pt x="90" y="2"/>
                      </a:moveTo>
                      <a:lnTo>
                        <a:pt x="0" y="0"/>
                      </a:lnTo>
                      <a:lnTo>
                        <a:pt x="4" y="17"/>
                      </a:lnTo>
                      <a:lnTo>
                        <a:pt x="96" y="24"/>
                      </a:lnTo>
                      <a:lnTo>
                        <a:pt x="9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8" name="Freeform 110"/>
                <p:cNvSpPr>
                  <a:spLocks/>
                </p:cNvSpPr>
                <p:nvPr/>
              </p:nvSpPr>
              <p:spPr bwMode="auto">
                <a:xfrm>
                  <a:off x="6880225" y="4819650"/>
                  <a:ext cx="100013" cy="38100"/>
                </a:xfrm>
                <a:custGeom>
                  <a:avLst/>
                  <a:gdLst>
                    <a:gd name="T0" fmla="*/ 2147483647 w 63"/>
                    <a:gd name="T1" fmla="*/ 0 h 24"/>
                    <a:gd name="T2" fmla="*/ 0 w 63"/>
                    <a:gd name="T3" fmla="*/ 2147483647 h 24"/>
                    <a:gd name="T4" fmla="*/ 2147483647 w 63"/>
                    <a:gd name="T5" fmla="*/ 2147483647 h 24"/>
                    <a:gd name="T6" fmla="*/ 2147483647 w 63"/>
                    <a:gd name="T7" fmla="*/ 2147483647 h 24"/>
                    <a:gd name="T8" fmla="*/ 2147483647 w 63"/>
                    <a:gd name="T9" fmla="*/ 0 h 24"/>
                    <a:gd name="T10" fmla="*/ 0 60000 65536"/>
                    <a:gd name="T11" fmla="*/ 0 60000 65536"/>
                    <a:gd name="T12" fmla="*/ 0 60000 65536"/>
                    <a:gd name="T13" fmla="*/ 0 60000 65536"/>
                    <a:gd name="T14" fmla="*/ 0 60000 65536"/>
                    <a:gd name="T15" fmla="*/ 0 w 63"/>
                    <a:gd name="T16" fmla="*/ 0 h 24"/>
                    <a:gd name="T17" fmla="*/ 63 w 63"/>
                    <a:gd name="T18" fmla="*/ 24 h 24"/>
                  </a:gdLst>
                  <a:ahLst/>
                  <a:cxnLst>
                    <a:cxn ang="T10">
                      <a:pos x="T0" y="T1"/>
                    </a:cxn>
                    <a:cxn ang="T11">
                      <a:pos x="T2" y="T3"/>
                    </a:cxn>
                    <a:cxn ang="T12">
                      <a:pos x="T4" y="T5"/>
                    </a:cxn>
                    <a:cxn ang="T13">
                      <a:pos x="T6" y="T7"/>
                    </a:cxn>
                    <a:cxn ang="T14">
                      <a:pos x="T8" y="T9"/>
                    </a:cxn>
                  </a:cxnLst>
                  <a:rect l="T15" t="T16" r="T17" b="T18"/>
                  <a:pathLst>
                    <a:path w="63" h="24">
                      <a:moveTo>
                        <a:pt x="59" y="0"/>
                      </a:moveTo>
                      <a:lnTo>
                        <a:pt x="0" y="6"/>
                      </a:lnTo>
                      <a:lnTo>
                        <a:pt x="12" y="24"/>
                      </a:lnTo>
                      <a:lnTo>
                        <a:pt x="63" y="17"/>
                      </a:lnTo>
                      <a:lnTo>
                        <a:pt x="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09" name="Freeform 111"/>
                <p:cNvSpPr>
                  <a:spLocks/>
                </p:cNvSpPr>
                <p:nvPr/>
              </p:nvSpPr>
              <p:spPr bwMode="auto">
                <a:xfrm>
                  <a:off x="6938963" y="4919663"/>
                  <a:ext cx="150813" cy="31750"/>
                </a:xfrm>
                <a:custGeom>
                  <a:avLst/>
                  <a:gdLst>
                    <a:gd name="T0" fmla="*/ 2147483647 w 95"/>
                    <a:gd name="T1" fmla="*/ 0 h 20"/>
                    <a:gd name="T2" fmla="*/ 0 w 95"/>
                    <a:gd name="T3" fmla="*/ 2147483647 h 20"/>
                    <a:gd name="T4" fmla="*/ 0 w 95"/>
                    <a:gd name="T5" fmla="*/ 2147483647 h 20"/>
                    <a:gd name="T6" fmla="*/ 2147483647 w 95"/>
                    <a:gd name="T7" fmla="*/ 2147483647 h 20"/>
                    <a:gd name="T8" fmla="*/ 2147483647 w 95"/>
                    <a:gd name="T9" fmla="*/ 0 h 20"/>
                    <a:gd name="T10" fmla="*/ 0 60000 65536"/>
                    <a:gd name="T11" fmla="*/ 0 60000 65536"/>
                    <a:gd name="T12" fmla="*/ 0 60000 65536"/>
                    <a:gd name="T13" fmla="*/ 0 60000 65536"/>
                    <a:gd name="T14" fmla="*/ 0 60000 65536"/>
                    <a:gd name="T15" fmla="*/ 0 w 95"/>
                    <a:gd name="T16" fmla="*/ 0 h 20"/>
                    <a:gd name="T17" fmla="*/ 95 w 95"/>
                    <a:gd name="T18" fmla="*/ 20 h 20"/>
                  </a:gdLst>
                  <a:ahLst/>
                  <a:cxnLst>
                    <a:cxn ang="T10">
                      <a:pos x="T0" y="T1"/>
                    </a:cxn>
                    <a:cxn ang="T11">
                      <a:pos x="T2" y="T3"/>
                    </a:cxn>
                    <a:cxn ang="T12">
                      <a:pos x="T4" y="T5"/>
                    </a:cxn>
                    <a:cxn ang="T13">
                      <a:pos x="T6" y="T7"/>
                    </a:cxn>
                    <a:cxn ang="T14">
                      <a:pos x="T8" y="T9"/>
                    </a:cxn>
                  </a:cxnLst>
                  <a:rect l="T15" t="T16" r="T17" b="T18"/>
                  <a:pathLst>
                    <a:path w="95" h="20">
                      <a:moveTo>
                        <a:pt x="84" y="0"/>
                      </a:moveTo>
                      <a:lnTo>
                        <a:pt x="0" y="8"/>
                      </a:lnTo>
                      <a:lnTo>
                        <a:pt x="0" y="20"/>
                      </a:lnTo>
                      <a:lnTo>
                        <a:pt x="95" y="20"/>
                      </a:lnTo>
                      <a:lnTo>
                        <a:pt x="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0" name="Freeform 112"/>
                <p:cNvSpPr>
                  <a:spLocks/>
                </p:cNvSpPr>
                <p:nvPr/>
              </p:nvSpPr>
              <p:spPr bwMode="auto">
                <a:xfrm>
                  <a:off x="6983413" y="5000625"/>
                  <a:ext cx="123825" cy="46037"/>
                </a:xfrm>
                <a:custGeom>
                  <a:avLst/>
                  <a:gdLst>
                    <a:gd name="T0" fmla="*/ 2147483647 w 78"/>
                    <a:gd name="T1" fmla="*/ 2147483647 h 29"/>
                    <a:gd name="T2" fmla="*/ 0 w 78"/>
                    <a:gd name="T3" fmla="*/ 0 h 29"/>
                    <a:gd name="T4" fmla="*/ 0 w 78"/>
                    <a:gd name="T5" fmla="*/ 2147483647 h 29"/>
                    <a:gd name="T6" fmla="*/ 2147483647 w 78"/>
                    <a:gd name="T7" fmla="*/ 2147483647 h 29"/>
                    <a:gd name="T8" fmla="*/ 2147483647 w 78"/>
                    <a:gd name="T9" fmla="*/ 2147483647 h 29"/>
                    <a:gd name="T10" fmla="*/ 0 60000 65536"/>
                    <a:gd name="T11" fmla="*/ 0 60000 65536"/>
                    <a:gd name="T12" fmla="*/ 0 60000 65536"/>
                    <a:gd name="T13" fmla="*/ 0 60000 65536"/>
                    <a:gd name="T14" fmla="*/ 0 60000 65536"/>
                    <a:gd name="T15" fmla="*/ 0 w 78"/>
                    <a:gd name="T16" fmla="*/ 0 h 29"/>
                    <a:gd name="T17" fmla="*/ 78 w 78"/>
                    <a:gd name="T18" fmla="*/ 29 h 29"/>
                  </a:gdLst>
                  <a:ahLst/>
                  <a:cxnLst>
                    <a:cxn ang="T10">
                      <a:pos x="T0" y="T1"/>
                    </a:cxn>
                    <a:cxn ang="T11">
                      <a:pos x="T2" y="T3"/>
                    </a:cxn>
                    <a:cxn ang="T12">
                      <a:pos x="T4" y="T5"/>
                    </a:cxn>
                    <a:cxn ang="T13">
                      <a:pos x="T6" y="T7"/>
                    </a:cxn>
                    <a:cxn ang="T14">
                      <a:pos x="T8" y="T9"/>
                    </a:cxn>
                  </a:cxnLst>
                  <a:rect l="T15" t="T16" r="T17" b="T18"/>
                  <a:pathLst>
                    <a:path w="78" h="29">
                      <a:moveTo>
                        <a:pt x="78" y="14"/>
                      </a:moveTo>
                      <a:lnTo>
                        <a:pt x="0" y="0"/>
                      </a:lnTo>
                      <a:lnTo>
                        <a:pt x="0" y="14"/>
                      </a:lnTo>
                      <a:lnTo>
                        <a:pt x="77" y="29"/>
                      </a:lnTo>
                      <a:lnTo>
                        <a:pt x="7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1" name="Freeform 113"/>
                <p:cNvSpPr>
                  <a:spLocks/>
                </p:cNvSpPr>
                <p:nvPr/>
              </p:nvSpPr>
              <p:spPr bwMode="auto">
                <a:xfrm>
                  <a:off x="5526088" y="4146550"/>
                  <a:ext cx="538163" cy="323850"/>
                </a:xfrm>
                <a:custGeom>
                  <a:avLst/>
                  <a:gdLst>
                    <a:gd name="T0" fmla="*/ 2147483647 w 339"/>
                    <a:gd name="T1" fmla="*/ 2147483647 h 204"/>
                    <a:gd name="T2" fmla="*/ 2147483647 w 339"/>
                    <a:gd name="T3" fmla="*/ 2147483647 h 204"/>
                    <a:gd name="T4" fmla="*/ 2147483647 w 339"/>
                    <a:gd name="T5" fmla="*/ 2147483647 h 204"/>
                    <a:gd name="T6" fmla="*/ 2147483647 w 339"/>
                    <a:gd name="T7" fmla="*/ 2147483647 h 204"/>
                    <a:gd name="T8" fmla="*/ 2147483647 w 339"/>
                    <a:gd name="T9" fmla="*/ 2147483647 h 204"/>
                    <a:gd name="T10" fmla="*/ 2147483647 w 339"/>
                    <a:gd name="T11" fmla="*/ 2147483647 h 204"/>
                    <a:gd name="T12" fmla="*/ 2147483647 w 339"/>
                    <a:gd name="T13" fmla="*/ 0 h 204"/>
                    <a:gd name="T14" fmla="*/ 2147483647 w 339"/>
                    <a:gd name="T15" fmla="*/ 2147483647 h 204"/>
                    <a:gd name="T16" fmla="*/ 2147483647 w 339"/>
                    <a:gd name="T17" fmla="*/ 2147483647 h 204"/>
                    <a:gd name="T18" fmla="*/ 2147483647 w 339"/>
                    <a:gd name="T19" fmla="*/ 2147483647 h 204"/>
                    <a:gd name="T20" fmla="*/ 0 w 339"/>
                    <a:gd name="T21" fmla="*/ 2147483647 h 204"/>
                    <a:gd name="T22" fmla="*/ 0 w 339"/>
                    <a:gd name="T23" fmla="*/ 2147483647 h 204"/>
                    <a:gd name="T24" fmla="*/ 2147483647 w 339"/>
                    <a:gd name="T25" fmla="*/ 2147483647 h 204"/>
                    <a:gd name="T26" fmla="*/ 2147483647 w 339"/>
                    <a:gd name="T27" fmla="*/ 2147483647 h 204"/>
                    <a:gd name="T28" fmla="*/ 2147483647 w 339"/>
                    <a:gd name="T29" fmla="*/ 2147483647 h 204"/>
                    <a:gd name="T30" fmla="*/ 2147483647 w 339"/>
                    <a:gd name="T31" fmla="*/ 2147483647 h 204"/>
                    <a:gd name="T32" fmla="*/ 2147483647 w 339"/>
                    <a:gd name="T33" fmla="*/ 2147483647 h 204"/>
                    <a:gd name="T34" fmla="*/ 2147483647 w 339"/>
                    <a:gd name="T35" fmla="*/ 2147483647 h 204"/>
                    <a:gd name="T36" fmla="*/ 2147483647 w 339"/>
                    <a:gd name="T37" fmla="*/ 2147483647 h 204"/>
                    <a:gd name="T38" fmla="*/ 2147483647 w 339"/>
                    <a:gd name="T39" fmla="*/ 2147483647 h 204"/>
                    <a:gd name="T40" fmla="*/ 2147483647 w 339"/>
                    <a:gd name="T41" fmla="*/ 2147483647 h 204"/>
                    <a:gd name="T42" fmla="*/ 2147483647 w 339"/>
                    <a:gd name="T43" fmla="*/ 2147483647 h 204"/>
                    <a:gd name="T44" fmla="*/ 2147483647 w 339"/>
                    <a:gd name="T45" fmla="*/ 2147483647 h 204"/>
                    <a:gd name="T46" fmla="*/ 2147483647 w 339"/>
                    <a:gd name="T47" fmla="*/ 2147483647 h 204"/>
                    <a:gd name="T48" fmla="*/ 2147483647 w 339"/>
                    <a:gd name="T49" fmla="*/ 2147483647 h 204"/>
                    <a:gd name="T50" fmla="*/ 2147483647 w 339"/>
                    <a:gd name="T51" fmla="*/ 2147483647 h 204"/>
                    <a:gd name="T52" fmla="*/ 2147483647 w 339"/>
                    <a:gd name="T53" fmla="*/ 2147483647 h 204"/>
                    <a:gd name="T54" fmla="*/ 2147483647 w 339"/>
                    <a:gd name="T55" fmla="*/ 2147483647 h 204"/>
                    <a:gd name="T56" fmla="*/ 2147483647 w 339"/>
                    <a:gd name="T57" fmla="*/ 2147483647 h 204"/>
                    <a:gd name="T58" fmla="*/ 2147483647 w 339"/>
                    <a:gd name="T59" fmla="*/ 2147483647 h 2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39"/>
                    <a:gd name="T91" fmla="*/ 0 h 204"/>
                    <a:gd name="T92" fmla="*/ 339 w 339"/>
                    <a:gd name="T93" fmla="*/ 204 h 20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39" h="204">
                      <a:moveTo>
                        <a:pt x="208" y="100"/>
                      </a:moveTo>
                      <a:lnTo>
                        <a:pt x="208" y="69"/>
                      </a:lnTo>
                      <a:lnTo>
                        <a:pt x="201" y="46"/>
                      </a:lnTo>
                      <a:lnTo>
                        <a:pt x="181" y="22"/>
                      </a:lnTo>
                      <a:lnTo>
                        <a:pt x="159" y="8"/>
                      </a:lnTo>
                      <a:lnTo>
                        <a:pt x="132" y="3"/>
                      </a:lnTo>
                      <a:lnTo>
                        <a:pt x="88" y="0"/>
                      </a:lnTo>
                      <a:lnTo>
                        <a:pt x="55" y="12"/>
                      </a:lnTo>
                      <a:lnTo>
                        <a:pt x="28" y="35"/>
                      </a:lnTo>
                      <a:lnTo>
                        <a:pt x="12" y="69"/>
                      </a:lnTo>
                      <a:lnTo>
                        <a:pt x="0" y="106"/>
                      </a:lnTo>
                      <a:lnTo>
                        <a:pt x="0" y="142"/>
                      </a:lnTo>
                      <a:lnTo>
                        <a:pt x="15" y="172"/>
                      </a:lnTo>
                      <a:lnTo>
                        <a:pt x="39" y="191"/>
                      </a:lnTo>
                      <a:lnTo>
                        <a:pt x="75" y="203"/>
                      </a:lnTo>
                      <a:lnTo>
                        <a:pt x="111" y="204"/>
                      </a:lnTo>
                      <a:lnTo>
                        <a:pt x="144" y="200"/>
                      </a:lnTo>
                      <a:lnTo>
                        <a:pt x="165" y="191"/>
                      </a:lnTo>
                      <a:lnTo>
                        <a:pt x="181" y="172"/>
                      </a:lnTo>
                      <a:lnTo>
                        <a:pt x="195" y="145"/>
                      </a:lnTo>
                      <a:lnTo>
                        <a:pt x="208" y="139"/>
                      </a:lnTo>
                      <a:lnTo>
                        <a:pt x="251" y="137"/>
                      </a:lnTo>
                      <a:lnTo>
                        <a:pt x="311" y="146"/>
                      </a:lnTo>
                      <a:lnTo>
                        <a:pt x="327" y="149"/>
                      </a:lnTo>
                      <a:lnTo>
                        <a:pt x="339" y="139"/>
                      </a:lnTo>
                      <a:lnTo>
                        <a:pt x="334" y="130"/>
                      </a:lnTo>
                      <a:lnTo>
                        <a:pt x="327" y="119"/>
                      </a:lnTo>
                      <a:lnTo>
                        <a:pt x="290" y="114"/>
                      </a:lnTo>
                      <a:lnTo>
                        <a:pt x="245" y="112"/>
                      </a:lnTo>
                      <a:lnTo>
                        <a:pt x="208"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2" name="Freeform 114"/>
                <p:cNvSpPr>
                  <a:spLocks/>
                </p:cNvSpPr>
                <p:nvPr/>
              </p:nvSpPr>
              <p:spPr bwMode="auto">
                <a:xfrm>
                  <a:off x="5346700" y="4478338"/>
                  <a:ext cx="423863" cy="579437"/>
                </a:xfrm>
                <a:custGeom>
                  <a:avLst/>
                  <a:gdLst>
                    <a:gd name="T0" fmla="*/ 2147483647 w 267"/>
                    <a:gd name="T1" fmla="*/ 2147483647 h 365"/>
                    <a:gd name="T2" fmla="*/ 2147483647 w 267"/>
                    <a:gd name="T3" fmla="*/ 2147483647 h 365"/>
                    <a:gd name="T4" fmla="*/ 2147483647 w 267"/>
                    <a:gd name="T5" fmla="*/ 2147483647 h 365"/>
                    <a:gd name="T6" fmla="*/ 2147483647 w 267"/>
                    <a:gd name="T7" fmla="*/ 0 h 365"/>
                    <a:gd name="T8" fmla="*/ 2147483647 w 267"/>
                    <a:gd name="T9" fmla="*/ 2147483647 h 365"/>
                    <a:gd name="T10" fmla="*/ 2147483647 w 267"/>
                    <a:gd name="T11" fmla="*/ 2147483647 h 365"/>
                    <a:gd name="T12" fmla="*/ 2147483647 w 267"/>
                    <a:gd name="T13" fmla="*/ 2147483647 h 365"/>
                    <a:gd name="T14" fmla="*/ 2147483647 w 267"/>
                    <a:gd name="T15" fmla="*/ 2147483647 h 365"/>
                    <a:gd name="T16" fmla="*/ 2147483647 w 267"/>
                    <a:gd name="T17" fmla="*/ 2147483647 h 365"/>
                    <a:gd name="T18" fmla="*/ 2147483647 w 267"/>
                    <a:gd name="T19" fmla="*/ 2147483647 h 365"/>
                    <a:gd name="T20" fmla="*/ 2147483647 w 267"/>
                    <a:gd name="T21" fmla="*/ 2147483647 h 365"/>
                    <a:gd name="T22" fmla="*/ 2147483647 w 267"/>
                    <a:gd name="T23" fmla="*/ 2147483647 h 365"/>
                    <a:gd name="T24" fmla="*/ 2147483647 w 267"/>
                    <a:gd name="T25" fmla="*/ 2147483647 h 365"/>
                    <a:gd name="T26" fmla="*/ 2147483647 w 267"/>
                    <a:gd name="T27" fmla="*/ 2147483647 h 365"/>
                    <a:gd name="T28" fmla="*/ 2147483647 w 267"/>
                    <a:gd name="T29" fmla="*/ 2147483647 h 365"/>
                    <a:gd name="T30" fmla="*/ 2147483647 w 267"/>
                    <a:gd name="T31" fmla="*/ 2147483647 h 365"/>
                    <a:gd name="T32" fmla="*/ 2147483647 w 267"/>
                    <a:gd name="T33" fmla="*/ 2147483647 h 365"/>
                    <a:gd name="T34" fmla="*/ 2147483647 w 267"/>
                    <a:gd name="T35" fmla="*/ 2147483647 h 365"/>
                    <a:gd name="T36" fmla="*/ 2147483647 w 267"/>
                    <a:gd name="T37" fmla="*/ 2147483647 h 365"/>
                    <a:gd name="T38" fmla="*/ 2147483647 w 267"/>
                    <a:gd name="T39" fmla="*/ 2147483647 h 365"/>
                    <a:gd name="T40" fmla="*/ 2147483647 w 267"/>
                    <a:gd name="T41" fmla="*/ 2147483647 h 365"/>
                    <a:gd name="T42" fmla="*/ 2147483647 w 267"/>
                    <a:gd name="T43" fmla="*/ 2147483647 h 365"/>
                    <a:gd name="T44" fmla="*/ 2147483647 w 267"/>
                    <a:gd name="T45" fmla="*/ 2147483647 h 365"/>
                    <a:gd name="T46" fmla="*/ 2147483647 w 267"/>
                    <a:gd name="T47" fmla="*/ 2147483647 h 365"/>
                    <a:gd name="T48" fmla="*/ 2147483647 w 267"/>
                    <a:gd name="T49" fmla="*/ 2147483647 h 365"/>
                    <a:gd name="T50" fmla="*/ 2147483647 w 267"/>
                    <a:gd name="T51" fmla="*/ 2147483647 h 365"/>
                    <a:gd name="T52" fmla="*/ 2147483647 w 267"/>
                    <a:gd name="T53" fmla="*/ 2147483647 h 365"/>
                    <a:gd name="T54" fmla="*/ 2147483647 w 267"/>
                    <a:gd name="T55" fmla="*/ 2147483647 h 365"/>
                    <a:gd name="T56" fmla="*/ 2147483647 w 267"/>
                    <a:gd name="T57" fmla="*/ 2147483647 h 365"/>
                    <a:gd name="T58" fmla="*/ 0 w 267"/>
                    <a:gd name="T59" fmla="*/ 2147483647 h 365"/>
                    <a:gd name="T60" fmla="*/ 2147483647 w 267"/>
                    <a:gd name="T61" fmla="*/ 2147483647 h 365"/>
                    <a:gd name="T62" fmla="*/ 2147483647 w 267"/>
                    <a:gd name="T63" fmla="*/ 2147483647 h 365"/>
                    <a:gd name="T64" fmla="*/ 2147483647 w 267"/>
                    <a:gd name="T65" fmla="*/ 2147483647 h 3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7"/>
                    <a:gd name="T100" fmla="*/ 0 h 365"/>
                    <a:gd name="T101" fmla="*/ 267 w 267"/>
                    <a:gd name="T102" fmla="*/ 365 h 36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7" h="365">
                      <a:moveTo>
                        <a:pt x="19" y="73"/>
                      </a:moveTo>
                      <a:lnTo>
                        <a:pt x="68" y="24"/>
                      </a:lnTo>
                      <a:lnTo>
                        <a:pt x="100" y="5"/>
                      </a:lnTo>
                      <a:lnTo>
                        <a:pt x="141" y="0"/>
                      </a:lnTo>
                      <a:lnTo>
                        <a:pt x="174" y="1"/>
                      </a:lnTo>
                      <a:lnTo>
                        <a:pt x="222" y="8"/>
                      </a:lnTo>
                      <a:lnTo>
                        <a:pt x="250" y="23"/>
                      </a:lnTo>
                      <a:lnTo>
                        <a:pt x="267" y="39"/>
                      </a:lnTo>
                      <a:lnTo>
                        <a:pt x="267" y="64"/>
                      </a:lnTo>
                      <a:lnTo>
                        <a:pt x="252" y="84"/>
                      </a:lnTo>
                      <a:lnTo>
                        <a:pt x="229" y="111"/>
                      </a:lnTo>
                      <a:lnTo>
                        <a:pt x="214" y="137"/>
                      </a:lnTo>
                      <a:lnTo>
                        <a:pt x="208" y="165"/>
                      </a:lnTo>
                      <a:lnTo>
                        <a:pt x="205" y="186"/>
                      </a:lnTo>
                      <a:lnTo>
                        <a:pt x="218" y="214"/>
                      </a:lnTo>
                      <a:lnTo>
                        <a:pt x="239" y="243"/>
                      </a:lnTo>
                      <a:lnTo>
                        <a:pt x="258" y="273"/>
                      </a:lnTo>
                      <a:lnTo>
                        <a:pt x="262" y="296"/>
                      </a:lnTo>
                      <a:lnTo>
                        <a:pt x="261" y="323"/>
                      </a:lnTo>
                      <a:lnTo>
                        <a:pt x="239" y="342"/>
                      </a:lnTo>
                      <a:lnTo>
                        <a:pt x="205" y="356"/>
                      </a:lnTo>
                      <a:lnTo>
                        <a:pt x="178" y="365"/>
                      </a:lnTo>
                      <a:lnTo>
                        <a:pt x="135" y="365"/>
                      </a:lnTo>
                      <a:lnTo>
                        <a:pt x="95" y="356"/>
                      </a:lnTo>
                      <a:lnTo>
                        <a:pt x="40" y="341"/>
                      </a:lnTo>
                      <a:lnTo>
                        <a:pt x="19" y="303"/>
                      </a:lnTo>
                      <a:lnTo>
                        <a:pt x="12" y="277"/>
                      </a:lnTo>
                      <a:lnTo>
                        <a:pt x="12" y="244"/>
                      </a:lnTo>
                      <a:lnTo>
                        <a:pt x="6" y="214"/>
                      </a:lnTo>
                      <a:lnTo>
                        <a:pt x="0" y="165"/>
                      </a:lnTo>
                      <a:lnTo>
                        <a:pt x="2" y="126"/>
                      </a:lnTo>
                      <a:lnTo>
                        <a:pt x="12" y="92"/>
                      </a:lnTo>
                      <a:lnTo>
                        <a:pt x="19"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3" name="Freeform 115"/>
                <p:cNvSpPr>
                  <a:spLocks/>
                </p:cNvSpPr>
                <p:nvPr/>
              </p:nvSpPr>
              <p:spPr bwMode="auto">
                <a:xfrm>
                  <a:off x="4264025" y="4325938"/>
                  <a:ext cx="1281113" cy="342900"/>
                </a:xfrm>
                <a:custGeom>
                  <a:avLst/>
                  <a:gdLst>
                    <a:gd name="T0" fmla="*/ 2147483647 w 807"/>
                    <a:gd name="T1" fmla="*/ 2147483647 h 216"/>
                    <a:gd name="T2" fmla="*/ 2147483647 w 807"/>
                    <a:gd name="T3" fmla="*/ 2147483647 h 216"/>
                    <a:gd name="T4" fmla="*/ 2147483647 w 807"/>
                    <a:gd name="T5" fmla="*/ 2147483647 h 216"/>
                    <a:gd name="T6" fmla="*/ 2147483647 w 807"/>
                    <a:gd name="T7" fmla="*/ 2147483647 h 216"/>
                    <a:gd name="T8" fmla="*/ 2147483647 w 807"/>
                    <a:gd name="T9" fmla="*/ 2147483647 h 216"/>
                    <a:gd name="T10" fmla="*/ 2147483647 w 807"/>
                    <a:gd name="T11" fmla="*/ 2147483647 h 216"/>
                    <a:gd name="T12" fmla="*/ 2147483647 w 807"/>
                    <a:gd name="T13" fmla="*/ 2147483647 h 216"/>
                    <a:gd name="T14" fmla="*/ 2147483647 w 807"/>
                    <a:gd name="T15" fmla="*/ 2147483647 h 216"/>
                    <a:gd name="T16" fmla="*/ 2147483647 w 807"/>
                    <a:gd name="T17" fmla="*/ 2147483647 h 216"/>
                    <a:gd name="T18" fmla="*/ 2147483647 w 807"/>
                    <a:gd name="T19" fmla="*/ 2147483647 h 216"/>
                    <a:gd name="T20" fmla="*/ 2147483647 w 807"/>
                    <a:gd name="T21" fmla="*/ 2147483647 h 216"/>
                    <a:gd name="T22" fmla="*/ 2147483647 w 807"/>
                    <a:gd name="T23" fmla="*/ 2147483647 h 216"/>
                    <a:gd name="T24" fmla="*/ 2147483647 w 807"/>
                    <a:gd name="T25" fmla="*/ 2147483647 h 216"/>
                    <a:gd name="T26" fmla="*/ 2147483647 w 807"/>
                    <a:gd name="T27" fmla="*/ 2147483647 h 216"/>
                    <a:gd name="T28" fmla="*/ 2147483647 w 807"/>
                    <a:gd name="T29" fmla="*/ 2147483647 h 216"/>
                    <a:gd name="T30" fmla="*/ 2147483647 w 807"/>
                    <a:gd name="T31" fmla="*/ 2147483647 h 216"/>
                    <a:gd name="T32" fmla="*/ 2147483647 w 807"/>
                    <a:gd name="T33" fmla="*/ 2147483647 h 216"/>
                    <a:gd name="T34" fmla="*/ 2147483647 w 807"/>
                    <a:gd name="T35" fmla="*/ 2147483647 h 216"/>
                    <a:gd name="T36" fmla="*/ 0 w 807"/>
                    <a:gd name="T37" fmla="*/ 2147483647 h 216"/>
                    <a:gd name="T38" fmla="*/ 2147483647 w 807"/>
                    <a:gd name="T39" fmla="*/ 2147483647 h 216"/>
                    <a:gd name="T40" fmla="*/ 2147483647 w 807"/>
                    <a:gd name="T41" fmla="*/ 0 h 216"/>
                    <a:gd name="T42" fmla="*/ 2147483647 w 807"/>
                    <a:gd name="T43" fmla="*/ 2147483647 h 216"/>
                    <a:gd name="T44" fmla="*/ 2147483647 w 807"/>
                    <a:gd name="T45" fmla="*/ 2147483647 h 216"/>
                    <a:gd name="T46" fmla="*/ 2147483647 w 807"/>
                    <a:gd name="T47" fmla="*/ 2147483647 h 216"/>
                    <a:gd name="T48" fmla="*/ 2147483647 w 807"/>
                    <a:gd name="T49" fmla="*/ 2147483647 h 216"/>
                    <a:gd name="T50" fmla="*/ 2147483647 w 807"/>
                    <a:gd name="T51" fmla="*/ 2147483647 h 216"/>
                    <a:gd name="T52" fmla="*/ 2147483647 w 807"/>
                    <a:gd name="T53" fmla="*/ 2147483647 h 216"/>
                    <a:gd name="T54" fmla="*/ 2147483647 w 807"/>
                    <a:gd name="T55" fmla="*/ 2147483647 h 216"/>
                    <a:gd name="T56" fmla="*/ 2147483647 w 807"/>
                    <a:gd name="T57" fmla="*/ 2147483647 h 216"/>
                    <a:gd name="T58" fmla="*/ 2147483647 w 807"/>
                    <a:gd name="T59" fmla="*/ 2147483647 h 216"/>
                    <a:gd name="T60" fmla="*/ 2147483647 w 807"/>
                    <a:gd name="T61" fmla="*/ 2147483647 h 216"/>
                    <a:gd name="T62" fmla="*/ 2147483647 w 807"/>
                    <a:gd name="T63" fmla="*/ 2147483647 h 216"/>
                    <a:gd name="T64" fmla="*/ 2147483647 w 807"/>
                    <a:gd name="T65" fmla="*/ 2147483647 h 216"/>
                    <a:gd name="T66" fmla="*/ 2147483647 w 807"/>
                    <a:gd name="T67" fmla="*/ 2147483647 h 216"/>
                    <a:gd name="T68" fmla="*/ 2147483647 w 807"/>
                    <a:gd name="T69" fmla="*/ 2147483647 h 216"/>
                    <a:gd name="T70" fmla="*/ 2147483647 w 807"/>
                    <a:gd name="T71" fmla="*/ 2147483647 h 216"/>
                    <a:gd name="T72" fmla="*/ 2147483647 w 807"/>
                    <a:gd name="T73" fmla="*/ 2147483647 h 216"/>
                    <a:gd name="T74" fmla="*/ 2147483647 w 807"/>
                    <a:gd name="T75" fmla="*/ 2147483647 h 216"/>
                    <a:gd name="T76" fmla="*/ 2147483647 w 807"/>
                    <a:gd name="T77" fmla="*/ 2147483647 h 216"/>
                    <a:gd name="T78" fmla="*/ 2147483647 w 807"/>
                    <a:gd name="T79" fmla="*/ 2147483647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07"/>
                    <a:gd name="T121" fmla="*/ 0 h 216"/>
                    <a:gd name="T122" fmla="*/ 807 w 807"/>
                    <a:gd name="T123" fmla="*/ 216 h 21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07" h="216">
                      <a:moveTo>
                        <a:pt x="705" y="127"/>
                      </a:moveTo>
                      <a:lnTo>
                        <a:pt x="751" y="112"/>
                      </a:lnTo>
                      <a:lnTo>
                        <a:pt x="791" y="105"/>
                      </a:lnTo>
                      <a:lnTo>
                        <a:pt x="807" y="115"/>
                      </a:lnTo>
                      <a:lnTo>
                        <a:pt x="807" y="139"/>
                      </a:lnTo>
                      <a:lnTo>
                        <a:pt x="770" y="169"/>
                      </a:lnTo>
                      <a:lnTo>
                        <a:pt x="729" y="174"/>
                      </a:lnTo>
                      <a:lnTo>
                        <a:pt x="628" y="196"/>
                      </a:lnTo>
                      <a:lnTo>
                        <a:pt x="526" y="208"/>
                      </a:lnTo>
                      <a:lnTo>
                        <a:pt x="436" y="216"/>
                      </a:lnTo>
                      <a:lnTo>
                        <a:pt x="370" y="211"/>
                      </a:lnTo>
                      <a:lnTo>
                        <a:pt x="279" y="196"/>
                      </a:lnTo>
                      <a:lnTo>
                        <a:pt x="178" y="150"/>
                      </a:lnTo>
                      <a:lnTo>
                        <a:pt x="116" y="112"/>
                      </a:lnTo>
                      <a:lnTo>
                        <a:pt x="80" y="97"/>
                      </a:lnTo>
                      <a:lnTo>
                        <a:pt x="49" y="92"/>
                      </a:lnTo>
                      <a:lnTo>
                        <a:pt x="21" y="88"/>
                      </a:lnTo>
                      <a:lnTo>
                        <a:pt x="6" y="69"/>
                      </a:lnTo>
                      <a:lnTo>
                        <a:pt x="0" y="36"/>
                      </a:lnTo>
                      <a:lnTo>
                        <a:pt x="11" y="15"/>
                      </a:lnTo>
                      <a:lnTo>
                        <a:pt x="27" y="0"/>
                      </a:lnTo>
                      <a:lnTo>
                        <a:pt x="52" y="5"/>
                      </a:lnTo>
                      <a:lnTo>
                        <a:pt x="63" y="31"/>
                      </a:lnTo>
                      <a:lnTo>
                        <a:pt x="59" y="59"/>
                      </a:lnTo>
                      <a:lnTo>
                        <a:pt x="92" y="77"/>
                      </a:lnTo>
                      <a:lnTo>
                        <a:pt x="112" y="78"/>
                      </a:lnTo>
                      <a:lnTo>
                        <a:pt x="129" y="66"/>
                      </a:lnTo>
                      <a:lnTo>
                        <a:pt x="135" y="47"/>
                      </a:lnTo>
                      <a:lnTo>
                        <a:pt x="172" y="51"/>
                      </a:lnTo>
                      <a:lnTo>
                        <a:pt x="172" y="81"/>
                      </a:lnTo>
                      <a:lnTo>
                        <a:pt x="150" y="100"/>
                      </a:lnTo>
                      <a:lnTo>
                        <a:pt x="198" y="127"/>
                      </a:lnTo>
                      <a:lnTo>
                        <a:pt x="272" y="150"/>
                      </a:lnTo>
                      <a:lnTo>
                        <a:pt x="338" y="162"/>
                      </a:lnTo>
                      <a:lnTo>
                        <a:pt x="404" y="173"/>
                      </a:lnTo>
                      <a:lnTo>
                        <a:pt x="450" y="173"/>
                      </a:lnTo>
                      <a:lnTo>
                        <a:pt x="509" y="165"/>
                      </a:lnTo>
                      <a:lnTo>
                        <a:pt x="573" y="153"/>
                      </a:lnTo>
                      <a:lnTo>
                        <a:pt x="638" y="139"/>
                      </a:lnTo>
                      <a:lnTo>
                        <a:pt x="705"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4" name="Freeform 116"/>
                <p:cNvSpPr>
                  <a:spLocks/>
                </p:cNvSpPr>
                <p:nvPr/>
              </p:nvSpPr>
              <p:spPr bwMode="auto">
                <a:xfrm>
                  <a:off x="5610225" y="4335463"/>
                  <a:ext cx="1284288" cy="344487"/>
                </a:xfrm>
                <a:custGeom>
                  <a:avLst/>
                  <a:gdLst>
                    <a:gd name="T0" fmla="*/ 2147483647 w 809"/>
                    <a:gd name="T1" fmla="*/ 2147483647 h 217"/>
                    <a:gd name="T2" fmla="*/ 2147483647 w 809"/>
                    <a:gd name="T3" fmla="*/ 2147483647 h 217"/>
                    <a:gd name="T4" fmla="*/ 2147483647 w 809"/>
                    <a:gd name="T5" fmla="*/ 2147483647 h 217"/>
                    <a:gd name="T6" fmla="*/ 0 w 809"/>
                    <a:gd name="T7" fmla="*/ 2147483647 h 217"/>
                    <a:gd name="T8" fmla="*/ 0 w 809"/>
                    <a:gd name="T9" fmla="*/ 2147483647 h 217"/>
                    <a:gd name="T10" fmla="*/ 2147483647 w 809"/>
                    <a:gd name="T11" fmla="*/ 2147483647 h 217"/>
                    <a:gd name="T12" fmla="*/ 2147483647 w 809"/>
                    <a:gd name="T13" fmla="*/ 2147483647 h 217"/>
                    <a:gd name="T14" fmla="*/ 2147483647 w 809"/>
                    <a:gd name="T15" fmla="*/ 2147483647 h 217"/>
                    <a:gd name="T16" fmla="*/ 2147483647 w 809"/>
                    <a:gd name="T17" fmla="*/ 2147483647 h 217"/>
                    <a:gd name="T18" fmla="*/ 2147483647 w 809"/>
                    <a:gd name="T19" fmla="*/ 2147483647 h 217"/>
                    <a:gd name="T20" fmla="*/ 2147483647 w 809"/>
                    <a:gd name="T21" fmla="*/ 2147483647 h 217"/>
                    <a:gd name="T22" fmla="*/ 2147483647 w 809"/>
                    <a:gd name="T23" fmla="*/ 2147483647 h 217"/>
                    <a:gd name="T24" fmla="*/ 2147483647 w 809"/>
                    <a:gd name="T25" fmla="*/ 2147483647 h 217"/>
                    <a:gd name="T26" fmla="*/ 2147483647 w 809"/>
                    <a:gd name="T27" fmla="*/ 2147483647 h 217"/>
                    <a:gd name="T28" fmla="*/ 2147483647 w 809"/>
                    <a:gd name="T29" fmla="*/ 2147483647 h 217"/>
                    <a:gd name="T30" fmla="*/ 2147483647 w 809"/>
                    <a:gd name="T31" fmla="*/ 2147483647 h 217"/>
                    <a:gd name="T32" fmla="*/ 2147483647 w 809"/>
                    <a:gd name="T33" fmla="*/ 2147483647 h 217"/>
                    <a:gd name="T34" fmla="*/ 2147483647 w 809"/>
                    <a:gd name="T35" fmla="*/ 2147483647 h 217"/>
                    <a:gd name="T36" fmla="*/ 2147483647 w 809"/>
                    <a:gd name="T37" fmla="*/ 2147483647 h 217"/>
                    <a:gd name="T38" fmla="*/ 2147483647 w 809"/>
                    <a:gd name="T39" fmla="*/ 2147483647 h 217"/>
                    <a:gd name="T40" fmla="*/ 2147483647 w 809"/>
                    <a:gd name="T41" fmla="*/ 0 h 217"/>
                    <a:gd name="T42" fmla="*/ 2147483647 w 809"/>
                    <a:gd name="T43" fmla="*/ 2147483647 h 217"/>
                    <a:gd name="T44" fmla="*/ 2147483647 w 809"/>
                    <a:gd name="T45" fmla="*/ 2147483647 h 217"/>
                    <a:gd name="T46" fmla="*/ 2147483647 w 809"/>
                    <a:gd name="T47" fmla="*/ 2147483647 h 217"/>
                    <a:gd name="T48" fmla="*/ 2147483647 w 809"/>
                    <a:gd name="T49" fmla="*/ 2147483647 h 217"/>
                    <a:gd name="T50" fmla="*/ 2147483647 w 809"/>
                    <a:gd name="T51" fmla="*/ 2147483647 h 217"/>
                    <a:gd name="T52" fmla="*/ 2147483647 w 809"/>
                    <a:gd name="T53" fmla="*/ 2147483647 h 217"/>
                    <a:gd name="T54" fmla="*/ 2147483647 w 809"/>
                    <a:gd name="T55" fmla="*/ 2147483647 h 217"/>
                    <a:gd name="T56" fmla="*/ 2147483647 w 809"/>
                    <a:gd name="T57" fmla="*/ 2147483647 h 217"/>
                    <a:gd name="T58" fmla="*/ 2147483647 w 809"/>
                    <a:gd name="T59" fmla="*/ 2147483647 h 217"/>
                    <a:gd name="T60" fmla="*/ 2147483647 w 809"/>
                    <a:gd name="T61" fmla="*/ 2147483647 h 217"/>
                    <a:gd name="T62" fmla="*/ 2147483647 w 809"/>
                    <a:gd name="T63" fmla="*/ 2147483647 h 217"/>
                    <a:gd name="T64" fmla="*/ 2147483647 w 809"/>
                    <a:gd name="T65" fmla="*/ 2147483647 h 217"/>
                    <a:gd name="T66" fmla="*/ 2147483647 w 809"/>
                    <a:gd name="T67" fmla="*/ 2147483647 h 217"/>
                    <a:gd name="T68" fmla="*/ 2147483647 w 809"/>
                    <a:gd name="T69" fmla="*/ 2147483647 h 217"/>
                    <a:gd name="T70" fmla="*/ 2147483647 w 809"/>
                    <a:gd name="T71" fmla="*/ 2147483647 h 217"/>
                    <a:gd name="T72" fmla="*/ 2147483647 w 809"/>
                    <a:gd name="T73" fmla="*/ 2147483647 h 217"/>
                    <a:gd name="T74" fmla="*/ 2147483647 w 809"/>
                    <a:gd name="T75" fmla="*/ 2147483647 h 217"/>
                    <a:gd name="T76" fmla="*/ 2147483647 w 809"/>
                    <a:gd name="T77" fmla="*/ 2147483647 h 217"/>
                    <a:gd name="T78" fmla="*/ 2147483647 w 809"/>
                    <a:gd name="T79" fmla="*/ 2147483647 h 21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09"/>
                    <a:gd name="T121" fmla="*/ 0 h 217"/>
                    <a:gd name="T122" fmla="*/ 809 w 809"/>
                    <a:gd name="T123" fmla="*/ 217 h 21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09" h="217">
                      <a:moveTo>
                        <a:pt x="102" y="127"/>
                      </a:moveTo>
                      <a:lnTo>
                        <a:pt x="56" y="112"/>
                      </a:lnTo>
                      <a:lnTo>
                        <a:pt x="16" y="105"/>
                      </a:lnTo>
                      <a:lnTo>
                        <a:pt x="0" y="115"/>
                      </a:lnTo>
                      <a:lnTo>
                        <a:pt x="0" y="139"/>
                      </a:lnTo>
                      <a:lnTo>
                        <a:pt x="38" y="169"/>
                      </a:lnTo>
                      <a:lnTo>
                        <a:pt x="78" y="174"/>
                      </a:lnTo>
                      <a:lnTo>
                        <a:pt x="180" y="196"/>
                      </a:lnTo>
                      <a:lnTo>
                        <a:pt x="283" y="208"/>
                      </a:lnTo>
                      <a:lnTo>
                        <a:pt x="372" y="217"/>
                      </a:lnTo>
                      <a:lnTo>
                        <a:pt x="439" y="212"/>
                      </a:lnTo>
                      <a:lnTo>
                        <a:pt x="528" y="196"/>
                      </a:lnTo>
                      <a:lnTo>
                        <a:pt x="631" y="150"/>
                      </a:lnTo>
                      <a:lnTo>
                        <a:pt x="693" y="112"/>
                      </a:lnTo>
                      <a:lnTo>
                        <a:pt x="728" y="97"/>
                      </a:lnTo>
                      <a:lnTo>
                        <a:pt x="760" y="92"/>
                      </a:lnTo>
                      <a:lnTo>
                        <a:pt x="787" y="88"/>
                      </a:lnTo>
                      <a:lnTo>
                        <a:pt x="803" y="69"/>
                      </a:lnTo>
                      <a:lnTo>
                        <a:pt x="809" y="36"/>
                      </a:lnTo>
                      <a:lnTo>
                        <a:pt x="797" y="15"/>
                      </a:lnTo>
                      <a:lnTo>
                        <a:pt x="781" y="0"/>
                      </a:lnTo>
                      <a:lnTo>
                        <a:pt x="757" y="5"/>
                      </a:lnTo>
                      <a:lnTo>
                        <a:pt x="746" y="31"/>
                      </a:lnTo>
                      <a:lnTo>
                        <a:pt x="750" y="59"/>
                      </a:lnTo>
                      <a:lnTo>
                        <a:pt x="717" y="77"/>
                      </a:lnTo>
                      <a:lnTo>
                        <a:pt x="697" y="78"/>
                      </a:lnTo>
                      <a:lnTo>
                        <a:pt x="680" y="66"/>
                      </a:lnTo>
                      <a:lnTo>
                        <a:pt x="674" y="47"/>
                      </a:lnTo>
                      <a:lnTo>
                        <a:pt x="637" y="51"/>
                      </a:lnTo>
                      <a:lnTo>
                        <a:pt x="637" y="81"/>
                      </a:lnTo>
                      <a:lnTo>
                        <a:pt x="658" y="100"/>
                      </a:lnTo>
                      <a:lnTo>
                        <a:pt x="611" y="127"/>
                      </a:lnTo>
                      <a:lnTo>
                        <a:pt x="535" y="150"/>
                      </a:lnTo>
                      <a:lnTo>
                        <a:pt x="469" y="162"/>
                      </a:lnTo>
                      <a:lnTo>
                        <a:pt x="405" y="173"/>
                      </a:lnTo>
                      <a:lnTo>
                        <a:pt x="357" y="173"/>
                      </a:lnTo>
                      <a:lnTo>
                        <a:pt x="299" y="165"/>
                      </a:lnTo>
                      <a:lnTo>
                        <a:pt x="234" y="153"/>
                      </a:lnTo>
                      <a:lnTo>
                        <a:pt x="170" y="139"/>
                      </a:lnTo>
                      <a:lnTo>
                        <a:pt x="102"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5" name="Freeform 117"/>
                <p:cNvSpPr>
                  <a:spLocks/>
                </p:cNvSpPr>
                <p:nvPr/>
              </p:nvSpPr>
              <p:spPr bwMode="auto">
                <a:xfrm>
                  <a:off x="4962525" y="4775200"/>
                  <a:ext cx="655638" cy="536575"/>
                </a:xfrm>
                <a:custGeom>
                  <a:avLst/>
                  <a:gdLst>
                    <a:gd name="T0" fmla="*/ 2147483647 w 413"/>
                    <a:gd name="T1" fmla="*/ 2147483647 h 338"/>
                    <a:gd name="T2" fmla="*/ 2147483647 w 413"/>
                    <a:gd name="T3" fmla="*/ 2147483647 h 338"/>
                    <a:gd name="T4" fmla="*/ 2147483647 w 413"/>
                    <a:gd name="T5" fmla="*/ 2147483647 h 338"/>
                    <a:gd name="T6" fmla="*/ 2147483647 w 413"/>
                    <a:gd name="T7" fmla="*/ 2147483647 h 338"/>
                    <a:gd name="T8" fmla="*/ 2147483647 w 413"/>
                    <a:gd name="T9" fmla="*/ 2147483647 h 338"/>
                    <a:gd name="T10" fmla="*/ 2147483647 w 413"/>
                    <a:gd name="T11" fmla="*/ 2147483647 h 338"/>
                    <a:gd name="T12" fmla="*/ 2147483647 w 413"/>
                    <a:gd name="T13" fmla="*/ 2147483647 h 338"/>
                    <a:gd name="T14" fmla="*/ 2147483647 w 413"/>
                    <a:gd name="T15" fmla="*/ 2147483647 h 338"/>
                    <a:gd name="T16" fmla="*/ 2147483647 w 413"/>
                    <a:gd name="T17" fmla="*/ 2147483647 h 338"/>
                    <a:gd name="T18" fmla="*/ 2147483647 w 413"/>
                    <a:gd name="T19" fmla="*/ 2147483647 h 338"/>
                    <a:gd name="T20" fmla="*/ 2147483647 w 413"/>
                    <a:gd name="T21" fmla="*/ 2147483647 h 338"/>
                    <a:gd name="T22" fmla="*/ 2147483647 w 413"/>
                    <a:gd name="T23" fmla="*/ 2147483647 h 338"/>
                    <a:gd name="T24" fmla="*/ 2147483647 w 413"/>
                    <a:gd name="T25" fmla="*/ 2147483647 h 338"/>
                    <a:gd name="T26" fmla="*/ 2147483647 w 413"/>
                    <a:gd name="T27" fmla="*/ 2147483647 h 338"/>
                    <a:gd name="T28" fmla="*/ 2147483647 w 413"/>
                    <a:gd name="T29" fmla="*/ 2147483647 h 338"/>
                    <a:gd name="T30" fmla="*/ 2147483647 w 413"/>
                    <a:gd name="T31" fmla="*/ 2147483647 h 338"/>
                    <a:gd name="T32" fmla="*/ 2147483647 w 413"/>
                    <a:gd name="T33" fmla="*/ 2147483647 h 338"/>
                    <a:gd name="T34" fmla="*/ 2147483647 w 413"/>
                    <a:gd name="T35" fmla="*/ 2147483647 h 338"/>
                    <a:gd name="T36" fmla="*/ 2147483647 w 413"/>
                    <a:gd name="T37" fmla="*/ 2147483647 h 338"/>
                    <a:gd name="T38" fmla="*/ 2147483647 w 413"/>
                    <a:gd name="T39" fmla="*/ 2147483647 h 338"/>
                    <a:gd name="T40" fmla="*/ 2147483647 w 413"/>
                    <a:gd name="T41" fmla="*/ 2147483647 h 338"/>
                    <a:gd name="T42" fmla="*/ 2147483647 w 413"/>
                    <a:gd name="T43" fmla="*/ 2147483647 h 338"/>
                    <a:gd name="T44" fmla="*/ 2147483647 w 413"/>
                    <a:gd name="T45" fmla="*/ 2147483647 h 338"/>
                    <a:gd name="T46" fmla="*/ 2147483647 w 413"/>
                    <a:gd name="T47" fmla="*/ 2147483647 h 338"/>
                    <a:gd name="T48" fmla="*/ 2147483647 w 413"/>
                    <a:gd name="T49" fmla="*/ 2147483647 h 338"/>
                    <a:gd name="T50" fmla="*/ 2147483647 w 413"/>
                    <a:gd name="T51" fmla="*/ 2147483647 h 338"/>
                    <a:gd name="T52" fmla="*/ 2147483647 w 413"/>
                    <a:gd name="T53" fmla="*/ 2147483647 h 338"/>
                    <a:gd name="T54" fmla="*/ 0 w 413"/>
                    <a:gd name="T55" fmla="*/ 2147483647 h 338"/>
                    <a:gd name="T56" fmla="*/ 2147483647 w 413"/>
                    <a:gd name="T57" fmla="*/ 2147483647 h 338"/>
                    <a:gd name="T58" fmla="*/ 2147483647 w 413"/>
                    <a:gd name="T59" fmla="*/ 2147483647 h 338"/>
                    <a:gd name="T60" fmla="*/ 2147483647 w 413"/>
                    <a:gd name="T61" fmla="*/ 2147483647 h 338"/>
                    <a:gd name="T62" fmla="*/ 2147483647 w 413"/>
                    <a:gd name="T63" fmla="*/ 2147483647 h 338"/>
                    <a:gd name="T64" fmla="*/ 2147483647 w 413"/>
                    <a:gd name="T65" fmla="*/ 2147483647 h 338"/>
                    <a:gd name="T66" fmla="*/ 2147483647 w 413"/>
                    <a:gd name="T67" fmla="*/ 2147483647 h 338"/>
                    <a:gd name="T68" fmla="*/ 2147483647 w 413"/>
                    <a:gd name="T69" fmla="*/ 2147483647 h 338"/>
                    <a:gd name="T70" fmla="*/ 2147483647 w 413"/>
                    <a:gd name="T71" fmla="*/ 2147483647 h 338"/>
                    <a:gd name="T72" fmla="*/ 2147483647 w 413"/>
                    <a:gd name="T73" fmla="*/ 2147483647 h 338"/>
                    <a:gd name="T74" fmla="*/ 2147483647 w 413"/>
                    <a:gd name="T75" fmla="*/ 2147483647 h 338"/>
                    <a:gd name="T76" fmla="*/ 2147483647 w 413"/>
                    <a:gd name="T77" fmla="*/ 0 h 338"/>
                    <a:gd name="T78" fmla="*/ 2147483647 w 413"/>
                    <a:gd name="T79" fmla="*/ 2147483647 h 338"/>
                    <a:gd name="T80" fmla="*/ 2147483647 w 413"/>
                    <a:gd name="T81" fmla="*/ 2147483647 h 338"/>
                    <a:gd name="T82" fmla="*/ 2147483647 w 413"/>
                    <a:gd name="T83" fmla="*/ 2147483647 h 338"/>
                    <a:gd name="T84" fmla="*/ 2147483647 w 413"/>
                    <a:gd name="T85" fmla="*/ 2147483647 h 338"/>
                    <a:gd name="T86" fmla="*/ 2147483647 w 413"/>
                    <a:gd name="T87" fmla="*/ 214748364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13"/>
                    <a:gd name="T133" fmla="*/ 0 h 338"/>
                    <a:gd name="T134" fmla="*/ 413 w 413"/>
                    <a:gd name="T135" fmla="*/ 338 h 33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13" h="338">
                      <a:moveTo>
                        <a:pt x="353" y="76"/>
                      </a:moveTo>
                      <a:lnTo>
                        <a:pt x="385" y="87"/>
                      </a:lnTo>
                      <a:lnTo>
                        <a:pt x="404" y="114"/>
                      </a:lnTo>
                      <a:lnTo>
                        <a:pt x="413" y="140"/>
                      </a:lnTo>
                      <a:lnTo>
                        <a:pt x="397" y="167"/>
                      </a:lnTo>
                      <a:lnTo>
                        <a:pt x="380" y="170"/>
                      </a:lnTo>
                      <a:lnTo>
                        <a:pt x="344" y="177"/>
                      </a:lnTo>
                      <a:lnTo>
                        <a:pt x="299" y="174"/>
                      </a:lnTo>
                      <a:lnTo>
                        <a:pt x="256" y="163"/>
                      </a:lnTo>
                      <a:lnTo>
                        <a:pt x="205" y="139"/>
                      </a:lnTo>
                      <a:lnTo>
                        <a:pt x="169" y="112"/>
                      </a:lnTo>
                      <a:lnTo>
                        <a:pt x="130" y="82"/>
                      </a:lnTo>
                      <a:lnTo>
                        <a:pt x="113" y="67"/>
                      </a:lnTo>
                      <a:lnTo>
                        <a:pt x="129" y="98"/>
                      </a:lnTo>
                      <a:lnTo>
                        <a:pt x="140" y="144"/>
                      </a:lnTo>
                      <a:lnTo>
                        <a:pt x="136" y="201"/>
                      </a:lnTo>
                      <a:lnTo>
                        <a:pt x="126" y="246"/>
                      </a:lnTo>
                      <a:lnTo>
                        <a:pt x="117" y="280"/>
                      </a:lnTo>
                      <a:lnTo>
                        <a:pt x="123" y="306"/>
                      </a:lnTo>
                      <a:lnTo>
                        <a:pt x="130" y="323"/>
                      </a:lnTo>
                      <a:lnTo>
                        <a:pt x="129" y="334"/>
                      </a:lnTo>
                      <a:lnTo>
                        <a:pt x="115" y="338"/>
                      </a:lnTo>
                      <a:lnTo>
                        <a:pt x="87" y="338"/>
                      </a:lnTo>
                      <a:lnTo>
                        <a:pt x="69" y="330"/>
                      </a:lnTo>
                      <a:lnTo>
                        <a:pt x="47" y="310"/>
                      </a:lnTo>
                      <a:lnTo>
                        <a:pt x="33" y="285"/>
                      </a:lnTo>
                      <a:lnTo>
                        <a:pt x="4" y="252"/>
                      </a:lnTo>
                      <a:lnTo>
                        <a:pt x="0" y="242"/>
                      </a:lnTo>
                      <a:lnTo>
                        <a:pt x="11" y="235"/>
                      </a:lnTo>
                      <a:lnTo>
                        <a:pt x="53" y="227"/>
                      </a:lnTo>
                      <a:lnTo>
                        <a:pt x="82" y="231"/>
                      </a:lnTo>
                      <a:lnTo>
                        <a:pt x="82" y="226"/>
                      </a:lnTo>
                      <a:lnTo>
                        <a:pt x="82" y="177"/>
                      </a:lnTo>
                      <a:lnTo>
                        <a:pt x="66" y="114"/>
                      </a:lnTo>
                      <a:lnTo>
                        <a:pt x="54" y="72"/>
                      </a:lnTo>
                      <a:lnTo>
                        <a:pt x="53" y="38"/>
                      </a:lnTo>
                      <a:lnTo>
                        <a:pt x="66" y="23"/>
                      </a:lnTo>
                      <a:lnTo>
                        <a:pt x="87" y="3"/>
                      </a:lnTo>
                      <a:lnTo>
                        <a:pt x="123" y="0"/>
                      </a:lnTo>
                      <a:lnTo>
                        <a:pt x="150" y="11"/>
                      </a:lnTo>
                      <a:lnTo>
                        <a:pt x="191" y="34"/>
                      </a:lnTo>
                      <a:lnTo>
                        <a:pt x="245" y="59"/>
                      </a:lnTo>
                      <a:lnTo>
                        <a:pt x="298" y="72"/>
                      </a:lnTo>
                      <a:lnTo>
                        <a:pt x="353"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816" name="Freeform 118"/>
                <p:cNvSpPr>
                  <a:spLocks/>
                </p:cNvSpPr>
                <p:nvPr/>
              </p:nvSpPr>
              <p:spPr bwMode="auto">
                <a:xfrm>
                  <a:off x="5392738" y="4932363"/>
                  <a:ext cx="688975" cy="517525"/>
                </a:xfrm>
                <a:custGeom>
                  <a:avLst/>
                  <a:gdLst>
                    <a:gd name="T0" fmla="*/ 2147483647 w 434"/>
                    <a:gd name="T1" fmla="*/ 2147483647 h 326"/>
                    <a:gd name="T2" fmla="*/ 2147483647 w 434"/>
                    <a:gd name="T3" fmla="*/ 0 h 326"/>
                    <a:gd name="T4" fmla="*/ 2147483647 w 434"/>
                    <a:gd name="T5" fmla="*/ 2147483647 h 326"/>
                    <a:gd name="T6" fmla="*/ 2147483647 w 434"/>
                    <a:gd name="T7" fmla="*/ 2147483647 h 326"/>
                    <a:gd name="T8" fmla="*/ 2147483647 w 434"/>
                    <a:gd name="T9" fmla="*/ 2147483647 h 326"/>
                    <a:gd name="T10" fmla="*/ 2147483647 w 434"/>
                    <a:gd name="T11" fmla="*/ 2147483647 h 326"/>
                    <a:gd name="T12" fmla="*/ 2147483647 w 434"/>
                    <a:gd name="T13" fmla="*/ 2147483647 h 326"/>
                    <a:gd name="T14" fmla="*/ 2147483647 w 434"/>
                    <a:gd name="T15" fmla="*/ 2147483647 h 326"/>
                    <a:gd name="T16" fmla="*/ 2147483647 w 434"/>
                    <a:gd name="T17" fmla="*/ 2147483647 h 326"/>
                    <a:gd name="T18" fmla="*/ 2147483647 w 434"/>
                    <a:gd name="T19" fmla="*/ 2147483647 h 326"/>
                    <a:gd name="T20" fmla="*/ 2147483647 w 434"/>
                    <a:gd name="T21" fmla="*/ 2147483647 h 326"/>
                    <a:gd name="T22" fmla="*/ 2147483647 w 434"/>
                    <a:gd name="T23" fmla="*/ 2147483647 h 326"/>
                    <a:gd name="T24" fmla="*/ 2147483647 w 434"/>
                    <a:gd name="T25" fmla="*/ 2147483647 h 326"/>
                    <a:gd name="T26" fmla="*/ 2147483647 w 434"/>
                    <a:gd name="T27" fmla="*/ 2147483647 h 326"/>
                    <a:gd name="T28" fmla="*/ 2147483647 w 434"/>
                    <a:gd name="T29" fmla="*/ 2147483647 h 326"/>
                    <a:gd name="T30" fmla="*/ 2147483647 w 434"/>
                    <a:gd name="T31" fmla="*/ 2147483647 h 326"/>
                    <a:gd name="T32" fmla="*/ 2147483647 w 434"/>
                    <a:gd name="T33" fmla="*/ 2147483647 h 326"/>
                    <a:gd name="T34" fmla="*/ 2147483647 w 434"/>
                    <a:gd name="T35" fmla="*/ 2147483647 h 326"/>
                    <a:gd name="T36" fmla="*/ 2147483647 w 434"/>
                    <a:gd name="T37" fmla="*/ 2147483647 h 326"/>
                    <a:gd name="T38" fmla="*/ 2147483647 w 434"/>
                    <a:gd name="T39" fmla="*/ 2147483647 h 326"/>
                    <a:gd name="T40" fmla="*/ 2147483647 w 434"/>
                    <a:gd name="T41" fmla="*/ 2147483647 h 326"/>
                    <a:gd name="T42" fmla="*/ 2147483647 w 434"/>
                    <a:gd name="T43" fmla="*/ 2147483647 h 326"/>
                    <a:gd name="T44" fmla="*/ 2147483647 w 434"/>
                    <a:gd name="T45" fmla="*/ 2147483647 h 326"/>
                    <a:gd name="T46" fmla="*/ 2147483647 w 434"/>
                    <a:gd name="T47" fmla="*/ 2147483647 h 326"/>
                    <a:gd name="T48" fmla="*/ 2147483647 w 434"/>
                    <a:gd name="T49" fmla="*/ 2147483647 h 326"/>
                    <a:gd name="T50" fmla="*/ 2147483647 w 434"/>
                    <a:gd name="T51" fmla="*/ 2147483647 h 326"/>
                    <a:gd name="T52" fmla="*/ 2147483647 w 434"/>
                    <a:gd name="T53" fmla="*/ 2147483647 h 326"/>
                    <a:gd name="T54" fmla="*/ 2147483647 w 434"/>
                    <a:gd name="T55" fmla="*/ 2147483647 h 326"/>
                    <a:gd name="T56" fmla="*/ 2147483647 w 434"/>
                    <a:gd name="T57" fmla="*/ 2147483647 h 326"/>
                    <a:gd name="T58" fmla="*/ 2147483647 w 434"/>
                    <a:gd name="T59" fmla="*/ 2147483647 h 326"/>
                    <a:gd name="T60" fmla="*/ 2147483647 w 434"/>
                    <a:gd name="T61" fmla="*/ 2147483647 h 326"/>
                    <a:gd name="T62" fmla="*/ 2147483647 w 434"/>
                    <a:gd name="T63" fmla="*/ 2147483647 h 326"/>
                    <a:gd name="T64" fmla="*/ 2147483647 w 434"/>
                    <a:gd name="T65" fmla="*/ 2147483647 h 326"/>
                    <a:gd name="T66" fmla="*/ 2147483647 w 434"/>
                    <a:gd name="T67" fmla="*/ 2147483647 h 326"/>
                    <a:gd name="T68" fmla="*/ 2147483647 w 434"/>
                    <a:gd name="T69" fmla="*/ 2147483647 h 326"/>
                    <a:gd name="T70" fmla="*/ 0 w 434"/>
                    <a:gd name="T71" fmla="*/ 2147483647 h 326"/>
                    <a:gd name="T72" fmla="*/ 2147483647 w 434"/>
                    <a:gd name="T73" fmla="*/ 2147483647 h 326"/>
                    <a:gd name="T74" fmla="*/ 2147483647 w 434"/>
                    <a:gd name="T75" fmla="*/ 2147483647 h 326"/>
                    <a:gd name="T76" fmla="*/ 2147483647 w 434"/>
                    <a:gd name="T77" fmla="*/ 2147483647 h 326"/>
                    <a:gd name="T78" fmla="*/ 2147483647 w 434"/>
                    <a:gd name="T79" fmla="*/ 2147483647 h 326"/>
                    <a:gd name="T80" fmla="*/ 2147483647 w 434"/>
                    <a:gd name="T81" fmla="*/ 2147483647 h 3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34"/>
                    <a:gd name="T124" fmla="*/ 0 h 326"/>
                    <a:gd name="T125" fmla="*/ 434 w 434"/>
                    <a:gd name="T126" fmla="*/ 326 h 32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34" h="326">
                      <a:moveTo>
                        <a:pt x="120" y="19"/>
                      </a:moveTo>
                      <a:lnTo>
                        <a:pt x="169" y="0"/>
                      </a:lnTo>
                      <a:lnTo>
                        <a:pt x="205" y="13"/>
                      </a:lnTo>
                      <a:lnTo>
                        <a:pt x="222" y="34"/>
                      </a:lnTo>
                      <a:lnTo>
                        <a:pt x="202" y="76"/>
                      </a:lnTo>
                      <a:lnTo>
                        <a:pt x="168" y="121"/>
                      </a:lnTo>
                      <a:lnTo>
                        <a:pt x="120" y="159"/>
                      </a:lnTo>
                      <a:lnTo>
                        <a:pt x="86" y="176"/>
                      </a:lnTo>
                      <a:lnTo>
                        <a:pt x="87" y="186"/>
                      </a:lnTo>
                      <a:lnTo>
                        <a:pt x="140" y="191"/>
                      </a:lnTo>
                      <a:lnTo>
                        <a:pt x="190" y="195"/>
                      </a:lnTo>
                      <a:lnTo>
                        <a:pt x="276" y="187"/>
                      </a:lnTo>
                      <a:lnTo>
                        <a:pt x="338" y="170"/>
                      </a:lnTo>
                      <a:lnTo>
                        <a:pt x="360" y="159"/>
                      </a:lnTo>
                      <a:lnTo>
                        <a:pt x="387" y="151"/>
                      </a:lnTo>
                      <a:lnTo>
                        <a:pt x="401" y="152"/>
                      </a:lnTo>
                      <a:lnTo>
                        <a:pt x="414" y="164"/>
                      </a:lnTo>
                      <a:lnTo>
                        <a:pt x="414" y="186"/>
                      </a:lnTo>
                      <a:lnTo>
                        <a:pt x="385" y="214"/>
                      </a:lnTo>
                      <a:lnTo>
                        <a:pt x="375" y="247"/>
                      </a:lnTo>
                      <a:lnTo>
                        <a:pt x="391" y="266"/>
                      </a:lnTo>
                      <a:lnTo>
                        <a:pt x="428" y="284"/>
                      </a:lnTo>
                      <a:lnTo>
                        <a:pt x="434" y="297"/>
                      </a:lnTo>
                      <a:lnTo>
                        <a:pt x="418" y="312"/>
                      </a:lnTo>
                      <a:lnTo>
                        <a:pt x="371" y="326"/>
                      </a:lnTo>
                      <a:lnTo>
                        <a:pt x="348" y="320"/>
                      </a:lnTo>
                      <a:lnTo>
                        <a:pt x="337" y="289"/>
                      </a:lnTo>
                      <a:lnTo>
                        <a:pt x="325" y="248"/>
                      </a:lnTo>
                      <a:lnTo>
                        <a:pt x="331" y="209"/>
                      </a:lnTo>
                      <a:lnTo>
                        <a:pt x="311" y="206"/>
                      </a:lnTo>
                      <a:lnTo>
                        <a:pt x="262" y="218"/>
                      </a:lnTo>
                      <a:lnTo>
                        <a:pt x="185" y="228"/>
                      </a:lnTo>
                      <a:lnTo>
                        <a:pt x="130" y="233"/>
                      </a:lnTo>
                      <a:lnTo>
                        <a:pt x="59" y="224"/>
                      </a:lnTo>
                      <a:lnTo>
                        <a:pt x="8" y="216"/>
                      </a:lnTo>
                      <a:lnTo>
                        <a:pt x="0" y="182"/>
                      </a:lnTo>
                      <a:lnTo>
                        <a:pt x="14" y="149"/>
                      </a:lnTo>
                      <a:lnTo>
                        <a:pt x="54" y="91"/>
                      </a:lnTo>
                      <a:lnTo>
                        <a:pt x="76" y="62"/>
                      </a:lnTo>
                      <a:lnTo>
                        <a:pt x="97" y="38"/>
                      </a:lnTo>
                      <a:lnTo>
                        <a:pt x="12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26728" name="Group 156"/>
            <p:cNvGrpSpPr>
              <a:grpSpLocks/>
            </p:cNvGrpSpPr>
            <p:nvPr/>
          </p:nvGrpSpPr>
          <p:grpSpPr bwMode="auto">
            <a:xfrm>
              <a:off x="3592513" y="4556125"/>
              <a:ext cx="1992312" cy="1517650"/>
              <a:chOff x="4572000" y="1214438"/>
              <a:chExt cx="3305176" cy="1854502"/>
            </a:xfrm>
          </p:grpSpPr>
          <p:sp>
            <p:nvSpPr>
              <p:cNvPr id="26753" name="Freeform 13"/>
              <p:cNvSpPr>
                <a:spLocks/>
              </p:cNvSpPr>
              <p:nvPr/>
            </p:nvSpPr>
            <p:spPr bwMode="auto">
              <a:xfrm>
                <a:off x="6128316" y="2552431"/>
                <a:ext cx="790925" cy="502293"/>
              </a:xfrm>
              <a:custGeom>
                <a:avLst/>
                <a:gdLst>
                  <a:gd name="T0" fmla="*/ 2147483647 w 697"/>
                  <a:gd name="T1" fmla="*/ 2147483647 h 424"/>
                  <a:gd name="T2" fmla="*/ 0 w 697"/>
                  <a:gd name="T3" fmla="*/ 2147483647 h 424"/>
                  <a:gd name="T4" fmla="*/ 2147483647 w 697"/>
                  <a:gd name="T5" fmla="*/ 2147483647 h 424"/>
                  <a:gd name="T6" fmla="*/ 2147483647 w 697"/>
                  <a:gd name="T7" fmla="*/ 2147483647 h 424"/>
                  <a:gd name="T8" fmla="*/ 2147483647 w 697"/>
                  <a:gd name="T9" fmla="*/ 2147483647 h 424"/>
                  <a:gd name="T10" fmla="*/ 2147483647 w 697"/>
                  <a:gd name="T11" fmla="*/ 2147483647 h 424"/>
                  <a:gd name="T12" fmla="*/ 2147483647 w 697"/>
                  <a:gd name="T13" fmla="*/ 2147483647 h 424"/>
                  <a:gd name="T14" fmla="*/ 2147483647 w 697"/>
                  <a:gd name="T15" fmla="*/ 2147483647 h 424"/>
                  <a:gd name="T16" fmla="*/ 2147483647 w 697"/>
                  <a:gd name="T17" fmla="*/ 2147483647 h 424"/>
                  <a:gd name="T18" fmla="*/ 2147483647 w 697"/>
                  <a:gd name="T19" fmla="*/ 2147483647 h 424"/>
                  <a:gd name="T20" fmla="*/ 2147483647 w 697"/>
                  <a:gd name="T21" fmla="*/ 2147483647 h 424"/>
                  <a:gd name="T22" fmla="*/ 2147483647 w 697"/>
                  <a:gd name="T23" fmla="*/ 0 h 424"/>
                  <a:gd name="T24" fmla="*/ 2147483647 w 697"/>
                  <a:gd name="T25" fmla="*/ 2147483647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7"/>
                  <a:gd name="T40" fmla="*/ 0 h 424"/>
                  <a:gd name="T41" fmla="*/ 697 w 697"/>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7" h="424">
                    <a:moveTo>
                      <a:pt x="18" y="9"/>
                    </a:moveTo>
                    <a:lnTo>
                      <a:pt x="0" y="249"/>
                    </a:lnTo>
                    <a:lnTo>
                      <a:pt x="113" y="367"/>
                    </a:lnTo>
                    <a:lnTo>
                      <a:pt x="219" y="424"/>
                    </a:lnTo>
                    <a:lnTo>
                      <a:pt x="532" y="407"/>
                    </a:lnTo>
                    <a:lnTo>
                      <a:pt x="684" y="398"/>
                    </a:lnTo>
                    <a:lnTo>
                      <a:pt x="697" y="268"/>
                    </a:lnTo>
                    <a:lnTo>
                      <a:pt x="684" y="152"/>
                    </a:lnTo>
                    <a:lnTo>
                      <a:pt x="615" y="88"/>
                    </a:lnTo>
                    <a:lnTo>
                      <a:pt x="514" y="46"/>
                    </a:lnTo>
                    <a:lnTo>
                      <a:pt x="414" y="2"/>
                    </a:lnTo>
                    <a:lnTo>
                      <a:pt x="232" y="0"/>
                    </a:lnTo>
                    <a:lnTo>
                      <a:pt x="18"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4" name="Freeform 14"/>
              <p:cNvSpPr>
                <a:spLocks/>
              </p:cNvSpPr>
              <p:nvPr/>
            </p:nvSpPr>
            <p:spPr bwMode="auto">
              <a:xfrm>
                <a:off x="6138529" y="2540584"/>
                <a:ext cx="790925" cy="523617"/>
              </a:xfrm>
              <a:custGeom>
                <a:avLst/>
                <a:gdLst>
                  <a:gd name="T0" fmla="*/ 2147483647 w 697"/>
                  <a:gd name="T1" fmla="*/ 0 h 442"/>
                  <a:gd name="T2" fmla="*/ 2147483647 w 697"/>
                  <a:gd name="T3" fmla="*/ 2147483647 h 442"/>
                  <a:gd name="T4" fmla="*/ 2147483647 w 697"/>
                  <a:gd name="T5" fmla="*/ 2147483647 h 442"/>
                  <a:gd name="T6" fmla="*/ 2147483647 w 697"/>
                  <a:gd name="T7" fmla="*/ 2147483647 h 442"/>
                  <a:gd name="T8" fmla="*/ 2147483647 w 697"/>
                  <a:gd name="T9" fmla="*/ 2147483647 h 442"/>
                  <a:gd name="T10" fmla="*/ 2147483647 w 697"/>
                  <a:gd name="T11" fmla="*/ 2147483647 h 442"/>
                  <a:gd name="T12" fmla="*/ 2147483647 w 697"/>
                  <a:gd name="T13" fmla="*/ 2147483647 h 442"/>
                  <a:gd name="T14" fmla="*/ 2147483647 w 697"/>
                  <a:gd name="T15" fmla="*/ 2147483647 h 442"/>
                  <a:gd name="T16" fmla="*/ 2147483647 w 697"/>
                  <a:gd name="T17" fmla="*/ 2147483647 h 442"/>
                  <a:gd name="T18" fmla="*/ 2147483647 w 697"/>
                  <a:gd name="T19" fmla="*/ 2147483647 h 442"/>
                  <a:gd name="T20" fmla="*/ 2147483647 w 697"/>
                  <a:gd name="T21" fmla="*/ 2147483647 h 442"/>
                  <a:gd name="T22" fmla="*/ 2147483647 w 697"/>
                  <a:gd name="T23" fmla="*/ 2147483647 h 442"/>
                  <a:gd name="T24" fmla="*/ 2147483647 w 697"/>
                  <a:gd name="T25" fmla="*/ 2147483647 h 442"/>
                  <a:gd name="T26" fmla="*/ 2147483647 w 697"/>
                  <a:gd name="T27" fmla="*/ 2147483647 h 442"/>
                  <a:gd name="T28" fmla="*/ 2147483647 w 697"/>
                  <a:gd name="T29" fmla="*/ 2147483647 h 442"/>
                  <a:gd name="T30" fmla="*/ 0 w 697"/>
                  <a:gd name="T31" fmla="*/ 2147483647 h 442"/>
                  <a:gd name="T32" fmla="*/ 0 w 697"/>
                  <a:gd name="T33" fmla="*/ 2147483647 h 442"/>
                  <a:gd name="T34" fmla="*/ 2147483647 w 697"/>
                  <a:gd name="T35" fmla="*/ 2147483647 h 442"/>
                  <a:gd name="T36" fmla="*/ 2147483647 w 697"/>
                  <a:gd name="T37" fmla="*/ 2147483647 h 442"/>
                  <a:gd name="T38" fmla="*/ 2147483647 w 697"/>
                  <a:gd name="T39" fmla="*/ 2147483647 h 442"/>
                  <a:gd name="T40" fmla="*/ 2147483647 w 697"/>
                  <a:gd name="T41" fmla="*/ 2147483647 h 442"/>
                  <a:gd name="T42" fmla="*/ 2147483647 w 697"/>
                  <a:gd name="T43" fmla="*/ 2147483647 h 442"/>
                  <a:gd name="T44" fmla="*/ 2147483647 w 697"/>
                  <a:gd name="T45" fmla="*/ 2147483647 h 442"/>
                  <a:gd name="T46" fmla="*/ 2147483647 w 697"/>
                  <a:gd name="T47" fmla="*/ 2147483647 h 442"/>
                  <a:gd name="T48" fmla="*/ 2147483647 w 697"/>
                  <a:gd name="T49" fmla="*/ 2147483647 h 442"/>
                  <a:gd name="T50" fmla="*/ 2147483647 w 697"/>
                  <a:gd name="T51" fmla="*/ 2147483647 h 442"/>
                  <a:gd name="T52" fmla="*/ 2147483647 w 697"/>
                  <a:gd name="T53" fmla="*/ 2147483647 h 442"/>
                  <a:gd name="T54" fmla="*/ 2147483647 w 697"/>
                  <a:gd name="T55" fmla="*/ 2147483647 h 442"/>
                  <a:gd name="T56" fmla="*/ 2147483647 w 697"/>
                  <a:gd name="T57" fmla="*/ 2147483647 h 442"/>
                  <a:gd name="T58" fmla="*/ 2147483647 w 697"/>
                  <a:gd name="T59" fmla="*/ 2147483647 h 442"/>
                  <a:gd name="T60" fmla="*/ 2147483647 w 697"/>
                  <a:gd name="T61" fmla="*/ 2147483647 h 442"/>
                  <a:gd name="T62" fmla="*/ 2147483647 w 697"/>
                  <a:gd name="T63" fmla="*/ 2147483647 h 442"/>
                  <a:gd name="T64" fmla="*/ 2147483647 w 697"/>
                  <a:gd name="T65" fmla="*/ 2147483647 h 442"/>
                  <a:gd name="T66" fmla="*/ 2147483647 w 697"/>
                  <a:gd name="T67" fmla="*/ 2147483647 h 442"/>
                  <a:gd name="T68" fmla="*/ 2147483647 w 697"/>
                  <a:gd name="T69" fmla="*/ 2147483647 h 442"/>
                  <a:gd name="T70" fmla="*/ 2147483647 w 697"/>
                  <a:gd name="T71" fmla="*/ 2147483647 h 442"/>
                  <a:gd name="T72" fmla="*/ 2147483647 w 697"/>
                  <a:gd name="T73" fmla="*/ 2147483647 h 442"/>
                  <a:gd name="T74" fmla="*/ 2147483647 w 697"/>
                  <a:gd name="T75" fmla="*/ 2147483647 h 442"/>
                  <a:gd name="T76" fmla="*/ 2147483647 w 697"/>
                  <a:gd name="T77" fmla="*/ 2147483647 h 442"/>
                  <a:gd name="T78" fmla="*/ 2147483647 w 697"/>
                  <a:gd name="T79" fmla="*/ 2147483647 h 442"/>
                  <a:gd name="T80" fmla="*/ 2147483647 w 697"/>
                  <a:gd name="T81" fmla="*/ 2147483647 h 442"/>
                  <a:gd name="T82" fmla="*/ 2147483647 w 697"/>
                  <a:gd name="T83" fmla="*/ 2147483647 h 442"/>
                  <a:gd name="T84" fmla="*/ 2147483647 w 697"/>
                  <a:gd name="T85" fmla="*/ 2147483647 h 442"/>
                  <a:gd name="T86" fmla="*/ 2147483647 w 697"/>
                  <a:gd name="T87" fmla="*/ 2147483647 h 442"/>
                  <a:gd name="T88" fmla="*/ 2147483647 w 697"/>
                  <a:gd name="T89" fmla="*/ 2147483647 h 442"/>
                  <a:gd name="T90" fmla="*/ 2147483647 w 697"/>
                  <a:gd name="T91" fmla="*/ 2147483647 h 442"/>
                  <a:gd name="T92" fmla="*/ 2147483647 w 697"/>
                  <a:gd name="T93" fmla="*/ 2147483647 h 442"/>
                  <a:gd name="T94" fmla="*/ 2147483647 w 697"/>
                  <a:gd name="T95" fmla="*/ 2147483647 h 442"/>
                  <a:gd name="T96" fmla="*/ 2147483647 w 697"/>
                  <a:gd name="T97" fmla="*/ 2147483647 h 442"/>
                  <a:gd name="T98" fmla="*/ 2147483647 w 697"/>
                  <a:gd name="T99" fmla="*/ 2147483647 h 442"/>
                  <a:gd name="T100" fmla="*/ 2147483647 w 697"/>
                  <a:gd name="T101" fmla="*/ 2147483647 h 442"/>
                  <a:gd name="T102" fmla="*/ 2147483647 w 697"/>
                  <a:gd name="T103" fmla="*/ 2147483647 h 442"/>
                  <a:gd name="T104" fmla="*/ 2147483647 w 697"/>
                  <a:gd name="T105" fmla="*/ 2147483647 h 442"/>
                  <a:gd name="T106" fmla="*/ 2147483647 w 697"/>
                  <a:gd name="T107" fmla="*/ 2147483647 h 442"/>
                  <a:gd name="T108" fmla="*/ 2147483647 w 697"/>
                  <a:gd name="T109" fmla="*/ 0 h 442"/>
                  <a:gd name="T110" fmla="*/ 2147483647 w 697"/>
                  <a:gd name="T111" fmla="*/ 0 h 44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7"/>
                  <a:gd name="T169" fmla="*/ 0 h 442"/>
                  <a:gd name="T170" fmla="*/ 697 w 697"/>
                  <a:gd name="T171" fmla="*/ 442 h 44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7" h="442">
                    <a:moveTo>
                      <a:pt x="119" y="0"/>
                    </a:moveTo>
                    <a:lnTo>
                      <a:pt x="137" y="12"/>
                    </a:lnTo>
                    <a:lnTo>
                      <a:pt x="210" y="19"/>
                    </a:lnTo>
                    <a:lnTo>
                      <a:pt x="402" y="26"/>
                    </a:lnTo>
                    <a:lnTo>
                      <a:pt x="511" y="67"/>
                    </a:lnTo>
                    <a:lnTo>
                      <a:pt x="611" y="120"/>
                    </a:lnTo>
                    <a:lnTo>
                      <a:pt x="639" y="151"/>
                    </a:lnTo>
                    <a:lnTo>
                      <a:pt x="532" y="164"/>
                    </a:lnTo>
                    <a:lnTo>
                      <a:pt x="423" y="164"/>
                    </a:lnTo>
                    <a:lnTo>
                      <a:pt x="283" y="170"/>
                    </a:lnTo>
                    <a:lnTo>
                      <a:pt x="214" y="168"/>
                    </a:lnTo>
                    <a:lnTo>
                      <a:pt x="159" y="139"/>
                    </a:lnTo>
                    <a:lnTo>
                      <a:pt x="110" y="95"/>
                    </a:lnTo>
                    <a:lnTo>
                      <a:pt x="73" y="55"/>
                    </a:lnTo>
                    <a:lnTo>
                      <a:pt x="37" y="11"/>
                    </a:lnTo>
                    <a:lnTo>
                      <a:pt x="0" y="4"/>
                    </a:lnTo>
                    <a:lnTo>
                      <a:pt x="0" y="29"/>
                    </a:lnTo>
                    <a:lnTo>
                      <a:pt x="22" y="61"/>
                    </a:lnTo>
                    <a:lnTo>
                      <a:pt x="73" y="101"/>
                    </a:lnTo>
                    <a:lnTo>
                      <a:pt x="122" y="145"/>
                    </a:lnTo>
                    <a:lnTo>
                      <a:pt x="177" y="183"/>
                    </a:lnTo>
                    <a:lnTo>
                      <a:pt x="183" y="278"/>
                    </a:lnTo>
                    <a:lnTo>
                      <a:pt x="183" y="390"/>
                    </a:lnTo>
                    <a:lnTo>
                      <a:pt x="192" y="427"/>
                    </a:lnTo>
                    <a:lnTo>
                      <a:pt x="219" y="410"/>
                    </a:lnTo>
                    <a:lnTo>
                      <a:pt x="203" y="339"/>
                    </a:lnTo>
                    <a:lnTo>
                      <a:pt x="210" y="252"/>
                    </a:lnTo>
                    <a:lnTo>
                      <a:pt x="214" y="194"/>
                    </a:lnTo>
                    <a:lnTo>
                      <a:pt x="331" y="196"/>
                    </a:lnTo>
                    <a:lnTo>
                      <a:pt x="502" y="194"/>
                    </a:lnTo>
                    <a:lnTo>
                      <a:pt x="606" y="187"/>
                    </a:lnTo>
                    <a:lnTo>
                      <a:pt x="660" y="181"/>
                    </a:lnTo>
                    <a:lnTo>
                      <a:pt x="666" y="263"/>
                    </a:lnTo>
                    <a:lnTo>
                      <a:pt x="660" y="335"/>
                    </a:lnTo>
                    <a:lnTo>
                      <a:pt x="651" y="391"/>
                    </a:lnTo>
                    <a:lnTo>
                      <a:pt x="566" y="404"/>
                    </a:lnTo>
                    <a:lnTo>
                      <a:pt x="419" y="410"/>
                    </a:lnTo>
                    <a:lnTo>
                      <a:pt x="238" y="421"/>
                    </a:lnTo>
                    <a:lnTo>
                      <a:pt x="210" y="423"/>
                    </a:lnTo>
                    <a:lnTo>
                      <a:pt x="192" y="436"/>
                    </a:lnTo>
                    <a:lnTo>
                      <a:pt x="223" y="442"/>
                    </a:lnTo>
                    <a:lnTo>
                      <a:pt x="384" y="433"/>
                    </a:lnTo>
                    <a:lnTo>
                      <a:pt x="529" y="423"/>
                    </a:lnTo>
                    <a:lnTo>
                      <a:pt x="651" y="421"/>
                    </a:lnTo>
                    <a:lnTo>
                      <a:pt x="697" y="408"/>
                    </a:lnTo>
                    <a:lnTo>
                      <a:pt x="697" y="382"/>
                    </a:lnTo>
                    <a:lnTo>
                      <a:pt x="694" y="238"/>
                    </a:lnTo>
                    <a:lnTo>
                      <a:pt x="688" y="162"/>
                    </a:lnTo>
                    <a:lnTo>
                      <a:pt x="651" y="124"/>
                    </a:lnTo>
                    <a:lnTo>
                      <a:pt x="611" y="93"/>
                    </a:lnTo>
                    <a:lnTo>
                      <a:pt x="523" y="55"/>
                    </a:lnTo>
                    <a:lnTo>
                      <a:pt x="441" y="17"/>
                    </a:lnTo>
                    <a:lnTo>
                      <a:pt x="405" y="4"/>
                    </a:lnTo>
                    <a:lnTo>
                      <a:pt x="329" y="11"/>
                    </a:lnTo>
                    <a:lnTo>
                      <a:pt x="195" y="0"/>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5" name="Freeform 15"/>
              <p:cNvSpPr>
                <a:spLocks/>
              </p:cNvSpPr>
              <p:nvPr/>
            </p:nvSpPr>
            <p:spPr bwMode="auto">
              <a:xfrm>
                <a:off x="6112430" y="2540584"/>
                <a:ext cx="317731" cy="528356"/>
              </a:xfrm>
              <a:custGeom>
                <a:avLst/>
                <a:gdLst>
                  <a:gd name="T0" fmla="*/ 2147483647 w 280"/>
                  <a:gd name="T1" fmla="*/ 0 h 446"/>
                  <a:gd name="T2" fmla="*/ 2147483647 w 280"/>
                  <a:gd name="T3" fmla="*/ 2147483647 h 446"/>
                  <a:gd name="T4" fmla="*/ 2147483647 w 280"/>
                  <a:gd name="T5" fmla="*/ 2147483647 h 446"/>
                  <a:gd name="T6" fmla="*/ 2147483647 w 280"/>
                  <a:gd name="T7" fmla="*/ 2147483647 h 446"/>
                  <a:gd name="T8" fmla="*/ 2147483647 w 280"/>
                  <a:gd name="T9" fmla="*/ 2147483647 h 446"/>
                  <a:gd name="T10" fmla="*/ 2147483647 w 280"/>
                  <a:gd name="T11" fmla="*/ 2147483647 h 446"/>
                  <a:gd name="T12" fmla="*/ 2147483647 w 280"/>
                  <a:gd name="T13" fmla="*/ 2147483647 h 446"/>
                  <a:gd name="T14" fmla="*/ 2147483647 w 280"/>
                  <a:gd name="T15" fmla="*/ 2147483647 h 446"/>
                  <a:gd name="T16" fmla="*/ 2147483647 w 280"/>
                  <a:gd name="T17" fmla="*/ 2147483647 h 446"/>
                  <a:gd name="T18" fmla="*/ 2147483647 w 280"/>
                  <a:gd name="T19" fmla="*/ 2147483647 h 446"/>
                  <a:gd name="T20" fmla="*/ 2147483647 w 280"/>
                  <a:gd name="T21" fmla="*/ 2147483647 h 446"/>
                  <a:gd name="T22" fmla="*/ 2147483647 w 280"/>
                  <a:gd name="T23" fmla="*/ 2147483647 h 446"/>
                  <a:gd name="T24" fmla="*/ 2147483647 w 280"/>
                  <a:gd name="T25" fmla="*/ 2147483647 h 446"/>
                  <a:gd name="T26" fmla="*/ 2147483647 w 280"/>
                  <a:gd name="T27" fmla="*/ 2147483647 h 446"/>
                  <a:gd name="T28" fmla="*/ 2147483647 w 280"/>
                  <a:gd name="T29" fmla="*/ 2147483647 h 446"/>
                  <a:gd name="T30" fmla="*/ 2147483647 w 280"/>
                  <a:gd name="T31" fmla="*/ 2147483647 h 446"/>
                  <a:gd name="T32" fmla="*/ 0 w 280"/>
                  <a:gd name="T33" fmla="*/ 2147483647 h 446"/>
                  <a:gd name="T34" fmla="*/ 2147483647 w 280"/>
                  <a:gd name="T35" fmla="*/ 2147483647 h 446"/>
                  <a:gd name="T36" fmla="*/ 2147483647 w 280"/>
                  <a:gd name="T37" fmla="*/ 2147483647 h 446"/>
                  <a:gd name="T38" fmla="*/ 2147483647 w 280"/>
                  <a:gd name="T39" fmla="*/ 2147483647 h 446"/>
                  <a:gd name="T40" fmla="*/ 2147483647 w 280"/>
                  <a:gd name="T41" fmla="*/ 2147483647 h 446"/>
                  <a:gd name="T42" fmla="*/ 2147483647 w 280"/>
                  <a:gd name="T43" fmla="*/ 2147483647 h 446"/>
                  <a:gd name="T44" fmla="*/ 2147483647 w 280"/>
                  <a:gd name="T45" fmla="*/ 0 h 4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80"/>
                  <a:gd name="T70" fmla="*/ 0 h 446"/>
                  <a:gd name="T71" fmla="*/ 280 w 280"/>
                  <a:gd name="T72" fmla="*/ 446 h 44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80" h="446">
                    <a:moveTo>
                      <a:pt x="184" y="0"/>
                    </a:moveTo>
                    <a:lnTo>
                      <a:pt x="280" y="17"/>
                    </a:lnTo>
                    <a:lnTo>
                      <a:pt x="150" y="26"/>
                    </a:lnTo>
                    <a:lnTo>
                      <a:pt x="48" y="26"/>
                    </a:lnTo>
                    <a:lnTo>
                      <a:pt x="48" y="127"/>
                    </a:lnTo>
                    <a:lnTo>
                      <a:pt x="37" y="244"/>
                    </a:lnTo>
                    <a:lnTo>
                      <a:pt x="48" y="272"/>
                    </a:lnTo>
                    <a:lnTo>
                      <a:pt x="74" y="307"/>
                    </a:lnTo>
                    <a:lnTo>
                      <a:pt x="165" y="383"/>
                    </a:lnTo>
                    <a:lnTo>
                      <a:pt x="239" y="417"/>
                    </a:lnTo>
                    <a:lnTo>
                      <a:pt x="252" y="440"/>
                    </a:lnTo>
                    <a:lnTo>
                      <a:pt x="230" y="446"/>
                    </a:lnTo>
                    <a:lnTo>
                      <a:pt x="178" y="421"/>
                    </a:lnTo>
                    <a:lnTo>
                      <a:pt x="113" y="377"/>
                    </a:lnTo>
                    <a:lnTo>
                      <a:pt x="53" y="322"/>
                    </a:lnTo>
                    <a:lnTo>
                      <a:pt x="9" y="282"/>
                    </a:lnTo>
                    <a:lnTo>
                      <a:pt x="0" y="263"/>
                    </a:lnTo>
                    <a:lnTo>
                      <a:pt x="9" y="188"/>
                    </a:lnTo>
                    <a:lnTo>
                      <a:pt x="9" y="95"/>
                    </a:lnTo>
                    <a:lnTo>
                      <a:pt x="19" y="17"/>
                    </a:lnTo>
                    <a:lnTo>
                      <a:pt x="35" y="4"/>
                    </a:lnTo>
                    <a:lnTo>
                      <a:pt x="128" y="6"/>
                    </a:lnTo>
                    <a:lnTo>
                      <a:pt x="1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6" name="Oval 16"/>
              <p:cNvSpPr>
                <a:spLocks noChangeArrowheads="1"/>
              </p:cNvSpPr>
              <p:nvPr/>
            </p:nvSpPr>
            <p:spPr bwMode="auto">
              <a:xfrm>
                <a:off x="6323494" y="2597448"/>
                <a:ext cx="137306" cy="5331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sz="1200"/>
              </a:p>
            </p:txBody>
          </p:sp>
          <p:sp>
            <p:nvSpPr>
              <p:cNvPr id="26757" name="Oval 17"/>
              <p:cNvSpPr>
                <a:spLocks noChangeArrowheads="1"/>
              </p:cNvSpPr>
              <p:nvPr/>
            </p:nvSpPr>
            <p:spPr bwMode="auto">
              <a:xfrm>
                <a:off x="6741084" y="2788177"/>
                <a:ext cx="94185" cy="6871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sz="1200"/>
              </a:p>
            </p:txBody>
          </p:sp>
          <p:sp>
            <p:nvSpPr>
              <p:cNvPr id="26758" name="Oval 18"/>
              <p:cNvSpPr>
                <a:spLocks noChangeArrowheads="1"/>
              </p:cNvSpPr>
              <p:nvPr/>
            </p:nvSpPr>
            <p:spPr bwMode="auto">
              <a:xfrm>
                <a:off x="6577679" y="2865179"/>
                <a:ext cx="93050" cy="675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sz="1200"/>
              </a:p>
            </p:txBody>
          </p:sp>
          <p:sp>
            <p:nvSpPr>
              <p:cNvPr id="26759" name="Oval 19"/>
              <p:cNvSpPr>
                <a:spLocks noChangeArrowheads="1"/>
              </p:cNvSpPr>
              <p:nvPr/>
            </p:nvSpPr>
            <p:spPr bwMode="auto">
              <a:xfrm>
                <a:off x="6424488" y="2932704"/>
                <a:ext cx="94185" cy="6989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sz="1200"/>
              </a:p>
            </p:txBody>
          </p:sp>
          <p:sp>
            <p:nvSpPr>
              <p:cNvPr id="26760" name="Oval 20"/>
              <p:cNvSpPr>
                <a:spLocks noChangeArrowheads="1"/>
              </p:cNvSpPr>
              <p:nvPr/>
            </p:nvSpPr>
            <p:spPr bwMode="auto">
              <a:xfrm>
                <a:off x="6568601" y="2646018"/>
                <a:ext cx="137306" cy="5449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sz="1200"/>
              </a:p>
            </p:txBody>
          </p:sp>
          <p:sp>
            <p:nvSpPr>
              <p:cNvPr id="26761" name="Freeform 21"/>
              <p:cNvSpPr>
                <a:spLocks/>
              </p:cNvSpPr>
              <p:nvPr/>
            </p:nvSpPr>
            <p:spPr bwMode="auto">
              <a:xfrm>
                <a:off x="6211154" y="2763299"/>
                <a:ext cx="81702" cy="93588"/>
              </a:xfrm>
              <a:custGeom>
                <a:avLst/>
                <a:gdLst>
                  <a:gd name="T0" fmla="*/ 2147483647 w 72"/>
                  <a:gd name="T1" fmla="*/ 2147483647 h 79"/>
                  <a:gd name="T2" fmla="*/ 2147483647 w 72"/>
                  <a:gd name="T3" fmla="*/ 2147483647 h 79"/>
                  <a:gd name="T4" fmla="*/ 2147483647 w 72"/>
                  <a:gd name="T5" fmla="*/ 2147483647 h 79"/>
                  <a:gd name="T6" fmla="*/ 2147483647 w 72"/>
                  <a:gd name="T7" fmla="*/ 2147483647 h 79"/>
                  <a:gd name="T8" fmla="*/ 2147483647 w 72"/>
                  <a:gd name="T9" fmla="*/ 2147483647 h 79"/>
                  <a:gd name="T10" fmla="*/ 2147483647 w 72"/>
                  <a:gd name="T11" fmla="*/ 2147483647 h 79"/>
                  <a:gd name="T12" fmla="*/ 2147483647 w 72"/>
                  <a:gd name="T13" fmla="*/ 2147483647 h 79"/>
                  <a:gd name="T14" fmla="*/ 2147483647 w 72"/>
                  <a:gd name="T15" fmla="*/ 2147483647 h 79"/>
                  <a:gd name="T16" fmla="*/ 2147483647 w 72"/>
                  <a:gd name="T17" fmla="*/ 0 h 79"/>
                  <a:gd name="T18" fmla="*/ 2147483647 w 72"/>
                  <a:gd name="T19" fmla="*/ 0 h 79"/>
                  <a:gd name="T20" fmla="*/ 2147483647 w 72"/>
                  <a:gd name="T21" fmla="*/ 2147483647 h 79"/>
                  <a:gd name="T22" fmla="*/ 2147483647 w 72"/>
                  <a:gd name="T23" fmla="*/ 2147483647 h 79"/>
                  <a:gd name="T24" fmla="*/ 2147483647 w 72"/>
                  <a:gd name="T25" fmla="*/ 2147483647 h 79"/>
                  <a:gd name="T26" fmla="*/ 2147483647 w 72"/>
                  <a:gd name="T27" fmla="*/ 2147483647 h 79"/>
                  <a:gd name="T28" fmla="*/ 0 w 72"/>
                  <a:gd name="T29" fmla="*/ 2147483647 h 79"/>
                  <a:gd name="T30" fmla="*/ 0 w 72"/>
                  <a:gd name="T31" fmla="*/ 2147483647 h 79"/>
                  <a:gd name="T32" fmla="*/ 0 w 72"/>
                  <a:gd name="T33" fmla="*/ 2147483647 h 79"/>
                  <a:gd name="T34" fmla="*/ 2147483647 w 72"/>
                  <a:gd name="T35" fmla="*/ 2147483647 h 79"/>
                  <a:gd name="T36" fmla="*/ 2147483647 w 72"/>
                  <a:gd name="T37" fmla="*/ 2147483647 h 79"/>
                  <a:gd name="T38" fmla="*/ 2147483647 w 72"/>
                  <a:gd name="T39" fmla="*/ 2147483647 h 79"/>
                  <a:gd name="T40" fmla="*/ 2147483647 w 72"/>
                  <a:gd name="T41" fmla="*/ 2147483647 h 79"/>
                  <a:gd name="T42" fmla="*/ 2147483647 w 72"/>
                  <a:gd name="T43" fmla="*/ 2147483647 h 79"/>
                  <a:gd name="T44" fmla="*/ 2147483647 w 72"/>
                  <a:gd name="T45" fmla="*/ 2147483647 h 79"/>
                  <a:gd name="T46" fmla="*/ 2147483647 w 72"/>
                  <a:gd name="T47" fmla="*/ 2147483647 h 79"/>
                  <a:gd name="T48" fmla="*/ 2147483647 w 72"/>
                  <a:gd name="T49" fmla="*/ 2147483647 h 79"/>
                  <a:gd name="T50" fmla="*/ 2147483647 w 72"/>
                  <a:gd name="T51" fmla="*/ 2147483647 h 79"/>
                  <a:gd name="T52" fmla="*/ 2147483647 w 72"/>
                  <a:gd name="T53" fmla="*/ 2147483647 h 79"/>
                  <a:gd name="T54" fmla="*/ 2147483647 w 72"/>
                  <a:gd name="T55" fmla="*/ 2147483647 h 79"/>
                  <a:gd name="T56" fmla="*/ 2147483647 w 72"/>
                  <a:gd name="T57" fmla="*/ 2147483647 h 79"/>
                  <a:gd name="T58" fmla="*/ 2147483647 w 72"/>
                  <a:gd name="T59" fmla="*/ 2147483647 h 79"/>
                  <a:gd name="T60" fmla="*/ 2147483647 w 72"/>
                  <a:gd name="T61" fmla="*/ 2147483647 h 79"/>
                  <a:gd name="T62" fmla="*/ 2147483647 w 72"/>
                  <a:gd name="T63" fmla="*/ 2147483647 h 79"/>
                  <a:gd name="T64" fmla="*/ 2147483647 w 72"/>
                  <a:gd name="T65" fmla="*/ 2147483647 h 79"/>
                  <a:gd name="T66" fmla="*/ 2147483647 w 72"/>
                  <a:gd name="T67" fmla="*/ 2147483647 h 79"/>
                  <a:gd name="T68" fmla="*/ 2147483647 w 72"/>
                  <a:gd name="T69" fmla="*/ 2147483647 h 79"/>
                  <a:gd name="T70" fmla="*/ 2147483647 w 72"/>
                  <a:gd name="T71" fmla="*/ 2147483647 h 79"/>
                  <a:gd name="T72" fmla="*/ 2147483647 w 72"/>
                  <a:gd name="T73" fmla="*/ 2147483647 h 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2"/>
                  <a:gd name="T112" fmla="*/ 0 h 79"/>
                  <a:gd name="T113" fmla="*/ 72 w 72"/>
                  <a:gd name="T114" fmla="*/ 79 h 7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2" h="79">
                    <a:moveTo>
                      <a:pt x="68" y="33"/>
                    </a:moveTo>
                    <a:lnTo>
                      <a:pt x="64" y="27"/>
                    </a:lnTo>
                    <a:lnTo>
                      <a:pt x="60" y="20"/>
                    </a:lnTo>
                    <a:lnTo>
                      <a:pt x="54" y="14"/>
                    </a:lnTo>
                    <a:lnTo>
                      <a:pt x="47" y="9"/>
                    </a:lnTo>
                    <a:lnTo>
                      <a:pt x="41" y="4"/>
                    </a:lnTo>
                    <a:lnTo>
                      <a:pt x="36" y="2"/>
                    </a:lnTo>
                    <a:lnTo>
                      <a:pt x="30" y="1"/>
                    </a:lnTo>
                    <a:lnTo>
                      <a:pt x="24" y="0"/>
                    </a:lnTo>
                    <a:lnTo>
                      <a:pt x="17" y="0"/>
                    </a:lnTo>
                    <a:lnTo>
                      <a:pt x="12" y="2"/>
                    </a:lnTo>
                    <a:lnTo>
                      <a:pt x="7" y="4"/>
                    </a:lnTo>
                    <a:lnTo>
                      <a:pt x="3" y="9"/>
                    </a:lnTo>
                    <a:lnTo>
                      <a:pt x="1" y="12"/>
                    </a:lnTo>
                    <a:lnTo>
                      <a:pt x="0" y="18"/>
                    </a:lnTo>
                    <a:lnTo>
                      <a:pt x="0" y="26"/>
                    </a:lnTo>
                    <a:lnTo>
                      <a:pt x="0" y="32"/>
                    </a:lnTo>
                    <a:lnTo>
                      <a:pt x="1" y="39"/>
                    </a:lnTo>
                    <a:lnTo>
                      <a:pt x="5" y="46"/>
                    </a:lnTo>
                    <a:lnTo>
                      <a:pt x="8" y="52"/>
                    </a:lnTo>
                    <a:lnTo>
                      <a:pt x="12" y="59"/>
                    </a:lnTo>
                    <a:lnTo>
                      <a:pt x="18" y="65"/>
                    </a:lnTo>
                    <a:lnTo>
                      <a:pt x="24" y="71"/>
                    </a:lnTo>
                    <a:lnTo>
                      <a:pt x="32" y="75"/>
                    </a:lnTo>
                    <a:lnTo>
                      <a:pt x="36" y="77"/>
                    </a:lnTo>
                    <a:lnTo>
                      <a:pt x="42" y="79"/>
                    </a:lnTo>
                    <a:lnTo>
                      <a:pt x="47" y="79"/>
                    </a:lnTo>
                    <a:lnTo>
                      <a:pt x="55" y="79"/>
                    </a:lnTo>
                    <a:lnTo>
                      <a:pt x="60" y="78"/>
                    </a:lnTo>
                    <a:lnTo>
                      <a:pt x="65" y="75"/>
                    </a:lnTo>
                    <a:lnTo>
                      <a:pt x="69" y="71"/>
                    </a:lnTo>
                    <a:lnTo>
                      <a:pt x="70" y="67"/>
                    </a:lnTo>
                    <a:lnTo>
                      <a:pt x="72" y="61"/>
                    </a:lnTo>
                    <a:lnTo>
                      <a:pt x="72" y="53"/>
                    </a:lnTo>
                    <a:lnTo>
                      <a:pt x="72" y="48"/>
                    </a:lnTo>
                    <a:lnTo>
                      <a:pt x="70" y="40"/>
                    </a:lnTo>
                    <a:lnTo>
                      <a:pt x="68"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6762" name="Group 72"/>
              <p:cNvGrpSpPr>
                <a:grpSpLocks/>
              </p:cNvGrpSpPr>
              <p:nvPr/>
            </p:nvGrpSpPr>
            <p:grpSpPr bwMode="auto">
              <a:xfrm>
                <a:off x="5401506" y="2143116"/>
                <a:ext cx="742130" cy="630236"/>
                <a:chOff x="5357818" y="2500306"/>
                <a:chExt cx="742130" cy="630236"/>
              </a:xfrm>
            </p:grpSpPr>
            <p:sp>
              <p:nvSpPr>
                <p:cNvPr id="26775" name="Freeform 22"/>
                <p:cNvSpPr>
                  <a:spLocks/>
                </p:cNvSpPr>
                <p:nvPr/>
              </p:nvSpPr>
              <p:spPr bwMode="auto">
                <a:xfrm>
                  <a:off x="5385052" y="2508598"/>
                  <a:ext cx="696740" cy="604174"/>
                </a:xfrm>
                <a:custGeom>
                  <a:avLst/>
                  <a:gdLst>
                    <a:gd name="T0" fmla="*/ 0 w 614"/>
                    <a:gd name="T1" fmla="*/ 2147483647 h 510"/>
                    <a:gd name="T2" fmla="*/ 2147483647 w 614"/>
                    <a:gd name="T3" fmla="*/ 2147483647 h 510"/>
                    <a:gd name="T4" fmla="*/ 2147483647 w 614"/>
                    <a:gd name="T5" fmla="*/ 0 h 510"/>
                    <a:gd name="T6" fmla="*/ 2147483647 w 614"/>
                    <a:gd name="T7" fmla="*/ 2147483647 h 510"/>
                    <a:gd name="T8" fmla="*/ 2147483647 w 614"/>
                    <a:gd name="T9" fmla="*/ 2147483647 h 510"/>
                    <a:gd name="T10" fmla="*/ 2147483647 w 614"/>
                    <a:gd name="T11" fmla="*/ 2147483647 h 510"/>
                    <a:gd name="T12" fmla="*/ 2147483647 w 614"/>
                    <a:gd name="T13" fmla="*/ 2147483647 h 510"/>
                    <a:gd name="T14" fmla="*/ 2147483647 w 614"/>
                    <a:gd name="T15" fmla="*/ 2147483647 h 510"/>
                    <a:gd name="T16" fmla="*/ 2147483647 w 614"/>
                    <a:gd name="T17" fmla="*/ 2147483647 h 510"/>
                    <a:gd name="T18" fmla="*/ 2147483647 w 614"/>
                    <a:gd name="T19" fmla="*/ 2147483647 h 510"/>
                    <a:gd name="T20" fmla="*/ 2147483647 w 614"/>
                    <a:gd name="T21" fmla="*/ 2147483647 h 510"/>
                    <a:gd name="T22" fmla="*/ 0 w 614"/>
                    <a:gd name="T23" fmla="*/ 2147483647 h 5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4"/>
                    <a:gd name="T37" fmla="*/ 0 h 510"/>
                    <a:gd name="T38" fmla="*/ 614 w 614"/>
                    <a:gd name="T39" fmla="*/ 510 h 5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4" h="510">
                      <a:moveTo>
                        <a:pt x="0" y="147"/>
                      </a:moveTo>
                      <a:lnTo>
                        <a:pt x="149" y="6"/>
                      </a:lnTo>
                      <a:lnTo>
                        <a:pt x="176" y="0"/>
                      </a:lnTo>
                      <a:lnTo>
                        <a:pt x="529" y="33"/>
                      </a:lnTo>
                      <a:lnTo>
                        <a:pt x="560" y="75"/>
                      </a:lnTo>
                      <a:lnTo>
                        <a:pt x="614" y="273"/>
                      </a:lnTo>
                      <a:lnTo>
                        <a:pt x="414" y="506"/>
                      </a:lnTo>
                      <a:lnTo>
                        <a:pt x="368" y="510"/>
                      </a:lnTo>
                      <a:lnTo>
                        <a:pt x="31" y="359"/>
                      </a:lnTo>
                      <a:lnTo>
                        <a:pt x="18" y="324"/>
                      </a:lnTo>
                      <a:lnTo>
                        <a:pt x="13" y="185"/>
                      </a:lnTo>
                      <a:lnTo>
                        <a:pt x="0" y="1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6" name="Freeform 23"/>
                <p:cNvSpPr>
                  <a:spLocks/>
                </p:cNvSpPr>
                <p:nvPr/>
              </p:nvSpPr>
              <p:spPr bwMode="auto">
                <a:xfrm>
                  <a:off x="5374839" y="2533476"/>
                  <a:ext cx="725109" cy="597066"/>
                </a:xfrm>
                <a:custGeom>
                  <a:avLst/>
                  <a:gdLst>
                    <a:gd name="T0" fmla="*/ 2147483647 w 639"/>
                    <a:gd name="T1" fmla="*/ 2147483647 h 504"/>
                    <a:gd name="T2" fmla="*/ 2147483647 w 639"/>
                    <a:gd name="T3" fmla="*/ 2147483647 h 504"/>
                    <a:gd name="T4" fmla="*/ 2147483647 w 639"/>
                    <a:gd name="T5" fmla="*/ 2147483647 h 504"/>
                    <a:gd name="T6" fmla="*/ 2147483647 w 639"/>
                    <a:gd name="T7" fmla="*/ 2147483647 h 504"/>
                    <a:gd name="T8" fmla="*/ 2147483647 w 639"/>
                    <a:gd name="T9" fmla="*/ 0 h 504"/>
                    <a:gd name="T10" fmla="*/ 2147483647 w 639"/>
                    <a:gd name="T11" fmla="*/ 0 h 504"/>
                    <a:gd name="T12" fmla="*/ 2147483647 w 639"/>
                    <a:gd name="T13" fmla="*/ 2147483647 h 504"/>
                    <a:gd name="T14" fmla="*/ 2147483647 w 639"/>
                    <a:gd name="T15" fmla="*/ 2147483647 h 504"/>
                    <a:gd name="T16" fmla="*/ 2147483647 w 639"/>
                    <a:gd name="T17" fmla="*/ 2147483647 h 504"/>
                    <a:gd name="T18" fmla="*/ 2147483647 w 639"/>
                    <a:gd name="T19" fmla="*/ 2147483647 h 504"/>
                    <a:gd name="T20" fmla="*/ 2147483647 w 639"/>
                    <a:gd name="T21" fmla="*/ 2147483647 h 504"/>
                    <a:gd name="T22" fmla="*/ 2147483647 w 639"/>
                    <a:gd name="T23" fmla="*/ 2147483647 h 504"/>
                    <a:gd name="T24" fmla="*/ 2147483647 w 639"/>
                    <a:gd name="T25" fmla="*/ 2147483647 h 504"/>
                    <a:gd name="T26" fmla="*/ 2147483647 w 639"/>
                    <a:gd name="T27" fmla="*/ 2147483647 h 504"/>
                    <a:gd name="T28" fmla="*/ 2147483647 w 639"/>
                    <a:gd name="T29" fmla="*/ 2147483647 h 504"/>
                    <a:gd name="T30" fmla="*/ 2147483647 w 639"/>
                    <a:gd name="T31" fmla="*/ 2147483647 h 504"/>
                    <a:gd name="T32" fmla="*/ 2147483647 w 639"/>
                    <a:gd name="T33" fmla="*/ 2147483647 h 504"/>
                    <a:gd name="T34" fmla="*/ 2147483647 w 639"/>
                    <a:gd name="T35" fmla="*/ 2147483647 h 504"/>
                    <a:gd name="T36" fmla="*/ 2147483647 w 639"/>
                    <a:gd name="T37" fmla="*/ 2147483647 h 504"/>
                    <a:gd name="T38" fmla="*/ 2147483647 w 639"/>
                    <a:gd name="T39" fmla="*/ 2147483647 h 504"/>
                    <a:gd name="T40" fmla="*/ 2147483647 w 639"/>
                    <a:gd name="T41" fmla="*/ 2147483647 h 504"/>
                    <a:gd name="T42" fmla="*/ 0 w 639"/>
                    <a:gd name="T43" fmla="*/ 2147483647 h 504"/>
                    <a:gd name="T44" fmla="*/ 2147483647 w 639"/>
                    <a:gd name="T45" fmla="*/ 2147483647 h 504"/>
                    <a:gd name="T46" fmla="*/ 2147483647 w 639"/>
                    <a:gd name="T47" fmla="*/ 2147483647 h 504"/>
                    <a:gd name="T48" fmla="*/ 2147483647 w 639"/>
                    <a:gd name="T49" fmla="*/ 2147483647 h 504"/>
                    <a:gd name="T50" fmla="*/ 2147483647 w 639"/>
                    <a:gd name="T51" fmla="*/ 2147483647 h 504"/>
                    <a:gd name="T52" fmla="*/ 2147483647 w 639"/>
                    <a:gd name="T53" fmla="*/ 2147483647 h 504"/>
                    <a:gd name="T54" fmla="*/ 2147483647 w 639"/>
                    <a:gd name="T55" fmla="*/ 2147483647 h 504"/>
                    <a:gd name="T56" fmla="*/ 2147483647 w 639"/>
                    <a:gd name="T57" fmla="*/ 2147483647 h 504"/>
                    <a:gd name="T58" fmla="*/ 2147483647 w 639"/>
                    <a:gd name="T59" fmla="*/ 2147483647 h 504"/>
                    <a:gd name="T60" fmla="*/ 2147483647 w 639"/>
                    <a:gd name="T61" fmla="*/ 2147483647 h 504"/>
                    <a:gd name="T62" fmla="*/ 2147483647 w 639"/>
                    <a:gd name="T63" fmla="*/ 2147483647 h 504"/>
                    <a:gd name="T64" fmla="*/ 2147483647 w 639"/>
                    <a:gd name="T65" fmla="*/ 2147483647 h 504"/>
                    <a:gd name="T66" fmla="*/ 2147483647 w 639"/>
                    <a:gd name="T67" fmla="*/ 2147483647 h 504"/>
                    <a:gd name="T68" fmla="*/ 2147483647 w 639"/>
                    <a:gd name="T69" fmla="*/ 2147483647 h 504"/>
                    <a:gd name="T70" fmla="*/ 2147483647 w 639"/>
                    <a:gd name="T71" fmla="*/ 2147483647 h 504"/>
                    <a:gd name="T72" fmla="*/ 2147483647 w 639"/>
                    <a:gd name="T73" fmla="*/ 2147483647 h 504"/>
                    <a:gd name="T74" fmla="*/ 2147483647 w 639"/>
                    <a:gd name="T75" fmla="*/ 2147483647 h 504"/>
                    <a:gd name="T76" fmla="*/ 2147483647 w 639"/>
                    <a:gd name="T77" fmla="*/ 2147483647 h 504"/>
                    <a:gd name="T78" fmla="*/ 2147483647 w 639"/>
                    <a:gd name="T79" fmla="*/ 2147483647 h 504"/>
                    <a:gd name="T80" fmla="*/ 2147483647 w 639"/>
                    <a:gd name="T81" fmla="*/ 2147483647 h 504"/>
                    <a:gd name="T82" fmla="*/ 2147483647 w 639"/>
                    <a:gd name="T83" fmla="*/ 2147483647 h 504"/>
                    <a:gd name="T84" fmla="*/ 2147483647 w 639"/>
                    <a:gd name="T85" fmla="*/ 2147483647 h 504"/>
                    <a:gd name="T86" fmla="*/ 2147483647 w 639"/>
                    <a:gd name="T87" fmla="*/ 2147483647 h 504"/>
                    <a:gd name="T88" fmla="*/ 2147483647 w 639"/>
                    <a:gd name="T89" fmla="*/ 2147483647 h 504"/>
                    <a:gd name="T90" fmla="*/ 2147483647 w 639"/>
                    <a:gd name="T91" fmla="*/ 2147483647 h 5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39"/>
                    <a:gd name="T139" fmla="*/ 0 h 504"/>
                    <a:gd name="T140" fmla="*/ 639 w 639"/>
                    <a:gd name="T141" fmla="*/ 504 h 5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39" h="504">
                      <a:moveTo>
                        <a:pt x="286" y="252"/>
                      </a:moveTo>
                      <a:lnTo>
                        <a:pt x="377" y="162"/>
                      </a:lnTo>
                      <a:lnTo>
                        <a:pt x="465" y="69"/>
                      </a:lnTo>
                      <a:lnTo>
                        <a:pt x="502" y="18"/>
                      </a:lnTo>
                      <a:lnTo>
                        <a:pt x="529" y="0"/>
                      </a:lnTo>
                      <a:lnTo>
                        <a:pt x="548" y="0"/>
                      </a:lnTo>
                      <a:lnTo>
                        <a:pt x="575" y="44"/>
                      </a:lnTo>
                      <a:lnTo>
                        <a:pt x="602" y="130"/>
                      </a:lnTo>
                      <a:lnTo>
                        <a:pt x="630" y="225"/>
                      </a:lnTo>
                      <a:lnTo>
                        <a:pt x="639" y="252"/>
                      </a:lnTo>
                      <a:lnTo>
                        <a:pt x="621" y="277"/>
                      </a:lnTo>
                      <a:lnTo>
                        <a:pt x="557" y="350"/>
                      </a:lnTo>
                      <a:lnTo>
                        <a:pt x="496" y="432"/>
                      </a:lnTo>
                      <a:lnTo>
                        <a:pt x="429" y="491"/>
                      </a:lnTo>
                      <a:lnTo>
                        <a:pt x="392" y="504"/>
                      </a:lnTo>
                      <a:lnTo>
                        <a:pt x="322" y="472"/>
                      </a:lnTo>
                      <a:lnTo>
                        <a:pt x="185" y="409"/>
                      </a:lnTo>
                      <a:lnTo>
                        <a:pt x="57" y="363"/>
                      </a:lnTo>
                      <a:lnTo>
                        <a:pt x="22" y="327"/>
                      </a:lnTo>
                      <a:lnTo>
                        <a:pt x="13" y="281"/>
                      </a:lnTo>
                      <a:lnTo>
                        <a:pt x="13" y="174"/>
                      </a:lnTo>
                      <a:lnTo>
                        <a:pt x="0" y="124"/>
                      </a:lnTo>
                      <a:lnTo>
                        <a:pt x="27" y="124"/>
                      </a:lnTo>
                      <a:lnTo>
                        <a:pt x="55" y="149"/>
                      </a:lnTo>
                      <a:lnTo>
                        <a:pt x="55" y="199"/>
                      </a:lnTo>
                      <a:lnTo>
                        <a:pt x="46" y="294"/>
                      </a:lnTo>
                      <a:lnTo>
                        <a:pt x="57" y="332"/>
                      </a:lnTo>
                      <a:lnTo>
                        <a:pt x="91" y="344"/>
                      </a:lnTo>
                      <a:lnTo>
                        <a:pt x="167" y="369"/>
                      </a:lnTo>
                      <a:lnTo>
                        <a:pt x="264" y="409"/>
                      </a:lnTo>
                      <a:lnTo>
                        <a:pt x="368" y="458"/>
                      </a:lnTo>
                      <a:lnTo>
                        <a:pt x="405" y="470"/>
                      </a:lnTo>
                      <a:lnTo>
                        <a:pt x="456" y="435"/>
                      </a:lnTo>
                      <a:lnTo>
                        <a:pt x="505" y="369"/>
                      </a:lnTo>
                      <a:lnTo>
                        <a:pt x="548" y="315"/>
                      </a:lnTo>
                      <a:lnTo>
                        <a:pt x="584" y="268"/>
                      </a:lnTo>
                      <a:lnTo>
                        <a:pt x="606" y="237"/>
                      </a:lnTo>
                      <a:lnTo>
                        <a:pt x="569" y="142"/>
                      </a:lnTo>
                      <a:lnTo>
                        <a:pt x="548" y="57"/>
                      </a:lnTo>
                      <a:lnTo>
                        <a:pt x="529" y="29"/>
                      </a:lnTo>
                      <a:lnTo>
                        <a:pt x="478" y="98"/>
                      </a:lnTo>
                      <a:lnTo>
                        <a:pt x="405" y="182"/>
                      </a:lnTo>
                      <a:lnTo>
                        <a:pt x="337" y="245"/>
                      </a:lnTo>
                      <a:lnTo>
                        <a:pt x="295" y="281"/>
                      </a:lnTo>
                      <a:lnTo>
                        <a:pt x="268" y="271"/>
                      </a:lnTo>
                      <a:lnTo>
                        <a:pt x="286" y="2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7" name="Freeform 24"/>
                <p:cNvSpPr>
                  <a:spLocks/>
                </p:cNvSpPr>
                <p:nvPr/>
              </p:nvSpPr>
              <p:spPr bwMode="auto">
                <a:xfrm>
                  <a:off x="5357818" y="2500306"/>
                  <a:ext cx="622981" cy="607728"/>
                </a:xfrm>
                <a:custGeom>
                  <a:avLst/>
                  <a:gdLst>
                    <a:gd name="T0" fmla="*/ 2147483647 w 549"/>
                    <a:gd name="T1" fmla="*/ 2147483647 h 513"/>
                    <a:gd name="T2" fmla="*/ 2147483647 w 549"/>
                    <a:gd name="T3" fmla="*/ 2147483647 h 513"/>
                    <a:gd name="T4" fmla="*/ 2147483647 w 549"/>
                    <a:gd name="T5" fmla="*/ 0 h 513"/>
                    <a:gd name="T6" fmla="*/ 2147483647 w 549"/>
                    <a:gd name="T7" fmla="*/ 2147483647 h 513"/>
                    <a:gd name="T8" fmla="*/ 0 w 549"/>
                    <a:gd name="T9" fmla="*/ 2147483647 h 513"/>
                    <a:gd name="T10" fmla="*/ 2147483647 w 549"/>
                    <a:gd name="T11" fmla="*/ 2147483647 h 513"/>
                    <a:gd name="T12" fmla="*/ 2147483647 w 549"/>
                    <a:gd name="T13" fmla="*/ 2147483647 h 513"/>
                    <a:gd name="T14" fmla="*/ 2147483647 w 549"/>
                    <a:gd name="T15" fmla="*/ 2147483647 h 513"/>
                    <a:gd name="T16" fmla="*/ 2147483647 w 549"/>
                    <a:gd name="T17" fmla="*/ 2147483647 h 513"/>
                    <a:gd name="T18" fmla="*/ 2147483647 w 549"/>
                    <a:gd name="T19" fmla="*/ 2147483647 h 513"/>
                    <a:gd name="T20" fmla="*/ 2147483647 w 549"/>
                    <a:gd name="T21" fmla="*/ 2147483647 h 513"/>
                    <a:gd name="T22" fmla="*/ 2147483647 w 549"/>
                    <a:gd name="T23" fmla="*/ 2147483647 h 513"/>
                    <a:gd name="T24" fmla="*/ 2147483647 w 549"/>
                    <a:gd name="T25" fmla="*/ 2147483647 h 513"/>
                    <a:gd name="T26" fmla="*/ 2147483647 w 549"/>
                    <a:gd name="T27" fmla="*/ 2147483647 h 513"/>
                    <a:gd name="T28" fmla="*/ 2147483647 w 549"/>
                    <a:gd name="T29" fmla="*/ 2147483647 h 513"/>
                    <a:gd name="T30" fmla="*/ 2147483647 w 549"/>
                    <a:gd name="T31" fmla="*/ 2147483647 h 513"/>
                    <a:gd name="T32" fmla="*/ 2147483647 w 549"/>
                    <a:gd name="T33" fmla="*/ 2147483647 h 513"/>
                    <a:gd name="T34" fmla="*/ 2147483647 w 549"/>
                    <a:gd name="T35" fmla="*/ 2147483647 h 513"/>
                    <a:gd name="T36" fmla="*/ 2147483647 w 549"/>
                    <a:gd name="T37" fmla="*/ 2147483647 h 513"/>
                    <a:gd name="T38" fmla="*/ 2147483647 w 549"/>
                    <a:gd name="T39" fmla="*/ 2147483647 h 513"/>
                    <a:gd name="T40" fmla="*/ 2147483647 w 549"/>
                    <a:gd name="T41" fmla="*/ 2147483647 h 513"/>
                    <a:gd name="T42" fmla="*/ 2147483647 w 549"/>
                    <a:gd name="T43" fmla="*/ 2147483647 h 513"/>
                    <a:gd name="T44" fmla="*/ 2147483647 w 549"/>
                    <a:gd name="T45" fmla="*/ 2147483647 h 513"/>
                    <a:gd name="T46" fmla="*/ 2147483647 w 549"/>
                    <a:gd name="T47" fmla="*/ 2147483647 h 513"/>
                    <a:gd name="T48" fmla="*/ 2147483647 w 549"/>
                    <a:gd name="T49" fmla="*/ 2147483647 h 513"/>
                    <a:gd name="T50" fmla="*/ 2147483647 w 549"/>
                    <a:gd name="T51" fmla="*/ 2147483647 h 513"/>
                    <a:gd name="T52" fmla="*/ 2147483647 w 549"/>
                    <a:gd name="T53" fmla="*/ 2147483647 h 513"/>
                    <a:gd name="T54" fmla="*/ 2147483647 w 549"/>
                    <a:gd name="T55" fmla="*/ 2147483647 h 513"/>
                    <a:gd name="T56" fmla="*/ 2147483647 w 549"/>
                    <a:gd name="T57" fmla="*/ 2147483647 h 51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9"/>
                    <a:gd name="T88" fmla="*/ 0 h 513"/>
                    <a:gd name="T89" fmla="*/ 549 w 549"/>
                    <a:gd name="T90" fmla="*/ 513 h 51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9" h="513">
                      <a:moveTo>
                        <a:pt x="549" y="32"/>
                      </a:moveTo>
                      <a:lnTo>
                        <a:pt x="362" y="8"/>
                      </a:lnTo>
                      <a:lnTo>
                        <a:pt x="182" y="0"/>
                      </a:lnTo>
                      <a:lnTo>
                        <a:pt x="116" y="38"/>
                      </a:lnTo>
                      <a:lnTo>
                        <a:pt x="0" y="152"/>
                      </a:lnTo>
                      <a:lnTo>
                        <a:pt x="15" y="166"/>
                      </a:lnTo>
                      <a:lnTo>
                        <a:pt x="42" y="196"/>
                      </a:lnTo>
                      <a:lnTo>
                        <a:pt x="143" y="242"/>
                      </a:lnTo>
                      <a:lnTo>
                        <a:pt x="265" y="286"/>
                      </a:lnTo>
                      <a:lnTo>
                        <a:pt x="308" y="309"/>
                      </a:lnTo>
                      <a:lnTo>
                        <a:pt x="338" y="423"/>
                      </a:lnTo>
                      <a:lnTo>
                        <a:pt x="382" y="488"/>
                      </a:lnTo>
                      <a:lnTo>
                        <a:pt x="391" y="513"/>
                      </a:lnTo>
                      <a:lnTo>
                        <a:pt x="426" y="507"/>
                      </a:lnTo>
                      <a:lnTo>
                        <a:pt x="439" y="505"/>
                      </a:lnTo>
                      <a:lnTo>
                        <a:pt x="375" y="424"/>
                      </a:lnTo>
                      <a:lnTo>
                        <a:pt x="345" y="347"/>
                      </a:lnTo>
                      <a:lnTo>
                        <a:pt x="329" y="278"/>
                      </a:lnTo>
                      <a:lnTo>
                        <a:pt x="237" y="254"/>
                      </a:lnTo>
                      <a:lnTo>
                        <a:pt x="125" y="215"/>
                      </a:lnTo>
                      <a:lnTo>
                        <a:pt x="55" y="170"/>
                      </a:lnTo>
                      <a:lnTo>
                        <a:pt x="42" y="158"/>
                      </a:lnTo>
                      <a:lnTo>
                        <a:pt x="88" y="109"/>
                      </a:lnTo>
                      <a:lnTo>
                        <a:pt x="147" y="51"/>
                      </a:lnTo>
                      <a:lnTo>
                        <a:pt x="201" y="13"/>
                      </a:lnTo>
                      <a:lnTo>
                        <a:pt x="354" y="28"/>
                      </a:lnTo>
                      <a:lnTo>
                        <a:pt x="503" y="53"/>
                      </a:lnTo>
                      <a:lnTo>
                        <a:pt x="540" y="57"/>
                      </a:lnTo>
                      <a:lnTo>
                        <a:pt x="549"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8" name="Freeform 25"/>
                <p:cNvSpPr>
                  <a:spLocks/>
                </p:cNvSpPr>
                <p:nvPr/>
              </p:nvSpPr>
              <p:spPr bwMode="auto">
                <a:xfrm>
                  <a:off x="5463350" y="2807131"/>
                  <a:ext cx="80568" cy="81742"/>
                </a:xfrm>
                <a:custGeom>
                  <a:avLst/>
                  <a:gdLst>
                    <a:gd name="T0" fmla="*/ 2147483647 w 71"/>
                    <a:gd name="T1" fmla="*/ 2147483647 h 69"/>
                    <a:gd name="T2" fmla="*/ 2147483647 w 71"/>
                    <a:gd name="T3" fmla="*/ 2147483647 h 69"/>
                    <a:gd name="T4" fmla="*/ 2147483647 w 71"/>
                    <a:gd name="T5" fmla="*/ 2147483647 h 69"/>
                    <a:gd name="T6" fmla="*/ 2147483647 w 71"/>
                    <a:gd name="T7" fmla="*/ 2147483647 h 69"/>
                    <a:gd name="T8" fmla="*/ 2147483647 w 71"/>
                    <a:gd name="T9" fmla="*/ 2147483647 h 69"/>
                    <a:gd name="T10" fmla="*/ 2147483647 w 71"/>
                    <a:gd name="T11" fmla="*/ 2147483647 h 69"/>
                    <a:gd name="T12" fmla="*/ 2147483647 w 71"/>
                    <a:gd name="T13" fmla="*/ 2147483647 h 69"/>
                    <a:gd name="T14" fmla="*/ 2147483647 w 71"/>
                    <a:gd name="T15" fmla="*/ 0 h 69"/>
                    <a:gd name="T16" fmla="*/ 2147483647 w 71"/>
                    <a:gd name="T17" fmla="*/ 2147483647 h 69"/>
                    <a:gd name="T18" fmla="*/ 2147483647 w 71"/>
                    <a:gd name="T19" fmla="*/ 2147483647 h 69"/>
                    <a:gd name="T20" fmla="*/ 2147483647 w 71"/>
                    <a:gd name="T21" fmla="*/ 2147483647 h 69"/>
                    <a:gd name="T22" fmla="*/ 2147483647 w 71"/>
                    <a:gd name="T23" fmla="*/ 2147483647 h 69"/>
                    <a:gd name="T24" fmla="*/ 2147483647 w 71"/>
                    <a:gd name="T25" fmla="*/ 2147483647 h 69"/>
                    <a:gd name="T26" fmla="*/ 2147483647 w 71"/>
                    <a:gd name="T27" fmla="*/ 2147483647 h 69"/>
                    <a:gd name="T28" fmla="*/ 2147483647 w 71"/>
                    <a:gd name="T29" fmla="*/ 2147483647 h 69"/>
                    <a:gd name="T30" fmla="*/ 2147483647 w 71"/>
                    <a:gd name="T31" fmla="*/ 2147483647 h 69"/>
                    <a:gd name="T32" fmla="*/ 0 w 71"/>
                    <a:gd name="T33" fmla="*/ 2147483647 h 69"/>
                    <a:gd name="T34" fmla="*/ 2147483647 w 71"/>
                    <a:gd name="T35" fmla="*/ 2147483647 h 69"/>
                    <a:gd name="T36" fmla="*/ 2147483647 w 71"/>
                    <a:gd name="T37" fmla="*/ 2147483647 h 69"/>
                    <a:gd name="T38" fmla="*/ 2147483647 w 71"/>
                    <a:gd name="T39" fmla="*/ 2147483647 h 69"/>
                    <a:gd name="T40" fmla="*/ 2147483647 w 71"/>
                    <a:gd name="T41" fmla="*/ 2147483647 h 69"/>
                    <a:gd name="T42" fmla="*/ 2147483647 w 71"/>
                    <a:gd name="T43" fmla="*/ 2147483647 h 69"/>
                    <a:gd name="T44" fmla="*/ 2147483647 w 71"/>
                    <a:gd name="T45" fmla="*/ 2147483647 h 69"/>
                    <a:gd name="T46" fmla="*/ 2147483647 w 71"/>
                    <a:gd name="T47" fmla="*/ 2147483647 h 69"/>
                    <a:gd name="T48" fmla="*/ 2147483647 w 71"/>
                    <a:gd name="T49" fmla="*/ 2147483647 h 69"/>
                    <a:gd name="T50" fmla="*/ 2147483647 w 71"/>
                    <a:gd name="T51" fmla="*/ 2147483647 h 69"/>
                    <a:gd name="T52" fmla="*/ 2147483647 w 71"/>
                    <a:gd name="T53" fmla="*/ 2147483647 h 69"/>
                    <a:gd name="T54" fmla="*/ 2147483647 w 71"/>
                    <a:gd name="T55" fmla="*/ 2147483647 h 69"/>
                    <a:gd name="T56" fmla="*/ 2147483647 w 71"/>
                    <a:gd name="T57" fmla="*/ 2147483647 h 69"/>
                    <a:gd name="T58" fmla="*/ 2147483647 w 71"/>
                    <a:gd name="T59" fmla="*/ 2147483647 h 69"/>
                    <a:gd name="T60" fmla="*/ 2147483647 w 71"/>
                    <a:gd name="T61" fmla="*/ 2147483647 h 69"/>
                    <a:gd name="T62" fmla="*/ 2147483647 w 71"/>
                    <a:gd name="T63" fmla="*/ 2147483647 h 69"/>
                    <a:gd name="T64" fmla="*/ 2147483647 w 71"/>
                    <a:gd name="T65" fmla="*/ 2147483647 h 69"/>
                    <a:gd name="T66" fmla="*/ 2147483647 w 71"/>
                    <a:gd name="T67" fmla="*/ 2147483647 h 69"/>
                    <a:gd name="T68" fmla="*/ 2147483647 w 71"/>
                    <a:gd name="T69" fmla="*/ 2147483647 h 69"/>
                    <a:gd name="T70" fmla="*/ 2147483647 w 71"/>
                    <a:gd name="T71" fmla="*/ 2147483647 h 69"/>
                    <a:gd name="T72" fmla="*/ 2147483647 w 71"/>
                    <a:gd name="T73" fmla="*/ 2147483647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
                    <a:gd name="T112" fmla="*/ 0 h 69"/>
                    <a:gd name="T113" fmla="*/ 71 w 71"/>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 h="69">
                      <a:moveTo>
                        <a:pt x="68" y="28"/>
                      </a:moveTo>
                      <a:lnTo>
                        <a:pt x="64" y="23"/>
                      </a:lnTo>
                      <a:lnTo>
                        <a:pt x="60" y="18"/>
                      </a:lnTo>
                      <a:lnTo>
                        <a:pt x="55" y="11"/>
                      </a:lnTo>
                      <a:lnTo>
                        <a:pt x="50" y="8"/>
                      </a:lnTo>
                      <a:lnTo>
                        <a:pt x="43" y="3"/>
                      </a:lnTo>
                      <a:lnTo>
                        <a:pt x="38" y="2"/>
                      </a:lnTo>
                      <a:lnTo>
                        <a:pt x="33" y="0"/>
                      </a:lnTo>
                      <a:lnTo>
                        <a:pt x="27" y="1"/>
                      </a:lnTo>
                      <a:lnTo>
                        <a:pt x="19" y="1"/>
                      </a:lnTo>
                      <a:lnTo>
                        <a:pt x="15" y="3"/>
                      </a:lnTo>
                      <a:lnTo>
                        <a:pt x="9" y="3"/>
                      </a:lnTo>
                      <a:lnTo>
                        <a:pt x="6" y="8"/>
                      </a:lnTo>
                      <a:lnTo>
                        <a:pt x="5" y="11"/>
                      </a:lnTo>
                      <a:lnTo>
                        <a:pt x="1" y="18"/>
                      </a:lnTo>
                      <a:lnTo>
                        <a:pt x="1" y="24"/>
                      </a:lnTo>
                      <a:lnTo>
                        <a:pt x="0" y="29"/>
                      </a:lnTo>
                      <a:lnTo>
                        <a:pt x="1" y="34"/>
                      </a:lnTo>
                      <a:lnTo>
                        <a:pt x="5" y="41"/>
                      </a:lnTo>
                      <a:lnTo>
                        <a:pt x="8" y="46"/>
                      </a:lnTo>
                      <a:lnTo>
                        <a:pt x="11" y="51"/>
                      </a:lnTo>
                      <a:lnTo>
                        <a:pt x="16" y="57"/>
                      </a:lnTo>
                      <a:lnTo>
                        <a:pt x="23" y="61"/>
                      </a:lnTo>
                      <a:lnTo>
                        <a:pt x="28" y="65"/>
                      </a:lnTo>
                      <a:lnTo>
                        <a:pt x="33" y="67"/>
                      </a:lnTo>
                      <a:lnTo>
                        <a:pt x="38" y="69"/>
                      </a:lnTo>
                      <a:lnTo>
                        <a:pt x="45" y="68"/>
                      </a:lnTo>
                      <a:lnTo>
                        <a:pt x="52" y="68"/>
                      </a:lnTo>
                      <a:lnTo>
                        <a:pt x="56" y="66"/>
                      </a:lnTo>
                      <a:lnTo>
                        <a:pt x="62" y="65"/>
                      </a:lnTo>
                      <a:lnTo>
                        <a:pt x="65" y="61"/>
                      </a:lnTo>
                      <a:lnTo>
                        <a:pt x="68" y="57"/>
                      </a:lnTo>
                      <a:lnTo>
                        <a:pt x="70" y="51"/>
                      </a:lnTo>
                      <a:lnTo>
                        <a:pt x="70" y="45"/>
                      </a:lnTo>
                      <a:lnTo>
                        <a:pt x="71" y="40"/>
                      </a:lnTo>
                      <a:lnTo>
                        <a:pt x="70" y="34"/>
                      </a:lnTo>
                      <a:lnTo>
                        <a:pt x="6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9" name="Freeform 26"/>
                <p:cNvSpPr>
                  <a:spLocks/>
                </p:cNvSpPr>
                <p:nvPr/>
              </p:nvSpPr>
              <p:spPr bwMode="auto">
                <a:xfrm>
                  <a:off x="5599520" y="2899534"/>
                  <a:ext cx="81702" cy="81742"/>
                </a:xfrm>
                <a:custGeom>
                  <a:avLst/>
                  <a:gdLst>
                    <a:gd name="T0" fmla="*/ 2147483647 w 72"/>
                    <a:gd name="T1" fmla="*/ 2147483647 h 69"/>
                    <a:gd name="T2" fmla="*/ 2147483647 w 72"/>
                    <a:gd name="T3" fmla="*/ 2147483647 h 69"/>
                    <a:gd name="T4" fmla="*/ 2147483647 w 72"/>
                    <a:gd name="T5" fmla="*/ 2147483647 h 69"/>
                    <a:gd name="T6" fmla="*/ 2147483647 w 72"/>
                    <a:gd name="T7" fmla="*/ 2147483647 h 69"/>
                    <a:gd name="T8" fmla="*/ 2147483647 w 72"/>
                    <a:gd name="T9" fmla="*/ 2147483647 h 69"/>
                    <a:gd name="T10" fmla="*/ 2147483647 w 72"/>
                    <a:gd name="T11" fmla="*/ 2147483647 h 69"/>
                    <a:gd name="T12" fmla="*/ 2147483647 w 72"/>
                    <a:gd name="T13" fmla="*/ 2147483647 h 69"/>
                    <a:gd name="T14" fmla="*/ 2147483647 w 72"/>
                    <a:gd name="T15" fmla="*/ 0 h 69"/>
                    <a:gd name="T16" fmla="*/ 2147483647 w 72"/>
                    <a:gd name="T17" fmla="*/ 2147483647 h 69"/>
                    <a:gd name="T18" fmla="*/ 2147483647 w 72"/>
                    <a:gd name="T19" fmla="*/ 2147483647 h 69"/>
                    <a:gd name="T20" fmla="*/ 2147483647 w 72"/>
                    <a:gd name="T21" fmla="*/ 2147483647 h 69"/>
                    <a:gd name="T22" fmla="*/ 2147483647 w 72"/>
                    <a:gd name="T23" fmla="*/ 2147483647 h 69"/>
                    <a:gd name="T24" fmla="*/ 2147483647 w 72"/>
                    <a:gd name="T25" fmla="*/ 2147483647 h 69"/>
                    <a:gd name="T26" fmla="*/ 2147483647 w 72"/>
                    <a:gd name="T27" fmla="*/ 2147483647 h 69"/>
                    <a:gd name="T28" fmla="*/ 2147483647 w 72"/>
                    <a:gd name="T29" fmla="*/ 2147483647 h 69"/>
                    <a:gd name="T30" fmla="*/ 2147483647 w 72"/>
                    <a:gd name="T31" fmla="*/ 2147483647 h 69"/>
                    <a:gd name="T32" fmla="*/ 0 w 72"/>
                    <a:gd name="T33" fmla="*/ 2147483647 h 69"/>
                    <a:gd name="T34" fmla="*/ 2147483647 w 72"/>
                    <a:gd name="T35" fmla="*/ 2147483647 h 69"/>
                    <a:gd name="T36" fmla="*/ 2147483647 w 72"/>
                    <a:gd name="T37" fmla="*/ 2147483647 h 69"/>
                    <a:gd name="T38" fmla="*/ 2147483647 w 72"/>
                    <a:gd name="T39" fmla="*/ 2147483647 h 69"/>
                    <a:gd name="T40" fmla="*/ 2147483647 w 72"/>
                    <a:gd name="T41" fmla="*/ 2147483647 h 69"/>
                    <a:gd name="T42" fmla="*/ 2147483647 w 72"/>
                    <a:gd name="T43" fmla="*/ 2147483647 h 69"/>
                    <a:gd name="T44" fmla="*/ 2147483647 w 72"/>
                    <a:gd name="T45" fmla="*/ 2147483647 h 69"/>
                    <a:gd name="T46" fmla="*/ 2147483647 w 72"/>
                    <a:gd name="T47" fmla="*/ 2147483647 h 69"/>
                    <a:gd name="T48" fmla="*/ 2147483647 w 72"/>
                    <a:gd name="T49" fmla="*/ 2147483647 h 69"/>
                    <a:gd name="T50" fmla="*/ 2147483647 w 72"/>
                    <a:gd name="T51" fmla="*/ 2147483647 h 69"/>
                    <a:gd name="T52" fmla="*/ 2147483647 w 72"/>
                    <a:gd name="T53" fmla="*/ 2147483647 h 69"/>
                    <a:gd name="T54" fmla="*/ 2147483647 w 72"/>
                    <a:gd name="T55" fmla="*/ 2147483647 h 69"/>
                    <a:gd name="T56" fmla="*/ 2147483647 w 72"/>
                    <a:gd name="T57" fmla="*/ 2147483647 h 69"/>
                    <a:gd name="T58" fmla="*/ 2147483647 w 72"/>
                    <a:gd name="T59" fmla="*/ 2147483647 h 69"/>
                    <a:gd name="T60" fmla="*/ 2147483647 w 72"/>
                    <a:gd name="T61" fmla="*/ 2147483647 h 69"/>
                    <a:gd name="T62" fmla="*/ 2147483647 w 72"/>
                    <a:gd name="T63" fmla="*/ 2147483647 h 69"/>
                    <a:gd name="T64" fmla="*/ 2147483647 w 72"/>
                    <a:gd name="T65" fmla="*/ 2147483647 h 69"/>
                    <a:gd name="T66" fmla="*/ 2147483647 w 72"/>
                    <a:gd name="T67" fmla="*/ 2147483647 h 69"/>
                    <a:gd name="T68" fmla="*/ 2147483647 w 72"/>
                    <a:gd name="T69" fmla="*/ 2147483647 h 69"/>
                    <a:gd name="T70" fmla="*/ 2147483647 w 72"/>
                    <a:gd name="T71" fmla="*/ 2147483647 h 69"/>
                    <a:gd name="T72" fmla="*/ 2147483647 w 72"/>
                    <a:gd name="T73" fmla="*/ 2147483647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2"/>
                    <a:gd name="T112" fmla="*/ 0 h 69"/>
                    <a:gd name="T113" fmla="*/ 72 w 72"/>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2" h="69">
                      <a:moveTo>
                        <a:pt x="68" y="28"/>
                      </a:moveTo>
                      <a:lnTo>
                        <a:pt x="64" y="23"/>
                      </a:lnTo>
                      <a:lnTo>
                        <a:pt x="60" y="18"/>
                      </a:lnTo>
                      <a:lnTo>
                        <a:pt x="55" y="11"/>
                      </a:lnTo>
                      <a:lnTo>
                        <a:pt x="50" y="8"/>
                      </a:lnTo>
                      <a:lnTo>
                        <a:pt x="43" y="3"/>
                      </a:lnTo>
                      <a:lnTo>
                        <a:pt x="38" y="2"/>
                      </a:lnTo>
                      <a:lnTo>
                        <a:pt x="33" y="0"/>
                      </a:lnTo>
                      <a:lnTo>
                        <a:pt x="27" y="1"/>
                      </a:lnTo>
                      <a:lnTo>
                        <a:pt x="19" y="1"/>
                      </a:lnTo>
                      <a:lnTo>
                        <a:pt x="15" y="2"/>
                      </a:lnTo>
                      <a:lnTo>
                        <a:pt x="9" y="3"/>
                      </a:lnTo>
                      <a:lnTo>
                        <a:pt x="6" y="8"/>
                      </a:lnTo>
                      <a:lnTo>
                        <a:pt x="5" y="11"/>
                      </a:lnTo>
                      <a:lnTo>
                        <a:pt x="1" y="18"/>
                      </a:lnTo>
                      <a:lnTo>
                        <a:pt x="1" y="24"/>
                      </a:lnTo>
                      <a:lnTo>
                        <a:pt x="0" y="29"/>
                      </a:lnTo>
                      <a:lnTo>
                        <a:pt x="1" y="34"/>
                      </a:lnTo>
                      <a:lnTo>
                        <a:pt x="5" y="41"/>
                      </a:lnTo>
                      <a:lnTo>
                        <a:pt x="8" y="46"/>
                      </a:lnTo>
                      <a:lnTo>
                        <a:pt x="11" y="51"/>
                      </a:lnTo>
                      <a:lnTo>
                        <a:pt x="17" y="57"/>
                      </a:lnTo>
                      <a:lnTo>
                        <a:pt x="23" y="61"/>
                      </a:lnTo>
                      <a:lnTo>
                        <a:pt x="28" y="65"/>
                      </a:lnTo>
                      <a:lnTo>
                        <a:pt x="33" y="67"/>
                      </a:lnTo>
                      <a:lnTo>
                        <a:pt x="38" y="69"/>
                      </a:lnTo>
                      <a:lnTo>
                        <a:pt x="45" y="68"/>
                      </a:lnTo>
                      <a:lnTo>
                        <a:pt x="52" y="68"/>
                      </a:lnTo>
                      <a:lnTo>
                        <a:pt x="56" y="66"/>
                      </a:lnTo>
                      <a:lnTo>
                        <a:pt x="63" y="65"/>
                      </a:lnTo>
                      <a:lnTo>
                        <a:pt x="65" y="61"/>
                      </a:lnTo>
                      <a:lnTo>
                        <a:pt x="68" y="57"/>
                      </a:lnTo>
                      <a:lnTo>
                        <a:pt x="70" y="51"/>
                      </a:lnTo>
                      <a:lnTo>
                        <a:pt x="70" y="45"/>
                      </a:lnTo>
                      <a:lnTo>
                        <a:pt x="72" y="40"/>
                      </a:lnTo>
                      <a:lnTo>
                        <a:pt x="70" y="34"/>
                      </a:lnTo>
                      <a:lnTo>
                        <a:pt x="6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0" name="Freeform 27"/>
                <p:cNvSpPr>
                  <a:spLocks/>
                </p:cNvSpPr>
                <p:nvPr/>
              </p:nvSpPr>
              <p:spPr bwMode="auto">
                <a:xfrm>
                  <a:off x="5897961" y="2691035"/>
                  <a:ext cx="81702" cy="81742"/>
                </a:xfrm>
                <a:custGeom>
                  <a:avLst/>
                  <a:gdLst>
                    <a:gd name="T0" fmla="*/ 2147483647 w 72"/>
                    <a:gd name="T1" fmla="*/ 2147483647 h 69"/>
                    <a:gd name="T2" fmla="*/ 2147483647 w 72"/>
                    <a:gd name="T3" fmla="*/ 2147483647 h 69"/>
                    <a:gd name="T4" fmla="*/ 2147483647 w 72"/>
                    <a:gd name="T5" fmla="*/ 2147483647 h 69"/>
                    <a:gd name="T6" fmla="*/ 2147483647 w 72"/>
                    <a:gd name="T7" fmla="*/ 2147483647 h 69"/>
                    <a:gd name="T8" fmla="*/ 2147483647 w 72"/>
                    <a:gd name="T9" fmla="*/ 2147483647 h 69"/>
                    <a:gd name="T10" fmla="*/ 2147483647 w 72"/>
                    <a:gd name="T11" fmla="*/ 2147483647 h 69"/>
                    <a:gd name="T12" fmla="*/ 2147483647 w 72"/>
                    <a:gd name="T13" fmla="*/ 2147483647 h 69"/>
                    <a:gd name="T14" fmla="*/ 2147483647 w 72"/>
                    <a:gd name="T15" fmla="*/ 2147483647 h 69"/>
                    <a:gd name="T16" fmla="*/ 2147483647 w 72"/>
                    <a:gd name="T17" fmla="*/ 2147483647 h 69"/>
                    <a:gd name="T18" fmla="*/ 2147483647 w 72"/>
                    <a:gd name="T19" fmla="*/ 2147483647 h 69"/>
                    <a:gd name="T20" fmla="*/ 2147483647 w 72"/>
                    <a:gd name="T21" fmla="*/ 2147483647 h 69"/>
                    <a:gd name="T22" fmla="*/ 2147483647 w 72"/>
                    <a:gd name="T23" fmla="*/ 0 h 69"/>
                    <a:gd name="T24" fmla="*/ 2147483647 w 72"/>
                    <a:gd name="T25" fmla="*/ 2147483647 h 69"/>
                    <a:gd name="T26" fmla="*/ 2147483647 w 72"/>
                    <a:gd name="T27" fmla="*/ 2147483647 h 69"/>
                    <a:gd name="T28" fmla="*/ 2147483647 w 72"/>
                    <a:gd name="T29" fmla="*/ 2147483647 h 69"/>
                    <a:gd name="T30" fmla="*/ 2147483647 w 72"/>
                    <a:gd name="T31" fmla="*/ 2147483647 h 69"/>
                    <a:gd name="T32" fmla="*/ 2147483647 w 72"/>
                    <a:gd name="T33" fmla="*/ 2147483647 h 69"/>
                    <a:gd name="T34" fmla="*/ 2147483647 w 72"/>
                    <a:gd name="T35" fmla="*/ 2147483647 h 69"/>
                    <a:gd name="T36" fmla="*/ 2147483647 w 72"/>
                    <a:gd name="T37" fmla="*/ 2147483647 h 69"/>
                    <a:gd name="T38" fmla="*/ 2147483647 w 72"/>
                    <a:gd name="T39" fmla="*/ 2147483647 h 69"/>
                    <a:gd name="T40" fmla="*/ 0 w 72"/>
                    <a:gd name="T41" fmla="*/ 2147483647 h 69"/>
                    <a:gd name="T42" fmla="*/ 2147483647 w 72"/>
                    <a:gd name="T43" fmla="*/ 2147483647 h 69"/>
                    <a:gd name="T44" fmla="*/ 2147483647 w 72"/>
                    <a:gd name="T45" fmla="*/ 2147483647 h 69"/>
                    <a:gd name="T46" fmla="*/ 2147483647 w 72"/>
                    <a:gd name="T47" fmla="*/ 2147483647 h 69"/>
                    <a:gd name="T48" fmla="*/ 2147483647 w 72"/>
                    <a:gd name="T49" fmla="*/ 2147483647 h 69"/>
                    <a:gd name="T50" fmla="*/ 2147483647 w 72"/>
                    <a:gd name="T51" fmla="*/ 2147483647 h 69"/>
                    <a:gd name="T52" fmla="*/ 2147483647 w 72"/>
                    <a:gd name="T53" fmla="*/ 2147483647 h 69"/>
                    <a:gd name="T54" fmla="*/ 2147483647 w 72"/>
                    <a:gd name="T55" fmla="*/ 2147483647 h 69"/>
                    <a:gd name="T56" fmla="*/ 2147483647 w 72"/>
                    <a:gd name="T57" fmla="*/ 2147483647 h 69"/>
                    <a:gd name="T58" fmla="*/ 2147483647 w 72"/>
                    <a:gd name="T59" fmla="*/ 2147483647 h 69"/>
                    <a:gd name="T60" fmla="*/ 2147483647 w 72"/>
                    <a:gd name="T61" fmla="*/ 2147483647 h 69"/>
                    <a:gd name="T62" fmla="*/ 2147483647 w 72"/>
                    <a:gd name="T63" fmla="*/ 2147483647 h 69"/>
                    <a:gd name="T64" fmla="*/ 2147483647 w 72"/>
                    <a:gd name="T65" fmla="*/ 2147483647 h 69"/>
                    <a:gd name="T66" fmla="*/ 2147483647 w 72"/>
                    <a:gd name="T67" fmla="*/ 2147483647 h 69"/>
                    <a:gd name="T68" fmla="*/ 2147483647 w 72"/>
                    <a:gd name="T69" fmla="*/ 2147483647 h 69"/>
                    <a:gd name="T70" fmla="*/ 2147483647 w 72"/>
                    <a:gd name="T71" fmla="*/ 2147483647 h 69"/>
                    <a:gd name="T72" fmla="*/ 2147483647 w 72"/>
                    <a:gd name="T73" fmla="*/ 2147483647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2"/>
                    <a:gd name="T112" fmla="*/ 0 h 69"/>
                    <a:gd name="T113" fmla="*/ 72 w 72"/>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2" h="69">
                      <a:moveTo>
                        <a:pt x="68" y="40"/>
                      </a:moveTo>
                      <a:lnTo>
                        <a:pt x="70" y="34"/>
                      </a:lnTo>
                      <a:lnTo>
                        <a:pt x="72" y="29"/>
                      </a:lnTo>
                      <a:lnTo>
                        <a:pt x="70" y="24"/>
                      </a:lnTo>
                      <a:lnTo>
                        <a:pt x="70" y="17"/>
                      </a:lnTo>
                      <a:lnTo>
                        <a:pt x="68" y="11"/>
                      </a:lnTo>
                      <a:lnTo>
                        <a:pt x="65" y="8"/>
                      </a:lnTo>
                      <a:lnTo>
                        <a:pt x="63" y="3"/>
                      </a:lnTo>
                      <a:lnTo>
                        <a:pt x="56" y="2"/>
                      </a:lnTo>
                      <a:lnTo>
                        <a:pt x="53" y="1"/>
                      </a:lnTo>
                      <a:lnTo>
                        <a:pt x="45" y="1"/>
                      </a:lnTo>
                      <a:lnTo>
                        <a:pt x="39" y="0"/>
                      </a:lnTo>
                      <a:lnTo>
                        <a:pt x="33" y="1"/>
                      </a:lnTo>
                      <a:lnTo>
                        <a:pt x="28" y="3"/>
                      </a:lnTo>
                      <a:lnTo>
                        <a:pt x="23" y="8"/>
                      </a:lnTo>
                      <a:lnTo>
                        <a:pt x="17" y="11"/>
                      </a:lnTo>
                      <a:lnTo>
                        <a:pt x="12" y="17"/>
                      </a:lnTo>
                      <a:lnTo>
                        <a:pt x="8" y="23"/>
                      </a:lnTo>
                      <a:lnTo>
                        <a:pt x="5" y="28"/>
                      </a:lnTo>
                      <a:lnTo>
                        <a:pt x="1" y="34"/>
                      </a:lnTo>
                      <a:lnTo>
                        <a:pt x="0" y="39"/>
                      </a:lnTo>
                      <a:lnTo>
                        <a:pt x="1" y="45"/>
                      </a:lnTo>
                      <a:lnTo>
                        <a:pt x="1" y="51"/>
                      </a:lnTo>
                      <a:lnTo>
                        <a:pt x="5" y="57"/>
                      </a:lnTo>
                      <a:lnTo>
                        <a:pt x="7" y="61"/>
                      </a:lnTo>
                      <a:lnTo>
                        <a:pt x="9" y="65"/>
                      </a:lnTo>
                      <a:lnTo>
                        <a:pt x="16" y="66"/>
                      </a:lnTo>
                      <a:lnTo>
                        <a:pt x="19" y="68"/>
                      </a:lnTo>
                      <a:lnTo>
                        <a:pt x="27" y="68"/>
                      </a:lnTo>
                      <a:lnTo>
                        <a:pt x="33" y="69"/>
                      </a:lnTo>
                      <a:lnTo>
                        <a:pt x="39" y="67"/>
                      </a:lnTo>
                      <a:lnTo>
                        <a:pt x="44" y="65"/>
                      </a:lnTo>
                      <a:lnTo>
                        <a:pt x="50" y="61"/>
                      </a:lnTo>
                      <a:lnTo>
                        <a:pt x="55" y="57"/>
                      </a:lnTo>
                      <a:lnTo>
                        <a:pt x="60" y="51"/>
                      </a:lnTo>
                      <a:lnTo>
                        <a:pt x="64" y="46"/>
                      </a:lnTo>
                      <a:lnTo>
                        <a:pt x="68"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1" name="Freeform 28"/>
                <p:cNvSpPr>
                  <a:spLocks/>
                </p:cNvSpPr>
                <p:nvPr/>
              </p:nvSpPr>
              <p:spPr bwMode="auto">
                <a:xfrm>
                  <a:off x="5854841" y="2814239"/>
                  <a:ext cx="80568" cy="81742"/>
                </a:xfrm>
                <a:custGeom>
                  <a:avLst/>
                  <a:gdLst>
                    <a:gd name="T0" fmla="*/ 2147483647 w 71"/>
                    <a:gd name="T1" fmla="*/ 2147483647 h 69"/>
                    <a:gd name="T2" fmla="*/ 2147483647 w 71"/>
                    <a:gd name="T3" fmla="*/ 2147483647 h 69"/>
                    <a:gd name="T4" fmla="*/ 2147483647 w 71"/>
                    <a:gd name="T5" fmla="*/ 2147483647 h 69"/>
                    <a:gd name="T6" fmla="*/ 2147483647 w 71"/>
                    <a:gd name="T7" fmla="*/ 2147483647 h 69"/>
                    <a:gd name="T8" fmla="*/ 2147483647 w 71"/>
                    <a:gd name="T9" fmla="*/ 2147483647 h 69"/>
                    <a:gd name="T10" fmla="*/ 2147483647 w 71"/>
                    <a:gd name="T11" fmla="*/ 2147483647 h 69"/>
                    <a:gd name="T12" fmla="*/ 2147483647 w 71"/>
                    <a:gd name="T13" fmla="*/ 2147483647 h 69"/>
                    <a:gd name="T14" fmla="*/ 2147483647 w 71"/>
                    <a:gd name="T15" fmla="*/ 2147483647 h 69"/>
                    <a:gd name="T16" fmla="*/ 2147483647 w 71"/>
                    <a:gd name="T17" fmla="*/ 2147483647 h 69"/>
                    <a:gd name="T18" fmla="*/ 2147483647 w 71"/>
                    <a:gd name="T19" fmla="*/ 2147483647 h 69"/>
                    <a:gd name="T20" fmla="*/ 2147483647 w 71"/>
                    <a:gd name="T21" fmla="*/ 2147483647 h 69"/>
                    <a:gd name="T22" fmla="*/ 2147483647 w 71"/>
                    <a:gd name="T23" fmla="*/ 0 h 69"/>
                    <a:gd name="T24" fmla="*/ 2147483647 w 71"/>
                    <a:gd name="T25" fmla="*/ 2147483647 h 69"/>
                    <a:gd name="T26" fmla="*/ 2147483647 w 71"/>
                    <a:gd name="T27" fmla="*/ 2147483647 h 69"/>
                    <a:gd name="T28" fmla="*/ 2147483647 w 71"/>
                    <a:gd name="T29" fmla="*/ 2147483647 h 69"/>
                    <a:gd name="T30" fmla="*/ 2147483647 w 71"/>
                    <a:gd name="T31" fmla="*/ 2147483647 h 69"/>
                    <a:gd name="T32" fmla="*/ 2147483647 w 71"/>
                    <a:gd name="T33" fmla="*/ 2147483647 h 69"/>
                    <a:gd name="T34" fmla="*/ 2147483647 w 71"/>
                    <a:gd name="T35" fmla="*/ 2147483647 h 69"/>
                    <a:gd name="T36" fmla="*/ 2147483647 w 71"/>
                    <a:gd name="T37" fmla="*/ 2147483647 h 69"/>
                    <a:gd name="T38" fmla="*/ 2147483647 w 71"/>
                    <a:gd name="T39" fmla="*/ 2147483647 h 69"/>
                    <a:gd name="T40" fmla="*/ 0 w 71"/>
                    <a:gd name="T41" fmla="*/ 2147483647 h 69"/>
                    <a:gd name="T42" fmla="*/ 2147483647 w 71"/>
                    <a:gd name="T43" fmla="*/ 2147483647 h 69"/>
                    <a:gd name="T44" fmla="*/ 2147483647 w 71"/>
                    <a:gd name="T45" fmla="*/ 2147483647 h 69"/>
                    <a:gd name="T46" fmla="*/ 2147483647 w 71"/>
                    <a:gd name="T47" fmla="*/ 2147483647 h 69"/>
                    <a:gd name="T48" fmla="*/ 2147483647 w 71"/>
                    <a:gd name="T49" fmla="*/ 2147483647 h 69"/>
                    <a:gd name="T50" fmla="*/ 2147483647 w 71"/>
                    <a:gd name="T51" fmla="*/ 2147483647 h 69"/>
                    <a:gd name="T52" fmla="*/ 2147483647 w 71"/>
                    <a:gd name="T53" fmla="*/ 2147483647 h 69"/>
                    <a:gd name="T54" fmla="*/ 2147483647 w 71"/>
                    <a:gd name="T55" fmla="*/ 2147483647 h 69"/>
                    <a:gd name="T56" fmla="*/ 2147483647 w 71"/>
                    <a:gd name="T57" fmla="*/ 2147483647 h 69"/>
                    <a:gd name="T58" fmla="*/ 2147483647 w 71"/>
                    <a:gd name="T59" fmla="*/ 2147483647 h 69"/>
                    <a:gd name="T60" fmla="*/ 2147483647 w 71"/>
                    <a:gd name="T61" fmla="*/ 2147483647 h 69"/>
                    <a:gd name="T62" fmla="*/ 2147483647 w 71"/>
                    <a:gd name="T63" fmla="*/ 2147483647 h 69"/>
                    <a:gd name="T64" fmla="*/ 2147483647 w 71"/>
                    <a:gd name="T65" fmla="*/ 2147483647 h 69"/>
                    <a:gd name="T66" fmla="*/ 2147483647 w 71"/>
                    <a:gd name="T67" fmla="*/ 2147483647 h 69"/>
                    <a:gd name="T68" fmla="*/ 2147483647 w 71"/>
                    <a:gd name="T69" fmla="*/ 2147483647 h 69"/>
                    <a:gd name="T70" fmla="*/ 2147483647 w 71"/>
                    <a:gd name="T71" fmla="*/ 2147483647 h 69"/>
                    <a:gd name="T72" fmla="*/ 2147483647 w 71"/>
                    <a:gd name="T73" fmla="*/ 2147483647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
                    <a:gd name="T112" fmla="*/ 0 h 69"/>
                    <a:gd name="T113" fmla="*/ 71 w 71"/>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 h="69">
                      <a:moveTo>
                        <a:pt x="68" y="41"/>
                      </a:moveTo>
                      <a:lnTo>
                        <a:pt x="70" y="35"/>
                      </a:lnTo>
                      <a:lnTo>
                        <a:pt x="71" y="29"/>
                      </a:lnTo>
                      <a:lnTo>
                        <a:pt x="70" y="24"/>
                      </a:lnTo>
                      <a:lnTo>
                        <a:pt x="70" y="18"/>
                      </a:lnTo>
                      <a:lnTo>
                        <a:pt x="68" y="12"/>
                      </a:lnTo>
                      <a:lnTo>
                        <a:pt x="65" y="8"/>
                      </a:lnTo>
                      <a:lnTo>
                        <a:pt x="62" y="4"/>
                      </a:lnTo>
                      <a:lnTo>
                        <a:pt x="56" y="3"/>
                      </a:lnTo>
                      <a:lnTo>
                        <a:pt x="52" y="1"/>
                      </a:lnTo>
                      <a:lnTo>
                        <a:pt x="45" y="1"/>
                      </a:lnTo>
                      <a:lnTo>
                        <a:pt x="38" y="0"/>
                      </a:lnTo>
                      <a:lnTo>
                        <a:pt x="33" y="2"/>
                      </a:lnTo>
                      <a:lnTo>
                        <a:pt x="28" y="4"/>
                      </a:lnTo>
                      <a:lnTo>
                        <a:pt x="23" y="8"/>
                      </a:lnTo>
                      <a:lnTo>
                        <a:pt x="16" y="12"/>
                      </a:lnTo>
                      <a:lnTo>
                        <a:pt x="11" y="18"/>
                      </a:lnTo>
                      <a:lnTo>
                        <a:pt x="8" y="23"/>
                      </a:lnTo>
                      <a:lnTo>
                        <a:pt x="5" y="28"/>
                      </a:lnTo>
                      <a:lnTo>
                        <a:pt x="1" y="35"/>
                      </a:lnTo>
                      <a:lnTo>
                        <a:pt x="0" y="40"/>
                      </a:lnTo>
                      <a:lnTo>
                        <a:pt x="1" y="45"/>
                      </a:lnTo>
                      <a:lnTo>
                        <a:pt x="1" y="51"/>
                      </a:lnTo>
                      <a:lnTo>
                        <a:pt x="5" y="58"/>
                      </a:lnTo>
                      <a:lnTo>
                        <a:pt x="6" y="61"/>
                      </a:lnTo>
                      <a:lnTo>
                        <a:pt x="9" y="66"/>
                      </a:lnTo>
                      <a:lnTo>
                        <a:pt x="15" y="67"/>
                      </a:lnTo>
                      <a:lnTo>
                        <a:pt x="19" y="68"/>
                      </a:lnTo>
                      <a:lnTo>
                        <a:pt x="27" y="68"/>
                      </a:lnTo>
                      <a:lnTo>
                        <a:pt x="33" y="69"/>
                      </a:lnTo>
                      <a:lnTo>
                        <a:pt x="38" y="67"/>
                      </a:lnTo>
                      <a:lnTo>
                        <a:pt x="43" y="66"/>
                      </a:lnTo>
                      <a:lnTo>
                        <a:pt x="50" y="61"/>
                      </a:lnTo>
                      <a:lnTo>
                        <a:pt x="55" y="58"/>
                      </a:lnTo>
                      <a:lnTo>
                        <a:pt x="60" y="51"/>
                      </a:lnTo>
                      <a:lnTo>
                        <a:pt x="64" y="46"/>
                      </a:lnTo>
                      <a:lnTo>
                        <a:pt x="68"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2" name="Freeform 29"/>
                <p:cNvSpPr>
                  <a:spLocks/>
                </p:cNvSpPr>
                <p:nvPr/>
              </p:nvSpPr>
              <p:spPr bwMode="auto">
                <a:xfrm>
                  <a:off x="5809450" y="2926781"/>
                  <a:ext cx="81702" cy="81742"/>
                </a:xfrm>
                <a:custGeom>
                  <a:avLst/>
                  <a:gdLst>
                    <a:gd name="T0" fmla="*/ 2147483647 w 72"/>
                    <a:gd name="T1" fmla="*/ 2147483647 h 69"/>
                    <a:gd name="T2" fmla="*/ 2147483647 w 72"/>
                    <a:gd name="T3" fmla="*/ 2147483647 h 69"/>
                    <a:gd name="T4" fmla="*/ 2147483647 w 72"/>
                    <a:gd name="T5" fmla="*/ 2147483647 h 69"/>
                    <a:gd name="T6" fmla="*/ 2147483647 w 72"/>
                    <a:gd name="T7" fmla="*/ 2147483647 h 69"/>
                    <a:gd name="T8" fmla="*/ 2147483647 w 72"/>
                    <a:gd name="T9" fmla="*/ 2147483647 h 69"/>
                    <a:gd name="T10" fmla="*/ 2147483647 w 72"/>
                    <a:gd name="T11" fmla="*/ 2147483647 h 69"/>
                    <a:gd name="T12" fmla="*/ 2147483647 w 72"/>
                    <a:gd name="T13" fmla="*/ 2147483647 h 69"/>
                    <a:gd name="T14" fmla="*/ 2147483647 w 72"/>
                    <a:gd name="T15" fmla="*/ 2147483647 h 69"/>
                    <a:gd name="T16" fmla="*/ 2147483647 w 72"/>
                    <a:gd name="T17" fmla="*/ 2147483647 h 69"/>
                    <a:gd name="T18" fmla="*/ 2147483647 w 72"/>
                    <a:gd name="T19" fmla="*/ 2147483647 h 69"/>
                    <a:gd name="T20" fmla="*/ 2147483647 w 72"/>
                    <a:gd name="T21" fmla="*/ 2147483647 h 69"/>
                    <a:gd name="T22" fmla="*/ 2147483647 w 72"/>
                    <a:gd name="T23" fmla="*/ 0 h 69"/>
                    <a:gd name="T24" fmla="*/ 2147483647 w 72"/>
                    <a:gd name="T25" fmla="*/ 2147483647 h 69"/>
                    <a:gd name="T26" fmla="*/ 2147483647 w 72"/>
                    <a:gd name="T27" fmla="*/ 2147483647 h 69"/>
                    <a:gd name="T28" fmla="*/ 2147483647 w 72"/>
                    <a:gd name="T29" fmla="*/ 2147483647 h 69"/>
                    <a:gd name="T30" fmla="*/ 2147483647 w 72"/>
                    <a:gd name="T31" fmla="*/ 2147483647 h 69"/>
                    <a:gd name="T32" fmla="*/ 2147483647 w 72"/>
                    <a:gd name="T33" fmla="*/ 2147483647 h 69"/>
                    <a:gd name="T34" fmla="*/ 2147483647 w 72"/>
                    <a:gd name="T35" fmla="*/ 2147483647 h 69"/>
                    <a:gd name="T36" fmla="*/ 2147483647 w 72"/>
                    <a:gd name="T37" fmla="*/ 2147483647 h 69"/>
                    <a:gd name="T38" fmla="*/ 2147483647 w 72"/>
                    <a:gd name="T39" fmla="*/ 2147483647 h 69"/>
                    <a:gd name="T40" fmla="*/ 0 w 72"/>
                    <a:gd name="T41" fmla="*/ 2147483647 h 69"/>
                    <a:gd name="T42" fmla="*/ 2147483647 w 72"/>
                    <a:gd name="T43" fmla="*/ 2147483647 h 69"/>
                    <a:gd name="T44" fmla="*/ 2147483647 w 72"/>
                    <a:gd name="T45" fmla="*/ 2147483647 h 69"/>
                    <a:gd name="T46" fmla="*/ 2147483647 w 72"/>
                    <a:gd name="T47" fmla="*/ 2147483647 h 69"/>
                    <a:gd name="T48" fmla="*/ 2147483647 w 72"/>
                    <a:gd name="T49" fmla="*/ 2147483647 h 69"/>
                    <a:gd name="T50" fmla="*/ 2147483647 w 72"/>
                    <a:gd name="T51" fmla="*/ 2147483647 h 69"/>
                    <a:gd name="T52" fmla="*/ 2147483647 w 72"/>
                    <a:gd name="T53" fmla="*/ 2147483647 h 69"/>
                    <a:gd name="T54" fmla="*/ 2147483647 w 72"/>
                    <a:gd name="T55" fmla="*/ 2147483647 h 69"/>
                    <a:gd name="T56" fmla="*/ 2147483647 w 72"/>
                    <a:gd name="T57" fmla="*/ 2147483647 h 69"/>
                    <a:gd name="T58" fmla="*/ 2147483647 w 72"/>
                    <a:gd name="T59" fmla="*/ 2147483647 h 69"/>
                    <a:gd name="T60" fmla="*/ 2147483647 w 72"/>
                    <a:gd name="T61" fmla="*/ 2147483647 h 69"/>
                    <a:gd name="T62" fmla="*/ 2147483647 w 72"/>
                    <a:gd name="T63" fmla="*/ 2147483647 h 69"/>
                    <a:gd name="T64" fmla="*/ 2147483647 w 72"/>
                    <a:gd name="T65" fmla="*/ 2147483647 h 69"/>
                    <a:gd name="T66" fmla="*/ 2147483647 w 72"/>
                    <a:gd name="T67" fmla="*/ 2147483647 h 69"/>
                    <a:gd name="T68" fmla="*/ 2147483647 w 72"/>
                    <a:gd name="T69" fmla="*/ 2147483647 h 69"/>
                    <a:gd name="T70" fmla="*/ 2147483647 w 72"/>
                    <a:gd name="T71" fmla="*/ 2147483647 h 69"/>
                    <a:gd name="T72" fmla="*/ 2147483647 w 72"/>
                    <a:gd name="T73" fmla="*/ 2147483647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2"/>
                    <a:gd name="T112" fmla="*/ 0 h 69"/>
                    <a:gd name="T113" fmla="*/ 72 w 72"/>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2" h="69">
                      <a:moveTo>
                        <a:pt x="68" y="41"/>
                      </a:moveTo>
                      <a:lnTo>
                        <a:pt x="71" y="34"/>
                      </a:lnTo>
                      <a:lnTo>
                        <a:pt x="72" y="29"/>
                      </a:lnTo>
                      <a:lnTo>
                        <a:pt x="71" y="24"/>
                      </a:lnTo>
                      <a:lnTo>
                        <a:pt x="71" y="18"/>
                      </a:lnTo>
                      <a:lnTo>
                        <a:pt x="68" y="11"/>
                      </a:lnTo>
                      <a:lnTo>
                        <a:pt x="65" y="8"/>
                      </a:lnTo>
                      <a:lnTo>
                        <a:pt x="63" y="3"/>
                      </a:lnTo>
                      <a:lnTo>
                        <a:pt x="56" y="2"/>
                      </a:lnTo>
                      <a:lnTo>
                        <a:pt x="53" y="1"/>
                      </a:lnTo>
                      <a:lnTo>
                        <a:pt x="45" y="1"/>
                      </a:lnTo>
                      <a:lnTo>
                        <a:pt x="39" y="0"/>
                      </a:lnTo>
                      <a:lnTo>
                        <a:pt x="33" y="2"/>
                      </a:lnTo>
                      <a:lnTo>
                        <a:pt x="28" y="3"/>
                      </a:lnTo>
                      <a:lnTo>
                        <a:pt x="23" y="8"/>
                      </a:lnTo>
                      <a:lnTo>
                        <a:pt x="17" y="11"/>
                      </a:lnTo>
                      <a:lnTo>
                        <a:pt x="12" y="18"/>
                      </a:lnTo>
                      <a:lnTo>
                        <a:pt x="8" y="23"/>
                      </a:lnTo>
                      <a:lnTo>
                        <a:pt x="5" y="28"/>
                      </a:lnTo>
                      <a:lnTo>
                        <a:pt x="2" y="34"/>
                      </a:lnTo>
                      <a:lnTo>
                        <a:pt x="0" y="40"/>
                      </a:lnTo>
                      <a:lnTo>
                        <a:pt x="2" y="45"/>
                      </a:lnTo>
                      <a:lnTo>
                        <a:pt x="2" y="51"/>
                      </a:lnTo>
                      <a:lnTo>
                        <a:pt x="5" y="57"/>
                      </a:lnTo>
                      <a:lnTo>
                        <a:pt x="7" y="61"/>
                      </a:lnTo>
                      <a:lnTo>
                        <a:pt x="9" y="65"/>
                      </a:lnTo>
                      <a:lnTo>
                        <a:pt x="16" y="66"/>
                      </a:lnTo>
                      <a:lnTo>
                        <a:pt x="19" y="68"/>
                      </a:lnTo>
                      <a:lnTo>
                        <a:pt x="27" y="68"/>
                      </a:lnTo>
                      <a:lnTo>
                        <a:pt x="33" y="69"/>
                      </a:lnTo>
                      <a:lnTo>
                        <a:pt x="39" y="67"/>
                      </a:lnTo>
                      <a:lnTo>
                        <a:pt x="44" y="65"/>
                      </a:lnTo>
                      <a:lnTo>
                        <a:pt x="50" y="61"/>
                      </a:lnTo>
                      <a:lnTo>
                        <a:pt x="55" y="57"/>
                      </a:lnTo>
                      <a:lnTo>
                        <a:pt x="60" y="51"/>
                      </a:lnTo>
                      <a:lnTo>
                        <a:pt x="64" y="46"/>
                      </a:lnTo>
                      <a:lnTo>
                        <a:pt x="68"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3" name="Freeform 30"/>
                <p:cNvSpPr>
                  <a:spLocks/>
                </p:cNvSpPr>
                <p:nvPr/>
              </p:nvSpPr>
              <p:spPr bwMode="auto">
                <a:xfrm>
                  <a:off x="5624485" y="2707620"/>
                  <a:ext cx="112341" cy="58048"/>
                </a:xfrm>
                <a:custGeom>
                  <a:avLst/>
                  <a:gdLst>
                    <a:gd name="T0" fmla="*/ 2147483647 w 99"/>
                    <a:gd name="T1" fmla="*/ 2147483647 h 49"/>
                    <a:gd name="T2" fmla="*/ 2147483647 w 99"/>
                    <a:gd name="T3" fmla="*/ 2147483647 h 49"/>
                    <a:gd name="T4" fmla="*/ 2147483647 w 99"/>
                    <a:gd name="T5" fmla="*/ 2147483647 h 49"/>
                    <a:gd name="T6" fmla="*/ 2147483647 w 99"/>
                    <a:gd name="T7" fmla="*/ 2147483647 h 49"/>
                    <a:gd name="T8" fmla="*/ 2147483647 w 99"/>
                    <a:gd name="T9" fmla="*/ 2147483647 h 49"/>
                    <a:gd name="T10" fmla="*/ 2147483647 w 99"/>
                    <a:gd name="T11" fmla="*/ 2147483647 h 49"/>
                    <a:gd name="T12" fmla="*/ 2147483647 w 99"/>
                    <a:gd name="T13" fmla="*/ 2147483647 h 49"/>
                    <a:gd name="T14" fmla="*/ 2147483647 w 99"/>
                    <a:gd name="T15" fmla="*/ 2147483647 h 49"/>
                    <a:gd name="T16" fmla="*/ 2147483647 w 99"/>
                    <a:gd name="T17" fmla="*/ 2147483647 h 49"/>
                    <a:gd name="T18" fmla="*/ 2147483647 w 99"/>
                    <a:gd name="T19" fmla="*/ 2147483647 h 49"/>
                    <a:gd name="T20" fmla="*/ 2147483647 w 99"/>
                    <a:gd name="T21" fmla="*/ 2147483647 h 49"/>
                    <a:gd name="T22" fmla="*/ 2147483647 w 99"/>
                    <a:gd name="T23" fmla="*/ 2147483647 h 49"/>
                    <a:gd name="T24" fmla="*/ 2147483647 w 99"/>
                    <a:gd name="T25" fmla="*/ 2147483647 h 49"/>
                    <a:gd name="T26" fmla="*/ 2147483647 w 99"/>
                    <a:gd name="T27" fmla="*/ 2147483647 h 49"/>
                    <a:gd name="T28" fmla="*/ 2147483647 w 99"/>
                    <a:gd name="T29" fmla="*/ 2147483647 h 49"/>
                    <a:gd name="T30" fmla="*/ 2147483647 w 99"/>
                    <a:gd name="T31" fmla="*/ 2147483647 h 49"/>
                    <a:gd name="T32" fmla="*/ 2147483647 w 99"/>
                    <a:gd name="T33" fmla="*/ 2147483647 h 49"/>
                    <a:gd name="T34" fmla="*/ 2147483647 w 99"/>
                    <a:gd name="T35" fmla="*/ 2147483647 h 49"/>
                    <a:gd name="T36" fmla="*/ 2147483647 w 99"/>
                    <a:gd name="T37" fmla="*/ 2147483647 h 49"/>
                    <a:gd name="T38" fmla="*/ 2147483647 w 99"/>
                    <a:gd name="T39" fmla="*/ 2147483647 h 49"/>
                    <a:gd name="T40" fmla="*/ 2147483647 w 99"/>
                    <a:gd name="T41" fmla="*/ 0 h 49"/>
                    <a:gd name="T42" fmla="*/ 2147483647 w 99"/>
                    <a:gd name="T43" fmla="*/ 2147483647 h 49"/>
                    <a:gd name="T44" fmla="*/ 2147483647 w 99"/>
                    <a:gd name="T45" fmla="*/ 2147483647 h 49"/>
                    <a:gd name="T46" fmla="*/ 2147483647 w 99"/>
                    <a:gd name="T47" fmla="*/ 2147483647 h 49"/>
                    <a:gd name="T48" fmla="*/ 2147483647 w 99"/>
                    <a:gd name="T49" fmla="*/ 2147483647 h 49"/>
                    <a:gd name="T50" fmla="*/ 2147483647 w 99"/>
                    <a:gd name="T51" fmla="*/ 2147483647 h 49"/>
                    <a:gd name="T52" fmla="*/ 2147483647 w 99"/>
                    <a:gd name="T53" fmla="*/ 2147483647 h 49"/>
                    <a:gd name="T54" fmla="*/ 2147483647 w 99"/>
                    <a:gd name="T55" fmla="*/ 2147483647 h 49"/>
                    <a:gd name="T56" fmla="*/ 2147483647 w 99"/>
                    <a:gd name="T57" fmla="*/ 2147483647 h 49"/>
                    <a:gd name="T58" fmla="*/ 0 w 99"/>
                    <a:gd name="T59" fmla="*/ 2147483647 h 49"/>
                    <a:gd name="T60" fmla="*/ 2147483647 w 99"/>
                    <a:gd name="T61" fmla="*/ 2147483647 h 49"/>
                    <a:gd name="T62" fmla="*/ 2147483647 w 99"/>
                    <a:gd name="T63" fmla="*/ 2147483647 h 49"/>
                    <a:gd name="T64" fmla="*/ 2147483647 w 99"/>
                    <a:gd name="T65" fmla="*/ 2147483647 h 49"/>
                    <a:gd name="T66" fmla="*/ 2147483647 w 99"/>
                    <a:gd name="T67" fmla="*/ 2147483647 h 49"/>
                    <a:gd name="T68" fmla="*/ 2147483647 w 99"/>
                    <a:gd name="T69" fmla="*/ 2147483647 h 49"/>
                    <a:gd name="T70" fmla="*/ 2147483647 w 99"/>
                    <a:gd name="T71" fmla="*/ 2147483647 h 49"/>
                    <a:gd name="T72" fmla="*/ 2147483647 w 99"/>
                    <a:gd name="T73" fmla="*/ 2147483647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49"/>
                    <a:gd name="T113" fmla="*/ 99 w 99"/>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49">
                      <a:moveTo>
                        <a:pt x="41" y="47"/>
                      </a:moveTo>
                      <a:lnTo>
                        <a:pt x="50" y="49"/>
                      </a:lnTo>
                      <a:lnTo>
                        <a:pt x="57" y="49"/>
                      </a:lnTo>
                      <a:lnTo>
                        <a:pt x="65" y="49"/>
                      </a:lnTo>
                      <a:lnTo>
                        <a:pt x="74" y="49"/>
                      </a:lnTo>
                      <a:lnTo>
                        <a:pt x="83" y="47"/>
                      </a:lnTo>
                      <a:lnTo>
                        <a:pt x="88" y="45"/>
                      </a:lnTo>
                      <a:lnTo>
                        <a:pt x="94" y="43"/>
                      </a:lnTo>
                      <a:lnTo>
                        <a:pt x="96" y="39"/>
                      </a:lnTo>
                      <a:lnTo>
                        <a:pt x="98" y="36"/>
                      </a:lnTo>
                      <a:lnTo>
                        <a:pt x="98" y="31"/>
                      </a:lnTo>
                      <a:lnTo>
                        <a:pt x="99" y="26"/>
                      </a:lnTo>
                      <a:lnTo>
                        <a:pt x="97" y="23"/>
                      </a:lnTo>
                      <a:lnTo>
                        <a:pt x="94" y="19"/>
                      </a:lnTo>
                      <a:lnTo>
                        <a:pt x="88" y="16"/>
                      </a:lnTo>
                      <a:lnTo>
                        <a:pt x="83" y="11"/>
                      </a:lnTo>
                      <a:lnTo>
                        <a:pt x="74" y="8"/>
                      </a:lnTo>
                      <a:lnTo>
                        <a:pt x="66" y="5"/>
                      </a:lnTo>
                      <a:lnTo>
                        <a:pt x="58" y="3"/>
                      </a:lnTo>
                      <a:lnTo>
                        <a:pt x="50" y="1"/>
                      </a:lnTo>
                      <a:lnTo>
                        <a:pt x="42" y="0"/>
                      </a:lnTo>
                      <a:lnTo>
                        <a:pt x="34" y="1"/>
                      </a:lnTo>
                      <a:lnTo>
                        <a:pt x="25" y="1"/>
                      </a:lnTo>
                      <a:lnTo>
                        <a:pt x="16" y="3"/>
                      </a:lnTo>
                      <a:lnTo>
                        <a:pt x="11" y="4"/>
                      </a:lnTo>
                      <a:lnTo>
                        <a:pt x="5" y="6"/>
                      </a:lnTo>
                      <a:lnTo>
                        <a:pt x="4" y="10"/>
                      </a:lnTo>
                      <a:lnTo>
                        <a:pt x="1" y="13"/>
                      </a:lnTo>
                      <a:lnTo>
                        <a:pt x="1" y="18"/>
                      </a:lnTo>
                      <a:lnTo>
                        <a:pt x="0" y="23"/>
                      </a:lnTo>
                      <a:lnTo>
                        <a:pt x="2" y="26"/>
                      </a:lnTo>
                      <a:lnTo>
                        <a:pt x="5" y="30"/>
                      </a:lnTo>
                      <a:lnTo>
                        <a:pt x="11" y="34"/>
                      </a:lnTo>
                      <a:lnTo>
                        <a:pt x="16" y="38"/>
                      </a:lnTo>
                      <a:lnTo>
                        <a:pt x="25" y="41"/>
                      </a:lnTo>
                      <a:lnTo>
                        <a:pt x="33" y="44"/>
                      </a:lnTo>
                      <a:lnTo>
                        <a:pt x="41"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4" name="Freeform 31"/>
                <p:cNvSpPr>
                  <a:spLocks/>
                </p:cNvSpPr>
                <p:nvPr/>
              </p:nvSpPr>
              <p:spPr bwMode="auto">
                <a:xfrm>
                  <a:off x="5467889" y="2650757"/>
                  <a:ext cx="112341" cy="59233"/>
                </a:xfrm>
                <a:custGeom>
                  <a:avLst/>
                  <a:gdLst>
                    <a:gd name="T0" fmla="*/ 2147483647 w 99"/>
                    <a:gd name="T1" fmla="*/ 2147483647 h 50"/>
                    <a:gd name="T2" fmla="*/ 2147483647 w 99"/>
                    <a:gd name="T3" fmla="*/ 2147483647 h 50"/>
                    <a:gd name="T4" fmla="*/ 2147483647 w 99"/>
                    <a:gd name="T5" fmla="*/ 2147483647 h 50"/>
                    <a:gd name="T6" fmla="*/ 2147483647 w 99"/>
                    <a:gd name="T7" fmla="*/ 2147483647 h 50"/>
                    <a:gd name="T8" fmla="*/ 2147483647 w 99"/>
                    <a:gd name="T9" fmla="*/ 2147483647 h 50"/>
                    <a:gd name="T10" fmla="*/ 2147483647 w 99"/>
                    <a:gd name="T11" fmla="*/ 2147483647 h 50"/>
                    <a:gd name="T12" fmla="*/ 2147483647 w 99"/>
                    <a:gd name="T13" fmla="*/ 2147483647 h 50"/>
                    <a:gd name="T14" fmla="*/ 2147483647 w 99"/>
                    <a:gd name="T15" fmla="*/ 2147483647 h 50"/>
                    <a:gd name="T16" fmla="*/ 2147483647 w 99"/>
                    <a:gd name="T17" fmla="*/ 2147483647 h 50"/>
                    <a:gd name="T18" fmla="*/ 2147483647 w 99"/>
                    <a:gd name="T19" fmla="*/ 2147483647 h 50"/>
                    <a:gd name="T20" fmla="*/ 2147483647 w 99"/>
                    <a:gd name="T21" fmla="*/ 2147483647 h 50"/>
                    <a:gd name="T22" fmla="*/ 2147483647 w 99"/>
                    <a:gd name="T23" fmla="*/ 2147483647 h 50"/>
                    <a:gd name="T24" fmla="*/ 2147483647 w 99"/>
                    <a:gd name="T25" fmla="*/ 2147483647 h 50"/>
                    <a:gd name="T26" fmla="*/ 2147483647 w 99"/>
                    <a:gd name="T27" fmla="*/ 2147483647 h 50"/>
                    <a:gd name="T28" fmla="*/ 2147483647 w 99"/>
                    <a:gd name="T29" fmla="*/ 2147483647 h 50"/>
                    <a:gd name="T30" fmla="*/ 2147483647 w 99"/>
                    <a:gd name="T31" fmla="*/ 2147483647 h 50"/>
                    <a:gd name="T32" fmla="*/ 2147483647 w 99"/>
                    <a:gd name="T33" fmla="*/ 2147483647 h 50"/>
                    <a:gd name="T34" fmla="*/ 2147483647 w 99"/>
                    <a:gd name="T35" fmla="*/ 2147483647 h 50"/>
                    <a:gd name="T36" fmla="*/ 2147483647 w 99"/>
                    <a:gd name="T37" fmla="*/ 2147483647 h 50"/>
                    <a:gd name="T38" fmla="*/ 2147483647 w 99"/>
                    <a:gd name="T39" fmla="*/ 2147483647 h 50"/>
                    <a:gd name="T40" fmla="*/ 2147483647 w 99"/>
                    <a:gd name="T41" fmla="*/ 0 h 50"/>
                    <a:gd name="T42" fmla="*/ 2147483647 w 99"/>
                    <a:gd name="T43" fmla="*/ 2147483647 h 50"/>
                    <a:gd name="T44" fmla="*/ 2147483647 w 99"/>
                    <a:gd name="T45" fmla="*/ 2147483647 h 50"/>
                    <a:gd name="T46" fmla="*/ 2147483647 w 99"/>
                    <a:gd name="T47" fmla="*/ 2147483647 h 50"/>
                    <a:gd name="T48" fmla="*/ 2147483647 w 99"/>
                    <a:gd name="T49" fmla="*/ 2147483647 h 50"/>
                    <a:gd name="T50" fmla="*/ 2147483647 w 99"/>
                    <a:gd name="T51" fmla="*/ 2147483647 h 50"/>
                    <a:gd name="T52" fmla="*/ 2147483647 w 99"/>
                    <a:gd name="T53" fmla="*/ 2147483647 h 50"/>
                    <a:gd name="T54" fmla="*/ 2147483647 w 99"/>
                    <a:gd name="T55" fmla="*/ 2147483647 h 50"/>
                    <a:gd name="T56" fmla="*/ 2147483647 w 99"/>
                    <a:gd name="T57" fmla="*/ 2147483647 h 50"/>
                    <a:gd name="T58" fmla="*/ 0 w 99"/>
                    <a:gd name="T59" fmla="*/ 2147483647 h 50"/>
                    <a:gd name="T60" fmla="*/ 2147483647 w 99"/>
                    <a:gd name="T61" fmla="*/ 2147483647 h 50"/>
                    <a:gd name="T62" fmla="*/ 2147483647 w 99"/>
                    <a:gd name="T63" fmla="*/ 2147483647 h 50"/>
                    <a:gd name="T64" fmla="*/ 2147483647 w 99"/>
                    <a:gd name="T65" fmla="*/ 2147483647 h 50"/>
                    <a:gd name="T66" fmla="*/ 2147483647 w 99"/>
                    <a:gd name="T67" fmla="*/ 2147483647 h 50"/>
                    <a:gd name="T68" fmla="*/ 2147483647 w 99"/>
                    <a:gd name="T69" fmla="*/ 2147483647 h 50"/>
                    <a:gd name="T70" fmla="*/ 2147483647 w 99"/>
                    <a:gd name="T71" fmla="*/ 2147483647 h 50"/>
                    <a:gd name="T72" fmla="*/ 2147483647 w 99"/>
                    <a:gd name="T73" fmla="*/ 2147483647 h 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50"/>
                    <a:gd name="T113" fmla="*/ 99 w 99"/>
                    <a:gd name="T114" fmla="*/ 50 h 5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50">
                      <a:moveTo>
                        <a:pt x="41" y="47"/>
                      </a:moveTo>
                      <a:lnTo>
                        <a:pt x="50" y="49"/>
                      </a:lnTo>
                      <a:lnTo>
                        <a:pt x="57" y="50"/>
                      </a:lnTo>
                      <a:lnTo>
                        <a:pt x="65" y="49"/>
                      </a:lnTo>
                      <a:lnTo>
                        <a:pt x="74" y="49"/>
                      </a:lnTo>
                      <a:lnTo>
                        <a:pt x="83" y="47"/>
                      </a:lnTo>
                      <a:lnTo>
                        <a:pt x="88" y="45"/>
                      </a:lnTo>
                      <a:lnTo>
                        <a:pt x="94" y="43"/>
                      </a:lnTo>
                      <a:lnTo>
                        <a:pt x="96" y="39"/>
                      </a:lnTo>
                      <a:lnTo>
                        <a:pt x="98" y="36"/>
                      </a:lnTo>
                      <a:lnTo>
                        <a:pt x="98" y="31"/>
                      </a:lnTo>
                      <a:lnTo>
                        <a:pt x="99" y="27"/>
                      </a:lnTo>
                      <a:lnTo>
                        <a:pt x="97" y="23"/>
                      </a:lnTo>
                      <a:lnTo>
                        <a:pt x="94" y="19"/>
                      </a:lnTo>
                      <a:lnTo>
                        <a:pt x="88" y="16"/>
                      </a:lnTo>
                      <a:lnTo>
                        <a:pt x="83" y="12"/>
                      </a:lnTo>
                      <a:lnTo>
                        <a:pt x="74" y="8"/>
                      </a:lnTo>
                      <a:lnTo>
                        <a:pt x="66" y="5"/>
                      </a:lnTo>
                      <a:lnTo>
                        <a:pt x="58" y="4"/>
                      </a:lnTo>
                      <a:lnTo>
                        <a:pt x="50" y="1"/>
                      </a:lnTo>
                      <a:lnTo>
                        <a:pt x="42" y="0"/>
                      </a:lnTo>
                      <a:lnTo>
                        <a:pt x="34" y="1"/>
                      </a:lnTo>
                      <a:lnTo>
                        <a:pt x="25" y="1"/>
                      </a:lnTo>
                      <a:lnTo>
                        <a:pt x="16" y="4"/>
                      </a:lnTo>
                      <a:lnTo>
                        <a:pt x="11" y="4"/>
                      </a:lnTo>
                      <a:lnTo>
                        <a:pt x="5" y="6"/>
                      </a:lnTo>
                      <a:lnTo>
                        <a:pt x="4" y="11"/>
                      </a:lnTo>
                      <a:lnTo>
                        <a:pt x="1" y="13"/>
                      </a:lnTo>
                      <a:lnTo>
                        <a:pt x="1" y="19"/>
                      </a:lnTo>
                      <a:lnTo>
                        <a:pt x="0" y="23"/>
                      </a:lnTo>
                      <a:lnTo>
                        <a:pt x="2" y="27"/>
                      </a:lnTo>
                      <a:lnTo>
                        <a:pt x="5" y="30"/>
                      </a:lnTo>
                      <a:lnTo>
                        <a:pt x="11" y="35"/>
                      </a:lnTo>
                      <a:lnTo>
                        <a:pt x="16" y="38"/>
                      </a:lnTo>
                      <a:lnTo>
                        <a:pt x="25" y="42"/>
                      </a:lnTo>
                      <a:lnTo>
                        <a:pt x="33" y="44"/>
                      </a:lnTo>
                      <a:lnTo>
                        <a:pt x="41"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5" name="Freeform 32"/>
                <p:cNvSpPr>
                  <a:spLocks/>
                </p:cNvSpPr>
                <p:nvPr/>
              </p:nvSpPr>
              <p:spPr bwMode="auto">
                <a:xfrm>
                  <a:off x="5566613" y="2554800"/>
                  <a:ext cx="112341" cy="59233"/>
                </a:xfrm>
                <a:custGeom>
                  <a:avLst/>
                  <a:gdLst>
                    <a:gd name="T0" fmla="*/ 2147483647 w 99"/>
                    <a:gd name="T1" fmla="*/ 2147483647 h 50"/>
                    <a:gd name="T2" fmla="*/ 2147483647 w 99"/>
                    <a:gd name="T3" fmla="*/ 2147483647 h 50"/>
                    <a:gd name="T4" fmla="*/ 2147483647 w 99"/>
                    <a:gd name="T5" fmla="*/ 2147483647 h 50"/>
                    <a:gd name="T6" fmla="*/ 2147483647 w 99"/>
                    <a:gd name="T7" fmla="*/ 2147483647 h 50"/>
                    <a:gd name="T8" fmla="*/ 2147483647 w 99"/>
                    <a:gd name="T9" fmla="*/ 2147483647 h 50"/>
                    <a:gd name="T10" fmla="*/ 2147483647 w 99"/>
                    <a:gd name="T11" fmla="*/ 2147483647 h 50"/>
                    <a:gd name="T12" fmla="*/ 2147483647 w 99"/>
                    <a:gd name="T13" fmla="*/ 2147483647 h 50"/>
                    <a:gd name="T14" fmla="*/ 2147483647 w 99"/>
                    <a:gd name="T15" fmla="*/ 2147483647 h 50"/>
                    <a:gd name="T16" fmla="*/ 2147483647 w 99"/>
                    <a:gd name="T17" fmla="*/ 2147483647 h 50"/>
                    <a:gd name="T18" fmla="*/ 2147483647 w 99"/>
                    <a:gd name="T19" fmla="*/ 2147483647 h 50"/>
                    <a:gd name="T20" fmla="*/ 2147483647 w 99"/>
                    <a:gd name="T21" fmla="*/ 2147483647 h 50"/>
                    <a:gd name="T22" fmla="*/ 2147483647 w 99"/>
                    <a:gd name="T23" fmla="*/ 2147483647 h 50"/>
                    <a:gd name="T24" fmla="*/ 2147483647 w 99"/>
                    <a:gd name="T25" fmla="*/ 2147483647 h 50"/>
                    <a:gd name="T26" fmla="*/ 2147483647 w 99"/>
                    <a:gd name="T27" fmla="*/ 2147483647 h 50"/>
                    <a:gd name="T28" fmla="*/ 2147483647 w 99"/>
                    <a:gd name="T29" fmla="*/ 2147483647 h 50"/>
                    <a:gd name="T30" fmla="*/ 2147483647 w 99"/>
                    <a:gd name="T31" fmla="*/ 2147483647 h 50"/>
                    <a:gd name="T32" fmla="*/ 2147483647 w 99"/>
                    <a:gd name="T33" fmla="*/ 2147483647 h 50"/>
                    <a:gd name="T34" fmla="*/ 2147483647 w 99"/>
                    <a:gd name="T35" fmla="*/ 2147483647 h 50"/>
                    <a:gd name="T36" fmla="*/ 2147483647 w 99"/>
                    <a:gd name="T37" fmla="*/ 2147483647 h 50"/>
                    <a:gd name="T38" fmla="*/ 2147483647 w 99"/>
                    <a:gd name="T39" fmla="*/ 2147483647 h 50"/>
                    <a:gd name="T40" fmla="*/ 2147483647 w 99"/>
                    <a:gd name="T41" fmla="*/ 0 h 50"/>
                    <a:gd name="T42" fmla="*/ 2147483647 w 99"/>
                    <a:gd name="T43" fmla="*/ 2147483647 h 50"/>
                    <a:gd name="T44" fmla="*/ 2147483647 w 99"/>
                    <a:gd name="T45" fmla="*/ 2147483647 h 50"/>
                    <a:gd name="T46" fmla="*/ 2147483647 w 99"/>
                    <a:gd name="T47" fmla="*/ 2147483647 h 50"/>
                    <a:gd name="T48" fmla="*/ 2147483647 w 99"/>
                    <a:gd name="T49" fmla="*/ 2147483647 h 50"/>
                    <a:gd name="T50" fmla="*/ 2147483647 w 99"/>
                    <a:gd name="T51" fmla="*/ 2147483647 h 50"/>
                    <a:gd name="T52" fmla="*/ 2147483647 w 99"/>
                    <a:gd name="T53" fmla="*/ 2147483647 h 50"/>
                    <a:gd name="T54" fmla="*/ 2147483647 w 99"/>
                    <a:gd name="T55" fmla="*/ 2147483647 h 50"/>
                    <a:gd name="T56" fmla="*/ 2147483647 w 99"/>
                    <a:gd name="T57" fmla="*/ 2147483647 h 50"/>
                    <a:gd name="T58" fmla="*/ 0 w 99"/>
                    <a:gd name="T59" fmla="*/ 2147483647 h 50"/>
                    <a:gd name="T60" fmla="*/ 2147483647 w 99"/>
                    <a:gd name="T61" fmla="*/ 2147483647 h 50"/>
                    <a:gd name="T62" fmla="*/ 2147483647 w 99"/>
                    <a:gd name="T63" fmla="*/ 2147483647 h 50"/>
                    <a:gd name="T64" fmla="*/ 2147483647 w 99"/>
                    <a:gd name="T65" fmla="*/ 2147483647 h 50"/>
                    <a:gd name="T66" fmla="*/ 2147483647 w 99"/>
                    <a:gd name="T67" fmla="*/ 2147483647 h 50"/>
                    <a:gd name="T68" fmla="*/ 2147483647 w 99"/>
                    <a:gd name="T69" fmla="*/ 2147483647 h 50"/>
                    <a:gd name="T70" fmla="*/ 2147483647 w 99"/>
                    <a:gd name="T71" fmla="*/ 2147483647 h 50"/>
                    <a:gd name="T72" fmla="*/ 2147483647 w 99"/>
                    <a:gd name="T73" fmla="*/ 2147483647 h 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9"/>
                    <a:gd name="T112" fmla="*/ 0 h 50"/>
                    <a:gd name="T113" fmla="*/ 99 w 99"/>
                    <a:gd name="T114" fmla="*/ 50 h 5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9" h="50">
                      <a:moveTo>
                        <a:pt x="40" y="47"/>
                      </a:moveTo>
                      <a:lnTo>
                        <a:pt x="49" y="49"/>
                      </a:lnTo>
                      <a:lnTo>
                        <a:pt x="57" y="50"/>
                      </a:lnTo>
                      <a:lnTo>
                        <a:pt x="65" y="49"/>
                      </a:lnTo>
                      <a:lnTo>
                        <a:pt x="74" y="49"/>
                      </a:lnTo>
                      <a:lnTo>
                        <a:pt x="83" y="47"/>
                      </a:lnTo>
                      <a:lnTo>
                        <a:pt x="88" y="46"/>
                      </a:lnTo>
                      <a:lnTo>
                        <a:pt x="94" y="44"/>
                      </a:lnTo>
                      <a:lnTo>
                        <a:pt x="95" y="39"/>
                      </a:lnTo>
                      <a:lnTo>
                        <a:pt x="98" y="37"/>
                      </a:lnTo>
                      <a:lnTo>
                        <a:pt x="98" y="31"/>
                      </a:lnTo>
                      <a:lnTo>
                        <a:pt x="99" y="27"/>
                      </a:lnTo>
                      <a:lnTo>
                        <a:pt x="97" y="23"/>
                      </a:lnTo>
                      <a:lnTo>
                        <a:pt x="94" y="20"/>
                      </a:lnTo>
                      <a:lnTo>
                        <a:pt x="88" y="16"/>
                      </a:lnTo>
                      <a:lnTo>
                        <a:pt x="83" y="12"/>
                      </a:lnTo>
                      <a:lnTo>
                        <a:pt x="74" y="8"/>
                      </a:lnTo>
                      <a:lnTo>
                        <a:pt x="66" y="6"/>
                      </a:lnTo>
                      <a:lnTo>
                        <a:pt x="58" y="4"/>
                      </a:lnTo>
                      <a:lnTo>
                        <a:pt x="49" y="1"/>
                      </a:lnTo>
                      <a:lnTo>
                        <a:pt x="42" y="0"/>
                      </a:lnTo>
                      <a:lnTo>
                        <a:pt x="34" y="1"/>
                      </a:lnTo>
                      <a:lnTo>
                        <a:pt x="25" y="1"/>
                      </a:lnTo>
                      <a:lnTo>
                        <a:pt x="16" y="4"/>
                      </a:lnTo>
                      <a:lnTo>
                        <a:pt x="11" y="5"/>
                      </a:lnTo>
                      <a:lnTo>
                        <a:pt x="5" y="7"/>
                      </a:lnTo>
                      <a:lnTo>
                        <a:pt x="3" y="11"/>
                      </a:lnTo>
                      <a:lnTo>
                        <a:pt x="1" y="14"/>
                      </a:lnTo>
                      <a:lnTo>
                        <a:pt x="1" y="19"/>
                      </a:lnTo>
                      <a:lnTo>
                        <a:pt x="0" y="23"/>
                      </a:lnTo>
                      <a:lnTo>
                        <a:pt x="2" y="27"/>
                      </a:lnTo>
                      <a:lnTo>
                        <a:pt x="5" y="31"/>
                      </a:lnTo>
                      <a:lnTo>
                        <a:pt x="11" y="35"/>
                      </a:lnTo>
                      <a:lnTo>
                        <a:pt x="16" y="39"/>
                      </a:lnTo>
                      <a:lnTo>
                        <a:pt x="25" y="42"/>
                      </a:lnTo>
                      <a:lnTo>
                        <a:pt x="33" y="45"/>
                      </a:lnTo>
                      <a:lnTo>
                        <a:pt x="40"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86" name="Freeform 33"/>
                <p:cNvSpPr>
                  <a:spLocks/>
                </p:cNvSpPr>
                <p:nvPr/>
              </p:nvSpPr>
              <p:spPr bwMode="auto">
                <a:xfrm>
                  <a:off x="5730018" y="2570200"/>
                  <a:ext cx="113475" cy="58048"/>
                </a:xfrm>
                <a:custGeom>
                  <a:avLst/>
                  <a:gdLst>
                    <a:gd name="T0" fmla="*/ 2147483647 w 100"/>
                    <a:gd name="T1" fmla="*/ 2147483647 h 49"/>
                    <a:gd name="T2" fmla="*/ 2147483647 w 100"/>
                    <a:gd name="T3" fmla="*/ 2147483647 h 49"/>
                    <a:gd name="T4" fmla="*/ 2147483647 w 100"/>
                    <a:gd name="T5" fmla="*/ 2147483647 h 49"/>
                    <a:gd name="T6" fmla="*/ 2147483647 w 100"/>
                    <a:gd name="T7" fmla="*/ 2147483647 h 49"/>
                    <a:gd name="T8" fmla="*/ 2147483647 w 100"/>
                    <a:gd name="T9" fmla="*/ 2147483647 h 49"/>
                    <a:gd name="T10" fmla="*/ 2147483647 w 100"/>
                    <a:gd name="T11" fmla="*/ 2147483647 h 49"/>
                    <a:gd name="T12" fmla="*/ 2147483647 w 100"/>
                    <a:gd name="T13" fmla="*/ 2147483647 h 49"/>
                    <a:gd name="T14" fmla="*/ 2147483647 w 100"/>
                    <a:gd name="T15" fmla="*/ 2147483647 h 49"/>
                    <a:gd name="T16" fmla="*/ 2147483647 w 100"/>
                    <a:gd name="T17" fmla="*/ 2147483647 h 49"/>
                    <a:gd name="T18" fmla="*/ 2147483647 w 100"/>
                    <a:gd name="T19" fmla="*/ 2147483647 h 49"/>
                    <a:gd name="T20" fmla="*/ 2147483647 w 100"/>
                    <a:gd name="T21" fmla="*/ 2147483647 h 49"/>
                    <a:gd name="T22" fmla="*/ 2147483647 w 100"/>
                    <a:gd name="T23" fmla="*/ 2147483647 h 49"/>
                    <a:gd name="T24" fmla="*/ 2147483647 w 100"/>
                    <a:gd name="T25" fmla="*/ 2147483647 h 49"/>
                    <a:gd name="T26" fmla="*/ 2147483647 w 100"/>
                    <a:gd name="T27" fmla="*/ 2147483647 h 49"/>
                    <a:gd name="T28" fmla="*/ 2147483647 w 100"/>
                    <a:gd name="T29" fmla="*/ 2147483647 h 49"/>
                    <a:gd name="T30" fmla="*/ 2147483647 w 100"/>
                    <a:gd name="T31" fmla="*/ 2147483647 h 49"/>
                    <a:gd name="T32" fmla="*/ 2147483647 w 100"/>
                    <a:gd name="T33" fmla="*/ 2147483647 h 49"/>
                    <a:gd name="T34" fmla="*/ 2147483647 w 100"/>
                    <a:gd name="T35" fmla="*/ 2147483647 h 49"/>
                    <a:gd name="T36" fmla="*/ 2147483647 w 100"/>
                    <a:gd name="T37" fmla="*/ 2147483647 h 49"/>
                    <a:gd name="T38" fmla="*/ 2147483647 w 100"/>
                    <a:gd name="T39" fmla="*/ 2147483647 h 49"/>
                    <a:gd name="T40" fmla="*/ 2147483647 w 100"/>
                    <a:gd name="T41" fmla="*/ 0 h 49"/>
                    <a:gd name="T42" fmla="*/ 2147483647 w 100"/>
                    <a:gd name="T43" fmla="*/ 2147483647 h 49"/>
                    <a:gd name="T44" fmla="*/ 2147483647 w 100"/>
                    <a:gd name="T45" fmla="*/ 2147483647 h 49"/>
                    <a:gd name="T46" fmla="*/ 2147483647 w 100"/>
                    <a:gd name="T47" fmla="*/ 2147483647 h 49"/>
                    <a:gd name="T48" fmla="*/ 2147483647 w 100"/>
                    <a:gd name="T49" fmla="*/ 2147483647 h 49"/>
                    <a:gd name="T50" fmla="*/ 2147483647 w 100"/>
                    <a:gd name="T51" fmla="*/ 2147483647 h 49"/>
                    <a:gd name="T52" fmla="*/ 2147483647 w 100"/>
                    <a:gd name="T53" fmla="*/ 2147483647 h 49"/>
                    <a:gd name="T54" fmla="*/ 2147483647 w 100"/>
                    <a:gd name="T55" fmla="*/ 2147483647 h 49"/>
                    <a:gd name="T56" fmla="*/ 2147483647 w 100"/>
                    <a:gd name="T57" fmla="*/ 2147483647 h 49"/>
                    <a:gd name="T58" fmla="*/ 0 w 100"/>
                    <a:gd name="T59" fmla="*/ 2147483647 h 49"/>
                    <a:gd name="T60" fmla="*/ 2147483647 w 100"/>
                    <a:gd name="T61" fmla="*/ 2147483647 h 49"/>
                    <a:gd name="T62" fmla="*/ 2147483647 w 100"/>
                    <a:gd name="T63" fmla="*/ 2147483647 h 49"/>
                    <a:gd name="T64" fmla="*/ 2147483647 w 100"/>
                    <a:gd name="T65" fmla="*/ 2147483647 h 49"/>
                    <a:gd name="T66" fmla="*/ 2147483647 w 100"/>
                    <a:gd name="T67" fmla="*/ 2147483647 h 49"/>
                    <a:gd name="T68" fmla="*/ 2147483647 w 100"/>
                    <a:gd name="T69" fmla="*/ 2147483647 h 49"/>
                    <a:gd name="T70" fmla="*/ 2147483647 w 100"/>
                    <a:gd name="T71" fmla="*/ 2147483647 h 49"/>
                    <a:gd name="T72" fmla="*/ 2147483647 w 100"/>
                    <a:gd name="T73" fmla="*/ 2147483647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
                    <a:gd name="T112" fmla="*/ 0 h 49"/>
                    <a:gd name="T113" fmla="*/ 100 w 100"/>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 h="49">
                      <a:moveTo>
                        <a:pt x="41" y="47"/>
                      </a:moveTo>
                      <a:lnTo>
                        <a:pt x="50" y="49"/>
                      </a:lnTo>
                      <a:lnTo>
                        <a:pt x="57" y="49"/>
                      </a:lnTo>
                      <a:lnTo>
                        <a:pt x="65" y="49"/>
                      </a:lnTo>
                      <a:lnTo>
                        <a:pt x="74" y="49"/>
                      </a:lnTo>
                      <a:lnTo>
                        <a:pt x="83" y="47"/>
                      </a:lnTo>
                      <a:lnTo>
                        <a:pt x="88" y="45"/>
                      </a:lnTo>
                      <a:lnTo>
                        <a:pt x="95" y="43"/>
                      </a:lnTo>
                      <a:lnTo>
                        <a:pt x="96" y="39"/>
                      </a:lnTo>
                      <a:lnTo>
                        <a:pt x="98" y="36"/>
                      </a:lnTo>
                      <a:lnTo>
                        <a:pt x="98" y="31"/>
                      </a:lnTo>
                      <a:lnTo>
                        <a:pt x="100" y="26"/>
                      </a:lnTo>
                      <a:lnTo>
                        <a:pt x="97" y="23"/>
                      </a:lnTo>
                      <a:lnTo>
                        <a:pt x="95" y="19"/>
                      </a:lnTo>
                      <a:lnTo>
                        <a:pt x="88" y="16"/>
                      </a:lnTo>
                      <a:lnTo>
                        <a:pt x="83" y="11"/>
                      </a:lnTo>
                      <a:lnTo>
                        <a:pt x="74" y="8"/>
                      </a:lnTo>
                      <a:lnTo>
                        <a:pt x="66" y="5"/>
                      </a:lnTo>
                      <a:lnTo>
                        <a:pt x="59" y="3"/>
                      </a:lnTo>
                      <a:lnTo>
                        <a:pt x="50" y="1"/>
                      </a:lnTo>
                      <a:lnTo>
                        <a:pt x="42" y="0"/>
                      </a:lnTo>
                      <a:lnTo>
                        <a:pt x="34" y="1"/>
                      </a:lnTo>
                      <a:lnTo>
                        <a:pt x="26" y="1"/>
                      </a:lnTo>
                      <a:lnTo>
                        <a:pt x="17" y="3"/>
                      </a:lnTo>
                      <a:lnTo>
                        <a:pt x="11" y="4"/>
                      </a:lnTo>
                      <a:lnTo>
                        <a:pt x="5" y="6"/>
                      </a:lnTo>
                      <a:lnTo>
                        <a:pt x="4" y="10"/>
                      </a:lnTo>
                      <a:lnTo>
                        <a:pt x="1" y="13"/>
                      </a:lnTo>
                      <a:lnTo>
                        <a:pt x="1" y="18"/>
                      </a:lnTo>
                      <a:lnTo>
                        <a:pt x="0" y="23"/>
                      </a:lnTo>
                      <a:lnTo>
                        <a:pt x="3" y="26"/>
                      </a:lnTo>
                      <a:lnTo>
                        <a:pt x="5" y="30"/>
                      </a:lnTo>
                      <a:lnTo>
                        <a:pt x="11" y="34"/>
                      </a:lnTo>
                      <a:lnTo>
                        <a:pt x="17" y="38"/>
                      </a:lnTo>
                      <a:lnTo>
                        <a:pt x="26" y="41"/>
                      </a:lnTo>
                      <a:lnTo>
                        <a:pt x="33" y="44"/>
                      </a:lnTo>
                      <a:lnTo>
                        <a:pt x="41" y="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6763" name="Freeform 61"/>
              <p:cNvSpPr>
                <a:spLocks/>
              </p:cNvSpPr>
              <p:nvPr/>
            </p:nvSpPr>
            <p:spPr bwMode="auto">
              <a:xfrm>
                <a:off x="4870450" y="1825625"/>
                <a:ext cx="522288" cy="636587"/>
              </a:xfrm>
              <a:custGeom>
                <a:avLst/>
                <a:gdLst>
                  <a:gd name="T0" fmla="*/ 2147483647 w 329"/>
                  <a:gd name="T1" fmla="*/ 2147483647 h 401"/>
                  <a:gd name="T2" fmla="*/ 2147483647 w 329"/>
                  <a:gd name="T3" fmla="*/ 2147483647 h 401"/>
                  <a:gd name="T4" fmla="*/ 2147483647 w 329"/>
                  <a:gd name="T5" fmla="*/ 0 h 401"/>
                  <a:gd name="T6" fmla="*/ 2147483647 w 329"/>
                  <a:gd name="T7" fmla="*/ 0 h 401"/>
                  <a:gd name="T8" fmla="*/ 2147483647 w 329"/>
                  <a:gd name="T9" fmla="*/ 2147483647 h 401"/>
                  <a:gd name="T10" fmla="*/ 2147483647 w 329"/>
                  <a:gd name="T11" fmla="*/ 2147483647 h 401"/>
                  <a:gd name="T12" fmla="*/ 2147483647 w 329"/>
                  <a:gd name="T13" fmla="*/ 2147483647 h 401"/>
                  <a:gd name="T14" fmla="*/ 2147483647 w 329"/>
                  <a:gd name="T15" fmla="*/ 2147483647 h 401"/>
                  <a:gd name="T16" fmla="*/ 2147483647 w 329"/>
                  <a:gd name="T17" fmla="*/ 2147483647 h 401"/>
                  <a:gd name="T18" fmla="*/ 2147483647 w 329"/>
                  <a:gd name="T19" fmla="*/ 2147483647 h 401"/>
                  <a:gd name="T20" fmla="*/ 2147483647 w 329"/>
                  <a:gd name="T21" fmla="*/ 2147483647 h 401"/>
                  <a:gd name="T22" fmla="*/ 2147483647 w 329"/>
                  <a:gd name="T23" fmla="*/ 2147483647 h 401"/>
                  <a:gd name="T24" fmla="*/ 2147483647 w 329"/>
                  <a:gd name="T25" fmla="*/ 2147483647 h 401"/>
                  <a:gd name="T26" fmla="*/ 2147483647 w 329"/>
                  <a:gd name="T27" fmla="*/ 2147483647 h 401"/>
                  <a:gd name="T28" fmla="*/ 2147483647 w 329"/>
                  <a:gd name="T29" fmla="*/ 2147483647 h 401"/>
                  <a:gd name="T30" fmla="*/ 2147483647 w 329"/>
                  <a:gd name="T31" fmla="*/ 2147483647 h 401"/>
                  <a:gd name="T32" fmla="*/ 2147483647 w 329"/>
                  <a:gd name="T33" fmla="*/ 2147483647 h 401"/>
                  <a:gd name="T34" fmla="*/ 2147483647 w 329"/>
                  <a:gd name="T35" fmla="*/ 2147483647 h 401"/>
                  <a:gd name="T36" fmla="*/ 2147483647 w 329"/>
                  <a:gd name="T37" fmla="*/ 2147483647 h 401"/>
                  <a:gd name="T38" fmla="*/ 2147483647 w 329"/>
                  <a:gd name="T39" fmla="*/ 2147483647 h 401"/>
                  <a:gd name="T40" fmla="*/ 2147483647 w 329"/>
                  <a:gd name="T41" fmla="*/ 2147483647 h 401"/>
                  <a:gd name="T42" fmla="*/ 2147483647 w 329"/>
                  <a:gd name="T43" fmla="*/ 2147483647 h 401"/>
                  <a:gd name="T44" fmla="*/ 2147483647 w 329"/>
                  <a:gd name="T45" fmla="*/ 2147483647 h 401"/>
                  <a:gd name="T46" fmla="*/ 2147483647 w 329"/>
                  <a:gd name="T47" fmla="*/ 2147483647 h 401"/>
                  <a:gd name="T48" fmla="*/ 2147483647 w 329"/>
                  <a:gd name="T49" fmla="*/ 2147483647 h 401"/>
                  <a:gd name="T50" fmla="*/ 2147483647 w 329"/>
                  <a:gd name="T51" fmla="*/ 2147483647 h 401"/>
                  <a:gd name="T52" fmla="*/ 0 w 329"/>
                  <a:gd name="T53" fmla="*/ 2147483647 h 401"/>
                  <a:gd name="T54" fmla="*/ 2147483647 w 329"/>
                  <a:gd name="T55" fmla="*/ 2147483647 h 401"/>
                  <a:gd name="T56" fmla="*/ 2147483647 w 329"/>
                  <a:gd name="T57" fmla="*/ 2147483647 h 401"/>
                  <a:gd name="T58" fmla="*/ 2147483647 w 329"/>
                  <a:gd name="T59" fmla="*/ 2147483647 h 401"/>
                  <a:gd name="T60" fmla="*/ 2147483647 w 329"/>
                  <a:gd name="T61" fmla="*/ 2147483647 h 401"/>
                  <a:gd name="T62" fmla="*/ 2147483647 w 329"/>
                  <a:gd name="T63" fmla="*/ 2147483647 h 401"/>
                  <a:gd name="T64" fmla="*/ 2147483647 w 329"/>
                  <a:gd name="T65" fmla="*/ 2147483647 h 401"/>
                  <a:gd name="T66" fmla="*/ 2147483647 w 329"/>
                  <a:gd name="T67" fmla="*/ 2147483647 h 401"/>
                  <a:gd name="T68" fmla="*/ 2147483647 w 329"/>
                  <a:gd name="T69" fmla="*/ 2147483647 h 401"/>
                  <a:gd name="T70" fmla="*/ 2147483647 w 329"/>
                  <a:gd name="T71" fmla="*/ 2147483647 h 401"/>
                  <a:gd name="T72" fmla="*/ 2147483647 w 329"/>
                  <a:gd name="T73" fmla="*/ 2147483647 h 401"/>
                  <a:gd name="T74" fmla="*/ 2147483647 w 329"/>
                  <a:gd name="T75" fmla="*/ 2147483647 h 401"/>
                  <a:gd name="T76" fmla="*/ 2147483647 w 329"/>
                  <a:gd name="T77" fmla="*/ 2147483647 h 401"/>
                  <a:gd name="T78" fmla="*/ 2147483647 w 329"/>
                  <a:gd name="T79" fmla="*/ 2147483647 h 4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29"/>
                  <a:gd name="T121" fmla="*/ 0 h 401"/>
                  <a:gd name="T122" fmla="*/ 329 w 329"/>
                  <a:gd name="T123" fmla="*/ 401 h 40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29" h="401">
                    <a:moveTo>
                      <a:pt x="139" y="15"/>
                    </a:moveTo>
                    <a:lnTo>
                      <a:pt x="157" y="3"/>
                    </a:lnTo>
                    <a:lnTo>
                      <a:pt x="180" y="0"/>
                    </a:lnTo>
                    <a:lnTo>
                      <a:pt x="210" y="0"/>
                    </a:lnTo>
                    <a:lnTo>
                      <a:pt x="242" y="5"/>
                    </a:lnTo>
                    <a:lnTo>
                      <a:pt x="265" y="15"/>
                    </a:lnTo>
                    <a:lnTo>
                      <a:pt x="283" y="33"/>
                    </a:lnTo>
                    <a:lnTo>
                      <a:pt x="299" y="51"/>
                    </a:lnTo>
                    <a:lnTo>
                      <a:pt x="317" y="82"/>
                    </a:lnTo>
                    <a:lnTo>
                      <a:pt x="329" y="112"/>
                    </a:lnTo>
                    <a:lnTo>
                      <a:pt x="329" y="149"/>
                    </a:lnTo>
                    <a:lnTo>
                      <a:pt x="325" y="185"/>
                    </a:lnTo>
                    <a:lnTo>
                      <a:pt x="317" y="221"/>
                    </a:lnTo>
                    <a:lnTo>
                      <a:pt x="306" y="255"/>
                    </a:lnTo>
                    <a:lnTo>
                      <a:pt x="289" y="279"/>
                    </a:lnTo>
                    <a:lnTo>
                      <a:pt x="266" y="309"/>
                    </a:lnTo>
                    <a:lnTo>
                      <a:pt x="242" y="334"/>
                    </a:lnTo>
                    <a:lnTo>
                      <a:pt x="216" y="354"/>
                    </a:lnTo>
                    <a:lnTo>
                      <a:pt x="193" y="368"/>
                    </a:lnTo>
                    <a:lnTo>
                      <a:pt x="150" y="386"/>
                    </a:lnTo>
                    <a:lnTo>
                      <a:pt x="107" y="398"/>
                    </a:lnTo>
                    <a:lnTo>
                      <a:pt x="74" y="400"/>
                    </a:lnTo>
                    <a:lnTo>
                      <a:pt x="70" y="401"/>
                    </a:lnTo>
                    <a:lnTo>
                      <a:pt x="45" y="396"/>
                    </a:lnTo>
                    <a:lnTo>
                      <a:pt x="24" y="383"/>
                    </a:lnTo>
                    <a:lnTo>
                      <a:pt x="6" y="362"/>
                    </a:lnTo>
                    <a:lnTo>
                      <a:pt x="0" y="335"/>
                    </a:lnTo>
                    <a:lnTo>
                      <a:pt x="4" y="296"/>
                    </a:lnTo>
                    <a:lnTo>
                      <a:pt x="18" y="269"/>
                    </a:lnTo>
                    <a:lnTo>
                      <a:pt x="45" y="244"/>
                    </a:lnTo>
                    <a:lnTo>
                      <a:pt x="75" y="227"/>
                    </a:lnTo>
                    <a:lnTo>
                      <a:pt x="96" y="206"/>
                    </a:lnTo>
                    <a:lnTo>
                      <a:pt x="109" y="179"/>
                    </a:lnTo>
                    <a:lnTo>
                      <a:pt x="114" y="150"/>
                    </a:lnTo>
                    <a:lnTo>
                      <a:pt x="111" y="119"/>
                    </a:lnTo>
                    <a:lnTo>
                      <a:pt x="107" y="85"/>
                    </a:lnTo>
                    <a:lnTo>
                      <a:pt x="109" y="56"/>
                    </a:lnTo>
                    <a:lnTo>
                      <a:pt x="109" y="61"/>
                    </a:lnTo>
                    <a:lnTo>
                      <a:pt x="123" y="31"/>
                    </a:lnTo>
                    <a:lnTo>
                      <a:pt x="13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4" name="Freeform 62"/>
              <p:cNvSpPr>
                <a:spLocks/>
              </p:cNvSpPr>
              <p:nvPr/>
            </p:nvSpPr>
            <p:spPr bwMode="auto">
              <a:xfrm>
                <a:off x="5203825" y="1836738"/>
                <a:ext cx="792163" cy="339725"/>
              </a:xfrm>
              <a:custGeom>
                <a:avLst/>
                <a:gdLst>
                  <a:gd name="T0" fmla="*/ 2147483647 w 499"/>
                  <a:gd name="T1" fmla="*/ 2147483647 h 214"/>
                  <a:gd name="T2" fmla="*/ 2147483647 w 499"/>
                  <a:gd name="T3" fmla="*/ 2147483647 h 214"/>
                  <a:gd name="T4" fmla="*/ 2147483647 w 499"/>
                  <a:gd name="T5" fmla="*/ 2147483647 h 214"/>
                  <a:gd name="T6" fmla="*/ 2147483647 w 499"/>
                  <a:gd name="T7" fmla="*/ 2147483647 h 214"/>
                  <a:gd name="T8" fmla="*/ 2147483647 w 499"/>
                  <a:gd name="T9" fmla="*/ 2147483647 h 214"/>
                  <a:gd name="T10" fmla="*/ 2147483647 w 499"/>
                  <a:gd name="T11" fmla="*/ 2147483647 h 214"/>
                  <a:gd name="T12" fmla="*/ 2147483647 w 499"/>
                  <a:gd name="T13" fmla="*/ 2147483647 h 214"/>
                  <a:gd name="T14" fmla="*/ 2147483647 w 499"/>
                  <a:gd name="T15" fmla="*/ 2147483647 h 214"/>
                  <a:gd name="T16" fmla="*/ 2147483647 w 499"/>
                  <a:gd name="T17" fmla="*/ 2147483647 h 214"/>
                  <a:gd name="T18" fmla="*/ 2147483647 w 499"/>
                  <a:gd name="T19" fmla="*/ 2147483647 h 214"/>
                  <a:gd name="T20" fmla="*/ 2147483647 w 499"/>
                  <a:gd name="T21" fmla="*/ 2147483647 h 214"/>
                  <a:gd name="T22" fmla="*/ 2147483647 w 499"/>
                  <a:gd name="T23" fmla="*/ 2147483647 h 214"/>
                  <a:gd name="T24" fmla="*/ 2147483647 w 499"/>
                  <a:gd name="T25" fmla="*/ 2147483647 h 214"/>
                  <a:gd name="T26" fmla="*/ 2147483647 w 499"/>
                  <a:gd name="T27" fmla="*/ 2147483647 h 214"/>
                  <a:gd name="T28" fmla="*/ 2147483647 w 499"/>
                  <a:gd name="T29" fmla="*/ 2147483647 h 214"/>
                  <a:gd name="T30" fmla="*/ 2147483647 w 499"/>
                  <a:gd name="T31" fmla="*/ 2147483647 h 214"/>
                  <a:gd name="T32" fmla="*/ 2147483647 w 499"/>
                  <a:gd name="T33" fmla="*/ 2147483647 h 214"/>
                  <a:gd name="T34" fmla="*/ 2147483647 w 499"/>
                  <a:gd name="T35" fmla="*/ 2147483647 h 214"/>
                  <a:gd name="T36" fmla="*/ 2147483647 w 499"/>
                  <a:gd name="T37" fmla="*/ 2147483647 h 214"/>
                  <a:gd name="T38" fmla="*/ 2147483647 w 499"/>
                  <a:gd name="T39" fmla="*/ 2147483647 h 214"/>
                  <a:gd name="T40" fmla="*/ 2147483647 w 499"/>
                  <a:gd name="T41" fmla="*/ 2147483647 h 214"/>
                  <a:gd name="T42" fmla="*/ 2147483647 w 499"/>
                  <a:gd name="T43" fmla="*/ 2147483647 h 214"/>
                  <a:gd name="T44" fmla="*/ 2147483647 w 499"/>
                  <a:gd name="T45" fmla="*/ 2147483647 h 214"/>
                  <a:gd name="T46" fmla="*/ 2147483647 w 499"/>
                  <a:gd name="T47" fmla="*/ 2147483647 h 214"/>
                  <a:gd name="T48" fmla="*/ 2147483647 w 499"/>
                  <a:gd name="T49" fmla="*/ 2147483647 h 214"/>
                  <a:gd name="T50" fmla="*/ 2147483647 w 499"/>
                  <a:gd name="T51" fmla="*/ 2147483647 h 214"/>
                  <a:gd name="T52" fmla="*/ 2147483647 w 499"/>
                  <a:gd name="T53" fmla="*/ 2147483647 h 214"/>
                  <a:gd name="T54" fmla="*/ 2147483647 w 499"/>
                  <a:gd name="T55" fmla="*/ 2147483647 h 214"/>
                  <a:gd name="T56" fmla="*/ 2147483647 w 499"/>
                  <a:gd name="T57" fmla="*/ 2147483647 h 214"/>
                  <a:gd name="T58" fmla="*/ 2147483647 w 499"/>
                  <a:gd name="T59" fmla="*/ 2147483647 h 214"/>
                  <a:gd name="T60" fmla="*/ 2147483647 w 499"/>
                  <a:gd name="T61" fmla="*/ 2147483647 h 214"/>
                  <a:gd name="T62" fmla="*/ 2147483647 w 499"/>
                  <a:gd name="T63" fmla="*/ 2147483647 h 214"/>
                  <a:gd name="T64" fmla="*/ 2147483647 w 499"/>
                  <a:gd name="T65" fmla="*/ 2147483647 h 214"/>
                  <a:gd name="T66" fmla="*/ 2147483647 w 499"/>
                  <a:gd name="T67" fmla="*/ 2147483647 h 214"/>
                  <a:gd name="T68" fmla="*/ 2147483647 w 499"/>
                  <a:gd name="T69" fmla="*/ 2147483647 h 214"/>
                  <a:gd name="T70" fmla="*/ 2147483647 w 499"/>
                  <a:gd name="T71" fmla="*/ 2147483647 h 214"/>
                  <a:gd name="T72" fmla="*/ 2147483647 w 499"/>
                  <a:gd name="T73" fmla="*/ 2147483647 h 214"/>
                  <a:gd name="T74" fmla="*/ 2147483647 w 499"/>
                  <a:gd name="T75" fmla="*/ 2147483647 h 214"/>
                  <a:gd name="T76" fmla="*/ 2147483647 w 499"/>
                  <a:gd name="T77" fmla="*/ 2147483647 h 214"/>
                  <a:gd name="T78" fmla="*/ 2147483647 w 499"/>
                  <a:gd name="T79" fmla="*/ 2147483647 h 214"/>
                  <a:gd name="T80" fmla="*/ 2147483647 w 499"/>
                  <a:gd name="T81" fmla="*/ 2147483647 h 214"/>
                  <a:gd name="T82" fmla="*/ 2147483647 w 499"/>
                  <a:gd name="T83" fmla="*/ 2147483647 h 214"/>
                  <a:gd name="T84" fmla="*/ 2147483647 w 499"/>
                  <a:gd name="T85" fmla="*/ 2147483647 h 214"/>
                  <a:gd name="T86" fmla="*/ 2147483647 w 499"/>
                  <a:gd name="T87" fmla="*/ 2147483647 h 214"/>
                  <a:gd name="T88" fmla="*/ 2147483647 w 499"/>
                  <a:gd name="T89" fmla="*/ 2147483647 h 214"/>
                  <a:gd name="T90" fmla="*/ 2147483647 w 499"/>
                  <a:gd name="T91" fmla="*/ 0 h 21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99"/>
                  <a:gd name="T139" fmla="*/ 0 h 214"/>
                  <a:gd name="T140" fmla="*/ 499 w 499"/>
                  <a:gd name="T141" fmla="*/ 214 h 21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99" h="214">
                    <a:moveTo>
                      <a:pt x="15" y="0"/>
                    </a:moveTo>
                    <a:lnTo>
                      <a:pt x="52" y="2"/>
                    </a:lnTo>
                    <a:lnTo>
                      <a:pt x="89" y="19"/>
                    </a:lnTo>
                    <a:lnTo>
                      <a:pt x="120" y="41"/>
                    </a:lnTo>
                    <a:lnTo>
                      <a:pt x="124" y="44"/>
                    </a:lnTo>
                    <a:lnTo>
                      <a:pt x="169" y="65"/>
                    </a:lnTo>
                    <a:lnTo>
                      <a:pt x="201" y="78"/>
                    </a:lnTo>
                    <a:lnTo>
                      <a:pt x="242" y="88"/>
                    </a:lnTo>
                    <a:lnTo>
                      <a:pt x="284" y="91"/>
                    </a:lnTo>
                    <a:lnTo>
                      <a:pt x="340" y="94"/>
                    </a:lnTo>
                    <a:lnTo>
                      <a:pt x="375" y="92"/>
                    </a:lnTo>
                    <a:lnTo>
                      <a:pt x="380" y="92"/>
                    </a:lnTo>
                    <a:lnTo>
                      <a:pt x="386" y="92"/>
                    </a:lnTo>
                    <a:lnTo>
                      <a:pt x="390" y="90"/>
                    </a:lnTo>
                    <a:lnTo>
                      <a:pt x="398" y="88"/>
                    </a:lnTo>
                    <a:lnTo>
                      <a:pt x="400" y="84"/>
                    </a:lnTo>
                    <a:lnTo>
                      <a:pt x="404" y="82"/>
                    </a:lnTo>
                    <a:lnTo>
                      <a:pt x="409" y="80"/>
                    </a:lnTo>
                    <a:lnTo>
                      <a:pt x="413" y="77"/>
                    </a:lnTo>
                    <a:lnTo>
                      <a:pt x="418" y="72"/>
                    </a:lnTo>
                    <a:lnTo>
                      <a:pt x="422" y="69"/>
                    </a:lnTo>
                    <a:lnTo>
                      <a:pt x="426" y="67"/>
                    </a:lnTo>
                    <a:lnTo>
                      <a:pt x="430" y="62"/>
                    </a:lnTo>
                    <a:lnTo>
                      <a:pt x="435" y="59"/>
                    </a:lnTo>
                    <a:lnTo>
                      <a:pt x="437" y="55"/>
                    </a:lnTo>
                    <a:lnTo>
                      <a:pt x="441" y="51"/>
                    </a:lnTo>
                    <a:lnTo>
                      <a:pt x="446" y="50"/>
                    </a:lnTo>
                    <a:lnTo>
                      <a:pt x="453" y="47"/>
                    </a:lnTo>
                    <a:lnTo>
                      <a:pt x="458" y="44"/>
                    </a:lnTo>
                    <a:lnTo>
                      <a:pt x="464" y="43"/>
                    </a:lnTo>
                    <a:lnTo>
                      <a:pt x="469" y="41"/>
                    </a:lnTo>
                    <a:lnTo>
                      <a:pt x="477" y="43"/>
                    </a:lnTo>
                    <a:lnTo>
                      <a:pt x="482" y="44"/>
                    </a:lnTo>
                    <a:lnTo>
                      <a:pt x="485" y="47"/>
                    </a:lnTo>
                    <a:lnTo>
                      <a:pt x="488" y="51"/>
                    </a:lnTo>
                    <a:lnTo>
                      <a:pt x="491" y="57"/>
                    </a:lnTo>
                    <a:lnTo>
                      <a:pt x="491" y="61"/>
                    </a:lnTo>
                    <a:lnTo>
                      <a:pt x="488" y="65"/>
                    </a:lnTo>
                    <a:lnTo>
                      <a:pt x="485" y="69"/>
                    </a:lnTo>
                    <a:lnTo>
                      <a:pt x="478" y="72"/>
                    </a:lnTo>
                    <a:lnTo>
                      <a:pt x="473" y="77"/>
                    </a:lnTo>
                    <a:lnTo>
                      <a:pt x="468" y="78"/>
                    </a:lnTo>
                    <a:lnTo>
                      <a:pt x="464" y="79"/>
                    </a:lnTo>
                    <a:lnTo>
                      <a:pt x="459" y="81"/>
                    </a:lnTo>
                    <a:lnTo>
                      <a:pt x="455" y="82"/>
                    </a:lnTo>
                    <a:lnTo>
                      <a:pt x="450" y="87"/>
                    </a:lnTo>
                    <a:lnTo>
                      <a:pt x="446" y="88"/>
                    </a:lnTo>
                    <a:lnTo>
                      <a:pt x="441" y="90"/>
                    </a:lnTo>
                    <a:lnTo>
                      <a:pt x="436" y="92"/>
                    </a:lnTo>
                    <a:lnTo>
                      <a:pt x="432" y="94"/>
                    </a:lnTo>
                    <a:lnTo>
                      <a:pt x="426" y="99"/>
                    </a:lnTo>
                    <a:lnTo>
                      <a:pt x="421" y="102"/>
                    </a:lnTo>
                    <a:lnTo>
                      <a:pt x="421" y="107"/>
                    </a:lnTo>
                    <a:lnTo>
                      <a:pt x="423" y="110"/>
                    </a:lnTo>
                    <a:lnTo>
                      <a:pt x="427" y="112"/>
                    </a:lnTo>
                    <a:lnTo>
                      <a:pt x="432" y="114"/>
                    </a:lnTo>
                    <a:lnTo>
                      <a:pt x="436" y="114"/>
                    </a:lnTo>
                    <a:lnTo>
                      <a:pt x="441" y="114"/>
                    </a:lnTo>
                    <a:lnTo>
                      <a:pt x="446" y="114"/>
                    </a:lnTo>
                    <a:lnTo>
                      <a:pt x="453" y="112"/>
                    </a:lnTo>
                    <a:lnTo>
                      <a:pt x="462" y="112"/>
                    </a:lnTo>
                    <a:lnTo>
                      <a:pt x="465" y="110"/>
                    </a:lnTo>
                    <a:lnTo>
                      <a:pt x="470" y="110"/>
                    </a:lnTo>
                    <a:lnTo>
                      <a:pt x="477" y="110"/>
                    </a:lnTo>
                    <a:lnTo>
                      <a:pt x="485" y="112"/>
                    </a:lnTo>
                    <a:lnTo>
                      <a:pt x="488" y="115"/>
                    </a:lnTo>
                    <a:lnTo>
                      <a:pt x="492" y="119"/>
                    </a:lnTo>
                    <a:lnTo>
                      <a:pt x="496" y="122"/>
                    </a:lnTo>
                    <a:lnTo>
                      <a:pt x="499" y="126"/>
                    </a:lnTo>
                    <a:lnTo>
                      <a:pt x="499" y="130"/>
                    </a:lnTo>
                    <a:lnTo>
                      <a:pt x="496" y="136"/>
                    </a:lnTo>
                    <a:lnTo>
                      <a:pt x="494" y="142"/>
                    </a:lnTo>
                    <a:lnTo>
                      <a:pt x="491" y="147"/>
                    </a:lnTo>
                    <a:lnTo>
                      <a:pt x="487" y="147"/>
                    </a:lnTo>
                    <a:lnTo>
                      <a:pt x="482" y="152"/>
                    </a:lnTo>
                    <a:lnTo>
                      <a:pt x="478" y="152"/>
                    </a:lnTo>
                    <a:lnTo>
                      <a:pt x="470" y="152"/>
                    </a:lnTo>
                    <a:lnTo>
                      <a:pt x="467" y="153"/>
                    </a:lnTo>
                    <a:lnTo>
                      <a:pt x="462" y="153"/>
                    </a:lnTo>
                    <a:lnTo>
                      <a:pt x="456" y="150"/>
                    </a:lnTo>
                    <a:lnTo>
                      <a:pt x="453" y="148"/>
                    </a:lnTo>
                    <a:lnTo>
                      <a:pt x="447" y="145"/>
                    </a:lnTo>
                    <a:lnTo>
                      <a:pt x="444" y="142"/>
                    </a:lnTo>
                    <a:lnTo>
                      <a:pt x="439" y="140"/>
                    </a:lnTo>
                    <a:lnTo>
                      <a:pt x="435" y="137"/>
                    </a:lnTo>
                    <a:lnTo>
                      <a:pt x="430" y="136"/>
                    </a:lnTo>
                    <a:lnTo>
                      <a:pt x="426" y="132"/>
                    </a:lnTo>
                    <a:lnTo>
                      <a:pt x="421" y="132"/>
                    </a:lnTo>
                    <a:lnTo>
                      <a:pt x="414" y="130"/>
                    </a:lnTo>
                    <a:lnTo>
                      <a:pt x="412" y="134"/>
                    </a:lnTo>
                    <a:lnTo>
                      <a:pt x="412" y="137"/>
                    </a:lnTo>
                    <a:lnTo>
                      <a:pt x="414" y="142"/>
                    </a:lnTo>
                    <a:lnTo>
                      <a:pt x="415" y="146"/>
                    </a:lnTo>
                    <a:lnTo>
                      <a:pt x="418" y="152"/>
                    </a:lnTo>
                    <a:lnTo>
                      <a:pt x="421" y="155"/>
                    </a:lnTo>
                    <a:lnTo>
                      <a:pt x="424" y="159"/>
                    </a:lnTo>
                    <a:lnTo>
                      <a:pt x="430" y="166"/>
                    </a:lnTo>
                    <a:lnTo>
                      <a:pt x="432" y="169"/>
                    </a:lnTo>
                    <a:lnTo>
                      <a:pt x="433" y="176"/>
                    </a:lnTo>
                    <a:lnTo>
                      <a:pt x="435" y="184"/>
                    </a:lnTo>
                    <a:lnTo>
                      <a:pt x="435" y="189"/>
                    </a:lnTo>
                    <a:lnTo>
                      <a:pt x="435" y="194"/>
                    </a:lnTo>
                    <a:lnTo>
                      <a:pt x="432" y="197"/>
                    </a:lnTo>
                    <a:lnTo>
                      <a:pt x="432" y="201"/>
                    </a:lnTo>
                    <a:lnTo>
                      <a:pt x="430" y="207"/>
                    </a:lnTo>
                    <a:lnTo>
                      <a:pt x="426" y="210"/>
                    </a:lnTo>
                    <a:lnTo>
                      <a:pt x="421" y="212"/>
                    </a:lnTo>
                    <a:lnTo>
                      <a:pt x="413" y="214"/>
                    </a:lnTo>
                    <a:lnTo>
                      <a:pt x="405" y="211"/>
                    </a:lnTo>
                    <a:lnTo>
                      <a:pt x="401" y="210"/>
                    </a:lnTo>
                    <a:lnTo>
                      <a:pt x="395" y="209"/>
                    </a:lnTo>
                    <a:lnTo>
                      <a:pt x="391" y="204"/>
                    </a:lnTo>
                    <a:lnTo>
                      <a:pt x="390" y="197"/>
                    </a:lnTo>
                    <a:lnTo>
                      <a:pt x="390" y="191"/>
                    </a:lnTo>
                    <a:lnTo>
                      <a:pt x="390" y="187"/>
                    </a:lnTo>
                    <a:lnTo>
                      <a:pt x="390" y="184"/>
                    </a:lnTo>
                    <a:lnTo>
                      <a:pt x="390" y="179"/>
                    </a:lnTo>
                    <a:lnTo>
                      <a:pt x="389" y="175"/>
                    </a:lnTo>
                    <a:lnTo>
                      <a:pt x="389" y="169"/>
                    </a:lnTo>
                    <a:lnTo>
                      <a:pt x="389" y="165"/>
                    </a:lnTo>
                    <a:lnTo>
                      <a:pt x="389" y="159"/>
                    </a:lnTo>
                    <a:lnTo>
                      <a:pt x="389" y="155"/>
                    </a:lnTo>
                    <a:lnTo>
                      <a:pt x="386" y="148"/>
                    </a:lnTo>
                    <a:lnTo>
                      <a:pt x="384" y="144"/>
                    </a:lnTo>
                    <a:lnTo>
                      <a:pt x="382" y="139"/>
                    </a:lnTo>
                    <a:lnTo>
                      <a:pt x="378" y="135"/>
                    </a:lnTo>
                    <a:lnTo>
                      <a:pt x="373" y="132"/>
                    </a:lnTo>
                    <a:lnTo>
                      <a:pt x="372" y="127"/>
                    </a:lnTo>
                    <a:lnTo>
                      <a:pt x="368" y="126"/>
                    </a:lnTo>
                    <a:lnTo>
                      <a:pt x="339" y="122"/>
                    </a:lnTo>
                    <a:lnTo>
                      <a:pt x="267" y="116"/>
                    </a:lnTo>
                    <a:lnTo>
                      <a:pt x="208" y="107"/>
                    </a:lnTo>
                    <a:lnTo>
                      <a:pt x="151" y="92"/>
                    </a:lnTo>
                    <a:lnTo>
                      <a:pt x="66" y="75"/>
                    </a:lnTo>
                    <a:lnTo>
                      <a:pt x="11" y="47"/>
                    </a:lnTo>
                    <a:lnTo>
                      <a:pt x="0" y="23"/>
                    </a:lnTo>
                    <a:lnTo>
                      <a:pt x="9" y="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5" name="Freeform 63"/>
              <p:cNvSpPr>
                <a:spLocks/>
              </p:cNvSpPr>
              <p:nvPr/>
            </p:nvSpPr>
            <p:spPr bwMode="auto">
              <a:xfrm>
                <a:off x="4572000" y="1214438"/>
                <a:ext cx="620713" cy="725487"/>
              </a:xfrm>
              <a:custGeom>
                <a:avLst/>
                <a:gdLst>
                  <a:gd name="T0" fmla="*/ 2147483647 w 391"/>
                  <a:gd name="T1" fmla="*/ 2147483647 h 457"/>
                  <a:gd name="T2" fmla="*/ 2147483647 w 391"/>
                  <a:gd name="T3" fmla="*/ 2147483647 h 457"/>
                  <a:gd name="T4" fmla="*/ 2147483647 w 391"/>
                  <a:gd name="T5" fmla="*/ 2147483647 h 457"/>
                  <a:gd name="T6" fmla="*/ 2147483647 w 391"/>
                  <a:gd name="T7" fmla="*/ 2147483647 h 457"/>
                  <a:gd name="T8" fmla="*/ 2147483647 w 391"/>
                  <a:gd name="T9" fmla="*/ 2147483647 h 457"/>
                  <a:gd name="T10" fmla="*/ 2147483647 w 391"/>
                  <a:gd name="T11" fmla="*/ 2147483647 h 457"/>
                  <a:gd name="T12" fmla="*/ 2147483647 w 391"/>
                  <a:gd name="T13" fmla="*/ 2147483647 h 457"/>
                  <a:gd name="T14" fmla="*/ 2147483647 w 391"/>
                  <a:gd name="T15" fmla="*/ 2147483647 h 457"/>
                  <a:gd name="T16" fmla="*/ 2147483647 w 391"/>
                  <a:gd name="T17" fmla="*/ 2147483647 h 457"/>
                  <a:gd name="T18" fmla="*/ 2147483647 w 391"/>
                  <a:gd name="T19" fmla="*/ 2147483647 h 457"/>
                  <a:gd name="T20" fmla="*/ 2147483647 w 391"/>
                  <a:gd name="T21" fmla="*/ 2147483647 h 457"/>
                  <a:gd name="T22" fmla="*/ 2147483647 w 391"/>
                  <a:gd name="T23" fmla="*/ 2147483647 h 457"/>
                  <a:gd name="T24" fmla="*/ 2147483647 w 391"/>
                  <a:gd name="T25" fmla="*/ 2147483647 h 457"/>
                  <a:gd name="T26" fmla="*/ 0 w 391"/>
                  <a:gd name="T27" fmla="*/ 2147483647 h 457"/>
                  <a:gd name="T28" fmla="*/ 2147483647 w 391"/>
                  <a:gd name="T29" fmla="*/ 2147483647 h 457"/>
                  <a:gd name="T30" fmla="*/ 2147483647 w 391"/>
                  <a:gd name="T31" fmla="*/ 2147483647 h 457"/>
                  <a:gd name="T32" fmla="*/ 2147483647 w 391"/>
                  <a:gd name="T33" fmla="*/ 2147483647 h 457"/>
                  <a:gd name="T34" fmla="*/ 2147483647 w 391"/>
                  <a:gd name="T35" fmla="*/ 2147483647 h 457"/>
                  <a:gd name="T36" fmla="*/ 2147483647 w 391"/>
                  <a:gd name="T37" fmla="*/ 2147483647 h 457"/>
                  <a:gd name="T38" fmla="*/ 2147483647 w 391"/>
                  <a:gd name="T39" fmla="*/ 2147483647 h 457"/>
                  <a:gd name="T40" fmla="*/ 2147483647 w 391"/>
                  <a:gd name="T41" fmla="*/ 2147483647 h 457"/>
                  <a:gd name="T42" fmla="*/ 2147483647 w 391"/>
                  <a:gd name="T43" fmla="*/ 2147483647 h 457"/>
                  <a:gd name="T44" fmla="*/ 2147483647 w 391"/>
                  <a:gd name="T45" fmla="*/ 2147483647 h 457"/>
                  <a:gd name="T46" fmla="*/ 2147483647 w 391"/>
                  <a:gd name="T47" fmla="*/ 2147483647 h 457"/>
                  <a:gd name="T48" fmla="*/ 2147483647 w 391"/>
                  <a:gd name="T49" fmla="*/ 2147483647 h 457"/>
                  <a:gd name="T50" fmla="*/ 2147483647 w 391"/>
                  <a:gd name="T51" fmla="*/ 2147483647 h 457"/>
                  <a:gd name="T52" fmla="*/ 2147483647 w 391"/>
                  <a:gd name="T53" fmla="*/ 2147483647 h 457"/>
                  <a:gd name="T54" fmla="*/ 2147483647 w 391"/>
                  <a:gd name="T55" fmla="*/ 2147483647 h 457"/>
                  <a:gd name="T56" fmla="*/ 2147483647 w 391"/>
                  <a:gd name="T57" fmla="*/ 2147483647 h 457"/>
                  <a:gd name="T58" fmla="*/ 2147483647 w 391"/>
                  <a:gd name="T59" fmla="*/ 2147483647 h 457"/>
                  <a:gd name="T60" fmla="*/ 2147483647 w 391"/>
                  <a:gd name="T61" fmla="*/ 2147483647 h 457"/>
                  <a:gd name="T62" fmla="*/ 2147483647 w 391"/>
                  <a:gd name="T63" fmla="*/ 2147483647 h 457"/>
                  <a:gd name="T64" fmla="*/ 2147483647 w 391"/>
                  <a:gd name="T65" fmla="*/ 2147483647 h 457"/>
                  <a:gd name="T66" fmla="*/ 2147483647 w 391"/>
                  <a:gd name="T67" fmla="*/ 2147483647 h 457"/>
                  <a:gd name="T68" fmla="*/ 2147483647 w 391"/>
                  <a:gd name="T69" fmla="*/ 2147483647 h 457"/>
                  <a:gd name="T70" fmla="*/ 2147483647 w 391"/>
                  <a:gd name="T71" fmla="*/ 2147483647 h 457"/>
                  <a:gd name="T72" fmla="*/ 2147483647 w 391"/>
                  <a:gd name="T73" fmla="*/ 2147483647 h 457"/>
                  <a:gd name="T74" fmla="*/ 2147483647 w 391"/>
                  <a:gd name="T75" fmla="*/ 2147483647 h 457"/>
                  <a:gd name="T76" fmla="*/ 2147483647 w 391"/>
                  <a:gd name="T77" fmla="*/ 2147483647 h 457"/>
                  <a:gd name="T78" fmla="*/ 2147483647 w 391"/>
                  <a:gd name="T79" fmla="*/ 2147483647 h 457"/>
                  <a:gd name="T80" fmla="*/ 2147483647 w 391"/>
                  <a:gd name="T81" fmla="*/ 2147483647 h 457"/>
                  <a:gd name="T82" fmla="*/ 2147483647 w 391"/>
                  <a:gd name="T83" fmla="*/ 2147483647 h 457"/>
                  <a:gd name="T84" fmla="*/ 2147483647 w 391"/>
                  <a:gd name="T85" fmla="*/ 2147483647 h 457"/>
                  <a:gd name="T86" fmla="*/ 2147483647 w 391"/>
                  <a:gd name="T87" fmla="*/ 2147483647 h 457"/>
                  <a:gd name="T88" fmla="*/ 2147483647 w 391"/>
                  <a:gd name="T89" fmla="*/ 2147483647 h 457"/>
                  <a:gd name="T90" fmla="*/ 2147483647 w 391"/>
                  <a:gd name="T91" fmla="*/ 2147483647 h 457"/>
                  <a:gd name="T92" fmla="*/ 2147483647 w 391"/>
                  <a:gd name="T93" fmla="*/ 2147483647 h 45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91"/>
                  <a:gd name="T142" fmla="*/ 0 h 457"/>
                  <a:gd name="T143" fmla="*/ 391 w 391"/>
                  <a:gd name="T144" fmla="*/ 457 h 45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91" h="457">
                    <a:moveTo>
                      <a:pt x="253" y="372"/>
                    </a:moveTo>
                    <a:lnTo>
                      <a:pt x="303" y="384"/>
                    </a:lnTo>
                    <a:lnTo>
                      <a:pt x="366" y="394"/>
                    </a:lnTo>
                    <a:lnTo>
                      <a:pt x="391" y="408"/>
                    </a:lnTo>
                    <a:lnTo>
                      <a:pt x="381" y="439"/>
                    </a:lnTo>
                    <a:lnTo>
                      <a:pt x="380" y="442"/>
                    </a:lnTo>
                    <a:lnTo>
                      <a:pt x="356" y="457"/>
                    </a:lnTo>
                    <a:lnTo>
                      <a:pt x="316" y="457"/>
                    </a:lnTo>
                    <a:lnTo>
                      <a:pt x="256" y="424"/>
                    </a:lnTo>
                    <a:lnTo>
                      <a:pt x="210" y="404"/>
                    </a:lnTo>
                    <a:lnTo>
                      <a:pt x="148" y="386"/>
                    </a:lnTo>
                    <a:lnTo>
                      <a:pt x="87" y="372"/>
                    </a:lnTo>
                    <a:lnTo>
                      <a:pt x="54" y="362"/>
                    </a:lnTo>
                    <a:lnTo>
                      <a:pt x="36" y="346"/>
                    </a:lnTo>
                    <a:lnTo>
                      <a:pt x="31" y="340"/>
                    </a:lnTo>
                    <a:lnTo>
                      <a:pt x="28" y="326"/>
                    </a:lnTo>
                    <a:lnTo>
                      <a:pt x="36" y="301"/>
                    </a:lnTo>
                    <a:lnTo>
                      <a:pt x="54" y="274"/>
                    </a:lnTo>
                    <a:lnTo>
                      <a:pt x="74" y="239"/>
                    </a:lnTo>
                    <a:lnTo>
                      <a:pt x="82" y="195"/>
                    </a:lnTo>
                    <a:lnTo>
                      <a:pt x="84" y="158"/>
                    </a:lnTo>
                    <a:lnTo>
                      <a:pt x="82" y="127"/>
                    </a:lnTo>
                    <a:lnTo>
                      <a:pt x="70" y="98"/>
                    </a:lnTo>
                    <a:lnTo>
                      <a:pt x="65" y="94"/>
                    </a:lnTo>
                    <a:lnTo>
                      <a:pt x="63" y="90"/>
                    </a:lnTo>
                    <a:lnTo>
                      <a:pt x="59" y="86"/>
                    </a:lnTo>
                    <a:lnTo>
                      <a:pt x="56" y="83"/>
                    </a:lnTo>
                    <a:lnTo>
                      <a:pt x="52" y="79"/>
                    </a:lnTo>
                    <a:lnTo>
                      <a:pt x="47" y="76"/>
                    </a:lnTo>
                    <a:lnTo>
                      <a:pt x="43" y="75"/>
                    </a:lnTo>
                    <a:lnTo>
                      <a:pt x="41" y="72"/>
                    </a:lnTo>
                    <a:lnTo>
                      <a:pt x="38" y="68"/>
                    </a:lnTo>
                    <a:lnTo>
                      <a:pt x="32" y="66"/>
                    </a:lnTo>
                    <a:lnTo>
                      <a:pt x="27" y="63"/>
                    </a:lnTo>
                    <a:lnTo>
                      <a:pt x="22" y="62"/>
                    </a:lnTo>
                    <a:lnTo>
                      <a:pt x="18" y="61"/>
                    </a:lnTo>
                    <a:lnTo>
                      <a:pt x="12" y="58"/>
                    </a:lnTo>
                    <a:lnTo>
                      <a:pt x="8" y="56"/>
                    </a:lnTo>
                    <a:lnTo>
                      <a:pt x="4" y="53"/>
                    </a:lnTo>
                    <a:lnTo>
                      <a:pt x="1" y="49"/>
                    </a:lnTo>
                    <a:lnTo>
                      <a:pt x="0" y="45"/>
                    </a:lnTo>
                    <a:lnTo>
                      <a:pt x="0" y="41"/>
                    </a:lnTo>
                    <a:lnTo>
                      <a:pt x="0" y="37"/>
                    </a:lnTo>
                    <a:lnTo>
                      <a:pt x="4" y="34"/>
                    </a:lnTo>
                    <a:lnTo>
                      <a:pt x="9" y="31"/>
                    </a:lnTo>
                    <a:lnTo>
                      <a:pt x="15" y="29"/>
                    </a:lnTo>
                    <a:lnTo>
                      <a:pt x="20" y="28"/>
                    </a:lnTo>
                    <a:lnTo>
                      <a:pt x="27" y="28"/>
                    </a:lnTo>
                    <a:lnTo>
                      <a:pt x="31" y="31"/>
                    </a:lnTo>
                    <a:lnTo>
                      <a:pt x="33" y="35"/>
                    </a:lnTo>
                    <a:lnTo>
                      <a:pt x="36" y="39"/>
                    </a:lnTo>
                    <a:lnTo>
                      <a:pt x="41" y="43"/>
                    </a:lnTo>
                    <a:lnTo>
                      <a:pt x="45" y="45"/>
                    </a:lnTo>
                    <a:lnTo>
                      <a:pt x="47" y="49"/>
                    </a:lnTo>
                    <a:lnTo>
                      <a:pt x="51" y="54"/>
                    </a:lnTo>
                    <a:lnTo>
                      <a:pt x="55" y="58"/>
                    </a:lnTo>
                    <a:lnTo>
                      <a:pt x="59" y="62"/>
                    </a:lnTo>
                    <a:lnTo>
                      <a:pt x="63" y="65"/>
                    </a:lnTo>
                    <a:lnTo>
                      <a:pt x="68" y="68"/>
                    </a:lnTo>
                    <a:lnTo>
                      <a:pt x="73" y="68"/>
                    </a:lnTo>
                    <a:lnTo>
                      <a:pt x="77" y="65"/>
                    </a:lnTo>
                    <a:lnTo>
                      <a:pt x="77" y="62"/>
                    </a:lnTo>
                    <a:lnTo>
                      <a:pt x="79" y="58"/>
                    </a:lnTo>
                    <a:lnTo>
                      <a:pt x="79" y="54"/>
                    </a:lnTo>
                    <a:lnTo>
                      <a:pt x="79" y="49"/>
                    </a:lnTo>
                    <a:lnTo>
                      <a:pt x="79" y="44"/>
                    </a:lnTo>
                    <a:lnTo>
                      <a:pt x="77" y="39"/>
                    </a:lnTo>
                    <a:lnTo>
                      <a:pt x="74" y="34"/>
                    </a:lnTo>
                    <a:lnTo>
                      <a:pt x="73" y="29"/>
                    </a:lnTo>
                    <a:lnTo>
                      <a:pt x="68" y="24"/>
                    </a:lnTo>
                    <a:lnTo>
                      <a:pt x="68" y="21"/>
                    </a:lnTo>
                    <a:lnTo>
                      <a:pt x="68" y="15"/>
                    </a:lnTo>
                    <a:lnTo>
                      <a:pt x="68" y="10"/>
                    </a:lnTo>
                    <a:lnTo>
                      <a:pt x="68" y="7"/>
                    </a:lnTo>
                    <a:lnTo>
                      <a:pt x="73" y="3"/>
                    </a:lnTo>
                    <a:lnTo>
                      <a:pt x="77" y="0"/>
                    </a:lnTo>
                    <a:lnTo>
                      <a:pt x="82" y="0"/>
                    </a:lnTo>
                    <a:lnTo>
                      <a:pt x="86" y="3"/>
                    </a:lnTo>
                    <a:lnTo>
                      <a:pt x="91" y="3"/>
                    </a:lnTo>
                    <a:lnTo>
                      <a:pt x="93" y="8"/>
                    </a:lnTo>
                    <a:lnTo>
                      <a:pt x="96" y="11"/>
                    </a:lnTo>
                    <a:lnTo>
                      <a:pt x="97" y="15"/>
                    </a:lnTo>
                    <a:lnTo>
                      <a:pt x="100" y="21"/>
                    </a:lnTo>
                    <a:lnTo>
                      <a:pt x="102" y="24"/>
                    </a:lnTo>
                    <a:lnTo>
                      <a:pt x="102" y="28"/>
                    </a:lnTo>
                    <a:lnTo>
                      <a:pt x="102" y="31"/>
                    </a:lnTo>
                    <a:lnTo>
                      <a:pt x="102" y="35"/>
                    </a:lnTo>
                    <a:lnTo>
                      <a:pt x="102" y="41"/>
                    </a:lnTo>
                    <a:lnTo>
                      <a:pt x="102" y="45"/>
                    </a:lnTo>
                    <a:lnTo>
                      <a:pt x="100" y="49"/>
                    </a:lnTo>
                    <a:lnTo>
                      <a:pt x="100" y="54"/>
                    </a:lnTo>
                    <a:lnTo>
                      <a:pt x="100" y="58"/>
                    </a:lnTo>
                    <a:lnTo>
                      <a:pt x="102" y="63"/>
                    </a:lnTo>
                    <a:lnTo>
                      <a:pt x="102" y="66"/>
                    </a:lnTo>
                    <a:lnTo>
                      <a:pt x="102" y="71"/>
                    </a:lnTo>
                    <a:lnTo>
                      <a:pt x="102" y="74"/>
                    </a:lnTo>
                    <a:lnTo>
                      <a:pt x="102" y="78"/>
                    </a:lnTo>
                    <a:lnTo>
                      <a:pt x="102" y="82"/>
                    </a:lnTo>
                    <a:lnTo>
                      <a:pt x="105" y="86"/>
                    </a:lnTo>
                    <a:lnTo>
                      <a:pt x="109" y="86"/>
                    </a:lnTo>
                    <a:lnTo>
                      <a:pt x="114" y="86"/>
                    </a:lnTo>
                    <a:lnTo>
                      <a:pt x="118" y="88"/>
                    </a:lnTo>
                    <a:lnTo>
                      <a:pt x="123" y="86"/>
                    </a:lnTo>
                    <a:lnTo>
                      <a:pt x="127" y="86"/>
                    </a:lnTo>
                    <a:lnTo>
                      <a:pt x="130" y="81"/>
                    </a:lnTo>
                    <a:lnTo>
                      <a:pt x="134" y="78"/>
                    </a:lnTo>
                    <a:lnTo>
                      <a:pt x="139" y="74"/>
                    </a:lnTo>
                    <a:lnTo>
                      <a:pt x="143" y="72"/>
                    </a:lnTo>
                    <a:lnTo>
                      <a:pt x="148" y="68"/>
                    </a:lnTo>
                    <a:lnTo>
                      <a:pt x="155" y="68"/>
                    </a:lnTo>
                    <a:lnTo>
                      <a:pt x="160" y="68"/>
                    </a:lnTo>
                    <a:lnTo>
                      <a:pt x="166" y="71"/>
                    </a:lnTo>
                    <a:lnTo>
                      <a:pt x="173" y="72"/>
                    </a:lnTo>
                    <a:lnTo>
                      <a:pt x="178" y="76"/>
                    </a:lnTo>
                    <a:lnTo>
                      <a:pt x="178" y="81"/>
                    </a:lnTo>
                    <a:lnTo>
                      <a:pt x="178" y="86"/>
                    </a:lnTo>
                    <a:lnTo>
                      <a:pt x="175" y="89"/>
                    </a:lnTo>
                    <a:lnTo>
                      <a:pt x="175" y="94"/>
                    </a:lnTo>
                    <a:lnTo>
                      <a:pt x="171" y="96"/>
                    </a:lnTo>
                    <a:lnTo>
                      <a:pt x="169" y="100"/>
                    </a:lnTo>
                    <a:lnTo>
                      <a:pt x="162" y="104"/>
                    </a:lnTo>
                    <a:lnTo>
                      <a:pt x="157" y="106"/>
                    </a:lnTo>
                    <a:lnTo>
                      <a:pt x="151" y="108"/>
                    </a:lnTo>
                    <a:lnTo>
                      <a:pt x="146" y="109"/>
                    </a:lnTo>
                    <a:lnTo>
                      <a:pt x="141" y="110"/>
                    </a:lnTo>
                    <a:lnTo>
                      <a:pt x="137" y="110"/>
                    </a:lnTo>
                    <a:lnTo>
                      <a:pt x="132" y="110"/>
                    </a:lnTo>
                    <a:lnTo>
                      <a:pt x="128" y="110"/>
                    </a:lnTo>
                    <a:lnTo>
                      <a:pt x="123" y="110"/>
                    </a:lnTo>
                    <a:lnTo>
                      <a:pt x="119" y="110"/>
                    </a:lnTo>
                    <a:lnTo>
                      <a:pt x="114" y="114"/>
                    </a:lnTo>
                    <a:lnTo>
                      <a:pt x="111" y="117"/>
                    </a:lnTo>
                    <a:lnTo>
                      <a:pt x="109" y="146"/>
                    </a:lnTo>
                    <a:lnTo>
                      <a:pt x="107" y="202"/>
                    </a:lnTo>
                    <a:lnTo>
                      <a:pt x="100" y="254"/>
                    </a:lnTo>
                    <a:lnTo>
                      <a:pt x="91" y="293"/>
                    </a:lnTo>
                    <a:lnTo>
                      <a:pt x="83" y="326"/>
                    </a:lnTo>
                    <a:lnTo>
                      <a:pt x="91" y="336"/>
                    </a:lnTo>
                    <a:lnTo>
                      <a:pt x="119" y="344"/>
                    </a:lnTo>
                    <a:lnTo>
                      <a:pt x="160" y="354"/>
                    </a:lnTo>
                    <a:lnTo>
                      <a:pt x="206" y="362"/>
                    </a:lnTo>
                    <a:lnTo>
                      <a:pt x="253"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6" name="Freeform 64"/>
              <p:cNvSpPr>
                <a:spLocks/>
              </p:cNvSpPr>
              <p:nvPr/>
            </p:nvSpPr>
            <p:spPr bwMode="auto">
              <a:xfrm>
                <a:off x="5154613" y="1387475"/>
                <a:ext cx="481013" cy="395287"/>
              </a:xfrm>
              <a:custGeom>
                <a:avLst/>
                <a:gdLst>
                  <a:gd name="T0" fmla="*/ 2147483647 w 303"/>
                  <a:gd name="T1" fmla="*/ 2147483647 h 249"/>
                  <a:gd name="T2" fmla="*/ 2147483647 w 303"/>
                  <a:gd name="T3" fmla="*/ 2147483647 h 249"/>
                  <a:gd name="T4" fmla="*/ 2147483647 w 303"/>
                  <a:gd name="T5" fmla="*/ 2147483647 h 249"/>
                  <a:gd name="T6" fmla="*/ 2147483647 w 303"/>
                  <a:gd name="T7" fmla="*/ 2147483647 h 249"/>
                  <a:gd name="T8" fmla="*/ 2147483647 w 303"/>
                  <a:gd name="T9" fmla="*/ 2147483647 h 249"/>
                  <a:gd name="T10" fmla="*/ 2147483647 w 303"/>
                  <a:gd name="T11" fmla="*/ 2147483647 h 249"/>
                  <a:gd name="T12" fmla="*/ 2147483647 w 303"/>
                  <a:gd name="T13" fmla="*/ 2147483647 h 249"/>
                  <a:gd name="T14" fmla="*/ 2147483647 w 303"/>
                  <a:gd name="T15" fmla="*/ 2147483647 h 249"/>
                  <a:gd name="T16" fmla="*/ 2147483647 w 303"/>
                  <a:gd name="T17" fmla="*/ 0 h 249"/>
                  <a:gd name="T18" fmla="*/ 2147483647 w 303"/>
                  <a:gd name="T19" fmla="*/ 0 h 249"/>
                  <a:gd name="T20" fmla="*/ 2147483647 w 303"/>
                  <a:gd name="T21" fmla="*/ 2147483647 h 249"/>
                  <a:gd name="T22" fmla="*/ 2147483647 w 303"/>
                  <a:gd name="T23" fmla="*/ 2147483647 h 249"/>
                  <a:gd name="T24" fmla="*/ 2147483647 w 303"/>
                  <a:gd name="T25" fmla="*/ 2147483647 h 249"/>
                  <a:gd name="T26" fmla="*/ 2147483647 w 303"/>
                  <a:gd name="T27" fmla="*/ 2147483647 h 249"/>
                  <a:gd name="T28" fmla="*/ 2147483647 w 303"/>
                  <a:gd name="T29" fmla="*/ 2147483647 h 249"/>
                  <a:gd name="T30" fmla="*/ 2147483647 w 303"/>
                  <a:gd name="T31" fmla="*/ 2147483647 h 249"/>
                  <a:gd name="T32" fmla="*/ 0 w 303"/>
                  <a:gd name="T33" fmla="*/ 2147483647 h 249"/>
                  <a:gd name="T34" fmla="*/ 2147483647 w 303"/>
                  <a:gd name="T35" fmla="*/ 2147483647 h 249"/>
                  <a:gd name="T36" fmla="*/ 2147483647 w 303"/>
                  <a:gd name="T37" fmla="*/ 2147483647 h 249"/>
                  <a:gd name="T38" fmla="*/ 2147483647 w 303"/>
                  <a:gd name="T39" fmla="*/ 2147483647 h 249"/>
                  <a:gd name="T40" fmla="*/ 2147483647 w 303"/>
                  <a:gd name="T41" fmla="*/ 2147483647 h 249"/>
                  <a:gd name="T42" fmla="*/ 2147483647 w 303"/>
                  <a:gd name="T43" fmla="*/ 2147483647 h 249"/>
                  <a:gd name="T44" fmla="*/ 2147483647 w 303"/>
                  <a:gd name="T45" fmla="*/ 2147483647 h 249"/>
                  <a:gd name="T46" fmla="*/ 2147483647 w 303"/>
                  <a:gd name="T47" fmla="*/ 2147483647 h 249"/>
                  <a:gd name="T48" fmla="*/ 2147483647 w 303"/>
                  <a:gd name="T49" fmla="*/ 2147483647 h 249"/>
                  <a:gd name="T50" fmla="*/ 2147483647 w 303"/>
                  <a:gd name="T51" fmla="*/ 2147483647 h 249"/>
                  <a:gd name="T52" fmla="*/ 2147483647 w 303"/>
                  <a:gd name="T53" fmla="*/ 2147483647 h 249"/>
                  <a:gd name="T54" fmla="*/ 2147483647 w 303"/>
                  <a:gd name="T55" fmla="*/ 2147483647 h 249"/>
                  <a:gd name="T56" fmla="*/ 2147483647 w 303"/>
                  <a:gd name="T57" fmla="*/ 2147483647 h 249"/>
                  <a:gd name="T58" fmla="*/ 2147483647 w 303"/>
                  <a:gd name="T59" fmla="*/ 2147483647 h 249"/>
                  <a:gd name="T60" fmla="*/ 2147483647 w 303"/>
                  <a:gd name="T61" fmla="*/ 2147483647 h 249"/>
                  <a:gd name="T62" fmla="*/ 2147483647 w 303"/>
                  <a:gd name="T63" fmla="*/ 2147483647 h 249"/>
                  <a:gd name="T64" fmla="*/ 2147483647 w 303"/>
                  <a:gd name="T65" fmla="*/ 2147483647 h 249"/>
                  <a:gd name="T66" fmla="*/ 2147483647 w 303"/>
                  <a:gd name="T67" fmla="*/ 2147483647 h 249"/>
                  <a:gd name="T68" fmla="*/ 2147483647 w 303"/>
                  <a:gd name="T69" fmla="*/ 2147483647 h 249"/>
                  <a:gd name="T70" fmla="*/ 2147483647 w 303"/>
                  <a:gd name="T71" fmla="*/ 2147483647 h 249"/>
                  <a:gd name="T72" fmla="*/ 2147483647 w 303"/>
                  <a:gd name="T73" fmla="*/ 2147483647 h 249"/>
                  <a:gd name="T74" fmla="*/ 2147483647 w 303"/>
                  <a:gd name="T75" fmla="*/ 2147483647 h 249"/>
                  <a:gd name="T76" fmla="*/ 2147483647 w 303"/>
                  <a:gd name="T77" fmla="*/ 2147483647 h 2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03"/>
                  <a:gd name="T118" fmla="*/ 0 h 249"/>
                  <a:gd name="T119" fmla="*/ 303 w 303"/>
                  <a:gd name="T120" fmla="*/ 249 h 24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03" h="249">
                    <a:moveTo>
                      <a:pt x="216" y="152"/>
                    </a:moveTo>
                    <a:lnTo>
                      <a:pt x="221" y="113"/>
                    </a:lnTo>
                    <a:lnTo>
                      <a:pt x="216" y="82"/>
                    </a:lnTo>
                    <a:lnTo>
                      <a:pt x="212" y="60"/>
                    </a:lnTo>
                    <a:lnTo>
                      <a:pt x="202" y="44"/>
                    </a:lnTo>
                    <a:lnTo>
                      <a:pt x="189" y="27"/>
                    </a:lnTo>
                    <a:lnTo>
                      <a:pt x="169" y="15"/>
                    </a:lnTo>
                    <a:lnTo>
                      <a:pt x="146" y="5"/>
                    </a:lnTo>
                    <a:lnTo>
                      <a:pt x="123" y="0"/>
                    </a:lnTo>
                    <a:lnTo>
                      <a:pt x="93" y="0"/>
                    </a:lnTo>
                    <a:lnTo>
                      <a:pt x="72" y="8"/>
                    </a:lnTo>
                    <a:lnTo>
                      <a:pt x="51" y="22"/>
                    </a:lnTo>
                    <a:lnTo>
                      <a:pt x="31" y="47"/>
                    </a:lnTo>
                    <a:lnTo>
                      <a:pt x="19" y="70"/>
                    </a:lnTo>
                    <a:lnTo>
                      <a:pt x="8" y="105"/>
                    </a:lnTo>
                    <a:lnTo>
                      <a:pt x="1" y="140"/>
                    </a:lnTo>
                    <a:lnTo>
                      <a:pt x="0" y="173"/>
                    </a:lnTo>
                    <a:lnTo>
                      <a:pt x="5" y="197"/>
                    </a:lnTo>
                    <a:lnTo>
                      <a:pt x="17" y="216"/>
                    </a:lnTo>
                    <a:lnTo>
                      <a:pt x="35" y="234"/>
                    </a:lnTo>
                    <a:lnTo>
                      <a:pt x="58" y="244"/>
                    </a:lnTo>
                    <a:lnTo>
                      <a:pt x="81" y="249"/>
                    </a:lnTo>
                    <a:lnTo>
                      <a:pt x="102" y="248"/>
                    </a:lnTo>
                    <a:lnTo>
                      <a:pt x="125" y="244"/>
                    </a:lnTo>
                    <a:lnTo>
                      <a:pt x="147" y="234"/>
                    </a:lnTo>
                    <a:lnTo>
                      <a:pt x="169" y="217"/>
                    </a:lnTo>
                    <a:lnTo>
                      <a:pt x="184" y="199"/>
                    </a:lnTo>
                    <a:lnTo>
                      <a:pt x="200" y="187"/>
                    </a:lnTo>
                    <a:lnTo>
                      <a:pt x="216" y="187"/>
                    </a:lnTo>
                    <a:lnTo>
                      <a:pt x="237" y="199"/>
                    </a:lnTo>
                    <a:lnTo>
                      <a:pt x="265" y="221"/>
                    </a:lnTo>
                    <a:lnTo>
                      <a:pt x="276" y="227"/>
                    </a:lnTo>
                    <a:lnTo>
                      <a:pt x="290" y="224"/>
                    </a:lnTo>
                    <a:lnTo>
                      <a:pt x="303" y="214"/>
                    </a:lnTo>
                    <a:lnTo>
                      <a:pt x="301" y="201"/>
                    </a:lnTo>
                    <a:lnTo>
                      <a:pt x="283" y="189"/>
                    </a:lnTo>
                    <a:lnTo>
                      <a:pt x="243" y="173"/>
                    </a:lnTo>
                    <a:lnTo>
                      <a:pt x="224" y="165"/>
                    </a:lnTo>
                    <a:lnTo>
                      <a:pt x="216"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7" name="Freeform 65"/>
              <p:cNvSpPr>
                <a:spLocks/>
              </p:cNvSpPr>
              <p:nvPr/>
            </p:nvSpPr>
            <p:spPr bwMode="auto">
              <a:xfrm>
                <a:off x="4981575" y="2341563"/>
                <a:ext cx="585788" cy="647700"/>
              </a:xfrm>
              <a:custGeom>
                <a:avLst/>
                <a:gdLst>
                  <a:gd name="T0" fmla="*/ 2147483647 w 369"/>
                  <a:gd name="T1" fmla="*/ 0 h 408"/>
                  <a:gd name="T2" fmla="*/ 2147483647 w 369"/>
                  <a:gd name="T3" fmla="*/ 2147483647 h 408"/>
                  <a:gd name="T4" fmla="*/ 2147483647 w 369"/>
                  <a:gd name="T5" fmla="*/ 2147483647 h 408"/>
                  <a:gd name="T6" fmla="*/ 2147483647 w 369"/>
                  <a:gd name="T7" fmla="*/ 2147483647 h 408"/>
                  <a:gd name="T8" fmla="*/ 2147483647 w 369"/>
                  <a:gd name="T9" fmla="*/ 2147483647 h 408"/>
                  <a:gd name="T10" fmla="*/ 2147483647 w 369"/>
                  <a:gd name="T11" fmla="*/ 2147483647 h 408"/>
                  <a:gd name="T12" fmla="*/ 2147483647 w 369"/>
                  <a:gd name="T13" fmla="*/ 2147483647 h 408"/>
                  <a:gd name="T14" fmla="*/ 2147483647 w 369"/>
                  <a:gd name="T15" fmla="*/ 2147483647 h 408"/>
                  <a:gd name="T16" fmla="*/ 2147483647 w 369"/>
                  <a:gd name="T17" fmla="*/ 2147483647 h 408"/>
                  <a:gd name="T18" fmla="*/ 2147483647 w 369"/>
                  <a:gd name="T19" fmla="*/ 2147483647 h 408"/>
                  <a:gd name="T20" fmla="*/ 2147483647 w 369"/>
                  <a:gd name="T21" fmla="*/ 2147483647 h 408"/>
                  <a:gd name="T22" fmla="*/ 2147483647 w 369"/>
                  <a:gd name="T23" fmla="*/ 2147483647 h 408"/>
                  <a:gd name="T24" fmla="*/ 2147483647 w 369"/>
                  <a:gd name="T25" fmla="*/ 2147483647 h 408"/>
                  <a:gd name="T26" fmla="*/ 2147483647 w 369"/>
                  <a:gd name="T27" fmla="*/ 2147483647 h 408"/>
                  <a:gd name="T28" fmla="*/ 2147483647 w 369"/>
                  <a:gd name="T29" fmla="*/ 2147483647 h 408"/>
                  <a:gd name="T30" fmla="*/ 2147483647 w 369"/>
                  <a:gd name="T31" fmla="*/ 2147483647 h 408"/>
                  <a:gd name="T32" fmla="*/ 2147483647 w 369"/>
                  <a:gd name="T33" fmla="*/ 2147483647 h 408"/>
                  <a:gd name="T34" fmla="*/ 2147483647 w 369"/>
                  <a:gd name="T35" fmla="*/ 2147483647 h 408"/>
                  <a:gd name="T36" fmla="*/ 2147483647 w 369"/>
                  <a:gd name="T37" fmla="*/ 2147483647 h 408"/>
                  <a:gd name="T38" fmla="*/ 2147483647 w 369"/>
                  <a:gd name="T39" fmla="*/ 2147483647 h 408"/>
                  <a:gd name="T40" fmla="*/ 2147483647 w 369"/>
                  <a:gd name="T41" fmla="*/ 2147483647 h 408"/>
                  <a:gd name="T42" fmla="*/ 2147483647 w 369"/>
                  <a:gd name="T43" fmla="*/ 2147483647 h 408"/>
                  <a:gd name="T44" fmla="*/ 2147483647 w 369"/>
                  <a:gd name="T45" fmla="*/ 2147483647 h 408"/>
                  <a:gd name="T46" fmla="*/ 2147483647 w 369"/>
                  <a:gd name="T47" fmla="*/ 2147483647 h 408"/>
                  <a:gd name="T48" fmla="*/ 2147483647 w 369"/>
                  <a:gd name="T49" fmla="*/ 2147483647 h 408"/>
                  <a:gd name="T50" fmla="*/ 2147483647 w 369"/>
                  <a:gd name="T51" fmla="*/ 2147483647 h 408"/>
                  <a:gd name="T52" fmla="*/ 2147483647 w 369"/>
                  <a:gd name="T53" fmla="*/ 2147483647 h 408"/>
                  <a:gd name="T54" fmla="*/ 2147483647 w 369"/>
                  <a:gd name="T55" fmla="*/ 2147483647 h 408"/>
                  <a:gd name="T56" fmla="*/ 2147483647 w 369"/>
                  <a:gd name="T57" fmla="*/ 2147483647 h 408"/>
                  <a:gd name="T58" fmla="*/ 2147483647 w 369"/>
                  <a:gd name="T59" fmla="*/ 2147483647 h 408"/>
                  <a:gd name="T60" fmla="*/ 2147483647 w 369"/>
                  <a:gd name="T61" fmla="*/ 2147483647 h 408"/>
                  <a:gd name="T62" fmla="*/ 2147483647 w 369"/>
                  <a:gd name="T63" fmla="*/ 2147483647 h 408"/>
                  <a:gd name="T64" fmla="*/ 2147483647 w 369"/>
                  <a:gd name="T65" fmla="*/ 2147483647 h 408"/>
                  <a:gd name="T66" fmla="*/ 2147483647 w 369"/>
                  <a:gd name="T67" fmla="*/ 2147483647 h 408"/>
                  <a:gd name="T68" fmla="*/ 2147483647 w 369"/>
                  <a:gd name="T69" fmla="*/ 2147483647 h 408"/>
                  <a:gd name="T70" fmla="*/ 2147483647 w 369"/>
                  <a:gd name="T71" fmla="*/ 2147483647 h 408"/>
                  <a:gd name="T72" fmla="*/ 2147483647 w 369"/>
                  <a:gd name="T73" fmla="*/ 2147483647 h 408"/>
                  <a:gd name="T74" fmla="*/ 2147483647 w 369"/>
                  <a:gd name="T75" fmla="*/ 2147483647 h 408"/>
                  <a:gd name="T76" fmla="*/ 2147483647 w 369"/>
                  <a:gd name="T77" fmla="*/ 2147483647 h 408"/>
                  <a:gd name="T78" fmla="*/ 2147483647 w 369"/>
                  <a:gd name="T79" fmla="*/ 2147483647 h 408"/>
                  <a:gd name="T80" fmla="*/ 2147483647 w 369"/>
                  <a:gd name="T81" fmla="*/ 2147483647 h 408"/>
                  <a:gd name="T82" fmla="*/ 2147483647 w 369"/>
                  <a:gd name="T83" fmla="*/ 2147483647 h 408"/>
                  <a:gd name="T84" fmla="*/ 2147483647 w 369"/>
                  <a:gd name="T85" fmla="*/ 2147483647 h 408"/>
                  <a:gd name="T86" fmla="*/ 2147483647 w 369"/>
                  <a:gd name="T87" fmla="*/ 2147483647 h 408"/>
                  <a:gd name="T88" fmla="*/ 2147483647 w 369"/>
                  <a:gd name="T89" fmla="*/ 2147483647 h 408"/>
                  <a:gd name="T90" fmla="*/ 2147483647 w 369"/>
                  <a:gd name="T91" fmla="*/ 2147483647 h 408"/>
                  <a:gd name="T92" fmla="*/ 2147483647 w 369"/>
                  <a:gd name="T93" fmla="*/ 2147483647 h 408"/>
                  <a:gd name="T94" fmla="*/ 2147483647 w 369"/>
                  <a:gd name="T95" fmla="*/ 2147483647 h 408"/>
                  <a:gd name="T96" fmla="*/ 2147483647 w 369"/>
                  <a:gd name="T97" fmla="*/ 2147483647 h 408"/>
                  <a:gd name="T98" fmla="*/ 2147483647 w 369"/>
                  <a:gd name="T99" fmla="*/ 2147483647 h 408"/>
                  <a:gd name="T100" fmla="*/ 0 w 369"/>
                  <a:gd name="T101" fmla="*/ 2147483647 h 408"/>
                  <a:gd name="T102" fmla="*/ 2147483647 w 369"/>
                  <a:gd name="T103" fmla="*/ 2147483647 h 408"/>
                  <a:gd name="T104" fmla="*/ 2147483647 w 369"/>
                  <a:gd name="T105" fmla="*/ 2147483647 h 408"/>
                  <a:gd name="T106" fmla="*/ 2147483647 w 369"/>
                  <a:gd name="T107" fmla="*/ 0 h 408"/>
                  <a:gd name="T108" fmla="*/ 2147483647 w 369"/>
                  <a:gd name="T109" fmla="*/ 0 h 40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69"/>
                  <a:gd name="T166" fmla="*/ 0 h 408"/>
                  <a:gd name="T167" fmla="*/ 369 w 369"/>
                  <a:gd name="T168" fmla="*/ 408 h 40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69" h="408">
                    <a:moveTo>
                      <a:pt x="49" y="0"/>
                    </a:moveTo>
                    <a:lnTo>
                      <a:pt x="113" y="15"/>
                    </a:lnTo>
                    <a:lnTo>
                      <a:pt x="163" y="30"/>
                    </a:lnTo>
                    <a:lnTo>
                      <a:pt x="201" y="50"/>
                    </a:lnTo>
                    <a:lnTo>
                      <a:pt x="234" y="73"/>
                    </a:lnTo>
                    <a:lnTo>
                      <a:pt x="261" y="97"/>
                    </a:lnTo>
                    <a:lnTo>
                      <a:pt x="273" y="116"/>
                    </a:lnTo>
                    <a:lnTo>
                      <a:pt x="277" y="128"/>
                    </a:lnTo>
                    <a:lnTo>
                      <a:pt x="277" y="145"/>
                    </a:lnTo>
                    <a:lnTo>
                      <a:pt x="268" y="158"/>
                    </a:lnTo>
                    <a:lnTo>
                      <a:pt x="256" y="171"/>
                    </a:lnTo>
                    <a:lnTo>
                      <a:pt x="232" y="193"/>
                    </a:lnTo>
                    <a:lnTo>
                      <a:pt x="209" y="223"/>
                    </a:lnTo>
                    <a:lnTo>
                      <a:pt x="197" y="248"/>
                    </a:lnTo>
                    <a:lnTo>
                      <a:pt x="190" y="272"/>
                    </a:lnTo>
                    <a:lnTo>
                      <a:pt x="188" y="295"/>
                    </a:lnTo>
                    <a:lnTo>
                      <a:pt x="195" y="314"/>
                    </a:lnTo>
                    <a:lnTo>
                      <a:pt x="206" y="330"/>
                    </a:lnTo>
                    <a:lnTo>
                      <a:pt x="223" y="343"/>
                    </a:lnTo>
                    <a:lnTo>
                      <a:pt x="252" y="350"/>
                    </a:lnTo>
                    <a:lnTo>
                      <a:pt x="298" y="355"/>
                    </a:lnTo>
                    <a:lnTo>
                      <a:pt x="339" y="361"/>
                    </a:lnTo>
                    <a:lnTo>
                      <a:pt x="364" y="373"/>
                    </a:lnTo>
                    <a:lnTo>
                      <a:pt x="369" y="383"/>
                    </a:lnTo>
                    <a:lnTo>
                      <a:pt x="360" y="393"/>
                    </a:lnTo>
                    <a:lnTo>
                      <a:pt x="344" y="401"/>
                    </a:lnTo>
                    <a:lnTo>
                      <a:pt x="320" y="408"/>
                    </a:lnTo>
                    <a:lnTo>
                      <a:pt x="305" y="404"/>
                    </a:lnTo>
                    <a:lnTo>
                      <a:pt x="288" y="394"/>
                    </a:lnTo>
                    <a:lnTo>
                      <a:pt x="259" y="378"/>
                    </a:lnTo>
                    <a:lnTo>
                      <a:pt x="215" y="367"/>
                    </a:lnTo>
                    <a:lnTo>
                      <a:pt x="179" y="365"/>
                    </a:lnTo>
                    <a:lnTo>
                      <a:pt x="156" y="364"/>
                    </a:lnTo>
                    <a:lnTo>
                      <a:pt x="142" y="353"/>
                    </a:lnTo>
                    <a:lnTo>
                      <a:pt x="140" y="341"/>
                    </a:lnTo>
                    <a:lnTo>
                      <a:pt x="140" y="328"/>
                    </a:lnTo>
                    <a:lnTo>
                      <a:pt x="145" y="306"/>
                    </a:lnTo>
                    <a:lnTo>
                      <a:pt x="159" y="276"/>
                    </a:lnTo>
                    <a:lnTo>
                      <a:pt x="170" y="231"/>
                    </a:lnTo>
                    <a:lnTo>
                      <a:pt x="179" y="196"/>
                    </a:lnTo>
                    <a:lnTo>
                      <a:pt x="190" y="168"/>
                    </a:lnTo>
                    <a:lnTo>
                      <a:pt x="204" y="148"/>
                    </a:lnTo>
                    <a:lnTo>
                      <a:pt x="213" y="136"/>
                    </a:lnTo>
                    <a:lnTo>
                      <a:pt x="211" y="124"/>
                    </a:lnTo>
                    <a:lnTo>
                      <a:pt x="197" y="115"/>
                    </a:lnTo>
                    <a:lnTo>
                      <a:pt x="172" y="101"/>
                    </a:lnTo>
                    <a:lnTo>
                      <a:pt x="131" y="87"/>
                    </a:lnTo>
                    <a:lnTo>
                      <a:pt x="87" y="75"/>
                    </a:lnTo>
                    <a:lnTo>
                      <a:pt x="40" y="65"/>
                    </a:lnTo>
                    <a:lnTo>
                      <a:pt x="9" y="52"/>
                    </a:lnTo>
                    <a:lnTo>
                      <a:pt x="0" y="28"/>
                    </a:lnTo>
                    <a:lnTo>
                      <a:pt x="5" y="14"/>
                    </a:lnTo>
                    <a:lnTo>
                      <a:pt x="26" y="5"/>
                    </a:lnTo>
                    <a:lnTo>
                      <a:pt x="36"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8" name="Freeform 66"/>
              <p:cNvSpPr>
                <a:spLocks/>
              </p:cNvSpPr>
              <p:nvPr/>
            </p:nvSpPr>
            <p:spPr bwMode="auto">
              <a:xfrm>
                <a:off x="4719638" y="2309813"/>
                <a:ext cx="414338" cy="700087"/>
              </a:xfrm>
              <a:custGeom>
                <a:avLst/>
                <a:gdLst>
                  <a:gd name="T0" fmla="*/ 2147483647 w 261"/>
                  <a:gd name="T1" fmla="*/ 2147483647 h 441"/>
                  <a:gd name="T2" fmla="*/ 2147483647 w 261"/>
                  <a:gd name="T3" fmla="*/ 2147483647 h 441"/>
                  <a:gd name="T4" fmla="*/ 2147483647 w 261"/>
                  <a:gd name="T5" fmla="*/ 2147483647 h 441"/>
                  <a:gd name="T6" fmla="*/ 2147483647 w 261"/>
                  <a:gd name="T7" fmla="*/ 2147483647 h 441"/>
                  <a:gd name="T8" fmla="*/ 2147483647 w 261"/>
                  <a:gd name="T9" fmla="*/ 2147483647 h 441"/>
                  <a:gd name="T10" fmla="*/ 2147483647 w 261"/>
                  <a:gd name="T11" fmla="*/ 2147483647 h 441"/>
                  <a:gd name="T12" fmla="*/ 2147483647 w 261"/>
                  <a:gd name="T13" fmla="*/ 2147483647 h 441"/>
                  <a:gd name="T14" fmla="*/ 2147483647 w 261"/>
                  <a:gd name="T15" fmla="*/ 2147483647 h 441"/>
                  <a:gd name="T16" fmla="*/ 2147483647 w 261"/>
                  <a:gd name="T17" fmla="*/ 2147483647 h 441"/>
                  <a:gd name="T18" fmla="*/ 2147483647 w 261"/>
                  <a:gd name="T19" fmla="*/ 2147483647 h 441"/>
                  <a:gd name="T20" fmla="*/ 2147483647 w 261"/>
                  <a:gd name="T21" fmla="*/ 2147483647 h 441"/>
                  <a:gd name="T22" fmla="*/ 2147483647 w 261"/>
                  <a:gd name="T23" fmla="*/ 2147483647 h 441"/>
                  <a:gd name="T24" fmla="*/ 2147483647 w 261"/>
                  <a:gd name="T25" fmla="*/ 2147483647 h 441"/>
                  <a:gd name="T26" fmla="*/ 2147483647 w 261"/>
                  <a:gd name="T27" fmla="*/ 2147483647 h 441"/>
                  <a:gd name="T28" fmla="*/ 2147483647 w 261"/>
                  <a:gd name="T29" fmla="*/ 2147483647 h 441"/>
                  <a:gd name="T30" fmla="*/ 2147483647 w 261"/>
                  <a:gd name="T31" fmla="*/ 2147483647 h 441"/>
                  <a:gd name="T32" fmla="*/ 2147483647 w 261"/>
                  <a:gd name="T33" fmla="*/ 2147483647 h 441"/>
                  <a:gd name="T34" fmla="*/ 2147483647 w 261"/>
                  <a:gd name="T35" fmla="*/ 2147483647 h 441"/>
                  <a:gd name="T36" fmla="*/ 2147483647 w 261"/>
                  <a:gd name="T37" fmla="*/ 2147483647 h 441"/>
                  <a:gd name="T38" fmla="*/ 0 w 261"/>
                  <a:gd name="T39" fmla="*/ 2147483647 h 441"/>
                  <a:gd name="T40" fmla="*/ 2147483647 w 261"/>
                  <a:gd name="T41" fmla="*/ 2147483647 h 441"/>
                  <a:gd name="T42" fmla="*/ 2147483647 w 261"/>
                  <a:gd name="T43" fmla="*/ 2147483647 h 441"/>
                  <a:gd name="T44" fmla="*/ 2147483647 w 261"/>
                  <a:gd name="T45" fmla="*/ 2147483647 h 441"/>
                  <a:gd name="T46" fmla="*/ 2147483647 w 261"/>
                  <a:gd name="T47" fmla="*/ 2147483647 h 441"/>
                  <a:gd name="T48" fmla="*/ 2147483647 w 261"/>
                  <a:gd name="T49" fmla="*/ 2147483647 h 441"/>
                  <a:gd name="T50" fmla="*/ 2147483647 w 261"/>
                  <a:gd name="T51" fmla="*/ 2147483647 h 441"/>
                  <a:gd name="T52" fmla="*/ 2147483647 w 261"/>
                  <a:gd name="T53" fmla="*/ 2147483647 h 441"/>
                  <a:gd name="T54" fmla="*/ 2147483647 w 261"/>
                  <a:gd name="T55" fmla="*/ 2147483647 h 441"/>
                  <a:gd name="T56" fmla="*/ 2147483647 w 261"/>
                  <a:gd name="T57" fmla="*/ 2147483647 h 441"/>
                  <a:gd name="T58" fmla="*/ 2147483647 w 261"/>
                  <a:gd name="T59" fmla="*/ 2147483647 h 441"/>
                  <a:gd name="T60" fmla="*/ 2147483647 w 261"/>
                  <a:gd name="T61" fmla="*/ 2147483647 h 441"/>
                  <a:gd name="T62" fmla="*/ 2147483647 w 261"/>
                  <a:gd name="T63" fmla="*/ 2147483647 h 441"/>
                  <a:gd name="T64" fmla="*/ 2147483647 w 261"/>
                  <a:gd name="T65" fmla="*/ 2147483647 h 441"/>
                  <a:gd name="T66" fmla="*/ 2147483647 w 261"/>
                  <a:gd name="T67" fmla="*/ 2147483647 h 441"/>
                  <a:gd name="T68" fmla="*/ 2147483647 w 261"/>
                  <a:gd name="T69" fmla="*/ 2147483647 h 441"/>
                  <a:gd name="T70" fmla="*/ 2147483647 w 261"/>
                  <a:gd name="T71" fmla="*/ 2147483647 h 441"/>
                  <a:gd name="T72" fmla="*/ 2147483647 w 261"/>
                  <a:gd name="T73" fmla="*/ 2147483647 h 441"/>
                  <a:gd name="T74" fmla="*/ 2147483647 w 261"/>
                  <a:gd name="T75" fmla="*/ 2147483647 h 441"/>
                  <a:gd name="T76" fmla="*/ 2147483647 w 261"/>
                  <a:gd name="T77" fmla="*/ 2147483647 h 441"/>
                  <a:gd name="T78" fmla="*/ 2147483647 w 261"/>
                  <a:gd name="T79" fmla="*/ 2147483647 h 441"/>
                  <a:gd name="T80" fmla="*/ 2147483647 w 261"/>
                  <a:gd name="T81" fmla="*/ 2147483647 h 441"/>
                  <a:gd name="T82" fmla="*/ 2147483647 w 261"/>
                  <a:gd name="T83" fmla="*/ 2147483647 h 441"/>
                  <a:gd name="T84" fmla="*/ 2147483647 w 261"/>
                  <a:gd name="T85" fmla="*/ 2147483647 h 441"/>
                  <a:gd name="T86" fmla="*/ 2147483647 w 261"/>
                  <a:gd name="T87" fmla="*/ 2147483647 h 441"/>
                  <a:gd name="T88" fmla="*/ 2147483647 w 261"/>
                  <a:gd name="T89" fmla="*/ 2147483647 h 441"/>
                  <a:gd name="T90" fmla="*/ 2147483647 w 261"/>
                  <a:gd name="T91" fmla="*/ 2147483647 h 441"/>
                  <a:gd name="T92" fmla="*/ 2147483647 w 261"/>
                  <a:gd name="T93" fmla="*/ 2147483647 h 441"/>
                  <a:gd name="T94" fmla="*/ 2147483647 w 261"/>
                  <a:gd name="T95" fmla="*/ 2147483647 h 441"/>
                  <a:gd name="T96" fmla="*/ 2147483647 w 261"/>
                  <a:gd name="T97" fmla="*/ 2147483647 h 441"/>
                  <a:gd name="T98" fmla="*/ 2147483647 w 261"/>
                  <a:gd name="T99" fmla="*/ 2147483647 h 441"/>
                  <a:gd name="T100" fmla="*/ 2147483647 w 261"/>
                  <a:gd name="T101" fmla="*/ 2147483647 h 441"/>
                  <a:gd name="T102" fmla="*/ 2147483647 w 261"/>
                  <a:gd name="T103" fmla="*/ 2147483647 h 441"/>
                  <a:gd name="T104" fmla="*/ 2147483647 w 261"/>
                  <a:gd name="T105" fmla="*/ 2147483647 h 441"/>
                  <a:gd name="T106" fmla="*/ 2147483647 w 261"/>
                  <a:gd name="T107" fmla="*/ 2147483647 h 441"/>
                  <a:gd name="T108" fmla="*/ 2147483647 w 261"/>
                  <a:gd name="T109" fmla="*/ 2147483647 h 441"/>
                  <a:gd name="T110" fmla="*/ 2147483647 w 261"/>
                  <a:gd name="T111" fmla="*/ 0 h 441"/>
                  <a:gd name="T112" fmla="*/ 2147483647 w 261"/>
                  <a:gd name="T113" fmla="*/ 2147483647 h 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61"/>
                  <a:gd name="T172" fmla="*/ 0 h 441"/>
                  <a:gd name="T173" fmla="*/ 261 w 261"/>
                  <a:gd name="T174" fmla="*/ 441 h 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61" h="441">
                    <a:moveTo>
                      <a:pt x="110" y="9"/>
                    </a:moveTo>
                    <a:lnTo>
                      <a:pt x="100" y="37"/>
                    </a:lnTo>
                    <a:lnTo>
                      <a:pt x="105" y="60"/>
                    </a:lnTo>
                    <a:lnTo>
                      <a:pt x="121" y="88"/>
                    </a:lnTo>
                    <a:lnTo>
                      <a:pt x="140" y="107"/>
                    </a:lnTo>
                    <a:lnTo>
                      <a:pt x="167" y="128"/>
                    </a:lnTo>
                    <a:lnTo>
                      <a:pt x="195" y="156"/>
                    </a:lnTo>
                    <a:lnTo>
                      <a:pt x="204" y="167"/>
                    </a:lnTo>
                    <a:lnTo>
                      <a:pt x="204" y="177"/>
                    </a:lnTo>
                    <a:lnTo>
                      <a:pt x="196" y="191"/>
                    </a:lnTo>
                    <a:lnTo>
                      <a:pt x="176" y="200"/>
                    </a:lnTo>
                    <a:lnTo>
                      <a:pt x="144" y="208"/>
                    </a:lnTo>
                    <a:lnTo>
                      <a:pt x="105" y="223"/>
                    </a:lnTo>
                    <a:lnTo>
                      <a:pt x="72" y="241"/>
                    </a:lnTo>
                    <a:lnTo>
                      <a:pt x="49" y="261"/>
                    </a:lnTo>
                    <a:lnTo>
                      <a:pt x="32" y="285"/>
                    </a:lnTo>
                    <a:lnTo>
                      <a:pt x="23" y="307"/>
                    </a:lnTo>
                    <a:lnTo>
                      <a:pt x="16" y="336"/>
                    </a:lnTo>
                    <a:lnTo>
                      <a:pt x="8" y="361"/>
                    </a:lnTo>
                    <a:lnTo>
                      <a:pt x="0" y="381"/>
                    </a:lnTo>
                    <a:lnTo>
                      <a:pt x="4" y="393"/>
                    </a:lnTo>
                    <a:lnTo>
                      <a:pt x="12" y="401"/>
                    </a:lnTo>
                    <a:lnTo>
                      <a:pt x="30" y="403"/>
                    </a:lnTo>
                    <a:lnTo>
                      <a:pt x="53" y="398"/>
                    </a:lnTo>
                    <a:lnTo>
                      <a:pt x="89" y="403"/>
                    </a:lnTo>
                    <a:lnTo>
                      <a:pt x="128" y="417"/>
                    </a:lnTo>
                    <a:lnTo>
                      <a:pt x="144" y="435"/>
                    </a:lnTo>
                    <a:lnTo>
                      <a:pt x="160" y="441"/>
                    </a:lnTo>
                    <a:lnTo>
                      <a:pt x="187" y="435"/>
                    </a:lnTo>
                    <a:lnTo>
                      <a:pt x="215" y="423"/>
                    </a:lnTo>
                    <a:lnTo>
                      <a:pt x="218" y="414"/>
                    </a:lnTo>
                    <a:lnTo>
                      <a:pt x="213" y="405"/>
                    </a:lnTo>
                    <a:lnTo>
                      <a:pt x="181" y="388"/>
                    </a:lnTo>
                    <a:lnTo>
                      <a:pt x="133" y="379"/>
                    </a:lnTo>
                    <a:lnTo>
                      <a:pt x="85" y="375"/>
                    </a:lnTo>
                    <a:lnTo>
                      <a:pt x="64" y="369"/>
                    </a:lnTo>
                    <a:lnTo>
                      <a:pt x="55" y="361"/>
                    </a:lnTo>
                    <a:lnTo>
                      <a:pt x="49" y="348"/>
                    </a:lnTo>
                    <a:lnTo>
                      <a:pt x="53" y="328"/>
                    </a:lnTo>
                    <a:lnTo>
                      <a:pt x="60" y="305"/>
                    </a:lnTo>
                    <a:lnTo>
                      <a:pt x="78" y="285"/>
                    </a:lnTo>
                    <a:lnTo>
                      <a:pt x="109" y="266"/>
                    </a:lnTo>
                    <a:lnTo>
                      <a:pt x="145" y="251"/>
                    </a:lnTo>
                    <a:lnTo>
                      <a:pt x="187" y="235"/>
                    </a:lnTo>
                    <a:lnTo>
                      <a:pt x="229" y="221"/>
                    </a:lnTo>
                    <a:lnTo>
                      <a:pt x="247" y="210"/>
                    </a:lnTo>
                    <a:lnTo>
                      <a:pt x="257" y="195"/>
                    </a:lnTo>
                    <a:lnTo>
                      <a:pt x="261" y="178"/>
                    </a:lnTo>
                    <a:lnTo>
                      <a:pt x="256" y="163"/>
                    </a:lnTo>
                    <a:lnTo>
                      <a:pt x="242" y="141"/>
                    </a:lnTo>
                    <a:lnTo>
                      <a:pt x="224" y="111"/>
                    </a:lnTo>
                    <a:lnTo>
                      <a:pt x="206" y="68"/>
                    </a:lnTo>
                    <a:lnTo>
                      <a:pt x="186" y="29"/>
                    </a:lnTo>
                    <a:lnTo>
                      <a:pt x="160" y="3"/>
                    </a:lnTo>
                    <a:lnTo>
                      <a:pt x="155" y="3"/>
                    </a:lnTo>
                    <a:lnTo>
                      <a:pt x="137" y="0"/>
                    </a:lnTo>
                    <a:lnTo>
                      <a:pt x="11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69" name="Freeform 67"/>
              <p:cNvSpPr>
                <a:spLocks/>
              </p:cNvSpPr>
              <p:nvPr/>
            </p:nvSpPr>
            <p:spPr bwMode="auto">
              <a:xfrm>
                <a:off x="6870700" y="1603375"/>
                <a:ext cx="474663" cy="433387"/>
              </a:xfrm>
              <a:custGeom>
                <a:avLst/>
                <a:gdLst>
                  <a:gd name="T0" fmla="*/ 2147483647 w 299"/>
                  <a:gd name="T1" fmla="*/ 2147483647 h 273"/>
                  <a:gd name="T2" fmla="*/ 2147483647 w 299"/>
                  <a:gd name="T3" fmla="*/ 2147483647 h 273"/>
                  <a:gd name="T4" fmla="*/ 2147483647 w 299"/>
                  <a:gd name="T5" fmla="*/ 2147483647 h 273"/>
                  <a:gd name="T6" fmla="*/ 2147483647 w 299"/>
                  <a:gd name="T7" fmla="*/ 2147483647 h 273"/>
                  <a:gd name="T8" fmla="*/ 2147483647 w 299"/>
                  <a:gd name="T9" fmla="*/ 2147483647 h 273"/>
                  <a:gd name="T10" fmla="*/ 2147483647 w 299"/>
                  <a:gd name="T11" fmla="*/ 2147483647 h 273"/>
                  <a:gd name="T12" fmla="*/ 2147483647 w 299"/>
                  <a:gd name="T13" fmla="*/ 2147483647 h 273"/>
                  <a:gd name="T14" fmla="*/ 2147483647 w 299"/>
                  <a:gd name="T15" fmla="*/ 2147483647 h 273"/>
                  <a:gd name="T16" fmla="*/ 2147483647 w 299"/>
                  <a:gd name="T17" fmla="*/ 0 h 273"/>
                  <a:gd name="T18" fmla="*/ 2147483647 w 299"/>
                  <a:gd name="T19" fmla="*/ 2147483647 h 273"/>
                  <a:gd name="T20" fmla="*/ 2147483647 w 299"/>
                  <a:gd name="T21" fmla="*/ 2147483647 h 273"/>
                  <a:gd name="T22" fmla="*/ 2147483647 w 299"/>
                  <a:gd name="T23" fmla="*/ 2147483647 h 273"/>
                  <a:gd name="T24" fmla="*/ 2147483647 w 299"/>
                  <a:gd name="T25" fmla="*/ 2147483647 h 273"/>
                  <a:gd name="T26" fmla="*/ 2147483647 w 299"/>
                  <a:gd name="T27" fmla="*/ 2147483647 h 273"/>
                  <a:gd name="T28" fmla="*/ 2147483647 w 299"/>
                  <a:gd name="T29" fmla="*/ 2147483647 h 273"/>
                  <a:gd name="T30" fmla="*/ 2147483647 w 299"/>
                  <a:gd name="T31" fmla="*/ 2147483647 h 273"/>
                  <a:gd name="T32" fmla="*/ 2147483647 w 299"/>
                  <a:gd name="T33" fmla="*/ 2147483647 h 273"/>
                  <a:gd name="T34" fmla="*/ 2147483647 w 299"/>
                  <a:gd name="T35" fmla="*/ 2147483647 h 273"/>
                  <a:gd name="T36" fmla="*/ 2147483647 w 299"/>
                  <a:gd name="T37" fmla="*/ 2147483647 h 273"/>
                  <a:gd name="T38" fmla="*/ 2147483647 w 299"/>
                  <a:gd name="T39" fmla="*/ 2147483647 h 273"/>
                  <a:gd name="T40" fmla="*/ 2147483647 w 299"/>
                  <a:gd name="T41" fmla="*/ 2147483647 h 273"/>
                  <a:gd name="T42" fmla="*/ 2147483647 w 299"/>
                  <a:gd name="T43" fmla="*/ 2147483647 h 273"/>
                  <a:gd name="T44" fmla="*/ 2147483647 w 299"/>
                  <a:gd name="T45" fmla="*/ 2147483647 h 273"/>
                  <a:gd name="T46" fmla="*/ 2147483647 w 299"/>
                  <a:gd name="T47" fmla="*/ 2147483647 h 273"/>
                  <a:gd name="T48" fmla="*/ 2147483647 w 299"/>
                  <a:gd name="T49" fmla="*/ 2147483647 h 273"/>
                  <a:gd name="T50" fmla="*/ 2147483647 w 299"/>
                  <a:gd name="T51" fmla="*/ 2147483647 h 273"/>
                  <a:gd name="T52" fmla="*/ 2147483647 w 299"/>
                  <a:gd name="T53" fmla="*/ 2147483647 h 273"/>
                  <a:gd name="T54" fmla="*/ 2147483647 w 299"/>
                  <a:gd name="T55" fmla="*/ 2147483647 h 273"/>
                  <a:gd name="T56" fmla="*/ 2147483647 w 299"/>
                  <a:gd name="T57" fmla="*/ 2147483647 h 273"/>
                  <a:gd name="T58" fmla="*/ 2147483647 w 299"/>
                  <a:gd name="T59" fmla="*/ 2147483647 h 273"/>
                  <a:gd name="T60" fmla="*/ 0 w 299"/>
                  <a:gd name="T61" fmla="*/ 2147483647 h 273"/>
                  <a:gd name="T62" fmla="*/ 2147483647 w 299"/>
                  <a:gd name="T63" fmla="*/ 2147483647 h 273"/>
                  <a:gd name="T64" fmla="*/ 2147483647 w 299"/>
                  <a:gd name="T65" fmla="*/ 2147483647 h 273"/>
                  <a:gd name="T66" fmla="*/ 2147483647 w 299"/>
                  <a:gd name="T67" fmla="*/ 2147483647 h 273"/>
                  <a:gd name="T68" fmla="*/ 2147483647 w 299"/>
                  <a:gd name="T69" fmla="*/ 2147483647 h 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273"/>
                  <a:gd name="T107" fmla="*/ 299 w 299"/>
                  <a:gd name="T108" fmla="*/ 273 h 27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273">
                    <a:moveTo>
                      <a:pt x="80" y="183"/>
                    </a:moveTo>
                    <a:lnTo>
                      <a:pt x="65" y="143"/>
                    </a:lnTo>
                    <a:lnTo>
                      <a:pt x="57" y="111"/>
                    </a:lnTo>
                    <a:lnTo>
                      <a:pt x="54" y="81"/>
                    </a:lnTo>
                    <a:lnTo>
                      <a:pt x="57" y="53"/>
                    </a:lnTo>
                    <a:lnTo>
                      <a:pt x="69" y="32"/>
                    </a:lnTo>
                    <a:lnTo>
                      <a:pt x="92" y="15"/>
                    </a:lnTo>
                    <a:lnTo>
                      <a:pt x="120" y="5"/>
                    </a:lnTo>
                    <a:lnTo>
                      <a:pt x="147" y="0"/>
                    </a:lnTo>
                    <a:lnTo>
                      <a:pt x="182" y="2"/>
                    </a:lnTo>
                    <a:lnTo>
                      <a:pt x="215" y="13"/>
                    </a:lnTo>
                    <a:lnTo>
                      <a:pt x="231" y="29"/>
                    </a:lnTo>
                    <a:lnTo>
                      <a:pt x="254" y="53"/>
                    </a:lnTo>
                    <a:lnTo>
                      <a:pt x="274" y="81"/>
                    </a:lnTo>
                    <a:lnTo>
                      <a:pt x="288" y="111"/>
                    </a:lnTo>
                    <a:lnTo>
                      <a:pt x="299" y="152"/>
                    </a:lnTo>
                    <a:lnTo>
                      <a:pt x="297" y="186"/>
                    </a:lnTo>
                    <a:lnTo>
                      <a:pt x="292" y="215"/>
                    </a:lnTo>
                    <a:lnTo>
                      <a:pt x="276" y="234"/>
                    </a:lnTo>
                    <a:lnTo>
                      <a:pt x="261" y="247"/>
                    </a:lnTo>
                    <a:lnTo>
                      <a:pt x="238" y="254"/>
                    </a:lnTo>
                    <a:lnTo>
                      <a:pt x="208" y="255"/>
                    </a:lnTo>
                    <a:lnTo>
                      <a:pt x="178" y="251"/>
                    </a:lnTo>
                    <a:lnTo>
                      <a:pt x="151" y="240"/>
                    </a:lnTo>
                    <a:lnTo>
                      <a:pt x="132" y="230"/>
                    </a:lnTo>
                    <a:lnTo>
                      <a:pt x="101" y="207"/>
                    </a:lnTo>
                    <a:lnTo>
                      <a:pt x="57" y="247"/>
                    </a:lnTo>
                    <a:lnTo>
                      <a:pt x="41" y="270"/>
                    </a:lnTo>
                    <a:lnTo>
                      <a:pt x="19" y="273"/>
                    </a:lnTo>
                    <a:lnTo>
                      <a:pt x="4" y="265"/>
                    </a:lnTo>
                    <a:lnTo>
                      <a:pt x="0" y="254"/>
                    </a:lnTo>
                    <a:lnTo>
                      <a:pt x="4" y="235"/>
                    </a:lnTo>
                    <a:lnTo>
                      <a:pt x="18" y="224"/>
                    </a:lnTo>
                    <a:lnTo>
                      <a:pt x="54" y="203"/>
                    </a:lnTo>
                    <a:lnTo>
                      <a:pt x="80" y="1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0" name="Freeform 68"/>
              <p:cNvSpPr>
                <a:spLocks/>
              </p:cNvSpPr>
              <p:nvPr/>
            </p:nvSpPr>
            <p:spPr bwMode="auto">
              <a:xfrm>
                <a:off x="7191375" y="2032000"/>
                <a:ext cx="458788" cy="593725"/>
              </a:xfrm>
              <a:custGeom>
                <a:avLst/>
                <a:gdLst>
                  <a:gd name="T0" fmla="*/ 2147483647 w 289"/>
                  <a:gd name="T1" fmla="*/ 2147483647 h 374"/>
                  <a:gd name="T2" fmla="*/ 2147483647 w 289"/>
                  <a:gd name="T3" fmla="*/ 2147483647 h 374"/>
                  <a:gd name="T4" fmla="*/ 2147483647 w 289"/>
                  <a:gd name="T5" fmla="*/ 0 h 374"/>
                  <a:gd name="T6" fmla="*/ 2147483647 w 289"/>
                  <a:gd name="T7" fmla="*/ 2147483647 h 374"/>
                  <a:gd name="T8" fmla="*/ 2147483647 w 289"/>
                  <a:gd name="T9" fmla="*/ 2147483647 h 374"/>
                  <a:gd name="T10" fmla="*/ 2147483647 w 289"/>
                  <a:gd name="T11" fmla="*/ 2147483647 h 374"/>
                  <a:gd name="T12" fmla="*/ 2147483647 w 289"/>
                  <a:gd name="T13" fmla="*/ 2147483647 h 374"/>
                  <a:gd name="T14" fmla="*/ 2147483647 w 289"/>
                  <a:gd name="T15" fmla="*/ 2147483647 h 374"/>
                  <a:gd name="T16" fmla="*/ 2147483647 w 289"/>
                  <a:gd name="T17" fmla="*/ 2147483647 h 374"/>
                  <a:gd name="T18" fmla="*/ 2147483647 w 289"/>
                  <a:gd name="T19" fmla="*/ 2147483647 h 374"/>
                  <a:gd name="T20" fmla="*/ 2147483647 w 289"/>
                  <a:gd name="T21" fmla="*/ 2147483647 h 374"/>
                  <a:gd name="T22" fmla="*/ 2147483647 w 289"/>
                  <a:gd name="T23" fmla="*/ 2147483647 h 374"/>
                  <a:gd name="T24" fmla="*/ 2147483647 w 289"/>
                  <a:gd name="T25" fmla="*/ 2147483647 h 374"/>
                  <a:gd name="T26" fmla="*/ 2147483647 w 289"/>
                  <a:gd name="T27" fmla="*/ 2147483647 h 374"/>
                  <a:gd name="T28" fmla="*/ 2147483647 w 289"/>
                  <a:gd name="T29" fmla="*/ 2147483647 h 374"/>
                  <a:gd name="T30" fmla="*/ 2147483647 w 289"/>
                  <a:gd name="T31" fmla="*/ 2147483647 h 374"/>
                  <a:gd name="T32" fmla="*/ 2147483647 w 289"/>
                  <a:gd name="T33" fmla="*/ 2147483647 h 374"/>
                  <a:gd name="T34" fmla="*/ 2147483647 w 289"/>
                  <a:gd name="T35" fmla="*/ 2147483647 h 374"/>
                  <a:gd name="T36" fmla="*/ 2147483647 w 289"/>
                  <a:gd name="T37" fmla="*/ 2147483647 h 374"/>
                  <a:gd name="T38" fmla="*/ 2147483647 w 289"/>
                  <a:gd name="T39" fmla="*/ 2147483647 h 374"/>
                  <a:gd name="T40" fmla="*/ 2147483647 w 289"/>
                  <a:gd name="T41" fmla="*/ 2147483647 h 374"/>
                  <a:gd name="T42" fmla="*/ 2147483647 w 289"/>
                  <a:gd name="T43" fmla="*/ 2147483647 h 374"/>
                  <a:gd name="T44" fmla="*/ 2147483647 w 289"/>
                  <a:gd name="T45" fmla="*/ 2147483647 h 374"/>
                  <a:gd name="T46" fmla="*/ 2147483647 w 289"/>
                  <a:gd name="T47" fmla="*/ 2147483647 h 374"/>
                  <a:gd name="T48" fmla="*/ 2147483647 w 289"/>
                  <a:gd name="T49" fmla="*/ 2147483647 h 374"/>
                  <a:gd name="T50" fmla="*/ 2147483647 w 289"/>
                  <a:gd name="T51" fmla="*/ 2147483647 h 374"/>
                  <a:gd name="T52" fmla="*/ 2147483647 w 289"/>
                  <a:gd name="T53" fmla="*/ 2147483647 h 374"/>
                  <a:gd name="T54" fmla="*/ 2147483647 w 289"/>
                  <a:gd name="T55" fmla="*/ 2147483647 h 374"/>
                  <a:gd name="T56" fmla="*/ 2147483647 w 289"/>
                  <a:gd name="T57" fmla="*/ 2147483647 h 374"/>
                  <a:gd name="T58" fmla="*/ 2147483647 w 289"/>
                  <a:gd name="T59" fmla="*/ 2147483647 h 374"/>
                  <a:gd name="T60" fmla="*/ 2147483647 w 289"/>
                  <a:gd name="T61" fmla="*/ 2147483647 h 374"/>
                  <a:gd name="T62" fmla="*/ 2147483647 w 289"/>
                  <a:gd name="T63" fmla="*/ 2147483647 h 374"/>
                  <a:gd name="T64" fmla="*/ 0 w 289"/>
                  <a:gd name="T65" fmla="*/ 2147483647 h 374"/>
                  <a:gd name="T66" fmla="*/ 2147483647 w 289"/>
                  <a:gd name="T67" fmla="*/ 2147483647 h 374"/>
                  <a:gd name="T68" fmla="*/ 2147483647 w 289"/>
                  <a:gd name="T69" fmla="*/ 2147483647 h 374"/>
                  <a:gd name="T70" fmla="*/ 2147483647 w 289"/>
                  <a:gd name="T71" fmla="*/ 2147483647 h 3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9"/>
                  <a:gd name="T109" fmla="*/ 0 h 374"/>
                  <a:gd name="T110" fmla="*/ 289 w 289"/>
                  <a:gd name="T111" fmla="*/ 374 h 3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9" h="374">
                    <a:moveTo>
                      <a:pt x="33" y="20"/>
                    </a:moveTo>
                    <a:lnTo>
                      <a:pt x="59" y="7"/>
                    </a:lnTo>
                    <a:lnTo>
                      <a:pt x="91" y="0"/>
                    </a:lnTo>
                    <a:lnTo>
                      <a:pt x="128" y="4"/>
                    </a:lnTo>
                    <a:lnTo>
                      <a:pt x="169" y="17"/>
                    </a:lnTo>
                    <a:lnTo>
                      <a:pt x="203" y="38"/>
                    </a:lnTo>
                    <a:lnTo>
                      <a:pt x="226" y="60"/>
                    </a:lnTo>
                    <a:lnTo>
                      <a:pt x="255" y="92"/>
                    </a:lnTo>
                    <a:lnTo>
                      <a:pt x="274" y="130"/>
                    </a:lnTo>
                    <a:lnTo>
                      <a:pt x="285" y="170"/>
                    </a:lnTo>
                    <a:lnTo>
                      <a:pt x="289" y="215"/>
                    </a:lnTo>
                    <a:lnTo>
                      <a:pt x="283" y="260"/>
                    </a:lnTo>
                    <a:lnTo>
                      <a:pt x="270" y="300"/>
                    </a:lnTo>
                    <a:lnTo>
                      <a:pt x="252" y="333"/>
                    </a:lnTo>
                    <a:lnTo>
                      <a:pt x="230" y="359"/>
                    </a:lnTo>
                    <a:lnTo>
                      <a:pt x="202" y="368"/>
                    </a:lnTo>
                    <a:lnTo>
                      <a:pt x="169" y="374"/>
                    </a:lnTo>
                    <a:lnTo>
                      <a:pt x="132" y="370"/>
                    </a:lnTo>
                    <a:lnTo>
                      <a:pt x="95" y="363"/>
                    </a:lnTo>
                    <a:lnTo>
                      <a:pt x="68" y="343"/>
                    </a:lnTo>
                    <a:lnTo>
                      <a:pt x="49" y="320"/>
                    </a:lnTo>
                    <a:lnTo>
                      <a:pt x="41" y="298"/>
                    </a:lnTo>
                    <a:lnTo>
                      <a:pt x="41" y="271"/>
                    </a:lnTo>
                    <a:lnTo>
                      <a:pt x="46" y="248"/>
                    </a:lnTo>
                    <a:lnTo>
                      <a:pt x="60" y="225"/>
                    </a:lnTo>
                    <a:lnTo>
                      <a:pt x="68" y="200"/>
                    </a:lnTo>
                    <a:lnTo>
                      <a:pt x="70" y="180"/>
                    </a:lnTo>
                    <a:lnTo>
                      <a:pt x="60" y="160"/>
                    </a:lnTo>
                    <a:lnTo>
                      <a:pt x="41" y="145"/>
                    </a:lnTo>
                    <a:lnTo>
                      <a:pt x="22" y="130"/>
                    </a:lnTo>
                    <a:lnTo>
                      <a:pt x="8" y="111"/>
                    </a:lnTo>
                    <a:lnTo>
                      <a:pt x="3" y="86"/>
                    </a:lnTo>
                    <a:lnTo>
                      <a:pt x="0" y="57"/>
                    </a:lnTo>
                    <a:lnTo>
                      <a:pt x="12" y="36"/>
                    </a:lnTo>
                    <a:lnTo>
                      <a:pt x="23" y="23"/>
                    </a:lnTo>
                    <a:lnTo>
                      <a:pt x="33"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1" name="Freeform 69"/>
              <p:cNvSpPr>
                <a:spLocks/>
              </p:cNvSpPr>
              <p:nvPr/>
            </p:nvSpPr>
            <p:spPr bwMode="auto">
              <a:xfrm>
                <a:off x="6786578" y="1928802"/>
                <a:ext cx="752475" cy="690562"/>
              </a:xfrm>
              <a:custGeom>
                <a:avLst/>
                <a:gdLst>
                  <a:gd name="T0" fmla="*/ 2147483647 w 474"/>
                  <a:gd name="T1" fmla="*/ 2147483647 h 435"/>
                  <a:gd name="T2" fmla="*/ 2147483647 w 474"/>
                  <a:gd name="T3" fmla="*/ 0 h 435"/>
                  <a:gd name="T4" fmla="*/ 2147483647 w 474"/>
                  <a:gd name="T5" fmla="*/ 2147483647 h 435"/>
                  <a:gd name="T6" fmla="*/ 2147483647 w 474"/>
                  <a:gd name="T7" fmla="*/ 2147483647 h 435"/>
                  <a:gd name="T8" fmla="*/ 2147483647 w 474"/>
                  <a:gd name="T9" fmla="*/ 2147483647 h 435"/>
                  <a:gd name="T10" fmla="*/ 2147483647 w 474"/>
                  <a:gd name="T11" fmla="*/ 2147483647 h 435"/>
                  <a:gd name="T12" fmla="*/ 2147483647 w 474"/>
                  <a:gd name="T13" fmla="*/ 2147483647 h 435"/>
                  <a:gd name="T14" fmla="*/ 2147483647 w 474"/>
                  <a:gd name="T15" fmla="*/ 2147483647 h 435"/>
                  <a:gd name="T16" fmla="*/ 2147483647 w 474"/>
                  <a:gd name="T17" fmla="*/ 2147483647 h 435"/>
                  <a:gd name="T18" fmla="*/ 2147483647 w 474"/>
                  <a:gd name="T19" fmla="*/ 2147483647 h 435"/>
                  <a:gd name="T20" fmla="*/ 2147483647 w 474"/>
                  <a:gd name="T21" fmla="*/ 2147483647 h 435"/>
                  <a:gd name="T22" fmla="*/ 2147483647 w 474"/>
                  <a:gd name="T23" fmla="*/ 2147483647 h 435"/>
                  <a:gd name="T24" fmla="*/ 2147483647 w 474"/>
                  <a:gd name="T25" fmla="*/ 2147483647 h 435"/>
                  <a:gd name="T26" fmla="*/ 2147483647 w 474"/>
                  <a:gd name="T27" fmla="*/ 2147483647 h 435"/>
                  <a:gd name="T28" fmla="*/ 2147483647 w 474"/>
                  <a:gd name="T29" fmla="*/ 2147483647 h 435"/>
                  <a:gd name="T30" fmla="*/ 2147483647 w 474"/>
                  <a:gd name="T31" fmla="*/ 2147483647 h 435"/>
                  <a:gd name="T32" fmla="*/ 2147483647 w 474"/>
                  <a:gd name="T33" fmla="*/ 2147483647 h 435"/>
                  <a:gd name="T34" fmla="*/ 2147483647 w 474"/>
                  <a:gd name="T35" fmla="*/ 2147483647 h 435"/>
                  <a:gd name="T36" fmla="*/ 2147483647 w 474"/>
                  <a:gd name="T37" fmla="*/ 2147483647 h 435"/>
                  <a:gd name="T38" fmla="*/ 2147483647 w 474"/>
                  <a:gd name="T39" fmla="*/ 2147483647 h 435"/>
                  <a:gd name="T40" fmla="*/ 2147483647 w 474"/>
                  <a:gd name="T41" fmla="*/ 2147483647 h 435"/>
                  <a:gd name="T42" fmla="*/ 2147483647 w 474"/>
                  <a:gd name="T43" fmla="*/ 2147483647 h 435"/>
                  <a:gd name="T44" fmla="*/ 2147483647 w 474"/>
                  <a:gd name="T45" fmla="*/ 2147483647 h 435"/>
                  <a:gd name="T46" fmla="*/ 2147483647 w 474"/>
                  <a:gd name="T47" fmla="*/ 2147483647 h 435"/>
                  <a:gd name="T48" fmla="*/ 2147483647 w 474"/>
                  <a:gd name="T49" fmla="*/ 2147483647 h 435"/>
                  <a:gd name="T50" fmla="*/ 2147483647 w 474"/>
                  <a:gd name="T51" fmla="*/ 2147483647 h 435"/>
                  <a:gd name="T52" fmla="*/ 2147483647 w 474"/>
                  <a:gd name="T53" fmla="*/ 2147483647 h 435"/>
                  <a:gd name="T54" fmla="*/ 2147483647 w 474"/>
                  <a:gd name="T55" fmla="*/ 2147483647 h 435"/>
                  <a:gd name="T56" fmla="*/ 2147483647 w 474"/>
                  <a:gd name="T57" fmla="*/ 2147483647 h 435"/>
                  <a:gd name="T58" fmla="*/ 2147483647 w 474"/>
                  <a:gd name="T59" fmla="*/ 2147483647 h 435"/>
                  <a:gd name="T60" fmla="*/ 2147483647 w 474"/>
                  <a:gd name="T61" fmla="*/ 2147483647 h 435"/>
                  <a:gd name="T62" fmla="*/ 2147483647 w 474"/>
                  <a:gd name="T63" fmla="*/ 2147483647 h 435"/>
                  <a:gd name="T64" fmla="*/ 2147483647 w 474"/>
                  <a:gd name="T65" fmla="*/ 2147483647 h 435"/>
                  <a:gd name="T66" fmla="*/ 2147483647 w 474"/>
                  <a:gd name="T67" fmla="*/ 2147483647 h 435"/>
                  <a:gd name="T68" fmla="*/ 2147483647 w 474"/>
                  <a:gd name="T69" fmla="*/ 2147483647 h 435"/>
                  <a:gd name="T70" fmla="*/ 2147483647 w 474"/>
                  <a:gd name="T71" fmla="*/ 2147483647 h 435"/>
                  <a:gd name="T72" fmla="*/ 2147483647 w 474"/>
                  <a:gd name="T73" fmla="*/ 2147483647 h 435"/>
                  <a:gd name="T74" fmla="*/ 2147483647 w 474"/>
                  <a:gd name="T75" fmla="*/ 2147483647 h 435"/>
                  <a:gd name="T76" fmla="*/ 2147483647 w 474"/>
                  <a:gd name="T77" fmla="*/ 2147483647 h 435"/>
                  <a:gd name="T78" fmla="*/ 2147483647 w 474"/>
                  <a:gd name="T79" fmla="*/ 2147483647 h 435"/>
                  <a:gd name="T80" fmla="*/ 2147483647 w 474"/>
                  <a:gd name="T81" fmla="*/ 2147483647 h 435"/>
                  <a:gd name="T82" fmla="*/ 2147483647 w 474"/>
                  <a:gd name="T83" fmla="*/ 2147483647 h 435"/>
                  <a:gd name="T84" fmla="*/ 2147483647 w 474"/>
                  <a:gd name="T85" fmla="*/ 2147483647 h 435"/>
                  <a:gd name="T86" fmla="*/ 2147483647 w 474"/>
                  <a:gd name="T87" fmla="*/ 2147483647 h 435"/>
                  <a:gd name="T88" fmla="*/ 2147483647 w 474"/>
                  <a:gd name="T89" fmla="*/ 2147483647 h 435"/>
                  <a:gd name="T90" fmla="*/ 2147483647 w 474"/>
                  <a:gd name="T91" fmla="*/ 2147483647 h 435"/>
                  <a:gd name="T92" fmla="*/ 2147483647 w 474"/>
                  <a:gd name="T93" fmla="*/ 2147483647 h 435"/>
                  <a:gd name="T94" fmla="*/ 2147483647 w 474"/>
                  <a:gd name="T95" fmla="*/ 2147483647 h 435"/>
                  <a:gd name="T96" fmla="*/ 2147483647 w 474"/>
                  <a:gd name="T97" fmla="*/ 2147483647 h 435"/>
                  <a:gd name="T98" fmla="*/ 0 w 474"/>
                  <a:gd name="T99" fmla="*/ 2147483647 h 435"/>
                  <a:gd name="T100" fmla="*/ 2147483647 w 474"/>
                  <a:gd name="T101" fmla="*/ 2147483647 h 435"/>
                  <a:gd name="T102" fmla="*/ 2147483647 w 474"/>
                  <a:gd name="T103" fmla="*/ 2147483647 h 435"/>
                  <a:gd name="T104" fmla="*/ 2147483647 w 474"/>
                  <a:gd name="T105" fmla="*/ 2147483647 h 435"/>
                  <a:gd name="T106" fmla="*/ 2147483647 w 474"/>
                  <a:gd name="T107" fmla="*/ 2147483647 h 435"/>
                  <a:gd name="T108" fmla="*/ 2147483647 w 474"/>
                  <a:gd name="T109" fmla="*/ 2147483647 h 435"/>
                  <a:gd name="T110" fmla="*/ 2147483647 w 474"/>
                  <a:gd name="T111" fmla="*/ 2147483647 h 435"/>
                  <a:gd name="T112" fmla="*/ 2147483647 w 474"/>
                  <a:gd name="T113" fmla="*/ 2147483647 h 435"/>
                  <a:gd name="T114" fmla="*/ 2147483647 w 474"/>
                  <a:gd name="T115" fmla="*/ 2147483647 h 435"/>
                  <a:gd name="T116" fmla="*/ 2147483647 w 474"/>
                  <a:gd name="T117" fmla="*/ 2147483647 h 435"/>
                  <a:gd name="T118" fmla="*/ 2147483647 w 474"/>
                  <a:gd name="T119" fmla="*/ 2147483647 h 435"/>
                  <a:gd name="T120" fmla="*/ 2147483647 w 474"/>
                  <a:gd name="T121" fmla="*/ 2147483647 h 435"/>
                  <a:gd name="T122" fmla="*/ 2147483647 w 474"/>
                  <a:gd name="T123" fmla="*/ 2147483647 h 4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4"/>
                  <a:gd name="T187" fmla="*/ 0 h 435"/>
                  <a:gd name="T188" fmla="*/ 474 w 474"/>
                  <a:gd name="T189" fmla="*/ 435 h 4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4" h="435">
                    <a:moveTo>
                      <a:pt x="330" y="48"/>
                    </a:moveTo>
                    <a:lnTo>
                      <a:pt x="375" y="22"/>
                    </a:lnTo>
                    <a:lnTo>
                      <a:pt x="404" y="8"/>
                    </a:lnTo>
                    <a:lnTo>
                      <a:pt x="439" y="0"/>
                    </a:lnTo>
                    <a:lnTo>
                      <a:pt x="464" y="9"/>
                    </a:lnTo>
                    <a:lnTo>
                      <a:pt x="474" y="35"/>
                    </a:lnTo>
                    <a:lnTo>
                      <a:pt x="454" y="61"/>
                    </a:lnTo>
                    <a:lnTo>
                      <a:pt x="426" y="81"/>
                    </a:lnTo>
                    <a:lnTo>
                      <a:pt x="373" y="97"/>
                    </a:lnTo>
                    <a:lnTo>
                      <a:pt x="299" y="127"/>
                    </a:lnTo>
                    <a:lnTo>
                      <a:pt x="231" y="168"/>
                    </a:lnTo>
                    <a:lnTo>
                      <a:pt x="190" y="214"/>
                    </a:lnTo>
                    <a:lnTo>
                      <a:pt x="160" y="276"/>
                    </a:lnTo>
                    <a:lnTo>
                      <a:pt x="156" y="280"/>
                    </a:lnTo>
                    <a:lnTo>
                      <a:pt x="144" y="338"/>
                    </a:lnTo>
                    <a:lnTo>
                      <a:pt x="144" y="358"/>
                    </a:lnTo>
                    <a:lnTo>
                      <a:pt x="144" y="363"/>
                    </a:lnTo>
                    <a:lnTo>
                      <a:pt x="147" y="367"/>
                    </a:lnTo>
                    <a:lnTo>
                      <a:pt x="148" y="373"/>
                    </a:lnTo>
                    <a:lnTo>
                      <a:pt x="155" y="377"/>
                    </a:lnTo>
                    <a:lnTo>
                      <a:pt x="160" y="380"/>
                    </a:lnTo>
                    <a:lnTo>
                      <a:pt x="170" y="383"/>
                    </a:lnTo>
                    <a:lnTo>
                      <a:pt x="175" y="383"/>
                    </a:lnTo>
                    <a:lnTo>
                      <a:pt x="183" y="383"/>
                    </a:lnTo>
                    <a:lnTo>
                      <a:pt x="190" y="384"/>
                    </a:lnTo>
                    <a:lnTo>
                      <a:pt x="197" y="386"/>
                    </a:lnTo>
                    <a:lnTo>
                      <a:pt x="203" y="389"/>
                    </a:lnTo>
                    <a:lnTo>
                      <a:pt x="211" y="389"/>
                    </a:lnTo>
                    <a:lnTo>
                      <a:pt x="216" y="389"/>
                    </a:lnTo>
                    <a:lnTo>
                      <a:pt x="222" y="393"/>
                    </a:lnTo>
                    <a:lnTo>
                      <a:pt x="228" y="394"/>
                    </a:lnTo>
                    <a:lnTo>
                      <a:pt x="234" y="399"/>
                    </a:lnTo>
                    <a:lnTo>
                      <a:pt x="235" y="404"/>
                    </a:lnTo>
                    <a:lnTo>
                      <a:pt x="235" y="409"/>
                    </a:lnTo>
                    <a:lnTo>
                      <a:pt x="231" y="414"/>
                    </a:lnTo>
                    <a:lnTo>
                      <a:pt x="230" y="419"/>
                    </a:lnTo>
                    <a:lnTo>
                      <a:pt x="224" y="424"/>
                    </a:lnTo>
                    <a:lnTo>
                      <a:pt x="219" y="426"/>
                    </a:lnTo>
                    <a:lnTo>
                      <a:pt x="211" y="426"/>
                    </a:lnTo>
                    <a:lnTo>
                      <a:pt x="205" y="426"/>
                    </a:lnTo>
                    <a:lnTo>
                      <a:pt x="198" y="426"/>
                    </a:lnTo>
                    <a:lnTo>
                      <a:pt x="193" y="423"/>
                    </a:lnTo>
                    <a:lnTo>
                      <a:pt x="187" y="419"/>
                    </a:lnTo>
                    <a:lnTo>
                      <a:pt x="183" y="414"/>
                    </a:lnTo>
                    <a:lnTo>
                      <a:pt x="178" y="410"/>
                    </a:lnTo>
                    <a:lnTo>
                      <a:pt x="171" y="406"/>
                    </a:lnTo>
                    <a:lnTo>
                      <a:pt x="164" y="403"/>
                    </a:lnTo>
                    <a:lnTo>
                      <a:pt x="156" y="401"/>
                    </a:lnTo>
                    <a:lnTo>
                      <a:pt x="151" y="397"/>
                    </a:lnTo>
                    <a:lnTo>
                      <a:pt x="144" y="396"/>
                    </a:lnTo>
                    <a:lnTo>
                      <a:pt x="139" y="397"/>
                    </a:lnTo>
                    <a:lnTo>
                      <a:pt x="133" y="397"/>
                    </a:lnTo>
                    <a:lnTo>
                      <a:pt x="125" y="399"/>
                    </a:lnTo>
                    <a:lnTo>
                      <a:pt x="118" y="403"/>
                    </a:lnTo>
                    <a:lnTo>
                      <a:pt x="110" y="407"/>
                    </a:lnTo>
                    <a:lnTo>
                      <a:pt x="102" y="409"/>
                    </a:lnTo>
                    <a:lnTo>
                      <a:pt x="96" y="413"/>
                    </a:lnTo>
                    <a:lnTo>
                      <a:pt x="91" y="417"/>
                    </a:lnTo>
                    <a:lnTo>
                      <a:pt x="84" y="419"/>
                    </a:lnTo>
                    <a:lnTo>
                      <a:pt x="77" y="426"/>
                    </a:lnTo>
                    <a:lnTo>
                      <a:pt x="69" y="429"/>
                    </a:lnTo>
                    <a:lnTo>
                      <a:pt x="63" y="430"/>
                    </a:lnTo>
                    <a:lnTo>
                      <a:pt x="57" y="435"/>
                    </a:lnTo>
                    <a:lnTo>
                      <a:pt x="51" y="435"/>
                    </a:lnTo>
                    <a:lnTo>
                      <a:pt x="46" y="430"/>
                    </a:lnTo>
                    <a:lnTo>
                      <a:pt x="40" y="427"/>
                    </a:lnTo>
                    <a:lnTo>
                      <a:pt x="34" y="423"/>
                    </a:lnTo>
                    <a:lnTo>
                      <a:pt x="32" y="417"/>
                    </a:lnTo>
                    <a:lnTo>
                      <a:pt x="32" y="410"/>
                    </a:lnTo>
                    <a:lnTo>
                      <a:pt x="36" y="406"/>
                    </a:lnTo>
                    <a:lnTo>
                      <a:pt x="38" y="401"/>
                    </a:lnTo>
                    <a:lnTo>
                      <a:pt x="42" y="396"/>
                    </a:lnTo>
                    <a:lnTo>
                      <a:pt x="47" y="394"/>
                    </a:lnTo>
                    <a:lnTo>
                      <a:pt x="54" y="393"/>
                    </a:lnTo>
                    <a:lnTo>
                      <a:pt x="59" y="393"/>
                    </a:lnTo>
                    <a:lnTo>
                      <a:pt x="65" y="393"/>
                    </a:lnTo>
                    <a:lnTo>
                      <a:pt x="72" y="393"/>
                    </a:lnTo>
                    <a:lnTo>
                      <a:pt x="77" y="393"/>
                    </a:lnTo>
                    <a:lnTo>
                      <a:pt x="83" y="391"/>
                    </a:lnTo>
                    <a:lnTo>
                      <a:pt x="88" y="389"/>
                    </a:lnTo>
                    <a:lnTo>
                      <a:pt x="95" y="386"/>
                    </a:lnTo>
                    <a:lnTo>
                      <a:pt x="98" y="381"/>
                    </a:lnTo>
                    <a:lnTo>
                      <a:pt x="98" y="376"/>
                    </a:lnTo>
                    <a:lnTo>
                      <a:pt x="92" y="376"/>
                    </a:lnTo>
                    <a:lnTo>
                      <a:pt x="84" y="373"/>
                    </a:lnTo>
                    <a:lnTo>
                      <a:pt x="79" y="371"/>
                    </a:lnTo>
                    <a:lnTo>
                      <a:pt x="73" y="371"/>
                    </a:lnTo>
                    <a:lnTo>
                      <a:pt x="68" y="371"/>
                    </a:lnTo>
                    <a:lnTo>
                      <a:pt x="61" y="373"/>
                    </a:lnTo>
                    <a:lnTo>
                      <a:pt x="55" y="374"/>
                    </a:lnTo>
                    <a:lnTo>
                      <a:pt x="47" y="376"/>
                    </a:lnTo>
                    <a:lnTo>
                      <a:pt x="40" y="377"/>
                    </a:lnTo>
                    <a:lnTo>
                      <a:pt x="28" y="380"/>
                    </a:lnTo>
                    <a:lnTo>
                      <a:pt x="23" y="380"/>
                    </a:lnTo>
                    <a:lnTo>
                      <a:pt x="17" y="381"/>
                    </a:lnTo>
                    <a:lnTo>
                      <a:pt x="11" y="381"/>
                    </a:lnTo>
                    <a:lnTo>
                      <a:pt x="5" y="380"/>
                    </a:lnTo>
                    <a:lnTo>
                      <a:pt x="1" y="373"/>
                    </a:lnTo>
                    <a:lnTo>
                      <a:pt x="0" y="366"/>
                    </a:lnTo>
                    <a:lnTo>
                      <a:pt x="0" y="361"/>
                    </a:lnTo>
                    <a:lnTo>
                      <a:pt x="1" y="354"/>
                    </a:lnTo>
                    <a:lnTo>
                      <a:pt x="8" y="351"/>
                    </a:lnTo>
                    <a:lnTo>
                      <a:pt x="13" y="345"/>
                    </a:lnTo>
                    <a:lnTo>
                      <a:pt x="19" y="342"/>
                    </a:lnTo>
                    <a:lnTo>
                      <a:pt x="28" y="341"/>
                    </a:lnTo>
                    <a:lnTo>
                      <a:pt x="36" y="339"/>
                    </a:lnTo>
                    <a:lnTo>
                      <a:pt x="42" y="342"/>
                    </a:lnTo>
                    <a:lnTo>
                      <a:pt x="47" y="342"/>
                    </a:lnTo>
                    <a:lnTo>
                      <a:pt x="54" y="342"/>
                    </a:lnTo>
                    <a:lnTo>
                      <a:pt x="59" y="344"/>
                    </a:lnTo>
                    <a:lnTo>
                      <a:pt x="68" y="348"/>
                    </a:lnTo>
                    <a:lnTo>
                      <a:pt x="73" y="349"/>
                    </a:lnTo>
                    <a:lnTo>
                      <a:pt x="83" y="351"/>
                    </a:lnTo>
                    <a:lnTo>
                      <a:pt x="88" y="352"/>
                    </a:lnTo>
                    <a:lnTo>
                      <a:pt x="95" y="354"/>
                    </a:lnTo>
                    <a:lnTo>
                      <a:pt x="100" y="354"/>
                    </a:lnTo>
                    <a:lnTo>
                      <a:pt x="115" y="328"/>
                    </a:lnTo>
                    <a:lnTo>
                      <a:pt x="130" y="273"/>
                    </a:lnTo>
                    <a:lnTo>
                      <a:pt x="147" y="221"/>
                    </a:lnTo>
                    <a:lnTo>
                      <a:pt x="171" y="174"/>
                    </a:lnTo>
                    <a:lnTo>
                      <a:pt x="207" y="134"/>
                    </a:lnTo>
                    <a:lnTo>
                      <a:pt x="243" y="104"/>
                    </a:lnTo>
                    <a:lnTo>
                      <a:pt x="284" y="74"/>
                    </a:lnTo>
                    <a:lnTo>
                      <a:pt x="307" y="59"/>
                    </a:lnTo>
                    <a:lnTo>
                      <a:pt x="33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2" name="Freeform 70"/>
              <p:cNvSpPr>
                <a:spLocks/>
              </p:cNvSpPr>
              <p:nvPr/>
            </p:nvSpPr>
            <p:spPr bwMode="auto">
              <a:xfrm>
                <a:off x="7232650" y="2451100"/>
                <a:ext cx="577850" cy="376237"/>
              </a:xfrm>
              <a:custGeom>
                <a:avLst/>
                <a:gdLst>
                  <a:gd name="T0" fmla="*/ 2147483647 w 364"/>
                  <a:gd name="T1" fmla="*/ 2147483647 h 237"/>
                  <a:gd name="T2" fmla="*/ 2147483647 w 364"/>
                  <a:gd name="T3" fmla="*/ 2147483647 h 237"/>
                  <a:gd name="T4" fmla="*/ 2147483647 w 364"/>
                  <a:gd name="T5" fmla="*/ 2147483647 h 237"/>
                  <a:gd name="T6" fmla="*/ 2147483647 w 364"/>
                  <a:gd name="T7" fmla="*/ 2147483647 h 237"/>
                  <a:gd name="T8" fmla="*/ 2147483647 w 364"/>
                  <a:gd name="T9" fmla="*/ 2147483647 h 237"/>
                  <a:gd name="T10" fmla="*/ 2147483647 w 364"/>
                  <a:gd name="T11" fmla="*/ 2147483647 h 237"/>
                  <a:gd name="T12" fmla="*/ 2147483647 w 364"/>
                  <a:gd name="T13" fmla="*/ 2147483647 h 237"/>
                  <a:gd name="T14" fmla="*/ 2147483647 w 364"/>
                  <a:gd name="T15" fmla="*/ 2147483647 h 237"/>
                  <a:gd name="T16" fmla="*/ 2147483647 w 364"/>
                  <a:gd name="T17" fmla="*/ 2147483647 h 237"/>
                  <a:gd name="T18" fmla="*/ 2147483647 w 364"/>
                  <a:gd name="T19" fmla="*/ 2147483647 h 237"/>
                  <a:gd name="T20" fmla="*/ 2147483647 w 364"/>
                  <a:gd name="T21" fmla="*/ 2147483647 h 237"/>
                  <a:gd name="T22" fmla="*/ 2147483647 w 364"/>
                  <a:gd name="T23" fmla="*/ 2147483647 h 237"/>
                  <a:gd name="T24" fmla="*/ 2147483647 w 364"/>
                  <a:gd name="T25" fmla="*/ 2147483647 h 237"/>
                  <a:gd name="T26" fmla="*/ 2147483647 w 364"/>
                  <a:gd name="T27" fmla="*/ 2147483647 h 237"/>
                  <a:gd name="T28" fmla="*/ 2147483647 w 364"/>
                  <a:gd name="T29" fmla="*/ 2147483647 h 237"/>
                  <a:gd name="T30" fmla="*/ 2147483647 w 364"/>
                  <a:gd name="T31" fmla="*/ 2147483647 h 237"/>
                  <a:gd name="T32" fmla="*/ 2147483647 w 364"/>
                  <a:gd name="T33" fmla="*/ 2147483647 h 237"/>
                  <a:gd name="T34" fmla="*/ 2147483647 w 364"/>
                  <a:gd name="T35" fmla="*/ 2147483647 h 237"/>
                  <a:gd name="T36" fmla="*/ 2147483647 w 364"/>
                  <a:gd name="T37" fmla="*/ 2147483647 h 237"/>
                  <a:gd name="T38" fmla="*/ 2147483647 w 364"/>
                  <a:gd name="T39" fmla="*/ 2147483647 h 237"/>
                  <a:gd name="T40" fmla="*/ 2147483647 w 364"/>
                  <a:gd name="T41" fmla="*/ 2147483647 h 237"/>
                  <a:gd name="T42" fmla="*/ 2147483647 w 364"/>
                  <a:gd name="T43" fmla="*/ 2147483647 h 237"/>
                  <a:gd name="T44" fmla="*/ 2147483647 w 364"/>
                  <a:gd name="T45" fmla="*/ 2147483647 h 237"/>
                  <a:gd name="T46" fmla="*/ 2147483647 w 364"/>
                  <a:gd name="T47" fmla="*/ 2147483647 h 237"/>
                  <a:gd name="T48" fmla="*/ 2147483647 w 364"/>
                  <a:gd name="T49" fmla="*/ 2147483647 h 237"/>
                  <a:gd name="T50" fmla="*/ 2147483647 w 364"/>
                  <a:gd name="T51" fmla="*/ 2147483647 h 237"/>
                  <a:gd name="T52" fmla="*/ 2147483647 w 364"/>
                  <a:gd name="T53" fmla="*/ 2147483647 h 237"/>
                  <a:gd name="T54" fmla="*/ 2147483647 w 364"/>
                  <a:gd name="T55" fmla="*/ 2147483647 h 237"/>
                  <a:gd name="T56" fmla="*/ 2147483647 w 364"/>
                  <a:gd name="T57" fmla="*/ 2147483647 h 237"/>
                  <a:gd name="T58" fmla="*/ 2147483647 w 364"/>
                  <a:gd name="T59" fmla="*/ 2147483647 h 237"/>
                  <a:gd name="T60" fmla="*/ 2147483647 w 364"/>
                  <a:gd name="T61" fmla="*/ 2147483647 h 237"/>
                  <a:gd name="T62" fmla="*/ 2147483647 w 364"/>
                  <a:gd name="T63" fmla="*/ 2147483647 h 237"/>
                  <a:gd name="T64" fmla="*/ 2147483647 w 364"/>
                  <a:gd name="T65" fmla="*/ 2147483647 h 237"/>
                  <a:gd name="T66" fmla="*/ 2147483647 w 364"/>
                  <a:gd name="T67" fmla="*/ 2147483647 h 237"/>
                  <a:gd name="T68" fmla="*/ 2147483647 w 364"/>
                  <a:gd name="T69" fmla="*/ 2147483647 h 237"/>
                  <a:gd name="T70" fmla="*/ 0 w 364"/>
                  <a:gd name="T71" fmla="*/ 2147483647 h 237"/>
                  <a:gd name="T72" fmla="*/ 2147483647 w 364"/>
                  <a:gd name="T73" fmla="*/ 2147483647 h 237"/>
                  <a:gd name="T74" fmla="*/ 2147483647 w 364"/>
                  <a:gd name="T75" fmla="*/ 2147483647 h 237"/>
                  <a:gd name="T76" fmla="*/ 2147483647 w 364"/>
                  <a:gd name="T77" fmla="*/ 2147483647 h 2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64"/>
                  <a:gd name="T118" fmla="*/ 0 h 237"/>
                  <a:gd name="T119" fmla="*/ 364 w 364"/>
                  <a:gd name="T120" fmla="*/ 237 h 23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64" h="237">
                    <a:moveTo>
                      <a:pt x="131" y="63"/>
                    </a:moveTo>
                    <a:lnTo>
                      <a:pt x="154" y="14"/>
                    </a:lnTo>
                    <a:lnTo>
                      <a:pt x="179" y="1"/>
                    </a:lnTo>
                    <a:lnTo>
                      <a:pt x="185" y="3"/>
                    </a:lnTo>
                    <a:lnTo>
                      <a:pt x="207" y="0"/>
                    </a:lnTo>
                    <a:lnTo>
                      <a:pt x="223" y="16"/>
                    </a:lnTo>
                    <a:lnTo>
                      <a:pt x="231" y="43"/>
                    </a:lnTo>
                    <a:lnTo>
                      <a:pt x="212" y="76"/>
                    </a:lnTo>
                    <a:lnTo>
                      <a:pt x="189" y="96"/>
                    </a:lnTo>
                    <a:lnTo>
                      <a:pt x="147" y="128"/>
                    </a:lnTo>
                    <a:lnTo>
                      <a:pt x="80" y="188"/>
                    </a:lnTo>
                    <a:lnTo>
                      <a:pt x="125" y="173"/>
                    </a:lnTo>
                    <a:lnTo>
                      <a:pt x="171" y="156"/>
                    </a:lnTo>
                    <a:lnTo>
                      <a:pt x="244" y="141"/>
                    </a:lnTo>
                    <a:lnTo>
                      <a:pt x="278" y="130"/>
                    </a:lnTo>
                    <a:lnTo>
                      <a:pt x="298" y="116"/>
                    </a:lnTo>
                    <a:lnTo>
                      <a:pt x="316" y="89"/>
                    </a:lnTo>
                    <a:lnTo>
                      <a:pt x="323" y="85"/>
                    </a:lnTo>
                    <a:lnTo>
                      <a:pt x="336" y="82"/>
                    </a:lnTo>
                    <a:lnTo>
                      <a:pt x="351" y="85"/>
                    </a:lnTo>
                    <a:lnTo>
                      <a:pt x="359" y="89"/>
                    </a:lnTo>
                    <a:lnTo>
                      <a:pt x="364" y="98"/>
                    </a:lnTo>
                    <a:lnTo>
                      <a:pt x="359" y="112"/>
                    </a:lnTo>
                    <a:lnTo>
                      <a:pt x="344" y="143"/>
                    </a:lnTo>
                    <a:lnTo>
                      <a:pt x="340" y="147"/>
                    </a:lnTo>
                    <a:lnTo>
                      <a:pt x="336" y="153"/>
                    </a:lnTo>
                    <a:lnTo>
                      <a:pt x="336" y="157"/>
                    </a:lnTo>
                    <a:lnTo>
                      <a:pt x="335" y="163"/>
                    </a:lnTo>
                    <a:lnTo>
                      <a:pt x="335" y="167"/>
                    </a:lnTo>
                    <a:lnTo>
                      <a:pt x="332" y="173"/>
                    </a:lnTo>
                    <a:lnTo>
                      <a:pt x="331" y="178"/>
                    </a:lnTo>
                    <a:lnTo>
                      <a:pt x="328" y="183"/>
                    </a:lnTo>
                    <a:lnTo>
                      <a:pt x="327" y="188"/>
                    </a:lnTo>
                    <a:lnTo>
                      <a:pt x="327" y="193"/>
                    </a:lnTo>
                    <a:lnTo>
                      <a:pt x="327" y="198"/>
                    </a:lnTo>
                    <a:lnTo>
                      <a:pt x="327" y="203"/>
                    </a:lnTo>
                    <a:lnTo>
                      <a:pt x="327" y="208"/>
                    </a:lnTo>
                    <a:lnTo>
                      <a:pt x="327" y="213"/>
                    </a:lnTo>
                    <a:lnTo>
                      <a:pt x="324" y="218"/>
                    </a:lnTo>
                    <a:lnTo>
                      <a:pt x="323" y="222"/>
                    </a:lnTo>
                    <a:lnTo>
                      <a:pt x="317" y="226"/>
                    </a:lnTo>
                    <a:lnTo>
                      <a:pt x="312" y="229"/>
                    </a:lnTo>
                    <a:lnTo>
                      <a:pt x="305" y="231"/>
                    </a:lnTo>
                    <a:lnTo>
                      <a:pt x="298" y="232"/>
                    </a:lnTo>
                    <a:lnTo>
                      <a:pt x="291" y="235"/>
                    </a:lnTo>
                    <a:lnTo>
                      <a:pt x="286" y="235"/>
                    </a:lnTo>
                    <a:lnTo>
                      <a:pt x="278" y="235"/>
                    </a:lnTo>
                    <a:lnTo>
                      <a:pt x="271" y="237"/>
                    </a:lnTo>
                    <a:lnTo>
                      <a:pt x="264" y="235"/>
                    </a:lnTo>
                    <a:lnTo>
                      <a:pt x="259" y="235"/>
                    </a:lnTo>
                    <a:lnTo>
                      <a:pt x="252" y="232"/>
                    </a:lnTo>
                    <a:lnTo>
                      <a:pt x="248" y="228"/>
                    </a:lnTo>
                    <a:lnTo>
                      <a:pt x="241" y="226"/>
                    </a:lnTo>
                    <a:lnTo>
                      <a:pt x="237" y="221"/>
                    </a:lnTo>
                    <a:lnTo>
                      <a:pt x="235" y="216"/>
                    </a:lnTo>
                    <a:lnTo>
                      <a:pt x="235" y="211"/>
                    </a:lnTo>
                    <a:lnTo>
                      <a:pt x="239" y="206"/>
                    </a:lnTo>
                    <a:lnTo>
                      <a:pt x="248" y="205"/>
                    </a:lnTo>
                    <a:lnTo>
                      <a:pt x="253" y="199"/>
                    </a:lnTo>
                    <a:lnTo>
                      <a:pt x="259" y="196"/>
                    </a:lnTo>
                    <a:lnTo>
                      <a:pt x="263" y="192"/>
                    </a:lnTo>
                    <a:lnTo>
                      <a:pt x="268" y="188"/>
                    </a:lnTo>
                    <a:lnTo>
                      <a:pt x="275" y="183"/>
                    </a:lnTo>
                    <a:lnTo>
                      <a:pt x="290" y="154"/>
                    </a:lnTo>
                    <a:lnTo>
                      <a:pt x="248" y="176"/>
                    </a:lnTo>
                    <a:lnTo>
                      <a:pt x="197" y="198"/>
                    </a:lnTo>
                    <a:lnTo>
                      <a:pt x="127" y="218"/>
                    </a:lnTo>
                    <a:lnTo>
                      <a:pt x="76" y="229"/>
                    </a:lnTo>
                    <a:lnTo>
                      <a:pt x="42" y="235"/>
                    </a:lnTo>
                    <a:lnTo>
                      <a:pt x="20" y="229"/>
                    </a:lnTo>
                    <a:lnTo>
                      <a:pt x="7" y="221"/>
                    </a:lnTo>
                    <a:lnTo>
                      <a:pt x="0" y="205"/>
                    </a:lnTo>
                    <a:lnTo>
                      <a:pt x="3" y="186"/>
                    </a:lnTo>
                    <a:lnTo>
                      <a:pt x="11" y="166"/>
                    </a:lnTo>
                    <a:lnTo>
                      <a:pt x="30" y="150"/>
                    </a:lnTo>
                    <a:lnTo>
                      <a:pt x="58" y="124"/>
                    </a:lnTo>
                    <a:lnTo>
                      <a:pt x="92" y="96"/>
                    </a:lnTo>
                    <a:lnTo>
                      <a:pt x="115" y="78"/>
                    </a:lnTo>
                    <a:lnTo>
                      <a:pt x="131"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3" name="Freeform 71"/>
              <p:cNvSpPr>
                <a:spLocks/>
              </p:cNvSpPr>
              <p:nvPr/>
            </p:nvSpPr>
            <p:spPr bwMode="auto">
              <a:xfrm>
                <a:off x="7058025" y="2409825"/>
                <a:ext cx="576263" cy="376237"/>
              </a:xfrm>
              <a:custGeom>
                <a:avLst/>
                <a:gdLst>
                  <a:gd name="T0" fmla="*/ 2147483647 w 363"/>
                  <a:gd name="T1" fmla="*/ 2147483647 h 237"/>
                  <a:gd name="T2" fmla="*/ 2147483647 w 363"/>
                  <a:gd name="T3" fmla="*/ 2147483647 h 237"/>
                  <a:gd name="T4" fmla="*/ 2147483647 w 363"/>
                  <a:gd name="T5" fmla="*/ 2147483647 h 237"/>
                  <a:gd name="T6" fmla="*/ 2147483647 w 363"/>
                  <a:gd name="T7" fmla="*/ 2147483647 h 237"/>
                  <a:gd name="T8" fmla="*/ 2147483647 w 363"/>
                  <a:gd name="T9" fmla="*/ 2147483647 h 237"/>
                  <a:gd name="T10" fmla="*/ 2147483647 w 363"/>
                  <a:gd name="T11" fmla="*/ 2147483647 h 237"/>
                  <a:gd name="T12" fmla="*/ 2147483647 w 363"/>
                  <a:gd name="T13" fmla="*/ 2147483647 h 237"/>
                  <a:gd name="T14" fmla="*/ 2147483647 w 363"/>
                  <a:gd name="T15" fmla="*/ 2147483647 h 237"/>
                  <a:gd name="T16" fmla="*/ 2147483647 w 363"/>
                  <a:gd name="T17" fmla="*/ 2147483647 h 237"/>
                  <a:gd name="T18" fmla="*/ 2147483647 w 363"/>
                  <a:gd name="T19" fmla="*/ 2147483647 h 237"/>
                  <a:gd name="T20" fmla="*/ 2147483647 w 363"/>
                  <a:gd name="T21" fmla="*/ 2147483647 h 237"/>
                  <a:gd name="T22" fmla="*/ 2147483647 w 363"/>
                  <a:gd name="T23" fmla="*/ 2147483647 h 237"/>
                  <a:gd name="T24" fmla="*/ 2147483647 w 363"/>
                  <a:gd name="T25" fmla="*/ 2147483647 h 237"/>
                  <a:gd name="T26" fmla="*/ 2147483647 w 363"/>
                  <a:gd name="T27" fmla="*/ 2147483647 h 237"/>
                  <a:gd name="T28" fmla="*/ 2147483647 w 363"/>
                  <a:gd name="T29" fmla="*/ 2147483647 h 237"/>
                  <a:gd name="T30" fmla="*/ 2147483647 w 363"/>
                  <a:gd name="T31" fmla="*/ 2147483647 h 237"/>
                  <a:gd name="T32" fmla="*/ 2147483647 w 363"/>
                  <a:gd name="T33" fmla="*/ 2147483647 h 237"/>
                  <a:gd name="T34" fmla="*/ 2147483647 w 363"/>
                  <a:gd name="T35" fmla="*/ 2147483647 h 237"/>
                  <a:gd name="T36" fmla="*/ 2147483647 w 363"/>
                  <a:gd name="T37" fmla="*/ 2147483647 h 237"/>
                  <a:gd name="T38" fmla="*/ 2147483647 w 363"/>
                  <a:gd name="T39" fmla="*/ 2147483647 h 237"/>
                  <a:gd name="T40" fmla="*/ 2147483647 w 363"/>
                  <a:gd name="T41" fmla="*/ 2147483647 h 237"/>
                  <a:gd name="T42" fmla="*/ 2147483647 w 363"/>
                  <a:gd name="T43" fmla="*/ 2147483647 h 237"/>
                  <a:gd name="T44" fmla="*/ 2147483647 w 363"/>
                  <a:gd name="T45" fmla="*/ 2147483647 h 237"/>
                  <a:gd name="T46" fmla="*/ 2147483647 w 363"/>
                  <a:gd name="T47" fmla="*/ 2147483647 h 237"/>
                  <a:gd name="T48" fmla="*/ 2147483647 w 363"/>
                  <a:gd name="T49" fmla="*/ 2147483647 h 237"/>
                  <a:gd name="T50" fmla="*/ 2147483647 w 363"/>
                  <a:gd name="T51" fmla="*/ 2147483647 h 237"/>
                  <a:gd name="T52" fmla="*/ 2147483647 w 363"/>
                  <a:gd name="T53" fmla="*/ 2147483647 h 237"/>
                  <a:gd name="T54" fmla="*/ 2147483647 w 363"/>
                  <a:gd name="T55" fmla="*/ 2147483647 h 237"/>
                  <a:gd name="T56" fmla="*/ 2147483647 w 363"/>
                  <a:gd name="T57" fmla="*/ 2147483647 h 237"/>
                  <a:gd name="T58" fmla="*/ 2147483647 w 363"/>
                  <a:gd name="T59" fmla="*/ 2147483647 h 237"/>
                  <a:gd name="T60" fmla="*/ 2147483647 w 363"/>
                  <a:gd name="T61" fmla="*/ 2147483647 h 237"/>
                  <a:gd name="T62" fmla="*/ 2147483647 w 363"/>
                  <a:gd name="T63" fmla="*/ 2147483647 h 237"/>
                  <a:gd name="T64" fmla="*/ 2147483647 w 363"/>
                  <a:gd name="T65" fmla="*/ 2147483647 h 237"/>
                  <a:gd name="T66" fmla="*/ 2147483647 w 363"/>
                  <a:gd name="T67" fmla="*/ 2147483647 h 237"/>
                  <a:gd name="T68" fmla="*/ 2147483647 w 363"/>
                  <a:gd name="T69" fmla="*/ 2147483647 h 237"/>
                  <a:gd name="T70" fmla="*/ 0 w 363"/>
                  <a:gd name="T71" fmla="*/ 2147483647 h 237"/>
                  <a:gd name="T72" fmla="*/ 2147483647 w 363"/>
                  <a:gd name="T73" fmla="*/ 2147483647 h 237"/>
                  <a:gd name="T74" fmla="*/ 2147483647 w 363"/>
                  <a:gd name="T75" fmla="*/ 2147483647 h 237"/>
                  <a:gd name="T76" fmla="*/ 2147483647 w 363"/>
                  <a:gd name="T77" fmla="*/ 2147483647 h 2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63"/>
                  <a:gd name="T118" fmla="*/ 0 h 237"/>
                  <a:gd name="T119" fmla="*/ 363 w 363"/>
                  <a:gd name="T120" fmla="*/ 237 h 23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63" h="237">
                    <a:moveTo>
                      <a:pt x="131" y="63"/>
                    </a:moveTo>
                    <a:lnTo>
                      <a:pt x="154" y="15"/>
                    </a:lnTo>
                    <a:lnTo>
                      <a:pt x="179" y="1"/>
                    </a:lnTo>
                    <a:lnTo>
                      <a:pt x="185" y="4"/>
                    </a:lnTo>
                    <a:lnTo>
                      <a:pt x="207" y="0"/>
                    </a:lnTo>
                    <a:lnTo>
                      <a:pt x="223" y="17"/>
                    </a:lnTo>
                    <a:lnTo>
                      <a:pt x="231" y="43"/>
                    </a:lnTo>
                    <a:lnTo>
                      <a:pt x="212" y="76"/>
                    </a:lnTo>
                    <a:lnTo>
                      <a:pt x="189" y="96"/>
                    </a:lnTo>
                    <a:lnTo>
                      <a:pt x="147" y="128"/>
                    </a:lnTo>
                    <a:lnTo>
                      <a:pt x="80" y="189"/>
                    </a:lnTo>
                    <a:lnTo>
                      <a:pt x="125" y="173"/>
                    </a:lnTo>
                    <a:lnTo>
                      <a:pt x="171" y="157"/>
                    </a:lnTo>
                    <a:lnTo>
                      <a:pt x="243" y="142"/>
                    </a:lnTo>
                    <a:lnTo>
                      <a:pt x="278" y="130"/>
                    </a:lnTo>
                    <a:lnTo>
                      <a:pt x="298" y="116"/>
                    </a:lnTo>
                    <a:lnTo>
                      <a:pt x="314" y="90"/>
                    </a:lnTo>
                    <a:lnTo>
                      <a:pt x="322" y="85"/>
                    </a:lnTo>
                    <a:lnTo>
                      <a:pt x="336" y="83"/>
                    </a:lnTo>
                    <a:lnTo>
                      <a:pt x="351" y="85"/>
                    </a:lnTo>
                    <a:lnTo>
                      <a:pt x="359" y="90"/>
                    </a:lnTo>
                    <a:lnTo>
                      <a:pt x="363" y="98"/>
                    </a:lnTo>
                    <a:lnTo>
                      <a:pt x="359" y="113"/>
                    </a:lnTo>
                    <a:lnTo>
                      <a:pt x="344" y="144"/>
                    </a:lnTo>
                    <a:lnTo>
                      <a:pt x="340" y="148"/>
                    </a:lnTo>
                    <a:lnTo>
                      <a:pt x="336" y="154"/>
                    </a:lnTo>
                    <a:lnTo>
                      <a:pt x="336" y="158"/>
                    </a:lnTo>
                    <a:lnTo>
                      <a:pt x="333" y="164"/>
                    </a:lnTo>
                    <a:lnTo>
                      <a:pt x="333" y="168"/>
                    </a:lnTo>
                    <a:lnTo>
                      <a:pt x="332" y="173"/>
                    </a:lnTo>
                    <a:lnTo>
                      <a:pt x="330" y="179"/>
                    </a:lnTo>
                    <a:lnTo>
                      <a:pt x="328" y="183"/>
                    </a:lnTo>
                    <a:lnTo>
                      <a:pt x="326" y="189"/>
                    </a:lnTo>
                    <a:lnTo>
                      <a:pt x="326" y="193"/>
                    </a:lnTo>
                    <a:lnTo>
                      <a:pt x="326" y="199"/>
                    </a:lnTo>
                    <a:lnTo>
                      <a:pt x="326" y="203"/>
                    </a:lnTo>
                    <a:lnTo>
                      <a:pt x="326" y="209"/>
                    </a:lnTo>
                    <a:lnTo>
                      <a:pt x="326" y="213"/>
                    </a:lnTo>
                    <a:lnTo>
                      <a:pt x="324" y="219"/>
                    </a:lnTo>
                    <a:lnTo>
                      <a:pt x="322" y="223"/>
                    </a:lnTo>
                    <a:lnTo>
                      <a:pt x="317" y="226"/>
                    </a:lnTo>
                    <a:lnTo>
                      <a:pt x="310" y="230"/>
                    </a:lnTo>
                    <a:lnTo>
                      <a:pt x="305" y="232"/>
                    </a:lnTo>
                    <a:lnTo>
                      <a:pt x="298" y="233"/>
                    </a:lnTo>
                    <a:lnTo>
                      <a:pt x="291" y="235"/>
                    </a:lnTo>
                    <a:lnTo>
                      <a:pt x="286" y="235"/>
                    </a:lnTo>
                    <a:lnTo>
                      <a:pt x="278" y="235"/>
                    </a:lnTo>
                    <a:lnTo>
                      <a:pt x="269" y="237"/>
                    </a:lnTo>
                    <a:lnTo>
                      <a:pt x="264" y="235"/>
                    </a:lnTo>
                    <a:lnTo>
                      <a:pt x="258" y="235"/>
                    </a:lnTo>
                    <a:lnTo>
                      <a:pt x="250" y="233"/>
                    </a:lnTo>
                    <a:lnTo>
                      <a:pt x="246" y="229"/>
                    </a:lnTo>
                    <a:lnTo>
                      <a:pt x="241" y="226"/>
                    </a:lnTo>
                    <a:lnTo>
                      <a:pt x="237" y="222"/>
                    </a:lnTo>
                    <a:lnTo>
                      <a:pt x="235" y="217"/>
                    </a:lnTo>
                    <a:lnTo>
                      <a:pt x="235" y="212"/>
                    </a:lnTo>
                    <a:lnTo>
                      <a:pt x="239" y="207"/>
                    </a:lnTo>
                    <a:lnTo>
                      <a:pt x="246" y="205"/>
                    </a:lnTo>
                    <a:lnTo>
                      <a:pt x="253" y="200"/>
                    </a:lnTo>
                    <a:lnTo>
                      <a:pt x="258" y="197"/>
                    </a:lnTo>
                    <a:lnTo>
                      <a:pt x="262" y="192"/>
                    </a:lnTo>
                    <a:lnTo>
                      <a:pt x="268" y="189"/>
                    </a:lnTo>
                    <a:lnTo>
                      <a:pt x="275" y="183"/>
                    </a:lnTo>
                    <a:lnTo>
                      <a:pt x="290" y="155"/>
                    </a:lnTo>
                    <a:lnTo>
                      <a:pt x="246" y="177"/>
                    </a:lnTo>
                    <a:lnTo>
                      <a:pt x="197" y="199"/>
                    </a:lnTo>
                    <a:lnTo>
                      <a:pt x="127" y="219"/>
                    </a:lnTo>
                    <a:lnTo>
                      <a:pt x="76" y="230"/>
                    </a:lnTo>
                    <a:lnTo>
                      <a:pt x="42" y="235"/>
                    </a:lnTo>
                    <a:lnTo>
                      <a:pt x="21" y="230"/>
                    </a:lnTo>
                    <a:lnTo>
                      <a:pt x="7" y="222"/>
                    </a:lnTo>
                    <a:lnTo>
                      <a:pt x="0" y="205"/>
                    </a:lnTo>
                    <a:lnTo>
                      <a:pt x="3" y="187"/>
                    </a:lnTo>
                    <a:lnTo>
                      <a:pt x="11" y="167"/>
                    </a:lnTo>
                    <a:lnTo>
                      <a:pt x="30" y="150"/>
                    </a:lnTo>
                    <a:lnTo>
                      <a:pt x="60" y="125"/>
                    </a:lnTo>
                    <a:lnTo>
                      <a:pt x="93" y="96"/>
                    </a:lnTo>
                    <a:lnTo>
                      <a:pt x="116" y="79"/>
                    </a:lnTo>
                    <a:lnTo>
                      <a:pt x="131"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74" name="Freeform 72"/>
              <p:cNvSpPr>
                <a:spLocks/>
              </p:cNvSpPr>
              <p:nvPr/>
            </p:nvSpPr>
            <p:spPr bwMode="auto">
              <a:xfrm>
                <a:off x="7319963" y="1524000"/>
                <a:ext cx="557213" cy="625475"/>
              </a:xfrm>
              <a:custGeom>
                <a:avLst/>
                <a:gdLst>
                  <a:gd name="T0" fmla="*/ 2147483647 w 351"/>
                  <a:gd name="T1" fmla="*/ 2147483647 h 394"/>
                  <a:gd name="T2" fmla="*/ 2147483647 w 351"/>
                  <a:gd name="T3" fmla="*/ 2147483647 h 394"/>
                  <a:gd name="T4" fmla="*/ 2147483647 w 351"/>
                  <a:gd name="T5" fmla="*/ 2147483647 h 394"/>
                  <a:gd name="T6" fmla="*/ 2147483647 w 351"/>
                  <a:gd name="T7" fmla="*/ 2147483647 h 394"/>
                  <a:gd name="T8" fmla="*/ 2147483647 w 351"/>
                  <a:gd name="T9" fmla="*/ 2147483647 h 394"/>
                  <a:gd name="T10" fmla="*/ 2147483647 w 351"/>
                  <a:gd name="T11" fmla="*/ 2147483647 h 394"/>
                  <a:gd name="T12" fmla="*/ 2147483647 w 351"/>
                  <a:gd name="T13" fmla="*/ 2147483647 h 394"/>
                  <a:gd name="T14" fmla="*/ 2147483647 w 351"/>
                  <a:gd name="T15" fmla="*/ 2147483647 h 394"/>
                  <a:gd name="T16" fmla="*/ 2147483647 w 351"/>
                  <a:gd name="T17" fmla="*/ 2147483647 h 394"/>
                  <a:gd name="T18" fmla="*/ 2147483647 w 351"/>
                  <a:gd name="T19" fmla="*/ 2147483647 h 394"/>
                  <a:gd name="T20" fmla="*/ 2147483647 w 351"/>
                  <a:gd name="T21" fmla="*/ 2147483647 h 394"/>
                  <a:gd name="T22" fmla="*/ 2147483647 w 351"/>
                  <a:gd name="T23" fmla="*/ 2147483647 h 394"/>
                  <a:gd name="T24" fmla="*/ 2147483647 w 351"/>
                  <a:gd name="T25" fmla="*/ 2147483647 h 394"/>
                  <a:gd name="T26" fmla="*/ 2147483647 w 351"/>
                  <a:gd name="T27" fmla="*/ 2147483647 h 394"/>
                  <a:gd name="T28" fmla="*/ 2147483647 w 351"/>
                  <a:gd name="T29" fmla="*/ 2147483647 h 394"/>
                  <a:gd name="T30" fmla="*/ 2147483647 w 351"/>
                  <a:gd name="T31" fmla="*/ 2147483647 h 394"/>
                  <a:gd name="T32" fmla="*/ 2147483647 w 351"/>
                  <a:gd name="T33" fmla="*/ 2147483647 h 394"/>
                  <a:gd name="T34" fmla="*/ 2147483647 w 351"/>
                  <a:gd name="T35" fmla="*/ 2147483647 h 394"/>
                  <a:gd name="T36" fmla="*/ 2147483647 w 351"/>
                  <a:gd name="T37" fmla="*/ 2147483647 h 394"/>
                  <a:gd name="T38" fmla="*/ 2147483647 w 351"/>
                  <a:gd name="T39" fmla="*/ 2147483647 h 394"/>
                  <a:gd name="T40" fmla="*/ 2147483647 w 351"/>
                  <a:gd name="T41" fmla="*/ 2147483647 h 394"/>
                  <a:gd name="T42" fmla="*/ 2147483647 w 351"/>
                  <a:gd name="T43" fmla="*/ 2147483647 h 394"/>
                  <a:gd name="T44" fmla="*/ 2147483647 w 351"/>
                  <a:gd name="T45" fmla="*/ 2147483647 h 394"/>
                  <a:gd name="T46" fmla="*/ 2147483647 w 351"/>
                  <a:gd name="T47" fmla="*/ 2147483647 h 394"/>
                  <a:gd name="T48" fmla="*/ 2147483647 w 351"/>
                  <a:gd name="T49" fmla="*/ 2147483647 h 394"/>
                  <a:gd name="T50" fmla="*/ 2147483647 w 351"/>
                  <a:gd name="T51" fmla="*/ 2147483647 h 394"/>
                  <a:gd name="T52" fmla="*/ 2147483647 w 351"/>
                  <a:gd name="T53" fmla="*/ 2147483647 h 394"/>
                  <a:gd name="T54" fmla="*/ 2147483647 w 351"/>
                  <a:gd name="T55" fmla="*/ 2147483647 h 394"/>
                  <a:gd name="T56" fmla="*/ 2147483647 w 351"/>
                  <a:gd name="T57" fmla="*/ 0 h 394"/>
                  <a:gd name="T58" fmla="*/ 2147483647 w 351"/>
                  <a:gd name="T59" fmla="*/ 2147483647 h 394"/>
                  <a:gd name="T60" fmla="*/ 2147483647 w 351"/>
                  <a:gd name="T61" fmla="*/ 2147483647 h 394"/>
                  <a:gd name="T62" fmla="*/ 2147483647 w 351"/>
                  <a:gd name="T63" fmla="*/ 2147483647 h 394"/>
                  <a:gd name="T64" fmla="*/ 2147483647 w 351"/>
                  <a:gd name="T65" fmla="*/ 2147483647 h 394"/>
                  <a:gd name="T66" fmla="*/ 2147483647 w 351"/>
                  <a:gd name="T67" fmla="*/ 2147483647 h 394"/>
                  <a:gd name="T68" fmla="*/ 2147483647 w 351"/>
                  <a:gd name="T69" fmla="*/ 2147483647 h 394"/>
                  <a:gd name="T70" fmla="*/ 2147483647 w 351"/>
                  <a:gd name="T71" fmla="*/ 2147483647 h 394"/>
                  <a:gd name="T72" fmla="*/ 2147483647 w 351"/>
                  <a:gd name="T73" fmla="*/ 2147483647 h 394"/>
                  <a:gd name="T74" fmla="*/ 2147483647 w 351"/>
                  <a:gd name="T75" fmla="*/ 2147483647 h 394"/>
                  <a:gd name="T76" fmla="*/ 2147483647 w 351"/>
                  <a:gd name="T77" fmla="*/ 2147483647 h 394"/>
                  <a:gd name="T78" fmla="*/ 2147483647 w 351"/>
                  <a:gd name="T79" fmla="*/ 2147483647 h 394"/>
                  <a:gd name="T80" fmla="*/ 2147483647 w 351"/>
                  <a:gd name="T81" fmla="*/ 2147483647 h 394"/>
                  <a:gd name="T82" fmla="*/ 2147483647 w 351"/>
                  <a:gd name="T83" fmla="*/ 2147483647 h 394"/>
                  <a:gd name="T84" fmla="*/ 2147483647 w 351"/>
                  <a:gd name="T85" fmla="*/ 2147483647 h 394"/>
                  <a:gd name="T86" fmla="*/ 2147483647 w 351"/>
                  <a:gd name="T87" fmla="*/ 2147483647 h 394"/>
                  <a:gd name="T88" fmla="*/ 2147483647 w 351"/>
                  <a:gd name="T89" fmla="*/ 2147483647 h 394"/>
                  <a:gd name="T90" fmla="*/ 2147483647 w 351"/>
                  <a:gd name="T91" fmla="*/ 2147483647 h 394"/>
                  <a:gd name="T92" fmla="*/ 2147483647 w 351"/>
                  <a:gd name="T93" fmla="*/ 2147483647 h 394"/>
                  <a:gd name="T94" fmla="*/ 2147483647 w 351"/>
                  <a:gd name="T95" fmla="*/ 2147483647 h 394"/>
                  <a:gd name="T96" fmla="*/ 2147483647 w 351"/>
                  <a:gd name="T97" fmla="*/ 2147483647 h 394"/>
                  <a:gd name="T98" fmla="*/ 2147483647 w 351"/>
                  <a:gd name="T99" fmla="*/ 2147483647 h 394"/>
                  <a:gd name="T100" fmla="*/ 2147483647 w 351"/>
                  <a:gd name="T101" fmla="*/ 2147483647 h 394"/>
                  <a:gd name="T102" fmla="*/ 2147483647 w 351"/>
                  <a:gd name="T103" fmla="*/ 2147483647 h 394"/>
                  <a:gd name="T104" fmla="*/ 2147483647 w 351"/>
                  <a:gd name="T105" fmla="*/ 2147483647 h 394"/>
                  <a:gd name="T106" fmla="*/ 2147483647 w 351"/>
                  <a:gd name="T107" fmla="*/ 2147483647 h 394"/>
                  <a:gd name="T108" fmla="*/ 2147483647 w 351"/>
                  <a:gd name="T109" fmla="*/ 2147483647 h 394"/>
                  <a:gd name="T110" fmla="*/ 2147483647 w 351"/>
                  <a:gd name="T111" fmla="*/ 2147483647 h 39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51"/>
                  <a:gd name="T169" fmla="*/ 0 h 394"/>
                  <a:gd name="T170" fmla="*/ 351 w 351"/>
                  <a:gd name="T171" fmla="*/ 394 h 39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51" h="394">
                    <a:moveTo>
                      <a:pt x="43" y="330"/>
                    </a:moveTo>
                    <a:lnTo>
                      <a:pt x="12" y="334"/>
                    </a:lnTo>
                    <a:lnTo>
                      <a:pt x="0" y="348"/>
                    </a:lnTo>
                    <a:lnTo>
                      <a:pt x="1" y="374"/>
                    </a:lnTo>
                    <a:lnTo>
                      <a:pt x="19" y="387"/>
                    </a:lnTo>
                    <a:lnTo>
                      <a:pt x="46" y="394"/>
                    </a:lnTo>
                    <a:lnTo>
                      <a:pt x="102" y="390"/>
                    </a:lnTo>
                    <a:lnTo>
                      <a:pt x="153" y="384"/>
                    </a:lnTo>
                    <a:lnTo>
                      <a:pt x="206" y="374"/>
                    </a:lnTo>
                    <a:lnTo>
                      <a:pt x="250" y="361"/>
                    </a:lnTo>
                    <a:lnTo>
                      <a:pt x="287" y="341"/>
                    </a:lnTo>
                    <a:lnTo>
                      <a:pt x="308" y="328"/>
                    </a:lnTo>
                    <a:lnTo>
                      <a:pt x="323" y="305"/>
                    </a:lnTo>
                    <a:lnTo>
                      <a:pt x="330" y="276"/>
                    </a:lnTo>
                    <a:lnTo>
                      <a:pt x="331" y="234"/>
                    </a:lnTo>
                    <a:lnTo>
                      <a:pt x="316" y="198"/>
                    </a:lnTo>
                    <a:lnTo>
                      <a:pt x="300" y="159"/>
                    </a:lnTo>
                    <a:lnTo>
                      <a:pt x="292" y="116"/>
                    </a:lnTo>
                    <a:lnTo>
                      <a:pt x="292" y="81"/>
                    </a:lnTo>
                    <a:lnTo>
                      <a:pt x="295" y="76"/>
                    </a:lnTo>
                    <a:lnTo>
                      <a:pt x="296" y="71"/>
                    </a:lnTo>
                    <a:lnTo>
                      <a:pt x="300" y="65"/>
                    </a:lnTo>
                    <a:lnTo>
                      <a:pt x="307" y="64"/>
                    </a:lnTo>
                    <a:lnTo>
                      <a:pt x="310" y="59"/>
                    </a:lnTo>
                    <a:lnTo>
                      <a:pt x="316" y="58"/>
                    </a:lnTo>
                    <a:lnTo>
                      <a:pt x="322" y="55"/>
                    </a:lnTo>
                    <a:lnTo>
                      <a:pt x="327" y="54"/>
                    </a:lnTo>
                    <a:lnTo>
                      <a:pt x="333" y="51"/>
                    </a:lnTo>
                    <a:lnTo>
                      <a:pt x="339" y="51"/>
                    </a:lnTo>
                    <a:lnTo>
                      <a:pt x="342" y="45"/>
                    </a:lnTo>
                    <a:lnTo>
                      <a:pt x="346" y="41"/>
                    </a:lnTo>
                    <a:lnTo>
                      <a:pt x="349" y="36"/>
                    </a:lnTo>
                    <a:lnTo>
                      <a:pt x="351" y="31"/>
                    </a:lnTo>
                    <a:lnTo>
                      <a:pt x="351" y="26"/>
                    </a:lnTo>
                    <a:lnTo>
                      <a:pt x="345" y="22"/>
                    </a:lnTo>
                    <a:lnTo>
                      <a:pt x="339" y="21"/>
                    </a:lnTo>
                    <a:lnTo>
                      <a:pt x="333" y="19"/>
                    </a:lnTo>
                    <a:lnTo>
                      <a:pt x="327" y="19"/>
                    </a:lnTo>
                    <a:lnTo>
                      <a:pt x="322" y="21"/>
                    </a:lnTo>
                    <a:lnTo>
                      <a:pt x="316" y="24"/>
                    </a:lnTo>
                    <a:lnTo>
                      <a:pt x="310" y="28"/>
                    </a:lnTo>
                    <a:lnTo>
                      <a:pt x="304" y="32"/>
                    </a:lnTo>
                    <a:lnTo>
                      <a:pt x="299" y="34"/>
                    </a:lnTo>
                    <a:lnTo>
                      <a:pt x="292" y="39"/>
                    </a:lnTo>
                    <a:lnTo>
                      <a:pt x="289" y="44"/>
                    </a:lnTo>
                    <a:lnTo>
                      <a:pt x="285" y="49"/>
                    </a:lnTo>
                    <a:lnTo>
                      <a:pt x="280" y="51"/>
                    </a:lnTo>
                    <a:lnTo>
                      <a:pt x="273" y="49"/>
                    </a:lnTo>
                    <a:lnTo>
                      <a:pt x="272" y="44"/>
                    </a:lnTo>
                    <a:lnTo>
                      <a:pt x="269" y="39"/>
                    </a:lnTo>
                    <a:lnTo>
                      <a:pt x="273" y="34"/>
                    </a:lnTo>
                    <a:lnTo>
                      <a:pt x="277" y="28"/>
                    </a:lnTo>
                    <a:lnTo>
                      <a:pt x="281" y="21"/>
                    </a:lnTo>
                    <a:lnTo>
                      <a:pt x="281" y="16"/>
                    </a:lnTo>
                    <a:lnTo>
                      <a:pt x="276" y="12"/>
                    </a:lnTo>
                    <a:lnTo>
                      <a:pt x="273" y="8"/>
                    </a:lnTo>
                    <a:lnTo>
                      <a:pt x="268" y="2"/>
                    </a:lnTo>
                    <a:lnTo>
                      <a:pt x="262" y="0"/>
                    </a:lnTo>
                    <a:lnTo>
                      <a:pt x="254" y="0"/>
                    </a:lnTo>
                    <a:lnTo>
                      <a:pt x="248" y="2"/>
                    </a:lnTo>
                    <a:lnTo>
                      <a:pt x="244" y="8"/>
                    </a:lnTo>
                    <a:lnTo>
                      <a:pt x="240" y="12"/>
                    </a:lnTo>
                    <a:lnTo>
                      <a:pt x="239" y="18"/>
                    </a:lnTo>
                    <a:lnTo>
                      <a:pt x="239" y="22"/>
                    </a:lnTo>
                    <a:lnTo>
                      <a:pt x="239" y="28"/>
                    </a:lnTo>
                    <a:lnTo>
                      <a:pt x="240" y="32"/>
                    </a:lnTo>
                    <a:lnTo>
                      <a:pt x="244" y="38"/>
                    </a:lnTo>
                    <a:lnTo>
                      <a:pt x="246" y="42"/>
                    </a:lnTo>
                    <a:lnTo>
                      <a:pt x="246" y="48"/>
                    </a:lnTo>
                    <a:lnTo>
                      <a:pt x="248" y="52"/>
                    </a:lnTo>
                    <a:lnTo>
                      <a:pt x="250" y="58"/>
                    </a:lnTo>
                    <a:lnTo>
                      <a:pt x="250" y="62"/>
                    </a:lnTo>
                    <a:lnTo>
                      <a:pt x="254" y="68"/>
                    </a:lnTo>
                    <a:lnTo>
                      <a:pt x="250" y="73"/>
                    </a:lnTo>
                    <a:lnTo>
                      <a:pt x="244" y="74"/>
                    </a:lnTo>
                    <a:lnTo>
                      <a:pt x="239" y="76"/>
                    </a:lnTo>
                    <a:lnTo>
                      <a:pt x="231" y="76"/>
                    </a:lnTo>
                    <a:lnTo>
                      <a:pt x="223" y="76"/>
                    </a:lnTo>
                    <a:lnTo>
                      <a:pt x="216" y="74"/>
                    </a:lnTo>
                    <a:lnTo>
                      <a:pt x="209" y="73"/>
                    </a:lnTo>
                    <a:lnTo>
                      <a:pt x="204" y="73"/>
                    </a:lnTo>
                    <a:lnTo>
                      <a:pt x="198" y="73"/>
                    </a:lnTo>
                    <a:lnTo>
                      <a:pt x="193" y="73"/>
                    </a:lnTo>
                    <a:lnTo>
                      <a:pt x="185" y="73"/>
                    </a:lnTo>
                    <a:lnTo>
                      <a:pt x="179" y="74"/>
                    </a:lnTo>
                    <a:lnTo>
                      <a:pt x="175" y="80"/>
                    </a:lnTo>
                    <a:lnTo>
                      <a:pt x="171" y="84"/>
                    </a:lnTo>
                    <a:lnTo>
                      <a:pt x="168" y="90"/>
                    </a:lnTo>
                    <a:lnTo>
                      <a:pt x="168" y="94"/>
                    </a:lnTo>
                    <a:lnTo>
                      <a:pt x="177" y="99"/>
                    </a:lnTo>
                    <a:lnTo>
                      <a:pt x="182" y="101"/>
                    </a:lnTo>
                    <a:lnTo>
                      <a:pt x="189" y="103"/>
                    </a:lnTo>
                    <a:lnTo>
                      <a:pt x="194" y="106"/>
                    </a:lnTo>
                    <a:lnTo>
                      <a:pt x="200" y="106"/>
                    </a:lnTo>
                    <a:lnTo>
                      <a:pt x="206" y="106"/>
                    </a:lnTo>
                    <a:lnTo>
                      <a:pt x="212" y="104"/>
                    </a:lnTo>
                    <a:lnTo>
                      <a:pt x="220" y="103"/>
                    </a:lnTo>
                    <a:lnTo>
                      <a:pt x="225" y="101"/>
                    </a:lnTo>
                    <a:lnTo>
                      <a:pt x="231" y="99"/>
                    </a:lnTo>
                    <a:lnTo>
                      <a:pt x="236" y="99"/>
                    </a:lnTo>
                    <a:lnTo>
                      <a:pt x="243" y="96"/>
                    </a:lnTo>
                    <a:lnTo>
                      <a:pt x="259" y="104"/>
                    </a:lnTo>
                    <a:lnTo>
                      <a:pt x="264" y="155"/>
                    </a:lnTo>
                    <a:lnTo>
                      <a:pt x="273" y="201"/>
                    </a:lnTo>
                    <a:lnTo>
                      <a:pt x="277" y="236"/>
                    </a:lnTo>
                    <a:lnTo>
                      <a:pt x="273" y="266"/>
                    </a:lnTo>
                    <a:lnTo>
                      <a:pt x="259" y="296"/>
                    </a:lnTo>
                    <a:lnTo>
                      <a:pt x="235" y="312"/>
                    </a:lnTo>
                    <a:lnTo>
                      <a:pt x="186" y="324"/>
                    </a:lnTo>
                    <a:lnTo>
                      <a:pt x="130" y="328"/>
                    </a:lnTo>
                    <a:lnTo>
                      <a:pt x="72" y="328"/>
                    </a:lnTo>
                    <a:lnTo>
                      <a:pt x="43" y="3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729" name="Group 188"/>
            <p:cNvGrpSpPr>
              <a:grpSpLocks/>
            </p:cNvGrpSpPr>
            <p:nvPr/>
          </p:nvGrpSpPr>
          <p:grpSpPr bwMode="auto">
            <a:xfrm flipH="1">
              <a:off x="1257300" y="2841625"/>
              <a:ext cx="868363" cy="1149350"/>
              <a:chOff x="1397000" y="2847975"/>
              <a:chExt cx="909638" cy="1066801"/>
            </a:xfrm>
          </p:grpSpPr>
          <p:sp>
            <p:nvSpPr>
              <p:cNvPr id="26747" name="Freeform 182"/>
              <p:cNvSpPr>
                <a:spLocks/>
              </p:cNvSpPr>
              <p:nvPr/>
            </p:nvSpPr>
            <p:spPr bwMode="auto">
              <a:xfrm>
                <a:off x="1709738" y="3106738"/>
                <a:ext cx="331788" cy="358775"/>
              </a:xfrm>
              <a:custGeom>
                <a:avLst/>
                <a:gdLst>
                  <a:gd name="T0" fmla="*/ 2147483647 w 209"/>
                  <a:gd name="T1" fmla="*/ 2147483647 h 226"/>
                  <a:gd name="T2" fmla="*/ 2147483647 w 209"/>
                  <a:gd name="T3" fmla="*/ 2147483647 h 226"/>
                  <a:gd name="T4" fmla="*/ 2147483647 w 209"/>
                  <a:gd name="T5" fmla="*/ 2147483647 h 226"/>
                  <a:gd name="T6" fmla="*/ 2147483647 w 209"/>
                  <a:gd name="T7" fmla="*/ 2147483647 h 226"/>
                  <a:gd name="T8" fmla="*/ 2147483647 w 209"/>
                  <a:gd name="T9" fmla="*/ 0 h 226"/>
                  <a:gd name="T10" fmla="*/ 2147483647 w 209"/>
                  <a:gd name="T11" fmla="*/ 0 h 226"/>
                  <a:gd name="T12" fmla="*/ 2147483647 w 209"/>
                  <a:gd name="T13" fmla="*/ 2147483647 h 226"/>
                  <a:gd name="T14" fmla="*/ 2147483647 w 209"/>
                  <a:gd name="T15" fmla="*/ 2147483647 h 226"/>
                  <a:gd name="T16" fmla="*/ 2147483647 w 209"/>
                  <a:gd name="T17" fmla="*/ 2147483647 h 226"/>
                  <a:gd name="T18" fmla="*/ 2147483647 w 209"/>
                  <a:gd name="T19" fmla="*/ 2147483647 h 226"/>
                  <a:gd name="T20" fmla="*/ 2147483647 w 209"/>
                  <a:gd name="T21" fmla="*/ 2147483647 h 226"/>
                  <a:gd name="T22" fmla="*/ 2147483647 w 209"/>
                  <a:gd name="T23" fmla="*/ 2147483647 h 226"/>
                  <a:gd name="T24" fmla="*/ 2147483647 w 209"/>
                  <a:gd name="T25" fmla="*/ 2147483647 h 226"/>
                  <a:gd name="T26" fmla="*/ 2147483647 w 209"/>
                  <a:gd name="T27" fmla="*/ 2147483647 h 226"/>
                  <a:gd name="T28" fmla="*/ 2147483647 w 209"/>
                  <a:gd name="T29" fmla="*/ 2147483647 h 226"/>
                  <a:gd name="T30" fmla="*/ 2147483647 w 209"/>
                  <a:gd name="T31" fmla="*/ 2147483647 h 226"/>
                  <a:gd name="T32" fmla="*/ 2147483647 w 209"/>
                  <a:gd name="T33" fmla="*/ 2147483647 h 226"/>
                  <a:gd name="T34" fmla="*/ 0 w 209"/>
                  <a:gd name="T35" fmla="*/ 2147483647 h 226"/>
                  <a:gd name="T36" fmla="*/ 2147483647 w 209"/>
                  <a:gd name="T37" fmla="*/ 2147483647 h 226"/>
                  <a:gd name="T38" fmla="*/ 2147483647 w 209"/>
                  <a:gd name="T39" fmla="*/ 2147483647 h 226"/>
                  <a:gd name="T40" fmla="*/ 2147483647 w 209"/>
                  <a:gd name="T41" fmla="*/ 2147483647 h 2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9"/>
                  <a:gd name="T64" fmla="*/ 0 h 226"/>
                  <a:gd name="T65" fmla="*/ 209 w 209"/>
                  <a:gd name="T66" fmla="*/ 226 h 2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9" h="226">
                    <a:moveTo>
                      <a:pt x="28" y="108"/>
                    </a:moveTo>
                    <a:lnTo>
                      <a:pt x="45" y="69"/>
                    </a:lnTo>
                    <a:lnTo>
                      <a:pt x="64" y="36"/>
                    </a:lnTo>
                    <a:lnTo>
                      <a:pt x="82" y="10"/>
                    </a:lnTo>
                    <a:lnTo>
                      <a:pt x="114" y="0"/>
                    </a:lnTo>
                    <a:lnTo>
                      <a:pt x="151" y="0"/>
                    </a:lnTo>
                    <a:lnTo>
                      <a:pt x="181" y="10"/>
                    </a:lnTo>
                    <a:lnTo>
                      <a:pt x="201" y="31"/>
                    </a:lnTo>
                    <a:lnTo>
                      <a:pt x="204" y="70"/>
                    </a:lnTo>
                    <a:lnTo>
                      <a:pt x="209" y="120"/>
                    </a:lnTo>
                    <a:lnTo>
                      <a:pt x="201" y="165"/>
                    </a:lnTo>
                    <a:lnTo>
                      <a:pt x="195" y="188"/>
                    </a:lnTo>
                    <a:lnTo>
                      <a:pt x="183" y="207"/>
                    </a:lnTo>
                    <a:lnTo>
                      <a:pt x="163" y="213"/>
                    </a:lnTo>
                    <a:lnTo>
                      <a:pt x="109" y="224"/>
                    </a:lnTo>
                    <a:lnTo>
                      <a:pt x="74" y="226"/>
                    </a:lnTo>
                    <a:lnTo>
                      <a:pt x="19" y="217"/>
                    </a:lnTo>
                    <a:lnTo>
                      <a:pt x="0" y="187"/>
                    </a:lnTo>
                    <a:lnTo>
                      <a:pt x="4" y="159"/>
                    </a:lnTo>
                    <a:lnTo>
                      <a:pt x="24" y="118"/>
                    </a:lnTo>
                    <a:lnTo>
                      <a:pt x="28"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8" name="Freeform 183"/>
              <p:cNvSpPr>
                <a:spLocks/>
              </p:cNvSpPr>
              <p:nvPr/>
            </p:nvSpPr>
            <p:spPr bwMode="auto">
              <a:xfrm>
                <a:off x="1985963" y="3130550"/>
                <a:ext cx="320675" cy="457200"/>
              </a:xfrm>
              <a:custGeom>
                <a:avLst/>
                <a:gdLst>
                  <a:gd name="T0" fmla="*/ 2147483647 w 202"/>
                  <a:gd name="T1" fmla="*/ 2147483647 h 288"/>
                  <a:gd name="T2" fmla="*/ 2147483647 w 202"/>
                  <a:gd name="T3" fmla="*/ 0 h 288"/>
                  <a:gd name="T4" fmla="*/ 2147483647 w 202"/>
                  <a:gd name="T5" fmla="*/ 2147483647 h 288"/>
                  <a:gd name="T6" fmla="*/ 2147483647 w 202"/>
                  <a:gd name="T7" fmla="*/ 2147483647 h 288"/>
                  <a:gd name="T8" fmla="*/ 2147483647 w 202"/>
                  <a:gd name="T9" fmla="*/ 2147483647 h 288"/>
                  <a:gd name="T10" fmla="*/ 2147483647 w 202"/>
                  <a:gd name="T11" fmla="*/ 2147483647 h 288"/>
                  <a:gd name="T12" fmla="*/ 2147483647 w 202"/>
                  <a:gd name="T13" fmla="*/ 2147483647 h 288"/>
                  <a:gd name="T14" fmla="*/ 2147483647 w 202"/>
                  <a:gd name="T15" fmla="*/ 2147483647 h 288"/>
                  <a:gd name="T16" fmla="*/ 2147483647 w 202"/>
                  <a:gd name="T17" fmla="*/ 2147483647 h 288"/>
                  <a:gd name="T18" fmla="*/ 2147483647 w 202"/>
                  <a:gd name="T19" fmla="*/ 2147483647 h 288"/>
                  <a:gd name="T20" fmla="*/ 2147483647 w 202"/>
                  <a:gd name="T21" fmla="*/ 2147483647 h 288"/>
                  <a:gd name="T22" fmla="*/ 2147483647 w 202"/>
                  <a:gd name="T23" fmla="*/ 2147483647 h 288"/>
                  <a:gd name="T24" fmla="*/ 2147483647 w 202"/>
                  <a:gd name="T25" fmla="*/ 2147483647 h 288"/>
                  <a:gd name="T26" fmla="*/ 2147483647 w 202"/>
                  <a:gd name="T27" fmla="*/ 2147483647 h 288"/>
                  <a:gd name="T28" fmla="*/ 2147483647 w 202"/>
                  <a:gd name="T29" fmla="*/ 2147483647 h 288"/>
                  <a:gd name="T30" fmla="*/ 2147483647 w 202"/>
                  <a:gd name="T31" fmla="*/ 2147483647 h 288"/>
                  <a:gd name="T32" fmla="*/ 2147483647 w 202"/>
                  <a:gd name="T33" fmla="*/ 2147483647 h 288"/>
                  <a:gd name="T34" fmla="*/ 2147483647 w 202"/>
                  <a:gd name="T35" fmla="*/ 2147483647 h 288"/>
                  <a:gd name="T36" fmla="*/ 2147483647 w 202"/>
                  <a:gd name="T37" fmla="*/ 2147483647 h 288"/>
                  <a:gd name="T38" fmla="*/ 2147483647 w 202"/>
                  <a:gd name="T39" fmla="*/ 2147483647 h 288"/>
                  <a:gd name="T40" fmla="*/ 2147483647 w 202"/>
                  <a:gd name="T41" fmla="*/ 2147483647 h 288"/>
                  <a:gd name="T42" fmla="*/ 2147483647 w 202"/>
                  <a:gd name="T43" fmla="*/ 2147483647 h 288"/>
                  <a:gd name="T44" fmla="*/ 2147483647 w 202"/>
                  <a:gd name="T45" fmla="*/ 2147483647 h 288"/>
                  <a:gd name="T46" fmla="*/ 2147483647 w 202"/>
                  <a:gd name="T47" fmla="*/ 2147483647 h 288"/>
                  <a:gd name="T48" fmla="*/ 2147483647 w 202"/>
                  <a:gd name="T49" fmla="*/ 2147483647 h 288"/>
                  <a:gd name="T50" fmla="*/ 2147483647 w 202"/>
                  <a:gd name="T51" fmla="*/ 2147483647 h 288"/>
                  <a:gd name="T52" fmla="*/ 2147483647 w 202"/>
                  <a:gd name="T53" fmla="*/ 2147483647 h 288"/>
                  <a:gd name="T54" fmla="*/ 2147483647 w 202"/>
                  <a:gd name="T55" fmla="*/ 2147483647 h 288"/>
                  <a:gd name="T56" fmla="*/ 2147483647 w 202"/>
                  <a:gd name="T57" fmla="*/ 2147483647 h 288"/>
                  <a:gd name="T58" fmla="*/ 2147483647 w 202"/>
                  <a:gd name="T59" fmla="*/ 2147483647 h 288"/>
                  <a:gd name="T60" fmla="*/ 2147483647 w 202"/>
                  <a:gd name="T61" fmla="*/ 2147483647 h 288"/>
                  <a:gd name="T62" fmla="*/ 2147483647 w 202"/>
                  <a:gd name="T63" fmla="*/ 2147483647 h 288"/>
                  <a:gd name="T64" fmla="*/ 0 w 202"/>
                  <a:gd name="T65" fmla="*/ 2147483647 h 288"/>
                  <a:gd name="T66" fmla="*/ 2147483647 w 202"/>
                  <a:gd name="T67" fmla="*/ 2147483647 h 2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2"/>
                  <a:gd name="T103" fmla="*/ 0 h 288"/>
                  <a:gd name="T104" fmla="*/ 202 w 202"/>
                  <a:gd name="T105" fmla="*/ 288 h 2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2" h="288">
                    <a:moveTo>
                      <a:pt x="8" y="4"/>
                    </a:moveTo>
                    <a:lnTo>
                      <a:pt x="32" y="0"/>
                    </a:lnTo>
                    <a:lnTo>
                      <a:pt x="64" y="14"/>
                    </a:lnTo>
                    <a:lnTo>
                      <a:pt x="92" y="43"/>
                    </a:lnTo>
                    <a:lnTo>
                      <a:pt x="127" y="84"/>
                    </a:lnTo>
                    <a:lnTo>
                      <a:pt x="141" y="122"/>
                    </a:lnTo>
                    <a:lnTo>
                      <a:pt x="146" y="169"/>
                    </a:lnTo>
                    <a:lnTo>
                      <a:pt x="142" y="198"/>
                    </a:lnTo>
                    <a:lnTo>
                      <a:pt x="142" y="214"/>
                    </a:lnTo>
                    <a:lnTo>
                      <a:pt x="174" y="232"/>
                    </a:lnTo>
                    <a:lnTo>
                      <a:pt x="191" y="255"/>
                    </a:lnTo>
                    <a:lnTo>
                      <a:pt x="202" y="274"/>
                    </a:lnTo>
                    <a:lnTo>
                      <a:pt x="193" y="288"/>
                    </a:lnTo>
                    <a:lnTo>
                      <a:pt x="174" y="288"/>
                    </a:lnTo>
                    <a:lnTo>
                      <a:pt x="154" y="278"/>
                    </a:lnTo>
                    <a:lnTo>
                      <a:pt x="152" y="260"/>
                    </a:lnTo>
                    <a:lnTo>
                      <a:pt x="141" y="238"/>
                    </a:lnTo>
                    <a:lnTo>
                      <a:pt x="122" y="225"/>
                    </a:lnTo>
                    <a:lnTo>
                      <a:pt x="104" y="221"/>
                    </a:lnTo>
                    <a:lnTo>
                      <a:pt x="86" y="221"/>
                    </a:lnTo>
                    <a:lnTo>
                      <a:pt x="83" y="211"/>
                    </a:lnTo>
                    <a:lnTo>
                      <a:pt x="101" y="207"/>
                    </a:lnTo>
                    <a:lnTo>
                      <a:pt x="120" y="206"/>
                    </a:lnTo>
                    <a:lnTo>
                      <a:pt x="127" y="184"/>
                    </a:lnTo>
                    <a:lnTo>
                      <a:pt x="129" y="152"/>
                    </a:lnTo>
                    <a:lnTo>
                      <a:pt x="122" y="116"/>
                    </a:lnTo>
                    <a:lnTo>
                      <a:pt x="106" y="87"/>
                    </a:lnTo>
                    <a:lnTo>
                      <a:pt x="88" y="63"/>
                    </a:lnTo>
                    <a:lnTo>
                      <a:pt x="69" y="51"/>
                    </a:lnTo>
                    <a:lnTo>
                      <a:pt x="45" y="41"/>
                    </a:lnTo>
                    <a:lnTo>
                      <a:pt x="19" y="31"/>
                    </a:lnTo>
                    <a:lnTo>
                      <a:pt x="1" y="25"/>
                    </a:lnTo>
                    <a:lnTo>
                      <a:pt x="0" y="12"/>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9" name="Freeform 184"/>
              <p:cNvSpPr>
                <a:spLocks/>
              </p:cNvSpPr>
              <p:nvPr/>
            </p:nvSpPr>
            <p:spPr bwMode="auto">
              <a:xfrm>
                <a:off x="1397000" y="3117850"/>
                <a:ext cx="495300" cy="442913"/>
              </a:xfrm>
              <a:custGeom>
                <a:avLst/>
                <a:gdLst>
                  <a:gd name="T0" fmla="*/ 2147483647 w 312"/>
                  <a:gd name="T1" fmla="*/ 2147483647 h 279"/>
                  <a:gd name="T2" fmla="*/ 2147483647 w 312"/>
                  <a:gd name="T3" fmla="*/ 2147483647 h 279"/>
                  <a:gd name="T4" fmla="*/ 2147483647 w 312"/>
                  <a:gd name="T5" fmla="*/ 2147483647 h 279"/>
                  <a:gd name="T6" fmla="*/ 2147483647 w 312"/>
                  <a:gd name="T7" fmla="*/ 0 h 279"/>
                  <a:gd name="T8" fmla="*/ 2147483647 w 312"/>
                  <a:gd name="T9" fmla="*/ 2147483647 h 279"/>
                  <a:gd name="T10" fmla="*/ 2147483647 w 312"/>
                  <a:gd name="T11" fmla="*/ 2147483647 h 279"/>
                  <a:gd name="T12" fmla="*/ 2147483647 w 312"/>
                  <a:gd name="T13" fmla="*/ 2147483647 h 279"/>
                  <a:gd name="T14" fmla="*/ 2147483647 w 312"/>
                  <a:gd name="T15" fmla="*/ 2147483647 h 279"/>
                  <a:gd name="T16" fmla="*/ 2147483647 w 312"/>
                  <a:gd name="T17" fmla="*/ 2147483647 h 279"/>
                  <a:gd name="T18" fmla="*/ 2147483647 w 312"/>
                  <a:gd name="T19" fmla="*/ 2147483647 h 279"/>
                  <a:gd name="T20" fmla="*/ 2147483647 w 312"/>
                  <a:gd name="T21" fmla="*/ 2147483647 h 279"/>
                  <a:gd name="T22" fmla="*/ 2147483647 w 312"/>
                  <a:gd name="T23" fmla="*/ 2147483647 h 279"/>
                  <a:gd name="T24" fmla="*/ 2147483647 w 312"/>
                  <a:gd name="T25" fmla="*/ 2147483647 h 279"/>
                  <a:gd name="T26" fmla="*/ 2147483647 w 312"/>
                  <a:gd name="T27" fmla="*/ 2147483647 h 279"/>
                  <a:gd name="T28" fmla="*/ 2147483647 w 312"/>
                  <a:gd name="T29" fmla="*/ 2147483647 h 279"/>
                  <a:gd name="T30" fmla="*/ 2147483647 w 312"/>
                  <a:gd name="T31" fmla="*/ 2147483647 h 279"/>
                  <a:gd name="T32" fmla="*/ 2147483647 w 312"/>
                  <a:gd name="T33" fmla="*/ 2147483647 h 279"/>
                  <a:gd name="T34" fmla="*/ 2147483647 w 312"/>
                  <a:gd name="T35" fmla="*/ 2147483647 h 279"/>
                  <a:gd name="T36" fmla="*/ 2147483647 w 312"/>
                  <a:gd name="T37" fmla="*/ 2147483647 h 279"/>
                  <a:gd name="T38" fmla="*/ 2147483647 w 312"/>
                  <a:gd name="T39" fmla="*/ 2147483647 h 279"/>
                  <a:gd name="T40" fmla="*/ 2147483647 w 312"/>
                  <a:gd name="T41" fmla="*/ 2147483647 h 279"/>
                  <a:gd name="T42" fmla="*/ 2147483647 w 312"/>
                  <a:gd name="T43" fmla="*/ 2147483647 h 279"/>
                  <a:gd name="T44" fmla="*/ 2147483647 w 312"/>
                  <a:gd name="T45" fmla="*/ 2147483647 h 279"/>
                  <a:gd name="T46" fmla="*/ 2147483647 w 312"/>
                  <a:gd name="T47" fmla="*/ 2147483647 h 279"/>
                  <a:gd name="T48" fmla="*/ 2147483647 w 312"/>
                  <a:gd name="T49" fmla="*/ 2147483647 h 279"/>
                  <a:gd name="T50" fmla="*/ 2147483647 w 312"/>
                  <a:gd name="T51" fmla="*/ 2147483647 h 279"/>
                  <a:gd name="T52" fmla="*/ 2147483647 w 312"/>
                  <a:gd name="T53" fmla="*/ 2147483647 h 279"/>
                  <a:gd name="T54" fmla="*/ 0 w 312"/>
                  <a:gd name="T55" fmla="*/ 2147483647 h 279"/>
                  <a:gd name="T56" fmla="*/ 2147483647 w 312"/>
                  <a:gd name="T57" fmla="*/ 2147483647 h 279"/>
                  <a:gd name="T58" fmla="*/ 2147483647 w 312"/>
                  <a:gd name="T59" fmla="*/ 2147483647 h 279"/>
                  <a:gd name="T60" fmla="*/ 2147483647 w 312"/>
                  <a:gd name="T61" fmla="*/ 2147483647 h 279"/>
                  <a:gd name="T62" fmla="*/ 2147483647 w 312"/>
                  <a:gd name="T63" fmla="*/ 2147483647 h 279"/>
                  <a:gd name="T64" fmla="*/ 2147483647 w 312"/>
                  <a:gd name="T65" fmla="*/ 2147483647 h 279"/>
                  <a:gd name="T66" fmla="*/ 2147483647 w 312"/>
                  <a:gd name="T67" fmla="*/ 2147483647 h 279"/>
                  <a:gd name="T68" fmla="*/ 2147483647 w 312"/>
                  <a:gd name="T69" fmla="*/ 2147483647 h 279"/>
                  <a:gd name="T70" fmla="*/ 2147483647 w 312"/>
                  <a:gd name="T71" fmla="*/ 2147483647 h 2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279"/>
                  <a:gd name="T110" fmla="*/ 312 w 312"/>
                  <a:gd name="T111" fmla="*/ 279 h 2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279">
                    <a:moveTo>
                      <a:pt x="152" y="56"/>
                    </a:moveTo>
                    <a:lnTo>
                      <a:pt x="198" y="29"/>
                    </a:lnTo>
                    <a:lnTo>
                      <a:pt x="247" y="7"/>
                    </a:lnTo>
                    <a:lnTo>
                      <a:pt x="276" y="0"/>
                    </a:lnTo>
                    <a:lnTo>
                      <a:pt x="311" y="4"/>
                    </a:lnTo>
                    <a:lnTo>
                      <a:pt x="312" y="23"/>
                    </a:lnTo>
                    <a:lnTo>
                      <a:pt x="294" y="44"/>
                    </a:lnTo>
                    <a:lnTo>
                      <a:pt x="276" y="40"/>
                    </a:lnTo>
                    <a:lnTo>
                      <a:pt x="255" y="33"/>
                    </a:lnTo>
                    <a:lnTo>
                      <a:pt x="230" y="33"/>
                    </a:lnTo>
                    <a:lnTo>
                      <a:pt x="194" y="49"/>
                    </a:lnTo>
                    <a:lnTo>
                      <a:pt x="166" y="69"/>
                    </a:lnTo>
                    <a:lnTo>
                      <a:pt x="119" y="105"/>
                    </a:lnTo>
                    <a:lnTo>
                      <a:pt x="93" y="146"/>
                    </a:lnTo>
                    <a:lnTo>
                      <a:pt x="75" y="174"/>
                    </a:lnTo>
                    <a:lnTo>
                      <a:pt x="66" y="201"/>
                    </a:lnTo>
                    <a:lnTo>
                      <a:pt x="73" y="205"/>
                    </a:lnTo>
                    <a:lnTo>
                      <a:pt x="96" y="205"/>
                    </a:lnTo>
                    <a:lnTo>
                      <a:pt x="120" y="208"/>
                    </a:lnTo>
                    <a:lnTo>
                      <a:pt x="123" y="217"/>
                    </a:lnTo>
                    <a:lnTo>
                      <a:pt x="106" y="224"/>
                    </a:lnTo>
                    <a:lnTo>
                      <a:pt x="82" y="228"/>
                    </a:lnTo>
                    <a:lnTo>
                      <a:pt x="52" y="240"/>
                    </a:lnTo>
                    <a:lnTo>
                      <a:pt x="34" y="257"/>
                    </a:lnTo>
                    <a:lnTo>
                      <a:pt x="29" y="277"/>
                    </a:lnTo>
                    <a:lnTo>
                      <a:pt x="16" y="279"/>
                    </a:lnTo>
                    <a:lnTo>
                      <a:pt x="2" y="269"/>
                    </a:lnTo>
                    <a:lnTo>
                      <a:pt x="0" y="251"/>
                    </a:lnTo>
                    <a:lnTo>
                      <a:pt x="14" y="234"/>
                    </a:lnTo>
                    <a:lnTo>
                      <a:pt x="43" y="210"/>
                    </a:lnTo>
                    <a:lnTo>
                      <a:pt x="55" y="184"/>
                    </a:lnTo>
                    <a:lnTo>
                      <a:pt x="69" y="154"/>
                    </a:lnTo>
                    <a:lnTo>
                      <a:pt x="87" y="119"/>
                    </a:lnTo>
                    <a:lnTo>
                      <a:pt x="110" y="90"/>
                    </a:lnTo>
                    <a:lnTo>
                      <a:pt x="134" y="67"/>
                    </a:lnTo>
                    <a:lnTo>
                      <a:pt x="15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0" name="Freeform 185"/>
              <p:cNvSpPr>
                <a:spLocks/>
              </p:cNvSpPr>
              <p:nvPr/>
            </p:nvSpPr>
            <p:spPr bwMode="auto">
              <a:xfrm>
                <a:off x="1846263" y="3390900"/>
                <a:ext cx="234950" cy="509588"/>
              </a:xfrm>
              <a:custGeom>
                <a:avLst/>
                <a:gdLst>
                  <a:gd name="T0" fmla="*/ 2147483647 w 148"/>
                  <a:gd name="T1" fmla="*/ 2147483647 h 321"/>
                  <a:gd name="T2" fmla="*/ 2147483647 w 148"/>
                  <a:gd name="T3" fmla="*/ 2147483647 h 321"/>
                  <a:gd name="T4" fmla="*/ 2147483647 w 148"/>
                  <a:gd name="T5" fmla="*/ 2147483647 h 321"/>
                  <a:gd name="T6" fmla="*/ 2147483647 w 148"/>
                  <a:gd name="T7" fmla="*/ 2147483647 h 321"/>
                  <a:gd name="T8" fmla="*/ 2147483647 w 148"/>
                  <a:gd name="T9" fmla="*/ 2147483647 h 321"/>
                  <a:gd name="T10" fmla="*/ 2147483647 w 148"/>
                  <a:gd name="T11" fmla="*/ 2147483647 h 321"/>
                  <a:gd name="T12" fmla="*/ 2147483647 w 148"/>
                  <a:gd name="T13" fmla="*/ 2147483647 h 321"/>
                  <a:gd name="T14" fmla="*/ 2147483647 w 148"/>
                  <a:gd name="T15" fmla="*/ 0 h 321"/>
                  <a:gd name="T16" fmla="*/ 2147483647 w 148"/>
                  <a:gd name="T17" fmla="*/ 2147483647 h 321"/>
                  <a:gd name="T18" fmla="*/ 2147483647 w 148"/>
                  <a:gd name="T19" fmla="*/ 2147483647 h 321"/>
                  <a:gd name="T20" fmla="*/ 2147483647 w 148"/>
                  <a:gd name="T21" fmla="*/ 2147483647 h 321"/>
                  <a:gd name="T22" fmla="*/ 2147483647 w 148"/>
                  <a:gd name="T23" fmla="*/ 2147483647 h 321"/>
                  <a:gd name="T24" fmla="*/ 2147483647 w 148"/>
                  <a:gd name="T25" fmla="*/ 2147483647 h 321"/>
                  <a:gd name="T26" fmla="*/ 2147483647 w 148"/>
                  <a:gd name="T27" fmla="*/ 2147483647 h 321"/>
                  <a:gd name="T28" fmla="*/ 2147483647 w 148"/>
                  <a:gd name="T29" fmla="*/ 2147483647 h 321"/>
                  <a:gd name="T30" fmla="*/ 2147483647 w 148"/>
                  <a:gd name="T31" fmla="*/ 2147483647 h 321"/>
                  <a:gd name="T32" fmla="*/ 2147483647 w 148"/>
                  <a:gd name="T33" fmla="*/ 2147483647 h 321"/>
                  <a:gd name="T34" fmla="*/ 2147483647 w 148"/>
                  <a:gd name="T35" fmla="*/ 2147483647 h 321"/>
                  <a:gd name="T36" fmla="*/ 2147483647 w 148"/>
                  <a:gd name="T37" fmla="*/ 2147483647 h 321"/>
                  <a:gd name="T38" fmla="*/ 2147483647 w 148"/>
                  <a:gd name="T39" fmla="*/ 2147483647 h 321"/>
                  <a:gd name="T40" fmla="*/ 2147483647 w 148"/>
                  <a:gd name="T41" fmla="*/ 2147483647 h 321"/>
                  <a:gd name="T42" fmla="*/ 2147483647 w 148"/>
                  <a:gd name="T43" fmla="*/ 2147483647 h 321"/>
                  <a:gd name="T44" fmla="*/ 2147483647 w 148"/>
                  <a:gd name="T45" fmla="*/ 2147483647 h 321"/>
                  <a:gd name="T46" fmla="*/ 2147483647 w 148"/>
                  <a:gd name="T47" fmla="*/ 2147483647 h 321"/>
                  <a:gd name="T48" fmla="*/ 2147483647 w 148"/>
                  <a:gd name="T49" fmla="*/ 2147483647 h 321"/>
                  <a:gd name="T50" fmla="*/ 2147483647 w 148"/>
                  <a:gd name="T51" fmla="*/ 2147483647 h 321"/>
                  <a:gd name="T52" fmla="*/ 2147483647 w 148"/>
                  <a:gd name="T53" fmla="*/ 2147483647 h 321"/>
                  <a:gd name="T54" fmla="*/ 2147483647 w 148"/>
                  <a:gd name="T55" fmla="*/ 2147483647 h 321"/>
                  <a:gd name="T56" fmla="*/ 2147483647 w 148"/>
                  <a:gd name="T57" fmla="*/ 2147483647 h 321"/>
                  <a:gd name="T58" fmla="*/ 2147483647 w 148"/>
                  <a:gd name="T59" fmla="*/ 2147483647 h 321"/>
                  <a:gd name="T60" fmla="*/ 2147483647 w 148"/>
                  <a:gd name="T61" fmla="*/ 2147483647 h 321"/>
                  <a:gd name="T62" fmla="*/ 2147483647 w 148"/>
                  <a:gd name="T63" fmla="*/ 2147483647 h 321"/>
                  <a:gd name="T64" fmla="*/ 2147483647 w 148"/>
                  <a:gd name="T65" fmla="*/ 2147483647 h 321"/>
                  <a:gd name="T66" fmla="*/ 2147483647 w 148"/>
                  <a:gd name="T67" fmla="*/ 2147483647 h 321"/>
                  <a:gd name="T68" fmla="*/ 2147483647 w 148"/>
                  <a:gd name="T69" fmla="*/ 2147483647 h 321"/>
                  <a:gd name="T70" fmla="*/ 2147483647 w 148"/>
                  <a:gd name="T71" fmla="*/ 2147483647 h 321"/>
                  <a:gd name="T72" fmla="*/ 0 w 148"/>
                  <a:gd name="T73" fmla="*/ 2147483647 h 321"/>
                  <a:gd name="T74" fmla="*/ 2147483647 w 148"/>
                  <a:gd name="T75" fmla="*/ 2147483647 h 321"/>
                  <a:gd name="T76" fmla="*/ 2147483647 w 148"/>
                  <a:gd name="T77" fmla="*/ 2147483647 h 321"/>
                  <a:gd name="T78" fmla="*/ 2147483647 w 148"/>
                  <a:gd name="T79" fmla="*/ 2147483647 h 321"/>
                  <a:gd name="T80" fmla="*/ 2147483647 w 148"/>
                  <a:gd name="T81" fmla="*/ 2147483647 h 321"/>
                  <a:gd name="T82" fmla="*/ 2147483647 w 148"/>
                  <a:gd name="T83" fmla="*/ 2147483647 h 321"/>
                  <a:gd name="T84" fmla="*/ 2147483647 w 148"/>
                  <a:gd name="T85" fmla="*/ 2147483647 h 321"/>
                  <a:gd name="T86" fmla="*/ 2147483647 w 148"/>
                  <a:gd name="T87" fmla="*/ 2147483647 h 32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8"/>
                  <a:gd name="T133" fmla="*/ 0 h 321"/>
                  <a:gd name="T134" fmla="*/ 148 w 148"/>
                  <a:gd name="T135" fmla="*/ 321 h 32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8" h="321">
                    <a:moveTo>
                      <a:pt x="60" y="110"/>
                    </a:moveTo>
                    <a:lnTo>
                      <a:pt x="69" y="81"/>
                    </a:lnTo>
                    <a:lnTo>
                      <a:pt x="69" y="67"/>
                    </a:lnTo>
                    <a:lnTo>
                      <a:pt x="52" y="53"/>
                    </a:lnTo>
                    <a:lnTo>
                      <a:pt x="15" y="43"/>
                    </a:lnTo>
                    <a:lnTo>
                      <a:pt x="15" y="28"/>
                    </a:lnTo>
                    <a:lnTo>
                      <a:pt x="38" y="8"/>
                    </a:lnTo>
                    <a:lnTo>
                      <a:pt x="60" y="0"/>
                    </a:lnTo>
                    <a:lnTo>
                      <a:pt x="88" y="2"/>
                    </a:lnTo>
                    <a:lnTo>
                      <a:pt x="101" y="8"/>
                    </a:lnTo>
                    <a:lnTo>
                      <a:pt x="115" y="27"/>
                    </a:lnTo>
                    <a:lnTo>
                      <a:pt x="135" y="46"/>
                    </a:lnTo>
                    <a:lnTo>
                      <a:pt x="147" y="67"/>
                    </a:lnTo>
                    <a:lnTo>
                      <a:pt x="148" y="77"/>
                    </a:lnTo>
                    <a:lnTo>
                      <a:pt x="142" y="89"/>
                    </a:lnTo>
                    <a:lnTo>
                      <a:pt x="125" y="113"/>
                    </a:lnTo>
                    <a:lnTo>
                      <a:pt x="105" y="143"/>
                    </a:lnTo>
                    <a:lnTo>
                      <a:pt x="80" y="178"/>
                    </a:lnTo>
                    <a:lnTo>
                      <a:pt x="64" y="196"/>
                    </a:lnTo>
                    <a:lnTo>
                      <a:pt x="41" y="209"/>
                    </a:lnTo>
                    <a:lnTo>
                      <a:pt x="43" y="218"/>
                    </a:lnTo>
                    <a:lnTo>
                      <a:pt x="61" y="225"/>
                    </a:lnTo>
                    <a:lnTo>
                      <a:pt x="84" y="238"/>
                    </a:lnTo>
                    <a:lnTo>
                      <a:pt x="105" y="257"/>
                    </a:lnTo>
                    <a:lnTo>
                      <a:pt x="115" y="278"/>
                    </a:lnTo>
                    <a:lnTo>
                      <a:pt x="121" y="310"/>
                    </a:lnTo>
                    <a:lnTo>
                      <a:pt x="116" y="321"/>
                    </a:lnTo>
                    <a:lnTo>
                      <a:pt x="102" y="321"/>
                    </a:lnTo>
                    <a:lnTo>
                      <a:pt x="78" y="311"/>
                    </a:lnTo>
                    <a:lnTo>
                      <a:pt x="70" y="304"/>
                    </a:lnTo>
                    <a:lnTo>
                      <a:pt x="70" y="293"/>
                    </a:lnTo>
                    <a:lnTo>
                      <a:pt x="73" y="275"/>
                    </a:lnTo>
                    <a:lnTo>
                      <a:pt x="64" y="255"/>
                    </a:lnTo>
                    <a:lnTo>
                      <a:pt x="46" y="242"/>
                    </a:lnTo>
                    <a:lnTo>
                      <a:pt x="29" y="232"/>
                    </a:lnTo>
                    <a:lnTo>
                      <a:pt x="11" y="232"/>
                    </a:lnTo>
                    <a:lnTo>
                      <a:pt x="0" y="222"/>
                    </a:lnTo>
                    <a:lnTo>
                      <a:pt x="1" y="211"/>
                    </a:lnTo>
                    <a:lnTo>
                      <a:pt x="18" y="198"/>
                    </a:lnTo>
                    <a:lnTo>
                      <a:pt x="38" y="170"/>
                    </a:lnTo>
                    <a:lnTo>
                      <a:pt x="46" y="155"/>
                    </a:lnTo>
                    <a:lnTo>
                      <a:pt x="52" y="135"/>
                    </a:lnTo>
                    <a:lnTo>
                      <a:pt x="60" y="117"/>
                    </a:lnTo>
                    <a:lnTo>
                      <a:pt x="60"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1" name="Freeform 186"/>
              <p:cNvSpPr>
                <a:spLocks/>
              </p:cNvSpPr>
              <p:nvPr/>
            </p:nvSpPr>
            <p:spPr bwMode="auto">
              <a:xfrm>
                <a:off x="1579563" y="3389313"/>
                <a:ext cx="280988" cy="525463"/>
              </a:xfrm>
              <a:custGeom>
                <a:avLst/>
                <a:gdLst>
                  <a:gd name="T0" fmla="*/ 2147483647 w 177"/>
                  <a:gd name="T1" fmla="*/ 2147483647 h 331"/>
                  <a:gd name="T2" fmla="*/ 2147483647 w 177"/>
                  <a:gd name="T3" fmla="*/ 2147483647 h 331"/>
                  <a:gd name="T4" fmla="*/ 2147483647 w 177"/>
                  <a:gd name="T5" fmla="*/ 2147483647 h 331"/>
                  <a:gd name="T6" fmla="*/ 2147483647 w 177"/>
                  <a:gd name="T7" fmla="*/ 0 h 331"/>
                  <a:gd name="T8" fmla="*/ 2147483647 w 177"/>
                  <a:gd name="T9" fmla="*/ 0 h 331"/>
                  <a:gd name="T10" fmla="*/ 2147483647 w 177"/>
                  <a:gd name="T11" fmla="*/ 2147483647 h 331"/>
                  <a:gd name="T12" fmla="*/ 2147483647 w 177"/>
                  <a:gd name="T13" fmla="*/ 2147483647 h 331"/>
                  <a:gd name="T14" fmla="*/ 2147483647 w 177"/>
                  <a:gd name="T15" fmla="*/ 2147483647 h 331"/>
                  <a:gd name="T16" fmla="*/ 2147483647 w 177"/>
                  <a:gd name="T17" fmla="*/ 2147483647 h 331"/>
                  <a:gd name="T18" fmla="*/ 2147483647 w 177"/>
                  <a:gd name="T19" fmla="*/ 2147483647 h 331"/>
                  <a:gd name="T20" fmla="*/ 2147483647 w 177"/>
                  <a:gd name="T21" fmla="*/ 2147483647 h 331"/>
                  <a:gd name="T22" fmla="*/ 2147483647 w 177"/>
                  <a:gd name="T23" fmla="*/ 2147483647 h 331"/>
                  <a:gd name="T24" fmla="*/ 2147483647 w 177"/>
                  <a:gd name="T25" fmla="*/ 2147483647 h 331"/>
                  <a:gd name="T26" fmla="*/ 2147483647 w 177"/>
                  <a:gd name="T27" fmla="*/ 2147483647 h 331"/>
                  <a:gd name="T28" fmla="*/ 2147483647 w 177"/>
                  <a:gd name="T29" fmla="*/ 2147483647 h 331"/>
                  <a:gd name="T30" fmla="*/ 2147483647 w 177"/>
                  <a:gd name="T31" fmla="*/ 2147483647 h 331"/>
                  <a:gd name="T32" fmla="*/ 2147483647 w 177"/>
                  <a:gd name="T33" fmla="*/ 2147483647 h 331"/>
                  <a:gd name="T34" fmla="*/ 2147483647 w 177"/>
                  <a:gd name="T35" fmla="*/ 2147483647 h 331"/>
                  <a:gd name="T36" fmla="*/ 2147483647 w 177"/>
                  <a:gd name="T37" fmla="*/ 2147483647 h 331"/>
                  <a:gd name="T38" fmla="*/ 2147483647 w 177"/>
                  <a:gd name="T39" fmla="*/ 2147483647 h 331"/>
                  <a:gd name="T40" fmla="*/ 2147483647 w 177"/>
                  <a:gd name="T41" fmla="*/ 2147483647 h 331"/>
                  <a:gd name="T42" fmla="*/ 2147483647 w 177"/>
                  <a:gd name="T43" fmla="*/ 2147483647 h 331"/>
                  <a:gd name="T44" fmla="*/ 2147483647 w 177"/>
                  <a:gd name="T45" fmla="*/ 2147483647 h 331"/>
                  <a:gd name="T46" fmla="*/ 2147483647 w 177"/>
                  <a:gd name="T47" fmla="*/ 2147483647 h 331"/>
                  <a:gd name="T48" fmla="*/ 2147483647 w 177"/>
                  <a:gd name="T49" fmla="*/ 2147483647 h 331"/>
                  <a:gd name="T50" fmla="*/ 2147483647 w 177"/>
                  <a:gd name="T51" fmla="*/ 2147483647 h 331"/>
                  <a:gd name="T52" fmla="*/ 0 w 177"/>
                  <a:gd name="T53" fmla="*/ 2147483647 h 331"/>
                  <a:gd name="T54" fmla="*/ 2147483647 w 177"/>
                  <a:gd name="T55" fmla="*/ 2147483647 h 331"/>
                  <a:gd name="T56" fmla="*/ 2147483647 w 177"/>
                  <a:gd name="T57" fmla="*/ 2147483647 h 331"/>
                  <a:gd name="T58" fmla="*/ 2147483647 w 177"/>
                  <a:gd name="T59" fmla="*/ 2147483647 h 331"/>
                  <a:gd name="T60" fmla="*/ 2147483647 w 177"/>
                  <a:gd name="T61" fmla="*/ 2147483647 h 331"/>
                  <a:gd name="T62" fmla="*/ 2147483647 w 177"/>
                  <a:gd name="T63" fmla="*/ 2147483647 h 331"/>
                  <a:gd name="T64" fmla="*/ 2147483647 w 177"/>
                  <a:gd name="T65" fmla="*/ 2147483647 h 331"/>
                  <a:gd name="T66" fmla="*/ 2147483647 w 177"/>
                  <a:gd name="T67" fmla="*/ 2147483647 h 331"/>
                  <a:gd name="T68" fmla="*/ 2147483647 w 177"/>
                  <a:gd name="T69" fmla="*/ 2147483647 h 331"/>
                  <a:gd name="T70" fmla="*/ 2147483647 w 177"/>
                  <a:gd name="T71" fmla="*/ 2147483647 h 331"/>
                  <a:gd name="T72" fmla="*/ 2147483647 w 177"/>
                  <a:gd name="T73" fmla="*/ 2147483647 h 331"/>
                  <a:gd name="T74" fmla="*/ 2147483647 w 177"/>
                  <a:gd name="T75" fmla="*/ 2147483647 h 331"/>
                  <a:gd name="T76" fmla="*/ 2147483647 w 177"/>
                  <a:gd name="T77" fmla="*/ 2147483647 h 331"/>
                  <a:gd name="T78" fmla="*/ 2147483647 w 177"/>
                  <a:gd name="T79" fmla="*/ 2147483647 h 3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7"/>
                  <a:gd name="T121" fmla="*/ 0 h 331"/>
                  <a:gd name="T122" fmla="*/ 177 w 177"/>
                  <a:gd name="T123" fmla="*/ 331 h 3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7" h="331">
                    <a:moveTo>
                      <a:pt x="47" y="59"/>
                    </a:moveTo>
                    <a:lnTo>
                      <a:pt x="68" y="30"/>
                    </a:lnTo>
                    <a:lnTo>
                      <a:pt x="87" y="12"/>
                    </a:lnTo>
                    <a:lnTo>
                      <a:pt x="122" y="0"/>
                    </a:lnTo>
                    <a:lnTo>
                      <a:pt x="159" y="0"/>
                    </a:lnTo>
                    <a:lnTo>
                      <a:pt x="177" y="12"/>
                    </a:lnTo>
                    <a:lnTo>
                      <a:pt x="177" y="25"/>
                    </a:lnTo>
                    <a:lnTo>
                      <a:pt x="154" y="39"/>
                    </a:lnTo>
                    <a:lnTo>
                      <a:pt x="128" y="49"/>
                    </a:lnTo>
                    <a:lnTo>
                      <a:pt x="109" y="61"/>
                    </a:lnTo>
                    <a:lnTo>
                      <a:pt x="99" y="78"/>
                    </a:lnTo>
                    <a:lnTo>
                      <a:pt x="99" y="105"/>
                    </a:lnTo>
                    <a:lnTo>
                      <a:pt x="109" y="131"/>
                    </a:lnTo>
                    <a:lnTo>
                      <a:pt x="110" y="168"/>
                    </a:lnTo>
                    <a:lnTo>
                      <a:pt x="117" y="193"/>
                    </a:lnTo>
                    <a:lnTo>
                      <a:pt x="122" y="217"/>
                    </a:lnTo>
                    <a:lnTo>
                      <a:pt x="122" y="236"/>
                    </a:lnTo>
                    <a:lnTo>
                      <a:pt x="110" y="242"/>
                    </a:lnTo>
                    <a:lnTo>
                      <a:pt x="95" y="240"/>
                    </a:lnTo>
                    <a:lnTo>
                      <a:pt x="72" y="243"/>
                    </a:lnTo>
                    <a:lnTo>
                      <a:pt x="51" y="260"/>
                    </a:lnTo>
                    <a:lnTo>
                      <a:pt x="40" y="285"/>
                    </a:lnTo>
                    <a:lnTo>
                      <a:pt x="37" y="318"/>
                    </a:lnTo>
                    <a:lnTo>
                      <a:pt x="40" y="329"/>
                    </a:lnTo>
                    <a:lnTo>
                      <a:pt x="22" y="331"/>
                    </a:lnTo>
                    <a:lnTo>
                      <a:pt x="10" y="325"/>
                    </a:lnTo>
                    <a:lnTo>
                      <a:pt x="0" y="308"/>
                    </a:lnTo>
                    <a:lnTo>
                      <a:pt x="1" y="292"/>
                    </a:lnTo>
                    <a:lnTo>
                      <a:pt x="15" y="260"/>
                    </a:lnTo>
                    <a:lnTo>
                      <a:pt x="36" y="243"/>
                    </a:lnTo>
                    <a:lnTo>
                      <a:pt x="58" y="227"/>
                    </a:lnTo>
                    <a:lnTo>
                      <a:pt x="77" y="219"/>
                    </a:lnTo>
                    <a:lnTo>
                      <a:pt x="95" y="216"/>
                    </a:lnTo>
                    <a:lnTo>
                      <a:pt x="97" y="206"/>
                    </a:lnTo>
                    <a:lnTo>
                      <a:pt x="83" y="176"/>
                    </a:lnTo>
                    <a:lnTo>
                      <a:pt x="69" y="145"/>
                    </a:lnTo>
                    <a:lnTo>
                      <a:pt x="55" y="122"/>
                    </a:lnTo>
                    <a:lnTo>
                      <a:pt x="47" y="96"/>
                    </a:lnTo>
                    <a:lnTo>
                      <a:pt x="40" y="79"/>
                    </a:lnTo>
                    <a:lnTo>
                      <a:pt x="47"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52" name="Freeform 187"/>
              <p:cNvSpPr>
                <a:spLocks/>
              </p:cNvSpPr>
              <p:nvPr/>
            </p:nvSpPr>
            <p:spPr bwMode="auto">
              <a:xfrm>
                <a:off x="1879600" y="2847975"/>
                <a:ext cx="287338" cy="257175"/>
              </a:xfrm>
              <a:custGeom>
                <a:avLst/>
                <a:gdLst>
                  <a:gd name="T0" fmla="*/ 2147483647 w 181"/>
                  <a:gd name="T1" fmla="*/ 2147483647 h 162"/>
                  <a:gd name="T2" fmla="*/ 2147483647 w 181"/>
                  <a:gd name="T3" fmla="*/ 2147483647 h 162"/>
                  <a:gd name="T4" fmla="*/ 2147483647 w 181"/>
                  <a:gd name="T5" fmla="*/ 2147483647 h 162"/>
                  <a:gd name="T6" fmla="*/ 0 w 181"/>
                  <a:gd name="T7" fmla="*/ 2147483647 h 162"/>
                  <a:gd name="T8" fmla="*/ 0 w 181"/>
                  <a:gd name="T9" fmla="*/ 2147483647 h 162"/>
                  <a:gd name="T10" fmla="*/ 2147483647 w 181"/>
                  <a:gd name="T11" fmla="*/ 2147483647 h 162"/>
                  <a:gd name="T12" fmla="*/ 2147483647 w 181"/>
                  <a:gd name="T13" fmla="*/ 2147483647 h 162"/>
                  <a:gd name="T14" fmla="*/ 2147483647 w 181"/>
                  <a:gd name="T15" fmla="*/ 2147483647 h 162"/>
                  <a:gd name="T16" fmla="*/ 2147483647 w 181"/>
                  <a:gd name="T17" fmla="*/ 2147483647 h 162"/>
                  <a:gd name="T18" fmla="*/ 2147483647 w 181"/>
                  <a:gd name="T19" fmla="*/ 0 h 162"/>
                  <a:gd name="T20" fmla="*/ 2147483647 w 181"/>
                  <a:gd name="T21" fmla="*/ 2147483647 h 162"/>
                  <a:gd name="T22" fmla="*/ 2147483647 w 181"/>
                  <a:gd name="T23" fmla="*/ 2147483647 h 162"/>
                  <a:gd name="T24" fmla="*/ 2147483647 w 181"/>
                  <a:gd name="T25" fmla="*/ 2147483647 h 162"/>
                  <a:gd name="T26" fmla="*/ 2147483647 w 181"/>
                  <a:gd name="T27" fmla="*/ 2147483647 h 162"/>
                  <a:gd name="T28" fmla="*/ 2147483647 w 181"/>
                  <a:gd name="T29" fmla="*/ 2147483647 h 162"/>
                  <a:gd name="T30" fmla="*/ 2147483647 w 181"/>
                  <a:gd name="T31" fmla="*/ 2147483647 h 162"/>
                  <a:gd name="T32" fmla="*/ 2147483647 w 181"/>
                  <a:gd name="T33" fmla="*/ 2147483647 h 162"/>
                  <a:gd name="T34" fmla="*/ 2147483647 w 181"/>
                  <a:gd name="T35" fmla="*/ 2147483647 h 162"/>
                  <a:gd name="T36" fmla="*/ 2147483647 w 181"/>
                  <a:gd name="T37" fmla="*/ 2147483647 h 162"/>
                  <a:gd name="T38" fmla="*/ 2147483647 w 181"/>
                  <a:gd name="T39" fmla="*/ 2147483647 h 162"/>
                  <a:gd name="T40" fmla="*/ 2147483647 w 181"/>
                  <a:gd name="T41" fmla="*/ 2147483647 h 162"/>
                  <a:gd name="T42" fmla="*/ 2147483647 w 181"/>
                  <a:gd name="T43" fmla="*/ 2147483647 h 162"/>
                  <a:gd name="T44" fmla="*/ 2147483647 w 181"/>
                  <a:gd name="T45" fmla="*/ 2147483647 h 162"/>
                  <a:gd name="T46" fmla="*/ 2147483647 w 181"/>
                  <a:gd name="T47" fmla="*/ 2147483647 h 162"/>
                  <a:gd name="T48" fmla="*/ 2147483647 w 181"/>
                  <a:gd name="T49" fmla="*/ 2147483647 h 1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1"/>
                  <a:gd name="T76" fmla="*/ 0 h 162"/>
                  <a:gd name="T77" fmla="*/ 181 w 181"/>
                  <a:gd name="T78" fmla="*/ 162 h 1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1" h="162">
                    <a:moveTo>
                      <a:pt x="64" y="158"/>
                    </a:moveTo>
                    <a:lnTo>
                      <a:pt x="32" y="158"/>
                    </a:lnTo>
                    <a:lnTo>
                      <a:pt x="5" y="141"/>
                    </a:lnTo>
                    <a:lnTo>
                      <a:pt x="0" y="128"/>
                    </a:lnTo>
                    <a:lnTo>
                      <a:pt x="0" y="112"/>
                    </a:lnTo>
                    <a:lnTo>
                      <a:pt x="9" y="80"/>
                    </a:lnTo>
                    <a:lnTo>
                      <a:pt x="27" y="56"/>
                    </a:lnTo>
                    <a:lnTo>
                      <a:pt x="62" y="20"/>
                    </a:lnTo>
                    <a:lnTo>
                      <a:pt x="87" y="7"/>
                    </a:lnTo>
                    <a:lnTo>
                      <a:pt x="122" y="0"/>
                    </a:lnTo>
                    <a:lnTo>
                      <a:pt x="155" y="9"/>
                    </a:lnTo>
                    <a:lnTo>
                      <a:pt x="172" y="23"/>
                    </a:lnTo>
                    <a:lnTo>
                      <a:pt x="176" y="40"/>
                    </a:lnTo>
                    <a:lnTo>
                      <a:pt x="176" y="62"/>
                    </a:lnTo>
                    <a:lnTo>
                      <a:pt x="164" y="89"/>
                    </a:lnTo>
                    <a:lnTo>
                      <a:pt x="155" y="106"/>
                    </a:lnTo>
                    <a:lnTo>
                      <a:pt x="158" y="122"/>
                    </a:lnTo>
                    <a:lnTo>
                      <a:pt x="181" y="150"/>
                    </a:lnTo>
                    <a:lnTo>
                      <a:pt x="181" y="157"/>
                    </a:lnTo>
                    <a:lnTo>
                      <a:pt x="169" y="162"/>
                    </a:lnTo>
                    <a:lnTo>
                      <a:pt x="140" y="125"/>
                    </a:lnTo>
                    <a:lnTo>
                      <a:pt x="117" y="138"/>
                    </a:lnTo>
                    <a:lnTo>
                      <a:pt x="91" y="150"/>
                    </a:lnTo>
                    <a:lnTo>
                      <a:pt x="78" y="154"/>
                    </a:lnTo>
                    <a:lnTo>
                      <a:pt x="64"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730" name="Group 188"/>
            <p:cNvGrpSpPr>
              <a:grpSpLocks/>
            </p:cNvGrpSpPr>
            <p:nvPr/>
          </p:nvGrpSpPr>
          <p:grpSpPr bwMode="auto">
            <a:xfrm>
              <a:off x="4164013" y="2792413"/>
              <a:ext cx="898525" cy="1319212"/>
              <a:chOff x="1397000" y="2847975"/>
              <a:chExt cx="909638" cy="1066801"/>
            </a:xfrm>
          </p:grpSpPr>
          <p:sp>
            <p:nvSpPr>
              <p:cNvPr id="26741" name="Freeform 182"/>
              <p:cNvSpPr>
                <a:spLocks/>
              </p:cNvSpPr>
              <p:nvPr/>
            </p:nvSpPr>
            <p:spPr bwMode="auto">
              <a:xfrm>
                <a:off x="1709738" y="3106738"/>
                <a:ext cx="331788" cy="358775"/>
              </a:xfrm>
              <a:custGeom>
                <a:avLst/>
                <a:gdLst>
                  <a:gd name="T0" fmla="*/ 2147483647 w 209"/>
                  <a:gd name="T1" fmla="*/ 2147483647 h 226"/>
                  <a:gd name="T2" fmla="*/ 2147483647 w 209"/>
                  <a:gd name="T3" fmla="*/ 2147483647 h 226"/>
                  <a:gd name="T4" fmla="*/ 2147483647 w 209"/>
                  <a:gd name="T5" fmla="*/ 2147483647 h 226"/>
                  <a:gd name="T6" fmla="*/ 2147483647 w 209"/>
                  <a:gd name="T7" fmla="*/ 2147483647 h 226"/>
                  <a:gd name="T8" fmla="*/ 2147483647 w 209"/>
                  <a:gd name="T9" fmla="*/ 0 h 226"/>
                  <a:gd name="T10" fmla="*/ 2147483647 w 209"/>
                  <a:gd name="T11" fmla="*/ 0 h 226"/>
                  <a:gd name="T12" fmla="*/ 2147483647 w 209"/>
                  <a:gd name="T13" fmla="*/ 2147483647 h 226"/>
                  <a:gd name="T14" fmla="*/ 2147483647 w 209"/>
                  <a:gd name="T15" fmla="*/ 2147483647 h 226"/>
                  <a:gd name="T16" fmla="*/ 2147483647 w 209"/>
                  <a:gd name="T17" fmla="*/ 2147483647 h 226"/>
                  <a:gd name="T18" fmla="*/ 2147483647 w 209"/>
                  <a:gd name="T19" fmla="*/ 2147483647 h 226"/>
                  <a:gd name="T20" fmla="*/ 2147483647 w 209"/>
                  <a:gd name="T21" fmla="*/ 2147483647 h 226"/>
                  <a:gd name="T22" fmla="*/ 2147483647 w 209"/>
                  <a:gd name="T23" fmla="*/ 2147483647 h 226"/>
                  <a:gd name="T24" fmla="*/ 2147483647 w 209"/>
                  <a:gd name="T25" fmla="*/ 2147483647 h 226"/>
                  <a:gd name="T26" fmla="*/ 2147483647 w 209"/>
                  <a:gd name="T27" fmla="*/ 2147483647 h 226"/>
                  <a:gd name="T28" fmla="*/ 2147483647 w 209"/>
                  <a:gd name="T29" fmla="*/ 2147483647 h 226"/>
                  <a:gd name="T30" fmla="*/ 2147483647 w 209"/>
                  <a:gd name="T31" fmla="*/ 2147483647 h 226"/>
                  <a:gd name="T32" fmla="*/ 2147483647 w 209"/>
                  <a:gd name="T33" fmla="*/ 2147483647 h 226"/>
                  <a:gd name="T34" fmla="*/ 0 w 209"/>
                  <a:gd name="T35" fmla="*/ 2147483647 h 226"/>
                  <a:gd name="T36" fmla="*/ 2147483647 w 209"/>
                  <a:gd name="T37" fmla="*/ 2147483647 h 226"/>
                  <a:gd name="T38" fmla="*/ 2147483647 w 209"/>
                  <a:gd name="T39" fmla="*/ 2147483647 h 226"/>
                  <a:gd name="T40" fmla="*/ 2147483647 w 209"/>
                  <a:gd name="T41" fmla="*/ 2147483647 h 2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9"/>
                  <a:gd name="T64" fmla="*/ 0 h 226"/>
                  <a:gd name="T65" fmla="*/ 209 w 209"/>
                  <a:gd name="T66" fmla="*/ 226 h 2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9" h="226">
                    <a:moveTo>
                      <a:pt x="28" y="108"/>
                    </a:moveTo>
                    <a:lnTo>
                      <a:pt x="45" y="69"/>
                    </a:lnTo>
                    <a:lnTo>
                      <a:pt x="64" y="36"/>
                    </a:lnTo>
                    <a:lnTo>
                      <a:pt x="82" y="10"/>
                    </a:lnTo>
                    <a:lnTo>
                      <a:pt x="114" y="0"/>
                    </a:lnTo>
                    <a:lnTo>
                      <a:pt x="151" y="0"/>
                    </a:lnTo>
                    <a:lnTo>
                      <a:pt x="181" y="10"/>
                    </a:lnTo>
                    <a:lnTo>
                      <a:pt x="201" y="31"/>
                    </a:lnTo>
                    <a:lnTo>
                      <a:pt x="204" y="70"/>
                    </a:lnTo>
                    <a:lnTo>
                      <a:pt x="209" y="120"/>
                    </a:lnTo>
                    <a:lnTo>
                      <a:pt x="201" y="165"/>
                    </a:lnTo>
                    <a:lnTo>
                      <a:pt x="195" y="188"/>
                    </a:lnTo>
                    <a:lnTo>
                      <a:pt x="183" y="207"/>
                    </a:lnTo>
                    <a:lnTo>
                      <a:pt x="163" y="213"/>
                    </a:lnTo>
                    <a:lnTo>
                      <a:pt x="109" y="224"/>
                    </a:lnTo>
                    <a:lnTo>
                      <a:pt x="74" y="226"/>
                    </a:lnTo>
                    <a:lnTo>
                      <a:pt x="19" y="217"/>
                    </a:lnTo>
                    <a:lnTo>
                      <a:pt x="0" y="187"/>
                    </a:lnTo>
                    <a:lnTo>
                      <a:pt x="4" y="159"/>
                    </a:lnTo>
                    <a:lnTo>
                      <a:pt x="24" y="118"/>
                    </a:lnTo>
                    <a:lnTo>
                      <a:pt x="28"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2" name="Freeform 183"/>
              <p:cNvSpPr>
                <a:spLocks/>
              </p:cNvSpPr>
              <p:nvPr/>
            </p:nvSpPr>
            <p:spPr bwMode="auto">
              <a:xfrm>
                <a:off x="1985963" y="3130550"/>
                <a:ext cx="320675" cy="457200"/>
              </a:xfrm>
              <a:custGeom>
                <a:avLst/>
                <a:gdLst>
                  <a:gd name="T0" fmla="*/ 2147483647 w 202"/>
                  <a:gd name="T1" fmla="*/ 2147483647 h 288"/>
                  <a:gd name="T2" fmla="*/ 2147483647 w 202"/>
                  <a:gd name="T3" fmla="*/ 0 h 288"/>
                  <a:gd name="T4" fmla="*/ 2147483647 w 202"/>
                  <a:gd name="T5" fmla="*/ 2147483647 h 288"/>
                  <a:gd name="T6" fmla="*/ 2147483647 w 202"/>
                  <a:gd name="T7" fmla="*/ 2147483647 h 288"/>
                  <a:gd name="T8" fmla="*/ 2147483647 w 202"/>
                  <a:gd name="T9" fmla="*/ 2147483647 h 288"/>
                  <a:gd name="T10" fmla="*/ 2147483647 w 202"/>
                  <a:gd name="T11" fmla="*/ 2147483647 h 288"/>
                  <a:gd name="T12" fmla="*/ 2147483647 w 202"/>
                  <a:gd name="T13" fmla="*/ 2147483647 h 288"/>
                  <a:gd name="T14" fmla="*/ 2147483647 w 202"/>
                  <a:gd name="T15" fmla="*/ 2147483647 h 288"/>
                  <a:gd name="T16" fmla="*/ 2147483647 w 202"/>
                  <a:gd name="T17" fmla="*/ 2147483647 h 288"/>
                  <a:gd name="T18" fmla="*/ 2147483647 w 202"/>
                  <a:gd name="T19" fmla="*/ 2147483647 h 288"/>
                  <a:gd name="T20" fmla="*/ 2147483647 w 202"/>
                  <a:gd name="T21" fmla="*/ 2147483647 h 288"/>
                  <a:gd name="T22" fmla="*/ 2147483647 w 202"/>
                  <a:gd name="T23" fmla="*/ 2147483647 h 288"/>
                  <a:gd name="T24" fmla="*/ 2147483647 w 202"/>
                  <a:gd name="T25" fmla="*/ 2147483647 h 288"/>
                  <a:gd name="T26" fmla="*/ 2147483647 w 202"/>
                  <a:gd name="T27" fmla="*/ 2147483647 h 288"/>
                  <a:gd name="T28" fmla="*/ 2147483647 w 202"/>
                  <a:gd name="T29" fmla="*/ 2147483647 h 288"/>
                  <a:gd name="T30" fmla="*/ 2147483647 w 202"/>
                  <a:gd name="T31" fmla="*/ 2147483647 h 288"/>
                  <a:gd name="T32" fmla="*/ 2147483647 w 202"/>
                  <a:gd name="T33" fmla="*/ 2147483647 h 288"/>
                  <a:gd name="T34" fmla="*/ 2147483647 w 202"/>
                  <a:gd name="T35" fmla="*/ 2147483647 h 288"/>
                  <a:gd name="T36" fmla="*/ 2147483647 w 202"/>
                  <a:gd name="T37" fmla="*/ 2147483647 h 288"/>
                  <a:gd name="T38" fmla="*/ 2147483647 w 202"/>
                  <a:gd name="T39" fmla="*/ 2147483647 h 288"/>
                  <a:gd name="T40" fmla="*/ 2147483647 w 202"/>
                  <a:gd name="T41" fmla="*/ 2147483647 h 288"/>
                  <a:gd name="T42" fmla="*/ 2147483647 w 202"/>
                  <a:gd name="T43" fmla="*/ 2147483647 h 288"/>
                  <a:gd name="T44" fmla="*/ 2147483647 w 202"/>
                  <a:gd name="T45" fmla="*/ 2147483647 h 288"/>
                  <a:gd name="T46" fmla="*/ 2147483647 w 202"/>
                  <a:gd name="T47" fmla="*/ 2147483647 h 288"/>
                  <a:gd name="T48" fmla="*/ 2147483647 w 202"/>
                  <a:gd name="T49" fmla="*/ 2147483647 h 288"/>
                  <a:gd name="T50" fmla="*/ 2147483647 w 202"/>
                  <a:gd name="T51" fmla="*/ 2147483647 h 288"/>
                  <a:gd name="T52" fmla="*/ 2147483647 w 202"/>
                  <a:gd name="T53" fmla="*/ 2147483647 h 288"/>
                  <a:gd name="T54" fmla="*/ 2147483647 w 202"/>
                  <a:gd name="T55" fmla="*/ 2147483647 h 288"/>
                  <a:gd name="T56" fmla="*/ 2147483647 w 202"/>
                  <a:gd name="T57" fmla="*/ 2147483647 h 288"/>
                  <a:gd name="T58" fmla="*/ 2147483647 w 202"/>
                  <a:gd name="T59" fmla="*/ 2147483647 h 288"/>
                  <a:gd name="T60" fmla="*/ 2147483647 w 202"/>
                  <a:gd name="T61" fmla="*/ 2147483647 h 288"/>
                  <a:gd name="T62" fmla="*/ 2147483647 w 202"/>
                  <a:gd name="T63" fmla="*/ 2147483647 h 288"/>
                  <a:gd name="T64" fmla="*/ 0 w 202"/>
                  <a:gd name="T65" fmla="*/ 2147483647 h 288"/>
                  <a:gd name="T66" fmla="*/ 2147483647 w 202"/>
                  <a:gd name="T67" fmla="*/ 2147483647 h 2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2"/>
                  <a:gd name="T103" fmla="*/ 0 h 288"/>
                  <a:gd name="T104" fmla="*/ 202 w 202"/>
                  <a:gd name="T105" fmla="*/ 288 h 2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2" h="288">
                    <a:moveTo>
                      <a:pt x="8" y="4"/>
                    </a:moveTo>
                    <a:lnTo>
                      <a:pt x="32" y="0"/>
                    </a:lnTo>
                    <a:lnTo>
                      <a:pt x="64" y="14"/>
                    </a:lnTo>
                    <a:lnTo>
                      <a:pt x="92" y="43"/>
                    </a:lnTo>
                    <a:lnTo>
                      <a:pt x="127" y="84"/>
                    </a:lnTo>
                    <a:lnTo>
                      <a:pt x="141" y="122"/>
                    </a:lnTo>
                    <a:lnTo>
                      <a:pt x="146" y="169"/>
                    </a:lnTo>
                    <a:lnTo>
                      <a:pt x="142" y="198"/>
                    </a:lnTo>
                    <a:lnTo>
                      <a:pt x="142" y="214"/>
                    </a:lnTo>
                    <a:lnTo>
                      <a:pt x="174" y="232"/>
                    </a:lnTo>
                    <a:lnTo>
                      <a:pt x="191" y="255"/>
                    </a:lnTo>
                    <a:lnTo>
                      <a:pt x="202" y="274"/>
                    </a:lnTo>
                    <a:lnTo>
                      <a:pt x="193" y="288"/>
                    </a:lnTo>
                    <a:lnTo>
                      <a:pt x="174" y="288"/>
                    </a:lnTo>
                    <a:lnTo>
                      <a:pt x="154" y="278"/>
                    </a:lnTo>
                    <a:lnTo>
                      <a:pt x="152" y="260"/>
                    </a:lnTo>
                    <a:lnTo>
                      <a:pt x="141" y="238"/>
                    </a:lnTo>
                    <a:lnTo>
                      <a:pt x="122" y="225"/>
                    </a:lnTo>
                    <a:lnTo>
                      <a:pt x="104" y="221"/>
                    </a:lnTo>
                    <a:lnTo>
                      <a:pt x="86" y="221"/>
                    </a:lnTo>
                    <a:lnTo>
                      <a:pt x="83" y="211"/>
                    </a:lnTo>
                    <a:lnTo>
                      <a:pt x="101" y="207"/>
                    </a:lnTo>
                    <a:lnTo>
                      <a:pt x="120" y="206"/>
                    </a:lnTo>
                    <a:lnTo>
                      <a:pt x="127" y="184"/>
                    </a:lnTo>
                    <a:lnTo>
                      <a:pt x="129" y="152"/>
                    </a:lnTo>
                    <a:lnTo>
                      <a:pt x="122" y="116"/>
                    </a:lnTo>
                    <a:lnTo>
                      <a:pt x="106" y="87"/>
                    </a:lnTo>
                    <a:lnTo>
                      <a:pt x="88" y="63"/>
                    </a:lnTo>
                    <a:lnTo>
                      <a:pt x="69" y="51"/>
                    </a:lnTo>
                    <a:lnTo>
                      <a:pt x="45" y="41"/>
                    </a:lnTo>
                    <a:lnTo>
                      <a:pt x="19" y="31"/>
                    </a:lnTo>
                    <a:lnTo>
                      <a:pt x="1" y="25"/>
                    </a:lnTo>
                    <a:lnTo>
                      <a:pt x="0" y="12"/>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3" name="Freeform 184"/>
              <p:cNvSpPr>
                <a:spLocks/>
              </p:cNvSpPr>
              <p:nvPr/>
            </p:nvSpPr>
            <p:spPr bwMode="auto">
              <a:xfrm>
                <a:off x="1397000" y="3117850"/>
                <a:ext cx="495300" cy="442913"/>
              </a:xfrm>
              <a:custGeom>
                <a:avLst/>
                <a:gdLst>
                  <a:gd name="T0" fmla="*/ 2147483647 w 312"/>
                  <a:gd name="T1" fmla="*/ 2147483647 h 279"/>
                  <a:gd name="T2" fmla="*/ 2147483647 w 312"/>
                  <a:gd name="T3" fmla="*/ 2147483647 h 279"/>
                  <a:gd name="T4" fmla="*/ 2147483647 w 312"/>
                  <a:gd name="T5" fmla="*/ 2147483647 h 279"/>
                  <a:gd name="T6" fmla="*/ 2147483647 w 312"/>
                  <a:gd name="T7" fmla="*/ 0 h 279"/>
                  <a:gd name="T8" fmla="*/ 2147483647 w 312"/>
                  <a:gd name="T9" fmla="*/ 2147483647 h 279"/>
                  <a:gd name="T10" fmla="*/ 2147483647 w 312"/>
                  <a:gd name="T11" fmla="*/ 2147483647 h 279"/>
                  <a:gd name="T12" fmla="*/ 2147483647 w 312"/>
                  <a:gd name="T13" fmla="*/ 2147483647 h 279"/>
                  <a:gd name="T14" fmla="*/ 2147483647 w 312"/>
                  <a:gd name="T15" fmla="*/ 2147483647 h 279"/>
                  <a:gd name="T16" fmla="*/ 2147483647 w 312"/>
                  <a:gd name="T17" fmla="*/ 2147483647 h 279"/>
                  <a:gd name="T18" fmla="*/ 2147483647 w 312"/>
                  <a:gd name="T19" fmla="*/ 2147483647 h 279"/>
                  <a:gd name="T20" fmla="*/ 2147483647 w 312"/>
                  <a:gd name="T21" fmla="*/ 2147483647 h 279"/>
                  <a:gd name="T22" fmla="*/ 2147483647 w 312"/>
                  <a:gd name="T23" fmla="*/ 2147483647 h 279"/>
                  <a:gd name="T24" fmla="*/ 2147483647 w 312"/>
                  <a:gd name="T25" fmla="*/ 2147483647 h 279"/>
                  <a:gd name="T26" fmla="*/ 2147483647 w 312"/>
                  <a:gd name="T27" fmla="*/ 2147483647 h 279"/>
                  <a:gd name="T28" fmla="*/ 2147483647 w 312"/>
                  <a:gd name="T29" fmla="*/ 2147483647 h 279"/>
                  <a:gd name="T30" fmla="*/ 2147483647 w 312"/>
                  <a:gd name="T31" fmla="*/ 2147483647 h 279"/>
                  <a:gd name="T32" fmla="*/ 2147483647 w 312"/>
                  <a:gd name="T33" fmla="*/ 2147483647 h 279"/>
                  <a:gd name="T34" fmla="*/ 2147483647 w 312"/>
                  <a:gd name="T35" fmla="*/ 2147483647 h 279"/>
                  <a:gd name="T36" fmla="*/ 2147483647 w 312"/>
                  <a:gd name="T37" fmla="*/ 2147483647 h 279"/>
                  <a:gd name="T38" fmla="*/ 2147483647 w 312"/>
                  <a:gd name="T39" fmla="*/ 2147483647 h 279"/>
                  <a:gd name="T40" fmla="*/ 2147483647 w 312"/>
                  <a:gd name="T41" fmla="*/ 2147483647 h 279"/>
                  <a:gd name="T42" fmla="*/ 2147483647 w 312"/>
                  <a:gd name="T43" fmla="*/ 2147483647 h 279"/>
                  <a:gd name="T44" fmla="*/ 2147483647 w 312"/>
                  <a:gd name="T45" fmla="*/ 2147483647 h 279"/>
                  <a:gd name="T46" fmla="*/ 2147483647 w 312"/>
                  <a:gd name="T47" fmla="*/ 2147483647 h 279"/>
                  <a:gd name="T48" fmla="*/ 2147483647 w 312"/>
                  <a:gd name="T49" fmla="*/ 2147483647 h 279"/>
                  <a:gd name="T50" fmla="*/ 2147483647 w 312"/>
                  <a:gd name="T51" fmla="*/ 2147483647 h 279"/>
                  <a:gd name="T52" fmla="*/ 2147483647 w 312"/>
                  <a:gd name="T53" fmla="*/ 2147483647 h 279"/>
                  <a:gd name="T54" fmla="*/ 0 w 312"/>
                  <a:gd name="T55" fmla="*/ 2147483647 h 279"/>
                  <a:gd name="T56" fmla="*/ 2147483647 w 312"/>
                  <a:gd name="T57" fmla="*/ 2147483647 h 279"/>
                  <a:gd name="T58" fmla="*/ 2147483647 w 312"/>
                  <a:gd name="T59" fmla="*/ 2147483647 h 279"/>
                  <a:gd name="T60" fmla="*/ 2147483647 w 312"/>
                  <a:gd name="T61" fmla="*/ 2147483647 h 279"/>
                  <a:gd name="T62" fmla="*/ 2147483647 w 312"/>
                  <a:gd name="T63" fmla="*/ 2147483647 h 279"/>
                  <a:gd name="T64" fmla="*/ 2147483647 w 312"/>
                  <a:gd name="T65" fmla="*/ 2147483647 h 279"/>
                  <a:gd name="T66" fmla="*/ 2147483647 w 312"/>
                  <a:gd name="T67" fmla="*/ 2147483647 h 279"/>
                  <a:gd name="T68" fmla="*/ 2147483647 w 312"/>
                  <a:gd name="T69" fmla="*/ 2147483647 h 279"/>
                  <a:gd name="T70" fmla="*/ 2147483647 w 312"/>
                  <a:gd name="T71" fmla="*/ 2147483647 h 2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279"/>
                  <a:gd name="T110" fmla="*/ 312 w 312"/>
                  <a:gd name="T111" fmla="*/ 279 h 2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279">
                    <a:moveTo>
                      <a:pt x="152" y="56"/>
                    </a:moveTo>
                    <a:lnTo>
                      <a:pt x="198" y="29"/>
                    </a:lnTo>
                    <a:lnTo>
                      <a:pt x="247" y="7"/>
                    </a:lnTo>
                    <a:lnTo>
                      <a:pt x="276" y="0"/>
                    </a:lnTo>
                    <a:lnTo>
                      <a:pt x="311" y="4"/>
                    </a:lnTo>
                    <a:lnTo>
                      <a:pt x="312" y="23"/>
                    </a:lnTo>
                    <a:lnTo>
                      <a:pt x="294" y="44"/>
                    </a:lnTo>
                    <a:lnTo>
                      <a:pt x="276" y="40"/>
                    </a:lnTo>
                    <a:lnTo>
                      <a:pt x="255" y="33"/>
                    </a:lnTo>
                    <a:lnTo>
                      <a:pt x="230" y="33"/>
                    </a:lnTo>
                    <a:lnTo>
                      <a:pt x="194" y="49"/>
                    </a:lnTo>
                    <a:lnTo>
                      <a:pt x="166" y="69"/>
                    </a:lnTo>
                    <a:lnTo>
                      <a:pt x="119" y="105"/>
                    </a:lnTo>
                    <a:lnTo>
                      <a:pt x="93" y="146"/>
                    </a:lnTo>
                    <a:lnTo>
                      <a:pt x="75" y="174"/>
                    </a:lnTo>
                    <a:lnTo>
                      <a:pt x="66" y="201"/>
                    </a:lnTo>
                    <a:lnTo>
                      <a:pt x="73" y="205"/>
                    </a:lnTo>
                    <a:lnTo>
                      <a:pt x="96" y="205"/>
                    </a:lnTo>
                    <a:lnTo>
                      <a:pt x="120" y="208"/>
                    </a:lnTo>
                    <a:lnTo>
                      <a:pt x="123" y="217"/>
                    </a:lnTo>
                    <a:lnTo>
                      <a:pt x="106" y="224"/>
                    </a:lnTo>
                    <a:lnTo>
                      <a:pt x="82" y="228"/>
                    </a:lnTo>
                    <a:lnTo>
                      <a:pt x="52" y="240"/>
                    </a:lnTo>
                    <a:lnTo>
                      <a:pt x="34" y="257"/>
                    </a:lnTo>
                    <a:lnTo>
                      <a:pt x="29" y="277"/>
                    </a:lnTo>
                    <a:lnTo>
                      <a:pt x="16" y="279"/>
                    </a:lnTo>
                    <a:lnTo>
                      <a:pt x="2" y="269"/>
                    </a:lnTo>
                    <a:lnTo>
                      <a:pt x="0" y="251"/>
                    </a:lnTo>
                    <a:lnTo>
                      <a:pt x="14" y="234"/>
                    </a:lnTo>
                    <a:lnTo>
                      <a:pt x="43" y="210"/>
                    </a:lnTo>
                    <a:lnTo>
                      <a:pt x="55" y="184"/>
                    </a:lnTo>
                    <a:lnTo>
                      <a:pt x="69" y="154"/>
                    </a:lnTo>
                    <a:lnTo>
                      <a:pt x="87" y="119"/>
                    </a:lnTo>
                    <a:lnTo>
                      <a:pt x="110" y="90"/>
                    </a:lnTo>
                    <a:lnTo>
                      <a:pt x="134" y="67"/>
                    </a:lnTo>
                    <a:lnTo>
                      <a:pt x="15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4" name="Freeform 185"/>
              <p:cNvSpPr>
                <a:spLocks/>
              </p:cNvSpPr>
              <p:nvPr/>
            </p:nvSpPr>
            <p:spPr bwMode="auto">
              <a:xfrm>
                <a:off x="1846263" y="3390900"/>
                <a:ext cx="234950" cy="509588"/>
              </a:xfrm>
              <a:custGeom>
                <a:avLst/>
                <a:gdLst>
                  <a:gd name="T0" fmla="*/ 2147483647 w 148"/>
                  <a:gd name="T1" fmla="*/ 2147483647 h 321"/>
                  <a:gd name="T2" fmla="*/ 2147483647 w 148"/>
                  <a:gd name="T3" fmla="*/ 2147483647 h 321"/>
                  <a:gd name="T4" fmla="*/ 2147483647 w 148"/>
                  <a:gd name="T5" fmla="*/ 2147483647 h 321"/>
                  <a:gd name="T6" fmla="*/ 2147483647 w 148"/>
                  <a:gd name="T7" fmla="*/ 2147483647 h 321"/>
                  <a:gd name="T8" fmla="*/ 2147483647 w 148"/>
                  <a:gd name="T9" fmla="*/ 2147483647 h 321"/>
                  <a:gd name="T10" fmla="*/ 2147483647 w 148"/>
                  <a:gd name="T11" fmla="*/ 2147483647 h 321"/>
                  <a:gd name="T12" fmla="*/ 2147483647 w 148"/>
                  <a:gd name="T13" fmla="*/ 2147483647 h 321"/>
                  <a:gd name="T14" fmla="*/ 2147483647 w 148"/>
                  <a:gd name="T15" fmla="*/ 0 h 321"/>
                  <a:gd name="T16" fmla="*/ 2147483647 w 148"/>
                  <a:gd name="T17" fmla="*/ 2147483647 h 321"/>
                  <a:gd name="T18" fmla="*/ 2147483647 w 148"/>
                  <a:gd name="T19" fmla="*/ 2147483647 h 321"/>
                  <a:gd name="T20" fmla="*/ 2147483647 w 148"/>
                  <a:gd name="T21" fmla="*/ 2147483647 h 321"/>
                  <a:gd name="T22" fmla="*/ 2147483647 w 148"/>
                  <a:gd name="T23" fmla="*/ 2147483647 h 321"/>
                  <a:gd name="T24" fmla="*/ 2147483647 w 148"/>
                  <a:gd name="T25" fmla="*/ 2147483647 h 321"/>
                  <a:gd name="T26" fmla="*/ 2147483647 w 148"/>
                  <a:gd name="T27" fmla="*/ 2147483647 h 321"/>
                  <a:gd name="T28" fmla="*/ 2147483647 w 148"/>
                  <a:gd name="T29" fmla="*/ 2147483647 h 321"/>
                  <a:gd name="T30" fmla="*/ 2147483647 w 148"/>
                  <a:gd name="T31" fmla="*/ 2147483647 h 321"/>
                  <a:gd name="T32" fmla="*/ 2147483647 w 148"/>
                  <a:gd name="T33" fmla="*/ 2147483647 h 321"/>
                  <a:gd name="T34" fmla="*/ 2147483647 w 148"/>
                  <a:gd name="T35" fmla="*/ 2147483647 h 321"/>
                  <a:gd name="T36" fmla="*/ 2147483647 w 148"/>
                  <a:gd name="T37" fmla="*/ 2147483647 h 321"/>
                  <a:gd name="T38" fmla="*/ 2147483647 w 148"/>
                  <a:gd name="T39" fmla="*/ 2147483647 h 321"/>
                  <a:gd name="T40" fmla="*/ 2147483647 w 148"/>
                  <a:gd name="T41" fmla="*/ 2147483647 h 321"/>
                  <a:gd name="T42" fmla="*/ 2147483647 w 148"/>
                  <a:gd name="T43" fmla="*/ 2147483647 h 321"/>
                  <a:gd name="T44" fmla="*/ 2147483647 w 148"/>
                  <a:gd name="T45" fmla="*/ 2147483647 h 321"/>
                  <a:gd name="T46" fmla="*/ 2147483647 w 148"/>
                  <a:gd name="T47" fmla="*/ 2147483647 h 321"/>
                  <a:gd name="T48" fmla="*/ 2147483647 w 148"/>
                  <a:gd name="T49" fmla="*/ 2147483647 h 321"/>
                  <a:gd name="T50" fmla="*/ 2147483647 w 148"/>
                  <a:gd name="T51" fmla="*/ 2147483647 h 321"/>
                  <a:gd name="T52" fmla="*/ 2147483647 w 148"/>
                  <a:gd name="T53" fmla="*/ 2147483647 h 321"/>
                  <a:gd name="T54" fmla="*/ 2147483647 w 148"/>
                  <a:gd name="T55" fmla="*/ 2147483647 h 321"/>
                  <a:gd name="T56" fmla="*/ 2147483647 w 148"/>
                  <a:gd name="T57" fmla="*/ 2147483647 h 321"/>
                  <a:gd name="T58" fmla="*/ 2147483647 w 148"/>
                  <a:gd name="T59" fmla="*/ 2147483647 h 321"/>
                  <a:gd name="T60" fmla="*/ 2147483647 w 148"/>
                  <a:gd name="T61" fmla="*/ 2147483647 h 321"/>
                  <a:gd name="T62" fmla="*/ 2147483647 w 148"/>
                  <a:gd name="T63" fmla="*/ 2147483647 h 321"/>
                  <a:gd name="T64" fmla="*/ 2147483647 w 148"/>
                  <a:gd name="T65" fmla="*/ 2147483647 h 321"/>
                  <a:gd name="T66" fmla="*/ 2147483647 w 148"/>
                  <a:gd name="T67" fmla="*/ 2147483647 h 321"/>
                  <a:gd name="T68" fmla="*/ 2147483647 w 148"/>
                  <a:gd name="T69" fmla="*/ 2147483647 h 321"/>
                  <a:gd name="T70" fmla="*/ 2147483647 w 148"/>
                  <a:gd name="T71" fmla="*/ 2147483647 h 321"/>
                  <a:gd name="T72" fmla="*/ 0 w 148"/>
                  <a:gd name="T73" fmla="*/ 2147483647 h 321"/>
                  <a:gd name="T74" fmla="*/ 2147483647 w 148"/>
                  <a:gd name="T75" fmla="*/ 2147483647 h 321"/>
                  <a:gd name="T76" fmla="*/ 2147483647 w 148"/>
                  <a:gd name="T77" fmla="*/ 2147483647 h 321"/>
                  <a:gd name="T78" fmla="*/ 2147483647 w 148"/>
                  <a:gd name="T79" fmla="*/ 2147483647 h 321"/>
                  <a:gd name="T80" fmla="*/ 2147483647 w 148"/>
                  <a:gd name="T81" fmla="*/ 2147483647 h 321"/>
                  <a:gd name="T82" fmla="*/ 2147483647 w 148"/>
                  <a:gd name="T83" fmla="*/ 2147483647 h 321"/>
                  <a:gd name="T84" fmla="*/ 2147483647 w 148"/>
                  <a:gd name="T85" fmla="*/ 2147483647 h 321"/>
                  <a:gd name="T86" fmla="*/ 2147483647 w 148"/>
                  <a:gd name="T87" fmla="*/ 2147483647 h 32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8"/>
                  <a:gd name="T133" fmla="*/ 0 h 321"/>
                  <a:gd name="T134" fmla="*/ 148 w 148"/>
                  <a:gd name="T135" fmla="*/ 321 h 32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8" h="321">
                    <a:moveTo>
                      <a:pt x="60" y="110"/>
                    </a:moveTo>
                    <a:lnTo>
                      <a:pt x="69" y="81"/>
                    </a:lnTo>
                    <a:lnTo>
                      <a:pt x="69" y="67"/>
                    </a:lnTo>
                    <a:lnTo>
                      <a:pt x="52" y="53"/>
                    </a:lnTo>
                    <a:lnTo>
                      <a:pt x="15" y="43"/>
                    </a:lnTo>
                    <a:lnTo>
                      <a:pt x="15" y="28"/>
                    </a:lnTo>
                    <a:lnTo>
                      <a:pt x="38" y="8"/>
                    </a:lnTo>
                    <a:lnTo>
                      <a:pt x="60" y="0"/>
                    </a:lnTo>
                    <a:lnTo>
                      <a:pt x="88" y="2"/>
                    </a:lnTo>
                    <a:lnTo>
                      <a:pt x="101" y="8"/>
                    </a:lnTo>
                    <a:lnTo>
                      <a:pt x="115" y="27"/>
                    </a:lnTo>
                    <a:lnTo>
                      <a:pt x="135" y="46"/>
                    </a:lnTo>
                    <a:lnTo>
                      <a:pt x="147" y="67"/>
                    </a:lnTo>
                    <a:lnTo>
                      <a:pt x="148" y="77"/>
                    </a:lnTo>
                    <a:lnTo>
                      <a:pt x="142" y="89"/>
                    </a:lnTo>
                    <a:lnTo>
                      <a:pt x="125" y="113"/>
                    </a:lnTo>
                    <a:lnTo>
                      <a:pt x="105" y="143"/>
                    </a:lnTo>
                    <a:lnTo>
                      <a:pt x="80" y="178"/>
                    </a:lnTo>
                    <a:lnTo>
                      <a:pt x="64" y="196"/>
                    </a:lnTo>
                    <a:lnTo>
                      <a:pt x="41" y="209"/>
                    </a:lnTo>
                    <a:lnTo>
                      <a:pt x="43" y="218"/>
                    </a:lnTo>
                    <a:lnTo>
                      <a:pt x="61" y="225"/>
                    </a:lnTo>
                    <a:lnTo>
                      <a:pt x="84" y="238"/>
                    </a:lnTo>
                    <a:lnTo>
                      <a:pt x="105" y="257"/>
                    </a:lnTo>
                    <a:lnTo>
                      <a:pt x="115" y="278"/>
                    </a:lnTo>
                    <a:lnTo>
                      <a:pt x="121" y="310"/>
                    </a:lnTo>
                    <a:lnTo>
                      <a:pt x="116" y="321"/>
                    </a:lnTo>
                    <a:lnTo>
                      <a:pt x="102" y="321"/>
                    </a:lnTo>
                    <a:lnTo>
                      <a:pt x="78" y="311"/>
                    </a:lnTo>
                    <a:lnTo>
                      <a:pt x="70" y="304"/>
                    </a:lnTo>
                    <a:lnTo>
                      <a:pt x="70" y="293"/>
                    </a:lnTo>
                    <a:lnTo>
                      <a:pt x="73" y="275"/>
                    </a:lnTo>
                    <a:lnTo>
                      <a:pt x="64" y="255"/>
                    </a:lnTo>
                    <a:lnTo>
                      <a:pt x="46" y="242"/>
                    </a:lnTo>
                    <a:lnTo>
                      <a:pt x="29" y="232"/>
                    </a:lnTo>
                    <a:lnTo>
                      <a:pt x="11" y="232"/>
                    </a:lnTo>
                    <a:lnTo>
                      <a:pt x="0" y="222"/>
                    </a:lnTo>
                    <a:lnTo>
                      <a:pt x="1" y="211"/>
                    </a:lnTo>
                    <a:lnTo>
                      <a:pt x="18" y="198"/>
                    </a:lnTo>
                    <a:lnTo>
                      <a:pt x="38" y="170"/>
                    </a:lnTo>
                    <a:lnTo>
                      <a:pt x="46" y="155"/>
                    </a:lnTo>
                    <a:lnTo>
                      <a:pt x="52" y="135"/>
                    </a:lnTo>
                    <a:lnTo>
                      <a:pt x="60" y="117"/>
                    </a:lnTo>
                    <a:lnTo>
                      <a:pt x="60"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5" name="Freeform 186"/>
              <p:cNvSpPr>
                <a:spLocks/>
              </p:cNvSpPr>
              <p:nvPr/>
            </p:nvSpPr>
            <p:spPr bwMode="auto">
              <a:xfrm>
                <a:off x="1579563" y="3389313"/>
                <a:ext cx="280988" cy="525463"/>
              </a:xfrm>
              <a:custGeom>
                <a:avLst/>
                <a:gdLst>
                  <a:gd name="T0" fmla="*/ 2147483647 w 177"/>
                  <a:gd name="T1" fmla="*/ 2147483647 h 331"/>
                  <a:gd name="T2" fmla="*/ 2147483647 w 177"/>
                  <a:gd name="T3" fmla="*/ 2147483647 h 331"/>
                  <a:gd name="T4" fmla="*/ 2147483647 w 177"/>
                  <a:gd name="T5" fmla="*/ 2147483647 h 331"/>
                  <a:gd name="T6" fmla="*/ 2147483647 w 177"/>
                  <a:gd name="T7" fmla="*/ 0 h 331"/>
                  <a:gd name="T8" fmla="*/ 2147483647 w 177"/>
                  <a:gd name="T9" fmla="*/ 0 h 331"/>
                  <a:gd name="T10" fmla="*/ 2147483647 w 177"/>
                  <a:gd name="T11" fmla="*/ 2147483647 h 331"/>
                  <a:gd name="T12" fmla="*/ 2147483647 w 177"/>
                  <a:gd name="T13" fmla="*/ 2147483647 h 331"/>
                  <a:gd name="T14" fmla="*/ 2147483647 w 177"/>
                  <a:gd name="T15" fmla="*/ 2147483647 h 331"/>
                  <a:gd name="T16" fmla="*/ 2147483647 w 177"/>
                  <a:gd name="T17" fmla="*/ 2147483647 h 331"/>
                  <a:gd name="T18" fmla="*/ 2147483647 w 177"/>
                  <a:gd name="T19" fmla="*/ 2147483647 h 331"/>
                  <a:gd name="T20" fmla="*/ 2147483647 w 177"/>
                  <a:gd name="T21" fmla="*/ 2147483647 h 331"/>
                  <a:gd name="T22" fmla="*/ 2147483647 w 177"/>
                  <a:gd name="T23" fmla="*/ 2147483647 h 331"/>
                  <a:gd name="T24" fmla="*/ 2147483647 w 177"/>
                  <a:gd name="T25" fmla="*/ 2147483647 h 331"/>
                  <a:gd name="T26" fmla="*/ 2147483647 w 177"/>
                  <a:gd name="T27" fmla="*/ 2147483647 h 331"/>
                  <a:gd name="T28" fmla="*/ 2147483647 w 177"/>
                  <a:gd name="T29" fmla="*/ 2147483647 h 331"/>
                  <a:gd name="T30" fmla="*/ 2147483647 w 177"/>
                  <a:gd name="T31" fmla="*/ 2147483647 h 331"/>
                  <a:gd name="T32" fmla="*/ 2147483647 w 177"/>
                  <a:gd name="T33" fmla="*/ 2147483647 h 331"/>
                  <a:gd name="T34" fmla="*/ 2147483647 w 177"/>
                  <a:gd name="T35" fmla="*/ 2147483647 h 331"/>
                  <a:gd name="T36" fmla="*/ 2147483647 w 177"/>
                  <a:gd name="T37" fmla="*/ 2147483647 h 331"/>
                  <a:gd name="T38" fmla="*/ 2147483647 w 177"/>
                  <a:gd name="T39" fmla="*/ 2147483647 h 331"/>
                  <a:gd name="T40" fmla="*/ 2147483647 w 177"/>
                  <a:gd name="T41" fmla="*/ 2147483647 h 331"/>
                  <a:gd name="T42" fmla="*/ 2147483647 w 177"/>
                  <a:gd name="T43" fmla="*/ 2147483647 h 331"/>
                  <a:gd name="T44" fmla="*/ 2147483647 w 177"/>
                  <a:gd name="T45" fmla="*/ 2147483647 h 331"/>
                  <a:gd name="T46" fmla="*/ 2147483647 w 177"/>
                  <a:gd name="T47" fmla="*/ 2147483647 h 331"/>
                  <a:gd name="T48" fmla="*/ 2147483647 w 177"/>
                  <a:gd name="T49" fmla="*/ 2147483647 h 331"/>
                  <a:gd name="T50" fmla="*/ 2147483647 w 177"/>
                  <a:gd name="T51" fmla="*/ 2147483647 h 331"/>
                  <a:gd name="T52" fmla="*/ 0 w 177"/>
                  <a:gd name="T53" fmla="*/ 2147483647 h 331"/>
                  <a:gd name="T54" fmla="*/ 2147483647 w 177"/>
                  <a:gd name="T55" fmla="*/ 2147483647 h 331"/>
                  <a:gd name="T56" fmla="*/ 2147483647 w 177"/>
                  <a:gd name="T57" fmla="*/ 2147483647 h 331"/>
                  <a:gd name="T58" fmla="*/ 2147483647 w 177"/>
                  <a:gd name="T59" fmla="*/ 2147483647 h 331"/>
                  <a:gd name="T60" fmla="*/ 2147483647 w 177"/>
                  <a:gd name="T61" fmla="*/ 2147483647 h 331"/>
                  <a:gd name="T62" fmla="*/ 2147483647 w 177"/>
                  <a:gd name="T63" fmla="*/ 2147483647 h 331"/>
                  <a:gd name="T64" fmla="*/ 2147483647 w 177"/>
                  <a:gd name="T65" fmla="*/ 2147483647 h 331"/>
                  <a:gd name="T66" fmla="*/ 2147483647 w 177"/>
                  <a:gd name="T67" fmla="*/ 2147483647 h 331"/>
                  <a:gd name="T68" fmla="*/ 2147483647 w 177"/>
                  <a:gd name="T69" fmla="*/ 2147483647 h 331"/>
                  <a:gd name="T70" fmla="*/ 2147483647 w 177"/>
                  <a:gd name="T71" fmla="*/ 2147483647 h 331"/>
                  <a:gd name="T72" fmla="*/ 2147483647 w 177"/>
                  <a:gd name="T73" fmla="*/ 2147483647 h 331"/>
                  <a:gd name="T74" fmla="*/ 2147483647 w 177"/>
                  <a:gd name="T75" fmla="*/ 2147483647 h 331"/>
                  <a:gd name="T76" fmla="*/ 2147483647 w 177"/>
                  <a:gd name="T77" fmla="*/ 2147483647 h 331"/>
                  <a:gd name="T78" fmla="*/ 2147483647 w 177"/>
                  <a:gd name="T79" fmla="*/ 2147483647 h 3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7"/>
                  <a:gd name="T121" fmla="*/ 0 h 331"/>
                  <a:gd name="T122" fmla="*/ 177 w 177"/>
                  <a:gd name="T123" fmla="*/ 331 h 3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7" h="331">
                    <a:moveTo>
                      <a:pt x="47" y="59"/>
                    </a:moveTo>
                    <a:lnTo>
                      <a:pt x="68" y="30"/>
                    </a:lnTo>
                    <a:lnTo>
                      <a:pt x="87" y="12"/>
                    </a:lnTo>
                    <a:lnTo>
                      <a:pt x="122" y="0"/>
                    </a:lnTo>
                    <a:lnTo>
                      <a:pt x="159" y="0"/>
                    </a:lnTo>
                    <a:lnTo>
                      <a:pt x="177" y="12"/>
                    </a:lnTo>
                    <a:lnTo>
                      <a:pt x="177" y="25"/>
                    </a:lnTo>
                    <a:lnTo>
                      <a:pt x="154" y="39"/>
                    </a:lnTo>
                    <a:lnTo>
                      <a:pt x="128" y="49"/>
                    </a:lnTo>
                    <a:lnTo>
                      <a:pt x="109" y="61"/>
                    </a:lnTo>
                    <a:lnTo>
                      <a:pt x="99" y="78"/>
                    </a:lnTo>
                    <a:lnTo>
                      <a:pt x="99" y="105"/>
                    </a:lnTo>
                    <a:lnTo>
                      <a:pt x="109" y="131"/>
                    </a:lnTo>
                    <a:lnTo>
                      <a:pt x="110" y="168"/>
                    </a:lnTo>
                    <a:lnTo>
                      <a:pt x="117" y="193"/>
                    </a:lnTo>
                    <a:lnTo>
                      <a:pt x="122" y="217"/>
                    </a:lnTo>
                    <a:lnTo>
                      <a:pt x="122" y="236"/>
                    </a:lnTo>
                    <a:lnTo>
                      <a:pt x="110" y="242"/>
                    </a:lnTo>
                    <a:lnTo>
                      <a:pt x="95" y="240"/>
                    </a:lnTo>
                    <a:lnTo>
                      <a:pt x="72" y="243"/>
                    </a:lnTo>
                    <a:lnTo>
                      <a:pt x="51" y="260"/>
                    </a:lnTo>
                    <a:lnTo>
                      <a:pt x="40" y="285"/>
                    </a:lnTo>
                    <a:lnTo>
                      <a:pt x="37" y="318"/>
                    </a:lnTo>
                    <a:lnTo>
                      <a:pt x="40" y="329"/>
                    </a:lnTo>
                    <a:lnTo>
                      <a:pt x="22" y="331"/>
                    </a:lnTo>
                    <a:lnTo>
                      <a:pt x="10" y="325"/>
                    </a:lnTo>
                    <a:lnTo>
                      <a:pt x="0" y="308"/>
                    </a:lnTo>
                    <a:lnTo>
                      <a:pt x="1" y="292"/>
                    </a:lnTo>
                    <a:lnTo>
                      <a:pt x="15" y="260"/>
                    </a:lnTo>
                    <a:lnTo>
                      <a:pt x="36" y="243"/>
                    </a:lnTo>
                    <a:lnTo>
                      <a:pt x="58" y="227"/>
                    </a:lnTo>
                    <a:lnTo>
                      <a:pt x="77" y="219"/>
                    </a:lnTo>
                    <a:lnTo>
                      <a:pt x="95" y="216"/>
                    </a:lnTo>
                    <a:lnTo>
                      <a:pt x="97" y="206"/>
                    </a:lnTo>
                    <a:lnTo>
                      <a:pt x="83" y="176"/>
                    </a:lnTo>
                    <a:lnTo>
                      <a:pt x="69" y="145"/>
                    </a:lnTo>
                    <a:lnTo>
                      <a:pt x="55" y="122"/>
                    </a:lnTo>
                    <a:lnTo>
                      <a:pt x="47" y="96"/>
                    </a:lnTo>
                    <a:lnTo>
                      <a:pt x="40" y="79"/>
                    </a:lnTo>
                    <a:lnTo>
                      <a:pt x="47"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6" name="Freeform 187"/>
              <p:cNvSpPr>
                <a:spLocks/>
              </p:cNvSpPr>
              <p:nvPr/>
            </p:nvSpPr>
            <p:spPr bwMode="auto">
              <a:xfrm>
                <a:off x="1879600" y="2847975"/>
                <a:ext cx="287338" cy="257175"/>
              </a:xfrm>
              <a:custGeom>
                <a:avLst/>
                <a:gdLst>
                  <a:gd name="T0" fmla="*/ 2147483647 w 181"/>
                  <a:gd name="T1" fmla="*/ 2147483647 h 162"/>
                  <a:gd name="T2" fmla="*/ 2147483647 w 181"/>
                  <a:gd name="T3" fmla="*/ 2147483647 h 162"/>
                  <a:gd name="T4" fmla="*/ 2147483647 w 181"/>
                  <a:gd name="T5" fmla="*/ 2147483647 h 162"/>
                  <a:gd name="T6" fmla="*/ 0 w 181"/>
                  <a:gd name="T7" fmla="*/ 2147483647 h 162"/>
                  <a:gd name="T8" fmla="*/ 0 w 181"/>
                  <a:gd name="T9" fmla="*/ 2147483647 h 162"/>
                  <a:gd name="T10" fmla="*/ 2147483647 w 181"/>
                  <a:gd name="T11" fmla="*/ 2147483647 h 162"/>
                  <a:gd name="T12" fmla="*/ 2147483647 w 181"/>
                  <a:gd name="T13" fmla="*/ 2147483647 h 162"/>
                  <a:gd name="T14" fmla="*/ 2147483647 w 181"/>
                  <a:gd name="T15" fmla="*/ 2147483647 h 162"/>
                  <a:gd name="T16" fmla="*/ 2147483647 w 181"/>
                  <a:gd name="T17" fmla="*/ 2147483647 h 162"/>
                  <a:gd name="T18" fmla="*/ 2147483647 w 181"/>
                  <a:gd name="T19" fmla="*/ 0 h 162"/>
                  <a:gd name="T20" fmla="*/ 2147483647 w 181"/>
                  <a:gd name="T21" fmla="*/ 2147483647 h 162"/>
                  <a:gd name="T22" fmla="*/ 2147483647 w 181"/>
                  <a:gd name="T23" fmla="*/ 2147483647 h 162"/>
                  <a:gd name="T24" fmla="*/ 2147483647 w 181"/>
                  <a:gd name="T25" fmla="*/ 2147483647 h 162"/>
                  <a:gd name="T26" fmla="*/ 2147483647 w 181"/>
                  <a:gd name="T27" fmla="*/ 2147483647 h 162"/>
                  <a:gd name="T28" fmla="*/ 2147483647 w 181"/>
                  <a:gd name="T29" fmla="*/ 2147483647 h 162"/>
                  <a:gd name="T30" fmla="*/ 2147483647 w 181"/>
                  <a:gd name="T31" fmla="*/ 2147483647 h 162"/>
                  <a:gd name="T32" fmla="*/ 2147483647 w 181"/>
                  <a:gd name="T33" fmla="*/ 2147483647 h 162"/>
                  <a:gd name="T34" fmla="*/ 2147483647 w 181"/>
                  <a:gd name="T35" fmla="*/ 2147483647 h 162"/>
                  <a:gd name="T36" fmla="*/ 2147483647 w 181"/>
                  <a:gd name="T37" fmla="*/ 2147483647 h 162"/>
                  <a:gd name="T38" fmla="*/ 2147483647 w 181"/>
                  <a:gd name="T39" fmla="*/ 2147483647 h 162"/>
                  <a:gd name="T40" fmla="*/ 2147483647 w 181"/>
                  <a:gd name="T41" fmla="*/ 2147483647 h 162"/>
                  <a:gd name="T42" fmla="*/ 2147483647 w 181"/>
                  <a:gd name="T43" fmla="*/ 2147483647 h 162"/>
                  <a:gd name="T44" fmla="*/ 2147483647 w 181"/>
                  <a:gd name="T45" fmla="*/ 2147483647 h 162"/>
                  <a:gd name="T46" fmla="*/ 2147483647 w 181"/>
                  <a:gd name="T47" fmla="*/ 2147483647 h 162"/>
                  <a:gd name="T48" fmla="*/ 2147483647 w 181"/>
                  <a:gd name="T49" fmla="*/ 2147483647 h 1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1"/>
                  <a:gd name="T76" fmla="*/ 0 h 162"/>
                  <a:gd name="T77" fmla="*/ 181 w 181"/>
                  <a:gd name="T78" fmla="*/ 162 h 16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1" h="162">
                    <a:moveTo>
                      <a:pt x="64" y="158"/>
                    </a:moveTo>
                    <a:lnTo>
                      <a:pt x="32" y="158"/>
                    </a:lnTo>
                    <a:lnTo>
                      <a:pt x="5" y="141"/>
                    </a:lnTo>
                    <a:lnTo>
                      <a:pt x="0" y="128"/>
                    </a:lnTo>
                    <a:lnTo>
                      <a:pt x="0" y="112"/>
                    </a:lnTo>
                    <a:lnTo>
                      <a:pt x="9" y="80"/>
                    </a:lnTo>
                    <a:lnTo>
                      <a:pt x="27" y="56"/>
                    </a:lnTo>
                    <a:lnTo>
                      <a:pt x="62" y="20"/>
                    </a:lnTo>
                    <a:lnTo>
                      <a:pt x="87" y="7"/>
                    </a:lnTo>
                    <a:lnTo>
                      <a:pt x="122" y="0"/>
                    </a:lnTo>
                    <a:lnTo>
                      <a:pt x="155" y="9"/>
                    </a:lnTo>
                    <a:lnTo>
                      <a:pt x="172" y="23"/>
                    </a:lnTo>
                    <a:lnTo>
                      <a:pt x="176" y="40"/>
                    </a:lnTo>
                    <a:lnTo>
                      <a:pt x="176" y="62"/>
                    </a:lnTo>
                    <a:lnTo>
                      <a:pt x="164" y="89"/>
                    </a:lnTo>
                    <a:lnTo>
                      <a:pt x="155" y="106"/>
                    </a:lnTo>
                    <a:lnTo>
                      <a:pt x="158" y="122"/>
                    </a:lnTo>
                    <a:lnTo>
                      <a:pt x="181" y="150"/>
                    </a:lnTo>
                    <a:lnTo>
                      <a:pt x="181" y="157"/>
                    </a:lnTo>
                    <a:lnTo>
                      <a:pt x="169" y="162"/>
                    </a:lnTo>
                    <a:lnTo>
                      <a:pt x="140" y="125"/>
                    </a:lnTo>
                    <a:lnTo>
                      <a:pt x="117" y="138"/>
                    </a:lnTo>
                    <a:lnTo>
                      <a:pt x="91" y="150"/>
                    </a:lnTo>
                    <a:lnTo>
                      <a:pt x="78" y="154"/>
                    </a:lnTo>
                    <a:lnTo>
                      <a:pt x="64"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6731" name="Group 226"/>
            <p:cNvGrpSpPr>
              <a:grpSpLocks/>
            </p:cNvGrpSpPr>
            <p:nvPr/>
          </p:nvGrpSpPr>
          <p:grpSpPr bwMode="auto">
            <a:xfrm>
              <a:off x="7135813" y="2743200"/>
              <a:ext cx="831850" cy="1193800"/>
              <a:chOff x="6903874" y="2661556"/>
              <a:chExt cx="1216870" cy="1373235"/>
            </a:xfrm>
          </p:grpSpPr>
          <p:sp>
            <p:nvSpPr>
              <p:cNvPr id="26735" name="Freeform 182"/>
              <p:cNvSpPr>
                <a:spLocks/>
              </p:cNvSpPr>
              <p:nvPr/>
            </p:nvSpPr>
            <p:spPr bwMode="auto">
              <a:xfrm>
                <a:off x="7322240" y="2985492"/>
                <a:ext cx="443850" cy="465897"/>
              </a:xfrm>
              <a:custGeom>
                <a:avLst/>
                <a:gdLst>
                  <a:gd name="T0" fmla="*/ 2147483647 w 209"/>
                  <a:gd name="T1" fmla="*/ 2147483647 h 226"/>
                  <a:gd name="T2" fmla="*/ 2147483647 w 209"/>
                  <a:gd name="T3" fmla="*/ 2147483647 h 226"/>
                  <a:gd name="T4" fmla="*/ 2147483647 w 209"/>
                  <a:gd name="T5" fmla="*/ 2147483647 h 226"/>
                  <a:gd name="T6" fmla="*/ 2147483647 w 209"/>
                  <a:gd name="T7" fmla="*/ 2147483647 h 226"/>
                  <a:gd name="T8" fmla="*/ 2147483647 w 209"/>
                  <a:gd name="T9" fmla="*/ 0 h 226"/>
                  <a:gd name="T10" fmla="*/ 2147483647 w 209"/>
                  <a:gd name="T11" fmla="*/ 0 h 226"/>
                  <a:gd name="T12" fmla="*/ 2147483647 w 209"/>
                  <a:gd name="T13" fmla="*/ 2147483647 h 226"/>
                  <a:gd name="T14" fmla="*/ 2147483647 w 209"/>
                  <a:gd name="T15" fmla="*/ 2147483647 h 226"/>
                  <a:gd name="T16" fmla="*/ 2147483647 w 209"/>
                  <a:gd name="T17" fmla="*/ 2147483647 h 226"/>
                  <a:gd name="T18" fmla="*/ 2147483647 w 209"/>
                  <a:gd name="T19" fmla="*/ 2147483647 h 226"/>
                  <a:gd name="T20" fmla="*/ 2147483647 w 209"/>
                  <a:gd name="T21" fmla="*/ 2147483647 h 226"/>
                  <a:gd name="T22" fmla="*/ 2147483647 w 209"/>
                  <a:gd name="T23" fmla="*/ 2147483647 h 226"/>
                  <a:gd name="T24" fmla="*/ 2147483647 w 209"/>
                  <a:gd name="T25" fmla="*/ 2147483647 h 226"/>
                  <a:gd name="T26" fmla="*/ 2147483647 w 209"/>
                  <a:gd name="T27" fmla="*/ 2147483647 h 226"/>
                  <a:gd name="T28" fmla="*/ 2147483647 w 209"/>
                  <a:gd name="T29" fmla="*/ 2147483647 h 226"/>
                  <a:gd name="T30" fmla="*/ 2147483647 w 209"/>
                  <a:gd name="T31" fmla="*/ 2147483647 h 226"/>
                  <a:gd name="T32" fmla="*/ 2147483647 w 209"/>
                  <a:gd name="T33" fmla="*/ 2147483647 h 226"/>
                  <a:gd name="T34" fmla="*/ 0 w 209"/>
                  <a:gd name="T35" fmla="*/ 2147483647 h 226"/>
                  <a:gd name="T36" fmla="*/ 2147483647 w 209"/>
                  <a:gd name="T37" fmla="*/ 2147483647 h 226"/>
                  <a:gd name="T38" fmla="*/ 2147483647 w 209"/>
                  <a:gd name="T39" fmla="*/ 2147483647 h 226"/>
                  <a:gd name="T40" fmla="*/ 2147483647 w 209"/>
                  <a:gd name="T41" fmla="*/ 2147483647 h 2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9"/>
                  <a:gd name="T64" fmla="*/ 0 h 226"/>
                  <a:gd name="T65" fmla="*/ 209 w 209"/>
                  <a:gd name="T66" fmla="*/ 226 h 2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9" h="226">
                    <a:moveTo>
                      <a:pt x="28" y="108"/>
                    </a:moveTo>
                    <a:lnTo>
                      <a:pt x="45" y="69"/>
                    </a:lnTo>
                    <a:lnTo>
                      <a:pt x="64" y="36"/>
                    </a:lnTo>
                    <a:lnTo>
                      <a:pt x="82" y="10"/>
                    </a:lnTo>
                    <a:lnTo>
                      <a:pt x="114" y="0"/>
                    </a:lnTo>
                    <a:lnTo>
                      <a:pt x="151" y="0"/>
                    </a:lnTo>
                    <a:lnTo>
                      <a:pt x="181" y="10"/>
                    </a:lnTo>
                    <a:lnTo>
                      <a:pt x="201" y="31"/>
                    </a:lnTo>
                    <a:lnTo>
                      <a:pt x="204" y="70"/>
                    </a:lnTo>
                    <a:lnTo>
                      <a:pt x="209" y="120"/>
                    </a:lnTo>
                    <a:lnTo>
                      <a:pt x="201" y="165"/>
                    </a:lnTo>
                    <a:lnTo>
                      <a:pt x="195" y="188"/>
                    </a:lnTo>
                    <a:lnTo>
                      <a:pt x="183" y="207"/>
                    </a:lnTo>
                    <a:lnTo>
                      <a:pt x="163" y="213"/>
                    </a:lnTo>
                    <a:lnTo>
                      <a:pt x="109" y="224"/>
                    </a:lnTo>
                    <a:lnTo>
                      <a:pt x="74" y="226"/>
                    </a:lnTo>
                    <a:lnTo>
                      <a:pt x="19" y="217"/>
                    </a:lnTo>
                    <a:lnTo>
                      <a:pt x="0" y="187"/>
                    </a:lnTo>
                    <a:lnTo>
                      <a:pt x="4" y="159"/>
                    </a:lnTo>
                    <a:lnTo>
                      <a:pt x="24" y="118"/>
                    </a:lnTo>
                    <a:lnTo>
                      <a:pt x="28"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6" name="Freeform 183"/>
              <p:cNvSpPr>
                <a:spLocks/>
              </p:cNvSpPr>
              <p:nvPr/>
            </p:nvSpPr>
            <p:spPr bwMode="auto">
              <a:xfrm>
                <a:off x="7691760" y="3016414"/>
                <a:ext cx="428984" cy="593709"/>
              </a:xfrm>
              <a:custGeom>
                <a:avLst/>
                <a:gdLst>
                  <a:gd name="T0" fmla="*/ 2147483647 w 202"/>
                  <a:gd name="T1" fmla="*/ 2147483647 h 288"/>
                  <a:gd name="T2" fmla="*/ 2147483647 w 202"/>
                  <a:gd name="T3" fmla="*/ 0 h 288"/>
                  <a:gd name="T4" fmla="*/ 2147483647 w 202"/>
                  <a:gd name="T5" fmla="*/ 2147483647 h 288"/>
                  <a:gd name="T6" fmla="*/ 2147483647 w 202"/>
                  <a:gd name="T7" fmla="*/ 2147483647 h 288"/>
                  <a:gd name="T8" fmla="*/ 2147483647 w 202"/>
                  <a:gd name="T9" fmla="*/ 2147483647 h 288"/>
                  <a:gd name="T10" fmla="*/ 2147483647 w 202"/>
                  <a:gd name="T11" fmla="*/ 2147483647 h 288"/>
                  <a:gd name="T12" fmla="*/ 2147483647 w 202"/>
                  <a:gd name="T13" fmla="*/ 2147483647 h 288"/>
                  <a:gd name="T14" fmla="*/ 2147483647 w 202"/>
                  <a:gd name="T15" fmla="*/ 2147483647 h 288"/>
                  <a:gd name="T16" fmla="*/ 2147483647 w 202"/>
                  <a:gd name="T17" fmla="*/ 2147483647 h 288"/>
                  <a:gd name="T18" fmla="*/ 2147483647 w 202"/>
                  <a:gd name="T19" fmla="*/ 2147483647 h 288"/>
                  <a:gd name="T20" fmla="*/ 2147483647 w 202"/>
                  <a:gd name="T21" fmla="*/ 2147483647 h 288"/>
                  <a:gd name="T22" fmla="*/ 2147483647 w 202"/>
                  <a:gd name="T23" fmla="*/ 2147483647 h 288"/>
                  <a:gd name="T24" fmla="*/ 2147483647 w 202"/>
                  <a:gd name="T25" fmla="*/ 2147483647 h 288"/>
                  <a:gd name="T26" fmla="*/ 2147483647 w 202"/>
                  <a:gd name="T27" fmla="*/ 2147483647 h 288"/>
                  <a:gd name="T28" fmla="*/ 2147483647 w 202"/>
                  <a:gd name="T29" fmla="*/ 2147483647 h 288"/>
                  <a:gd name="T30" fmla="*/ 2147483647 w 202"/>
                  <a:gd name="T31" fmla="*/ 2147483647 h 288"/>
                  <a:gd name="T32" fmla="*/ 2147483647 w 202"/>
                  <a:gd name="T33" fmla="*/ 2147483647 h 288"/>
                  <a:gd name="T34" fmla="*/ 2147483647 w 202"/>
                  <a:gd name="T35" fmla="*/ 2147483647 h 288"/>
                  <a:gd name="T36" fmla="*/ 2147483647 w 202"/>
                  <a:gd name="T37" fmla="*/ 2147483647 h 288"/>
                  <a:gd name="T38" fmla="*/ 2147483647 w 202"/>
                  <a:gd name="T39" fmla="*/ 2147483647 h 288"/>
                  <a:gd name="T40" fmla="*/ 2147483647 w 202"/>
                  <a:gd name="T41" fmla="*/ 2147483647 h 288"/>
                  <a:gd name="T42" fmla="*/ 2147483647 w 202"/>
                  <a:gd name="T43" fmla="*/ 2147483647 h 288"/>
                  <a:gd name="T44" fmla="*/ 2147483647 w 202"/>
                  <a:gd name="T45" fmla="*/ 2147483647 h 288"/>
                  <a:gd name="T46" fmla="*/ 2147483647 w 202"/>
                  <a:gd name="T47" fmla="*/ 2147483647 h 288"/>
                  <a:gd name="T48" fmla="*/ 2147483647 w 202"/>
                  <a:gd name="T49" fmla="*/ 2147483647 h 288"/>
                  <a:gd name="T50" fmla="*/ 2147483647 w 202"/>
                  <a:gd name="T51" fmla="*/ 2147483647 h 288"/>
                  <a:gd name="T52" fmla="*/ 2147483647 w 202"/>
                  <a:gd name="T53" fmla="*/ 2147483647 h 288"/>
                  <a:gd name="T54" fmla="*/ 2147483647 w 202"/>
                  <a:gd name="T55" fmla="*/ 2147483647 h 288"/>
                  <a:gd name="T56" fmla="*/ 2147483647 w 202"/>
                  <a:gd name="T57" fmla="*/ 2147483647 h 288"/>
                  <a:gd name="T58" fmla="*/ 2147483647 w 202"/>
                  <a:gd name="T59" fmla="*/ 2147483647 h 288"/>
                  <a:gd name="T60" fmla="*/ 2147483647 w 202"/>
                  <a:gd name="T61" fmla="*/ 2147483647 h 288"/>
                  <a:gd name="T62" fmla="*/ 2147483647 w 202"/>
                  <a:gd name="T63" fmla="*/ 2147483647 h 288"/>
                  <a:gd name="T64" fmla="*/ 0 w 202"/>
                  <a:gd name="T65" fmla="*/ 2147483647 h 288"/>
                  <a:gd name="T66" fmla="*/ 2147483647 w 202"/>
                  <a:gd name="T67" fmla="*/ 2147483647 h 2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2"/>
                  <a:gd name="T103" fmla="*/ 0 h 288"/>
                  <a:gd name="T104" fmla="*/ 202 w 202"/>
                  <a:gd name="T105" fmla="*/ 288 h 2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2" h="288">
                    <a:moveTo>
                      <a:pt x="8" y="4"/>
                    </a:moveTo>
                    <a:lnTo>
                      <a:pt x="32" y="0"/>
                    </a:lnTo>
                    <a:lnTo>
                      <a:pt x="64" y="14"/>
                    </a:lnTo>
                    <a:lnTo>
                      <a:pt x="92" y="43"/>
                    </a:lnTo>
                    <a:lnTo>
                      <a:pt x="127" y="84"/>
                    </a:lnTo>
                    <a:lnTo>
                      <a:pt x="141" y="122"/>
                    </a:lnTo>
                    <a:lnTo>
                      <a:pt x="146" y="169"/>
                    </a:lnTo>
                    <a:lnTo>
                      <a:pt x="142" y="198"/>
                    </a:lnTo>
                    <a:lnTo>
                      <a:pt x="142" y="214"/>
                    </a:lnTo>
                    <a:lnTo>
                      <a:pt x="174" y="232"/>
                    </a:lnTo>
                    <a:lnTo>
                      <a:pt x="191" y="255"/>
                    </a:lnTo>
                    <a:lnTo>
                      <a:pt x="202" y="274"/>
                    </a:lnTo>
                    <a:lnTo>
                      <a:pt x="193" y="288"/>
                    </a:lnTo>
                    <a:lnTo>
                      <a:pt x="174" y="288"/>
                    </a:lnTo>
                    <a:lnTo>
                      <a:pt x="154" y="278"/>
                    </a:lnTo>
                    <a:lnTo>
                      <a:pt x="152" y="260"/>
                    </a:lnTo>
                    <a:lnTo>
                      <a:pt x="141" y="238"/>
                    </a:lnTo>
                    <a:lnTo>
                      <a:pt x="122" y="225"/>
                    </a:lnTo>
                    <a:lnTo>
                      <a:pt x="104" y="221"/>
                    </a:lnTo>
                    <a:lnTo>
                      <a:pt x="86" y="221"/>
                    </a:lnTo>
                    <a:lnTo>
                      <a:pt x="83" y="211"/>
                    </a:lnTo>
                    <a:lnTo>
                      <a:pt x="101" y="207"/>
                    </a:lnTo>
                    <a:lnTo>
                      <a:pt x="120" y="206"/>
                    </a:lnTo>
                    <a:lnTo>
                      <a:pt x="127" y="184"/>
                    </a:lnTo>
                    <a:lnTo>
                      <a:pt x="129" y="152"/>
                    </a:lnTo>
                    <a:lnTo>
                      <a:pt x="122" y="116"/>
                    </a:lnTo>
                    <a:lnTo>
                      <a:pt x="106" y="87"/>
                    </a:lnTo>
                    <a:lnTo>
                      <a:pt x="88" y="63"/>
                    </a:lnTo>
                    <a:lnTo>
                      <a:pt x="69" y="51"/>
                    </a:lnTo>
                    <a:lnTo>
                      <a:pt x="45" y="41"/>
                    </a:lnTo>
                    <a:lnTo>
                      <a:pt x="19" y="31"/>
                    </a:lnTo>
                    <a:lnTo>
                      <a:pt x="1" y="25"/>
                    </a:lnTo>
                    <a:lnTo>
                      <a:pt x="0" y="12"/>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7" name="Freeform 184"/>
              <p:cNvSpPr>
                <a:spLocks/>
              </p:cNvSpPr>
              <p:nvPr/>
            </p:nvSpPr>
            <p:spPr bwMode="auto">
              <a:xfrm>
                <a:off x="6903874" y="2999922"/>
                <a:ext cx="662589" cy="575156"/>
              </a:xfrm>
              <a:custGeom>
                <a:avLst/>
                <a:gdLst>
                  <a:gd name="T0" fmla="*/ 2147483647 w 312"/>
                  <a:gd name="T1" fmla="*/ 2147483647 h 279"/>
                  <a:gd name="T2" fmla="*/ 2147483647 w 312"/>
                  <a:gd name="T3" fmla="*/ 2147483647 h 279"/>
                  <a:gd name="T4" fmla="*/ 2147483647 w 312"/>
                  <a:gd name="T5" fmla="*/ 2147483647 h 279"/>
                  <a:gd name="T6" fmla="*/ 2147483647 w 312"/>
                  <a:gd name="T7" fmla="*/ 0 h 279"/>
                  <a:gd name="T8" fmla="*/ 2147483647 w 312"/>
                  <a:gd name="T9" fmla="*/ 2147483647 h 279"/>
                  <a:gd name="T10" fmla="*/ 2147483647 w 312"/>
                  <a:gd name="T11" fmla="*/ 2147483647 h 279"/>
                  <a:gd name="T12" fmla="*/ 2147483647 w 312"/>
                  <a:gd name="T13" fmla="*/ 2147483647 h 279"/>
                  <a:gd name="T14" fmla="*/ 2147483647 w 312"/>
                  <a:gd name="T15" fmla="*/ 2147483647 h 279"/>
                  <a:gd name="T16" fmla="*/ 2147483647 w 312"/>
                  <a:gd name="T17" fmla="*/ 2147483647 h 279"/>
                  <a:gd name="T18" fmla="*/ 2147483647 w 312"/>
                  <a:gd name="T19" fmla="*/ 2147483647 h 279"/>
                  <a:gd name="T20" fmla="*/ 2147483647 w 312"/>
                  <a:gd name="T21" fmla="*/ 2147483647 h 279"/>
                  <a:gd name="T22" fmla="*/ 2147483647 w 312"/>
                  <a:gd name="T23" fmla="*/ 2147483647 h 279"/>
                  <a:gd name="T24" fmla="*/ 2147483647 w 312"/>
                  <a:gd name="T25" fmla="*/ 2147483647 h 279"/>
                  <a:gd name="T26" fmla="*/ 2147483647 w 312"/>
                  <a:gd name="T27" fmla="*/ 2147483647 h 279"/>
                  <a:gd name="T28" fmla="*/ 2147483647 w 312"/>
                  <a:gd name="T29" fmla="*/ 2147483647 h 279"/>
                  <a:gd name="T30" fmla="*/ 2147483647 w 312"/>
                  <a:gd name="T31" fmla="*/ 2147483647 h 279"/>
                  <a:gd name="T32" fmla="*/ 2147483647 w 312"/>
                  <a:gd name="T33" fmla="*/ 2147483647 h 279"/>
                  <a:gd name="T34" fmla="*/ 2147483647 w 312"/>
                  <a:gd name="T35" fmla="*/ 2147483647 h 279"/>
                  <a:gd name="T36" fmla="*/ 2147483647 w 312"/>
                  <a:gd name="T37" fmla="*/ 2147483647 h 279"/>
                  <a:gd name="T38" fmla="*/ 2147483647 w 312"/>
                  <a:gd name="T39" fmla="*/ 2147483647 h 279"/>
                  <a:gd name="T40" fmla="*/ 2147483647 w 312"/>
                  <a:gd name="T41" fmla="*/ 2147483647 h 279"/>
                  <a:gd name="T42" fmla="*/ 2147483647 w 312"/>
                  <a:gd name="T43" fmla="*/ 2147483647 h 279"/>
                  <a:gd name="T44" fmla="*/ 2147483647 w 312"/>
                  <a:gd name="T45" fmla="*/ 2147483647 h 279"/>
                  <a:gd name="T46" fmla="*/ 2147483647 w 312"/>
                  <a:gd name="T47" fmla="*/ 2147483647 h 279"/>
                  <a:gd name="T48" fmla="*/ 2147483647 w 312"/>
                  <a:gd name="T49" fmla="*/ 2147483647 h 279"/>
                  <a:gd name="T50" fmla="*/ 2147483647 w 312"/>
                  <a:gd name="T51" fmla="*/ 2147483647 h 279"/>
                  <a:gd name="T52" fmla="*/ 2147483647 w 312"/>
                  <a:gd name="T53" fmla="*/ 2147483647 h 279"/>
                  <a:gd name="T54" fmla="*/ 0 w 312"/>
                  <a:gd name="T55" fmla="*/ 2147483647 h 279"/>
                  <a:gd name="T56" fmla="*/ 2147483647 w 312"/>
                  <a:gd name="T57" fmla="*/ 2147483647 h 279"/>
                  <a:gd name="T58" fmla="*/ 2147483647 w 312"/>
                  <a:gd name="T59" fmla="*/ 2147483647 h 279"/>
                  <a:gd name="T60" fmla="*/ 2147483647 w 312"/>
                  <a:gd name="T61" fmla="*/ 2147483647 h 279"/>
                  <a:gd name="T62" fmla="*/ 2147483647 w 312"/>
                  <a:gd name="T63" fmla="*/ 2147483647 h 279"/>
                  <a:gd name="T64" fmla="*/ 2147483647 w 312"/>
                  <a:gd name="T65" fmla="*/ 2147483647 h 279"/>
                  <a:gd name="T66" fmla="*/ 2147483647 w 312"/>
                  <a:gd name="T67" fmla="*/ 2147483647 h 279"/>
                  <a:gd name="T68" fmla="*/ 2147483647 w 312"/>
                  <a:gd name="T69" fmla="*/ 2147483647 h 279"/>
                  <a:gd name="T70" fmla="*/ 2147483647 w 312"/>
                  <a:gd name="T71" fmla="*/ 2147483647 h 2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12"/>
                  <a:gd name="T109" fmla="*/ 0 h 279"/>
                  <a:gd name="T110" fmla="*/ 312 w 312"/>
                  <a:gd name="T111" fmla="*/ 279 h 2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12" h="279">
                    <a:moveTo>
                      <a:pt x="152" y="56"/>
                    </a:moveTo>
                    <a:lnTo>
                      <a:pt x="198" y="29"/>
                    </a:lnTo>
                    <a:lnTo>
                      <a:pt x="247" y="7"/>
                    </a:lnTo>
                    <a:lnTo>
                      <a:pt x="276" y="0"/>
                    </a:lnTo>
                    <a:lnTo>
                      <a:pt x="311" y="4"/>
                    </a:lnTo>
                    <a:lnTo>
                      <a:pt x="312" y="23"/>
                    </a:lnTo>
                    <a:lnTo>
                      <a:pt x="294" y="44"/>
                    </a:lnTo>
                    <a:lnTo>
                      <a:pt x="276" y="40"/>
                    </a:lnTo>
                    <a:lnTo>
                      <a:pt x="255" y="33"/>
                    </a:lnTo>
                    <a:lnTo>
                      <a:pt x="230" y="33"/>
                    </a:lnTo>
                    <a:lnTo>
                      <a:pt x="194" y="49"/>
                    </a:lnTo>
                    <a:lnTo>
                      <a:pt x="166" y="69"/>
                    </a:lnTo>
                    <a:lnTo>
                      <a:pt x="119" y="105"/>
                    </a:lnTo>
                    <a:lnTo>
                      <a:pt x="93" y="146"/>
                    </a:lnTo>
                    <a:lnTo>
                      <a:pt x="75" y="174"/>
                    </a:lnTo>
                    <a:lnTo>
                      <a:pt x="66" y="201"/>
                    </a:lnTo>
                    <a:lnTo>
                      <a:pt x="73" y="205"/>
                    </a:lnTo>
                    <a:lnTo>
                      <a:pt x="96" y="205"/>
                    </a:lnTo>
                    <a:lnTo>
                      <a:pt x="120" y="208"/>
                    </a:lnTo>
                    <a:lnTo>
                      <a:pt x="123" y="217"/>
                    </a:lnTo>
                    <a:lnTo>
                      <a:pt x="106" y="224"/>
                    </a:lnTo>
                    <a:lnTo>
                      <a:pt x="82" y="228"/>
                    </a:lnTo>
                    <a:lnTo>
                      <a:pt x="52" y="240"/>
                    </a:lnTo>
                    <a:lnTo>
                      <a:pt x="34" y="257"/>
                    </a:lnTo>
                    <a:lnTo>
                      <a:pt x="29" y="277"/>
                    </a:lnTo>
                    <a:lnTo>
                      <a:pt x="16" y="279"/>
                    </a:lnTo>
                    <a:lnTo>
                      <a:pt x="2" y="269"/>
                    </a:lnTo>
                    <a:lnTo>
                      <a:pt x="0" y="251"/>
                    </a:lnTo>
                    <a:lnTo>
                      <a:pt x="14" y="234"/>
                    </a:lnTo>
                    <a:lnTo>
                      <a:pt x="43" y="210"/>
                    </a:lnTo>
                    <a:lnTo>
                      <a:pt x="55" y="184"/>
                    </a:lnTo>
                    <a:lnTo>
                      <a:pt x="69" y="154"/>
                    </a:lnTo>
                    <a:lnTo>
                      <a:pt x="87" y="119"/>
                    </a:lnTo>
                    <a:lnTo>
                      <a:pt x="110" y="90"/>
                    </a:lnTo>
                    <a:lnTo>
                      <a:pt x="134" y="67"/>
                    </a:lnTo>
                    <a:lnTo>
                      <a:pt x="15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8" name="Freeform 185"/>
              <p:cNvSpPr>
                <a:spLocks/>
              </p:cNvSpPr>
              <p:nvPr/>
            </p:nvSpPr>
            <p:spPr bwMode="auto">
              <a:xfrm>
                <a:off x="7504876" y="3354498"/>
                <a:ext cx="314305" cy="661739"/>
              </a:xfrm>
              <a:custGeom>
                <a:avLst/>
                <a:gdLst>
                  <a:gd name="T0" fmla="*/ 2147483647 w 148"/>
                  <a:gd name="T1" fmla="*/ 2147483647 h 321"/>
                  <a:gd name="T2" fmla="*/ 2147483647 w 148"/>
                  <a:gd name="T3" fmla="*/ 2147483647 h 321"/>
                  <a:gd name="T4" fmla="*/ 2147483647 w 148"/>
                  <a:gd name="T5" fmla="*/ 2147483647 h 321"/>
                  <a:gd name="T6" fmla="*/ 2147483647 w 148"/>
                  <a:gd name="T7" fmla="*/ 2147483647 h 321"/>
                  <a:gd name="T8" fmla="*/ 2147483647 w 148"/>
                  <a:gd name="T9" fmla="*/ 2147483647 h 321"/>
                  <a:gd name="T10" fmla="*/ 2147483647 w 148"/>
                  <a:gd name="T11" fmla="*/ 2147483647 h 321"/>
                  <a:gd name="T12" fmla="*/ 2147483647 w 148"/>
                  <a:gd name="T13" fmla="*/ 2147483647 h 321"/>
                  <a:gd name="T14" fmla="*/ 2147483647 w 148"/>
                  <a:gd name="T15" fmla="*/ 0 h 321"/>
                  <a:gd name="T16" fmla="*/ 2147483647 w 148"/>
                  <a:gd name="T17" fmla="*/ 2147483647 h 321"/>
                  <a:gd name="T18" fmla="*/ 2147483647 w 148"/>
                  <a:gd name="T19" fmla="*/ 2147483647 h 321"/>
                  <a:gd name="T20" fmla="*/ 2147483647 w 148"/>
                  <a:gd name="T21" fmla="*/ 2147483647 h 321"/>
                  <a:gd name="T22" fmla="*/ 2147483647 w 148"/>
                  <a:gd name="T23" fmla="*/ 2147483647 h 321"/>
                  <a:gd name="T24" fmla="*/ 2147483647 w 148"/>
                  <a:gd name="T25" fmla="*/ 2147483647 h 321"/>
                  <a:gd name="T26" fmla="*/ 2147483647 w 148"/>
                  <a:gd name="T27" fmla="*/ 2147483647 h 321"/>
                  <a:gd name="T28" fmla="*/ 2147483647 w 148"/>
                  <a:gd name="T29" fmla="*/ 2147483647 h 321"/>
                  <a:gd name="T30" fmla="*/ 2147483647 w 148"/>
                  <a:gd name="T31" fmla="*/ 2147483647 h 321"/>
                  <a:gd name="T32" fmla="*/ 2147483647 w 148"/>
                  <a:gd name="T33" fmla="*/ 2147483647 h 321"/>
                  <a:gd name="T34" fmla="*/ 2147483647 w 148"/>
                  <a:gd name="T35" fmla="*/ 2147483647 h 321"/>
                  <a:gd name="T36" fmla="*/ 2147483647 w 148"/>
                  <a:gd name="T37" fmla="*/ 2147483647 h 321"/>
                  <a:gd name="T38" fmla="*/ 2147483647 w 148"/>
                  <a:gd name="T39" fmla="*/ 2147483647 h 321"/>
                  <a:gd name="T40" fmla="*/ 2147483647 w 148"/>
                  <a:gd name="T41" fmla="*/ 2147483647 h 321"/>
                  <a:gd name="T42" fmla="*/ 2147483647 w 148"/>
                  <a:gd name="T43" fmla="*/ 2147483647 h 321"/>
                  <a:gd name="T44" fmla="*/ 2147483647 w 148"/>
                  <a:gd name="T45" fmla="*/ 2147483647 h 321"/>
                  <a:gd name="T46" fmla="*/ 2147483647 w 148"/>
                  <a:gd name="T47" fmla="*/ 2147483647 h 321"/>
                  <a:gd name="T48" fmla="*/ 2147483647 w 148"/>
                  <a:gd name="T49" fmla="*/ 2147483647 h 321"/>
                  <a:gd name="T50" fmla="*/ 2147483647 w 148"/>
                  <a:gd name="T51" fmla="*/ 2147483647 h 321"/>
                  <a:gd name="T52" fmla="*/ 2147483647 w 148"/>
                  <a:gd name="T53" fmla="*/ 2147483647 h 321"/>
                  <a:gd name="T54" fmla="*/ 2147483647 w 148"/>
                  <a:gd name="T55" fmla="*/ 2147483647 h 321"/>
                  <a:gd name="T56" fmla="*/ 2147483647 w 148"/>
                  <a:gd name="T57" fmla="*/ 2147483647 h 321"/>
                  <a:gd name="T58" fmla="*/ 2147483647 w 148"/>
                  <a:gd name="T59" fmla="*/ 2147483647 h 321"/>
                  <a:gd name="T60" fmla="*/ 2147483647 w 148"/>
                  <a:gd name="T61" fmla="*/ 2147483647 h 321"/>
                  <a:gd name="T62" fmla="*/ 2147483647 w 148"/>
                  <a:gd name="T63" fmla="*/ 2147483647 h 321"/>
                  <a:gd name="T64" fmla="*/ 2147483647 w 148"/>
                  <a:gd name="T65" fmla="*/ 2147483647 h 321"/>
                  <a:gd name="T66" fmla="*/ 2147483647 w 148"/>
                  <a:gd name="T67" fmla="*/ 2147483647 h 321"/>
                  <a:gd name="T68" fmla="*/ 2147483647 w 148"/>
                  <a:gd name="T69" fmla="*/ 2147483647 h 321"/>
                  <a:gd name="T70" fmla="*/ 2147483647 w 148"/>
                  <a:gd name="T71" fmla="*/ 2147483647 h 321"/>
                  <a:gd name="T72" fmla="*/ 0 w 148"/>
                  <a:gd name="T73" fmla="*/ 2147483647 h 321"/>
                  <a:gd name="T74" fmla="*/ 2147483647 w 148"/>
                  <a:gd name="T75" fmla="*/ 2147483647 h 321"/>
                  <a:gd name="T76" fmla="*/ 2147483647 w 148"/>
                  <a:gd name="T77" fmla="*/ 2147483647 h 321"/>
                  <a:gd name="T78" fmla="*/ 2147483647 w 148"/>
                  <a:gd name="T79" fmla="*/ 2147483647 h 321"/>
                  <a:gd name="T80" fmla="*/ 2147483647 w 148"/>
                  <a:gd name="T81" fmla="*/ 2147483647 h 321"/>
                  <a:gd name="T82" fmla="*/ 2147483647 w 148"/>
                  <a:gd name="T83" fmla="*/ 2147483647 h 321"/>
                  <a:gd name="T84" fmla="*/ 2147483647 w 148"/>
                  <a:gd name="T85" fmla="*/ 2147483647 h 321"/>
                  <a:gd name="T86" fmla="*/ 2147483647 w 148"/>
                  <a:gd name="T87" fmla="*/ 2147483647 h 32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8"/>
                  <a:gd name="T133" fmla="*/ 0 h 321"/>
                  <a:gd name="T134" fmla="*/ 148 w 148"/>
                  <a:gd name="T135" fmla="*/ 321 h 32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8" h="321">
                    <a:moveTo>
                      <a:pt x="60" y="110"/>
                    </a:moveTo>
                    <a:lnTo>
                      <a:pt x="69" y="81"/>
                    </a:lnTo>
                    <a:lnTo>
                      <a:pt x="69" y="67"/>
                    </a:lnTo>
                    <a:lnTo>
                      <a:pt x="52" y="53"/>
                    </a:lnTo>
                    <a:lnTo>
                      <a:pt x="15" y="43"/>
                    </a:lnTo>
                    <a:lnTo>
                      <a:pt x="15" y="28"/>
                    </a:lnTo>
                    <a:lnTo>
                      <a:pt x="38" y="8"/>
                    </a:lnTo>
                    <a:lnTo>
                      <a:pt x="60" y="0"/>
                    </a:lnTo>
                    <a:lnTo>
                      <a:pt x="88" y="2"/>
                    </a:lnTo>
                    <a:lnTo>
                      <a:pt x="101" y="8"/>
                    </a:lnTo>
                    <a:lnTo>
                      <a:pt x="115" y="27"/>
                    </a:lnTo>
                    <a:lnTo>
                      <a:pt x="135" y="46"/>
                    </a:lnTo>
                    <a:lnTo>
                      <a:pt x="147" y="67"/>
                    </a:lnTo>
                    <a:lnTo>
                      <a:pt x="148" y="77"/>
                    </a:lnTo>
                    <a:lnTo>
                      <a:pt x="142" y="89"/>
                    </a:lnTo>
                    <a:lnTo>
                      <a:pt x="125" y="113"/>
                    </a:lnTo>
                    <a:lnTo>
                      <a:pt x="105" y="143"/>
                    </a:lnTo>
                    <a:lnTo>
                      <a:pt x="80" y="178"/>
                    </a:lnTo>
                    <a:lnTo>
                      <a:pt x="64" y="196"/>
                    </a:lnTo>
                    <a:lnTo>
                      <a:pt x="41" y="209"/>
                    </a:lnTo>
                    <a:lnTo>
                      <a:pt x="43" y="218"/>
                    </a:lnTo>
                    <a:lnTo>
                      <a:pt x="61" y="225"/>
                    </a:lnTo>
                    <a:lnTo>
                      <a:pt x="84" y="238"/>
                    </a:lnTo>
                    <a:lnTo>
                      <a:pt x="105" y="257"/>
                    </a:lnTo>
                    <a:lnTo>
                      <a:pt x="115" y="278"/>
                    </a:lnTo>
                    <a:lnTo>
                      <a:pt x="121" y="310"/>
                    </a:lnTo>
                    <a:lnTo>
                      <a:pt x="116" y="321"/>
                    </a:lnTo>
                    <a:lnTo>
                      <a:pt x="102" y="321"/>
                    </a:lnTo>
                    <a:lnTo>
                      <a:pt x="78" y="311"/>
                    </a:lnTo>
                    <a:lnTo>
                      <a:pt x="70" y="304"/>
                    </a:lnTo>
                    <a:lnTo>
                      <a:pt x="70" y="293"/>
                    </a:lnTo>
                    <a:lnTo>
                      <a:pt x="73" y="275"/>
                    </a:lnTo>
                    <a:lnTo>
                      <a:pt x="64" y="255"/>
                    </a:lnTo>
                    <a:lnTo>
                      <a:pt x="46" y="242"/>
                    </a:lnTo>
                    <a:lnTo>
                      <a:pt x="29" y="232"/>
                    </a:lnTo>
                    <a:lnTo>
                      <a:pt x="11" y="232"/>
                    </a:lnTo>
                    <a:lnTo>
                      <a:pt x="0" y="222"/>
                    </a:lnTo>
                    <a:lnTo>
                      <a:pt x="1" y="211"/>
                    </a:lnTo>
                    <a:lnTo>
                      <a:pt x="18" y="198"/>
                    </a:lnTo>
                    <a:lnTo>
                      <a:pt x="38" y="170"/>
                    </a:lnTo>
                    <a:lnTo>
                      <a:pt x="46" y="155"/>
                    </a:lnTo>
                    <a:lnTo>
                      <a:pt x="52" y="135"/>
                    </a:lnTo>
                    <a:lnTo>
                      <a:pt x="60" y="117"/>
                    </a:lnTo>
                    <a:lnTo>
                      <a:pt x="60"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39" name="Freeform 186"/>
              <p:cNvSpPr>
                <a:spLocks/>
              </p:cNvSpPr>
              <p:nvPr/>
            </p:nvSpPr>
            <p:spPr bwMode="auto">
              <a:xfrm>
                <a:off x="7148098" y="3352437"/>
                <a:ext cx="375892" cy="682354"/>
              </a:xfrm>
              <a:custGeom>
                <a:avLst/>
                <a:gdLst>
                  <a:gd name="T0" fmla="*/ 2147483647 w 177"/>
                  <a:gd name="T1" fmla="*/ 2147483647 h 331"/>
                  <a:gd name="T2" fmla="*/ 2147483647 w 177"/>
                  <a:gd name="T3" fmla="*/ 2147483647 h 331"/>
                  <a:gd name="T4" fmla="*/ 2147483647 w 177"/>
                  <a:gd name="T5" fmla="*/ 2147483647 h 331"/>
                  <a:gd name="T6" fmla="*/ 2147483647 w 177"/>
                  <a:gd name="T7" fmla="*/ 0 h 331"/>
                  <a:gd name="T8" fmla="*/ 2147483647 w 177"/>
                  <a:gd name="T9" fmla="*/ 0 h 331"/>
                  <a:gd name="T10" fmla="*/ 2147483647 w 177"/>
                  <a:gd name="T11" fmla="*/ 2147483647 h 331"/>
                  <a:gd name="T12" fmla="*/ 2147483647 w 177"/>
                  <a:gd name="T13" fmla="*/ 2147483647 h 331"/>
                  <a:gd name="T14" fmla="*/ 2147483647 w 177"/>
                  <a:gd name="T15" fmla="*/ 2147483647 h 331"/>
                  <a:gd name="T16" fmla="*/ 2147483647 w 177"/>
                  <a:gd name="T17" fmla="*/ 2147483647 h 331"/>
                  <a:gd name="T18" fmla="*/ 2147483647 w 177"/>
                  <a:gd name="T19" fmla="*/ 2147483647 h 331"/>
                  <a:gd name="T20" fmla="*/ 2147483647 w 177"/>
                  <a:gd name="T21" fmla="*/ 2147483647 h 331"/>
                  <a:gd name="T22" fmla="*/ 2147483647 w 177"/>
                  <a:gd name="T23" fmla="*/ 2147483647 h 331"/>
                  <a:gd name="T24" fmla="*/ 2147483647 w 177"/>
                  <a:gd name="T25" fmla="*/ 2147483647 h 331"/>
                  <a:gd name="T26" fmla="*/ 2147483647 w 177"/>
                  <a:gd name="T27" fmla="*/ 2147483647 h 331"/>
                  <a:gd name="T28" fmla="*/ 2147483647 w 177"/>
                  <a:gd name="T29" fmla="*/ 2147483647 h 331"/>
                  <a:gd name="T30" fmla="*/ 2147483647 w 177"/>
                  <a:gd name="T31" fmla="*/ 2147483647 h 331"/>
                  <a:gd name="T32" fmla="*/ 2147483647 w 177"/>
                  <a:gd name="T33" fmla="*/ 2147483647 h 331"/>
                  <a:gd name="T34" fmla="*/ 2147483647 w 177"/>
                  <a:gd name="T35" fmla="*/ 2147483647 h 331"/>
                  <a:gd name="T36" fmla="*/ 2147483647 w 177"/>
                  <a:gd name="T37" fmla="*/ 2147483647 h 331"/>
                  <a:gd name="T38" fmla="*/ 2147483647 w 177"/>
                  <a:gd name="T39" fmla="*/ 2147483647 h 331"/>
                  <a:gd name="T40" fmla="*/ 2147483647 w 177"/>
                  <a:gd name="T41" fmla="*/ 2147483647 h 331"/>
                  <a:gd name="T42" fmla="*/ 2147483647 w 177"/>
                  <a:gd name="T43" fmla="*/ 2147483647 h 331"/>
                  <a:gd name="T44" fmla="*/ 2147483647 w 177"/>
                  <a:gd name="T45" fmla="*/ 2147483647 h 331"/>
                  <a:gd name="T46" fmla="*/ 2147483647 w 177"/>
                  <a:gd name="T47" fmla="*/ 2147483647 h 331"/>
                  <a:gd name="T48" fmla="*/ 2147483647 w 177"/>
                  <a:gd name="T49" fmla="*/ 2147483647 h 331"/>
                  <a:gd name="T50" fmla="*/ 2147483647 w 177"/>
                  <a:gd name="T51" fmla="*/ 2147483647 h 331"/>
                  <a:gd name="T52" fmla="*/ 0 w 177"/>
                  <a:gd name="T53" fmla="*/ 2147483647 h 331"/>
                  <a:gd name="T54" fmla="*/ 2147483647 w 177"/>
                  <a:gd name="T55" fmla="*/ 2147483647 h 331"/>
                  <a:gd name="T56" fmla="*/ 2147483647 w 177"/>
                  <a:gd name="T57" fmla="*/ 2147483647 h 331"/>
                  <a:gd name="T58" fmla="*/ 2147483647 w 177"/>
                  <a:gd name="T59" fmla="*/ 2147483647 h 331"/>
                  <a:gd name="T60" fmla="*/ 2147483647 w 177"/>
                  <a:gd name="T61" fmla="*/ 2147483647 h 331"/>
                  <a:gd name="T62" fmla="*/ 2147483647 w 177"/>
                  <a:gd name="T63" fmla="*/ 2147483647 h 331"/>
                  <a:gd name="T64" fmla="*/ 2147483647 w 177"/>
                  <a:gd name="T65" fmla="*/ 2147483647 h 331"/>
                  <a:gd name="T66" fmla="*/ 2147483647 w 177"/>
                  <a:gd name="T67" fmla="*/ 2147483647 h 331"/>
                  <a:gd name="T68" fmla="*/ 2147483647 w 177"/>
                  <a:gd name="T69" fmla="*/ 2147483647 h 331"/>
                  <a:gd name="T70" fmla="*/ 2147483647 w 177"/>
                  <a:gd name="T71" fmla="*/ 2147483647 h 331"/>
                  <a:gd name="T72" fmla="*/ 2147483647 w 177"/>
                  <a:gd name="T73" fmla="*/ 2147483647 h 331"/>
                  <a:gd name="T74" fmla="*/ 2147483647 w 177"/>
                  <a:gd name="T75" fmla="*/ 2147483647 h 331"/>
                  <a:gd name="T76" fmla="*/ 2147483647 w 177"/>
                  <a:gd name="T77" fmla="*/ 2147483647 h 331"/>
                  <a:gd name="T78" fmla="*/ 2147483647 w 177"/>
                  <a:gd name="T79" fmla="*/ 2147483647 h 3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77"/>
                  <a:gd name="T121" fmla="*/ 0 h 331"/>
                  <a:gd name="T122" fmla="*/ 177 w 177"/>
                  <a:gd name="T123" fmla="*/ 331 h 3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77" h="331">
                    <a:moveTo>
                      <a:pt x="47" y="59"/>
                    </a:moveTo>
                    <a:lnTo>
                      <a:pt x="68" y="30"/>
                    </a:lnTo>
                    <a:lnTo>
                      <a:pt x="87" y="12"/>
                    </a:lnTo>
                    <a:lnTo>
                      <a:pt x="122" y="0"/>
                    </a:lnTo>
                    <a:lnTo>
                      <a:pt x="159" y="0"/>
                    </a:lnTo>
                    <a:lnTo>
                      <a:pt x="177" y="12"/>
                    </a:lnTo>
                    <a:lnTo>
                      <a:pt x="177" y="25"/>
                    </a:lnTo>
                    <a:lnTo>
                      <a:pt x="154" y="39"/>
                    </a:lnTo>
                    <a:lnTo>
                      <a:pt x="128" y="49"/>
                    </a:lnTo>
                    <a:lnTo>
                      <a:pt x="109" y="61"/>
                    </a:lnTo>
                    <a:lnTo>
                      <a:pt x="99" y="78"/>
                    </a:lnTo>
                    <a:lnTo>
                      <a:pt x="99" y="105"/>
                    </a:lnTo>
                    <a:lnTo>
                      <a:pt x="109" y="131"/>
                    </a:lnTo>
                    <a:lnTo>
                      <a:pt x="110" y="168"/>
                    </a:lnTo>
                    <a:lnTo>
                      <a:pt x="117" y="193"/>
                    </a:lnTo>
                    <a:lnTo>
                      <a:pt x="122" y="217"/>
                    </a:lnTo>
                    <a:lnTo>
                      <a:pt x="122" y="236"/>
                    </a:lnTo>
                    <a:lnTo>
                      <a:pt x="110" y="242"/>
                    </a:lnTo>
                    <a:lnTo>
                      <a:pt x="95" y="240"/>
                    </a:lnTo>
                    <a:lnTo>
                      <a:pt x="72" y="243"/>
                    </a:lnTo>
                    <a:lnTo>
                      <a:pt x="51" y="260"/>
                    </a:lnTo>
                    <a:lnTo>
                      <a:pt x="40" y="285"/>
                    </a:lnTo>
                    <a:lnTo>
                      <a:pt x="37" y="318"/>
                    </a:lnTo>
                    <a:lnTo>
                      <a:pt x="40" y="329"/>
                    </a:lnTo>
                    <a:lnTo>
                      <a:pt x="22" y="331"/>
                    </a:lnTo>
                    <a:lnTo>
                      <a:pt x="10" y="325"/>
                    </a:lnTo>
                    <a:lnTo>
                      <a:pt x="0" y="308"/>
                    </a:lnTo>
                    <a:lnTo>
                      <a:pt x="1" y="292"/>
                    </a:lnTo>
                    <a:lnTo>
                      <a:pt x="15" y="260"/>
                    </a:lnTo>
                    <a:lnTo>
                      <a:pt x="36" y="243"/>
                    </a:lnTo>
                    <a:lnTo>
                      <a:pt x="58" y="227"/>
                    </a:lnTo>
                    <a:lnTo>
                      <a:pt x="77" y="219"/>
                    </a:lnTo>
                    <a:lnTo>
                      <a:pt x="95" y="216"/>
                    </a:lnTo>
                    <a:lnTo>
                      <a:pt x="97" y="206"/>
                    </a:lnTo>
                    <a:lnTo>
                      <a:pt x="83" y="176"/>
                    </a:lnTo>
                    <a:lnTo>
                      <a:pt x="69" y="145"/>
                    </a:lnTo>
                    <a:lnTo>
                      <a:pt x="55" y="122"/>
                    </a:lnTo>
                    <a:lnTo>
                      <a:pt x="47" y="96"/>
                    </a:lnTo>
                    <a:lnTo>
                      <a:pt x="40" y="79"/>
                    </a:lnTo>
                    <a:lnTo>
                      <a:pt x="47"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740" name="Freeform 34"/>
              <p:cNvSpPr>
                <a:spLocks/>
              </p:cNvSpPr>
              <p:nvPr/>
            </p:nvSpPr>
            <p:spPr bwMode="auto">
              <a:xfrm>
                <a:off x="7168243" y="2661556"/>
                <a:ext cx="708706" cy="326344"/>
              </a:xfrm>
              <a:custGeom>
                <a:avLst/>
                <a:gdLst>
                  <a:gd name="T0" fmla="*/ 2147483647 w 471"/>
                  <a:gd name="T1" fmla="*/ 2147483647 h 248"/>
                  <a:gd name="T2" fmla="*/ 2147483647 w 471"/>
                  <a:gd name="T3" fmla="*/ 2147483647 h 248"/>
                  <a:gd name="T4" fmla="*/ 2147483647 w 471"/>
                  <a:gd name="T5" fmla="*/ 2147483647 h 248"/>
                  <a:gd name="T6" fmla="*/ 2147483647 w 471"/>
                  <a:gd name="T7" fmla="*/ 0 h 248"/>
                  <a:gd name="T8" fmla="*/ 2147483647 w 471"/>
                  <a:gd name="T9" fmla="*/ 0 h 248"/>
                  <a:gd name="T10" fmla="*/ 2147483647 w 471"/>
                  <a:gd name="T11" fmla="*/ 2147483647 h 248"/>
                  <a:gd name="T12" fmla="*/ 2147483647 w 471"/>
                  <a:gd name="T13" fmla="*/ 2147483647 h 248"/>
                  <a:gd name="T14" fmla="*/ 2147483647 w 471"/>
                  <a:gd name="T15" fmla="*/ 2147483647 h 248"/>
                  <a:gd name="T16" fmla="*/ 2147483647 w 471"/>
                  <a:gd name="T17" fmla="*/ 2147483647 h 248"/>
                  <a:gd name="T18" fmla="*/ 2147483647 w 471"/>
                  <a:gd name="T19" fmla="*/ 2147483647 h 248"/>
                  <a:gd name="T20" fmla="*/ 2147483647 w 471"/>
                  <a:gd name="T21" fmla="*/ 2147483647 h 248"/>
                  <a:gd name="T22" fmla="*/ 2147483647 w 471"/>
                  <a:gd name="T23" fmla="*/ 2147483647 h 248"/>
                  <a:gd name="T24" fmla="*/ 2147483647 w 471"/>
                  <a:gd name="T25" fmla="*/ 2147483647 h 248"/>
                  <a:gd name="T26" fmla="*/ 2147483647 w 471"/>
                  <a:gd name="T27" fmla="*/ 2147483647 h 248"/>
                  <a:gd name="T28" fmla="*/ 2147483647 w 471"/>
                  <a:gd name="T29" fmla="*/ 2147483647 h 248"/>
                  <a:gd name="T30" fmla="*/ 2147483647 w 471"/>
                  <a:gd name="T31" fmla="*/ 2147483647 h 248"/>
                  <a:gd name="T32" fmla="*/ 2147483647 w 471"/>
                  <a:gd name="T33" fmla="*/ 2147483647 h 248"/>
                  <a:gd name="T34" fmla="*/ 2147483647 w 471"/>
                  <a:gd name="T35" fmla="*/ 2147483647 h 248"/>
                  <a:gd name="T36" fmla="*/ 2147483647 w 471"/>
                  <a:gd name="T37" fmla="*/ 2147483647 h 248"/>
                  <a:gd name="T38" fmla="*/ 2147483647 w 471"/>
                  <a:gd name="T39" fmla="*/ 2147483647 h 248"/>
                  <a:gd name="T40" fmla="*/ 0 w 471"/>
                  <a:gd name="T41" fmla="*/ 2147483647 h 248"/>
                  <a:gd name="T42" fmla="*/ 0 w 471"/>
                  <a:gd name="T43" fmla="*/ 2147483647 h 248"/>
                  <a:gd name="T44" fmla="*/ 2147483647 w 471"/>
                  <a:gd name="T45" fmla="*/ 2147483647 h 248"/>
                  <a:gd name="T46" fmla="*/ 2147483647 w 471"/>
                  <a:gd name="T47" fmla="*/ 2147483647 h 248"/>
                  <a:gd name="T48" fmla="*/ 2147483647 w 471"/>
                  <a:gd name="T49" fmla="*/ 2147483647 h 248"/>
                  <a:gd name="T50" fmla="*/ 2147483647 w 471"/>
                  <a:gd name="T51" fmla="*/ 2147483647 h 2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71"/>
                  <a:gd name="T79" fmla="*/ 0 h 248"/>
                  <a:gd name="T80" fmla="*/ 471 w 471"/>
                  <a:gd name="T81" fmla="*/ 248 h 24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71" h="248">
                    <a:moveTo>
                      <a:pt x="201" y="107"/>
                    </a:moveTo>
                    <a:lnTo>
                      <a:pt x="247" y="50"/>
                    </a:lnTo>
                    <a:lnTo>
                      <a:pt x="293" y="17"/>
                    </a:lnTo>
                    <a:lnTo>
                      <a:pt x="339" y="0"/>
                    </a:lnTo>
                    <a:lnTo>
                      <a:pt x="385" y="0"/>
                    </a:lnTo>
                    <a:lnTo>
                      <a:pt x="425" y="17"/>
                    </a:lnTo>
                    <a:lnTo>
                      <a:pt x="462" y="50"/>
                    </a:lnTo>
                    <a:lnTo>
                      <a:pt x="471" y="77"/>
                    </a:lnTo>
                    <a:lnTo>
                      <a:pt x="462" y="128"/>
                    </a:lnTo>
                    <a:lnTo>
                      <a:pt x="443" y="177"/>
                    </a:lnTo>
                    <a:lnTo>
                      <a:pt x="412" y="205"/>
                    </a:lnTo>
                    <a:lnTo>
                      <a:pt x="376" y="228"/>
                    </a:lnTo>
                    <a:lnTo>
                      <a:pt x="324" y="248"/>
                    </a:lnTo>
                    <a:lnTo>
                      <a:pt x="260" y="243"/>
                    </a:lnTo>
                    <a:lnTo>
                      <a:pt x="210" y="228"/>
                    </a:lnTo>
                    <a:lnTo>
                      <a:pt x="186" y="192"/>
                    </a:lnTo>
                    <a:lnTo>
                      <a:pt x="186" y="160"/>
                    </a:lnTo>
                    <a:lnTo>
                      <a:pt x="186" y="133"/>
                    </a:lnTo>
                    <a:lnTo>
                      <a:pt x="100" y="141"/>
                    </a:lnTo>
                    <a:lnTo>
                      <a:pt x="21" y="148"/>
                    </a:lnTo>
                    <a:lnTo>
                      <a:pt x="0" y="141"/>
                    </a:lnTo>
                    <a:lnTo>
                      <a:pt x="0" y="115"/>
                    </a:lnTo>
                    <a:lnTo>
                      <a:pt x="21" y="107"/>
                    </a:lnTo>
                    <a:lnTo>
                      <a:pt x="67" y="113"/>
                    </a:lnTo>
                    <a:lnTo>
                      <a:pt x="122" y="115"/>
                    </a:lnTo>
                    <a:lnTo>
                      <a:pt x="201"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6732" name="TextBox 227"/>
            <p:cNvSpPr txBox="1">
              <a:spLocks noChangeArrowheads="1"/>
            </p:cNvSpPr>
            <p:nvPr/>
          </p:nvSpPr>
          <p:spPr bwMode="auto">
            <a:xfrm>
              <a:off x="1305118" y="3969043"/>
              <a:ext cx="1148603" cy="675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r>
                <a:rPr lang="zh-CN" altLang="en-US" sz="1200"/>
                <a:t>需求</a:t>
              </a:r>
              <a:endParaRPr lang="en-SG" altLang="zh-CN" sz="1200"/>
            </a:p>
          </p:txBody>
        </p:sp>
        <p:sp>
          <p:nvSpPr>
            <p:cNvPr id="26733" name="TextBox 228"/>
            <p:cNvSpPr txBox="1">
              <a:spLocks noChangeArrowheads="1"/>
            </p:cNvSpPr>
            <p:nvPr/>
          </p:nvSpPr>
          <p:spPr bwMode="auto">
            <a:xfrm>
              <a:off x="4243753" y="4023247"/>
              <a:ext cx="1148603" cy="675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r>
                <a:rPr lang="zh-CN" altLang="en-US" sz="1200"/>
                <a:t>实施</a:t>
              </a:r>
              <a:endParaRPr lang="en-SG" altLang="zh-CN" sz="1200"/>
            </a:p>
          </p:txBody>
        </p:sp>
        <p:sp>
          <p:nvSpPr>
            <p:cNvPr id="26734" name="TextBox 229"/>
            <p:cNvSpPr txBox="1">
              <a:spLocks noChangeArrowheads="1"/>
            </p:cNvSpPr>
            <p:nvPr/>
          </p:nvSpPr>
          <p:spPr bwMode="auto">
            <a:xfrm>
              <a:off x="7242056" y="3960704"/>
              <a:ext cx="1148603" cy="675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r>
                <a:rPr lang="zh-CN" altLang="en-US" sz="1200"/>
                <a:t>测试</a:t>
              </a:r>
              <a:endParaRPr lang="en-SG" altLang="zh-CN" sz="1200"/>
            </a:p>
          </p:txBody>
        </p:sp>
      </p:grpSp>
      <p:sp>
        <p:nvSpPr>
          <p:cNvPr id="240" name="Rectangle 10"/>
          <p:cNvSpPr>
            <a:spLocks/>
          </p:cNvSpPr>
          <p:nvPr/>
        </p:nvSpPr>
        <p:spPr bwMode="auto">
          <a:xfrm>
            <a:off x="152400" y="5473700"/>
            <a:ext cx="5811838" cy="979488"/>
          </a:xfrm>
          <a:prstGeom prst="rect">
            <a:avLst/>
          </a:prstGeom>
          <a:solidFill>
            <a:schemeClr val="bg1"/>
          </a:solidFill>
          <a:ln w="38100">
            <a:solidFill>
              <a:schemeClr val="accent1">
                <a:lumMod val="75000"/>
              </a:schemeClr>
            </a:solidFill>
            <a:miter lim="800000"/>
            <a:headEnd/>
            <a:tailEnd/>
          </a:ln>
        </p:spPr>
        <p:txBody>
          <a:bodyPr lIns="0" tIns="0" rIns="40639"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 hangingPunct="1">
              <a:lnSpc>
                <a:spcPct val="90000"/>
              </a:lnSpc>
              <a:spcBef>
                <a:spcPct val="50000"/>
              </a:spcBef>
              <a:buClr>
                <a:srgbClr val="000000"/>
              </a:buClr>
              <a:buFont typeface="WingDings" panose="05000000000000000000" pitchFamily="2" charset="2"/>
              <a:buNone/>
            </a:pPr>
            <a:r>
              <a:rPr lang="zh-CN" altLang="en-US" sz="2400">
                <a:solidFill>
                  <a:srgbClr val="0070C0"/>
                </a:solidFill>
              </a:rPr>
              <a:t>软件团队就像是一个体育团队，它需要各种能力有效组合去赢</a:t>
            </a:r>
            <a:endParaRPr lang="en-US" altLang="zh-CN" sz="2400">
              <a:solidFill>
                <a:srgbClr val="0070C0"/>
              </a:solidFill>
            </a:endParaRPr>
          </a:p>
        </p:txBody>
      </p:sp>
      <p:grpSp>
        <p:nvGrpSpPr>
          <p:cNvPr id="13" name="组合 240"/>
          <p:cNvGrpSpPr>
            <a:grpSpLocks/>
          </p:cNvGrpSpPr>
          <p:nvPr/>
        </p:nvGrpSpPr>
        <p:grpSpPr bwMode="auto">
          <a:xfrm>
            <a:off x="341313" y="3298825"/>
            <a:ext cx="8393112" cy="2105025"/>
            <a:chOff x="341313" y="3298825"/>
            <a:chExt cx="8393112" cy="2105025"/>
          </a:xfrm>
        </p:grpSpPr>
        <p:sp>
          <p:nvSpPr>
            <p:cNvPr id="26634" name="Content Placeholder 7"/>
            <p:cNvSpPr txBox="1">
              <a:spLocks/>
            </p:cNvSpPr>
            <p:nvPr/>
          </p:nvSpPr>
          <p:spPr bwMode="auto">
            <a:xfrm>
              <a:off x="341313" y="3298825"/>
              <a:ext cx="8393112" cy="146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2588"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550"/>
                </a:spcBef>
                <a:spcAft>
                  <a:spcPct val="15000"/>
                </a:spcAft>
                <a:buClr>
                  <a:srgbClr val="000000"/>
                </a:buClr>
                <a:buFont typeface="WingDings" panose="05000000000000000000" pitchFamily="2" charset="2"/>
                <a:buChar char="§"/>
              </a:pPr>
              <a:r>
                <a:rPr lang="zh-CN" altLang="en-US" sz="2400" dirty="0">
                  <a:ea typeface="微软雅黑" panose="020B0503020204020204" pitchFamily="34" charset="-122"/>
                </a:rPr>
                <a:t>多技能、跨职能团队</a:t>
              </a:r>
              <a:endParaRPr lang="en-US" altLang="zh-CN" sz="2400" dirty="0">
                <a:ea typeface="微软雅黑" panose="020B0503020204020204" pitchFamily="34" charset="-122"/>
              </a:endParaRPr>
            </a:p>
            <a:p>
              <a:pPr>
                <a:spcBef>
                  <a:spcPts val="550"/>
                </a:spcBef>
                <a:spcAft>
                  <a:spcPct val="15000"/>
                </a:spcAft>
                <a:buClr>
                  <a:srgbClr val="000000"/>
                </a:buClr>
                <a:buFont typeface="WingDings" panose="05000000000000000000" pitchFamily="2" charset="2"/>
                <a:buChar char="§"/>
              </a:pPr>
              <a:r>
                <a:rPr lang="zh-CN" altLang="en-US" sz="2400" dirty="0">
                  <a:ea typeface="微软雅黑" panose="020B0503020204020204" pitchFamily="34" charset="-122"/>
                </a:rPr>
                <a:t>典型的团队大小少于</a:t>
              </a:r>
              <a:r>
                <a:rPr lang="en-US" altLang="zh-CN" sz="2400" dirty="0">
                  <a:ea typeface="微软雅黑" panose="020B0503020204020204" pitchFamily="34" charset="-122"/>
                </a:rPr>
                <a:t>10</a:t>
              </a:r>
              <a:r>
                <a:rPr lang="zh-CN" altLang="en-US" sz="2400" dirty="0">
                  <a:ea typeface="微软雅黑" panose="020B0503020204020204" pitchFamily="34" charset="-122"/>
                </a:rPr>
                <a:t>人</a:t>
              </a:r>
            </a:p>
            <a:p>
              <a:pPr>
                <a:spcBef>
                  <a:spcPts val="550"/>
                </a:spcBef>
                <a:spcAft>
                  <a:spcPct val="15000"/>
                </a:spcAft>
                <a:buClr>
                  <a:srgbClr val="000000"/>
                </a:buClr>
                <a:buFont typeface="WingDings" panose="05000000000000000000" pitchFamily="2" charset="2"/>
                <a:buChar char="§"/>
              </a:pPr>
              <a:r>
                <a:rPr lang="en-US" altLang="zh-CN" sz="2400" dirty="0">
                  <a:ea typeface="微软雅黑" panose="020B0503020204020204" pitchFamily="34" charset="-122"/>
                </a:rPr>
                <a:t>Scrum</a:t>
              </a:r>
              <a:r>
                <a:rPr lang="zh-CN" altLang="en-US" sz="2400" dirty="0">
                  <a:ea typeface="微软雅黑" panose="020B0503020204020204" pitchFamily="34" charset="-122"/>
                </a:rPr>
                <a:t>团队一般</a:t>
              </a:r>
              <a:r>
                <a:rPr lang="zh-CN" altLang="en-US" sz="2400" dirty="0" smtClean="0">
                  <a:ea typeface="微软雅黑" panose="020B0503020204020204" pitchFamily="34" charset="-122"/>
                </a:rPr>
                <a:t>有</a:t>
              </a:r>
              <a:r>
                <a:rPr lang="en-US" altLang="zh-CN" sz="2400" dirty="0" smtClean="0">
                  <a:ea typeface="微软雅黑" panose="020B0503020204020204" pitchFamily="34" charset="-122"/>
                </a:rPr>
                <a:t>4</a:t>
              </a:r>
              <a:r>
                <a:rPr lang="zh-CN" altLang="en-US" sz="2400" dirty="0" smtClean="0">
                  <a:ea typeface="微软雅黑" panose="020B0503020204020204" pitchFamily="34" charset="-122"/>
                </a:rPr>
                <a:t>～</a:t>
              </a:r>
              <a:r>
                <a:rPr lang="en-US" altLang="zh-CN" sz="2400" dirty="0" smtClean="0">
                  <a:ea typeface="微软雅黑" panose="020B0503020204020204" pitchFamily="34" charset="-122"/>
                </a:rPr>
                <a:t>8</a:t>
              </a:r>
              <a:r>
                <a:rPr lang="zh-CN" altLang="en-US" sz="2400" dirty="0" smtClean="0">
                  <a:ea typeface="微软雅黑" panose="020B0503020204020204" pitchFamily="34" charset="-122"/>
                </a:rPr>
                <a:t>个人</a:t>
              </a:r>
              <a:endParaRPr lang="en-US" altLang="zh-CN" sz="2400" dirty="0">
                <a:ea typeface="微软雅黑" panose="020B0503020204020204" pitchFamily="34" charset="-122"/>
              </a:endParaRPr>
            </a:p>
          </p:txBody>
        </p:sp>
        <p:grpSp>
          <p:nvGrpSpPr>
            <p:cNvPr id="26635" name="Group 94"/>
            <p:cNvGrpSpPr>
              <a:grpSpLocks/>
            </p:cNvGrpSpPr>
            <p:nvPr/>
          </p:nvGrpSpPr>
          <p:grpSpPr bwMode="auto">
            <a:xfrm>
              <a:off x="5257800" y="3594100"/>
              <a:ext cx="2786062" cy="1809750"/>
              <a:chOff x="773113" y="2787106"/>
              <a:chExt cx="5842000" cy="3649662"/>
            </a:xfrm>
          </p:grpSpPr>
          <p:sp>
            <p:nvSpPr>
              <p:cNvPr id="26636" name="Freeform 5"/>
              <p:cNvSpPr>
                <a:spLocks/>
              </p:cNvSpPr>
              <p:nvPr/>
            </p:nvSpPr>
            <p:spPr bwMode="auto">
              <a:xfrm>
                <a:off x="4772025" y="5338218"/>
                <a:ext cx="206375" cy="441325"/>
              </a:xfrm>
              <a:custGeom>
                <a:avLst/>
                <a:gdLst>
                  <a:gd name="T0" fmla="*/ 2147483647 w 130"/>
                  <a:gd name="T1" fmla="*/ 2147483647 h 278"/>
                  <a:gd name="T2" fmla="*/ 2147483647 w 130"/>
                  <a:gd name="T3" fmla="*/ 2147483647 h 278"/>
                  <a:gd name="T4" fmla="*/ 2147483647 w 130"/>
                  <a:gd name="T5" fmla="*/ 2147483647 h 278"/>
                  <a:gd name="T6" fmla="*/ 2147483647 w 130"/>
                  <a:gd name="T7" fmla="*/ 2147483647 h 278"/>
                  <a:gd name="T8" fmla="*/ 2147483647 w 130"/>
                  <a:gd name="T9" fmla="*/ 2147483647 h 278"/>
                  <a:gd name="T10" fmla="*/ 2147483647 w 130"/>
                  <a:gd name="T11" fmla="*/ 2147483647 h 278"/>
                  <a:gd name="T12" fmla="*/ 2147483647 w 130"/>
                  <a:gd name="T13" fmla="*/ 2147483647 h 278"/>
                  <a:gd name="T14" fmla="*/ 2147483647 w 130"/>
                  <a:gd name="T15" fmla="*/ 2147483647 h 278"/>
                  <a:gd name="T16" fmla="*/ 0 w 130"/>
                  <a:gd name="T17" fmla="*/ 2147483647 h 278"/>
                  <a:gd name="T18" fmla="*/ 2147483647 w 130"/>
                  <a:gd name="T19" fmla="*/ 2147483647 h 278"/>
                  <a:gd name="T20" fmla="*/ 2147483647 w 130"/>
                  <a:gd name="T21" fmla="*/ 2147483647 h 278"/>
                  <a:gd name="T22" fmla="*/ 2147483647 w 130"/>
                  <a:gd name="T23" fmla="*/ 2147483647 h 278"/>
                  <a:gd name="T24" fmla="*/ 2147483647 w 130"/>
                  <a:gd name="T25" fmla="*/ 2147483647 h 278"/>
                  <a:gd name="T26" fmla="*/ 2147483647 w 130"/>
                  <a:gd name="T27" fmla="*/ 2147483647 h 278"/>
                  <a:gd name="T28" fmla="*/ 2147483647 w 130"/>
                  <a:gd name="T29" fmla="*/ 2147483647 h 278"/>
                  <a:gd name="T30" fmla="*/ 2147483647 w 130"/>
                  <a:gd name="T31" fmla="*/ 2147483647 h 278"/>
                  <a:gd name="T32" fmla="*/ 2147483647 w 130"/>
                  <a:gd name="T33" fmla="*/ 0 h 278"/>
                  <a:gd name="T34" fmla="*/ 2147483647 w 130"/>
                  <a:gd name="T35" fmla="*/ 2147483647 h 2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0"/>
                  <a:gd name="T55" fmla="*/ 0 h 278"/>
                  <a:gd name="T56" fmla="*/ 130 w 130"/>
                  <a:gd name="T57" fmla="*/ 278 h 2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0" h="278">
                    <a:moveTo>
                      <a:pt x="114" y="15"/>
                    </a:moveTo>
                    <a:lnTo>
                      <a:pt x="130" y="102"/>
                    </a:lnTo>
                    <a:lnTo>
                      <a:pt x="125" y="188"/>
                    </a:lnTo>
                    <a:lnTo>
                      <a:pt x="123" y="230"/>
                    </a:lnTo>
                    <a:lnTo>
                      <a:pt x="130" y="249"/>
                    </a:lnTo>
                    <a:lnTo>
                      <a:pt x="119" y="261"/>
                    </a:lnTo>
                    <a:lnTo>
                      <a:pt x="55" y="278"/>
                    </a:lnTo>
                    <a:lnTo>
                      <a:pt x="13" y="270"/>
                    </a:lnTo>
                    <a:lnTo>
                      <a:pt x="0" y="255"/>
                    </a:lnTo>
                    <a:lnTo>
                      <a:pt x="4" y="236"/>
                    </a:lnTo>
                    <a:lnTo>
                      <a:pt x="46" y="228"/>
                    </a:lnTo>
                    <a:lnTo>
                      <a:pt x="81" y="230"/>
                    </a:lnTo>
                    <a:lnTo>
                      <a:pt x="97" y="215"/>
                    </a:lnTo>
                    <a:lnTo>
                      <a:pt x="81" y="107"/>
                    </a:lnTo>
                    <a:lnTo>
                      <a:pt x="79" y="54"/>
                    </a:lnTo>
                    <a:lnTo>
                      <a:pt x="81" y="33"/>
                    </a:lnTo>
                    <a:lnTo>
                      <a:pt x="110" y="0"/>
                    </a:lnTo>
                    <a:lnTo>
                      <a:pt x="11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7" name="Freeform 6"/>
              <p:cNvSpPr>
                <a:spLocks/>
              </p:cNvSpPr>
              <p:nvPr/>
            </p:nvSpPr>
            <p:spPr bwMode="auto">
              <a:xfrm>
                <a:off x="4633913" y="5355681"/>
                <a:ext cx="204787" cy="439737"/>
              </a:xfrm>
              <a:custGeom>
                <a:avLst/>
                <a:gdLst>
                  <a:gd name="T0" fmla="*/ 2147483647 w 129"/>
                  <a:gd name="T1" fmla="*/ 2147483647 h 277"/>
                  <a:gd name="T2" fmla="*/ 2147483647 w 129"/>
                  <a:gd name="T3" fmla="*/ 2147483647 h 277"/>
                  <a:gd name="T4" fmla="*/ 2147483647 w 129"/>
                  <a:gd name="T5" fmla="*/ 2147483647 h 277"/>
                  <a:gd name="T6" fmla="*/ 2147483647 w 129"/>
                  <a:gd name="T7" fmla="*/ 2147483647 h 277"/>
                  <a:gd name="T8" fmla="*/ 2147483647 w 129"/>
                  <a:gd name="T9" fmla="*/ 2147483647 h 277"/>
                  <a:gd name="T10" fmla="*/ 2147483647 w 129"/>
                  <a:gd name="T11" fmla="*/ 2147483647 h 277"/>
                  <a:gd name="T12" fmla="*/ 2147483647 w 129"/>
                  <a:gd name="T13" fmla="*/ 2147483647 h 277"/>
                  <a:gd name="T14" fmla="*/ 2147483647 w 129"/>
                  <a:gd name="T15" fmla="*/ 2147483647 h 277"/>
                  <a:gd name="T16" fmla="*/ 0 w 129"/>
                  <a:gd name="T17" fmla="*/ 2147483647 h 277"/>
                  <a:gd name="T18" fmla="*/ 2147483647 w 129"/>
                  <a:gd name="T19" fmla="*/ 2147483647 h 277"/>
                  <a:gd name="T20" fmla="*/ 2147483647 w 129"/>
                  <a:gd name="T21" fmla="*/ 2147483647 h 277"/>
                  <a:gd name="T22" fmla="*/ 2147483647 w 129"/>
                  <a:gd name="T23" fmla="*/ 2147483647 h 277"/>
                  <a:gd name="T24" fmla="*/ 2147483647 w 129"/>
                  <a:gd name="T25" fmla="*/ 2147483647 h 277"/>
                  <a:gd name="T26" fmla="*/ 2147483647 w 129"/>
                  <a:gd name="T27" fmla="*/ 2147483647 h 277"/>
                  <a:gd name="T28" fmla="*/ 2147483647 w 129"/>
                  <a:gd name="T29" fmla="*/ 2147483647 h 277"/>
                  <a:gd name="T30" fmla="*/ 2147483647 w 129"/>
                  <a:gd name="T31" fmla="*/ 2147483647 h 277"/>
                  <a:gd name="T32" fmla="*/ 2147483647 w 129"/>
                  <a:gd name="T33" fmla="*/ 0 h 277"/>
                  <a:gd name="T34" fmla="*/ 2147483647 w 129"/>
                  <a:gd name="T35" fmla="*/ 2147483647 h 2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9"/>
                  <a:gd name="T55" fmla="*/ 0 h 277"/>
                  <a:gd name="T56" fmla="*/ 129 w 129"/>
                  <a:gd name="T57" fmla="*/ 277 h 27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9" h="277">
                    <a:moveTo>
                      <a:pt x="115" y="14"/>
                    </a:moveTo>
                    <a:lnTo>
                      <a:pt x="129" y="102"/>
                    </a:lnTo>
                    <a:lnTo>
                      <a:pt x="126" y="188"/>
                    </a:lnTo>
                    <a:lnTo>
                      <a:pt x="124" y="229"/>
                    </a:lnTo>
                    <a:lnTo>
                      <a:pt x="129" y="248"/>
                    </a:lnTo>
                    <a:lnTo>
                      <a:pt x="117" y="261"/>
                    </a:lnTo>
                    <a:lnTo>
                      <a:pt x="56" y="277"/>
                    </a:lnTo>
                    <a:lnTo>
                      <a:pt x="14" y="269"/>
                    </a:lnTo>
                    <a:lnTo>
                      <a:pt x="0" y="254"/>
                    </a:lnTo>
                    <a:lnTo>
                      <a:pt x="7" y="236"/>
                    </a:lnTo>
                    <a:lnTo>
                      <a:pt x="47" y="227"/>
                    </a:lnTo>
                    <a:lnTo>
                      <a:pt x="82" y="229"/>
                    </a:lnTo>
                    <a:lnTo>
                      <a:pt x="95" y="215"/>
                    </a:lnTo>
                    <a:lnTo>
                      <a:pt x="82" y="106"/>
                    </a:lnTo>
                    <a:lnTo>
                      <a:pt x="80" y="54"/>
                    </a:lnTo>
                    <a:lnTo>
                      <a:pt x="82" y="33"/>
                    </a:lnTo>
                    <a:lnTo>
                      <a:pt x="111" y="0"/>
                    </a:lnTo>
                    <a:lnTo>
                      <a:pt x="115"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8" name="Freeform 7"/>
              <p:cNvSpPr>
                <a:spLocks/>
              </p:cNvSpPr>
              <p:nvPr/>
            </p:nvSpPr>
            <p:spPr bwMode="auto">
              <a:xfrm>
                <a:off x="4157663" y="5523956"/>
                <a:ext cx="203200" cy="441325"/>
              </a:xfrm>
              <a:custGeom>
                <a:avLst/>
                <a:gdLst>
                  <a:gd name="T0" fmla="*/ 2147483647 w 128"/>
                  <a:gd name="T1" fmla="*/ 2147483647 h 278"/>
                  <a:gd name="T2" fmla="*/ 2147483647 w 128"/>
                  <a:gd name="T3" fmla="*/ 2147483647 h 278"/>
                  <a:gd name="T4" fmla="*/ 2147483647 w 128"/>
                  <a:gd name="T5" fmla="*/ 2147483647 h 278"/>
                  <a:gd name="T6" fmla="*/ 2147483647 w 128"/>
                  <a:gd name="T7" fmla="*/ 2147483647 h 278"/>
                  <a:gd name="T8" fmla="*/ 2147483647 w 128"/>
                  <a:gd name="T9" fmla="*/ 2147483647 h 278"/>
                  <a:gd name="T10" fmla="*/ 2147483647 w 128"/>
                  <a:gd name="T11" fmla="*/ 2147483647 h 278"/>
                  <a:gd name="T12" fmla="*/ 2147483647 w 128"/>
                  <a:gd name="T13" fmla="*/ 2147483647 h 278"/>
                  <a:gd name="T14" fmla="*/ 2147483647 w 128"/>
                  <a:gd name="T15" fmla="*/ 2147483647 h 278"/>
                  <a:gd name="T16" fmla="*/ 0 w 128"/>
                  <a:gd name="T17" fmla="*/ 2147483647 h 278"/>
                  <a:gd name="T18" fmla="*/ 2147483647 w 128"/>
                  <a:gd name="T19" fmla="*/ 2147483647 h 278"/>
                  <a:gd name="T20" fmla="*/ 2147483647 w 128"/>
                  <a:gd name="T21" fmla="*/ 2147483647 h 278"/>
                  <a:gd name="T22" fmla="*/ 2147483647 w 128"/>
                  <a:gd name="T23" fmla="*/ 2147483647 h 278"/>
                  <a:gd name="T24" fmla="*/ 2147483647 w 128"/>
                  <a:gd name="T25" fmla="*/ 2147483647 h 278"/>
                  <a:gd name="T26" fmla="*/ 2147483647 w 128"/>
                  <a:gd name="T27" fmla="*/ 2147483647 h 278"/>
                  <a:gd name="T28" fmla="*/ 2147483647 w 128"/>
                  <a:gd name="T29" fmla="*/ 2147483647 h 278"/>
                  <a:gd name="T30" fmla="*/ 2147483647 w 128"/>
                  <a:gd name="T31" fmla="*/ 2147483647 h 278"/>
                  <a:gd name="T32" fmla="*/ 2147483647 w 128"/>
                  <a:gd name="T33" fmla="*/ 0 h 278"/>
                  <a:gd name="T34" fmla="*/ 2147483647 w 128"/>
                  <a:gd name="T35" fmla="*/ 2147483647 h 2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8"/>
                  <a:gd name="T55" fmla="*/ 0 h 278"/>
                  <a:gd name="T56" fmla="*/ 128 w 128"/>
                  <a:gd name="T57" fmla="*/ 278 h 2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8" h="278">
                    <a:moveTo>
                      <a:pt x="115" y="15"/>
                    </a:moveTo>
                    <a:lnTo>
                      <a:pt x="128" y="102"/>
                    </a:lnTo>
                    <a:lnTo>
                      <a:pt x="126" y="188"/>
                    </a:lnTo>
                    <a:lnTo>
                      <a:pt x="124" y="230"/>
                    </a:lnTo>
                    <a:lnTo>
                      <a:pt x="128" y="249"/>
                    </a:lnTo>
                    <a:lnTo>
                      <a:pt x="117" y="261"/>
                    </a:lnTo>
                    <a:lnTo>
                      <a:pt x="55" y="278"/>
                    </a:lnTo>
                    <a:lnTo>
                      <a:pt x="14" y="270"/>
                    </a:lnTo>
                    <a:lnTo>
                      <a:pt x="0" y="255"/>
                    </a:lnTo>
                    <a:lnTo>
                      <a:pt x="7" y="236"/>
                    </a:lnTo>
                    <a:lnTo>
                      <a:pt x="47" y="228"/>
                    </a:lnTo>
                    <a:lnTo>
                      <a:pt x="82" y="230"/>
                    </a:lnTo>
                    <a:lnTo>
                      <a:pt x="95" y="215"/>
                    </a:lnTo>
                    <a:lnTo>
                      <a:pt x="82" y="107"/>
                    </a:lnTo>
                    <a:lnTo>
                      <a:pt x="80" y="54"/>
                    </a:lnTo>
                    <a:lnTo>
                      <a:pt x="82" y="34"/>
                    </a:lnTo>
                    <a:lnTo>
                      <a:pt x="111" y="0"/>
                    </a:lnTo>
                    <a:lnTo>
                      <a:pt x="11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9" name="Freeform 8"/>
              <p:cNvSpPr>
                <a:spLocks/>
              </p:cNvSpPr>
              <p:nvPr/>
            </p:nvSpPr>
            <p:spPr bwMode="auto">
              <a:xfrm>
                <a:off x="4017963" y="5541418"/>
                <a:ext cx="206375" cy="439738"/>
              </a:xfrm>
              <a:custGeom>
                <a:avLst/>
                <a:gdLst>
                  <a:gd name="T0" fmla="*/ 2147483647 w 130"/>
                  <a:gd name="T1" fmla="*/ 2147483647 h 277"/>
                  <a:gd name="T2" fmla="*/ 2147483647 w 130"/>
                  <a:gd name="T3" fmla="*/ 2147483647 h 277"/>
                  <a:gd name="T4" fmla="*/ 2147483647 w 130"/>
                  <a:gd name="T5" fmla="*/ 2147483647 h 277"/>
                  <a:gd name="T6" fmla="*/ 2147483647 w 130"/>
                  <a:gd name="T7" fmla="*/ 2147483647 h 277"/>
                  <a:gd name="T8" fmla="*/ 2147483647 w 130"/>
                  <a:gd name="T9" fmla="*/ 2147483647 h 277"/>
                  <a:gd name="T10" fmla="*/ 2147483647 w 130"/>
                  <a:gd name="T11" fmla="*/ 2147483647 h 277"/>
                  <a:gd name="T12" fmla="*/ 2147483647 w 130"/>
                  <a:gd name="T13" fmla="*/ 2147483647 h 277"/>
                  <a:gd name="T14" fmla="*/ 2147483647 w 130"/>
                  <a:gd name="T15" fmla="*/ 2147483647 h 277"/>
                  <a:gd name="T16" fmla="*/ 0 w 130"/>
                  <a:gd name="T17" fmla="*/ 2147483647 h 277"/>
                  <a:gd name="T18" fmla="*/ 2147483647 w 130"/>
                  <a:gd name="T19" fmla="*/ 2147483647 h 277"/>
                  <a:gd name="T20" fmla="*/ 2147483647 w 130"/>
                  <a:gd name="T21" fmla="*/ 2147483647 h 277"/>
                  <a:gd name="T22" fmla="*/ 2147483647 w 130"/>
                  <a:gd name="T23" fmla="*/ 2147483647 h 277"/>
                  <a:gd name="T24" fmla="*/ 2147483647 w 130"/>
                  <a:gd name="T25" fmla="*/ 2147483647 h 277"/>
                  <a:gd name="T26" fmla="*/ 2147483647 w 130"/>
                  <a:gd name="T27" fmla="*/ 2147483647 h 277"/>
                  <a:gd name="T28" fmla="*/ 2147483647 w 130"/>
                  <a:gd name="T29" fmla="*/ 2147483647 h 277"/>
                  <a:gd name="T30" fmla="*/ 2147483647 w 130"/>
                  <a:gd name="T31" fmla="*/ 2147483647 h 277"/>
                  <a:gd name="T32" fmla="*/ 2147483647 w 130"/>
                  <a:gd name="T33" fmla="*/ 0 h 277"/>
                  <a:gd name="T34" fmla="*/ 2147483647 w 130"/>
                  <a:gd name="T35" fmla="*/ 2147483647 h 2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0"/>
                  <a:gd name="T55" fmla="*/ 0 h 277"/>
                  <a:gd name="T56" fmla="*/ 130 w 130"/>
                  <a:gd name="T57" fmla="*/ 277 h 27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0" h="277">
                    <a:moveTo>
                      <a:pt x="115" y="14"/>
                    </a:moveTo>
                    <a:lnTo>
                      <a:pt x="130" y="102"/>
                    </a:lnTo>
                    <a:lnTo>
                      <a:pt x="126" y="188"/>
                    </a:lnTo>
                    <a:lnTo>
                      <a:pt x="124" y="229"/>
                    </a:lnTo>
                    <a:lnTo>
                      <a:pt x="130" y="248"/>
                    </a:lnTo>
                    <a:lnTo>
                      <a:pt x="119" y="261"/>
                    </a:lnTo>
                    <a:lnTo>
                      <a:pt x="55" y="277"/>
                    </a:lnTo>
                    <a:lnTo>
                      <a:pt x="13" y="269"/>
                    </a:lnTo>
                    <a:lnTo>
                      <a:pt x="0" y="254"/>
                    </a:lnTo>
                    <a:lnTo>
                      <a:pt x="4" y="236"/>
                    </a:lnTo>
                    <a:lnTo>
                      <a:pt x="46" y="227"/>
                    </a:lnTo>
                    <a:lnTo>
                      <a:pt x="82" y="229"/>
                    </a:lnTo>
                    <a:lnTo>
                      <a:pt x="97" y="215"/>
                    </a:lnTo>
                    <a:lnTo>
                      <a:pt x="82" y="106"/>
                    </a:lnTo>
                    <a:lnTo>
                      <a:pt x="79" y="54"/>
                    </a:lnTo>
                    <a:lnTo>
                      <a:pt x="82" y="33"/>
                    </a:lnTo>
                    <a:lnTo>
                      <a:pt x="110" y="0"/>
                    </a:lnTo>
                    <a:lnTo>
                      <a:pt x="115"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0" name="Freeform 9"/>
              <p:cNvSpPr>
                <a:spLocks/>
              </p:cNvSpPr>
              <p:nvPr/>
            </p:nvSpPr>
            <p:spPr bwMode="auto">
              <a:xfrm>
                <a:off x="3397250" y="5573168"/>
                <a:ext cx="203200" cy="441325"/>
              </a:xfrm>
              <a:custGeom>
                <a:avLst/>
                <a:gdLst>
                  <a:gd name="T0" fmla="*/ 2147483647 w 128"/>
                  <a:gd name="T1" fmla="*/ 2147483647 h 278"/>
                  <a:gd name="T2" fmla="*/ 2147483647 w 128"/>
                  <a:gd name="T3" fmla="*/ 2147483647 h 278"/>
                  <a:gd name="T4" fmla="*/ 2147483647 w 128"/>
                  <a:gd name="T5" fmla="*/ 2147483647 h 278"/>
                  <a:gd name="T6" fmla="*/ 2147483647 w 128"/>
                  <a:gd name="T7" fmla="*/ 2147483647 h 278"/>
                  <a:gd name="T8" fmla="*/ 2147483647 w 128"/>
                  <a:gd name="T9" fmla="*/ 2147483647 h 278"/>
                  <a:gd name="T10" fmla="*/ 2147483647 w 128"/>
                  <a:gd name="T11" fmla="*/ 2147483647 h 278"/>
                  <a:gd name="T12" fmla="*/ 2147483647 w 128"/>
                  <a:gd name="T13" fmla="*/ 2147483647 h 278"/>
                  <a:gd name="T14" fmla="*/ 2147483647 w 128"/>
                  <a:gd name="T15" fmla="*/ 2147483647 h 278"/>
                  <a:gd name="T16" fmla="*/ 0 w 128"/>
                  <a:gd name="T17" fmla="*/ 2147483647 h 278"/>
                  <a:gd name="T18" fmla="*/ 2147483647 w 128"/>
                  <a:gd name="T19" fmla="*/ 2147483647 h 278"/>
                  <a:gd name="T20" fmla="*/ 2147483647 w 128"/>
                  <a:gd name="T21" fmla="*/ 2147483647 h 278"/>
                  <a:gd name="T22" fmla="*/ 2147483647 w 128"/>
                  <a:gd name="T23" fmla="*/ 2147483647 h 278"/>
                  <a:gd name="T24" fmla="*/ 2147483647 w 128"/>
                  <a:gd name="T25" fmla="*/ 2147483647 h 278"/>
                  <a:gd name="T26" fmla="*/ 2147483647 w 128"/>
                  <a:gd name="T27" fmla="*/ 2147483647 h 278"/>
                  <a:gd name="T28" fmla="*/ 2147483647 w 128"/>
                  <a:gd name="T29" fmla="*/ 2147483647 h 278"/>
                  <a:gd name="T30" fmla="*/ 2147483647 w 128"/>
                  <a:gd name="T31" fmla="*/ 2147483647 h 278"/>
                  <a:gd name="T32" fmla="*/ 2147483647 w 128"/>
                  <a:gd name="T33" fmla="*/ 0 h 278"/>
                  <a:gd name="T34" fmla="*/ 2147483647 w 128"/>
                  <a:gd name="T35" fmla="*/ 2147483647 h 2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8"/>
                  <a:gd name="T55" fmla="*/ 0 h 278"/>
                  <a:gd name="T56" fmla="*/ 128 w 128"/>
                  <a:gd name="T57" fmla="*/ 278 h 2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8" h="278">
                    <a:moveTo>
                      <a:pt x="115" y="15"/>
                    </a:moveTo>
                    <a:lnTo>
                      <a:pt x="128" y="103"/>
                    </a:lnTo>
                    <a:lnTo>
                      <a:pt x="126" y="189"/>
                    </a:lnTo>
                    <a:lnTo>
                      <a:pt x="124" y="230"/>
                    </a:lnTo>
                    <a:lnTo>
                      <a:pt x="128" y="249"/>
                    </a:lnTo>
                    <a:lnTo>
                      <a:pt x="117" y="262"/>
                    </a:lnTo>
                    <a:lnTo>
                      <a:pt x="55" y="278"/>
                    </a:lnTo>
                    <a:lnTo>
                      <a:pt x="14" y="270"/>
                    </a:lnTo>
                    <a:lnTo>
                      <a:pt x="0" y="255"/>
                    </a:lnTo>
                    <a:lnTo>
                      <a:pt x="7" y="237"/>
                    </a:lnTo>
                    <a:lnTo>
                      <a:pt x="47" y="228"/>
                    </a:lnTo>
                    <a:lnTo>
                      <a:pt x="82" y="230"/>
                    </a:lnTo>
                    <a:lnTo>
                      <a:pt x="95" y="216"/>
                    </a:lnTo>
                    <a:lnTo>
                      <a:pt x="82" y="107"/>
                    </a:lnTo>
                    <a:lnTo>
                      <a:pt x="80" y="55"/>
                    </a:lnTo>
                    <a:lnTo>
                      <a:pt x="82" y="34"/>
                    </a:lnTo>
                    <a:lnTo>
                      <a:pt x="111" y="0"/>
                    </a:lnTo>
                    <a:lnTo>
                      <a:pt x="11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1" name="Freeform 10"/>
              <p:cNvSpPr>
                <a:spLocks/>
              </p:cNvSpPr>
              <p:nvPr/>
            </p:nvSpPr>
            <p:spPr bwMode="auto">
              <a:xfrm>
                <a:off x="3257550" y="5590631"/>
                <a:ext cx="206375" cy="441325"/>
              </a:xfrm>
              <a:custGeom>
                <a:avLst/>
                <a:gdLst>
                  <a:gd name="T0" fmla="*/ 2147483647 w 130"/>
                  <a:gd name="T1" fmla="*/ 2147483647 h 278"/>
                  <a:gd name="T2" fmla="*/ 2147483647 w 130"/>
                  <a:gd name="T3" fmla="*/ 2147483647 h 278"/>
                  <a:gd name="T4" fmla="*/ 2147483647 w 130"/>
                  <a:gd name="T5" fmla="*/ 2147483647 h 278"/>
                  <a:gd name="T6" fmla="*/ 2147483647 w 130"/>
                  <a:gd name="T7" fmla="*/ 2147483647 h 278"/>
                  <a:gd name="T8" fmla="*/ 2147483647 w 130"/>
                  <a:gd name="T9" fmla="*/ 2147483647 h 278"/>
                  <a:gd name="T10" fmla="*/ 2147483647 w 130"/>
                  <a:gd name="T11" fmla="*/ 2147483647 h 278"/>
                  <a:gd name="T12" fmla="*/ 2147483647 w 130"/>
                  <a:gd name="T13" fmla="*/ 2147483647 h 278"/>
                  <a:gd name="T14" fmla="*/ 2147483647 w 130"/>
                  <a:gd name="T15" fmla="*/ 2147483647 h 278"/>
                  <a:gd name="T16" fmla="*/ 0 w 130"/>
                  <a:gd name="T17" fmla="*/ 2147483647 h 278"/>
                  <a:gd name="T18" fmla="*/ 2147483647 w 130"/>
                  <a:gd name="T19" fmla="*/ 2147483647 h 278"/>
                  <a:gd name="T20" fmla="*/ 2147483647 w 130"/>
                  <a:gd name="T21" fmla="*/ 2147483647 h 278"/>
                  <a:gd name="T22" fmla="*/ 2147483647 w 130"/>
                  <a:gd name="T23" fmla="*/ 2147483647 h 278"/>
                  <a:gd name="T24" fmla="*/ 2147483647 w 130"/>
                  <a:gd name="T25" fmla="*/ 2147483647 h 278"/>
                  <a:gd name="T26" fmla="*/ 2147483647 w 130"/>
                  <a:gd name="T27" fmla="*/ 2147483647 h 278"/>
                  <a:gd name="T28" fmla="*/ 2147483647 w 130"/>
                  <a:gd name="T29" fmla="*/ 2147483647 h 278"/>
                  <a:gd name="T30" fmla="*/ 2147483647 w 130"/>
                  <a:gd name="T31" fmla="*/ 2147483647 h 278"/>
                  <a:gd name="T32" fmla="*/ 2147483647 w 130"/>
                  <a:gd name="T33" fmla="*/ 0 h 278"/>
                  <a:gd name="T34" fmla="*/ 2147483647 w 130"/>
                  <a:gd name="T35" fmla="*/ 2147483647 h 2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0"/>
                  <a:gd name="T55" fmla="*/ 0 h 278"/>
                  <a:gd name="T56" fmla="*/ 130 w 130"/>
                  <a:gd name="T57" fmla="*/ 278 h 2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0" h="278">
                    <a:moveTo>
                      <a:pt x="115" y="15"/>
                    </a:moveTo>
                    <a:lnTo>
                      <a:pt x="130" y="102"/>
                    </a:lnTo>
                    <a:lnTo>
                      <a:pt x="126" y="188"/>
                    </a:lnTo>
                    <a:lnTo>
                      <a:pt x="124" y="230"/>
                    </a:lnTo>
                    <a:lnTo>
                      <a:pt x="130" y="249"/>
                    </a:lnTo>
                    <a:lnTo>
                      <a:pt x="119" y="261"/>
                    </a:lnTo>
                    <a:lnTo>
                      <a:pt x="55" y="278"/>
                    </a:lnTo>
                    <a:lnTo>
                      <a:pt x="13" y="269"/>
                    </a:lnTo>
                    <a:lnTo>
                      <a:pt x="0" y="255"/>
                    </a:lnTo>
                    <a:lnTo>
                      <a:pt x="4" y="236"/>
                    </a:lnTo>
                    <a:lnTo>
                      <a:pt x="46" y="228"/>
                    </a:lnTo>
                    <a:lnTo>
                      <a:pt x="82" y="230"/>
                    </a:lnTo>
                    <a:lnTo>
                      <a:pt x="97" y="215"/>
                    </a:lnTo>
                    <a:lnTo>
                      <a:pt x="82" y="106"/>
                    </a:lnTo>
                    <a:lnTo>
                      <a:pt x="79" y="54"/>
                    </a:lnTo>
                    <a:lnTo>
                      <a:pt x="82" y="33"/>
                    </a:lnTo>
                    <a:lnTo>
                      <a:pt x="110" y="0"/>
                    </a:lnTo>
                    <a:lnTo>
                      <a:pt x="11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2" name="Freeform 11"/>
              <p:cNvSpPr>
                <a:spLocks/>
              </p:cNvSpPr>
              <p:nvPr/>
            </p:nvSpPr>
            <p:spPr bwMode="auto">
              <a:xfrm>
                <a:off x="2795588" y="5663656"/>
                <a:ext cx="203200" cy="438150"/>
              </a:xfrm>
              <a:custGeom>
                <a:avLst/>
                <a:gdLst>
                  <a:gd name="T0" fmla="*/ 2147483647 w 128"/>
                  <a:gd name="T1" fmla="*/ 2147483647 h 276"/>
                  <a:gd name="T2" fmla="*/ 2147483647 w 128"/>
                  <a:gd name="T3" fmla="*/ 2147483647 h 276"/>
                  <a:gd name="T4" fmla="*/ 2147483647 w 128"/>
                  <a:gd name="T5" fmla="*/ 2147483647 h 276"/>
                  <a:gd name="T6" fmla="*/ 2147483647 w 128"/>
                  <a:gd name="T7" fmla="*/ 2147483647 h 276"/>
                  <a:gd name="T8" fmla="*/ 2147483647 w 128"/>
                  <a:gd name="T9" fmla="*/ 2147483647 h 276"/>
                  <a:gd name="T10" fmla="*/ 2147483647 w 128"/>
                  <a:gd name="T11" fmla="*/ 2147483647 h 276"/>
                  <a:gd name="T12" fmla="*/ 2147483647 w 128"/>
                  <a:gd name="T13" fmla="*/ 2147483647 h 276"/>
                  <a:gd name="T14" fmla="*/ 2147483647 w 128"/>
                  <a:gd name="T15" fmla="*/ 2147483647 h 276"/>
                  <a:gd name="T16" fmla="*/ 0 w 128"/>
                  <a:gd name="T17" fmla="*/ 2147483647 h 276"/>
                  <a:gd name="T18" fmla="*/ 2147483647 w 128"/>
                  <a:gd name="T19" fmla="*/ 2147483647 h 276"/>
                  <a:gd name="T20" fmla="*/ 2147483647 w 128"/>
                  <a:gd name="T21" fmla="*/ 2147483647 h 276"/>
                  <a:gd name="T22" fmla="*/ 2147483647 w 128"/>
                  <a:gd name="T23" fmla="*/ 2147483647 h 276"/>
                  <a:gd name="T24" fmla="*/ 2147483647 w 128"/>
                  <a:gd name="T25" fmla="*/ 2147483647 h 276"/>
                  <a:gd name="T26" fmla="*/ 2147483647 w 128"/>
                  <a:gd name="T27" fmla="*/ 2147483647 h 276"/>
                  <a:gd name="T28" fmla="*/ 2147483647 w 128"/>
                  <a:gd name="T29" fmla="*/ 2147483647 h 276"/>
                  <a:gd name="T30" fmla="*/ 2147483647 w 128"/>
                  <a:gd name="T31" fmla="*/ 2147483647 h 276"/>
                  <a:gd name="T32" fmla="*/ 2147483647 w 128"/>
                  <a:gd name="T33" fmla="*/ 0 h 276"/>
                  <a:gd name="T34" fmla="*/ 2147483647 w 128"/>
                  <a:gd name="T35" fmla="*/ 2147483647 h 2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8"/>
                  <a:gd name="T55" fmla="*/ 0 h 276"/>
                  <a:gd name="T56" fmla="*/ 128 w 128"/>
                  <a:gd name="T57" fmla="*/ 276 h 27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8" h="276">
                    <a:moveTo>
                      <a:pt x="114" y="17"/>
                    </a:moveTo>
                    <a:lnTo>
                      <a:pt x="128" y="104"/>
                    </a:lnTo>
                    <a:lnTo>
                      <a:pt x="125" y="188"/>
                    </a:lnTo>
                    <a:lnTo>
                      <a:pt x="123" y="230"/>
                    </a:lnTo>
                    <a:lnTo>
                      <a:pt x="128" y="249"/>
                    </a:lnTo>
                    <a:lnTo>
                      <a:pt x="117" y="261"/>
                    </a:lnTo>
                    <a:lnTo>
                      <a:pt x="55" y="276"/>
                    </a:lnTo>
                    <a:lnTo>
                      <a:pt x="13" y="269"/>
                    </a:lnTo>
                    <a:lnTo>
                      <a:pt x="0" y="253"/>
                    </a:lnTo>
                    <a:lnTo>
                      <a:pt x="6" y="234"/>
                    </a:lnTo>
                    <a:lnTo>
                      <a:pt x="46" y="228"/>
                    </a:lnTo>
                    <a:lnTo>
                      <a:pt x="81" y="230"/>
                    </a:lnTo>
                    <a:lnTo>
                      <a:pt x="95" y="215"/>
                    </a:lnTo>
                    <a:lnTo>
                      <a:pt x="81" y="106"/>
                    </a:lnTo>
                    <a:lnTo>
                      <a:pt x="79" y="54"/>
                    </a:lnTo>
                    <a:lnTo>
                      <a:pt x="81" y="33"/>
                    </a:lnTo>
                    <a:lnTo>
                      <a:pt x="110" y="0"/>
                    </a:lnTo>
                    <a:lnTo>
                      <a:pt x="11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3" name="Freeform 12"/>
              <p:cNvSpPr>
                <a:spLocks/>
              </p:cNvSpPr>
              <p:nvPr/>
            </p:nvSpPr>
            <p:spPr bwMode="auto">
              <a:xfrm>
                <a:off x="2654300" y="5679531"/>
                <a:ext cx="203200" cy="438150"/>
              </a:xfrm>
              <a:custGeom>
                <a:avLst/>
                <a:gdLst>
                  <a:gd name="T0" fmla="*/ 2147483647 w 128"/>
                  <a:gd name="T1" fmla="*/ 2147483647 h 276"/>
                  <a:gd name="T2" fmla="*/ 2147483647 w 128"/>
                  <a:gd name="T3" fmla="*/ 2147483647 h 276"/>
                  <a:gd name="T4" fmla="*/ 2147483647 w 128"/>
                  <a:gd name="T5" fmla="*/ 2147483647 h 276"/>
                  <a:gd name="T6" fmla="*/ 2147483647 w 128"/>
                  <a:gd name="T7" fmla="*/ 2147483647 h 276"/>
                  <a:gd name="T8" fmla="*/ 2147483647 w 128"/>
                  <a:gd name="T9" fmla="*/ 2147483647 h 276"/>
                  <a:gd name="T10" fmla="*/ 2147483647 w 128"/>
                  <a:gd name="T11" fmla="*/ 2147483647 h 276"/>
                  <a:gd name="T12" fmla="*/ 2147483647 w 128"/>
                  <a:gd name="T13" fmla="*/ 2147483647 h 276"/>
                  <a:gd name="T14" fmla="*/ 2147483647 w 128"/>
                  <a:gd name="T15" fmla="*/ 2147483647 h 276"/>
                  <a:gd name="T16" fmla="*/ 0 w 128"/>
                  <a:gd name="T17" fmla="*/ 2147483647 h 276"/>
                  <a:gd name="T18" fmla="*/ 2147483647 w 128"/>
                  <a:gd name="T19" fmla="*/ 2147483647 h 276"/>
                  <a:gd name="T20" fmla="*/ 2147483647 w 128"/>
                  <a:gd name="T21" fmla="*/ 2147483647 h 276"/>
                  <a:gd name="T22" fmla="*/ 2147483647 w 128"/>
                  <a:gd name="T23" fmla="*/ 2147483647 h 276"/>
                  <a:gd name="T24" fmla="*/ 2147483647 w 128"/>
                  <a:gd name="T25" fmla="*/ 2147483647 h 276"/>
                  <a:gd name="T26" fmla="*/ 2147483647 w 128"/>
                  <a:gd name="T27" fmla="*/ 2147483647 h 276"/>
                  <a:gd name="T28" fmla="*/ 2147483647 w 128"/>
                  <a:gd name="T29" fmla="*/ 2147483647 h 276"/>
                  <a:gd name="T30" fmla="*/ 2147483647 w 128"/>
                  <a:gd name="T31" fmla="*/ 2147483647 h 276"/>
                  <a:gd name="T32" fmla="*/ 2147483647 w 128"/>
                  <a:gd name="T33" fmla="*/ 0 h 276"/>
                  <a:gd name="T34" fmla="*/ 2147483647 w 128"/>
                  <a:gd name="T35" fmla="*/ 2147483647 h 2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8"/>
                  <a:gd name="T55" fmla="*/ 0 h 276"/>
                  <a:gd name="T56" fmla="*/ 128 w 128"/>
                  <a:gd name="T57" fmla="*/ 276 h 27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8" h="276">
                    <a:moveTo>
                      <a:pt x="115" y="17"/>
                    </a:moveTo>
                    <a:lnTo>
                      <a:pt x="128" y="105"/>
                    </a:lnTo>
                    <a:lnTo>
                      <a:pt x="126" y="188"/>
                    </a:lnTo>
                    <a:lnTo>
                      <a:pt x="124" y="230"/>
                    </a:lnTo>
                    <a:lnTo>
                      <a:pt x="128" y="249"/>
                    </a:lnTo>
                    <a:lnTo>
                      <a:pt x="117" y="262"/>
                    </a:lnTo>
                    <a:lnTo>
                      <a:pt x="56" y="276"/>
                    </a:lnTo>
                    <a:lnTo>
                      <a:pt x="14" y="270"/>
                    </a:lnTo>
                    <a:lnTo>
                      <a:pt x="0" y="253"/>
                    </a:lnTo>
                    <a:lnTo>
                      <a:pt x="7" y="234"/>
                    </a:lnTo>
                    <a:lnTo>
                      <a:pt x="47" y="228"/>
                    </a:lnTo>
                    <a:lnTo>
                      <a:pt x="82" y="230"/>
                    </a:lnTo>
                    <a:lnTo>
                      <a:pt x="95" y="216"/>
                    </a:lnTo>
                    <a:lnTo>
                      <a:pt x="82" y="107"/>
                    </a:lnTo>
                    <a:lnTo>
                      <a:pt x="80" y="55"/>
                    </a:lnTo>
                    <a:lnTo>
                      <a:pt x="82" y="34"/>
                    </a:lnTo>
                    <a:lnTo>
                      <a:pt x="111" y="0"/>
                    </a:lnTo>
                    <a:lnTo>
                      <a:pt x="115"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4" name="Freeform 13"/>
              <p:cNvSpPr>
                <a:spLocks/>
              </p:cNvSpPr>
              <p:nvPr/>
            </p:nvSpPr>
            <p:spPr bwMode="auto">
              <a:xfrm>
                <a:off x="5497513" y="5204868"/>
                <a:ext cx="206375" cy="441325"/>
              </a:xfrm>
              <a:custGeom>
                <a:avLst/>
                <a:gdLst>
                  <a:gd name="T0" fmla="*/ 2147483647 w 130"/>
                  <a:gd name="T1" fmla="*/ 2147483647 h 278"/>
                  <a:gd name="T2" fmla="*/ 2147483647 w 130"/>
                  <a:gd name="T3" fmla="*/ 2147483647 h 278"/>
                  <a:gd name="T4" fmla="*/ 2147483647 w 130"/>
                  <a:gd name="T5" fmla="*/ 2147483647 h 278"/>
                  <a:gd name="T6" fmla="*/ 2147483647 w 130"/>
                  <a:gd name="T7" fmla="*/ 2147483647 h 278"/>
                  <a:gd name="T8" fmla="*/ 2147483647 w 130"/>
                  <a:gd name="T9" fmla="*/ 2147483647 h 278"/>
                  <a:gd name="T10" fmla="*/ 2147483647 w 130"/>
                  <a:gd name="T11" fmla="*/ 2147483647 h 278"/>
                  <a:gd name="T12" fmla="*/ 2147483647 w 130"/>
                  <a:gd name="T13" fmla="*/ 2147483647 h 278"/>
                  <a:gd name="T14" fmla="*/ 2147483647 w 130"/>
                  <a:gd name="T15" fmla="*/ 2147483647 h 278"/>
                  <a:gd name="T16" fmla="*/ 0 w 130"/>
                  <a:gd name="T17" fmla="*/ 2147483647 h 278"/>
                  <a:gd name="T18" fmla="*/ 2147483647 w 130"/>
                  <a:gd name="T19" fmla="*/ 2147483647 h 278"/>
                  <a:gd name="T20" fmla="*/ 2147483647 w 130"/>
                  <a:gd name="T21" fmla="*/ 2147483647 h 278"/>
                  <a:gd name="T22" fmla="*/ 2147483647 w 130"/>
                  <a:gd name="T23" fmla="*/ 2147483647 h 278"/>
                  <a:gd name="T24" fmla="*/ 2147483647 w 130"/>
                  <a:gd name="T25" fmla="*/ 2147483647 h 278"/>
                  <a:gd name="T26" fmla="*/ 2147483647 w 130"/>
                  <a:gd name="T27" fmla="*/ 2147483647 h 278"/>
                  <a:gd name="T28" fmla="*/ 2147483647 w 130"/>
                  <a:gd name="T29" fmla="*/ 2147483647 h 278"/>
                  <a:gd name="T30" fmla="*/ 2147483647 w 130"/>
                  <a:gd name="T31" fmla="*/ 2147483647 h 278"/>
                  <a:gd name="T32" fmla="*/ 2147483647 w 130"/>
                  <a:gd name="T33" fmla="*/ 0 h 278"/>
                  <a:gd name="T34" fmla="*/ 2147483647 w 130"/>
                  <a:gd name="T35" fmla="*/ 2147483647 h 2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0"/>
                  <a:gd name="T55" fmla="*/ 0 h 278"/>
                  <a:gd name="T56" fmla="*/ 130 w 130"/>
                  <a:gd name="T57" fmla="*/ 278 h 2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0" h="278">
                    <a:moveTo>
                      <a:pt x="114" y="15"/>
                    </a:moveTo>
                    <a:lnTo>
                      <a:pt x="130" y="103"/>
                    </a:lnTo>
                    <a:lnTo>
                      <a:pt x="125" y="189"/>
                    </a:lnTo>
                    <a:lnTo>
                      <a:pt x="123" y="230"/>
                    </a:lnTo>
                    <a:lnTo>
                      <a:pt x="130" y="249"/>
                    </a:lnTo>
                    <a:lnTo>
                      <a:pt x="119" y="262"/>
                    </a:lnTo>
                    <a:lnTo>
                      <a:pt x="55" y="278"/>
                    </a:lnTo>
                    <a:lnTo>
                      <a:pt x="13" y="270"/>
                    </a:lnTo>
                    <a:lnTo>
                      <a:pt x="0" y="255"/>
                    </a:lnTo>
                    <a:lnTo>
                      <a:pt x="4" y="237"/>
                    </a:lnTo>
                    <a:lnTo>
                      <a:pt x="46" y="228"/>
                    </a:lnTo>
                    <a:lnTo>
                      <a:pt x="81" y="230"/>
                    </a:lnTo>
                    <a:lnTo>
                      <a:pt x="97" y="216"/>
                    </a:lnTo>
                    <a:lnTo>
                      <a:pt x="81" y="107"/>
                    </a:lnTo>
                    <a:lnTo>
                      <a:pt x="79" y="55"/>
                    </a:lnTo>
                    <a:lnTo>
                      <a:pt x="81" y="34"/>
                    </a:lnTo>
                    <a:lnTo>
                      <a:pt x="110" y="0"/>
                    </a:lnTo>
                    <a:lnTo>
                      <a:pt x="11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5" name="Freeform 14"/>
              <p:cNvSpPr>
                <a:spLocks/>
              </p:cNvSpPr>
              <p:nvPr/>
            </p:nvSpPr>
            <p:spPr bwMode="auto">
              <a:xfrm>
                <a:off x="5359400" y="5222331"/>
                <a:ext cx="203200" cy="441325"/>
              </a:xfrm>
              <a:custGeom>
                <a:avLst/>
                <a:gdLst>
                  <a:gd name="T0" fmla="*/ 2147483647 w 128"/>
                  <a:gd name="T1" fmla="*/ 2147483647 h 278"/>
                  <a:gd name="T2" fmla="*/ 2147483647 w 128"/>
                  <a:gd name="T3" fmla="*/ 2147483647 h 278"/>
                  <a:gd name="T4" fmla="*/ 2147483647 w 128"/>
                  <a:gd name="T5" fmla="*/ 2147483647 h 278"/>
                  <a:gd name="T6" fmla="*/ 2147483647 w 128"/>
                  <a:gd name="T7" fmla="*/ 2147483647 h 278"/>
                  <a:gd name="T8" fmla="*/ 2147483647 w 128"/>
                  <a:gd name="T9" fmla="*/ 2147483647 h 278"/>
                  <a:gd name="T10" fmla="*/ 2147483647 w 128"/>
                  <a:gd name="T11" fmla="*/ 2147483647 h 278"/>
                  <a:gd name="T12" fmla="*/ 2147483647 w 128"/>
                  <a:gd name="T13" fmla="*/ 2147483647 h 278"/>
                  <a:gd name="T14" fmla="*/ 2147483647 w 128"/>
                  <a:gd name="T15" fmla="*/ 2147483647 h 278"/>
                  <a:gd name="T16" fmla="*/ 0 w 128"/>
                  <a:gd name="T17" fmla="*/ 2147483647 h 278"/>
                  <a:gd name="T18" fmla="*/ 2147483647 w 128"/>
                  <a:gd name="T19" fmla="*/ 2147483647 h 278"/>
                  <a:gd name="T20" fmla="*/ 2147483647 w 128"/>
                  <a:gd name="T21" fmla="*/ 2147483647 h 278"/>
                  <a:gd name="T22" fmla="*/ 2147483647 w 128"/>
                  <a:gd name="T23" fmla="*/ 2147483647 h 278"/>
                  <a:gd name="T24" fmla="*/ 2147483647 w 128"/>
                  <a:gd name="T25" fmla="*/ 2147483647 h 278"/>
                  <a:gd name="T26" fmla="*/ 2147483647 w 128"/>
                  <a:gd name="T27" fmla="*/ 2147483647 h 278"/>
                  <a:gd name="T28" fmla="*/ 2147483647 w 128"/>
                  <a:gd name="T29" fmla="*/ 2147483647 h 278"/>
                  <a:gd name="T30" fmla="*/ 2147483647 w 128"/>
                  <a:gd name="T31" fmla="*/ 2147483647 h 278"/>
                  <a:gd name="T32" fmla="*/ 2147483647 w 128"/>
                  <a:gd name="T33" fmla="*/ 0 h 278"/>
                  <a:gd name="T34" fmla="*/ 2147483647 w 128"/>
                  <a:gd name="T35" fmla="*/ 2147483647 h 2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8"/>
                  <a:gd name="T55" fmla="*/ 0 h 278"/>
                  <a:gd name="T56" fmla="*/ 128 w 128"/>
                  <a:gd name="T57" fmla="*/ 278 h 27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8" h="278">
                    <a:moveTo>
                      <a:pt x="115" y="15"/>
                    </a:moveTo>
                    <a:lnTo>
                      <a:pt x="128" y="102"/>
                    </a:lnTo>
                    <a:lnTo>
                      <a:pt x="126" y="188"/>
                    </a:lnTo>
                    <a:lnTo>
                      <a:pt x="124" y="230"/>
                    </a:lnTo>
                    <a:lnTo>
                      <a:pt x="128" y="249"/>
                    </a:lnTo>
                    <a:lnTo>
                      <a:pt x="117" y="261"/>
                    </a:lnTo>
                    <a:lnTo>
                      <a:pt x="56" y="278"/>
                    </a:lnTo>
                    <a:lnTo>
                      <a:pt x="14" y="270"/>
                    </a:lnTo>
                    <a:lnTo>
                      <a:pt x="0" y="255"/>
                    </a:lnTo>
                    <a:lnTo>
                      <a:pt x="7" y="236"/>
                    </a:lnTo>
                    <a:lnTo>
                      <a:pt x="47" y="228"/>
                    </a:lnTo>
                    <a:lnTo>
                      <a:pt x="82" y="230"/>
                    </a:lnTo>
                    <a:lnTo>
                      <a:pt x="95" y="215"/>
                    </a:lnTo>
                    <a:lnTo>
                      <a:pt x="82" y="106"/>
                    </a:lnTo>
                    <a:lnTo>
                      <a:pt x="80" y="54"/>
                    </a:lnTo>
                    <a:lnTo>
                      <a:pt x="82" y="33"/>
                    </a:lnTo>
                    <a:lnTo>
                      <a:pt x="111" y="0"/>
                    </a:lnTo>
                    <a:lnTo>
                      <a:pt x="11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6" name="Freeform 15"/>
              <p:cNvSpPr>
                <a:spLocks/>
              </p:cNvSpPr>
              <p:nvPr/>
            </p:nvSpPr>
            <p:spPr bwMode="auto">
              <a:xfrm>
                <a:off x="6096000" y="5371556"/>
                <a:ext cx="385763" cy="438150"/>
              </a:xfrm>
              <a:custGeom>
                <a:avLst/>
                <a:gdLst>
                  <a:gd name="T0" fmla="*/ 2147483647 w 243"/>
                  <a:gd name="T1" fmla="*/ 2147483647 h 276"/>
                  <a:gd name="T2" fmla="*/ 0 w 243"/>
                  <a:gd name="T3" fmla="*/ 2147483647 h 276"/>
                  <a:gd name="T4" fmla="*/ 2147483647 w 243"/>
                  <a:gd name="T5" fmla="*/ 2147483647 h 276"/>
                  <a:gd name="T6" fmla="*/ 2147483647 w 243"/>
                  <a:gd name="T7" fmla="*/ 0 h 276"/>
                  <a:gd name="T8" fmla="*/ 2147483647 w 243"/>
                  <a:gd name="T9" fmla="*/ 2147483647 h 276"/>
                  <a:gd name="T10" fmla="*/ 0 60000 65536"/>
                  <a:gd name="T11" fmla="*/ 0 60000 65536"/>
                  <a:gd name="T12" fmla="*/ 0 60000 65536"/>
                  <a:gd name="T13" fmla="*/ 0 60000 65536"/>
                  <a:gd name="T14" fmla="*/ 0 60000 65536"/>
                  <a:gd name="T15" fmla="*/ 0 w 243"/>
                  <a:gd name="T16" fmla="*/ 0 h 276"/>
                  <a:gd name="T17" fmla="*/ 243 w 243"/>
                  <a:gd name="T18" fmla="*/ 276 h 276"/>
                </a:gdLst>
                <a:ahLst/>
                <a:cxnLst>
                  <a:cxn ang="T10">
                    <a:pos x="T0" y="T1"/>
                  </a:cxn>
                  <a:cxn ang="T11">
                    <a:pos x="T2" y="T3"/>
                  </a:cxn>
                  <a:cxn ang="T12">
                    <a:pos x="T4" y="T5"/>
                  </a:cxn>
                  <a:cxn ang="T13">
                    <a:pos x="T6" y="T7"/>
                  </a:cxn>
                  <a:cxn ang="T14">
                    <a:pos x="T8" y="T9"/>
                  </a:cxn>
                </a:cxnLst>
                <a:rect l="T15" t="T16" r="T17" b="T18"/>
                <a:pathLst>
                  <a:path w="243" h="276">
                    <a:moveTo>
                      <a:pt x="11" y="42"/>
                    </a:moveTo>
                    <a:lnTo>
                      <a:pt x="0" y="211"/>
                    </a:lnTo>
                    <a:lnTo>
                      <a:pt x="243" y="276"/>
                    </a:lnTo>
                    <a:lnTo>
                      <a:pt x="236" y="0"/>
                    </a:lnTo>
                    <a:lnTo>
                      <a:pt x="11" y="42"/>
                    </a:ln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7" name="Freeform 16"/>
              <p:cNvSpPr>
                <a:spLocks/>
              </p:cNvSpPr>
              <p:nvPr/>
            </p:nvSpPr>
            <p:spPr bwMode="auto">
              <a:xfrm>
                <a:off x="2654300" y="5204868"/>
                <a:ext cx="3946525" cy="1204913"/>
              </a:xfrm>
              <a:custGeom>
                <a:avLst/>
                <a:gdLst>
                  <a:gd name="T0" fmla="*/ 0 w 2486"/>
                  <a:gd name="T1" fmla="*/ 2147483647 h 759"/>
                  <a:gd name="T2" fmla="*/ 2147483647 w 2486"/>
                  <a:gd name="T3" fmla="*/ 0 h 759"/>
                  <a:gd name="T4" fmla="*/ 2147483647 w 2486"/>
                  <a:gd name="T5" fmla="*/ 2147483647 h 759"/>
                  <a:gd name="T6" fmla="*/ 2147483647 w 2486"/>
                  <a:gd name="T7" fmla="*/ 2147483647 h 759"/>
                  <a:gd name="T8" fmla="*/ 2147483647 w 2486"/>
                  <a:gd name="T9" fmla="*/ 2147483647 h 759"/>
                  <a:gd name="T10" fmla="*/ 2147483647 w 2486"/>
                  <a:gd name="T11" fmla="*/ 2147483647 h 759"/>
                  <a:gd name="T12" fmla="*/ 2147483647 w 2486"/>
                  <a:gd name="T13" fmla="*/ 2147483647 h 759"/>
                  <a:gd name="T14" fmla="*/ 0 w 2486"/>
                  <a:gd name="T15" fmla="*/ 2147483647 h 759"/>
                  <a:gd name="T16" fmla="*/ 0 w 2486"/>
                  <a:gd name="T17" fmla="*/ 2147483647 h 7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86"/>
                  <a:gd name="T28" fmla="*/ 0 h 759"/>
                  <a:gd name="T29" fmla="*/ 2486 w 2486"/>
                  <a:gd name="T30" fmla="*/ 759 h 7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86" h="759">
                    <a:moveTo>
                      <a:pt x="0" y="345"/>
                    </a:moveTo>
                    <a:lnTo>
                      <a:pt x="2157" y="0"/>
                    </a:lnTo>
                    <a:lnTo>
                      <a:pt x="2486" y="78"/>
                    </a:lnTo>
                    <a:lnTo>
                      <a:pt x="312" y="487"/>
                    </a:lnTo>
                    <a:lnTo>
                      <a:pt x="323" y="759"/>
                    </a:lnTo>
                    <a:lnTo>
                      <a:pt x="62" y="567"/>
                    </a:lnTo>
                    <a:lnTo>
                      <a:pt x="67" y="433"/>
                    </a:lnTo>
                    <a:lnTo>
                      <a:pt x="0" y="398"/>
                    </a:lnTo>
                    <a:lnTo>
                      <a:pt x="0" y="345"/>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8" name="Freeform 17"/>
              <p:cNvSpPr>
                <a:spLocks/>
              </p:cNvSpPr>
              <p:nvPr/>
            </p:nvSpPr>
            <p:spPr bwMode="auto">
              <a:xfrm>
                <a:off x="2633663" y="5195343"/>
                <a:ext cx="3981450" cy="1241425"/>
              </a:xfrm>
              <a:custGeom>
                <a:avLst/>
                <a:gdLst>
                  <a:gd name="T0" fmla="*/ 2147483647 w 2508"/>
                  <a:gd name="T1" fmla="*/ 2147483647 h 782"/>
                  <a:gd name="T2" fmla="*/ 2147483647 w 2508"/>
                  <a:gd name="T3" fmla="*/ 2147483647 h 782"/>
                  <a:gd name="T4" fmla="*/ 2147483647 w 2508"/>
                  <a:gd name="T5" fmla="*/ 2147483647 h 782"/>
                  <a:gd name="T6" fmla="*/ 2147483647 w 2508"/>
                  <a:gd name="T7" fmla="*/ 2147483647 h 782"/>
                  <a:gd name="T8" fmla="*/ 2147483647 w 2508"/>
                  <a:gd name="T9" fmla="*/ 2147483647 h 782"/>
                  <a:gd name="T10" fmla="*/ 2147483647 w 2508"/>
                  <a:gd name="T11" fmla="*/ 2147483647 h 782"/>
                  <a:gd name="T12" fmla="*/ 2147483647 w 2508"/>
                  <a:gd name="T13" fmla="*/ 2147483647 h 782"/>
                  <a:gd name="T14" fmla="*/ 2147483647 w 2508"/>
                  <a:gd name="T15" fmla="*/ 2147483647 h 782"/>
                  <a:gd name="T16" fmla="*/ 2147483647 w 2508"/>
                  <a:gd name="T17" fmla="*/ 2147483647 h 782"/>
                  <a:gd name="T18" fmla="*/ 2147483647 w 2508"/>
                  <a:gd name="T19" fmla="*/ 2147483647 h 782"/>
                  <a:gd name="T20" fmla="*/ 2147483647 w 2508"/>
                  <a:gd name="T21" fmla="*/ 2147483647 h 782"/>
                  <a:gd name="T22" fmla="*/ 2147483647 w 2508"/>
                  <a:gd name="T23" fmla="*/ 2147483647 h 782"/>
                  <a:gd name="T24" fmla="*/ 2147483647 w 2508"/>
                  <a:gd name="T25" fmla="*/ 2147483647 h 782"/>
                  <a:gd name="T26" fmla="*/ 2147483647 w 2508"/>
                  <a:gd name="T27" fmla="*/ 2147483647 h 782"/>
                  <a:gd name="T28" fmla="*/ 2147483647 w 2508"/>
                  <a:gd name="T29" fmla="*/ 2147483647 h 782"/>
                  <a:gd name="T30" fmla="*/ 2147483647 w 2508"/>
                  <a:gd name="T31" fmla="*/ 2147483647 h 782"/>
                  <a:gd name="T32" fmla="*/ 2147483647 w 2508"/>
                  <a:gd name="T33" fmla="*/ 2147483647 h 782"/>
                  <a:gd name="T34" fmla="*/ 2147483647 w 2508"/>
                  <a:gd name="T35" fmla="*/ 2147483647 h 782"/>
                  <a:gd name="T36" fmla="*/ 2147483647 w 2508"/>
                  <a:gd name="T37" fmla="*/ 2147483647 h 782"/>
                  <a:gd name="T38" fmla="*/ 2147483647 w 2508"/>
                  <a:gd name="T39" fmla="*/ 2147483647 h 782"/>
                  <a:gd name="T40" fmla="*/ 2147483647 w 2508"/>
                  <a:gd name="T41" fmla="*/ 2147483647 h 782"/>
                  <a:gd name="T42" fmla="*/ 2147483647 w 2508"/>
                  <a:gd name="T43" fmla="*/ 0 h 782"/>
                  <a:gd name="T44" fmla="*/ 2147483647 w 2508"/>
                  <a:gd name="T45" fmla="*/ 2147483647 h 782"/>
                  <a:gd name="T46" fmla="*/ 2147483647 w 2508"/>
                  <a:gd name="T47" fmla="*/ 2147483647 h 782"/>
                  <a:gd name="T48" fmla="*/ 2147483647 w 2508"/>
                  <a:gd name="T49" fmla="*/ 2147483647 h 782"/>
                  <a:gd name="T50" fmla="*/ 2147483647 w 2508"/>
                  <a:gd name="T51" fmla="*/ 2147483647 h 782"/>
                  <a:gd name="T52" fmla="*/ 2147483647 w 2508"/>
                  <a:gd name="T53" fmla="*/ 2147483647 h 782"/>
                  <a:gd name="T54" fmla="*/ 2147483647 w 2508"/>
                  <a:gd name="T55" fmla="*/ 2147483647 h 782"/>
                  <a:gd name="T56" fmla="*/ 2147483647 w 2508"/>
                  <a:gd name="T57" fmla="*/ 2147483647 h 782"/>
                  <a:gd name="T58" fmla="*/ 2147483647 w 2508"/>
                  <a:gd name="T59" fmla="*/ 2147483647 h 782"/>
                  <a:gd name="T60" fmla="*/ 2147483647 w 2508"/>
                  <a:gd name="T61" fmla="*/ 2147483647 h 782"/>
                  <a:gd name="T62" fmla="*/ 2147483647 w 2508"/>
                  <a:gd name="T63" fmla="*/ 2147483647 h 782"/>
                  <a:gd name="T64" fmla="*/ 2147483647 w 2508"/>
                  <a:gd name="T65" fmla="*/ 2147483647 h 782"/>
                  <a:gd name="T66" fmla="*/ 2147483647 w 2508"/>
                  <a:gd name="T67" fmla="*/ 2147483647 h 782"/>
                  <a:gd name="T68" fmla="*/ 2147483647 w 2508"/>
                  <a:gd name="T69" fmla="*/ 2147483647 h 782"/>
                  <a:gd name="T70" fmla="*/ 2147483647 w 2508"/>
                  <a:gd name="T71" fmla="*/ 2147483647 h 782"/>
                  <a:gd name="T72" fmla="*/ 2147483647 w 2508"/>
                  <a:gd name="T73" fmla="*/ 2147483647 h 782"/>
                  <a:gd name="T74" fmla="*/ 2147483647 w 2508"/>
                  <a:gd name="T75" fmla="*/ 2147483647 h 782"/>
                  <a:gd name="T76" fmla="*/ 2147483647 w 2508"/>
                  <a:gd name="T77" fmla="*/ 2147483647 h 782"/>
                  <a:gd name="T78" fmla="*/ 2147483647 w 2508"/>
                  <a:gd name="T79" fmla="*/ 2147483647 h 782"/>
                  <a:gd name="T80" fmla="*/ 2147483647 w 2508"/>
                  <a:gd name="T81" fmla="*/ 2147483647 h 782"/>
                  <a:gd name="T82" fmla="*/ 2147483647 w 2508"/>
                  <a:gd name="T83" fmla="*/ 2147483647 h 782"/>
                  <a:gd name="T84" fmla="*/ 2147483647 w 2508"/>
                  <a:gd name="T85" fmla="*/ 2147483647 h 782"/>
                  <a:gd name="T86" fmla="*/ 2147483647 w 2508"/>
                  <a:gd name="T87" fmla="*/ 2147483647 h 782"/>
                  <a:gd name="T88" fmla="*/ 2147483647 w 2508"/>
                  <a:gd name="T89" fmla="*/ 2147483647 h 782"/>
                  <a:gd name="T90" fmla="*/ 2147483647 w 2508"/>
                  <a:gd name="T91" fmla="*/ 2147483647 h 782"/>
                  <a:gd name="T92" fmla="*/ 2147483647 w 2508"/>
                  <a:gd name="T93" fmla="*/ 2147483647 h 782"/>
                  <a:gd name="T94" fmla="*/ 2147483647 w 2508"/>
                  <a:gd name="T95" fmla="*/ 2147483647 h 782"/>
                  <a:gd name="T96" fmla="*/ 0 w 2508"/>
                  <a:gd name="T97" fmla="*/ 2147483647 h 782"/>
                  <a:gd name="T98" fmla="*/ 2147483647 w 2508"/>
                  <a:gd name="T99" fmla="*/ 2147483647 h 7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08"/>
                  <a:gd name="T151" fmla="*/ 0 h 782"/>
                  <a:gd name="T152" fmla="*/ 2508 w 2508"/>
                  <a:gd name="T153" fmla="*/ 782 h 7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08" h="782">
                    <a:moveTo>
                      <a:pt x="20" y="349"/>
                    </a:moveTo>
                    <a:lnTo>
                      <a:pt x="22" y="391"/>
                    </a:lnTo>
                    <a:lnTo>
                      <a:pt x="144" y="460"/>
                    </a:lnTo>
                    <a:lnTo>
                      <a:pt x="139" y="416"/>
                    </a:lnTo>
                    <a:lnTo>
                      <a:pt x="561" y="345"/>
                    </a:lnTo>
                    <a:lnTo>
                      <a:pt x="751" y="316"/>
                    </a:lnTo>
                    <a:lnTo>
                      <a:pt x="360" y="395"/>
                    </a:lnTo>
                    <a:lnTo>
                      <a:pt x="161" y="427"/>
                    </a:lnTo>
                    <a:lnTo>
                      <a:pt x="161" y="464"/>
                    </a:lnTo>
                    <a:lnTo>
                      <a:pt x="272" y="523"/>
                    </a:lnTo>
                    <a:lnTo>
                      <a:pt x="278" y="481"/>
                    </a:lnTo>
                    <a:lnTo>
                      <a:pt x="684" y="416"/>
                    </a:lnTo>
                    <a:lnTo>
                      <a:pt x="1152" y="328"/>
                    </a:lnTo>
                    <a:lnTo>
                      <a:pt x="1585" y="243"/>
                    </a:lnTo>
                    <a:lnTo>
                      <a:pt x="2254" y="117"/>
                    </a:lnTo>
                    <a:lnTo>
                      <a:pt x="2452" y="84"/>
                    </a:lnTo>
                    <a:lnTo>
                      <a:pt x="2269" y="48"/>
                    </a:lnTo>
                    <a:lnTo>
                      <a:pt x="1980" y="105"/>
                    </a:lnTo>
                    <a:lnTo>
                      <a:pt x="2241" y="42"/>
                    </a:lnTo>
                    <a:lnTo>
                      <a:pt x="2163" y="21"/>
                    </a:lnTo>
                    <a:lnTo>
                      <a:pt x="2148" y="11"/>
                    </a:lnTo>
                    <a:lnTo>
                      <a:pt x="2170" y="0"/>
                    </a:lnTo>
                    <a:lnTo>
                      <a:pt x="2188" y="4"/>
                    </a:lnTo>
                    <a:lnTo>
                      <a:pt x="2375" y="46"/>
                    </a:lnTo>
                    <a:lnTo>
                      <a:pt x="2508" y="84"/>
                    </a:lnTo>
                    <a:lnTo>
                      <a:pt x="2499" y="111"/>
                    </a:lnTo>
                    <a:lnTo>
                      <a:pt x="2426" y="126"/>
                    </a:lnTo>
                    <a:lnTo>
                      <a:pt x="2430" y="387"/>
                    </a:lnTo>
                    <a:lnTo>
                      <a:pt x="2419" y="401"/>
                    </a:lnTo>
                    <a:lnTo>
                      <a:pt x="2207" y="332"/>
                    </a:lnTo>
                    <a:lnTo>
                      <a:pt x="2221" y="322"/>
                    </a:lnTo>
                    <a:lnTo>
                      <a:pt x="2408" y="376"/>
                    </a:lnTo>
                    <a:lnTo>
                      <a:pt x="2399" y="126"/>
                    </a:lnTo>
                    <a:lnTo>
                      <a:pt x="1954" y="201"/>
                    </a:lnTo>
                    <a:lnTo>
                      <a:pt x="1618" y="264"/>
                    </a:lnTo>
                    <a:lnTo>
                      <a:pt x="1201" y="343"/>
                    </a:lnTo>
                    <a:lnTo>
                      <a:pt x="801" y="416"/>
                    </a:lnTo>
                    <a:lnTo>
                      <a:pt x="512" y="466"/>
                    </a:lnTo>
                    <a:lnTo>
                      <a:pt x="342" y="506"/>
                    </a:lnTo>
                    <a:lnTo>
                      <a:pt x="349" y="778"/>
                    </a:lnTo>
                    <a:lnTo>
                      <a:pt x="327" y="782"/>
                    </a:lnTo>
                    <a:lnTo>
                      <a:pt x="64" y="577"/>
                    </a:lnTo>
                    <a:lnTo>
                      <a:pt x="66" y="560"/>
                    </a:lnTo>
                    <a:lnTo>
                      <a:pt x="322" y="750"/>
                    </a:lnTo>
                    <a:lnTo>
                      <a:pt x="316" y="516"/>
                    </a:lnTo>
                    <a:lnTo>
                      <a:pt x="289" y="537"/>
                    </a:lnTo>
                    <a:lnTo>
                      <a:pt x="261" y="546"/>
                    </a:lnTo>
                    <a:lnTo>
                      <a:pt x="9" y="416"/>
                    </a:lnTo>
                    <a:lnTo>
                      <a:pt x="0" y="337"/>
                    </a:lnTo>
                    <a:lnTo>
                      <a:pt x="20"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9" name="Freeform 18"/>
              <p:cNvSpPr>
                <a:spLocks/>
              </p:cNvSpPr>
              <p:nvPr/>
            </p:nvSpPr>
            <p:spPr bwMode="auto">
              <a:xfrm>
                <a:off x="2633663" y="5195343"/>
                <a:ext cx="3503612" cy="928688"/>
              </a:xfrm>
              <a:custGeom>
                <a:avLst/>
                <a:gdLst>
                  <a:gd name="T0" fmla="*/ 2147483647 w 2207"/>
                  <a:gd name="T1" fmla="*/ 2147483647 h 585"/>
                  <a:gd name="T2" fmla="*/ 2147483647 w 2207"/>
                  <a:gd name="T3" fmla="*/ 2147483647 h 585"/>
                  <a:gd name="T4" fmla="*/ 2147483647 w 2207"/>
                  <a:gd name="T5" fmla="*/ 2147483647 h 585"/>
                  <a:gd name="T6" fmla="*/ 0 w 2207"/>
                  <a:gd name="T7" fmla="*/ 2147483647 h 585"/>
                  <a:gd name="T8" fmla="*/ 2147483647 w 2207"/>
                  <a:gd name="T9" fmla="*/ 2147483647 h 585"/>
                  <a:gd name="T10" fmla="*/ 2147483647 w 2207"/>
                  <a:gd name="T11" fmla="*/ 2147483647 h 585"/>
                  <a:gd name="T12" fmla="*/ 2147483647 w 2207"/>
                  <a:gd name="T13" fmla="*/ 2147483647 h 585"/>
                  <a:gd name="T14" fmla="*/ 2147483647 w 2207"/>
                  <a:gd name="T15" fmla="*/ 2147483647 h 585"/>
                  <a:gd name="T16" fmla="*/ 2147483647 w 2207"/>
                  <a:gd name="T17" fmla="*/ 2147483647 h 585"/>
                  <a:gd name="T18" fmla="*/ 2147483647 w 2207"/>
                  <a:gd name="T19" fmla="*/ 0 h 585"/>
                  <a:gd name="T20" fmla="*/ 2147483647 w 2207"/>
                  <a:gd name="T21" fmla="*/ 2147483647 h 585"/>
                  <a:gd name="T22" fmla="*/ 2147483647 w 2207"/>
                  <a:gd name="T23" fmla="*/ 2147483647 h 585"/>
                  <a:gd name="T24" fmla="*/ 2147483647 w 2207"/>
                  <a:gd name="T25" fmla="*/ 2147483647 h 585"/>
                  <a:gd name="T26" fmla="*/ 2147483647 w 2207"/>
                  <a:gd name="T27" fmla="*/ 2147483647 h 585"/>
                  <a:gd name="T28" fmla="*/ 2147483647 w 2207"/>
                  <a:gd name="T29" fmla="*/ 2147483647 h 585"/>
                  <a:gd name="T30" fmla="*/ 2147483647 w 2207"/>
                  <a:gd name="T31" fmla="*/ 2147483647 h 585"/>
                  <a:gd name="T32" fmla="*/ 2147483647 w 2207"/>
                  <a:gd name="T33" fmla="*/ 2147483647 h 585"/>
                  <a:gd name="T34" fmla="*/ 2147483647 w 2207"/>
                  <a:gd name="T35" fmla="*/ 2147483647 h 585"/>
                  <a:gd name="T36" fmla="*/ 2147483647 w 2207"/>
                  <a:gd name="T37" fmla="*/ 2147483647 h 585"/>
                  <a:gd name="T38" fmla="*/ 2147483647 w 2207"/>
                  <a:gd name="T39" fmla="*/ 2147483647 h 585"/>
                  <a:gd name="T40" fmla="*/ 2147483647 w 2207"/>
                  <a:gd name="T41" fmla="*/ 2147483647 h 585"/>
                  <a:gd name="T42" fmla="*/ 2147483647 w 2207"/>
                  <a:gd name="T43" fmla="*/ 2147483647 h 58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07"/>
                  <a:gd name="T67" fmla="*/ 0 h 585"/>
                  <a:gd name="T68" fmla="*/ 2207 w 2207"/>
                  <a:gd name="T69" fmla="*/ 585 h 58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07" h="585">
                    <a:moveTo>
                      <a:pt x="71" y="575"/>
                    </a:moveTo>
                    <a:lnTo>
                      <a:pt x="64" y="437"/>
                    </a:lnTo>
                    <a:lnTo>
                      <a:pt x="11" y="406"/>
                    </a:lnTo>
                    <a:lnTo>
                      <a:pt x="0" y="343"/>
                    </a:lnTo>
                    <a:lnTo>
                      <a:pt x="455" y="274"/>
                    </a:lnTo>
                    <a:lnTo>
                      <a:pt x="821" y="215"/>
                    </a:lnTo>
                    <a:lnTo>
                      <a:pt x="1183" y="157"/>
                    </a:lnTo>
                    <a:lnTo>
                      <a:pt x="1486" y="105"/>
                    </a:lnTo>
                    <a:lnTo>
                      <a:pt x="1834" y="48"/>
                    </a:lnTo>
                    <a:lnTo>
                      <a:pt x="2174" y="0"/>
                    </a:lnTo>
                    <a:lnTo>
                      <a:pt x="2207" y="11"/>
                    </a:lnTo>
                    <a:lnTo>
                      <a:pt x="1936" y="57"/>
                    </a:lnTo>
                    <a:lnTo>
                      <a:pt x="1567" y="117"/>
                    </a:lnTo>
                    <a:lnTo>
                      <a:pt x="1236" y="167"/>
                    </a:lnTo>
                    <a:lnTo>
                      <a:pt x="901" y="218"/>
                    </a:lnTo>
                    <a:lnTo>
                      <a:pt x="506" y="284"/>
                    </a:lnTo>
                    <a:lnTo>
                      <a:pt x="267" y="316"/>
                    </a:lnTo>
                    <a:lnTo>
                      <a:pt x="27" y="358"/>
                    </a:lnTo>
                    <a:lnTo>
                      <a:pt x="31" y="401"/>
                    </a:lnTo>
                    <a:lnTo>
                      <a:pt x="99" y="443"/>
                    </a:lnTo>
                    <a:lnTo>
                      <a:pt x="88" y="585"/>
                    </a:lnTo>
                    <a:lnTo>
                      <a:pt x="71" y="5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0" name="Freeform 19"/>
              <p:cNvSpPr>
                <a:spLocks/>
              </p:cNvSpPr>
              <p:nvPr/>
            </p:nvSpPr>
            <p:spPr bwMode="auto">
              <a:xfrm>
                <a:off x="6078538" y="5431881"/>
                <a:ext cx="280987" cy="334962"/>
              </a:xfrm>
              <a:custGeom>
                <a:avLst/>
                <a:gdLst>
                  <a:gd name="T0" fmla="*/ 2147483647 w 177"/>
                  <a:gd name="T1" fmla="*/ 0 h 211"/>
                  <a:gd name="T2" fmla="*/ 2147483647 w 177"/>
                  <a:gd name="T3" fmla="*/ 2147483647 h 211"/>
                  <a:gd name="T4" fmla="*/ 2147483647 w 177"/>
                  <a:gd name="T5" fmla="*/ 2147483647 h 211"/>
                  <a:gd name="T6" fmla="*/ 0 w 177"/>
                  <a:gd name="T7" fmla="*/ 2147483647 h 211"/>
                  <a:gd name="T8" fmla="*/ 2147483647 w 177"/>
                  <a:gd name="T9" fmla="*/ 2147483647 h 211"/>
                  <a:gd name="T10" fmla="*/ 2147483647 w 177"/>
                  <a:gd name="T11" fmla="*/ 0 h 211"/>
                  <a:gd name="T12" fmla="*/ 0 60000 65536"/>
                  <a:gd name="T13" fmla="*/ 0 60000 65536"/>
                  <a:gd name="T14" fmla="*/ 0 60000 65536"/>
                  <a:gd name="T15" fmla="*/ 0 60000 65536"/>
                  <a:gd name="T16" fmla="*/ 0 60000 65536"/>
                  <a:gd name="T17" fmla="*/ 0 60000 65536"/>
                  <a:gd name="T18" fmla="*/ 0 w 177"/>
                  <a:gd name="T19" fmla="*/ 0 h 211"/>
                  <a:gd name="T20" fmla="*/ 177 w 177"/>
                  <a:gd name="T21" fmla="*/ 211 h 211"/>
                </a:gdLst>
                <a:ahLst/>
                <a:cxnLst>
                  <a:cxn ang="T12">
                    <a:pos x="T0" y="T1"/>
                  </a:cxn>
                  <a:cxn ang="T13">
                    <a:pos x="T2" y="T3"/>
                  </a:cxn>
                  <a:cxn ang="T14">
                    <a:pos x="T4" y="T5"/>
                  </a:cxn>
                  <a:cxn ang="T15">
                    <a:pos x="T6" y="T7"/>
                  </a:cxn>
                  <a:cxn ang="T16">
                    <a:pos x="T8" y="T9"/>
                  </a:cxn>
                  <a:cxn ang="T17">
                    <a:pos x="T10" y="T11"/>
                  </a:cxn>
                </a:cxnLst>
                <a:rect l="T18" t="T19" r="T20" b="T21"/>
                <a:pathLst>
                  <a:path w="177" h="211">
                    <a:moveTo>
                      <a:pt x="37" y="0"/>
                    </a:moveTo>
                    <a:lnTo>
                      <a:pt x="29" y="165"/>
                    </a:lnTo>
                    <a:lnTo>
                      <a:pt x="177" y="211"/>
                    </a:lnTo>
                    <a:lnTo>
                      <a:pt x="0" y="175"/>
                    </a:lnTo>
                    <a:lnTo>
                      <a:pt x="4" y="6"/>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1" name="Freeform 20"/>
              <p:cNvSpPr>
                <a:spLocks/>
              </p:cNvSpPr>
              <p:nvPr/>
            </p:nvSpPr>
            <p:spPr bwMode="auto">
              <a:xfrm>
                <a:off x="5703888" y="4409531"/>
                <a:ext cx="354012" cy="365125"/>
              </a:xfrm>
              <a:custGeom>
                <a:avLst/>
                <a:gdLst>
                  <a:gd name="T0" fmla="*/ 2147483647 w 223"/>
                  <a:gd name="T1" fmla="*/ 2147483647 h 230"/>
                  <a:gd name="T2" fmla="*/ 2147483647 w 223"/>
                  <a:gd name="T3" fmla="*/ 2147483647 h 230"/>
                  <a:gd name="T4" fmla="*/ 2147483647 w 223"/>
                  <a:gd name="T5" fmla="*/ 2147483647 h 230"/>
                  <a:gd name="T6" fmla="*/ 2147483647 w 223"/>
                  <a:gd name="T7" fmla="*/ 0 h 230"/>
                  <a:gd name="T8" fmla="*/ 2147483647 w 223"/>
                  <a:gd name="T9" fmla="*/ 2147483647 h 230"/>
                  <a:gd name="T10" fmla="*/ 2147483647 w 223"/>
                  <a:gd name="T11" fmla="*/ 2147483647 h 230"/>
                  <a:gd name="T12" fmla="*/ 2147483647 w 223"/>
                  <a:gd name="T13" fmla="*/ 2147483647 h 230"/>
                  <a:gd name="T14" fmla="*/ 2147483647 w 223"/>
                  <a:gd name="T15" fmla="*/ 2147483647 h 230"/>
                  <a:gd name="T16" fmla="*/ 2147483647 w 223"/>
                  <a:gd name="T17" fmla="*/ 2147483647 h 230"/>
                  <a:gd name="T18" fmla="*/ 2147483647 w 223"/>
                  <a:gd name="T19" fmla="*/ 2147483647 h 230"/>
                  <a:gd name="T20" fmla="*/ 2147483647 w 223"/>
                  <a:gd name="T21" fmla="*/ 2147483647 h 230"/>
                  <a:gd name="T22" fmla="*/ 2147483647 w 223"/>
                  <a:gd name="T23" fmla="*/ 2147483647 h 230"/>
                  <a:gd name="T24" fmla="*/ 2147483647 w 223"/>
                  <a:gd name="T25" fmla="*/ 2147483647 h 230"/>
                  <a:gd name="T26" fmla="*/ 2147483647 w 223"/>
                  <a:gd name="T27" fmla="*/ 2147483647 h 230"/>
                  <a:gd name="T28" fmla="*/ 2147483647 w 223"/>
                  <a:gd name="T29" fmla="*/ 2147483647 h 230"/>
                  <a:gd name="T30" fmla="*/ 2147483647 w 223"/>
                  <a:gd name="T31" fmla="*/ 2147483647 h 230"/>
                  <a:gd name="T32" fmla="*/ 2147483647 w 223"/>
                  <a:gd name="T33" fmla="*/ 2147483647 h 230"/>
                  <a:gd name="T34" fmla="*/ 2147483647 w 223"/>
                  <a:gd name="T35" fmla="*/ 2147483647 h 230"/>
                  <a:gd name="T36" fmla="*/ 2147483647 w 223"/>
                  <a:gd name="T37" fmla="*/ 2147483647 h 230"/>
                  <a:gd name="T38" fmla="*/ 2147483647 w 223"/>
                  <a:gd name="T39" fmla="*/ 2147483647 h 230"/>
                  <a:gd name="T40" fmla="*/ 2147483647 w 223"/>
                  <a:gd name="T41" fmla="*/ 2147483647 h 230"/>
                  <a:gd name="T42" fmla="*/ 0 w 223"/>
                  <a:gd name="T43" fmla="*/ 2147483647 h 230"/>
                  <a:gd name="T44" fmla="*/ 0 w 223"/>
                  <a:gd name="T45" fmla="*/ 2147483647 h 230"/>
                  <a:gd name="T46" fmla="*/ 2147483647 w 223"/>
                  <a:gd name="T47" fmla="*/ 2147483647 h 230"/>
                  <a:gd name="T48" fmla="*/ 2147483647 w 223"/>
                  <a:gd name="T49" fmla="*/ 2147483647 h 230"/>
                  <a:gd name="T50" fmla="*/ 2147483647 w 223"/>
                  <a:gd name="T51" fmla="*/ 2147483647 h 230"/>
                  <a:gd name="T52" fmla="*/ 2147483647 w 223"/>
                  <a:gd name="T53" fmla="*/ 2147483647 h 230"/>
                  <a:gd name="T54" fmla="*/ 2147483647 w 223"/>
                  <a:gd name="T55" fmla="*/ 2147483647 h 230"/>
                  <a:gd name="T56" fmla="*/ 2147483647 w 223"/>
                  <a:gd name="T57" fmla="*/ 2147483647 h 230"/>
                  <a:gd name="T58" fmla="*/ 2147483647 w 223"/>
                  <a:gd name="T59" fmla="*/ 2147483647 h 2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3"/>
                  <a:gd name="T91" fmla="*/ 0 h 230"/>
                  <a:gd name="T92" fmla="*/ 223 w 223"/>
                  <a:gd name="T93" fmla="*/ 230 h 2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3" h="230">
                    <a:moveTo>
                      <a:pt x="79" y="48"/>
                    </a:moveTo>
                    <a:lnTo>
                      <a:pt x="103" y="23"/>
                    </a:lnTo>
                    <a:lnTo>
                      <a:pt x="128" y="8"/>
                    </a:lnTo>
                    <a:lnTo>
                      <a:pt x="161" y="0"/>
                    </a:lnTo>
                    <a:lnTo>
                      <a:pt x="185" y="10"/>
                    </a:lnTo>
                    <a:lnTo>
                      <a:pt x="205" y="33"/>
                    </a:lnTo>
                    <a:lnTo>
                      <a:pt x="216" y="67"/>
                    </a:lnTo>
                    <a:lnTo>
                      <a:pt x="223" y="111"/>
                    </a:lnTo>
                    <a:lnTo>
                      <a:pt x="218" y="142"/>
                    </a:lnTo>
                    <a:lnTo>
                      <a:pt x="207" y="180"/>
                    </a:lnTo>
                    <a:lnTo>
                      <a:pt x="190" y="209"/>
                    </a:lnTo>
                    <a:lnTo>
                      <a:pt x="170" y="221"/>
                    </a:lnTo>
                    <a:lnTo>
                      <a:pt x="137" y="230"/>
                    </a:lnTo>
                    <a:lnTo>
                      <a:pt x="108" y="228"/>
                    </a:lnTo>
                    <a:lnTo>
                      <a:pt x="84" y="217"/>
                    </a:lnTo>
                    <a:lnTo>
                      <a:pt x="64" y="178"/>
                    </a:lnTo>
                    <a:lnTo>
                      <a:pt x="57" y="146"/>
                    </a:lnTo>
                    <a:lnTo>
                      <a:pt x="59" y="136"/>
                    </a:lnTo>
                    <a:lnTo>
                      <a:pt x="35" y="129"/>
                    </a:lnTo>
                    <a:lnTo>
                      <a:pt x="13" y="123"/>
                    </a:lnTo>
                    <a:lnTo>
                      <a:pt x="2" y="111"/>
                    </a:lnTo>
                    <a:lnTo>
                      <a:pt x="0" y="102"/>
                    </a:lnTo>
                    <a:lnTo>
                      <a:pt x="0" y="96"/>
                    </a:lnTo>
                    <a:lnTo>
                      <a:pt x="2" y="90"/>
                    </a:lnTo>
                    <a:lnTo>
                      <a:pt x="13" y="90"/>
                    </a:lnTo>
                    <a:lnTo>
                      <a:pt x="24" y="92"/>
                    </a:lnTo>
                    <a:lnTo>
                      <a:pt x="39" y="98"/>
                    </a:lnTo>
                    <a:lnTo>
                      <a:pt x="62" y="106"/>
                    </a:lnTo>
                    <a:lnTo>
                      <a:pt x="66" y="79"/>
                    </a:lnTo>
                    <a:lnTo>
                      <a:pt x="79"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2" name="Freeform 21"/>
              <p:cNvSpPr>
                <a:spLocks/>
              </p:cNvSpPr>
              <p:nvPr/>
            </p:nvSpPr>
            <p:spPr bwMode="auto">
              <a:xfrm>
                <a:off x="5899150" y="4811168"/>
                <a:ext cx="431800" cy="533400"/>
              </a:xfrm>
              <a:custGeom>
                <a:avLst/>
                <a:gdLst>
                  <a:gd name="T0" fmla="*/ 2147483647 w 272"/>
                  <a:gd name="T1" fmla="*/ 2147483647 h 336"/>
                  <a:gd name="T2" fmla="*/ 2147483647 w 272"/>
                  <a:gd name="T3" fmla="*/ 0 h 336"/>
                  <a:gd name="T4" fmla="*/ 2147483647 w 272"/>
                  <a:gd name="T5" fmla="*/ 2147483647 h 336"/>
                  <a:gd name="T6" fmla="*/ 0 w 272"/>
                  <a:gd name="T7" fmla="*/ 2147483647 h 336"/>
                  <a:gd name="T8" fmla="*/ 2147483647 w 272"/>
                  <a:gd name="T9" fmla="*/ 2147483647 h 336"/>
                  <a:gd name="T10" fmla="*/ 2147483647 w 272"/>
                  <a:gd name="T11" fmla="*/ 2147483647 h 336"/>
                  <a:gd name="T12" fmla="*/ 2147483647 w 272"/>
                  <a:gd name="T13" fmla="*/ 2147483647 h 336"/>
                  <a:gd name="T14" fmla="*/ 2147483647 w 272"/>
                  <a:gd name="T15" fmla="*/ 2147483647 h 336"/>
                  <a:gd name="T16" fmla="*/ 2147483647 w 272"/>
                  <a:gd name="T17" fmla="*/ 2147483647 h 336"/>
                  <a:gd name="T18" fmla="*/ 2147483647 w 272"/>
                  <a:gd name="T19" fmla="*/ 2147483647 h 336"/>
                  <a:gd name="T20" fmla="*/ 2147483647 w 272"/>
                  <a:gd name="T21" fmla="*/ 2147483647 h 336"/>
                  <a:gd name="T22" fmla="*/ 2147483647 w 272"/>
                  <a:gd name="T23" fmla="*/ 2147483647 h 336"/>
                  <a:gd name="T24" fmla="*/ 2147483647 w 272"/>
                  <a:gd name="T25" fmla="*/ 2147483647 h 336"/>
                  <a:gd name="T26" fmla="*/ 2147483647 w 272"/>
                  <a:gd name="T27" fmla="*/ 2147483647 h 336"/>
                  <a:gd name="T28" fmla="*/ 2147483647 w 272"/>
                  <a:gd name="T29" fmla="*/ 2147483647 h 336"/>
                  <a:gd name="T30" fmla="*/ 2147483647 w 272"/>
                  <a:gd name="T31" fmla="*/ 2147483647 h 336"/>
                  <a:gd name="T32" fmla="*/ 2147483647 w 272"/>
                  <a:gd name="T33" fmla="*/ 2147483647 h 336"/>
                  <a:gd name="T34" fmla="*/ 2147483647 w 272"/>
                  <a:gd name="T35" fmla="*/ 2147483647 h 336"/>
                  <a:gd name="T36" fmla="*/ 2147483647 w 272"/>
                  <a:gd name="T37" fmla="*/ 2147483647 h 336"/>
                  <a:gd name="T38" fmla="*/ 2147483647 w 272"/>
                  <a:gd name="T39" fmla="*/ 2147483647 h 336"/>
                  <a:gd name="T40" fmla="*/ 2147483647 w 272"/>
                  <a:gd name="T41" fmla="*/ 2147483647 h 336"/>
                  <a:gd name="T42" fmla="*/ 2147483647 w 272"/>
                  <a:gd name="T43" fmla="*/ 2147483647 h 336"/>
                  <a:gd name="T44" fmla="*/ 2147483647 w 272"/>
                  <a:gd name="T45" fmla="*/ 2147483647 h 336"/>
                  <a:gd name="T46" fmla="*/ 2147483647 w 272"/>
                  <a:gd name="T47" fmla="*/ 2147483647 h 336"/>
                  <a:gd name="T48" fmla="*/ 2147483647 w 272"/>
                  <a:gd name="T49" fmla="*/ 2147483647 h 336"/>
                  <a:gd name="T50" fmla="*/ 2147483647 w 272"/>
                  <a:gd name="T51" fmla="*/ 2147483647 h 336"/>
                  <a:gd name="T52" fmla="*/ 2147483647 w 272"/>
                  <a:gd name="T53" fmla="*/ 2147483647 h 336"/>
                  <a:gd name="T54" fmla="*/ 2147483647 w 272"/>
                  <a:gd name="T55" fmla="*/ 2147483647 h 336"/>
                  <a:gd name="T56" fmla="*/ 2147483647 w 272"/>
                  <a:gd name="T57" fmla="*/ 2147483647 h 336"/>
                  <a:gd name="T58" fmla="*/ 2147483647 w 272"/>
                  <a:gd name="T59" fmla="*/ 2147483647 h 3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72"/>
                  <a:gd name="T91" fmla="*/ 0 h 336"/>
                  <a:gd name="T92" fmla="*/ 272 w 272"/>
                  <a:gd name="T93" fmla="*/ 336 h 3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72" h="336">
                    <a:moveTo>
                      <a:pt x="58" y="10"/>
                    </a:moveTo>
                    <a:lnTo>
                      <a:pt x="29" y="0"/>
                    </a:lnTo>
                    <a:lnTo>
                      <a:pt x="5" y="6"/>
                    </a:lnTo>
                    <a:lnTo>
                      <a:pt x="0" y="37"/>
                    </a:lnTo>
                    <a:lnTo>
                      <a:pt x="25" y="56"/>
                    </a:lnTo>
                    <a:lnTo>
                      <a:pt x="67" y="65"/>
                    </a:lnTo>
                    <a:lnTo>
                      <a:pt x="106" y="88"/>
                    </a:lnTo>
                    <a:lnTo>
                      <a:pt x="135" y="131"/>
                    </a:lnTo>
                    <a:lnTo>
                      <a:pt x="155" y="177"/>
                    </a:lnTo>
                    <a:lnTo>
                      <a:pt x="175" y="244"/>
                    </a:lnTo>
                    <a:lnTo>
                      <a:pt x="177" y="282"/>
                    </a:lnTo>
                    <a:lnTo>
                      <a:pt x="153" y="317"/>
                    </a:lnTo>
                    <a:lnTo>
                      <a:pt x="153" y="332"/>
                    </a:lnTo>
                    <a:lnTo>
                      <a:pt x="173" y="336"/>
                    </a:lnTo>
                    <a:lnTo>
                      <a:pt x="184" y="311"/>
                    </a:lnTo>
                    <a:lnTo>
                      <a:pt x="190" y="288"/>
                    </a:lnTo>
                    <a:lnTo>
                      <a:pt x="214" y="299"/>
                    </a:lnTo>
                    <a:lnTo>
                      <a:pt x="241" y="315"/>
                    </a:lnTo>
                    <a:lnTo>
                      <a:pt x="259" y="315"/>
                    </a:lnTo>
                    <a:lnTo>
                      <a:pt x="272" y="297"/>
                    </a:lnTo>
                    <a:lnTo>
                      <a:pt x="261" y="267"/>
                    </a:lnTo>
                    <a:lnTo>
                      <a:pt x="230" y="255"/>
                    </a:lnTo>
                    <a:lnTo>
                      <a:pt x="199" y="236"/>
                    </a:lnTo>
                    <a:lnTo>
                      <a:pt x="186" y="196"/>
                    </a:lnTo>
                    <a:lnTo>
                      <a:pt x="170" y="144"/>
                    </a:lnTo>
                    <a:lnTo>
                      <a:pt x="157" y="111"/>
                    </a:lnTo>
                    <a:lnTo>
                      <a:pt x="133" y="69"/>
                    </a:lnTo>
                    <a:lnTo>
                      <a:pt x="102" y="46"/>
                    </a:lnTo>
                    <a:lnTo>
                      <a:pt x="71" y="21"/>
                    </a:lnTo>
                    <a:lnTo>
                      <a:pt x="58"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3" name="Freeform 22"/>
              <p:cNvSpPr>
                <a:spLocks/>
              </p:cNvSpPr>
              <p:nvPr/>
            </p:nvSpPr>
            <p:spPr bwMode="auto">
              <a:xfrm>
                <a:off x="5430838" y="4830218"/>
                <a:ext cx="465137" cy="641350"/>
              </a:xfrm>
              <a:custGeom>
                <a:avLst/>
                <a:gdLst>
                  <a:gd name="T0" fmla="*/ 2147483647 w 293"/>
                  <a:gd name="T1" fmla="*/ 2147483647 h 404"/>
                  <a:gd name="T2" fmla="*/ 2147483647 w 293"/>
                  <a:gd name="T3" fmla="*/ 0 h 404"/>
                  <a:gd name="T4" fmla="*/ 2147483647 w 293"/>
                  <a:gd name="T5" fmla="*/ 2147483647 h 404"/>
                  <a:gd name="T6" fmla="*/ 2147483647 w 293"/>
                  <a:gd name="T7" fmla="*/ 2147483647 h 404"/>
                  <a:gd name="T8" fmla="*/ 2147483647 w 293"/>
                  <a:gd name="T9" fmla="*/ 2147483647 h 404"/>
                  <a:gd name="T10" fmla="*/ 2147483647 w 293"/>
                  <a:gd name="T11" fmla="*/ 2147483647 h 404"/>
                  <a:gd name="T12" fmla="*/ 2147483647 w 293"/>
                  <a:gd name="T13" fmla="*/ 2147483647 h 404"/>
                  <a:gd name="T14" fmla="*/ 2147483647 w 293"/>
                  <a:gd name="T15" fmla="*/ 2147483647 h 404"/>
                  <a:gd name="T16" fmla="*/ 2147483647 w 293"/>
                  <a:gd name="T17" fmla="*/ 2147483647 h 404"/>
                  <a:gd name="T18" fmla="*/ 2147483647 w 293"/>
                  <a:gd name="T19" fmla="*/ 2147483647 h 404"/>
                  <a:gd name="T20" fmla="*/ 2147483647 w 293"/>
                  <a:gd name="T21" fmla="*/ 2147483647 h 404"/>
                  <a:gd name="T22" fmla="*/ 2147483647 w 293"/>
                  <a:gd name="T23" fmla="*/ 2147483647 h 404"/>
                  <a:gd name="T24" fmla="*/ 2147483647 w 293"/>
                  <a:gd name="T25" fmla="*/ 2147483647 h 404"/>
                  <a:gd name="T26" fmla="*/ 2147483647 w 293"/>
                  <a:gd name="T27" fmla="*/ 2147483647 h 404"/>
                  <a:gd name="T28" fmla="*/ 2147483647 w 293"/>
                  <a:gd name="T29" fmla="*/ 2147483647 h 404"/>
                  <a:gd name="T30" fmla="*/ 2147483647 w 293"/>
                  <a:gd name="T31" fmla="*/ 2147483647 h 404"/>
                  <a:gd name="T32" fmla="*/ 2147483647 w 293"/>
                  <a:gd name="T33" fmla="*/ 2147483647 h 404"/>
                  <a:gd name="T34" fmla="*/ 2147483647 w 293"/>
                  <a:gd name="T35" fmla="*/ 2147483647 h 404"/>
                  <a:gd name="T36" fmla="*/ 2147483647 w 293"/>
                  <a:gd name="T37" fmla="*/ 2147483647 h 404"/>
                  <a:gd name="T38" fmla="*/ 0 w 293"/>
                  <a:gd name="T39" fmla="*/ 2147483647 h 404"/>
                  <a:gd name="T40" fmla="*/ 2147483647 w 293"/>
                  <a:gd name="T41" fmla="*/ 2147483647 h 404"/>
                  <a:gd name="T42" fmla="*/ 2147483647 w 293"/>
                  <a:gd name="T43" fmla="*/ 2147483647 h 404"/>
                  <a:gd name="T44" fmla="*/ 2147483647 w 293"/>
                  <a:gd name="T45" fmla="*/ 2147483647 h 404"/>
                  <a:gd name="T46" fmla="*/ 2147483647 w 293"/>
                  <a:gd name="T47" fmla="*/ 2147483647 h 404"/>
                  <a:gd name="T48" fmla="*/ 2147483647 w 293"/>
                  <a:gd name="T49" fmla="*/ 2147483647 h 404"/>
                  <a:gd name="T50" fmla="*/ 2147483647 w 293"/>
                  <a:gd name="T51" fmla="*/ 2147483647 h 404"/>
                  <a:gd name="T52" fmla="*/ 2147483647 w 293"/>
                  <a:gd name="T53" fmla="*/ 2147483647 h 404"/>
                  <a:gd name="T54" fmla="*/ 2147483647 w 293"/>
                  <a:gd name="T55" fmla="*/ 2147483647 h 404"/>
                  <a:gd name="T56" fmla="*/ 2147483647 w 293"/>
                  <a:gd name="T57" fmla="*/ 2147483647 h 404"/>
                  <a:gd name="T58" fmla="*/ 2147483647 w 293"/>
                  <a:gd name="T59" fmla="*/ 2147483647 h 4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3"/>
                  <a:gd name="T91" fmla="*/ 0 h 404"/>
                  <a:gd name="T92" fmla="*/ 293 w 293"/>
                  <a:gd name="T93" fmla="*/ 404 h 40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3" h="404">
                    <a:moveTo>
                      <a:pt x="211" y="21"/>
                    </a:moveTo>
                    <a:lnTo>
                      <a:pt x="249" y="0"/>
                    </a:lnTo>
                    <a:lnTo>
                      <a:pt x="280" y="5"/>
                    </a:lnTo>
                    <a:lnTo>
                      <a:pt x="293" y="36"/>
                    </a:lnTo>
                    <a:lnTo>
                      <a:pt x="264" y="61"/>
                    </a:lnTo>
                    <a:lnTo>
                      <a:pt x="209" y="84"/>
                    </a:lnTo>
                    <a:lnTo>
                      <a:pt x="167" y="117"/>
                    </a:lnTo>
                    <a:lnTo>
                      <a:pt x="139" y="174"/>
                    </a:lnTo>
                    <a:lnTo>
                      <a:pt x="121" y="226"/>
                    </a:lnTo>
                    <a:lnTo>
                      <a:pt x="110" y="305"/>
                    </a:lnTo>
                    <a:lnTo>
                      <a:pt x="117" y="347"/>
                    </a:lnTo>
                    <a:lnTo>
                      <a:pt x="154" y="381"/>
                    </a:lnTo>
                    <a:lnTo>
                      <a:pt x="156" y="395"/>
                    </a:lnTo>
                    <a:lnTo>
                      <a:pt x="134" y="404"/>
                    </a:lnTo>
                    <a:lnTo>
                      <a:pt x="112" y="381"/>
                    </a:lnTo>
                    <a:lnTo>
                      <a:pt x="99" y="358"/>
                    </a:lnTo>
                    <a:lnTo>
                      <a:pt x="72" y="372"/>
                    </a:lnTo>
                    <a:lnTo>
                      <a:pt x="39" y="399"/>
                    </a:lnTo>
                    <a:lnTo>
                      <a:pt x="19" y="404"/>
                    </a:lnTo>
                    <a:lnTo>
                      <a:pt x="0" y="385"/>
                    </a:lnTo>
                    <a:lnTo>
                      <a:pt x="8" y="351"/>
                    </a:lnTo>
                    <a:lnTo>
                      <a:pt x="42" y="326"/>
                    </a:lnTo>
                    <a:lnTo>
                      <a:pt x="79" y="301"/>
                    </a:lnTo>
                    <a:lnTo>
                      <a:pt x="90" y="255"/>
                    </a:lnTo>
                    <a:lnTo>
                      <a:pt x="97" y="193"/>
                    </a:lnTo>
                    <a:lnTo>
                      <a:pt x="106" y="155"/>
                    </a:lnTo>
                    <a:lnTo>
                      <a:pt x="123" y="105"/>
                    </a:lnTo>
                    <a:lnTo>
                      <a:pt x="161" y="71"/>
                    </a:lnTo>
                    <a:lnTo>
                      <a:pt x="198" y="36"/>
                    </a:lnTo>
                    <a:lnTo>
                      <a:pt x="21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4" name="Freeform 23"/>
              <p:cNvSpPr>
                <a:spLocks/>
              </p:cNvSpPr>
              <p:nvPr/>
            </p:nvSpPr>
            <p:spPr bwMode="auto">
              <a:xfrm>
                <a:off x="5713413" y="4807993"/>
                <a:ext cx="350837" cy="582613"/>
              </a:xfrm>
              <a:custGeom>
                <a:avLst/>
                <a:gdLst>
                  <a:gd name="T0" fmla="*/ 2147483647 w 221"/>
                  <a:gd name="T1" fmla="*/ 2147483647 h 367"/>
                  <a:gd name="T2" fmla="*/ 2147483647 w 221"/>
                  <a:gd name="T3" fmla="*/ 0 h 367"/>
                  <a:gd name="T4" fmla="*/ 2147483647 w 221"/>
                  <a:gd name="T5" fmla="*/ 0 h 367"/>
                  <a:gd name="T6" fmla="*/ 2147483647 w 221"/>
                  <a:gd name="T7" fmla="*/ 2147483647 h 367"/>
                  <a:gd name="T8" fmla="*/ 2147483647 w 221"/>
                  <a:gd name="T9" fmla="*/ 2147483647 h 367"/>
                  <a:gd name="T10" fmla="*/ 2147483647 w 221"/>
                  <a:gd name="T11" fmla="*/ 2147483647 h 367"/>
                  <a:gd name="T12" fmla="*/ 2147483647 w 221"/>
                  <a:gd name="T13" fmla="*/ 2147483647 h 367"/>
                  <a:gd name="T14" fmla="*/ 2147483647 w 221"/>
                  <a:gd name="T15" fmla="*/ 2147483647 h 367"/>
                  <a:gd name="T16" fmla="*/ 2147483647 w 221"/>
                  <a:gd name="T17" fmla="*/ 2147483647 h 367"/>
                  <a:gd name="T18" fmla="*/ 2147483647 w 221"/>
                  <a:gd name="T19" fmla="*/ 2147483647 h 367"/>
                  <a:gd name="T20" fmla="*/ 2147483647 w 221"/>
                  <a:gd name="T21" fmla="*/ 2147483647 h 367"/>
                  <a:gd name="T22" fmla="*/ 2147483647 w 221"/>
                  <a:gd name="T23" fmla="*/ 2147483647 h 367"/>
                  <a:gd name="T24" fmla="*/ 2147483647 w 221"/>
                  <a:gd name="T25" fmla="*/ 2147483647 h 367"/>
                  <a:gd name="T26" fmla="*/ 2147483647 w 221"/>
                  <a:gd name="T27" fmla="*/ 2147483647 h 367"/>
                  <a:gd name="T28" fmla="*/ 2147483647 w 221"/>
                  <a:gd name="T29" fmla="*/ 2147483647 h 367"/>
                  <a:gd name="T30" fmla="*/ 2147483647 w 221"/>
                  <a:gd name="T31" fmla="*/ 2147483647 h 367"/>
                  <a:gd name="T32" fmla="*/ 2147483647 w 221"/>
                  <a:gd name="T33" fmla="*/ 2147483647 h 367"/>
                  <a:gd name="T34" fmla="*/ 2147483647 w 221"/>
                  <a:gd name="T35" fmla="*/ 2147483647 h 367"/>
                  <a:gd name="T36" fmla="*/ 0 w 221"/>
                  <a:gd name="T37" fmla="*/ 2147483647 h 367"/>
                  <a:gd name="T38" fmla="*/ 0 w 221"/>
                  <a:gd name="T39" fmla="*/ 2147483647 h 367"/>
                  <a:gd name="T40" fmla="*/ 2147483647 w 221"/>
                  <a:gd name="T41" fmla="*/ 2147483647 h 367"/>
                  <a:gd name="T42" fmla="*/ 2147483647 w 221"/>
                  <a:gd name="T43" fmla="*/ 2147483647 h 367"/>
                  <a:gd name="T44" fmla="*/ 2147483647 w 221"/>
                  <a:gd name="T45" fmla="*/ 2147483647 h 367"/>
                  <a:gd name="T46" fmla="*/ 2147483647 w 221"/>
                  <a:gd name="T47" fmla="*/ 2147483647 h 367"/>
                  <a:gd name="T48" fmla="*/ 2147483647 w 221"/>
                  <a:gd name="T49" fmla="*/ 2147483647 h 367"/>
                  <a:gd name="T50" fmla="*/ 2147483647 w 221"/>
                  <a:gd name="T51" fmla="*/ 2147483647 h 367"/>
                  <a:gd name="T52" fmla="*/ 2147483647 w 221"/>
                  <a:gd name="T53" fmla="*/ 2147483647 h 367"/>
                  <a:gd name="T54" fmla="*/ 2147483647 w 221"/>
                  <a:gd name="T55" fmla="*/ 2147483647 h 36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1"/>
                  <a:gd name="T85" fmla="*/ 0 h 367"/>
                  <a:gd name="T86" fmla="*/ 221 w 221"/>
                  <a:gd name="T87" fmla="*/ 367 h 36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1" h="367">
                    <a:moveTo>
                      <a:pt x="56" y="10"/>
                    </a:moveTo>
                    <a:lnTo>
                      <a:pt x="84" y="0"/>
                    </a:lnTo>
                    <a:lnTo>
                      <a:pt x="120" y="0"/>
                    </a:lnTo>
                    <a:lnTo>
                      <a:pt x="153" y="4"/>
                    </a:lnTo>
                    <a:lnTo>
                      <a:pt x="173" y="19"/>
                    </a:lnTo>
                    <a:lnTo>
                      <a:pt x="188" y="46"/>
                    </a:lnTo>
                    <a:lnTo>
                      <a:pt x="206" y="87"/>
                    </a:lnTo>
                    <a:lnTo>
                      <a:pt x="219" y="148"/>
                    </a:lnTo>
                    <a:lnTo>
                      <a:pt x="221" y="207"/>
                    </a:lnTo>
                    <a:lnTo>
                      <a:pt x="219" y="267"/>
                    </a:lnTo>
                    <a:lnTo>
                      <a:pt x="206" y="303"/>
                    </a:lnTo>
                    <a:lnTo>
                      <a:pt x="195" y="332"/>
                    </a:lnTo>
                    <a:lnTo>
                      <a:pt x="175" y="347"/>
                    </a:lnTo>
                    <a:lnTo>
                      <a:pt x="144" y="357"/>
                    </a:lnTo>
                    <a:lnTo>
                      <a:pt x="109" y="363"/>
                    </a:lnTo>
                    <a:lnTo>
                      <a:pt x="73" y="367"/>
                    </a:lnTo>
                    <a:lnTo>
                      <a:pt x="36" y="363"/>
                    </a:lnTo>
                    <a:lnTo>
                      <a:pt x="9" y="345"/>
                    </a:lnTo>
                    <a:lnTo>
                      <a:pt x="0" y="313"/>
                    </a:lnTo>
                    <a:lnTo>
                      <a:pt x="0" y="273"/>
                    </a:lnTo>
                    <a:lnTo>
                      <a:pt x="18" y="234"/>
                    </a:lnTo>
                    <a:lnTo>
                      <a:pt x="51" y="198"/>
                    </a:lnTo>
                    <a:lnTo>
                      <a:pt x="62" y="165"/>
                    </a:lnTo>
                    <a:lnTo>
                      <a:pt x="56" y="129"/>
                    </a:lnTo>
                    <a:lnTo>
                      <a:pt x="40" y="98"/>
                    </a:lnTo>
                    <a:lnTo>
                      <a:pt x="31" y="62"/>
                    </a:lnTo>
                    <a:lnTo>
                      <a:pt x="42" y="25"/>
                    </a:lnTo>
                    <a:lnTo>
                      <a:pt x="5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5" name="Freeform 24"/>
              <p:cNvSpPr>
                <a:spLocks/>
              </p:cNvSpPr>
              <p:nvPr/>
            </p:nvSpPr>
            <p:spPr bwMode="auto">
              <a:xfrm>
                <a:off x="5486400" y="5162006"/>
                <a:ext cx="412750" cy="225425"/>
              </a:xfrm>
              <a:custGeom>
                <a:avLst/>
                <a:gdLst>
                  <a:gd name="T0" fmla="*/ 2147483647 w 260"/>
                  <a:gd name="T1" fmla="*/ 2147483647 h 142"/>
                  <a:gd name="T2" fmla="*/ 2147483647 w 260"/>
                  <a:gd name="T3" fmla="*/ 2147483647 h 142"/>
                  <a:gd name="T4" fmla="*/ 2147483647 w 260"/>
                  <a:gd name="T5" fmla="*/ 2147483647 h 142"/>
                  <a:gd name="T6" fmla="*/ 2147483647 w 260"/>
                  <a:gd name="T7" fmla="*/ 2147483647 h 142"/>
                  <a:gd name="T8" fmla="*/ 2147483647 w 260"/>
                  <a:gd name="T9" fmla="*/ 2147483647 h 142"/>
                  <a:gd name="T10" fmla="*/ 2147483647 w 260"/>
                  <a:gd name="T11" fmla="*/ 2147483647 h 142"/>
                  <a:gd name="T12" fmla="*/ 2147483647 w 260"/>
                  <a:gd name="T13" fmla="*/ 2147483647 h 142"/>
                  <a:gd name="T14" fmla="*/ 2147483647 w 260"/>
                  <a:gd name="T15" fmla="*/ 2147483647 h 142"/>
                  <a:gd name="T16" fmla="*/ 2147483647 w 260"/>
                  <a:gd name="T17" fmla="*/ 2147483647 h 142"/>
                  <a:gd name="T18" fmla="*/ 2147483647 w 260"/>
                  <a:gd name="T19" fmla="*/ 2147483647 h 142"/>
                  <a:gd name="T20" fmla="*/ 0 w 260"/>
                  <a:gd name="T21" fmla="*/ 2147483647 h 142"/>
                  <a:gd name="T22" fmla="*/ 2147483647 w 260"/>
                  <a:gd name="T23" fmla="*/ 2147483647 h 142"/>
                  <a:gd name="T24" fmla="*/ 2147483647 w 260"/>
                  <a:gd name="T25" fmla="*/ 2147483647 h 142"/>
                  <a:gd name="T26" fmla="*/ 2147483647 w 260"/>
                  <a:gd name="T27" fmla="*/ 0 h 142"/>
                  <a:gd name="T28" fmla="*/ 2147483647 w 260"/>
                  <a:gd name="T29" fmla="*/ 2147483647 h 142"/>
                  <a:gd name="T30" fmla="*/ 2147483647 w 260"/>
                  <a:gd name="T31" fmla="*/ 2147483647 h 1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0"/>
                  <a:gd name="T49" fmla="*/ 0 h 142"/>
                  <a:gd name="T50" fmla="*/ 260 w 260"/>
                  <a:gd name="T51" fmla="*/ 142 h 1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0" h="142">
                    <a:moveTo>
                      <a:pt x="183" y="42"/>
                    </a:moveTo>
                    <a:lnTo>
                      <a:pt x="238" y="57"/>
                    </a:lnTo>
                    <a:lnTo>
                      <a:pt x="260" y="84"/>
                    </a:lnTo>
                    <a:lnTo>
                      <a:pt x="260" y="111"/>
                    </a:lnTo>
                    <a:lnTo>
                      <a:pt x="243" y="138"/>
                    </a:lnTo>
                    <a:lnTo>
                      <a:pt x="194" y="142"/>
                    </a:lnTo>
                    <a:lnTo>
                      <a:pt x="130" y="109"/>
                    </a:lnTo>
                    <a:lnTo>
                      <a:pt x="55" y="63"/>
                    </a:lnTo>
                    <a:lnTo>
                      <a:pt x="42" y="53"/>
                    </a:lnTo>
                    <a:lnTo>
                      <a:pt x="44" y="76"/>
                    </a:lnTo>
                    <a:lnTo>
                      <a:pt x="0" y="84"/>
                    </a:lnTo>
                    <a:lnTo>
                      <a:pt x="2" y="40"/>
                    </a:lnTo>
                    <a:lnTo>
                      <a:pt x="18" y="7"/>
                    </a:lnTo>
                    <a:lnTo>
                      <a:pt x="46" y="0"/>
                    </a:lnTo>
                    <a:lnTo>
                      <a:pt x="104" y="19"/>
                    </a:lnTo>
                    <a:lnTo>
                      <a:pt x="18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6" name="Freeform 25"/>
              <p:cNvSpPr>
                <a:spLocks/>
              </p:cNvSpPr>
              <p:nvPr/>
            </p:nvSpPr>
            <p:spPr bwMode="auto">
              <a:xfrm>
                <a:off x="5616575" y="5119143"/>
                <a:ext cx="412750" cy="225425"/>
              </a:xfrm>
              <a:custGeom>
                <a:avLst/>
                <a:gdLst>
                  <a:gd name="T0" fmla="*/ 2147483647 w 260"/>
                  <a:gd name="T1" fmla="*/ 2147483647 h 142"/>
                  <a:gd name="T2" fmla="*/ 2147483647 w 260"/>
                  <a:gd name="T3" fmla="*/ 2147483647 h 142"/>
                  <a:gd name="T4" fmla="*/ 2147483647 w 260"/>
                  <a:gd name="T5" fmla="*/ 2147483647 h 142"/>
                  <a:gd name="T6" fmla="*/ 2147483647 w 260"/>
                  <a:gd name="T7" fmla="*/ 2147483647 h 142"/>
                  <a:gd name="T8" fmla="*/ 2147483647 w 260"/>
                  <a:gd name="T9" fmla="*/ 2147483647 h 142"/>
                  <a:gd name="T10" fmla="*/ 2147483647 w 260"/>
                  <a:gd name="T11" fmla="*/ 2147483647 h 142"/>
                  <a:gd name="T12" fmla="*/ 2147483647 w 260"/>
                  <a:gd name="T13" fmla="*/ 2147483647 h 142"/>
                  <a:gd name="T14" fmla="*/ 2147483647 w 260"/>
                  <a:gd name="T15" fmla="*/ 2147483647 h 142"/>
                  <a:gd name="T16" fmla="*/ 2147483647 w 260"/>
                  <a:gd name="T17" fmla="*/ 2147483647 h 142"/>
                  <a:gd name="T18" fmla="*/ 2147483647 w 260"/>
                  <a:gd name="T19" fmla="*/ 2147483647 h 142"/>
                  <a:gd name="T20" fmla="*/ 0 w 260"/>
                  <a:gd name="T21" fmla="*/ 2147483647 h 142"/>
                  <a:gd name="T22" fmla="*/ 2147483647 w 260"/>
                  <a:gd name="T23" fmla="*/ 2147483647 h 142"/>
                  <a:gd name="T24" fmla="*/ 2147483647 w 260"/>
                  <a:gd name="T25" fmla="*/ 2147483647 h 142"/>
                  <a:gd name="T26" fmla="*/ 2147483647 w 260"/>
                  <a:gd name="T27" fmla="*/ 0 h 142"/>
                  <a:gd name="T28" fmla="*/ 2147483647 w 260"/>
                  <a:gd name="T29" fmla="*/ 2147483647 h 142"/>
                  <a:gd name="T30" fmla="*/ 2147483647 w 260"/>
                  <a:gd name="T31" fmla="*/ 2147483647 h 1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0"/>
                  <a:gd name="T49" fmla="*/ 0 h 142"/>
                  <a:gd name="T50" fmla="*/ 260 w 260"/>
                  <a:gd name="T51" fmla="*/ 142 h 1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0" h="142">
                    <a:moveTo>
                      <a:pt x="183" y="42"/>
                    </a:moveTo>
                    <a:lnTo>
                      <a:pt x="238" y="57"/>
                    </a:lnTo>
                    <a:lnTo>
                      <a:pt x="260" y="84"/>
                    </a:lnTo>
                    <a:lnTo>
                      <a:pt x="260" y="111"/>
                    </a:lnTo>
                    <a:lnTo>
                      <a:pt x="242" y="138"/>
                    </a:lnTo>
                    <a:lnTo>
                      <a:pt x="194" y="142"/>
                    </a:lnTo>
                    <a:lnTo>
                      <a:pt x="130" y="109"/>
                    </a:lnTo>
                    <a:lnTo>
                      <a:pt x="55" y="63"/>
                    </a:lnTo>
                    <a:lnTo>
                      <a:pt x="41" y="52"/>
                    </a:lnTo>
                    <a:lnTo>
                      <a:pt x="44" y="75"/>
                    </a:lnTo>
                    <a:lnTo>
                      <a:pt x="0" y="84"/>
                    </a:lnTo>
                    <a:lnTo>
                      <a:pt x="2" y="40"/>
                    </a:lnTo>
                    <a:lnTo>
                      <a:pt x="17" y="6"/>
                    </a:lnTo>
                    <a:lnTo>
                      <a:pt x="46" y="0"/>
                    </a:lnTo>
                    <a:lnTo>
                      <a:pt x="103" y="19"/>
                    </a:lnTo>
                    <a:lnTo>
                      <a:pt x="18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7" name="Freeform 26"/>
              <p:cNvSpPr>
                <a:spLocks/>
              </p:cNvSpPr>
              <p:nvPr/>
            </p:nvSpPr>
            <p:spPr bwMode="auto">
              <a:xfrm>
                <a:off x="4360863" y="4628606"/>
                <a:ext cx="354012" cy="365125"/>
              </a:xfrm>
              <a:custGeom>
                <a:avLst/>
                <a:gdLst>
                  <a:gd name="T0" fmla="*/ 2147483647 w 223"/>
                  <a:gd name="T1" fmla="*/ 2147483647 h 230"/>
                  <a:gd name="T2" fmla="*/ 2147483647 w 223"/>
                  <a:gd name="T3" fmla="*/ 2147483647 h 230"/>
                  <a:gd name="T4" fmla="*/ 2147483647 w 223"/>
                  <a:gd name="T5" fmla="*/ 2147483647 h 230"/>
                  <a:gd name="T6" fmla="*/ 2147483647 w 223"/>
                  <a:gd name="T7" fmla="*/ 0 h 230"/>
                  <a:gd name="T8" fmla="*/ 2147483647 w 223"/>
                  <a:gd name="T9" fmla="*/ 2147483647 h 230"/>
                  <a:gd name="T10" fmla="*/ 2147483647 w 223"/>
                  <a:gd name="T11" fmla="*/ 2147483647 h 230"/>
                  <a:gd name="T12" fmla="*/ 2147483647 w 223"/>
                  <a:gd name="T13" fmla="*/ 2147483647 h 230"/>
                  <a:gd name="T14" fmla="*/ 2147483647 w 223"/>
                  <a:gd name="T15" fmla="*/ 2147483647 h 230"/>
                  <a:gd name="T16" fmla="*/ 2147483647 w 223"/>
                  <a:gd name="T17" fmla="*/ 2147483647 h 230"/>
                  <a:gd name="T18" fmla="*/ 2147483647 w 223"/>
                  <a:gd name="T19" fmla="*/ 2147483647 h 230"/>
                  <a:gd name="T20" fmla="*/ 2147483647 w 223"/>
                  <a:gd name="T21" fmla="*/ 2147483647 h 230"/>
                  <a:gd name="T22" fmla="*/ 2147483647 w 223"/>
                  <a:gd name="T23" fmla="*/ 2147483647 h 230"/>
                  <a:gd name="T24" fmla="*/ 2147483647 w 223"/>
                  <a:gd name="T25" fmla="*/ 2147483647 h 230"/>
                  <a:gd name="T26" fmla="*/ 2147483647 w 223"/>
                  <a:gd name="T27" fmla="*/ 2147483647 h 230"/>
                  <a:gd name="T28" fmla="*/ 2147483647 w 223"/>
                  <a:gd name="T29" fmla="*/ 2147483647 h 230"/>
                  <a:gd name="T30" fmla="*/ 2147483647 w 223"/>
                  <a:gd name="T31" fmla="*/ 2147483647 h 230"/>
                  <a:gd name="T32" fmla="*/ 2147483647 w 223"/>
                  <a:gd name="T33" fmla="*/ 2147483647 h 230"/>
                  <a:gd name="T34" fmla="*/ 2147483647 w 223"/>
                  <a:gd name="T35" fmla="*/ 2147483647 h 230"/>
                  <a:gd name="T36" fmla="*/ 2147483647 w 223"/>
                  <a:gd name="T37" fmla="*/ 2147483647 h 230"/>
                  <a:gd name="T38" fmla="*/ 2147483647 w 223"/>
                  <a:gd name="T39" fmla="*/ 2147483647 h 230"/>
                  <a:gd name="T40" fmla="*/ 2147483647 w 223"/>
                  <a:gd name="T41" fmla="*/ 2147483647 h 230"/>
                  <a:gd name="T42" fmla="*/ 0 w 223"/>
                  <a:gd name="T43" fmla="*/ 2147483647 h 230"/>
                  <a:gd name="T44" fmla="*/ 0 w 223"/>
                  <a:gd name="T45" fmla="*/ 2147483647 h 230"/>
                  <a:gd name="T46" fmla="*/ 2147483647 w 223"/>
                  <a:gd name="T47" fmla="*/ 2147483647 h 230"/>
                  <a:gd name="T48" fmla="*/ 2147483647 w 223"/>
                  <a:gd name="T49" fmla="*/ 2147483647 h 230"/>
                  <a:gd name="T50" fmla="*/ 2147483647 w 223"/>
                  <a:gd name="T51" fmla="*/ 2147483647 h 230"/>
                  <a:gd name="T52" fmla="*/ 2147483647 w 223"/>
                  <a:gd name="T53" fmla="*/ 2147483647 h 230"/>
                  <a:gd name="T54" fmla="*/ 2147483647 w 223"/>
                  <a:gd name="T55" fmla="*/ 2147483647 h 230"/>
                  <a:gd name="T56" fmla="*/ 2147483647 w 223"/>
                  <a:gd name="T57" fmla="*/ 2147483647 h 230"/>
                  <a:gd name="T58" fmla="*/ 2147483647 w 223"/>
                  <a:gd name="T59" fmla="*/ 2147483647 h 2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3"/>
                  <a:gd name="T91" fmla="*/ 0 h 230"/>
                  <a:gd name="T92" fmla="*/ 223 w 223"/>
                  <a:gd name="T93" fmla="*/ 230 h 2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3" h="230">
                    <a:moveTo>
                      <a:pt x="80" y="48"/>
                    </a:moveTo>
                    <a:lnTo>
                      <a:pt x="104" y="23"/>
                    </a:lnTo>
                    <a:lnTo>
                      <a:pt x="128" y="8"/>
                    </a:lnTo>
                    <a:lnTo>
                      <a:pt x="161" y="0"/>
                    </a:lnTo>
                    <a:lnTo>
                      <a:pt x="186" y="10"/>
                    </a:lnTo>
                    <a:lnTo>
                      <a:pt x="206" y="33"/>
                    </a:lnTo>
                    <a:lnTo>
                      <a:pt x="217" y="67"/>
                    </a:lnTo>
                    <a:lnTo>
                      <a:pt x="223" y="111"/>
                    </a:lnTo>
                    <a:lnTo>
                      <a:pt x="219" y="142"/>
                    </a:lnTo>
                    <a:lnTo>
                      <a:pt x="208" y="180"/>
                    </a:lnTo>
                    <a:lnTo>
                      <a:pt x="190" y="209"/>
                    </a:lnTo>
                    <a:lnTo>
                      <a:pt x="170" y="221"/>
                    </a:lnTo>
                    <a:lnTo>
                      <a:pt x="137" y="230"/>
                    </a:lnTo>
                    <a:lnTo>
                      <a:pt x="108" y="228"/>
                    </a:lnTo>
                    <a:lnTo>
                      <a:pt x="84" y="217"/>
                    </a:lnTo>
                    <a:lnTo>
                      <a:pt x="64" y="177"/>
                    </a:lnTo>
                    <a:lnTo>
                      <a:pt x="58" y="146"/>
                    </a:lnTo>
                    <a:lnTo>
                      <a:pt x="60" y="136"/>
                    </a:lnTo>
                    <a:lnTo>
                      <a:pt x="36" y="129"/>
                    </a:lnTo>
                    <a:lnTo>
                      <a:pt x="14" y="123"/>
                    </a:lnTo>
                    <a:lnTo>
                      <a:pt x="3" y="111"/>
                    </a:lnTo>
                    <a:lnTo>
                      <a:pt x="0" y="102"/>
                    </a:lnTo>
                    <a:lnTo>
                      <a:pt x="0" y="96"/>
                    </a:lnTo>
                    <a:lnTo>
                      <a:pt x="3" y="90"/>
                    </a:lnTo>
                    <a:lnTo>
                      <a:pt x="14" y="90"/>
                    </a:lnTo>
                    <a:lnTo>
                      <a:pt x="25" y="92"/>
                    </a:lnTo>
                    <a:lnTo>
                      <a:pt x="40" y="98"/>
                    </a:lnTo>
                    <a:lnTo>
                      <a:pt x="62" y="106"/>
                    </a:lnTo>
                    <a:lnTo>
                      <a:pt x="67" y="79"/>
                    </a:lnTo>
                    <a:lnTo>
                      <a:pt x="8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8" name="Freeform 27"/>
              <p:cNvSpPr>
                <a:spLocks/>
              </p:cNvSpPr>
              <p:nvPr/>
            </p:nvSpPr>
            <p:spPr bwMode="auto">
              <a:xfrm>
                <a:off x="4557713" y="5030243"/>
                <a:ext cx="430212" cy="536575"/>
              </a:xfrm>
              <a:custGeom>
                <a:avLst/>
                <a:gdLst>
                  <a:gd name="T0" fmla="*/ 2147483647 w 271"/>
                  <a:gd name="T1" fmla="*/ 2147483647 h 338"/>
                  <a:gd name="T2" fmla="*/ 2147483647 w 271"/>
                  <a:gd name="T3" fmla="*/ 0 h 338"/>
                  <a:gd name="T4" fmla="*/ 2147483647 w 271"/>
                  <a:gd name="T5" fmla="*/ 2147483647 h 338"/>
                  <a:gd name="T6" fmla="*/ 0 w 271"/>
                  <a:gd name="T7" fmla="*/ 2147483647 h 338"/>
                  <a:gd name="T8" fmla="*/ 2147483647 w 271"/>
                  <a:gd name="T9" fmla="*/ 2147483647 h 338"/>
                  <a:gd name="T10" fmla="*/ 2147483647 w 271"/>
                  <a:gd name="T11" fmla="*/ 2147483647 h 338"/>
                  <a:gd name="T12" fmla="*/ 2147483647 w 271"/>
                  <a:gd name="T13" fmla="*/ 2147483647 h 338"/>
                  <a:gd name="T14" fmla="*/ 2147483647 w 271"/>
                  <a:gd name="T15" fmla="*/ 2147483647 h 338"/>
                  <a:gd name="T16" fmla="*/ 2147483647 w 271"/>
                  <a:gd name="T17" fmla="*/ 2147483647 h 338"/>
                  <a:gd name="T18" fmla="*/ 2147483647 w 271"/>
                  <a:gd name="T19" fmla="*/ 2147483647 h 338"/>
                  <a:gd name="T20" fmla="*/ 2147483647 w 271"/>
                  <a:gd name="T21" fmla="*/ 2147483647 h 338"/>
                  <a:gd name="T22" fmla="*/ 2147483647 w 271"/>
                  <a:gd name="T23" fmla="*/ 2147483647 h 338"/>
                  <a:gd name="T24" fmla="*/ 2147483647 w 271"/>
                  <a:gd name="T25" fmla="*/ 2147483647 h 338"/>
                  <a:gd name="T26" fmla="*/ 2147483647 w 271"/>
                  <a:gd name="T27" fmla="*/ 2147483647 h 338"/>
                  <a:gd name="T28" fmla="*/ 2147483647 w 271"/>
                  <a:gd name="T29" fmla="*/ 2147483647 h 338"/>
                  <a:gd name="T30" fmla="*/ 2147483647 w 271"/>
                  <a:gd name="T31" fmla="*/ 2147483647 h 338"/>
                  <a:gd name="T32" fmla="*/ 2147483647 w 271"/>
                  <a:gd name="T33" fmla="*/ 2147483647 h 338"/>
                  <a:gd name="T34" fmla="*/ 2147483647 w 271"/>
                  <a:gd name="T35" fmla="*/ 2147483647 h 338"/>
                  <a:gd name="T36" fmla="*/ 2147483647 w 271"/>
                  <a:gd name="T37" fmla="*/ 2147483647 h 338"/>
                  <a:gd name="T38" fmla="*/ 2147483647 w 271"/>
                  <a:gd name="T39" fmla="*/ 2147483647 h 338"/>
                  <a:gd name="T40" fmla="*/ 2147483647 w 271"/>
                  <a:gd name="T41" fmla="*/ 2147483647 h 338"/>
                  <a:gd name="T42" fmla="*/ 2147483647 w 271"/>
                  <a:gd name="T43" fmla="*/ 2147483647 h 338"/>
                  <a:gd name="T44" fmla="*/ 2147483647 w 271"/>
                  <a:gd name="T45" fmla="*/ 2147483647 h 338"/>
                  <a:gd name="T46" fmla="*/ 2147483647 w 271"/>
                  <a:gd name="T47" fmla="*/ 2147483647 h 338"/>
                  <a:gd name="T48" fmla="*/ 2147483647 w 271"/>
                  <a:gd name="T49" fmla="*/ 2147483647 h 338"/>
                  <a:gd name="T50" fmla="*/ 2147483647 w 271"/>
                  <a:gd name="T51" fmla="*/ 2147483647 h 338"/>
                  <a:gd name="T52" fmla="*/ 2147483647 w 271"/>
                  <a:gd name="T53" fmla="*/ 2147483647 h 338"/>
                  <a:gd name="T54" fmla="*/ 2147483647 w 271"/>
                  <a:gd name="T55" fmla="*/ 2147483647 h 338"/>
                  <a:gd name="T56" fmla="*/ 2147483647 w 271"/>
                  <a:gd name="T57" fmla="*/ 2147483647 h 338"/>
                  <a:gd name="T58" fmla="*/ 2147483647 w 271"/>
                  <a:gd name="T59" fmla="*/ 2147483647 h 3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71"/>
                  <a:gd name="T91" fmla="*/ 0 h 338"/>
                  <a:gd name="T92" fmla="*/ 271 w 271"/>
                  <a:gd name="T93" fmla="*/ 338 h 3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71" h="338">
                    <a:moveTo>
                      <a:pt x="57" y="10"/>
                    </a:moveTo>
                    <a:lnTo>
                      <a:pt x="29" y="0"/>
                    </a:lnTo>
                    <a:lnTo>
                      <a:pt x="4" y="8"/>
                    </a:lnTo>
                    <a:lnTo>
                      <a:pt x="0" y="37"/>
                    </a:lnTo>
                    <a:lnTo>
                      <a:pt x="24" y="58"/>
                    </a:lnTo>
                    <a:lnTo>
                      <a:pt x="66" y="64"/>
                    </a:lnTo>
                    <a:lnTo>
                      <a:pt x="106" y="90"/>
                    </a:lnTo>
                    <a:lnTo>
                      <a:pt x="135" y="133"/>
                    </a:lnTo>
                    <a:lnTo>
                      <a:pt x="154" y="179"/>
                    </a:lnTo>
                    <a:lnTo>
                      <a:pt x="174" y="246"/>
                    </a:lnTo>
                    <a:lnTo>
                      <a:pt x="177" y="286"/>
                    </a:lnTo>
                    <a:lnTo>
                      <a:pt x="152" y="322"/>
                    </a:lnTo>
                    <a:lnTo>
                      <a:pt x="152" y="336"/>
                    </a:lnTo>
                    <a:lnTo>
                      <a:pt x="172" y="338"/>
                    </a:lnTo>
                    <a:lnTo>
                      <a:pt x="183" y="313"/>
                    </a:lnTo>
                    <a:lnTo>
                      <a:pt x="190" y="292"/>
                    </a:lnTo>
                    <a:lnTo>
                      <a:pt x="214" y="301"/>
                    </a:lnTo>
                    <a:lnTo>
                      <a:pt x="241" y="317"/>
                    </a:lnTo>
                    <a:lnTo>
                      <a:pt x="258" y="317"/>
                    </a:lnTo>
                    <a:lnTo>
                      <a:pt x="271" y="299"/>
                    </a:lnTo>
                    <a:lnTo>
                      <a:pt x="260" y="269"/>
                    </a:lnTo>
                    <a:lnTo>
                      <a:pt x="230" y="257"/>
                    </a:lnTo>
                    <a:lnTo>
                      <a:pt x="199" y="238"/>
                    </a:lnTo>
                    <a:lnTo>
                      <a:pt x="185" y="198"/>
                    </a:lnTo>
                    <a:lnTo>
                      <a:pt x="170" y="146"/>
                    </a:lnTo>
                    <a:lnTo>
                      <a:pt x="157" y="113"/>
                    </a:lnTo>
                    <a:lnTo>
                      <a:pt x="132" y="71"/>
                    </a:lnTo>
                    <a:lnTo>
                      <a:pt x="101" y="46"/>
                    </a:lnTo>
                    <a:lnTo>
                      <a:pt x="71" y="23"/>
                    </a:lnTo>
                    <a:lnTo>
                      <a:pt x="57"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59" name="Freeform 28"/>
              <p:cNvSpPr>
                <a:spLocks/>
              </p:cNvSpPr>
              <p:nvPr/>
            </p:nvSpPr>
            <p:spPr bwMode="auto">
              <a:xfrm>
                <a:off x="4087813" y="5049293"/>
                <a:ext cx="469900" cy="644525"/>
              </a:xfrm>
              <a:custGeom>
                <a:avLst/>
                <a:gdLst>
                  <a:gd name="T0" fmla="*/ 2147483647 w 296"/>
                  <a:gd name="T1" fmla="*/ 2147483647 h 406"/>
                  <a:gd name="T2" fmla="*/ 2147483647 w 296"/>
                  <a:gd name="T3" fmla="*/ 0 h 406"/>
                  <a:gd name="T4" fmla="*/ 2147483647 w 296"/>
                  <a:gd name="T5" fmla="*/ 2147483647 h 406"/>
                  <a:gd name="T6" fmla="*/ 2147483647 w 296"/>
                  <a:gd name="T7" fmla="*/ 2147483647 h 406"/>
                  <a:gd name="T8" fmla="*/ 2147483647 w 296"/>
                  <a:gd name="T9" fmla="*/ 2147483647 h 406"/>
                  <a:gd name="T10" fmla="*/ 2147483647 w 296"/>
                  <a:gd name="T11" fmla="*/ 2147483647 h 406"/>
                  <a:gd name="T12" fmla="*/ 2147483647 w 296"/>
                  <a:gd name="T13" fmla="*/ 2147483647 h 406"/>
                  <a:gd name="T14" fmla="*/ 2147483647 w 296"/>
                  <a:gd name="T15" fmla="*/ 2147483647 h 406"/>
                  <a:gd name="T16" fmla="*/ 2147483647 w 296"/>
                  <a:gd name="T17" fmla="*/ 2147483647 h 406"/>
                  <a:gd name="T18" fmla="*/ 2147483647 w 296"/>
                  <a:gd name="T19" fmla="*/ 2147483647 h 406"/>
                  <a:gd name="T20" fmla="*/ 2147483647 w 296"/>
                  <a:gd name="T21" fmla="*/ 2147483647 h 406"/>
                  <a:gd name="T22" fmla="*/ 2147483647 w 296"/>
                  <a:gd name="T23" fmla="*/ 2147483647 h 406"/>
                  <a:gd name="T24" fmla="*/ 2147483647 w 296"/>
                  <a:gd name="T25" fmla="*/ 2147483647 h 406"/>
                  <a:gd name="T26" fmla="*/ 2147483647 w 296"/>
                  <a:gd name="T27" fmla="*/ 2147483647 h 406"/>
                  <a:gd name="T28" fmla="*/ 2147483647 w 296"/>
                  <a:gd name="T29" fmla="*/ 2147483647 h 406"/>
                  <a:gd name="T30" fmla="*/ 2147483647 w 296"/>
                  <a:gd name="T31" fmla="*/ 2147483647 h 406"/>
                  <a:gd name="T32" fmla="*/ 2147483647 w 296"/>
                  <a:gd name="T33" fmla="*/ 2147483647 h 406"/>
                  <a:gd name="T34" fmla="*/ 2147483647 w 296"/>
                  <a:gd name="T35" fmla="*/ 2147483647 h 406"/>
                  <a:gd name="T36" fmla="*/ 2147483647 w 296"/>
                  <a:gd name="T37" fmla="*/ 2147483647 h 406"/>
                  <a:gd name="T38" fmla="*/ 0 w 296"/>
                  <a:gd name="T39" fmla="*/ 2147483647 h 406"/>
                  <a:gd name="T40" fmla="*/ 2147483647 w 296"/>
                  <a:gd name="T41" fmla="*/ 2147483647 h 406"/>
                  <a:gd name="T42" fmla="*/ 2147483647 w 296"/>
                  <a:gd name="T43" fmla="*/ 2147483647 h 406"/>
                  <a:gd name="T44" fmla="*/ 2147483647 w 296"/>
                  <a:gd name="T45" fmla="*/ 2147483647 h 406"/>
                  <a:gd name="T46" fmla="*/ 2147483647 w 296"/>
                  <a:gd name="T47" fmla="*/ 2147483647 h 406"/>
                  <a:gd name="T48" fmla="*/ 2147483647 w 296"/>
                  <a:gd name="T49" fmla="*/ 2147483647 h 406"/>
                  <a:gd name="T50" fmla="*/ 2147483647 w 296"/>
                  <a:gd name="T51" fmla="*/ 2147483647 h 406"/>
                  <a:gd name="T52" fmla="*/ 2147483647 w 296"/>
                  <a:gd name="T53" fmla="*/ 2147483647 h 406"/>
                  <a:gd name="T54" fmla="*/ 2147483647 w 296"/>
                  <a:gd name="T55" fmla="*/ 2147483647 h 406"/>
                  <a:gd name="T56" fmla="*/ 2147483647 w 296"/>
                  <a:gd name="T57" fmla="*/ 2147483647 h 406"/>
                  <a:gd name="T58" fmla="*/ 2147483647 w 296"/>
                  <a:gd name="T59" fmla="*/ 2147483647 h 40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96"/>
                  <a:gd name="T91" fmla="*/ 0 h 406"/>
                  <a:gd name="T92" fmla="*/ 296 w 296"/>
                  <a:gd name="T93" fmla="*/ 406 h 40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96" h="406">
                    <a:moveTo>
                      <a:pt x="216" y="21"/>
                    </a:moveTo>
                    <a:lnTo>
                      <a:pt x="252" y="0"/>
                    </a:lnTo>
                    <a:lnTo>
                      <a:pt x="283" y="7"/>
                    </a:lnTo>
                    <a:lnTo>
                      <a:pt x="296" y="38"/>
                    </a:lnTo>
                    <a:lnTo>
                      <a:pt x="269" y="63"/>
                    </a:lnTo>
                    <a:lnTo>
                      <a:pt x="212" y="86"/>
                    </a:lnTo>
                    <a:lnTo>
                      <a:pt x="170" y="119"/>
                    </a:lnTo>
                    <a:lnTo>
                      <a:pt x="141" y="176"/>
                    </a:lnTo>
                    <a:lnTo>
                      <a:pt x="124" y="228"/>
                    </a:lnTo>
                    <a:lnTo>
                      <a:pt x="113" y="310"/>
                    </a:lnTo>
                    <a:lnTo>
                      <a:pt x="117" y="351"/>
                    </a:lnTo>
                    <a:lnTo>
                      <a:pt x="157" y="383"/>
                    </a:lnTo>
                    <a:lnTo>
                      <a:pt x="159" y="397"/>
                    </a:lnTo>
                    <a:lnTo>
                      <a:pt x="137" y="406"/>
                    </a:lnTo>
                    <a:lnTo>
                      <a:pt x="115" y="383"/>
                    </a:lnTo>
                    <a:lnTo>
                      <a:pt x="102" y="360"/>
                    </a:lnTo>
                    <a:lnTo>
                      <a:pt x="75" y="376"/>
                    </a:lnTo>
                    <a:lnTo>
                      <a:pt x="40" y="401"/>
                    </a:lnTo>
                    <a:lnTo>
                      <a:pt x="22" y="406"/>
                    </a:lnTo>
                    <a:lnTo>
                      <a:pt x="0" y="389"/>
                    </a:lnTo>
                    <a:lnTo>
                      <a:pt x="9" y="353"/>
                    </a:lnTo>
                    <a:lnTo>
                      <a:pt x="44" y="330"/>
                    </a:lnTo>
                    <a:lnTo>
                      <a:pt x="82" y="303"/>
                    </a:lnTo>
                    <a:lnTo>
                      <a:pt x="93" y="257"/>
                    </a:lnTo>
                    <a:lnTo>
                      <a:pt x="97" y="195"/>
                    </a:lnTo>
                    <a:lnTo>
                      <a:pt x="108" y="157"/>
                    </a:lnTo>
                    <a:lnTo>
                      <a:pt x="126" y="105"/>
                    </a:lnTo>
                    <a:lnTo>
                      <a:pt x="163" y="73"/>
                    </a:lnTo>
                    <a:lnTo>
                      <a:pt x="201" y="38"/>
                    </a:lnTo>
                    <a:lnTo>
                      <a:pt x="216"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0" name="Freeform 29"/>
              <p:cNvSpPr>
                <a:spLocks/>
              </p:cNvSpPr>
              <p:nvPr/>
            </p:nvSpPr>
            <p:spPr bwMode="auto">
              <a:xfrm>
                <a:off x="4375150" y="5027068"/>
                <a:ext cx="347663" cy="582613"/>
              </a:xfrm>
              <a:custGeom>
                <a:avLst/>
                <a:gdLst>
                  <a:gd name="T0" fmla="*/ 2147483647 w 219"/>
                  <a:gd name="T1" fmla="*/ 2147483647 h 367"/>
                  <a:gd name="T2" fmla="*/ 2147483647 w 219"/>
                  <a:gd name="T3" fmla="*/ 0 h 367"/>
                  <a:gd name="T4" fmla="*/ 2147483647 w 219"/>
                  <a:gd name="T5" fmla="*/ 0 h 367"/>
                  <a:gd name="T6" fmla="*/ 2147483647 w 219"/>
                  <a:gd name="T7" fmla="*/ 2147483647 h 367"/>
                  <a:gd name="T8" fmla="*/ 2147483647 w 219"/>
                  <a:gd name="T9" fmla="*/ 2147483647 h 367"/>
                  <a:gd name="T10" fmla="*/ 2147483647 w 219"/>
                  <a:gd name="T11" fmla="*/ 2147483647 h 367"/>
                  <a:gd name="T12" fmla="*/ 2147483647 w 219"/>
                  <a:gd name="T13" fmla="*/ 2147483647 h 367"/>
                  <a:gd name="T14" fmla="*/ 2147483647 w 219"/>
                  <a:gd name="T15" fmla="*/ 2147483647 h 367"/>
                  <a:gd name="T16" fmla="*/ 2147483647 w 219"/>
                  <a:gd name="T17" fmla="*/ 2147483647 h 367"/>
                  <a:gd name="T18" fmla="*/ 2147483647 w 219"/>
                  <a:gd name="T19" fmla="*/ 2147483647 h 367"/>
                  <a:gd name="T20" fmla="*/ 2147483647 w 219"/>
                  <a:gd name="T21" fmla="*/ 2147483647 h 367"/>
                  <a:gd name="T22" fmla="*/ 2147483647 w 219"/>
                  <a:gd name="T23" fmla="*/ 2147483647 h 367"/>
                  <a:gd name="T24" fmla="*/ 2147483647 w 219"/>
                  <a:gd name="T25" fmla="*/ 2147483647 h 367"/>
                  <a:gd name="T26" fmla="*/ 2147483647 w 219"/>
                  <a:gd name="T27" fmla="*/ 2147483647 h 367"/>
                  <a:gd name="T28" fmla="*/ 2147483647 w 219"/>
                  <a:gd name="T29" fmla="*/ 2147483647 h 367"/>
                  <a:gd name="T30" fmla="*/ 2147483647 w 219"/>
                  <a:gd name="T31" fmla="*/ 2147483647 h 367"/>
                  <a:gd name="T32" fmla="*/ 2147483647 w 219"/>
                  <a:gd name="T33" fmla="*/ 2147483647 h 367"/>
                  <a:gd name="T34" fmla="*/ 2147483647 w 219"/>
                  <a:gd name="T35" fmla="*/ 2147483647 h 367"/>
                  <a:gd name="T36" fmla="*/ 0 w 219"/>
                  <a:gd name="T37" fmla="*/ 2147483647 h 367"/>
                  <a:gd name="T38" fmla="*/ 0 w 219"/>
                  <a:gd name="T39" fmla="*/ 2147483647 h 367"/>
                  <a:gd name="T40" fmla="*/ 2147483647 w 219"/>
                  <a:gd name="T41" fmla="*/ 2147483647 h 367"/>
                  <a:gd name="T42" fmla="*/ 2147483647 w 219"/>
                  <a:gd name="T43" fmla="*/ 2147483647 h 367"/>
                  <a:gd name="T44" fmla="*/ 2147483647 w 219"/>
                  <a:gd name="T45" fmla="*/ 2147483647 h 367"/>
                  <a:gd name="T46" fmla="*/ 2147483647 w 219"/>
                  <a:gd name="T47" fmla="*/ 2147483647 h 367"/>
                  <a:gd name="T48" fmla="*/ 2147483647 w 219"/>
                  <a:gd name="T49" fmla="*/ 2147483647 h 367"/>
                  <a:gd name="T50" fmla="*/ 2147483647 w 219"/>
                  <a:gd name="T51" fmla="*/ 2147483647 h 367"/>
                  <a:gd name="T52" fmla="*/ 2147483647 w 219"/>
                  <a:gd name="T53" fmla="*/ 2147483647 h 367"/>
                  <a:gd name="T54" fmla="*/ 2147483647 w 219"/>
                  <a:gd name="T55" fmla="*/ 2147483647 h 36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9"/>
                  <a:gd name="T85" fmla="*/ 0 h 367"/>
                  <a:gd name="T86" fmla="*/ 219 w 219"/>
                  <a:gd name="T87" fmla="*/ 367 h 36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9" h="367">
                    <a:moveTo>
                      <a:pt x="53" y="10"/>
                    </a:moveTo>
                    <a:lnTo>
                      <a:pt x="82" y="0"/>
                    </a:lnTo>
                    <a:lnTo>
                      <a:pt x="117" y="0"/>
                    </a:lnTo>
                    <a:lnTo>
                      <a:pt x="150" y="4"/>
                    </a:lnTo>
                    <a:lnTo>
                      <a:pt x="168" y="18"/>
                    </a:lnTo>
                    <a:lnTo>
                      <a:pt x="186" y="46"/>
                    </a:lnTo>
                    <a:lnTo>
                      <a:pt x="201" y="87"/>
                    </a:lnTo>
                    <a:lnTo>
                      <a:pt x="214" y="148"/>
                    </a:lnTo>
                    <a:lnTo>
                      <a:pt x="219" y="207"/>
                    </a:lnTo>
                    <a:lnTo>
                      <a:pt x="214" y="267"/>
                    </a:lnTo>
                    <a:lnTo>
                      <a:pt x="201" y="303"/>
                    </a:lnTo>
                    <a:lnTo>
                      <a:pt x="190" y="332"/>
                    </a:lnTo>
                    <a:lnTo>
                      <a:pt x="170" y="347"/>
                    </a:lnTo>
                    <a:lnTo>
                      <a:pt x="141" y="357"/>
                    </a:lnTo>
                    <a:lnTo>
                      <a:pt x="106" y="363"/>
                    </a:lnTo>
                    <a:lnTo>
                      <a:pt x="71" y="367"/>
                    </a:lnTo>
                    <a:lnTo>
                      <a:pt x="35" y="363"/>
                    </a:lnTo>
                    <a:lnTo>
                      <a:pt x="7" y="344"/>
                    </a:lnTo>
                    <a:lnTo>
                      <a:pt x="0" y="313"/>
                    </a:lnTo>
                    <a:lnTo>
                      <a:pt x="0" y="273"/>
                    </a:lnTo>
                    <a:lnTo>
                      <a:pt x="16" y="234"/>
                    </a:lnTo>
                    <a:lnTo>
                      <a:pt x="49" y="198"/>
                    </a:lnTo>
                    <a:lnTo>
                      <a:pt x="60" y="165"/>
                    </a:lnTo>
                    <a:lnTo>
                      <a:pt x="53" y="129"/>
                    </a:lnTo>
                    <a:lnTo>
                      <a:pt x="38" y="98"/>
                    </a:lnTo>
                    <a:lnTo>
                      <a:pt x="29" y="62"/>
                    </a:lnTo>
                    <a:lnTo>
                      <a:pt x="40" y="25"/>
                    </a:lnTo>
                    <a:lnTo>
                      <a:pt x="5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1" name="Freeform 30"/>
              <p:cNvSpPr>
                <a:spLocks/>
              </p:cNvSpPr>
              <p:nvPr/>
            </p:nvSpPr>
            <p:spPr bwMode="auto">
              <a:xfrm>
                <a:off x="4143375" y="5381081"/>
                <a:ext cx="414338" cy="225425"/>
              </a:xfrm>
              <a:custGeom>
                <a:avLst/>
                <a:gdLst>
                  <a:gd name="T0" fmla="*/ 2147483647 w 261"/>
                  <a:gd name="T1" fmla="*/ 2147483647 h 142"/>
                  <a:gd name="T2" fmla="*/ 2147483647 w 261"/>
                  <a:gd name="T3" fmla="*/ 2147483647 h 142"/>
                  <a:gd name="T4" fmla="*/ 2147483647 w 261"/>
                  <a:gd name="T5" fmla="*/ 2147483647 h 142"/>
                  <a:gd name="T6" fmla="*/ 2147483647 w 261"/>
                  <a:gd name="T7" fmla="*/ 2147483647 h 142"/>
                  <a:gd name="T8" fmla="*/ 2147483647 w 261"/>
                  <a:gd name="T9" fmla="*/ 2147483647 h 142"/>
                  <a:gd name="T10" fmla="*/ 2147483647 w 261"/>
                  <a:gd name="T11" fmla="*/ 2147483647 h 142"/>
                  <a:gd name="T12" fmla="*/ 2147483647 w 261"/>
                  <a:gd name="T13" fmla="*/ 2147483647 h 142"/>
                  <a:gd name="T14" fmla="*/ 2147483647 w 261"/>
                  <a:gd name="T15" fmla="*/ 2147483647 h 142"/>
                  <a:gd name="T16" fmla="*/ 2147483647 w 261"/>
                  <a:gd name="T17" fmla="*/ 2147483647 h 142"/>
                  <a:gd name="T18" fmla="*/ 2147483647 w 261"/>
                  <a:gd name="T19" fmla="*/ 2147483647 h 142"/>
                  <a:gd name="T20" fmla="*/ 0 w 261"/>
                  <a:gd name="T21" fmla="*/ 2147483647 h 142"/>
                  <a:gd name="T22" fmla="*/ 2147483647 w 261"/>
                  <a:gd name="T23" fmla="*/ 2147483647 h 142"/>
                  <a:gd name="T24" fmla="*/ 2147483647 w 261"/>
                  <a:gd name="T25" fmla="*/ 2147483647 h 142"/>
                  <a:gd name="T26" fmla="*/ 2147483647 w 261"/>
                  <a:gd name="T27" fmla="*/ 0 h 142"/>
                  <a:gd name="T28" fmla="*/ 2147483647 w 261"/>
                  <a:gd name="T29" fmla="*/ 2147483647 h 142"/>
                  <a:gd name="T30" fmla="*/ 2147483647 w 261"/>
                  <a:gd name="T31" fmla="*/ 2147483647 h 1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1"/>
                  <a:gd name="T49" fmla="*/ 0 h 142"/>
                  <a:gd name="T50" fmla="*/ 261 w 261"/>
                  <a:gd name="T51" fmla="*/ 142 h 1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1" h="142">
                    <a:moveTo>
                      <a:pt x="184" y="42"/>
                    </a:moveTo>
                    <a:lnTo>
                      <a:pt x="239" y="57"/>
                    </a:lnTo>
                    <a:lnTo>
                      <a:pt x="261" y="84"/>
                    </a:lnTo>
                    <a:lnTo>
                      <a:pt x="261" y="111"/>
                    </a:lnTo>
                    <a:lnTo>
                      <a:pt x="243" y="138"/>
                    </a:lnTo>
                    <a:lnTo>
                      <a:pt x="195" y="142"/>
                    </a:lnTo>
                    <a:lnTo>
                      <a:pt x="131" y="109"/>
                    </a:lnTo>
                    <a:lnTo>
                      <a:pt x="56" y="63"/>
                    </a:lnTo>
                    <a:lnTo>
                      <a:pt x="42" y="52"/>
                    </a:lnTo>
                    <a:lnTo>
                      <a:pt x="45" y="75"/>
                    </a:lnTo>
                    <a:lnTo>
                      <a:pt x="0" y="84"/>
                    </a:lnTo>
                    <a:lnTo>
                      <a:pt x="3" y="40"/>
                    </a:lnTo>
                    <a:lnTo>
                      <a:pt x="18" y="6"/>
                    </a:lnTo>
                    <a:lnTo>
                      <a:pt x="47" y="0"/>
                    </a:lnTo>
                    <a:lnTo>
                      <a:pt x="104" y="19"/>
                    </a:lnTo>
                    <a:lnTo>
                      <a:pt x="184"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2" name="Freeform 31"/>
              <p:cNvSpPr>
                <a:spLocks/>
              </p:cNvSpPr>
              <p:nvPr/>
            </p:nvSpPr>
            <p:spPr bwMode="auto">
              <a:xfrm>
                <a:off x="4273550" y="5338218"/>
                <a:ext cx="414338" cy="228600"/>
              </a:xfrm>
              <a:custGeom>
                <a:avLst/>
                <a:gdLst>
                  <a:gd name="T0" fmla="*/ 2147483647 w 261"/>
                  <a:gd name="T1" fmla="*/ 2147483647 h 144"/>
                  <a:gd name="T2" fmla="*/ 2147483647 w 261"/>
                  <a:gd name="T3" fmla="*/ 2147483647 h 144"/>
                  <a:gd name="T4" fmla="*/ 2147483647 w 261"/>
                  <a:gd name="T5" fmla="*/ 2147483647 h 144"/>
                  <a:gd name="T6" fmla="*/ 2147483647 w 261"/>
                  <a:gd name="T7" fmla="*/ 2147483647 h 144"/>
                  <a:gd name="T8" fmla="*/ 2147483647 w 261"/>
                  <a:gd name="T9" fmla="*/ 2147483647 h 144"/>
                  <a:gd name="T10" fmla="*/ 2147483647 w 261"/>
                  <a:gd name="T11" fmla="*/ 2147483647 h 144"/>
                  <a:gd name="T12" fmla="*/ 2147483647 w 261"/>
                  <a:gd name="T13" fmla="*/ 2147483647 h 144"/>
                  <a:gd name="T14" fmla="*/ 2147483647 w 261"/>
                  <a:gd name="T15" fmla="*/ 2147483647 h 144"/>
                  <a:gd name="T16" fmla="*/ 2147483647 w 261"/>
                  <a:gd name="T17" fmla="*/ 2147483647 h 144"/>
                  <a:gd name="T18" fmla="*/ 2147483647 w 261"/>
                  <a:gd name="T19" fmla="*/ 2147483647 h 144"/>
                  <a:gd name="T20" fmla="*/ 0 w 261"/>
                  <a:gd name="T21" fmla="*/ 2147483647 h 144"/>
                  <a:gd name="T22" fmla="*/ 2147483647 w 261"/>
                  <a:gd name="T23" fmla="*/ 2147483647 h 144"/>
                  <a:gd name="T24" fmla="*/ 2147483647 w 261"/>
                  <a:gd name="T25" fmla="*/ 2147483647 h 144"/>
                  <a:gd name="T26" fmla="*/ 2147483647 w 261"/>
                  <a:gd name="T27" fmla="*/ 0 h 144"/>
                  <a:gd name="T28" fmla="*/ 2147483647 w 261"/>
                  <a:gd name="T29" fmla="*/ 2147483647 h 144"/>
                  <a:gd name="T30" fmla="*/ 2147483647 w 261"/>
                  <a:gd name="T31" fmla="*/ 2147483647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1"/>
                  <a:gd name="T49" fmla="*/ 0 h 144"/>
                  <a:gd name="T50" fmla="*/ 261 w 261"/>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1" h="144">
                    <a:moveTo>
                      <a:pt x="183" y="42"/>
                    </a:moveTo>
                    <a:lnTo>
                      <a:pt x="239" y="56"/>
                    </a:lnTo>
                    <a:lnTo>
                      <a:pt x="261" y="84"/>
                    </a:lnTo>
                    <a:lnTo>
                      <a:pt x="261" y="113"/>
                    </a:lnTo>
                    <a:lnTo>
                      <a:pt x="243" y="138"/>
                    </a:lnTo>
                    <a:lnTo>
                      <a:pt x="194" y="144"/>
                    </a:lnTo>
                    <a:lnTo>
                      <a:pt x="130" y="109"/>
                    </a:lnTo>
                    <a:lnTo>
                      <a:pt x="55" y="63"/>
                    </a:lnTo>
                    <a:lnTo>
                      <a:pt x="42" y="52"/>
                    </a:lnTo>
                    <a:lnTo>
                      <a:pt x="44" y="75"/>
                    </a:lnTo>
                    <a:lnTo>
                      <a:pt x="0" y="84"/>
                    </a:lnTo>
                    <a:lnTo>
                      <a:pt x="2" y="40"/>
                    </a:lnTo>
                    <a:lnTo>
                      <a:pt x="18" y="4"/>
                    </a:lnTo>
                    <a:lnTo>
                      <a:pt x="46" y="0"/>
                    </a:lnTo>
                    <a:lnTo>
                      <a:pt x="104" y="17"/>
                    </a:lnTo>
                    <a:lnTo>
                      <a:pt x="18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3" name="Freeform 32"/>
              <p:cNvSpPr>
                <a:spLocks/>
              </p:cNvSpPr>
              <p:nvPr/>
            </p:nvSpPr>
            <p:spPr bwMode="auto">
              <a:xfrm>
                <a:off x="3382963" y="5500143"/>
                <a:ext cx="414337" cy="227013"/>
              </a:xfrm>
              <a:custGeom>
                <a:avLst/>
                <a:gdLst>
                  <a:gd name="T0" fmla="*/ 2147483647 w 261"/>
                  <a:gd name="T1" fmla="*/ 2147483647 h 143"/>
                  <a:gd name="T2" fmla="*/ 2147483647 w 261"/>
                  <a:gd name="T3" fmla="*/ 2147483647 h 143"/>
                  <a:gd name="T4" fmla="*/ 2147483647 w 261"/>
                  <a:gd name="T5" fmla="*/ 2147483647 h 143"/>
                  <a:gd name="T6" fmla="*/ 2147483647 w 261"/>
                  <a:gd name="T7" fmla="*/ 2147483647 h 143"/>
                  <a:gd name="T8" fmla="*/ 2147483647 w 261"/>
                  <a:gd name="T9" fmla="*/ 2147483647 h 143"/>
                  <a:gd name="T10" fmla="*/ 2147483647 w 261"/>
                  <a:gd name="T11" fmla="*/ 2147483647 h 143"/>
                  <a:gd name="T12" fmla="*/ 2147483647 w 261"/>
                  <a:gd name="T13" fmla="*/ 2147483647 h 143"/>
                  <a:gd name="T14" fmla="*/ 2147483647 w 261"/>
                  <a:gd name="T15" fmla="*/ 2147483647 h 143"/>
                  <a:gd name="T16" fmla="*/ 2147483647 w 261"/>
                  <a:gd name="T17" fmla="*/ 2147483647 h 143"/>
                  <a:gd name="T18" fmla="*/ 2147483647 w 261"/>
                  <a:gd name="T19" fmla="*/ 2147483647 h 143"/>
                  <a:gd name="T20" fmla="*/ 0 w 261"/>
                  <a:gd name="T21" fmla="*/ 2147483647 h 143"/>
                  <a:gd name="T22" fmla="*/ 2147483647 w 261"/>
                  <a:gd name="T23" fmla="*/ 2147483647 h 143"/>
                  <a:gd name="T24" fmla="*/ 2147483647 w 261"/>
                  <a:gd name="T25" fmla="*/ 2147483647 h 143"/>
                  <a:gd name="T26" fmla="*/ 2147483647 w 261"/>
                  <a:gd name="T27" fmla="*/ 0 h 143"/>
                  <a:gd name="T28" fmla="*/ 2147483647 w 261"/>
                  <a:gd name="T29" fmla="*/ 2147483647 h 143"/>
                  <a:gd name="T30" fmla="*/ 2147483647 w 261"/>
                  <a:gd name="T31" fmla="*/ 2147483647 h 1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1"/>
                  <a:gd name="T49" fmla="*/ 0 h 143"/>
                  <a:gd name="T50" fmla="*/ 261 w 261"/>
                  <a:gd name="T51" fmla="*/ 143 h 1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1" h="143">
                    <a:moveTo>
                      <a:pt x="184" y="42"/>
                    </a:moveTo>
                    <a:lnTo>
                      <a:pt x="239" y="57"/>
                    </a:lnTo>
                    <a:lnTo>
                      <a:pt x="261" y="84"/>
                    </a:lnTo>
                    <a:lnTo>
                      <a:pt x="261" y="111"/>
                    </a:lnTo>
                    <a:lnTo>
                      <a:pt x="243" y="138"/>
                    </a:lnTo>
                    <a:lnTo>
                      <a:pt x="195" y="143"/>
                    </a:lnTo>
                    <a:lnTo>
                      <a:pt x="131" y="109"/>
                    </a:lnTo>
                    <a:lnTo>
                      <a:pt x="56" y="63"/>
                    </a:lnTo>
                    <a:lnTo>
                      <a:pt x="42" y="53"/>
                    </a:lnTo>
                    <a:lnTo>
                      <a:pt x="45" y="76"/>
                    </a:lnTo>
                    <a:lnTo>
                      <a:pt x="0" y="84"/>
                    </a:lnTo>
                    <a:lnTo>
                      <a:pt x="3" y="40"/>
                    </a:lnTo>
                    <a:lnTo>
                      <a:pt x="18" y="7"/>
                    </a:lnTo>
                    <a:lnTo>
                      <a:pt x="47" y="0"/>
                    </a:lnTo>
                    <a:lnTo>
                      <a:pt x="104" y="19"/>
                    </a:lnTo>
                    <a:lnTo>
                      <a:pt x="184"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4" name="Freeform 33"/>
              <p:cNvSpPr>
                <a:spLocks/>
              </p:cNvSpPr>
              <p:nvPr/>
            </p:nvSpPr>
            <p:spPr bwMode="auto">
              <a:xfrm>
                <a:off x="4970463" y="4525418"/>
                <a:ext cx="354012" cy="365125"/>
              </a:xfrm>
              <a:custGeom>
                <a:avLst/>
                <a:gdLst>
                  <a:gd name="T0" fmla="*/ 2147483647 w 223"/>
                  <a:gd name="T1" fmla="*/ 2147483647 h 230"/>
                  <a:gd name="T2" fmla="*/ 2147483647 w 223"/>
                  <a:gd name="T3" fmla="*/ 2147483647 h 230"/>
                  <a:gd name="T4" fmla="*/ 2147483647 w 223"/>
                  <a:gd name="T5" fmla="*/ 2147483647 h 230"/>
                  <a:gd name="T6" fmla="*/ 2147483647 w 223"/>
                  <a:gd name="T7" fmla="*/ 0 h 230"/>
                  <a:gd name="T8" fmla="*/ 2147483647 w 223"/>
                  <a:gd name="T9" fmla="*/ 2147483647 h 230"/>
                  <a:gd name="T10" fmla="*/ 2147483647 w 223"/>
                  <a:gd name="T11" fmla="*/ 2147483647 h 230"/>
                  <a:gd name="T12" fmla="*/ 2147483647 w 223"/>
                  <a:gd name="T13" fmla="*/ 2147483647 h 230"/>
                  <a:gd name="T14" fmla="*/ 2147483647 w 223"/>
                  <a:gd name="T15" fmla="*/ 2147483647 h 230"/>
                  <a:gd name="T16" fmla="*/ 2147483647 w 223"/>
                  <a:gd name="T17" fmla="*/ 2147483647 h 230"/>
                  <a:gd name="T18" fmla="*/ 2147483647 w 223"/>
                  <a:gd name="T19" fmla="*/ 2147483647 h 230"/>
                  <a:gd name="T20" fmla="*/ 2147483647 w 223"/>
                  <a:gd name="T21" fmla="*/ 2147483647 h 230"/>
                  <a:gd name="T22" fmla="*/ 2147483647 w 223"/>
                  <a:gd name="T23" fmla="*/ 2147483647 h 230"/>
                  <a:gd name="T24" fmla="*/ 2147483647 w 223"/>
                  <a:gd name="T25" fmla="*/ 2147483647 h 230"/>
                  <a:gd name="T26" fmla="*/ 2147483647 w 223"/>
                  <a:gd name="T27" fmla="*/ 2147483647 h 230"/>
                  <a:gd name="T28" fmla="*/ 2147483647 w 223"/>
                  <a:gd name="T29" fmla="*/ 2147483647 h 230"/>
                  <a:gd name="T30" fmla="*/ 2147483647 w 223"/>
                  <a:gd name="T31" fmla="*/ 2147483647 h 230"/>
                  <a:gd name="T32" fmla="*/ 2147483647 w 223"/>
                  <a:gd name="T33" fmla="*/ 2147483647 h 230"/>
                  <a:gd name="T34" fmla="*/ 2147483647 w 223"/>
                  <a:gd name="T35" fmla="*/ 2147483647 h 230"/>
                  <a:gd name="T36" fmla="*/ 2147483647 w 223"/>
                  <a:gd name="T37" fmla="*/ 2147483647 h 230"/>
                  <a:gd name="T38" fmla="*/ 2147483647 w 223"/>
                  <a:gd name="T39" fmla="*/ 2147483647 h 230"/>
                  <a:gd name="T40" fmla="*/ 2147483647 w 223"/>
                  <a:gd name="T41" fmla="*/ 2147483647 h 230"/>
                  <a:gd name="T42" fmla="*/ 0 w 223"/>
                  <a:gd name="T43" fmla="*/ 2147483647 h 230"/>
                  <a:gd name="T44" fmla="*/ 0 w 223"/>
                  <a:gd name="T45" fmla="*/ 2147483647 h 230"/>
                  <a:gd name="T46" fmla="*/ 2147483647 w 223"/>
                  <a:gd name="T47" fmla="*/ 2147483647 h 230"/>
                  <a:gd name="T48" fmla="*/ 2147483647 w 223"/>
                  <a:gd name="T49" fmla="*/ 2147483647 h 230"/>
                  <a:gd name="T50" fmla="*/ 2147483647 w 223"/>
                  <a:gd name="T51" fmla="*/ 2147483647 h 230"/>
                  <a:gd name="T52" fmla="*/ 2147483647 w 223"/>
                  <a:gd name="T53" fmla="*/ 2147483647 h 230"/>
                  <a:gd name="T54" fmla="*/ 2147483647 w 223"/>
                  <a:gd name="T55" fmla="*/ 2147483647 h 230"/>
                  <a:gd name="T56" fmla="*/ 2147483647 w 223"/>
                  <a:gd name="T57" fmla="*/ 2147483647 h 230"/>
                  <a:gd name="T58" fmla="*/ 2147483647 w 223"/>
                  <a:gd name="T59" fmla="*/ 2147483647 h 23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3"/>
                  <a:gd name="T91" fmla="*/ 0 h 230"/>
                  <a:gd name="T92" fmla="*/ 223 w 223"/>
                  <a:gd name="T93" fmla="*/ 230 h 23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3" h="230">
                    <a:moveTo>
                      <a:pt x="80" y="48"/>
                    </a:moveTo>
                    <a:lnTo>
                      <a:pt x="104" y="23"/>
                    </a:lnTo>
                    <a:lnTo>
                      <a:pt x="128" y="8"/>
                    </a:lnTo>
                    <a:lnTo>
                      <a:pt x="162" y="0"/>
                    </a:lnTo>
                    <a:lnTo>
                      <a:pt x="186" y="11"/>
                    </a:lnTo>
                    <a:lnTo>
                      <a:pt x="206" y="33"/>
                    </a:lnTo>
                    <a:lnTo>
                      <a:pt x="217" y="67"/>
                    </a:lnTo>
                    <a:lnTo>
                      <a:pt x="223" y="111"/>
                    </a:lnTo>
                    <a:lnTo>
                      <a:pt x="219" y="142"/>
                    </a:lnTo>
                    <a:lnTo>
                      <a:pt x="208" y="180"/>
                    </a:lnTo>
                    <a:lnTo>
                      <a:pt x="190" y="209"/>
                    </a:lnTo>
                    <a:lnTo>
                      <a:pt x="170" y="222"/>
                    </a:lnTo>
                    <a:lnTo>
                      <a:pt x="137" y="230"/>
                    </a:lnTo>
                    <a:lnTo>
                      <a:pt x="109" y="228"/>
                    </a:lnTo>
                    <a:lnTo>
                      <a:pt x="84" y="217"/>
                    </a:lnTo>
                    <a:lnTo>
                      <a:pt x="64" y="178"/>
                    </a:lnTo>
                    <a:lnTo>
                      <a:pt x="58" y="146"/>
                    </a:lnTo>
                    <a:lnTo>
                      <a:pt x="60" y="136"/>
                    </a:lnTo>
                    <a:lnTo>
                      <a:pt x="36" y="130"/>
                    </a:lnTo>
                    <a:lnTo>
                      <a:pt x="14" y="123"/>
                    </a:lnTo>
                    <a:lnTo>
                      <a:pt x="3" y="111"/>
                    </a:lnTo>
                    <a:lnTo>
                      <a:pt x="0" y="102"/>
                    </a:lnTo>
                    <a:lnTo>
                      <a:pt x="0" y="96"/>
                    </a:lnTo>
                    <a:lnTo>
                      <a:pt x="3" y="90"/>
                    </a:lnTo>
                    <a:lnTo>
                      <a:pt x="14" y="90"/>
                    </a:lnTo>
                    <a:lnTo>
                      <a:pt x="25" y="92"/>
                    </a:lnTo>
                    <a:lnTo>
                      <a:pt x="40" y="98"/>
                    </a:lnTo>
                    <a:lnTo>
                      <a:pt x="62" y="107"/>
                    </a:lnTo>
                    <a:lnTo>
                      <a:pt x="67" y="79"/>
                    </a:lnTo>
                    <a:lnTo>
                      <a:pt x="8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5" name="Freeform 34"/>
              <p:cNvSpPr>
                <a:spLocks/>
              </p:cNvSpPr>
              <p:nvPr/>
            </p:nvSpPr>
            <p:spPr bwMode="auto">
              <a:xfrm>
                <a:off x="4984750" y="4923881"/>
                <a:ext cx="347663" cy="584200"/>
              </a:xfrm>
              <a:custGeom>
                <a:avLst/>
                <a:gdLst>
                  <a:gd name="T0" fmla="*/ 2147483647 w 219"/>
                  <a:gd name="T1" fmla="*/ 2147483647 h 368"/>
                  <a:gd name="T2" fmla="*/ 2147483647 w 219"/>
                  <a:gd name="T3" fmla="*/ 0 h 368"/>
                  <a:gd name="T4" fmla="*/ 2147483647 w 219"/>
                  <a:gd name="T5" fmla="*/ 0 h 368"/>
                  <a:gd name="T6" fmla="*/ 2147483647 w 219"/>
                  <a:gd name="T7" fmla="*/ 2147483647 h 368"/>
                  <a:gd name="T8" fmla="*/ 2147483647 w 219"/>
                  <a:gd name="T9" fmla="*/ 2147483647 h 368"/>
                  <a:gd name="T10" fmla="*/ 2147483647 w 219"/>
                  <a:gd name="T11" fmla="*/ 2147483647 h 368"/>
                  <a:gd name="T12" fmla="*/ 2147483647 w 219"/>
                  <a:gd name="T13" fmla="*/ 2147483647 h 368"/>
                  <a:gd name="T14" fmla="*/ 2147483647 w 219"/>
                  <a:gd name="T15" fmla="*/ 2147483647 h 368"/>
                  <a:gd name="T16" fmla="*/ 2147483647 w 219"/>
                  <a:gd name="T17" fmla="*/ 2147483647 h 368"/>
                  <a:gd name="T18" fmla="*/ 2147483647 w 219"/>
                  <a:gd name="T19" fmla="*/ 2147483647 h 368"/>
                  <a:gd name="T20" fmla="*/ 2147483647 w 219"/>
                  <a:gd name="T21" fmla="*/ 2147483647 h 368"/>
                  <a:gd name="T22" fmla="*/ 2147483647 w 219"/>
                  <a:gd name="T23" fmla="*/ 2147483647 h 368"/>
                  <a:gd name="T24" fmla="*/ 2147483647 w 219"/>
                  <a:gd name="T25" fmla="*/ 2147483647 h 368"/>
                  <a:gd name="T26" fmla="*/ 2147483647 w 219"/>
                  <a:gd name="T27" fmla="*/ 2147483647 h 368"/>
                  <a:gd name="T28" fmla="*/ 2147483647 w 219"/>
                  <a:gd name="T29" fmla="*/ 2147483647 h 368"/>
                  <a:gd name="T30" fmla="*/ 2147483647 w 219"/>
                  <a:gd name="T31" fmla="*/ 2147483647 h 368"/>
                  <a:gd name="T32" fmla="*/ 2147483647 w 219"/>
                  <a:gd name="T33" fmla="*/ 2147483647 h 368"/>
                  <a:gd name="T34" fmla="*/ 2147483647 w 219"/>
                  <a:gd name="T35" fmla="*/ 2147483647 h 368"/>
                  <a:gd name="T36" fmla="*/ 0 w 219"/>
                  <a:gd name="T37" fmla="*/ 2147483647 h 368"/>
                  <a:gd name="T38" fmla="*/ 0 w 219"/>
                  <a:gd name="T39" fmla="*/ 2147483647 h 368"/>
                  <a:gd name="T40" fmla="*/ 2147483647 w 219"/>
                  <a:gd name="T41" fmla="*/ 2147483647 h 368"/>
                  <a:gd name="T42" fmla="*/ 2147483647 w 219"/>
                  <a:gd name="T43" fmla="*/ 2147483647 h 368"/>
                  <a:gd name="T44" fmla="*/ 2147483647 w 219"/>
                  <a:gd name="T45" fmla="*/ 2147483647 h 368"/>
                  <a:gd name="T46" fmla="*/ 2147483647 w 219"/>
                  <a:gd name="T47" fmla="*/ 2147483647 h 368"/>
                  <a:gd name="T48" fmla="*/ 2147483647 w 219"/>
                  <a:gd name="T49" fmla="*/ 2147483647 h 368"/>
                  <a:gd name="T50" fmla="*/ 2147483647 w 219"/>
                  <a:gd name="T51" fmla="*/ 2147483647 h 368"/>
                  <a:gd name="T52" fmla="*/ 2147483647 w 219"/>
                  <a:gd name="T53" fmla="*/ 2147483647 h 368"/>
                  <a:gd name="T54" fmla="*/ 2147483647 w 219"/>
                  <a:gd name="T55" fmla="*/ 2147483647 h 3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9"/>
                  <a:gd name="T85" fmla="*/ 0 h 368"/>
                  <a:gd name="T86" fmla="*/ 219 w 219"/>
                  <a:gd name="T87" fmla="*/ 368 h 3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9" h="368">
                    <a:moveTo>
                      <a:pt x="53" y="10"/>
                    </a:moveTo>
                    <a:lnTo>
                      <a:pt x="82" y="0"/>
                    </a:lnTo>
                    <a:lnTo>
                      <a:pt x="117" y="0"/>
                    </a:lnTo>
                    <a:lnTo>
                      <a:pt x="150" y="4"/>
                    </a:lnTo>
                    <a:lnTo>
                      <a:pt x="168" y="19"/>
                    </a:lnTo>
                    <a:lnTo>
                      <a:pt x="186" y="46"/>
                    </a:lnTo>
                    <a:lnTo>
                      <a:pt x="201" y="88"/>
                    </a:lnTo>
                    <a:lnTo>
                      <a:pt x="214" y="148"/>
                    </a:lnTo>
                    <a:lnTo>
                      <a:pt x="219" y="207"/>
                    </a:lnTo>
                    <a:lnTo>
                      <a:pt x="214" y="267"/>
                    </a:lnTo>
                    <a:lnTo>
                      <a:pt x="201" y="303"/>
                    </a:lnTo>
                    <a:lnTo>
                      <a:pt x="190" y="332"/>
                    </a:lnTo>
                    <a:lnTo>
                      <a:pt x="170" y="347"/>
                    </a:lnTo>
                    <a:lnTo>
                      <a:pt x="142" y="357"/>
                    </a:lnTo>
                    <a:lnTo>
                      <a:pt x="106" y="363"/>
                    </a:lnTo>
                    <a:lnTo>
                      <a:pt x="71" y="368"/>
                    </a:lnTo>
                    <a:lnTo>
                      <a:pt x="36" y="363"/>
                    </a:lnTo>
                    <a:lnTo>
                      <a:pt x="7" y="345"/>
                    </a:lnTo>
                    <a:lnTo>
                      <a:pt x="0" y="313"/>
                    </a:lnTo>
                    <a:lnTo>
                      <a:pt x="0" y="274"/>
                    </a:lnTo>
                    <a:lnTo>
                      <a:pt x="16" y="234"/>
                    </a:lnTo>
                    <a:lnTo>
                      <a:pt x="49" y="198"/>
                    </a:lnTo>
                    <a:lnTo>
                      <a:pt x="60" y="165"/>
                    </a:lnTo>
                    <a:lnTo>
                      <a:pt x="53" y="129"/>
                    </a:lnTo>
                    <a:lnTo>
                      <a:pt x="38" y="98"/>
                    </a:lnTo>
                    <a:lnTo>
                      <a:pt x="29" y="63"/>
                    </a:lnTo>
                    <a:lnTo>
                      <a:pt x="40" y="25"/>
                    </a:lnTo>
                    <a:lnTo>
                      <a:pt x="53"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6" name="Freeform 35"/>
              <p:cNvSpPr>
                <a:spLocks/>
              </p:cNvSpPr>
              <p:nvPr/>
            </p:nvSpPr>
            <p:spPr bwMode="auto">
              <a:xfrm>
                <a:off x="4754563" y="5274718"/>
                <a:ext cx="412750" cy="230188"/>
              </a:xfrm>
              <a:custGeom>
                <a:avLst/>
                <a:gdLst>
                  <a:gd name="T0" fmla="*/ 2147483647 w 260"/>
                  <a:gd name="T1" fmla="*/ 2147483647 h 145"/>
                  <a:gd name="T2" fmla="*/ 2147483647 w 260"/>
                  <a:gd name="T3" fmla="*/ 2147483647 h 145"/>
                  <a:gd name="T4" fmla="*/ 2147483647 w 260"/>
                  <a:gd name="T5" fmla="*/ 2147483647 h 145"/>
                  <a:gd name="T6" fmla="*/ 2147483647 w 260"/>
                  <a:gd name="T7" fmla="*/ 2147483647 h 145"/>
                  <a:gd name="T8" fmla="*/ 2147483647 w 260"/>
                  <a:gd name="T9" fmla="*/ 2147483647 h 145"/>
                  <a:gd name="T10" fmla="*/ 2147483647 w 260"/>
                  <a:gd name="T11" fmla="*/ 2147483647 h 145"/>
                  <a:gd name="T12" fmla="*/ 2147483647 w 260"/>
                  <a:gd name="T13" fmla="*/ 2147483647 h 145"/>
                  <a:gd name="T14" fmla="*/ 2147483647 w 260"/>
                  <a:gd name="T15" fmla="*/ 2147483647 h 145"/>
                  <a:gd name="T16" fmla="*/ 2147483647 w 260"/>
                  <a:gd name="T17" fmla="*/ 2147483647 h 145"/>
                  <a:gd name="T18" fmla="*/ 2147483647 w 260"/>
                  <a:gd name="T19" fmla="*/ 2147483647 h 145"/>
                  <a:gd name="T20" fmla="*/ 0 w 260"/>
                  <a:gd name="T21" fmla="*/ 2147483647 h 145"/>
                  <a:gd name="T22" fmla="*/ 2147483647 w 260"/>
                  <a:gd name="T23" fmla="*/ 2147483647 h 145"/>
                  <a:gd name="T24" fmla="*/ 2147483647 w 260"/>
                  <a:gd name="T25" fmla="*/ 2147483647 h 145"/>
                  <a:gd name="T26" fmla="*/ 2147483647 w 260"/>
                  <a:gd name="T27" fmla="*/ 0 h 145"/>
                  <a:gd name="T28" fmla="*/ 2147483647 w 260"/>
                  <a:gd name="T29" fmla="*/ 2147483647 h 145"/>
                  <a:gd name="T30" fmla="*/ 2147483647 w 260"/>
                  <a:gd name="T31" fmla="*/ 2147483647 h 1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0"/>
                  <a:gd name="T49" fmla="*/ 0 h 145"/>
                  <a:gd name="T50" fmla="*/ 260 w 260"/>
                  <a:gd name="T51" fmla="*/ 145 h 1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0" h="145">
                    <a:moveTo>
                      <a:pt x="183" y="42"/>
                    </a:moveTo>
                    <a:lnTo>
                      <a:pt x="238" y="57"/>
                    </a:lnTo>
                    <a:lnTo>
                      <a:pt x="260" y="84"/>
                    </a:lnTo>
                    <a:lnTo>
                      <a:pt x="260" y="113"/>
                    </a:lnTo>
                    <a:lnTo>
                      <a:pt x="242" y="138"/>
                    </a:lnTo>
                    <a:lnTo>
                      <a:pt x="194" y="145"/>
                    </a:lnTo>
                    <a:lnTo>
                      <a:pt x="130" y="109"/>
                    </a:lnTo>
                    <a:lnTo>
                      <a:pt x="55" y="63"/>
                    </a:lnTo>
                    <a:lnTo>
                      <a:pt x="41" y="53"/>
                    </a:lnTo>
                    <a:lnTo>
                      <a:pt x="44" y="76"/>
                    </a:lnTo>
                    <a:lnTo>
                      <a:pt x="0" y="84"/>
                    </a:lnTo>
                    <a:lnTo>
                      <a:pt x="2" y="40"/>
                    </a:lnTo>
                    <a:lnTo>
                      <a:pt x="17" y="5"/>
                    </a:lnTo>
                    <a:lnTo>
                      <a:pt x="46" y="0"/>
                    </a:lnTo>
                    <a:lnTo>
                      <a:pt x="103" y="17"/>
                    </a:lnTo>
                    <a:lnTo>
                      <a:pt x="18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7" name="Freeform 36"/>
              <p:cNvSpPr>
                <a:spLocks/>
              </p:cNvSpPr>
              <p:nvPr/>
            </p:nvSpPr>
            <p:spPr bwMode="auto">
              <a:xfrm>
                <a:off x="4883150" y="5235031"/>
                <a:ext cx="414338" cy="225425"/>
              </a:xfrm>
              <a:custGeom>
                <a:avLst/>
                <a:gdLst>
                  <a:gd name="T0" fmla="*/ 2147483647 w 261"/>
                  <a:gd name="T1" fmla="*/ 2147483647 h 142"/>
                  <a:gd name="T2" fmla="*/ 2147483647 w 261"/>
                  <a:gd name="T3" fmla="*/ 2147483647 h 142"/>
                  <a:gd name="T4" fmla="*/ 2147483647 w 261"/>
                  <a:gd name="T5" fmla="*/ 2147483647 h 142"/>
                  <a:gd name="T6" fmla="*/ 2147483647 w 261"/>
                  <a:gd name="T7" fmla="*/ 2147483647 h 142"/>
                  <a:gd name="T8" fmla="*/ 2147483647 w 261"/>
                  <a:gd name="T9" fmla="*/ 2147483647 h 142"/>
                  <a:gd name="T10" fmla="*/ 2147483647 w 261"/>
                  <a:gd name="T11" fmla="*/ 2147483647 h 142"/>
                  <a:gd name="T12" fmla="*/ 2147483647 w 261"/>
                  <a:gd name="T13" fmla="*/ 2147483647 h 142"/>
                  <a:gd name="T14" fmla="*/ 2147483647 w 261"/>
                  <a:gd name="T15" fmla="*/ 2147483647 h 142"/>
                  <a:gd name="T16" fmla="*/ 2147483647 w 261"/>
                  <a:gd name="T17" fmla="*/ 2147483647 h 142"/>
                  <a:gd name="T18" fmla="*/ 2147483647 w 261"/>
                  <a:gd name="T19" fmla="*/ 2147483647 h 142"/>
                  <a:gd name="T20" fmla="*/ 0 w 261"/>
                  <a:gd name="T21" fmla="*/ 2147483647 h 142"/>
                  <a:gd name="T22" fmla="*/ 2147483647 w 261"/>
                  <a:gd name="T23" fmla="*/ 2147483647 h 142"/>
                  <a:gd name="T24" fmla="*/ 2147483647 w 261"/>
                  <a:gd name="T25" fmla="*/ 2147483647 h 142"/>
                  <a:gd name="T26" fmla="*/ 2147483647 w 261"/>
                  <a:gd name="T27" fmla="*/ 0 h 142"/>
                  <a:gd name="T28" fmla="*/ 2147483647 w 261"/>
                  <a:gd name="T29" fmla="*/ 2147483647 h 142"/>
                  <a:gd name="T30" fmla="*/ 2147483647 w 261"/>
                  <a:gd name="T31" fmla="*/ 2147483647 h 1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1"/>
                  <a:gd name="T49" fmla="*/ 0 h 142"/>
                  <a:gd name="T50" fmla="*/ 261 w 261"/>
                  <a:gd name="T51" fmla="*/ 142 h 1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1" h="142">
                    <a:moveTo>
                      <a:pt x="183" y="42"/>
                    </a:moveTo>
                    <a:lnTo>
                      <a:pt x="239" y="57"/>
                    </a:lnTo>
                    <a:lnTo>
                      <a:pt x="261" y="84"/>
                    </a:lnTo>
                    <a:lnTo>
                      <a:pt x="261" y="111"/>
                    </a:lnTo>
                    <a:lnTo>
                      <a:pt x="243" y="138"/>
                    </a:lnTo>
                    <a:lnTo>
                      <a:pt x="194" y="142"/>
                    </a:lnTo>
                    <a:lnTo>
                      <a:pt x="130" y="109"/>
                    </a:lnTo>
                    <a:lnTo>
                      <a:pt x="55" y="63"/>
                    </a:lnTo>
                    <a:lnTo>
                      <a:pt x="42" y="53"/>
                    </a:lnTo>
                    <a:lnTo>
                      <a:pt x="44" y="76"/>
                    </a:lnTo>
                    <a:lnTo>
                      <a:pt x="0" y="84"/>
                    </a:lnTo>
                    <a:lnTo>
                      <a:pt x="2" y="40"/>
                    </a:lnTo>
                    <a:lnTo>
                      <a:pt x="18" y="7"/>
                    </a:lnTo>
                    <a:lnTo>
                      <a:pt x="47" y="0"/>
                    </a:lnTo>
                    <a:lnTo>
                      <a:pt x="104" y="19"/>
                    </a:lnTo>
                    <a:lnTo>
                      <a:pt x="18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8" name="Freeform 37"/>
              <p:cNvSpPr>
                <a:spLocks/>
              </p:cNvSpPr>
              <p:nvPr/>
            </p:nvSpPr>
            <p:spPr bwMode="auto">
              <a:xfrm>
                <a:off x="5094288" y="4942931"/>
                <a:ext cx="328612" cy="455612"/>
              </a:xfrm>
              <a:custGeom>
                <a:avLst/>
                <a:gdLst>
                  <a:gd name="T0" fmla="*/ 2147483647 w 207"/>
                  <a:gd name="T1" fmla="*/ 0 h 287"/>
                  <a:gd name="T2" fmla="*/ 2147483647 w 207"/>
                  <a:gd name="T3" fmla="*/ 2147483647 h 287"/>
                  <a:gd name="T4" fmla="*/ 2147483647 w 207"/>
                  <a:gd name="T5" fmla="*/ 2147483647 h 287"/>
                  <a:gd name="T6" fmla="*/ 2147483647 w 207"/>
                  <a:gd name="T7" fmla="*/ 2147483647 h 287"/>
                  <a:gd name="T8" fmla="*/ 2147483647 w 207"/>
                  <a:gd name="T9" fmla="*/ 2147483647 h 287"/>
                  <a:gd name="T10" fmla="*/ 2147483647 w 207"/>
                  <a:gd name="T11" fmla="*/ 2147483647 h 287"/>
                  <a:gd name="T12" fmla="*/ 2147483647 w 207"/>
                  <a:gd name="T13" fmla="*/ 2147483647 h 287"/>
                  <a:gd name="T14" fmla="*/ 2147483647 w 207"/>
                  <a:gd name="T15" fmla="*/ 2147483647 h 287"/>
                  <a:gd name="T16" fmla="*/ 2147483647 w 207"/>
                  <a:gd name="T17" fmla="*/ 2147483647 h 287"/>
                  <a:gd name="T18" fmla="*/ 2147483647 w 207"/>
                  <a:gd name="T19" fmla="*/ 2147483647 h 287"/>
                  <a:gd name="T20" fmla="*/ 2147483647 w 207"/>
                  <a:gd name="T21" fmla="*/ 2147483647 h 287"/>
                  <a:gd name="T22" fmla="*/ 2147483647 w 207"/>
                  <a:gd name="T23" fmla="*/ 2147483647 h 287"/>
                  <a:gd name="T24" fmla="*/ 2147483647 w 207"/>
                  <a:gd name="T25" fmla="*/ 2147483647 h 287"/>
                  <a:gd name="T26" fmla="*/ 2147483647 w 207"/>
                  <a:gd name="T27" fmla="*/ 2147483647 h 287"/>
                  <a:gd name="T28" fmla="*/ 2147483647 w 207"/>
                  <a:gd name="T29" fmla="*/ 2147483647 h 287"/>
                  <a:gd name="T30" fmla="*/ 2147483647 w 207"/>
                  <a:gd name="T31" fmla="*/ 2147483647 h 287"/>
                  <a:gd name="T32" fmla="*/ 2147483647 w 207"/>
                  <a:gd name="T33" fmla="*/ 2147483647 h 287"/>
                  <a:gd name="T34" fmla="*/ 2147483647 w 207"/>
                  <a:gd name="T35" fmla="*/ 2147483647 h 287"/>
                  <a:gd name="T36" fmla="*/ 2147483647 w 207"/>
                  <a:gd name="T37" fmla="*/ 2147483647 h 287"/>
                  <a:gd name="T38" fmla="*/ 2147483647 w 207"/>
                  <a:gd name="T39" fmla="*/ 2147483647 h 287"/>
                  <a:gd name="T40" fmla="*/ 0 w 207"/>
                  <a:gd name="T41" fmla="*/ 2147483647 h 287"/>
                  <a:gd name="T42" fmla="*/ 0 w 207"/>
                  <a:gd name="T43" fmla="*/ 2147483647 h 287"/>
                  <a:gd name="T44" fmla="*/ 0 w 207"/>
                  <a:gd name="T45" fmla="*/ 2147483647 h 287"/>
                  <a:gd name="T46" fmla="*/ 2147483647 w 207"/>
                  <a:gd name="T47" fmla="*/ 2147483647 h 287"/>
                  <a:gd name="T48" fmla="*/ 2147483647 w 207"/>
                  <a:gd name="T49" fmla="*/ 2147483647 h 287"/>
                  <a:gd name="T50" fmla="*/ 2147483647 w 207"/>
                  <a:gd name="T51" fmla="*/ 2147483647 h 287"/>
                  <a:gd name="T52" fmla="*/ 2147483647 w 207"/>
                  <a:gd name="T53" fmla="*/ 2147483647 h 287"/>
                  <a:gd name="T54" fmla="*/ 2147483647 w 207"/>
                  <a:gd name="T55" fmla="*/ 2147483647 h 287"/>
                  <a:gd name="T56" fmla="*/ 2147483647 w 207"/>
                  <a:gd name="T57" fmla="*/ 2147483647 h 287"/>
                  <a:gd name="T58" fmla="*/ 2147483647 w 207"/>
                  <a:gd name="T59" fmla="*/ 2147483647 h 287"/>
                  <a:gd name="T60" fmla="*/ 2147483647 w 207"/>
                  <a:gd name="T61" fmla="*/ 2147483647 h 287"/>
                  <a:gd name="T62" fmla="*/ 2147483647 w 207"/>
                  <a:gd name="T63" fmla="*/ 2147483647 h 287"/>
                  <a:gd name="T64" fmla="*/ 2147483647 w 207"/>
                  <a:gd name="T65" fmla="*/ 2147483647 h 287"/>
                  <a:gd name="T66" fmla="*/ 2147483647 w 207"/>
                  <a:gd name="T67" fmla="*/ 2147483647 h 287"/>
                  <a:gd name="T68" fmla="*/ 2147483647 w 207"/>
                  <a:gd name="T69" fmla="*/ 2147483647 h 287"/>
                  <a:gd name="T70" fmla="*/ 2147483647 w 207"/>
                  <a:gd name="T71" fmla="*/ 2147483647 h 287"/>
                  <a:gd name="T72" fmla="*/ 2147483647 w 207"/>
                  <a:gd name="T73" fmla="*/ 2147483647 h 287"/>
                  <a:gd name="T74" fmla="*/ 2147483647 w 207"/>
                  <a:gd name="T75" fmla="*/ 2147483647 h 287"/>
                  <a:gd name="T76" fmla="*/ 2147483647 w 207"/>
                  <a:gd name="T77" fmla="*/ 2147483647 h 287"/>
                  <a:gd name="T78" fmla="*/ 2147483647 w 207"/>
                  <a:gd name="T79" fmla="*/ 2147483647 h 287"/>
                  <a:gd name="T80" fmla="*/ 2147483647 w 207"/>
                  <a:gd name="T81" fmla="*/ 2147483647 h 287"/>
                  <a:gd name="T82" fmla="*/ 2147483647 w 207"/>
                  <a:gd name="T83" fmla="*/ 2147483647 h 287"/>
                  <a:gd name="T84" fmla="*/ 2147483647 w 207"/>
                  <a:gd name="T85" fmla="*/ 2147483647 h 287"/>
                  <a:gd name="T86" fmla="*/ 2147483647 w 207"/>
                  <a:gd name="T87" fmla="*/ 0 h 2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7"/>
                  <a:gd name="T133" fmla="*/ 0 h 287"/>
                  <a:gd name="T134" fmla="*/ 207 w 207"/>
                  <a:gd name="T135" fmla="*/ 287 h 2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7" h="287">
                    <a:moveTo>
                      <a:pt x="77" y="0"/>
                    </a:moveTo>
                    <a:lnTo>
                      <a:pt x="141" y="34"/>
                    </a:lnTo>
                    <a:lnTo>
                      <a:pt x="185" y="103"/>
                    </a:lnTo>
                    <a:lnTo>
                      <a:pt x="207" y="165"/>
                    </a:lnTo>
                    <a:lnTo>
                      <a:pt x="189" y="193"/>
                    </a:lnTo>
                    <a:lnTo>
                      <a:pt x="139" y="220"/>
                    </a:lnTo>
                    <a:lnTo>
                      <a:pt x="84" y="230"/>
                    </a:lnTo>
                    <a:lnTo>
                      <a:pt x="77" y="241"/>
                    </a:lnTo>
                    <a:lnTo>
                      <a:pt x="68" y="251"/>
                    </a:lnTo>
                    <a:lnTo>
                      <a:pt x="61" y="262"/>
                    </a:lnTo>
                    <a:lnTo>
                      <a:pt x="61" y="272"/>
                    </a:lnTo>
                    <a:lnTo>
                      <a:pt x="55" y="282"/>
                    </a:lnTo>
                    <a:lnTo>
                      <a:pt x="39" y="287"/>
                    </a:lnTo>
                    <a:lnTo>
                      <a:pt x="28" y="287"/>
                    </a:lnTo>
                    <a:lnTo>
                      <a:pt x="22" y="276"/>
                    </a:lnTo>
                    <a:lnTo>
                      <a:pt x="22" y="266"/>
                    </a:lnTo>
                    <a:lnTo>
                      <a:pt x="28" y="255"/>
                    </a:lnTo>
                    <a:lnTo>
                      <a:pt x="39" y="245"/>
                    </a:lnTo>
                    <a:lnTo>
                      <a:pt x="26" y="245"/>
                    </a:lnTo>
                    <a:lnTo>
                      <a:pt x="15" y="247"/>
                    </a:lnTo>
                    <a:lnTo>
                      <a:pt x="0" y="245"/>
                    </a:lnTo>
                    <a:lnTo>
                      <a:pt x="0" y="234"/>
                    </a:lnTo>
                    <a:lnTo>
                      <a:pt x="0" y="224"/>
                    </a:lnTo>
                    <a:lnTo>
                      <a:pt x="11" y="216"/>
                    </a:lnTo>
                    <a:lnTo>
                      <a:pt x="22" y="216"/>
                    </a:lnTo>
                    <a:lnTo>
                      <a:pt x="33" y="216"/>
                    </a:lnTo>
                    <a:lnTo>
                      <a:pt x="44" y="214"/>
                    </a:lnTo>
                    <a:lnTo>
                      <a:pt x="39" y="203"/>
                    </a:lnTo>
                    <a:lnTo>
                      <a:pt x="28" y="197"/>
                    </a:lnTo>
                    <a:lnTo>
                      <a:pt x="26" y="186"/>
                    </a:lnTo>
                    <a:lnTo>
                      <a:pt x="26" y="176"/>
                    </a:lnTo>
                    <a:lnTo>
                      <a:pt x="35" y="168"/>
                    </a:lnTo>
                    <a:lnTo>
                      <a:pt x="46" y="168"/>
                    </a:lnTo>
                    <a:lnTo>
                      <a:pt x="57" y="176"/>
                    </a:lnTo>
                    <a:lnTo>
                      <a:pt x="68" y="182"/>
                    </a:lnTo>
                    <a:lnTo>
                      <a:pt x="79" y="186"/>
                    </a:lnTo>
                    <a:lnTo>
                      <a:pt x="90" y="193"/>
                    </a:lnTo>
                    <a:lnTo>
                      <a:pt x="145" y="178"/>
                    </a:lnTo>
                    <a:lnTo>
                      <a:pt x="172" y="157"/>
                    </a:lnTo>
                    <a:lnTo>
                      <a:pt x="150" y="109"/>
                    </a:lnTo>
                    <a:lnTo>
                      <a:pt x="95" y="69"/>
                    </a:lnTo>
                    <a:lnTo>
                      <a:pt x="50" y="38"/>
                    </a:lnTo>
                    <a:lnTo>
                      <a:pt x="46" y="9"/>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9" name="Freeform 38"/>
              <p:cNvSpPr>
                <a:spLocks/>
              </p:cNvSpPr>
              <p:nvPr/>
            </p:nvSpPr>
            <p:spPr bwMode="auto">
              <a:xfrm>
                <a:off x="4862513" y="4946106"/>
                <a:ext cx="328612" cy="458787"/>
              </a:xfrm>
              <a:custGeom>
                <a:avLst/>
                <a:gdLst>
                  <a:gd name="T0" fmla="*/ 2147483647 w 207"/>
                  <a:gd name="T1" fmla="*/ 0 h 289"/>
                  <a:gd name="T2" fmla="*/ 2147483647 w 207"/>
                  <a:gd name="T3" fmla="*/ 2147483647 h 289"/>
                  <a:gd name="T4" fmla="*/ 2147483647 w 207"/>
                  <a:gd name="T5" fmla="*/ 2147483647 h 289"/>
                  <a:gd name="T6" fmla="*/ 0 w 207"/>
                  <a:gd name="T7" fmla="*/ 2147483647 h 289"/>
                  <a:gd name="T8" fmla="*/ 2147483647 w 207"/>
                  <a:gd name="T9" fmla="*/ 2147483647 h 289"/>
                  <a:gd name="T10" fmla="*/ 2147483647 w 207"/>
                  <a:gd name="T11" fmla="*/ 2147483647 h 289"/>
                  <a:gd name="T12" fmla="*/ 2147483647 w 207"/>
                  <a:gd name="T13" fmla="*/ 2147483647 h 289"/>
                  <a:gd name="T14" fmla="*/ 2147483647 w 207"/>
                  <a:gd name="T15" fmla="*/ 2147483647 h 289"/>
                  <a:gd name="T16" fmla="*/ 2147483647 w 207"/>
                  <a:gd name="T17" fmla="*/ 2147483647 h 289"/>
                  <a:gd name="T18" fmla="*/ 2147483647 w 207"/>
                  <a:gd name="T19" fmla="*/ 2147483647 h 289"/>
                  <a:gd name="T20" fmla="*/ 2147483647 w 207"/>
                  <a:gd name="T21" fmla="*/ 2147483647 h 289"/>
                  <a:gd name="T22" fmla="*/ 2147483647 w 207"/>
                  <a:gd name="T23" fmla="*/ 2147483647 h 289"/>
                  <a:gd name="T24" fmla="*/ 2147483647 w 207"/>
                  <a:gd name="T25" fmla="*/ 2147483647 h 289"/>
                  <a:gd name="T26" fmla="*/ 2147483647 w 207"/>
                  <a:gd name="T27" fmla="*/ 2147483647 h 289"/>
                  <a:gd name="T28" fmla="*/ 2147483647 w 207"/>
                  <a:gd name="T29" fmla="*/ 2147483647 h 289"/>
                  <a:gd name="T30" fmla="*/ 2147483647 w 207"/>
                  <a:gd name="T31" fmla="*/ 2147483647 h 289"/>
                  <a:gd name="T32" fmla="*/ 2147483647 w 207"/>
                  <a:gd name="T33" fmla="*/ 2147483647 h 289"/>
                  <a:gd name="T34" fmla="*/ 2147483647 w 207"/>
                  <a:gd name="T35" fmla="*/ 2147483647 h 289"/>
                  <a:gd name="T36" fmla="*/ 2147483647 w 207"/>
                  <a:gd name="T37" fmla="*/ 2147483647 h 289"/>
                  <a:gd name="T38" fmla="*/ 2147483647 w 207"/>
                  <a:gd name="T39" fmla="*/ 2147483647 h 289"/>
                  <a:gd name="T40" fmla="*/ 2147483647 w 207"/>
                  <a:gd name="T41" fmla="*/ 2147483647 h 289"/>
                  <a:gd name="T42" fmla="*/ 2147483647 w 207"/>
                  <a:gd name="T43" fmla="*/ 2147483647 h 289"/>
                  <a:gd name="T44" fmla="*/ 2147483647 w 207"/>
                  <a:gd name="T45" fmla="*/ 2147483647 h 289"/>
                  <a:gd name="T46" fmla="*/ 2147483647 w 207"/>
                  <a:gd name="T47" fmla="*/ 2147483647 h 289"/>
                  <a:gd name="T48" fmla="*/ 2147483647 w 207"/>
                  <a:gd name="T49" fmla="*/ 2147483647 h 289"/>
                  <a:gd name="T50" fmla="*/ 2147483647 w 207"/>
                  <a:gd name="T51" fmla="*/ 2147483647 h 289"/>
                  <a:gd name="T52" fmla="*/ 2147483647 w 207"/>
                  <a:gd name="T53" fmla="*/ 2147483647 h 289"/>
                  <a:gd name="T54" fmla="*/ 2147483647 w 207"/>
                  <a:gd name="T55" fmla="*/ 2147483647 h 289"/>
                  <a:gd name="T56" fmla="*/ 2147483647 w 207"/>
                  <a:gd name="T57" fmla="*/ 2147483647 h 289"/>
                  <a:gd name="T58" fmla="*/ 2147483647 w 207"/>
                  <a:gd name="T59" fmla="*/ 2147483647 h 289"/>
                  <a:gd name="T60" fmla="*/ 2147483647 w 207"/>
                  <a:gd name="T61" fmla="*/ 2147483647 h 289"/>
                  <a:gd name="T62" fmla="*/ 2147483647 w 207"/>
                  <a:gd name="T63" fmla="*/ 2147483647 h 289"/>
                  <a:gd name="T64" fmla="*/ 2147483647 w 207"/>
                  <a:gd name="T65" fmla="*/ 2147483647 h 289"/>
                  <a:gd name="T66" fmla="*/ 2147483647 w 207"/>
                  <a:gd name="T67" fmla="*/ 2147483647 h 289"/>
                  <a:gd name="T68" fmla="*/ 2147483647 w 207"/>
                  <a:gd name="T69" fmla="*/ 2147483647 h 289"/>
                  <a:gd name="T70" fmla="*/ 2147483647 w 207"/>
                  <a:gd name="T71" fmla="*/ 2147483647 h 289"/>
                  <a:gd name="T72" fmla="*/ 2147483647 w 207"/>
                  <a:gd name="T73" fmla="*/ 2147483647 h 289"/>
                  <a:gd name="T74" fmla="*/ 2147483647 w 207"/>
                  <a:gd name="T75" fmla="*/ 2147483647 h 289"/>
                  <a:gd name="T76" fmla="*/ 2147483647 w 207"/>
                  <a:gd name="T77" fmla="*/ 2147483647 h 289"/>
                  <a:gd name="T78" fmla="*/ 2147483647 w 207"/>
                  <a:gd name="T79" fmla="*/ 2147483647 h 289"/>
                  <a:gd name="T80" fmla="*/ 2147483647 w 207"/>
                  <a:gd name="T81" fmla="*/ 2147483647 h 289"/>
                  <a:gd name="T82" fmla="*/ 2147483647 w 207"/>
                  <a:gd name="T83" fmla="*/ 2147483647 h 289"/>
                  <a:gd name="T84" fmla="*/ 2147483647 w 207"/>
                  <a:gd name="T85" fmla="*/ 2147483647 h 289"/>
                  <a:gd name="T86" fmla="*/ 2147483647 w 207"/>
                  <a:gd name="T87" fmla="*/ 0 h 28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7"/>
                  <a:gd name="T133" fmla="*/ 0 h 289"/>
                  <a:gd name="T134" fmla="*/ 207 w 207"/>
                  <a:gd name="T135" fmla="*/ 289 h 28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7" h="289">
                    <a:moveTo>
                      <a:pt x="130" y="0"/>
                    </a:moveTo>
                    <a:lnTo>
                      <a:pt x="66" y="36"/>
                    </a:lnTo>
                    <a:lnTo>
                      <a:pt x="22" y="105"/>
                    </a:lnTo>
                    <a:lnTo>
                      <a:pt x="0" y="168"/>
                    </a:lnTo>
                    <a:lnTo>
                      <a:pt x="18" y="195"/>
                    </a:lnTo>
                    <a:lnTo>
                      <a:pt x="68" y="222"/>
                    </a:lnTo>
                    <a:lnTo>
                      <a:pt x="124" y="232"/>
                    </a:lnTo>
                    <a:lnTo>
                      <a:pt x="130" y="243"/>
                    </a:lnTo>
                    <a:lnTo>
                      <a:pt x="139" y="253"/>
                    </a:lnTo>
                    <a:lnTo>
                      <a:pt x="146" y="264"/>
                    </a:lnTo>
                    <a:lnTo>
                      <a:pt x="146" y="274"/>
                    </a:lnTo>
                    <a:lnTo>
                      <a:pt x="152" y="285"/>
                    </a:lnTo>
                    <a:lnTo>
                      <a:pt x="168" y="289"/>
                    </a:lnTo>
                    <a:lnTo>
                      <a:pt x="179" y="289"/>
                    </a:lnTo>
                    <a:lnTo>
                      <a:pt x="185" y="278"/>
                    </a:lnTo>
                    <a:lnTo>
                      <a:pt x="185" y="268"/>
                    </a:lnTo>
                    <a:lnTo>
                      <a:pt x="179" y="258"/>
                    </a:lnTo>
                    <a:lnTo>
                      <a:pt x="168" y="247"/>
                    </a:lnTo>
                    <a:lnTo>
                      <a:pt x="181" y="247"/>
                    </a:lnTo>
                    <a:lnTo>
                      <a:pt x="192" y="251"/>
                    </a:lnTo>
                    <a:lnTo>
                      <a:pt x="207" y="247"/>
                    </a:lnTo>
                    <a:lnTo>
                      <a:pt x="207" y="237"/>
                    </a:lnTo>
                    <a:lnTo>
                      <a:pt x="207" y="226"/>
                    </a:lnTo>
                    <a:lnTo>
                      <a:pt x="196" y="220"/>
                    </a:lnTo>
                    <a:lnTo>
                      <a:pt x="185" y="220"/>
                    </a:lnTo>
                    <a:lnTo>
                      <a:pt x="174" y="220"/>
                    </a:lnTo>
                    <a:lnTo>
                      <a:pt x="163" y="216"/>
                    </a:lnTo>
                    <a:lnTo>
                      <a:pt x="168" y="205"/>
                    </a:lnTo>
                    <a:lnTo>
                      <a:pt x="179" y="199"/>
                    </a:lnTo>
                    <a:lnTo>
                      <a:pt x="181" y="189"/>
                    </a:lnTo>
                    <a:lnTo>
                      <a:pt x="181" y="178"/>
                    </a:lnTo>
                    <a:lnTo>
                      <a:pt x="172" y="170"/>
                    </a:lnTo>
                    <a:lnTo>
                      <a:pt x="161" y="170"/>
                    </a:lnTo>
                    <a:lnTo>
                      <a:pt x="150" y="178"/>
                    </a:lnTo>
                    <a:lnTo>
                      <a:pt x="139" y="184"/>
                    </a:lnTo>
                    <a:lnTo>
                      <a:pt x="128" y="189"/>
                    </a:lnTo>
                    <a:lnTo>
                      <a:pt x="117" y="195"/>
                    </a:lnTo>
                    <a:lnTo>
                      <a:pt x="62" y="180"/>
                    </a:lnTo>
                    <a:lnTo>
                      <a:pt x="35" y="159"/>
                    </a:lnTo>
                    <a:lnTo>
                      <a:pt x="57" y="111"/>
                    </a:lnTo>
                    <a:lnTo>
                      <a:pt x="113" y="69"/>
                    </a:lnTo>
                    <a:lnTo>
                      <a:pt x="157" y="38"/>
                    </a:lnTo>
                    <a:lnTo>
                      <a:pt x="161" y="11"/>
                    </a:lnTo>
                    <a:lnTo>
                      <a:pt x="1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0" name="Freeform 39"/>
              <p:cNvSpPr>
                <a:spLocks/>
              </p:cNvSpPr>
              <p:nvPr/>
            </p:nvSpPr>
            <p:spPr bwMode="auto">
              <a:xfrm>
                <a:off x="3011488" y="4838156"/>
                <a:ext cx="354012" cy="363537"/>
              </a:xfrm>
              <a:custGeom>
                <a:avLst/>
                <a:gdLst>
                  <a:gd name="T0" fmla="*/ 2147483647 w 223"/>
                  <a:gd name="T1" fmla="*/ 2147483647 h 229"/>
                  <a:gd name="T2" fmla="*/ 2147483647 w 223"/>
                  <a:gd name="T3" fmla="*/ 2147483647 h 229"/>
                  <a:gd name="T4" fmla="*/ 2147483647 w 223"/>
                  <a:gd name="T5" fmla="*/ 2147483647 h 229"/>
                  <a:gd name="T6" fmla="*/ 2147483647 w 223"/>
                  <a:gd name="T7" fmla="*/ 0 h 229"/>
                  <a:gd name="T8" fmla="*/ 2147483647 w 223"/>
                  <a:gd name="T9" fmla="*/ 2147483647 h 229"/>
                  <a:gd name="T10" fmla="*/ 2147483647 w 223"/>
                  <a:gd name="T11" fmla="*/ 2147483647 h 229"/>
                  <a:gd name="T12" fmla="*/ 2147483647 w 223"/>
                  <a:gd name="T13" fmla="*/ 2147483647 h 229"/>
                  <a:gd name="T14" fmla="*/ 2147483647 w 223"/>
                  <a:gd name="T15" fmla="*/ 2147483647 h 229"/>
                  <a:gd name="T16" fmla="*/ 2147483647 w 223"/>
                  <a:gd name="T17" fmla="*/ 2147483647 h 229"/>
                  <a:gd name="T18" fmla="*/ 2147483647 w 223"/>
                  <a:gd name="T19" fmla="*/ 2147483647 h 229"/>
                  <a:gd name="T20" fmla="*/ 2147483647 w 223"/>
                  <a:gd name="T21" fmla="*/ 2147483647 h 229"/>
                  <a:gd name="T22" fmla="*/ 2147483647 w 223"/>
                  <a:gd name="T23" fmla="*/ 2147483647 h 229"/>
                  <a:gd name="T24" fmla="*/ 2147483647 w 223"/>
                  <a:gd name="T25" fmla="*/ 2147483647 h 229"/>
                  <a:gd name="T26" fmla="*/ 2147483647 w 223"/>
                  <a:gd name="T27" fmla="*/ 2147483647 h 229"/>
                  <a:gd name="T28" fmla="*/ 2147483647 w 223"/>
                  <a:gd name="T29" fmla="*/ 2147483647 h 229"/>
                  <a:gd name="T30" fmla="*/ 2147483647 w 223"/>
                  <a:gd name="T31" fmla="*/ 2147483647 h 229"/>
                  <a:gd name="T32" fmla="*/ 2147483647 w 223"/>
                  <a:gd name="T33" fmla="*/ 2147483647 h 229"/>
                  <a:gd name="T34" fmla="*/ 2147483647 w 223"/>
                  <a:gd name="T35" fmla="*/ 2147483647 h 229"/>
                  <a:gd name="T36" fmla="*/ 2147483647 w 223"/>
                  <a:gd name="T37" fmla="*/ 2147483647 h 229"/>
                  <a:gd name="T38" fmla="*/ 2147483647 w 223"/>
                  <a:gd name="T39" fmla="*/ 2147483647 h 229"/>
                  <a:gd name="T40" fmla="*/ 2147483647 w 223"/>
                  <a:gd name="T41" fmla="*/ 2147483647 h 229"/>
                  <a:gd name="T42" fmla="*/ 0 w 223"/>
                  <a:gd name="T43" fmla="*/ 2147483647 h 229"/>
                  <a:gd name="T44" fmla="*/ 0 w 223"/>
                  <a:gd name="T45" fmla="*/ 2147483647 h 229"/>
                  <a:gd name="T46" fmla="*/ 2147483647 w 223"/>
                  <a:gd name="T47" fmla="*/ 2147483647 h 229"/>
                  <a:gd name="T48" fmla="*/ 2147483647 w 223"/>
                  <a:gd name="T49" fmla="*/ 2147483647 h 229"/>
                  <a:gd name="T50" fmla="*/ 2147483647 w 223"/>
                  <a:gd name="T51" fmla="*/ 2147483647 h 229"/>
                  <a:gd name="T52" fmla="*/ 2147483647 w 223"/>
                  <a:gd name="T53" fmla="*/ 2147483647 h 229"/>
                  <a:gd name="T54" fmla="*/ 2147483647 w 223"/>
                  <a:gd name="T55" fmla="*/ 2147483647 h 229"/>
                  <a:gd name="T56" fmla="*/ 2147483647 w 223"/>
                  <a:gd name="T57" fmla="*/ 2147483647 h 229"/>
                  <a:gd name="T58" fmla="*/ 2147483647 w 223"/>
                  <a:gd name="T59" fmla="*/ 2147483647 h 22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3"/>
                  <a:gd name="T91" fmla="*/ 0 h 229"/>
                  <a:gd name="T92" fmla="*/ 223 w 223"/>
                  <a:gd name="T93" fmla="*/ 229 h 22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3" h="229">
                    <a:moveTo>
                      <a:pt x="82" y="48"/>
                    </a:moveTo>
                    <a:lnTo>
                      <a:pt x="106" y="22"/>
                    </a:lnTo>
                    <a:lnTo>
                      <a:pt x="131" y="8"/>
                    </a:lnTo>
                    <a:lnTo>
                      <a:pt x="164" y="0"/>
                    </a:lnTo>
                    <a:lnTo>
                      <a:pt x="188" y="10"/>
                    </a:lnTo>
                    <a:lnTo>
                      <a:pt x="208" y="33"/>
                    </a:lnTo>
                    <a:lnTo>
                      <a:pt x="219" y="66"/>
                    </a:lnTo>
                    <a:lnTo>
                      <a:pt x="223" y="110"/>
                    </a:lnTo>
                    <a:lnTo>
                      <a:pt x="221" y="142"/>
                    </a:lnTo>
                    <a:lnTo>
                      <a:pt x="210" y="179"/>
                    </a:lnTo>
                    <a:lnTo>
                      <a:pt x="193" y="208"/>
                    </a:lnTo>
                    <a:lnTo>
                      <a:pt x="173" y="221"/>
                    </a:lnTo>
                    <a:lnTo>
                      <a:pt x="140" y="229"/>
                    </a:lnTo>
                    <a:lnTo>
                      <a:pt x="111" y="227"/>
                    </a:lnTo>
                    <a:lnTo>
                      <a:pt x="87" y="217"/>
                    </a:lnTo>
                    <a:lnTo>
                      <a:pt x="67" y="177"/>
                    </a:lnTo>
                    <a:lnTo>
                      <a:pt x="60" y="146"/>
                    </a:lnTo>
                    <a:lnTo>
                      <a:pt x="62" y="135"/>
                    </a:lnTo>
                    <a:lnTo>
                      <a:pt x="38" y="129"/>
                    </a:lnTo>
                    <a:lnTo>
                      <a:pt x="16" y="123"/>
                    </a:lnTo>
                    <a:lnTo>
                      <a:pt x="5" y="110"/>
                    </a:lnTo>
                    <a:lnTo>
                      <a:pt x="0" y="102"/>
                    </a:lnTo>
                    <a:lnTo>
                      <a:pt x="0" y="96"/>
                    </a:lnTo>
                    <a:lnTo>
                      <a:pt x="5" y="89"/>
                    </a:lnTo>
                    <a:lnTo>
                      <a:pt x="16" y="89"/>
                    </a:lnTo>
                    <a:lnTo>
                      <a:pt x="27" y="91"/>
                    </a:lnTo>
                    <a:lnTo>
                      <a:pt x="42" y="98"/>
                    </a:lnTo>
                    <a:lnTo>
                      <a:pt x="65" y="106"/>
                    </a:lnTo>
                    <a:lnTo>
                      <a:pt x="69" y="79"/>
                    </a:lnTo>
                    <a:lnTo>
                      <a:pt x="82"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1" name="Freeform 40"/>
              <p:cNvSpPr>
                <a:spLocks/>
              </p:cNvSpPr>
              <p:nvPr/>
            </p:nvSpPr>
            <p:spPr bwMode="auto">
              <a:xfrm>
                <a:off x="3030538" y="5235031"/>
                <a:ext cx="346075" cy="584200"/>
              </a:xfrm>
              <a:custGeom>
                <a:avLst/>
                <a:gdLst>
                  <a:gd name="T0" fmla="*/ 2147483647 w 218"/>
                  <a:gd name="T1" fmla="*/ 2147483647 h 368"/>
                  <a:gd name="T2" fmla="*/ 2147483647 w 218"/>
                  <a:gd name="T3" fmla="*/ 0 h 368"/>
                  <a:gd name="T4" fmla="*/ 2147483647 w 218"/>
                  <a:gd name="T5" fmla="*/ 0 h 368"/>
                  <a:gd name="T6" fmla="*/ 2147483647 w 218"/>
                  <a:gd name="T7" fmla="*/ 2147483647 h 368"/>
                  <a:gd name="T8" fmla="*/ 2147483647 w 218"/>
                  <a:gd name="T9" fmla="*/ 2147483647 h 368"/>
                  <a:gd name="T10" fmla="*/ 2147483647 w 218"/>
                  <a:gd name="T11" fmla="*/ 2147483647 h 368"/>
                  <a:gd name="T12" fmla="*/ 2147483647 w 218"/>
                  <a:gd name="T13" fmla="*/ 2147483647 h 368"/>
                  <a:gd name="T14" fmla="*/ 2147483647 w 218"/>
                  <a:gd name="T15" fmla="*/ 2147483647 h 368"/>
                  <a:gd name="T16" fmla="*/ 2147483647 w 218"/>
                  <a:gd name="T17" fmla="*/ 2147483647 h 368"/>
                  <a:gd name="T18" fmla="*/ 2147483647 w 218"/>
                  <a:gd name="T19" fmla="*/ 2147483647 h 368"/>
                  <a:gd name="T20" fmla="*/ 2147483647 w 218"/>
                  <a:gd name="T21" fmla="*/ 2147483647 h 368"/>
                  <a:gd name="T22" fmla="*/ 2147483647 w 218"/>
                  <a:gd name="T23" fmla="*/ 2147483647 h 368"/>
                  <a:gd name="T24" fmla="*/ 2147483647 w 218"/>
                  <a:gd name="T25" fmla="*/ 2147483647 h 368"/>
                  <a:gd name="T26" fmla="*/ 2147483647 w 218"/>
                  <a:gd name="T27" fmla="*/ 2147483647 h 368"/>
                  <a:gd name="T28" fmla="*/ 2147483647 w 218"/>
                  <a:gd name="T29" fmla="*/ 2147483647 h 368"/>
                  <a:gd name="T30" fmla="*/ 2147483647 w 218"/>
                  <a:gd name="T31" fmla="*/ 2147483647 h 368"/>
                  <a:gd name="T32" fmla="*/ 2147483647 w 218"/>
                  <a:gd name="T33" fmla="*/ 2147483647 h 368"/>
                  <a:gd name="T34" fmla="*/ 2147483647 w 218"/>
                  <a:gd name="T35" fmla="*/ 2147483647 h 368"/>
                  <a:gd name="T36" fmla="*/ 0 w 218"/>
                  <a:gd name="T37" fmla="*/ 2147483647 h 368"/>
                  <a:gd name="T38" fmla="*/ 0 w 218"/>
                  <a:gd name="T39" fmla="*/ 2147483647 h 368"/>
                  <a:gd name="T40" fmla="*/ 2147483647 w 218"/>
                  <a:gd name="T41" fmla="*/ 2147483647 h 368"/>
                  <a:gd name="T42" fmla="*/ 2147483647 w 218"/>
                  <a:gd name="T43" fmla="*/ 2147483647 h 368"/>
                  <a:gd name="T44" fmla="*/ 2147483647 w 218"/>
                  <a:gd name="T45" fmla="*/ 2147483647 h 368"/>
                  <a:gd name="T46" fmla="*/ 2147483647 w 218"/>
                  <a:gd name="T47" fmla="*/ 2147483647 h 368"/>
                  <a:gd name="T48" fmla="*/ 2147483647 w 218"/>
                  <a:gd name="T49" fmla="*/ 2147483647 h 368"/>
                  <a:gd name="T50" fmla="*/ 2147483647 w 218"/>
                  <a:gd name="T51" fmla="*/ 2147483647 h 368"/>
                  <a:gd name="T52" fmla="*/ 2147483647 w 218"/>
                  <a:gd name="T53" fmla="*/ 2147483647 h 368"/>
                  <a:gd name="T54" fmla="*/ 2147483647 w 218"/>
                  <a:gd name="T55" fmla="*/ 2147483647 h 3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8"/>
                  <a:gd name="T85" fmla="*/ 0 h 368"/>
                  <a:gd name="T86" fmla="*/ 218 w 218"/>
                  <a:gd name="T87" fmla="*/ 368 h 3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8" h="368">
                    <a:moveTo>
                      <a:pt x="53" y="11"/>
                    </a:moveTo>
                    <a:lnTo>
                      <a:pt x="81" y="0"/>
                    </a:lnTo>
                    <a:lnTo>
                      <a:pt x="117" y="0"/>
                    </a:lnTo>
                    <a:lnTo>
                      <a:pt x="150" y="4"/>
                    </a:lnTo>
                    <a:lnTo>
                      <a:pt x="167" y="19"/>
                    </a:lnTo>
                    <a:lnTo>
                      <a:pt x="185" y="46"/>
                    </a:lnTo>
                    <a:lnTo>
                      <a:pt x="200" y="88"/>
                    </a:lnTo>
                    <a:lnTo>
                      <a:pt x="214" y="149"/>
                    </a:lnTo>
                    <a:lnTo>
                      <a:pt x="218" y="207"/>
                    </a:lnTo>
                    <a:lnTo>
                      <a:pt x="214" y="268"/>
                    </a:lnTo>
                    <a:lnTo>
                      <a:pt x="200" y="303"/>
                    </a:lnTo>
                    <a:lnTo>
                      <a:pt x="189" y="333"/>
                    </a:lnTo>
                    <a:lnTo>
                      <a:pt x="170" y="347"/>
                    </a:lnTo>
                    <a:lnTo>
                      <a:pt x="141" y="358"/>
                    </a:lnTo>
                    <a:lnTo>
                      <a:pt x="105" y="364"/>
                    </a:lnTo>
                    <a:lnTo>
                      <a:pt x="70" y="368"/>
                    </a:lnTo>
                    <a:lnTo>
                      <a:pt x="35" y="364"/>
                    </a:lnTo>
                    <a:lnTo>
                      <a:pt x="6" y="345"/>
                    </a:lnTo>
                    <a:lnTo>
                      <a:pt x="0" y="314"/>
                    </a:lnTo>
                    <a:lnTo>
                      <a:pt x="0" y="274"/>
                    </a:lnTo>
                    <a:lnTo>
                      <a:pt x="15" y="234"/>
                    </a:lnTo>
                    <a:lnTo>
                      <a:pt x="48" y="199"/>
                    </a:lnTo>
                    <a:lnTo>
                      <a:pt x="59" y="165"/>
                    </a:lnTo>
                    <a:lnTo>
                      <a:pt x="53" y="130"/>
                    </a:lnTo>
                    <a:lnTo>
                      <a:pt x="37" y="98"/>
                    </a:lnTo>
                    <a:lnTo>
                      <a:pt x="28" y="63"/>
                    </a:lnTo>
                    <a:lnTo>
                      <a:pt x="39" y="25"/>
                    </a:lnTo>
                    <a:lnTo>
                      <a:pt x="5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2" name="Freeform 41"/>
              <p:cNvSpPr>
                <a:spLocks/>
              </p:cNvSpPr>
              <p:nvPr/>
            </p:nvSpPr>
            <p:spPr bwMode="auto">
              <a:xfrm>
                <a:off x="2798763" y="5590631"/>
                <a:ext cx="412750" cy="225425"/>
              </a:xfrm>
              <a:custGeom>
                <a:avLst/>
                <a:gdLst>
                  <a:gd name="T0" fmla="*/ 2147483647 w 260"/>
                  <a:gd name="T1" fmla="*/ 2147483647 h 142"/>
                  <a:gd name="T2" fmla="*/ 2147483647 w 260"/>
                  <a:gd name="T3" fmla="*/ 2147483647 h 142"/>
                  <a:gd name="T4" fmla="*/ 2147483647 w 260"/>
                  <a:gd name="T5" fmla="*/ 2147483647 h 142"/>
                  <a:gd name="T6" fmla="*/ 2147483647 w 260"/>
                  <a:gd name="T7" fmla="*/ 2147483647 h 142"/>
                  <a:gd name="T8" fmla="*/ 2147483647 w 260"/>
                  <a:gd name="T9" fmla="*/ 2147483647 h 142"/>
                  <a:gd name="T10" fmla="*/ 2147483647 w 260"/>
                  <a:gd name="T11" fmla="*/ 2147483647 h 142"/>
                  <a:gd name="T12" fmla="*/ 2147483647 w 260"/>
                  <a:gd name="T13" fmla="*/ 2147483647 h 142"/>
                  <a:gd name="T14" fmla="*/ 2147483647 w 260"/>
                  <a:gd name="T15" fmla="*/ 2147483647 h 142"/>
                  <a:gd name="T16" fmla="*/ 2147483647 w 260"/>
                  <a:gd name="T17" fmla="*/ 2147483647 h 142"/>
                  <a:gd name="T18" fmla="*/ 2147483647 w 260"/>
                  <a:gd name="T19" fmla="*/ 2147483647 h 142"/>
                  <a:gd name="T20" fmla="*/ 0 w 260"/>
                  <a:gd name="T21" fmla="*/ 2147483647 h 142"/>
                  <a:gd name="T22" fmla="*/ 2147483647 w 260"/>
                  <a:gd name="T23" fmla="*/ 2147483647 h 142"/>
                  <a:gd name="T24" fmla="*/ 2147483647 w 260"/>
                  <a:gd name="T25" fmla="*/ 2147483647 h 142"/>
                  <a:gd name="T26" fmla="*/ 2147483647 w 260"/>
                  <a:gd name="T27" fmla="*/ 0 h 142"/>
                  <a:gd name="T28" fmla="*/ 2147483647 w 260"/>
                  <a:gd name="T29" fmla="*/ 2147483647 h 142"/>
                  <a:gd name="T30" fmla="*/ 2147483647 w 260"/>
                  <a:gd name="T31" fmla="*/ 2147483647 h 1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0"/>
                  <a:gd name="T49" fmla="*/ 0 h 142"/>
                  <a:gd name="T50" fmla="*/ 260 w 260"/>
                  <a:gd name="T51" fmla="*/ 142 h 1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0" h="142">
                    <a:moveTo>
                      <a:pt x="183" y="42"/>
                    </a:moveTo>
                    <a:lnTo>
                      <a:pt x="238" y="56"/>
                    </a:lnTo>
                    <a:lnTo>
                      <a:pt x="260" y="83"/>
                    </a:lnTo>
                    <a:lnTo>
                      <a:pt x="260" y="111"/>
                    </a:lnTo>
                    <a:lnTo>
                      <a:pt x="243" y="138"/>
                    </a:lnTo>
                    <a:lnTo>
                      <a:pt x="194" y="142"/>
                    </a:lnTo>
                    <a:lnTo>
                      <a:pt x="130" y="109"/>
                    </a:lnTo>
                    <a:lnTo>
                      <a:pt x="55" y="63"/>
                    </a:lnTo>
                    <a:lnTo>
                      <a:pt x="42" y="52"/>
                    </a:lnTo>
                    <a:lnTo>
                      <a:pt x="44" y="75"/>
                    </a:lnTo>
                    <a:lnTo>
                      <a:pt x="0" y="83"/>
                    </a:lnTo>
                    <a:lnTo>
                      <a:pt x="2" y="40"/>
                    </a:lnTo>
                    <a:lnTo>
                      <a:pt x="18" y="6"/>
                    </a:lnTo>
                    <a:lnTo>
                      <a:pt x="46" y="0"/>
                    </a:lnTo>
                    <a:lnTo>
                      <a:pt x="104" y="19"/>
                    </a:lnTo>
                    <a:lnTo>
                      <a:pt x="18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3" name="Freeform 42"/>
              <p:cNvSpPr>
                <a:spLocks/>
              </p:cNvSpPr>
              <p:nvPr/>
            </p:nvSpPr>
            <p:spPr bwMode="auto">
              <a:xfrm>
                <a:off x="2928938" y="5547768"/>
                <a:ext cx="412750" cy="228600"/>
              </a:xfrm>
              <a:custGeom>
                <a:avLst/>
                <a:gdLst>
                  <a:gd name="T0" fmla="*/ 2147483647 w 260"/>
                  <a:gd name="T1" fmla="*/ 2147483647 h 144"/>
                  <a:gd name="T2" fmla="*/ 2147483647 w 260"/>
                  <a:gd name="T3" fmla="*/ 2147483647 h 144"/>
                  <a:gd name="T4" fmla="*/ 2147483647 w 260"/>
                  <a:gd name="T5" fmla="*/ 2147483647 h 144"/>
                  <a:gd name="T6" fmla="*/ 2147483647 w 260"/>
                  <a:gd name="T7" fmla="*/ 2147483647 h 144"/>
                  <a:gd name="T8" fmla="*/ 2147483647 w 260"/>
                  <a:gd name="T9" fmla="*/ 2147483647 h 144"/>
                  <a:gd name="T10" fmla="*/ 2147483647 w 260"/>
                  <a:gd name="T11" fmla="*/ 2147483647 h 144"/>
                  <a:gd name="T12" fmla="*/ 2147483647 w 260"/>
                  <a:gd name="T13" fmla="*/ 2147483647 h 144"/>
                  <a:gd name="T14" fmla="*/ 2147483647 w 260"/>
                  <a:gd name="T15" fmla="*/ 2147483647 h 144"/>
                  <a:gd name="T16" fmla="*/ 2147483647 w 260"/>
                  <a:gd name="T17" fmla="*/ 2147483647 h 144"/>
                  <a:gd name="T18" fmla="*/ 2147483647 w 260"/>
                  <a:gd name="T19" fmla="*/ 2147483647 h 144"/>
                  <a:gd name="T20" fmla="*/ 0 w 260"/>
                  <a:gd name="T21" fmla="*/ 2147483647 h 144"/>
                  <a:gd name="T22" fmla="*/ 2147483647 w 260"/>
                  <a:gd name="T23" fmla="*/ 2147483647 h 144"/>
                  <a:gd name="T24" fmla="*/ 2147483647 w 260"/>
                  <a:gd name="T25" fmla="*/ 2147483647 h 144"/>
                  <a:gd name="T26" fmla="*/ 2147483647 w 260"/>
                  <a:gd name="T27" fmla="*/ 0 h 144"/>
                  <a:gd name="T28" fmla="*/ 2147483647 w 260"/>
                  <a:gd name="T29" fmla="*/ 2147483647 h 144"/>
                  <a:gd name="T30" fmla="*/ 2147483647 w 260"/>
                  <a:gd name="T31" fmla="*/ 2147483647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0"/>
                  <a:gd name="T49" fmla="*/ 0 h 144"/>
                  <a:gd name="T50" fmla="*/ 260 w 260"/>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0" h="144">
                    <a:moveTo>
                      <a:pt x="183" y="42"/>
                    </a:moveTo>
                    <a:lnTo>
                      <a:pt x="238" y="56"/>
                    </a:lnTo>
                    <a:lnTo>
                      <a:pt x="260" y="83"/>
                    </a:lnTo>
                    <a:lnTo>
                      <a:pt x="260" y="113"/>
                    </a:lnTo>
                    <a:lnTo>
                      <a:pt x="242" y="138"/>
                    </a:lnTo>
                    <a:lnTo>
                      <a:pt x="194" y="144"/>
                    </a:lnTo>
                    <a:lnTo>
                      <a:pt x="130" y="108"/>
                    </a:lnTo>
                    <a:lnTo>
                      <a:pt x="55" y="62"/>
                    </a:lnTo>
                    <a:lnTo>
                      <a:pt x="41" y="52"/>
                    </a:lnTo>
                    <a:lnTo>
                      <a:pt x="44" y="75"/>
                    </a:lnTo>
                    <a:lnTo>
                      <a:pt x="0" y="83"/>
                    </a:lnTo>
                    <a:lnTo>
                      <a:pt x="2" y="39"/>
                    </a:lnTo>
                    <a:lnTo>
                      <a:pt x="17" y="4"/>
                    </a:lnTo>
                    <a:lnTo>
                      <a:pt x="46" y="0"/>
                    </a:lnTo>
                    <a:lnTo>
                      <a:pt x="103" y="16"/>
                    </a:lnTo>
                    <a:lnTo>
                      <a:pt x="18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4" name="Freeform 43"/>
              <p:cNvSpPr>
                <a:spLocks/>
              </p:cNvSpPr>
              <p:nvPr/>
            </p:nvSpPr>
            <p:spPr bwMode="auto">
              <a:xfrm>
                <a:off x="3600450" y="4747668"/>
                <a:ext cx="354013" cy="368300"/>
              </a:xfrm>
              <a:custGeom>
                <a:avLst/>
                <a:gdLst>
                  <a:gd name="T0" fmla="*/ 2147483647 w 223"/>
                  <a:gd name="T1" fmla="*/ 2147483647 h 232"/>
                  <a:gd name="T2" fmla="*/ 2147483647 w 223"/>
                  <a:gd name="T3" fmla="*/ 2147483647 h 232"/>
                  <a:gd name="T4" fmla="*/ 2147483647 w 223"/>
                  <a:gd name="T5" fmla="*/ 2147483647 h 232"/>
                  <a:gd name="T6" fmla="*/ 2147483647 w 223"/>
                  <a:gd name="T7" fmla="*/ 0 h 232"/>
                  <a:gd name="T8" fmla="*/ 2147483647 w 223"/>
                  <a:gd name="T9" fmla="*/ 2147483647 h 232"/>
                  <a:gd name="T10" fmla="*/ 2147483647 w 223"/>
                  <a:gd name="T11" fmla="*/ 2147483647 h 232"/>
                  <a:gd name="T12" fmla="*/ 2147483647 w 223"/>
                  <a:gd name="T13" fmla="*/ 2147483647 h 232"/>
                  <a:gd name="T14" fmla="*/ 2147483647 w 223"/>
                  <a:gd name="T15" fmla="*/ 2147483647 h 232"/>
                  <a:gd name="T16" fmla="*/ 2147483647 w 223"/>
                  <a:gd name="T17" fmla="*/ 2147483647 h 232"/>
                  <a:gd name="T18" fmla="*/ 2147483647 w 223"/>
                  <a:gd name="T19" fmla="*/ 2147483647 h 232"/>
                  <a:gd name="T20" fmla="*/ 2147483647 w 223"/>
                  <a:gd name="T21" fmla="*/ 2147483647 h 232"/>
                  <a:gd name="T22" fmla="*/ 2147483647 w 223"/>
                  <a:gd name="T23" fmla="*/ 2147483647 h 232"/>
                  <a:gd name="T24" fmla="*/ 2147483647 w 223"/>
                  <a:gd name="T25" fmla="*/ 2147483647 h 232"/>
                  <a:gd name="T26" fmla="*/ 2147483647 w 223"/>
                  <a:gd name="T27" fmla="*/ 2147483647 h 232"/>
                  <a:gd name="T28" fmla="*/ 2147483647 w 223"/>
                  <a:gd name="T29" fmla="*/ 2147483647 h 232"/>
                  <a:gd name="T30" fmla="*/ 2147483647 w 223"/>
                  <a:gd name="T31" fmla="*/ 2147483647 h 232"/>
                  <a:gd name="T32" fmla="*/ 2147483647 w 223"/>
                  <a:gd name="T33" fmla="*/ 2147483647 h 232"/>
                  <a:gd name="T34" fmla="*/ 2147483647 w 223"/>
                  <a:gd name="T35" fmla="*/ 2147483647 h 232"/>
                  <a:gd name="T36" fmla="*/ 2147483647 w 223"/>
                  <a:gd name="T37" fmla="*/ 2147483647 h 232"/>
                  <a:gd name="T38" fmla="*/ 2147483647 w 223"/>
                  <a:gd name="T39" fmla="*/ 2147483647 h 232"/>
                  <a:gd name="T40" fmla="*/ 2147483647 w 223"/>
                  <a:gd name="T41" fmla="*/ 2147483647 h 232"/>
                  <a:gd name="T42" fmla="*/ 0 w 223"/>
                  <a:gd name="T43" fmla="*/ 2147483647 h 232"/>
                  <a:gd name="T44" fmla="*/ 0 w 223"/>
                  <a:gd name="T45" fmla="*/ 2147483647 h 232"/>
                  <a:gd name="T46" fmla="*/ 2147483647 w 223"/>
                  <a:gd name="T47" fmla="*/ 2147483647 h 232"/>
                  <a:gd name="T48" fmla="*/ 2147483647 w 223"/>
                  <a:gd name="T49" fmla="*/ 2147483647 h 232"/>
                  <a:gd name="T50" fmla="*/ 2147483647 w 223"/>
                  <a:gd name="T51" fmla="*/ 2147483647 h 232"/>
                  <a:gd name="T52" fmla="*/ 2147483647 w 223"/>
                  <a:gd name="T53" fmla="*/ 2147483647 h 232"/>
                  <a:gd name="T54" fmla="*/ 2147483647 w 223"/>
                  <a:gd name="T55" fmla="*/ 2147483647 h 232"/>
                  <a:gd name="T56" fmla="*/ 2147483647 w 223"/>
                  <a:gd name="T57" fmla="*/ 2147483647 h 232"/>
                  <a:gd name="T58" fmla="*/ 2147483647 w 223"/>
                  <a:gd name="T59" fmla="*/ 2147483647 h 23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23"/>
                  <a:gd name="T91" fmla="*/ 0 h 232"/>
                  <a:gd name="T92" fmla="*/ 223 w 223"/>
                  <a:gd name="T93" fmla="*/ 232 h 23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23" h="232">
                    <a:moveTo>
                      <a:pt x="80" y="48"/>
                    </a:moveTo>
                    <a:lnTo>
                      <a:pt x="104" y="21"/>
                    </a:lnTo>
                    <a:lnTo>
                      <a:pt x="128" y="6"/>
                    </a:lnTo>
                    <a:lnTo>
                      <a:pt x="161" y="0"/>
                    </a:lnTo>
                    <a:lnTo>
                      <a:pt x="186" y="8"/>
                    </a:lnTo>
                    <a:lnTo>
                      <a:pt x="206" y="34"/>
                    </a:lnTo>
                    <a:lnTo>
                      <a:pt x="217" y="65"/>
                    </a:lnTo>
                    <a:lnTo>
                      <a:pt x="223" y="111"/>
                    </a:lnTo>
                    <a:lnTo>
                      <a:pt x="219" y="144"/>
                    </a:lnTo>
                    <a:lnTo>
                      <a:pt x="208" y="182"/>
                    </a:lnTo>
                    <a:lnTo>
                      <a:pt x="190" y="209"/>
                    </a:lnTo>
                    <a:lnTo>
                      <a:pt x="170" y="224"/>
                    </a:lnTo>
                    <a:lnTo>
                      <a:pt x="137" y="232"/>
                    </a:lnTo>
                    <a:lnTo>
                      <a:pt x="108" y="230"/>
                    </a:lnTo>
                    <a:lnTo>
                      <a:pt x="84" y="220"/>
                    </a:lnTo>
                    <a:lnTo>
                      <a:pt x="64" y="178"/>
                    </a:lnTo>
                    <a:lnTo>
                      <a:pt x="58" y="146"/>
                    </a:lnTo>
                    <a:lnTo>
                      <a:pt x="60" y="136"/>
                    </a:lnTo>
                    <a:lnTo>
                      <a:pt x="36" y="130"/>
                    </a:lnTo>
                    <a:lnTo>
                      <a:pt x="14" y="123"/>
                    </a:lnTo>
                    <a:lnTo>
                      <a:pt x="3" y="111"/>
                    </a:lnTo>
                    <a:lnTo>
                      <a:pt x="0" y="102"/>
                    </a:lnTo>
                    <a:lnTo>
                      <a:pt x="0" y="94"/>
                    </a:lnTo>
                    <a:lnTo>
                      <a:pt x="3" y="90"/>
                    </a:lnTo>
                    <a:lnTo>
                      <a:pt x="14" y="90"/>
                    </a:lnTo>
                    <a:lnTo>
                      <a:pt x="25" y="92"/>
                    </a:lnTo>
                    <a:lnTo>
                      <a:pt x="40" y="98"/>
                    </a:lnTo>
                    <a:lnTo>
                      <a:pt x="62" y="105"/>
                    </a:lnTo>
                    <a:lnTo>
                      <a:pt x="67" y="79"/>
                    </a:lnTo>
                    <a:lnTo>
                      <a:pt x="8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5" name="Freeform 44"/>
              <p:cNvSpPr>
                <a:spLocks/>
              </p:cNvSpPr>
              <p:nvPr/>
            </p:nvSpPr>
            <p:spPr bwMode="auto">
              <a:xfrm>
                <a:off x="3594100" y="5176293"/>
                <a:ext cx="284163" cy="742950"/>
              </a:xfrm>
              <a:custGeom>
                <a:avLst/>
                <a:gdLst>
                  <a:gd name="T0" fmla="*/ 2147483647 w 179"/>
                  <a:gd name="T1" fmla="*/ 2147483647 h 468"/>
                  <a:gd name="T2" fmla="*/ 2147483647 w 179"/>
                  <a:gd name="T3" fmla="*/ 2147483647 h 468"/>
                  <a:gd name="T4" fmla="*/ 2147483647 w 179"/>
                  <a:gd name="T5" fmla="*/ 0 h 468"/>
                  <a:gd name="T6" fmla="*/ 2147483647 w 179"/>
                  <a:gd name="T7" fmla="*/ 2147483647 h 468"/>
                  <a:gd name="T8" fmla="*/ 2147483647 w 179"/>
                  <a:gd name="T9" fmla="*/ 2147483647 h 468"/>
                  <a:gd name="T10" fmla="*/ 2147483647 w 179"/>
                  <a:gd name="T11" fmla="*/ 2147483647 h 468"/>
                  <a:gd name="T12" fmla="*/ 2147483647 w 179"/>
                  <a:gd name="T13" fmla="*/ 2147483647 h 468"/>
                  <a:gd name="T14" fmla="*/ 2147483647 w 179"/>
                  <a:gd name="T15" fmla="*/ 2147483647 h 468"/>
                  <a:gd name="T16" fmla="*/ 2147483647 w 179"/>
                  <a:gd name="T17" fmla="*/ 2147483647 h 468"/>
                  <a:gd name="T18" fmla="*/ 2147483647 w 179"/>
                  <a:gd name="T19" fmla="*/ 2147483647 h 468"/>
                  <a:gd name="T20" fmla="*/ 2147483647 w 179"/>
                  <a:gd name="T21" fmla="*/ 2147483647 h 468"/>
                  <a:gd name="T22" fmla="*/ 2147483647 w 179"/>
                  <a:gd name="T23" fmla="*/ 2147483647 h 468"/>
                  <a:gd name="T24" fmla="*/ 2147483647 w 179"/>
                  <a:gd name="T25" fmla="*/ 2147483647 h 468"/>
                  <a:gd name="T26" fmla="*/ 2147483647 w 179"/>
                  <a:gd name="T27" fmla="*/ 2147483647 h 468"/>
                  <a:gd name="T28" fmla="*/ 2147483647 w 179"/>
                  <a:gd name="T29" fmla="*/ 2147483647 h 468"/>
                  <a:gd name="T30" fmla="*/ 2147483647 w 179"/>
                  <a:gd name="T31" fmla="*/ 2147483647 h 468"/>
                  <a:gd name="T32" fmla="*/ 2147483647 w 179"/>
                  <a:gd name="T33" fmla="*/ 2147483647 h 468"/>
                  <a:gd name="T34" fmla="*/ 2147483647 w 179"/>
                  <a:gd name="T35" fmla="*/ 2147483647 h 468"/>
                  <a:gd name="T36" fmla="*/ 2147483647 w 179"/>
                  <a:gd name="T37" fmla="*/ 2147483647 h 468"/>
                  <a:gd name="T38" fmla="*/ 2147483647 w 179"/>
                  <a:gd name="T39" fmla="*/ 2147483647 h 468"/>
                  <a:gd name="T40" fmla="*/ 2147483647 w 179"/>
                  <a:gd name="T41" fmla="*/ 2147483647 h 468"/>
                  <a:gd name="T42" fmla="*/ 2147483647 w 179"/>
                  <a:gd name="T43" fmla="*/ 2147483647 h 468"/>
                  <a:gd name="T44" fmla="*/ 2147483647 w 179"/>
                  <a:gd name="T45" fmla="*/ 2147483647 h 468"/>
                  <a:gd name="T46" fmla="*/ 2147483647 w 179"/>
                  <a:gd name="T47" fmla="*/ 2147483647 h 468"/>
                  <a:gd name="T48" fmla="*/ 2147483647 w 179"/>
                  <a:gd name="T49" fmla="*/ 2147483647 h 468"/>
                  <a:gd name="T50" fmla="*/ 2147483647 w 179"/>
                  <a:gd name="T51" fmla="*/ 2147483647 h 468"/>
                  <a:gd name="T52" fmla="*/ 0 w 179"/>
                  <a:gd name="T53" fmla="*/ 2147483647 h 468"/>
                  <a:gd name="T54" fmla="*/ 2147483647 w 179"/>
                  <a:gd name="T55" fmla="*/ 2147483647 h 468"/>
                  <a:gd name="T56" fmla="*/ 2147483647 w 179"/>
                  <a:gd name="T57" fmla="*/ 2147483647 h 468"/>
                  <a:gd name="T58" fmla="*/ 2147483647 w 179"/>
                  <a:gd name="T59" fmla="*/ 2147483647 h 4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9"/>
                  <a:gd name="T91" fmla="*/ 0 h 468"/>
                  <a:gd name="T92" fmla="*/ 179 w 179"/>
                  <a:gd name="T93" fmla="*/ 468 h 46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9" h="468">
                    <a:moveTo>
                      <a:pt x="33" y="44"/>
                    </a:moveTo>
                    <a:lnTo>
                      <a:pt x="55" y="10"/>
                    </a:lnTo>
                    <a:lnTo>
                      <a:pt x="84" y="0"/>
                    </a:lnTo>
                    <a:lnTo>
                      <a:pt x="112" y="21"/>
                    </a:lnTo>
                    <a:lnTo>
                      <a:pt x="101" y="56"/>
                    </a:lnTo>
                    <a:lnTo>
                      <a:pt x="64" y="100"/>
                    </a:lnTo>
                    <a:lnTo>
                      <a:pt x="44" y="148"/>
                    </a:lnTo>
                    <a:lnTo>
                      <a:pt x="46" y="211"/>
                    </a:lnTo>
                    <a:lnTo>
                      <a:pt x="60" y="267"/>
                    </a:lnTo>
                    <a:lnTo>
                      <a:pt x="90" y="342"/>
                    </a:lnTo>
                    <a:lnTo>
                      <a:pt x="117" y="376"/>
                    </a:lnTo>
                    <a:lnTo>
                      <a:pt x="168" y="386"/>
                    </a:lnTo>
                    <a:lnTo>
                      <a:pt x="179" y="399"/>
                    </a:lnTo>
                    <a:lnTo>
                      <a:pt x="163" y="416"/>
                    </a:lnTo>
                    <a:lnTo>
                      <a:pt x="132" y="405"/>
                    </a:lnTo>
                    <a:lnTo>
                      <a:pt x="108" y="393"/>
                    </a:lnTo>
                    <a:lnTo>
                      <a:pt x="93" y="418"/>
                    </a:lnTo>
                    <a:lnTo>
                      <a:pt x="77" y="455"/>
                    </a:lnTo>
                    <a:lnTo>
                      <a:pt x="62" y="468"/>
                    </a:lnTo>
                    <a:lnTo>
                      <a:pt x="35" y="462"/>
                    </a:lnTo>
                    <a:lnTo>
                      <a:pt x="24" y="428"/>
                    </a:lnTo>
                    <a:lnTo>
                      <a:pt x="42" y="390"/>
                    </a:lnTo>
                    <a:lnTo>
                      <a:pt x="62" y="351"/>
                    </a:lnTo>
                    <a:lnTo>
                      <a:pt x="46" y="307"/>
                    </a:lnTo>
                    <a:lnTo>
                      <a:pt x="20" y="248"/>
                    </a:lnTo>
                    <a:lnTo>
                      <a:pt x="9" y="211"/>
                    </a:lnTo>
                    <a:lnTo>
                      <a:pt x="0" y="158"/>
                    </a:lnTo>
                    <a:lnTo>
                      <a:pt x="15" y="113"/>
                    </a:lnTo>
                    <a:lnTo>
                      <a:pt x="29" y="64"/>
                    </a:lnTo>
                    <a:lnTo>
                      <a:pt x="33"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6" name="Freeform 45"/>
              <p:cNvSpPr>
                <a:spLocks/>
              </p:cNvSpPr>
              <p:nvPr/>
            </p:nvSpPr>
            <p:spPr bwMode="auto">
              <a:xfrm>
                <a:off x="3614738" y="5146131"/>
                <a:ext cx="347662" cy="587375"/>
              </a:xfrm>
              <a:custGeom>
                <a:avLst/>
                <a:gdLst>
                  <a:gd name="T0" fmla="*/ 2147483647 w 219"/>
                  <a:gd name="T1" fmla="*/ 2147483647 h 370"/>
                  <a:gd name="T2" fmla="*/ 2147483647 w 219"/>
                  <a:gd name="T3" fmla="*/ 0 h 370"/>
                  <a:gd name="T4" fmla="*/ 2147483647 w 219"/>
                  <a:gd name="T5" fmla="*/ 0 h 370"/>
                  <a:gd name="T6" fmla="*/ 2147483647 w 219"/>
                  <a:gd name="T7" fmla="*/ 2147483647 h 370"/>
                  <a:gd name="T8" fmla="*/ 2147483647 w 219"/>
                  <a:gd name="T9" fmla="*/ 2147483647 h 370"/>
                  <a:gd name="T10" fmla="*/ 2147483647 w 219"/>
                  <a:gd name="T11" fmla="*/ 2147483647 h 370"/>
                  <a:gd name="T12" fmla="*/ 2147483647 w 219"/>
                  <a:gd name="T13" fmla="*/ 2147483647 h 370"/>
                  <a:gd name="T14" fmla="*/ 2147483647 w 219"/>
                  <a:gd name="T15" fmla="*/ 2147483647 h 370"/>
                  <a:gd name="T16" fmla="*/ 2147483647 w 219"/>
                  <a:gd name="T17" fmla="*/ 2147483647 h 370"/>
                  <a:gd name="T18" fmla="*/ 2147483647 w 219"/>
                  <a:gd name="T19" fmla="*/ 2147483647 h 370"/>
                  <a:gd name="T20" fmla="*/ 2147483647 w 219"/>
                  <a:gd name="T21" fmla="*/ 2147483647 h 370"/>
                  <a:gd name="T22" fmla="*/ 2147483647 w 219"/>
                  <a:gd name="T23" fmla="*/ 2147483647 h 370"/>
                  <a:gd name="T24" fmla="*/ 2147483647 w 219"/>
                  <a:gd name="T25" fmla="*/ 2147483647 h 370"/>
                  <a:gd name="T26" fmla="*/ 2147483647 w 219"/>
                  <a:gd name="T27" fmla="*/ 2147483647 h 370"/>
                  <a:gd name="T28" fmla="*/ 2147483647 w 219"/>
                  <a:gd name="T29" fmla="*/ 2147483647 h 370"/>
                  <a:gd name="T30" fmla="*/ 2147483647 w 219"/>
                  <a:gd name="T31" fmla="*/ 2147483647 h 370"/>
                  <a:gd name="T32" fmla="*/ 2147483647 w 219"/>
                  <a:gd name="T33" fmla="*/ 2147483647 h 370"/>
                  <a:gd name="T34" fmla="*/ 2147483647 w 219"/>
                  <a:gd name="T35" fmla="*/ 2147483647 h 370"/>
                  <a:gd name="T36" fmla="*/ 0 w 219"/>
                  <a:gd name="T37" fmla="*/ 2147483647 h 370"/>
                  <a:gd name="T38" fmla="*/ 0 w 219"/>
                  <a:gd name="T39" fmla="*/ 2147483647 h 370"/>
                  <a:gd name="T40" fmla="*/ 2147483647 w 219"/>
                  <a:gd name="T41" fmla="*/ 2147483647 h 370"/>
                  <a:gd name="T42" fmla="*/ 2147483647 w 219"/>
                  <a:gd name="T43" fmla="*/ 2147483647 h 370"/>
                  <a:gd name="T44" fmla="*/ 2147483647 w 219"/>
                  <a:gd name="T45" fmla="*/ 2147483647 h 370"/>
                  <a:gd name="T46" fmla="*/ 2147483647 w 219"/>
                  <a:gd name="T47" fmla="*/ 2147483647 h 370"/>
                  <a:gd name="T48" fmla="*/ 2147483647 w 219"/>
                  <a:gd name="T49" fmla="*/ 2147483647 h 370"/>
                  <a:gd name="T50" fmla="*/ 2147483647 w 219"/>
                  <a:gd name="T51" fmla="*/ 2147483647 h 370"/>
                  <a:gd name="T52" fmla="*/ 2147483647 w 219"/>
                  <a:gd name="T53" fmla="*/ 2147483647 h 370"/>
                  <a:gd name="T54" fmla="*/ 2147483647 w 219"/>
                  <a:gd name="T55" fmla="*/ 2147483647 h 3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9"/>
                  <a:gd name="T85" fmla="*/ 0 h 370"/>
                  <a:gd name="T86" fmla="*/ 219 w 219"/>
                  <a:gd name="T87" fmla="*/ 370 h 37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9" h="370">
                    <a:moveTo>
                      <a:pt x="53" y="8"/>
                    </a:moveTo>
                    <a:lnTo>
                      <a:pt x="82" y="0"/>
                    </a:lnTo>
                    <a:lnTo>
                      <a:pt x="117" y="0"/>
                    </a:lnTo>
                    <a:lnTo>
                      <a:pt x="150" y="4"/>
                    </a:lnTo>
                    <a:lnTo>
                      <a:pt x="168" y="17"/>
                    </a:lnTo>
                    <a:lnTo>
                      <a:pt x="186" y="46"/>
                    </a:lnTo>
                    <a:lnTo>
                      <a:pt x="201" y="88"/>
                    </a:lnTo>
                    <a:lnTo>
                      <a:pt x="214" y="148"/>
                    </a:lnTo>
                    <a:lnTo>
                      <a:pt x="219" y="207"/>
                    </a:lnTo>
                    <a:lnTo>
                      <a:pt x="214" y="267"/>
                    </a:lnTo>
                    <a:lnTo>
                      <a:pt x="201" y="303"/>
                    </a:lnTo>
                    <a:lnTo>
                      <a:pt x="190" y="332"/>
                    </a:lnTo>
                    <a:lnTo>
                      <a:pt x="170" y="349"/>
                    </a:lnTo>
                    <a:lnTo>
                      <a:pt x="141" y="359"/>
                    </a:lnTo>
                    <a:lnTo>
                      <a:pt x="106" y="363"/>
                    </a:lnTo>
                    <a:lnTo>
                      <a:pt x="71" y="370"/>
                    </a:lnTo>
                    <a:lnTo>
                      <a:pt x="35" y="363"/>
                    </a:lnTo>
                    <a:lnTo>
                      <a:pt x="7" y="345"/>
                    </a:lnTo>
                    <a:lnTo>
                      <a:pt x="0" y="313"/>
                    </a:lnTo>
                    <a:lnTo>
                      <a:pt x="0" y="276"/>
                    </a:lnTo>
                    <a:lnTo>
                      <a:pt x="16" y="234"/>
                    </a:lnTo>
                    <a:lnTo>
                      <a:pt x="49" y="198"/>
                    </a:lnTo>
                    <a:lnTo>
                      <a:pt x="60" y="165"/>
                    </a:lnTo>
                    <a:lnTo>
                      <a:pt x="53" y="129"/>
                    </a:lnTo>
                    <a:lnTo>
                      <a:pt x="38" y="98"/>
                    </a:lnTo>
                    <a:lnTo>
                      <a:pt x="29" y="60"/>
                    </a:lnTo>
                    <a:lnTo>
                      <a:pt x="40" y="25"/>
                    </a:lnTo>
                    <a:lnTo>
                      <a:pt x="5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7" name="Freeform 46"/>
              <p:cNvSpPr>
                <a:spLocks/>
              </p:cNvSpPr>
              <p:nvPr/>
            </p:nvSpPr>
            <p:spPr bwMode="auto">
              <a:xfrm>
                <a:off x="3513138" y="5460456"/>
                <a:ext cx="414337" cy="225425"/>
              </a:xfrm>
              <a:custGeom>
                <a:avLst/>
                <a:gdLst>
                  <a:gd name="T0" fmla="*/ 2147483647 w 261"/>
                  <a:gd name="T1" fmla="*/ 2147483647 h 142"/>
                  <a:gd name="T2" fmla="*/ 2147483647 w 261"/>
                  <a:gd name="T3" fmla="*/ 2147483647 h 142"/>
                  <a:gd name="T4" fmla="*/ 2147483647 w 261"/>
                  <a:gd name="T5" fmla="*/ 2147483647 h 142"/>
                  <a:gd name="T6" fmla="*/ 2147483647 w 261"/>
                  <a:gd name="T7" fmla="*/ 2147483647 h 142"/>
                  <a:gd name="T8" fmla="*/ 2147483647 w 261"/>
                  <a:gd name="T9" fmla="*/ 2147483647 h 142"/>
                  <a:gd name="T10" fmla="*/ 2147483647 w 261"/>
                  <a:gd name="T11" fmla="*/ 2147483647 h 142"/>
                  <a:gd name="T12" fmla="*/ 2147483647 w 261"/>
                  <a:gd name="T13" fmla="*/ 2147483647 h 142"/>
                  <a:gd name="T14" fmla="*/ 2147483647 w 261"/>
                  <a:gd name="T15" fmla="*/ 2147483647 h 142"/>
                  <a:gd name="T16" fmla="*/ 2147483647 w 261"/>
                  <a:gd name="T17" fmla="*/ 2147483647 h 142"/>
                  <a:gd name="T18" fmla="*/ 2147483647 w 261"/>
                  <a:gd name="T19" fmla="*/ 2147483647 h 142"/>
                  <a:gd name="T20" fmla="*/ 0 w 261"/>
                  <a:gd name="T21" fmla="*/ 2147483647 h 142"/>
                  <a:gd name="T22" fmla="*/ 2147483647 w 261"/>
                  <a:gd name="T23" fmla="*/ 2147483647 h 142"/>
                  <a:gd name="T24" fmla="*/ 2147483647 w 261"/>
                  <a:gd name="T25" fmla="*/ 2147483647 h 142"/>
                  <a:gd name="T26" fmla="*/ 2147483647 w 261"/>
                  <a:gd name="T27" fmla="*/ 0 h 142"/>
                  <a:gd name="T28" fmla="*/ 2147483647 w 261"/>
                  <a:gd name="T29" fmla="*/ 2147483647 h 142"/>
                  <a:gd name="T30" fmla="*/ 2147483647 w 261"/>
                  <a:gd name="T31" fmla="*/ 2147483647 h 1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1"/>
                  <a:gd name="T49" fmla="*/ 0 h 142"/>
                  <a:gd name="T50" fmla="*/ 261 w 261"/>
                  <a:gd name="T51" fmla="*/ 142 h 1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1" h="142">
                    <a:moveTo>
                      <a:pt x="183" y="42"/>
                    </a:moveTo>
                    <a:lnTo>
                      <a:pt x="239" y="57"/>
                    </a:lnTo>
                    <a:lnTo>
                      <a:pt x="261" y="84"/>
                    </a:lnTo>
                    <a:lnTo>
                      <a:pt x="261" y="111"/>
                    </a:lnTo>
                    <a:lnTo>
                      <a:pt x="243" y="138"/>
                    </a:lnTo>
                    <a:lnTo>
                      <a:pt x="194" y="142"/>
                    </a:lnTo>
                    <a:lnTo>
                      <a:pt x="130" y="109"/>
                    </a:lnTo>
                    <a:lnTo>
                      <a:pt x="55" y="63"/>
                    </a:lnTo>
                    <a:lnTo>
                      <a:pt x="42" y="53"/>
                    </a:lnTo>
                    <a:lnTo>
                      <a:pt x="44" y="76"/>
                    </a:lnTo>
                    <a:lnTo>
                      <a:pt x="0" y="84"/>
                    </a:lnTo>
                    <a:lnTo>
                      <a:pt x="2" y="40"/>
                    </a:lnTo>
                    <a:lnTo>
                      <a:pt x="18" y="7"/>
                    </a:lnTo>
                    <a:lnTo>
                      <a:pt x="47" y="0"/>
                    </a:lnTo>
                    <a:lnTo>
                      <a:pt x="104" y="19"/>
                    </a:lnTo>
                    <a:lnTo>
                      <a:pt x="18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8" name="Freeform 47"/>
              <p:cNvSpPr>
                <a:spLocks/>
              </p:cNvSpPr>
              <p:nvPr/>
            </p:nvSpPr>
            <p:spPr bwMode="auto">
              <a:xfrm>
                <a:off x="3208338" y="5238206"/>
                <a:ext cx="431800" cy="538162"/>
              </a:xfrm>
              <a:custGeom>
                <a:avLst/>
                <a:gdLst>
                  <a:gd name="T0" fmla="*/ 2147483647 w 272"/>
                  <a:gd name="T1" fmla="*/ 2147483647 h 339"/>
                  <a:gd name="T2" fmla="*/ 2147483647 w 272"/>
                  <a:gd name="T3" fmla="*/ 0 h 339"/>
                  <a:gd name="T4" fmla="*/ 2147483647 w 272"/>
                  <a:gd name="T5" fmla="*/ 2147483647 h 339"/>
                  <a:gd name="T6" fmla="*/ 0 w 272"/>
                  <a:gd name="T7" fmla="*/ 2147483647 h 339"/>
                  <a:gd name="T8" fmla="*/ 2147483647 w 272"/>
                  <a:gd name="T9" fmla="*/ 2147483647 h 339"/>
                  <a:gd name="T10" fmla="*/ 2147483647 w 272"/>
                  <a:gd name="T11" fmla="*/ 2147483647 h 339"/>
                  <a:gd name="T12" fmla="*/ 2147483647 w 272"/>
                  <a:gd name="T13" fmla="*/ 2147483647 h 339"/>
                  <a:gd name="T14" fmla="*/ 2147483647 w 272"/>
                  <a:gd name="T15" fmla="*/ 2147483647 h 339"/>
                  <a:gd name="T16" fmla="*/ 2147483647 w 272"/>
                  <a:gd name="T17" fmla="*/ 2147483647 h 339"/>
                  <a:gd name="T18" fmla="*/ 2147483647 w 272"/>
                  <a:gd name="T19" fmla="*/ 2147483647 h 339"/>
                  <a:gd name="T20" fmla="*/ 2147483647 w 272"/>
                  <a:gd name="T21" fmla="*/ 2147483647 h 339"/>
                  <a:gd name="T22" fmla="*/ 2147483647 w 272"/>
                  <a:gd name="T23" fmla="*/ 2147483647 h 339"/>
                  <a:gd name="T24" fmla="*/ 2147483647 w 272"/>
                  <a:gd name="T25" fmla="*/ 2147483647 h 339"/>
                  <a:gd name="T26" fmla="*/ 2147483647 w 272"/>
                  <a:gd name="T27" fmla="*/ 2147483647 h 339"/>
                  <a:gd name="T28" fmla="*/ 2147483647 w 272"/>
                  <a:gd name="T29" fmla="*/ 2147483647 h 339"/>
                  <a:gd name="T30" fmla="*/ 2147483647 w 272"/>
                  <a:gd name="T31" fmla="*/ 2147483647 h 339"/>
                  <a:gd name="T32" fmla="*/ 2147483647 w 272"/>
                  <a:gd name="T33" fmla="*/ 2147483647 h 339"/>
                  <a:gd name="T34" fmla="*/ 2147483647 w 272"/>
                  <a:gd name="T35" fmla="*/ 2147483647 h 339"/>
                  <a:gd name="T36" fmla="*/ 2147483647 w 272"/>
                  <a:gd name="T37" fmla="*/ 2147483647 h 339"/>
                  <a:gd name="T38" fmla="*/ 2147483647 w 272"/>
                  <a:gd name="T39" fmla="*/ 2147483647 h 339"/>
                  <a:gd name="T40" fmla="*/ 2147483647 w 272"/>
                  <a:gd name="T41" fmla="*/ 2147483647 h 339"/>
                  <a:gd name="T42" fmla="*/ 2147483647 w 272"/>
                  <a:gd name="T43" fmla="*/ 2147483647 h 339"/>
                  <a:gd name="T44" fmla="*/ 2147483647 w 272"/>
                  <a:gd name="T45" fmla="*/ 2147483647 h 339"/>
                  <a:gd name="T46" fmla="*/ 2147483647 w 272"/>
                  <a:gd name="T47" fmla="*/ 2147483647 h 339"/>
                  <a:gd name="T48" fmla="*/ 2147483647 w 272"/>
                  <a:gd name="T49" fmla="*/ 2147483647 h 339"/>
                  <a:gd name="T50" fmla="*/ 2147483647 w 272"/>
                  <a:gd name="T51" fmla="*/ 2147483647 h 339"/>
                  <a:gd name="T52" fmla="*/ 2147483647 w 272"/>
                  <a:gd name="T53" fmla="*/ 2147483647 h 339"/>
                  <a:gd name="T54" fmla="*/ 2147483647 w 272"/>
                  <a:gd name="T55" fmla="*/ 2147483647 h 339"/>
                  <a:gd name="T56" fmla="*/ 2147483647 w 272"/>
                  <a:gd name="T57" fmla="*/ 2147483647 h 339"/>
                  <a:gd name="T58" fmla="*/ 2147483647 w 272"/>
                  <a:gd name="T59" fmla="*/ 2147483647 h 3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72"/>
                  <a:gd name="T91" fmla="*/ 0 h 339"/>
                  <a:gd name="T92" fmla="*/ 272 w 272"/>
                  <a:gd name="T93" fmla="*/ 339 h 3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72" h="339">
                    <a:moveTo>
                      <a:pt x="60" y="11"/>
                    </a:moveTo>
                    <a:lnTo>
                      <a:pt x="31" y="0"/>
                    </a:lnTo>
                    <a:lnTo>
                      <a:pt x="7" y="9"/>
                    </a:lnTo>
                    <a:lnTo>
                      <a:pt x="0" y="38"/>
                    </a:lnTo>
                    <a:lnTo>
                      <a:pt x="27" y="59"/>
                    </a:lnTo>
                    <a:lnTo>
                      <a:pt x="69" y="65"/>
                    </a:lnTo>
                    <a:lnTo>
                      <a:pt x="108" y="90"/>
                    </a:lnTo>
                    <a:lnTo>
                      <a:pt x="137" y="134"/>
                    </a:lnTo>
                    <a:lnTo>
                      <a:pt x="157" y="180"/>
                    </a:lnTo>
                    <a:lnTo>
                      <a:pt x="177" y="247"/>
                    </a:lnTo>
                    <a:lnTo>
                      <a:pt x="179" y="287"/>
                    </a:lnTo>
                    <a:lnTo>
                      <a:pt x="155" y="322"/>
                    </a:lnTo>
                    <a:lnTo>
                      <a:pt x="155" y="337"/>
                    </a:lnTo>
                    <a:lnTo>
                      <a:pt x="174" y="339"/>
                    </a:lnTo>
                    <a:lnTo>
                      <a:pt x="186" y="314"/>
                    </a:lnTo>
                    <a:lnTo>
                      <a:pt x="192" y="293"/>
                    </a:lnTo>
                    <a:lnTo>
                      <a:pt x="216" y="301"/>
                    </a:lnTo>
                    <a:lnTo>
                      <a:pt x="243" y="318"/>
                    </a:lnTo>
                    <a:lnTo>
                      <a:pt x="261" y="318"/>
                    </a:lnTo>
                    <a:lnTo>
                      <a:pt x="272" y="299"/>
                    </a:lnTo>
                    <a:lnTo>
                      <a:pt x="263" y="270"/>
                    </a:lnTo>
                    <a:lnTo>
                      <a:pt x="232" y="257"/>
                    </a:lnTo>
                    <a:lnTo>
                      <a:pt x="201" y="239"/>
                    </a:lnTo>
                    <a:lnTo>
                      <a:pt x="188" y="199"/>
                    </a:lnTo>
                    <a:lnTo>
                      <a:pt x="172" y="147"/>
                    </a:lnTo>
                    <a:lnTo>
                      <a:pt x="159" y="113"/>
                    </a:lnTo>
                    <a:lnTo>
                      <a:pt x="135" y="71"/>
                    </a:lnTo>
                    <a:lnTo>
                      <a:pt x="104" y="46"/>
                    </a:lnTo>
                    <a:lnTo>
                      <a:pt x="73" y="23"/>
                    </a:lnTo>
                    <a:lnTo>
                      <a:pt x="6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9" name="Freeform 48"/>
              <p:cNvSpPr>
                <a:spLocks/>
              </p:cNvSpPr>
              <p:nvPr/>
            </p:nvSpPr>
            <p:spPr bwMode="auto">
              <a:xfrm>
                <a:off x="3783013" y="5168356"/>
                <a:ext cx="330200" cy="455612"/>
              </a:xfrm>
              <a:custGeom>
                <a:avLst/>
                <a:gdLst>
                  <a:gd name="T0" fmla="*/ 2147483647 w 208"/>
                  <a:gd name="T1" fmla="*/ 0 h 287"/>
                  <a:gd name="T2" fmla="*/ 2147483647 w 208"/>
                  <a:gd name="T3" fmla="*/ 2147483647 h 287"/>
                  <a:gd name="T4" fmla="*/ 2147483647 w 208"/>
                  <a:gd name="T5" fmla="*/ 2147483647 h 287"/>
                  <a:gd name="T6" fmla="*/ 2147483647 w 208"/>
                  <a:gd name="T7" fmla="*/ 2147483647 h 287"/>
                  <a:gd name="T8" fmla="*/ 2147483647 w 208"/>
                  <a:gd name="T9" fmla="*/ 2147483647 h 287"/>
                  <a:gd name="T10" fmla="*/ 2147483647 w 208"/>
                  <a:gd name="T11" fmla="*/ 2147483647 h 287"/>
                  <a:gd name="T12" fmla="*/ 2147483647 w 208"/>
                  <a:gd name="T13" fmla="*/ 2147483647 h 287"/>
                  <a:gd name="T14" fmla="*/ 2147483647 w 208"/>
                  <a:gd name="T15" fmla="*/ 2147483647 h 287"/>
                  <a:gd name="T16" fmla="*/ 2147483647 w 208"/>
                  <a:gd name="T17" fmla="*/ 2147483647 h 287"/>
                  <a:gd name="T18" fmla="*/ 2147483647 w 208"/>
                  <a:gd name="T19" fmla="*/ 2147483647 h 287"/>
                  <a:gd name="T20" fmla="*/ 2147483647 w 208"/>
                  <a:gd name="T21" fmla="*/ 2147483647 h 287"/>
                  <a:gd name="T22" fmla="*/ 2147483647 w 208"/>
                  <a:gd name="T23" fmla="*/ 2147483647 h 287"/>
                  <a:gd name="T24" fmla="*/ 2147483647 w 208"/>
                  <a:gd name="T25" fmla="*/ 2147483647 h 287"/>
                  <a:gd name="T26" fmla="*/ 2147483647 w 208"/>
                  <a:gd name="T27" fmla="*/ 2147483647 h 287"/>
                  <a:gd name="T28" fmla="*/ 2147483647 w 208"/>
                  <a:gd name="T29" fmla="*/ 2147483647 h 287"/>
                  <a:gd name="T30" fmla="*/ 2147483647 w 208"/>
                  <a:gd name="T31" fmla="*/ 2147483647 h 287"/>
                  <a:gd name="T32" fmla="*/ 2147483647 w 208"/>
                  <a:gd name="T33" fmla="*/ 2147483647 h 287"/>
                  <a:gd name="T34" fmla="*/ 2147483647 w 208"/>
                  <a:gd name="T35" fmla="*/ 2147483647 h 287"/>
                  <a:gd name="T36" fmla="*/ 2147483647 w 208"/>
                  <a:gd name="T37" fmla="*/ 2147483647 h 287"/>
                  <a:gd name="T38" fmla="*/ 2147483647 w 208"/>
                  <a:gd name="T39" fmla="*/ 2147483647 h 287"/>
                  <a:gd name="T40" fmla="*/ 0 w 208"/>
                  <a:gd name="T41" fmla="*/ 2147483647 h 287"/>
                  <a:gd name="T42" fmla="*/ 0 w 208"/>
                  <a:gd name="T43" fmla="*/ 2147483647 h 287"/>
                  <a:gd name="T44" fmla="*/ 0 w 208"/>
                  <a:gd name="T45" fmla="*/ 2147483647 h 287"/>
                  <a:gd name="T46" fmla="*/ 2147483647 w 208"/>
                  <a:gd name="T47" fmla="*/ 2147483647 h 287"/>
                  <a:gd name="T48" fmla="*/ 2147483647 w 208"/>
                  <a:gd name="T49" fmla="*/ 2147483647 h 287"/>
                  <a:gd name="T50" fmla="*/ 2147483647 w 208"/>
                  <a:gd name="T51" fmla="*/ 2147483647 h 287"/>
                  <a:gd name="T52" fmla="*/ 2147483647 w 208"/>
                  <a:gd name="T53" fmla="*/ 2147483647 h 287"/>
                  <a:gd name="T54" fmla="*/ 2147483647 w 208"/>
                  <a:gd name="T55" fmla="*/ 2147483647 h 287"/>
                  <a:gd name="T56" fmla="*/ 2147483647 w 208"/>
                  <a:gd name="T57" fmla="*/ 2147483647 h 287"/>
                  <a:gd name="T58" fmla="*/ 2147483647 w 208"/>
                  <a:gd name="T59" fmla="*/ 2147483647 h 287"/>
                  <a:gd name="T60" fmla="*/ 2147483647 w 208"/>
                  <a:gd name="T61" fmla="*/ 2147483647 h 287"/>
                  <a:gd name="T62" fmla="*/ 2147483647 w 208"/>
                  <a:gd name="T63" fmla="*/ 2147483647 h 287"/>
                  <a:gd name="T64" fmla="*/ 2147483647 w 208"/>
                  <a:gd name="T65" fmla="*/ 2147483647 h 287"/>
                  <a:gd name="T66" fmla="*/ 2147483647 w 208"/>
                  <a:gd name="T67" fmla="*/ 2147483647 h 287"/>
                  <a:gd name="T68" fmla="*/ 2147483647 w 208"/>
                  <a:gd name="T69" fmla="*/ 2147483647 h 287"/>
                  <a:gd name="T70" fmla="*/ 2147483647 w 208"/>
                  <a:gd name="T71" fmla="*/ 2147483647 h 287"/>
                  <a:gd name="T72" fmla="*/ 2147483647 w 208"/>
                  <a:gd name="T73" fmla="*/ 2147483647 h 287"/>
                  <a:gd name="T74" fmla="*/ 2147483647 w 208"/>
                  <a:gd name="T75" fmla="*/ 2147483647 h 287"/>
                  <a:gd name="T76" fmla="*/ 2147483647 w 208"/>
                  <a:gd name="T77" fmla="*/ 2147483647 h 287"/>
                  <a:gd name="T78" fmla="*/ 2147483647 w 208"/>
                  <a:gd name="T79" fmla="*/ 2147483647 h 287"/>
                  <a:gd name="T80" fmla="*/ 2147483647 w 208"/>
                  <a:gd name="T81" fmla="*/ 2147483647 h 287"/>
                  <a:gd name="T82" fmla="*/ 2147483647 w 208"/>
                  <a:gd name="T83" fmla="*/ 2147483647 h 287"/>
                  <a:gd name="T84" fmla="*/ 2147483647 w 208"/>
                  <a:gd name="T85" fmla="*/ 2147483647 h 287"/>
                  <a:gd name="T86" fmla="*/ 2147483647 w 208"/>
                  <a:gd name="T87" fmla="*/ 0 h 2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8"/>
                  <a:gd name="T133" fmla="*/ 0 h 287"/>
                  <a:gd name="T134" fmla="*/ 208 w 208"/>
                  <a:gd name="T135" fmla="*/ 287 h 2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8" h="287">
                    <a:moveTo>
                      <a:pt x="77" y="0"/>
                    </a:moveTo>
                    <a:lnTo>
                      <a:pt x="141" y="34"/>
                    </a:lnTo>
                    <a:lnTo>
                      <a:pt x="186" y="103"/>
                    </a:lnTo>
                    <a:lnTo>
                      <a:pt x="208" y="166"/>
                    </a:lnTo>
                    <a:lnTo>
                      <a:pt x="190" y="193"/>
                    </a:lnTo>
                    <a:lnTo>
                      <a:pt x="139" y="220"/>
                    </a:lnTo>
                    <a:lnTo>
                      <a:pt x="84" y="230"/>
                    </a:lnTo>
                    <a:lnTo>
                      <a:pt x="77" y="241"/>
                    </a:lnTo>
                    <a:lnTo>
                      <a:pt x="69" y="251"/>
                    </a:lnTo>
                    <a:lnTo>
                      <a:pt x="62" y="262"/>
                    </a:lnTo>
                    <a:lnTo>
                      <a:pt x="62" y="272"/>
                    </a:lnTo>
                    <a:lnTo>
                      <a:pt x="55" y="283"/>
                    </a:lnTo>
                    <a:lnTo>
                      <a:pt x="40" y="287"/>
                    </a:lnTo>
                    <a:lnTo>
                      <a:pt x="29" y="287"/>
                    </a:lnTo>
                    <a:lnTo>
                      <a:pt x="22" y="276"/>
                    </a:lnTo>
                    <a:lnTo>
                      <a:pt x="22" y="266"/>
                    </a:lnTo>
                    <a:lnTo>
                      <a:pt x="29" y="255"/>
                    </a:lnTo>
                    <a:lnTo>
                      <a:pt x="40" y="245"/>
                    </a:lnTo>
                    <a:lnTo>
                      <a:pt x="27" y="245"/>
                    </a:lnTo>
                    <a:lnTo>
                      <a:pt x="16" y="247"/>
                    </a:lnTo>
                    <a:lnTo>
                      <a:pt x="0" y="245"/>
                    </a:lnTo>
                    <a:lnTo>
                      <a:pt x="0" y="235"/>
                    </a:lnTo>
                    <a:lnTo>
                      <a:pt x="0" y="224"/>
                    </a:lnTo>
                    <a:lnTo>
                      <a:pt x="11" y="216"/>
                    </a:lnTo>
                    <a:lnTo>
                      <a:pt x="22" y="216"/>
                    </a:lnTo>
                    <a:lnTo>
                      <a:pt x="33" y="216"/>
                    </a:lnTo>
                    <a:lnTo>
                      <a:pt x="44" y="214"/>
                    </a:lnTo>
                    <a:lnTo>
                      <a:pt x="40" y="203"/>
                    </a:lnTo>
                    <a:lnTo>
                      <a:pt x="29" y="197"/>
                    </a:lnTo>
                    <a:lnTo>
                      <a:pt x="27" y="186"/>
                    </a:lnTo>
                    <a:lnTo>
                      <a:pt x="27" y="176"/>
                    </a:lnTo>
                    <a:lnTo>
                      <a:pt x="35" y="168"/>
                    </a:lnTo>
                    <a:lnTo>
                      <a:pt x="46" y="168"/>
                    </a:lnTo>
                    <a:lnTo>
                      <a:pt x="58" y="176"/>
                    </a:lnTo>
                    <a:lnTo>
                      <a:pt x="69" y="182"/>
                    </a:lnTo>
                    <a:lnTo>
                      <a:pt x="80" y="186"/>
                    </a:lnTo>
                    <a:lnTo>
                      <a:pt x="91" y="193"/>
                    </a:lnTo>
                    <a:lnTo>
                      <a:pt x="146" y="178"/>
                    </a:lnTo>
                    <a:lnTo>
                      <a:pt x="172" y="157"/>
                    </a:lnTo>
                    <a:lnTo>
                      <a:pt x="150" y="109"/>
                    </a:lnTo>
                    <a:lnTo>
                      <a:pt x="95" y="69"/>
                    </a:lnTo>
                    <a:lnTo>
                      <a:pt x="51" y="38"/>
                    </a:lnTo>
                    <a:lnTo>
                      <a:pt x="46" y="9"/>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0" name="Freeform 49"/>
              <p:cNvSpPr>
                <a:spLocks/>
              </p:cNvSpPr>
              <p:nvPr/>
            </p:nvSpPr>
            <p:spPr bwMode="auto">
              <a:xfrm>
                <a:off x="2889250" y="5271543"/>
                <a:ext cx="330200" cy="455613"/>
              </a:xfrm>
              <a:custGeom>
                <a:avLst/>
                <a:gdLst>
                  <a:gd name="T0" fmla="*/ 2147483647 w 208"/>
                  <a:gd name="T1" fmla="*/ 0 h 287"/>
                  <a:gd name="T2" fmla="*/ 2147483647 w 208"/>
                  <a:gd name="T3" fmla="*/ 2147483647 h 287"/>
                  <a:gd name="T4" fmla="*/ 2147483647 w 208"/>
                  <a:gd name="T5" fmla="*/ 2147483647 h 287"/>
                  <a:gd name="T6" fmla="*/ 0 w 208"/>
                  <a:gd name="T7" fmla="*/ 2147483647 h 287"/>
                  <a:gd name="T8" fmla="*/ 2147483647 w 208"/>
                  <a:gd name="T9" fmla="*/ 2147483647 h 287"/>
                  <a:gd name="T10" fmla="*/ 2147483647 w 208"/>
                  <a:gd name="T11" fmla="*/ 2147483647 h 287"/>
                  <a:gd name="T12" fmla="*/ 2147483647 w 208"/>
                  <a:gd name="T13" fmla="*/ 2147483647 h 287"/>
                  <a:gd name="T14" fmla="*/ 2147483647 w 208"/>
                  <a:gd name="T15" fmla="*/ 2147483647 h 287"/>
                  <a:gd name="T16" fmla="*/ 2147483647 w 208"/>
                  <a:gd name="T17" fmla="*/ 2147483647 h 287"/>
                  <a:gd name="T18" fmla="*/ 2147483647 w 208"/>
                  <a:gd name="T19" fmla="*/ 2147483647 h 287"/>
                  <a:gd name="T20" fmla="*/ 2147483647 w 208"/>
                  <a:gd name="T21" fmla="*/ 2147483647 h 287"/>
                  <a:gd name="T22" fmla="*/ 2147483647 w 208"/>
                  <a:gd name="T23" fmla="*/ 2147483647 h 287"/>
                  <a:gd name="T24" fmla="*/ 2147483647 w 208"/>
                  <a:gd name="T25" fmla="*/ 2147483647 h 287"/>
                  <a:gd name="T26" fmla="*/ 2147483647 w 208"/>
                  <a:gd name="T27" fmla="*/ 2147483647 h 287"/>
                  <a:gd name="T28" fmla="*/ 2147483647 w 208"/>
                  <a:gd name="T29" fmla="*/ 2147483647 h 287"/>
                  <a:gd name="T30" fmla="*/ 2147483647 w 208"/>
                  <a:gd name="T31" fmla="*/ 2147483647 h 287"/>
                  <a:gd name="T32" fmla="*/ 2147483647 w 208"/>
                  <a:gd name="T33" fmla="*/ 2147483647 h 287"/>
                  <a:gd name="T34" fmla="*/ 2147483647 w 208"/>
                  <a:gd name="T35" fmla="*/ 2147483647 h 287"/>
                  <a:gd name="T36" fmla="*/ 2147483647 w 208"/>
                  <a:gd name="T37" fmla="*/ 2147483647 h 287"/>
                  <a:gd name="T38" fmla="*/ 2147483647 w 208"/>
                  <a:gd name="T39" fmla="*/ 2147483647 h 287"/>
                  <a:gd name="T40" fmla="*/ 2147483647 w 208"/>
                  <a:gd name="T41" fmla="*/ 2147483647 h 287"/>
                  <a:gd name="T42" fmla="*/ 2147483647 w 208"/>
                  <a:gd name="T43" fmla="*/ 2147483647 h 287"/>
                  <a:gd name="T44" fmla="*/ 2147483647 w 208"/>
                  <a:gd name="T45" fmla="*/ 2147483647 h 287"/>
                  <a:gd name="T46" fmla="*/ 2147483647 w 208"/>
                  <a:gd name="T47" fmla="*/ 2147483647 h 287"/>
                  <a:gd name="T48" fmla="*/ 2147483647 w 208"/>
                  <a:gd name="T49" fmla="*/ 2147483647 h 287"/>
                  <a:gd name="T50" fmla="*/ 2147483647 w 208"/>
                  <a:gd name="T51" fmla="*/ 2147483647 h 287"/>
                  <a:gd name="T52" fmla="*/ 2147483647 w 208"/>
                  <a:gd name="T53" fmla="*/ 2147483647 h 287"/>
                  <a:gd name="T54" fmla="*/ 2147483647 w 208"/>
                  <a:gd name="T55" fmla="*/ 2147483647 h 287"/>
                  <a:gd name="T56" fmla="*/ 2147483647 w 208"/>
                  <a:gd name="T57" fmla="*/ 2147483647 h 287"/>
                  <a:gd name="T58" fmla="*/ 2147483647 w 208"/>
                  <a:gd name="T59" fmla="*/ 2147483647 h 287"/>
                  <a:gd name="T60" fmla="*/ 2147483647 w 208"/>
                  <a:gd name="T61" fmla="*/ 2147483647 h 287"/>
                  <a:gd name="T62" fmla="*/ 2147483647 w 208"/>
                  <a:gd name="T63" fmla="*/ 2147483647 h 287"/>
                  <a:gd name="T64" fmla="*/ 2147483647 w 208"/>
                  <a:gd name="T65" fmla="*/ 2147483647 h 287"/>
                  <a:gd name="T66" fmla="*/ 2147483647 w 208"/>
                  <a:gd name="T67" fmla="*/ 2147483647 h 287"/>
                  <a:gd name="T68" fmla="*/ 2147483647 w 208"/>
                  <a:gd name="T69" fmla="*/ 2147483647 h 287"/>
                  <a:gd name="T70" fmla="*/ 2147483647 w 208"/>
                  <a:gd name="T71" fmla="*/ 2147483647 h 287"/>
                  <a:gd name="T72" fmla="*/ 2147483647 w 208"/>
                  <a:gd name="T73" fmla="*/ 2147483647 h 287"/>
                  <a:gd name="T74" fmla="*/ 2147483647 w 208"/>
                  <a:gd name="T75" fmla="*/ 2147483647 h 287"/>
                  <a:gd name="T76" fmla="*/ 2147483647 w 208"/>
                  <a:gd name="T77" fmla="*/ 2147483647 h 287"/>
                  <a:gd name="T78" fmla="*/ 2147483647 w 208"/>
                  <a:gd name="T79" fmla="*/ 2147483647 h 287"/>
                  <a:gd name="T80" fmla="*/ 2147483647 w 208"/>
                  <a:gd name="T81" fmla="*/ 2147483647 h 287"/>
                  <a:gd name="T82" fmla="*/ 2147483647 w 208"/>
                  <a:gd name="T83" fmla="*/ 2147483647 h 287"/>
                  <a:gd name="T84" fmla="*/ 2147483647 w 208"/>
                  <a:gd name="T85" fmla="*/ 2147483647 h 287"/>
                  <a:gd name="T86" fmla="*/ 2147483647 w 208"/>
                  <a:gd name="T87" fmla="*/ 0 h 2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8"/>
                  <a:gd name="T133" fmla="*/ 0 h 287"/>
                  <a:gd name="T134" fmla="*/ 208 w 208"/>
                  <a:gd name="T135" fmla="*/ 287 h 2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8" h="287">
                    <a:moveTo>
                      <a:pt x="130" y="0"/>
                    </a:moveTo>
                    <a:lnTo>
                      <a:pt x="66" y="34"/>
                    </a:lnTo>
                    <a:lnTo>
                      <a:pt x="22" y="103"/>
                    </a:lnTo>
                    <a:lnTo>
                      <a:pt x="0" y="165"/>
                    </a:lnTo>
                    <a:lnTo>
                      <a:pt x="18" y="193"/>
                    </a:lnTo>
                    <a:lnTo>
                      <a:pt x="69" y="220"/>
                    </a:lnTo>
                    <a:lnTo>
                      <a:pt x="124" y="230"/>
                    </a:lnTo>
                    <a:lnTo>
                      <a:pt x="130" y="241"/>
                    </a:lnTo>
                    <a:lnTo>
                      <a:pt x="139" y="251"/>
                    </a:lnTo>
                    <a:lnTo>
                      <a:pt x="146" y="261"/>
                    </a:lnTo>
                    <a:lnTo>
                      <a:pt x="146" y="272"/>
                    </a:lnTo>
                    <a:lnTo>
                      <a:pt x="153" y="282"/>
                    </a:lnTo>
                    <a:lnTo>
                      <a:pt x="168" y="287"/>
                    </a:lnTo>
                    <a:lnTo>
                      <a:pt x="179" y="287"/>
                    </a:lnTo>
                    <a:lnTo>
                      <a:pt x="186" y="276"/>
                    </a:lnTo>
                    <a:lnTo>
                      <a:pt x="186" y="266"/>
                    </a:lnTo>
                    <a:lnTo>
                      <a:pt x="179" y="255"/>
                    </a:lnTo>
                    <a:lnTo>
                      <a:pt x="168" y="245"/>
                    </a:lnTo>
                    <a:lnTo>
                      <a:pt x="181" y="245"/>
                    </a:lnTo>
                    <a:lnTo>
                      <a:pt x="192" y="247"/>
                    </a:lnTo>
                    <a:lnTo>
                      <a:pt x="208" y="245"/>
                    </a:lnTo>
                    <a:lnTo>
                      <a:pt x="208" y="234"/>
                    </a:lnTo>
                    <a:lnTo>
                      <a:pt x="208" y="224"/>
                    </a:lnTo>
                    <a:lnTo>
                      <a:pt x="197" y="216"/>
                    </a:lnTo>
                    <a:lnTo>
                      <a:pt x="186" y="216"/>
                    </a:lnTo>
                    <a:lnTo>
                      <a:pt x="175" y="216"/>
                    </a:lnTo>
                    <a:lnTo>
                      <a:pt x="164" y="213"/>
                    </a:lnTo>
                    <a:lnTo>
                      <a:pt x="168" y="203"/>
                    </a:lnTo>
                    <a:lnTo>
                      <a:pt x="179" y="197"/>
                    </a:lnTo>
                    <a:lnTo>
                      <a:pt x="181" y="186"/>
                    </a:lnTo>
                    <a:lnTo>
                      <a:pt x="181" y="176"/>
                    </a:lnTo>
                    <a:lnTo>
                      <a:pt x="172" y="167"/>
                    </a:lnTo>
                    <a:lnTo>
                      <a:pt x="161" y="167"/>
                    </a:lnTo>
                    <a:lnTo>
                      <a:pt x="150" y="176"/>
                    </a:lnTo>
                    <a:lnTo>
                      <a:pt x="139" y="182"/>
                    </a:lnTo>
                    <a:lnTo>
                      <a:pt x="128" y="186"/>
                    </a:lnTo>
                    <a:lnTo>
                      <a:pt x="117" y="193"/>
                    </a:lnTo>
                    <a:lnTo>
                      <a:pt x="62" y="178"/>
                    </a:lnTo>
                    <a:lnTo>
                      <a:pt x="36" y="157"/>
                    </a:lnTo>
                    <a:lnTo>
                      <a:pt x="58" y="109"/>
                    </a:lnTo>
                    <a:lnTo>
                      <a:pt x="113" y="69"/>
                    </a:lnTo>
                    <a:lnTo>
                      <a:pt x="157" y="38"/>
                    </a:lnTo>
                    <a:lnTo>
                      <a:pt x="161" y="9"/>
                    </a:lnTo>
                    <a:lnTo>
                      <a:pt x="1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1" name="Freeform 50"/>
              <p:cNvSpPr>
                <a:spLocks/>
              </p:cNvSpPr>
              <p:nvPr/>
            </p:nvSpPr>
            <p:spPr bwMode="auto">
              <a:xfrm>
                <a:off x="2212975" y="2820443"/>
                <a:ext cx="2614613" cy="1784350"/>
              </a:xfrm>
              <a:custGeom>
                <a:avLst/>
                <a:gdLst>
                  <a:gd name="T0" fmla="*/ 2147483647 w 1647"/>
                  <a:gd name="T1" fmla="*/ 2147483647 h 1124"/>
                  <a:gd name="T2" fmla="*/ 2147483647 w 1647"/>
                  <a:gd name="T3" fmla="*/ 2147483647 h 1124"/>
                  <a:gd name="T4" fmla="*/ 2147483647 w 1647"/>
                  <a:gd name="T5" fmla="*/ 2147483647 h 1124"/>
                  <a:gd name="T6" fmla="*/ 2147483647 w 1647"/>
                  <a:gd name="T7" fmla="*/ 2147483647 h 1124"/>
                  <a:gd name="T8" fmla="*/ 2147483647 w 1647"/>
                  <a:gd name="T9" fmla="*/ 2147483647 h 1124"/>
                  <a:gd name="T10" fmla="*/ 2147483647 w 1647"/>
                  <a:gd name="T11" fmla="*/ 2147483647 h 1124"/>
                  <a:gd name="T12" fmla="*/ 2147483647 w 1647"/>
                  <a:gd name="T13" fmla="*/ 0 h 1124"/>
                  <a:gd name="T14" fmla="*/ 2147483647 w 1647"/>
                  <a:gd name="T15" fmla="*/ 0 h 1124"/>
                  <a:gd name="T16" fmla="*/ 2147483647 w 1647"/>
                  <a:gd name="T17" fmla="*/ 2147483647 h 1124"/>
                  <a:gd name="T18" fmla="*/ 2147483647 w 1647"/>
                  <a:gd name="T19" fmla="*/ 2147483647 h 1124"/>
                  <a:gd name="T20" fmla="*/ 2147483647 w 1647"/>
                  <a:gd name="T21" fmla="*/ 2147483647 h 1124"/>
                  <a:gd name="T22" fmla="*/ 2147483647 w 1647"/>
                  <a:gd name="T23" fmla="*/ 2147483647 h 1124"/>
                  <a:gd name="T24" fmla="*/ 2147483647 w 1647"/>
                  <a:gd name="T25" fmla="*/ 2147483647 h 1124"/>
                  <a:gd name="T26" fmla="*/ 2147483647 w 1647"/>
                  <a:gd name="T27" fmla="*/ 2147483647 h 1124"/>
                  <a:gd name="T28" fmla="*/ 2147483647 w 1647"/>
                  <a:gd name="T29" fmla="*/ 2147483647 h 1124"/>
                  <a:gd name="T30" fmla="*/ 2147483647 w 1647"/>
                  <a:gd name="T31" fmla="*/ 2147483647 h 1124"/>
                  <a:gd name="T32" fmla="*/ 2147483647 w 1647"/>
                  <a:gd name="T33" fmla="*/ 2147483647 h 1124"/>
                  <a:gd name="T34" fmla="*/ 2147483647 w 1647"/>
                  <a:gd name="T35" fmla="*/ 2147483647 h 1124"/>
                  <a:gd name="T36" fmla="*/ 2147483647 w 1647"/>
                  <a:gd name="T37" fmla="*/ 2147483647 h 1124"/>
                  <a:gd name="T38" fmla="*/ 2147483647 w 1647"/>
                  <a:gd name="T39" fmla="*/ 2147483647 h 1124"/>
                  <a:gd name="T40" fmla="*/ 2147483647 w 1647"/>
                  <a:gd name="T41" fmla="*/ 2147483647 h 1124"/>
                  <a:gd name="T42" fmla="*/ 2147483647 w 1647"/>
                  <a:gd name="T43" fmla="*/ 2147483647 h 1124"/>
                  <a:gd name="T44" fmla="*/ 2147483647 w 1647"/>
                  <a:gd name="T45" fmla="*/ 2147483647 h 1124"/>
                  <a:gd name="T46" fmla="*/ 2147483647 w 1647"/>
                  <a:gd name="T47" fmla="*/ 2147483647 h 1124"/>
                  <a:gd name="T48" fmla="*/ 2147483647 w 1647"/>
                  <a:gd name="T49" fmla="*/ 2147483647 h 1124"/>
                  <a:gd name="T50" fmla="*/ 2147483647 w 1647"/>
                  <a:gd name="T51" fmla="*/ 2147483647 h 1124"/>
                  <a:gd name="T52" fmla="*/ 0 w 1647"/>
                  <a:gd name="T53" fmla="*/ 2147483647 h 1124"/>
                  <a:gd name="T54" fmla="*/ 2147483647 w 1647"/>
                  <a:gd name="T55" fmla="*/ 2147483647 h 1124"/>
                  <a:gd name="T56" fmla="*/ 2147483647 w 1647"/>
                  <a:gd name="T57" fmla="*/ 2147483647 h 1124"/>
                  <a:gd name="T58" fmla="*/ 2147483647 w 1647"/>
                  <a:gd name="T59" fmla="*/ 2147483647 h 1124"/>
                  <a:gd name="T60" fmla="*/ 2147483647 w 1647"/>
                  <a:gd name="T61" fmla="*/ 2147483647 h 112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47"/>
                  <a:gd name="T94" fmla="*/ 0 h 1124"/>
                  <a:gd name="T95" fmla="*/ 1647 w 1647"/>
                  <a:gd name="T96" fmla="*/ 1124 h 112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47" h="1124">
                    <a:moveTo>
                      <a:pt x="33" y="295"/>
                    </a:moveTo>
                    <a:lnTo>
                      <a:pt x="22" y="117"/>
                    </a:lnTo>
                    <a:lnTo>
                      <a:pt x="49" y="84"/>
                    </a:lnTo>
                    <a:lnTo>
                      <a:pt x="122" y="65"/>
                    </a:lnTo>
                    <a:lnTo>
                      <a:pt x="384" y="42"/>
                    </a:lnTo>
                    <a:lnTo>
                      <a:pt x="830" y="17"/>
                    </a:lnTo>
                    <a:lnTo>
                      <a:pt x="1214" y="0"/>
                    </a:lnTo>
                    <a:lnTo>
                      <a:pt x="1448" y="0"/>
                    </a:lnTo>
                    <a:lnTo>
                      <a:pt x="1572" y="35"/>
                    </a:lnTo>
                    <a:lnTo>
                      <a:pt x="1647" y="63"/>
                    </a:lnTo>
                    <a:lnTo>
                      <a:pt x="1647" y="148"/>
                    </a:lnTo>
                    <a:lnTo>
                      <a:pt x="1638" y="407"/>
                    </a:lnTo>
                    <a:lnTo>
                      <a:pt x="1627" y="671"/>
                    </a:lnTo>
                    <a:lnTo>
                      <a:pt x="1614" y="817"/>
                    </a:lnTo>
                    <a:lnTo>
                      <a:pt x="1625" y="986"/>
                    </a:lnTo>
                    <a:lnTo>
                      <a:pt x="1609" y="1082"/>
                    </a:lnTo>
                    <a:lnTo>
                      <a:pt x="1576" y="1124"/>
                    </a:lnTo>
                    <a:lnTo>
                      <a:pt x="1413" y="1107"/>
                    </a:lnTo>
                    <a:lnTo>
                      <a:pt x="1309" y="1089"/>
                    </a:lnTo>
                    <a:lnTo>
                      <a:pt x="1135" y="1099"/>
                    </a:lnTo>
                    <a:lnTo>
                      <a:pt x="967" y="1099"/>
                    </a:lnTo>
                    <a:lnTo>
                      <a:pt x="790" y="1078"/>
                    </a:lnTo>
                    <a:lnTo>
                      <a:pt x="618" y="1087"/>
                    </a:lnTo>
                    <a:lnTo>
                      <a:pt x="395" y="1107"/>
                    </a:lnTo>
                    <a:lnTo>
                      <a:pt x="89" y="1114"/>
                    </a:lnTo>
                    <a:lnTo>
                      <a:pt x="42" y="1097"/>
                    </a:lnTo>
                    <a:lnTo>
                      <a:pt x="0" y="1055"/>
                    </a:lnTo>
                    <a:lnTo>
                      <a:pt x="27" y="813"/>
                    </a:lnTo>
                    <a:lnTo>
                      <a:pt x="42" y="598"/>
                    </a:lnTo>
                    <a:lnTo>
                      <a:pt x="38" y="359"/>
                    </a:lnTo>
                    <a:lnTo>
                      <a:pt x="33" y="295"/>
                    </a:lnTo>
                    <a:close/>
                  </a:path>
                </a:pathLst>
              </a:custGeom>
              <a:solidFill>
                <a:srgbClr val="00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2" name="Freeform 51"/>
              <p:cNvSpPr>
                <a:spLocks/>
              </p:cNvSpPr>
              <p:nvPr/>
            </p:nvSpPr>
            <p:spPr bwMode="auto">
              <a:xfrm>
                <a:off x="2195513" y="2787106"/>
                <a:ext cx="2649537" cy="1860550"/>
              </a:xfrm>
              <a:custGeom>
                <a:avLst/>
                <a:gdLst>
                  <a:gd name="T0" fmla="*/ 2147483647 w 1669"/>
                  <a:gd name="T1" fmla="*/ 2147483647 h 1172"/>
                  <a:gd name="T2" fmla="*/ 2147483647 w 1669"/>
                  <a:gd name="T3" fmla="*/ 0 h 1172"/>
                  <a:gd name="T4" fmla="*/ 2147483647 w 1669"/>
                  <a:gd name="T5" fmla="*/ 2147483647 h 1172"/>
                  <a:gd name="T6" fmla="*/ 2147483647 w 1669"/>
                  <a:gd name="T7" fmla="*/ 2147483647 h 1172"/>
                  <a:gd name="T8" fmla="*/ 2147483647 w 1669"/>
                  <a:gd name="T9" fmla="*/ 2147483647 h 1172"/>
                  <a:gd name="T10" fmla="*/ 2147483647 w 1669"/>
                  <a:gd name="T11" fmla="*/ 2147483647 h 1172"/>
                  <a:gd name="T12" fmla="*/ 2147483647 w 1669"/>
                  <a:gd name="T13" fmla="*/ 2147483647 h 1172"/>
                  <a:gd name="T14" fmla="*/ 2147483647 w 1669"/>
                  <a:gd name="T15" fmla="*/ 2147483647 h 1172"/>
                  <a:gd name="T16" fmla="*/ 2147483647 w 1669"/>
                  <a:gd name="T17" fmla="*/ 2147483647 h 1172"/>
                  <a:gd name="T18" fmla="*/ 2147483647 w 1669"/>
                  <a:gd name="T19" fmla="*/ 2147483647 h 1172"/>
                  <a:gd name="T20" fmla="*/ 2147483647 w 1669"/>
                  <a:gd name="T21" fmla="*/ 2147483647 h 1172"/>
                  <a:gd name="T22" fmla="*/ 2147483647 w 1669"/>
                  <a:gd name="T23" fmla="*/ 2147483647 h 1172"/>
                  <a:gd name="T24" fmla="*/ 2147483647 w 1669"/>
                  <a:gd name="T25" fmla="*/ 2147483647 h 1172"/>
                  <a:gd name="T26" fmla="*/ 2147483647 w 1669"/>
                  <a:gd name="T27" fmla="*/ 2147483647 h 1172"/>
                  <a:gd name="T28" fmla="*/ 2147483647 w 1669"/>
                  <a:gd name="T29" fmla="*/ 2147483647 h 1172"/>
                  <a:gd name="T30" fmla="*/ 2147483647 w 1669"/>
                  <a:gd name="T31" fmla="*/ 2147483647 h 1172"/>
                  <a:gd name="T32" fmla="*/ 2147483647 w 1669"/>
                  <a:gd name="T33" fmla="*/ 2147483647 h 1172"/>
                  <a:gd name="T34" fmla="*/ 2147483647 w 1669"/>
                  <a:gd name="T35" fmla="*/ 2147483647 h 1172"/>
                  <a:gd name="T36" fmla="*/ 2147483647 w 1669"/>
                  <a:gd name="T37" fmla="*/ 2147483647 h 1172"/>
                  <a:gd name="T38" fmla="*/ 2147483647 w 1669"/>
                  <a:gd name="T39" fmla="*/ 2147483647 h 1172"/>
                  <a:gd name="T40" fmla="*/ 2147483647 w 1669"/>
                  <a:gd name="T41" fmla="*/ 2147483647 h 1172"/>
                  <a:gd name="T42" fmla="*/ 2147483647 w 1669"/>
                  <a:gd name="T43" fmla="*/ 2147483647 h 1172"/>
                  <a:gd name="T44" fmla="*/ 2147483647 w 1669"/>
                  <a:gd name="T45" fmla="*/ 2147483647 h 1172"/>
                  <a:gd name="T46" fmla="*/ 2147483647 w 1669"/>
                  <a:gd name="T47" fmla="*/ 2147483647 h 1172"/>
                  <a:gd name="T48" fmla="*/ 2147483647 w 1669"/>
                  <a:gd name="T49" fmla="*/ 2147483647 h 1172"/>
                  <a:gd name="T50" fmla="*/ 2147483647 w 1669"/>
                  <a:gd name="T51" fmla="*/ 2147483647 h 1172"/>
                  <a:gd name="T52" fmla="*/ 2147483647 w 1669"/>
                  <a:gd name="T53" fmla="*/ 2147483647 h 1172"/>
                  <a:gd name="T54" fmla="*/ 2147483647 w 1669"/>
                  <a:gd name="T55" fmla="*/ 2147483647 h 1172"/>
                  <a:gd name="T56" fmla="*/ 2147483647 w 1669"/>
                  <a:gd name="T57" fmla="*/ 2147483647 h 1172"/>
                  <a:gd name="T58" fmla="*/ 2147483647 w 1669"/>
                  <a:gd name="T59" fmla="*/ 2147483647 h 1172"/>
                  <a:gd name="T60" fmla="*/ 2147483647 w 1669"/>
                  <a:gd name="T61" fmla="*/ 2147483647 h 1172"/>
                  <a:gd name="T62" fmla="*/ 2147483647 w 1669"/>
                  <a:gd name="T63" fmla="*/ 2147483647 h 1172"/>
                  <a:gd name="T64" fmla="*/ 2147483647 w 1669"/>
                  <a:gd name="T65" fmla="*/ 2147483647 h 1172"/>
                  <a:gd name="T66" fmla="*/ 2147483647 w 1669"/>
                  <a:gd name="T67" fmla="*/ 2147483647 h 1172"/>
                  <a:gd name="T68" fmla="*/ 2147483647 w 1669"/>
                  <a:gd name="T69" fmla="*/ 2147483647 h 1172"/>
                  <a:gd name="T70" fmla="*/ 2147483647 w 1669"/>
                  <a:gd name="T71" fmla="*/ 2147483647 h 1172"/>
                  <a:gd name="T72" fmla="*/ 2147483647 w 1669"/>
                  <a:gd name="T73" fmla="*/ 2147483647 h 1172"/>
                  <a:gd name="T74" fmla="*/ 2147483647 w 1669"/>
                  <a:gd name="T75" fmla="*/ 2147483647 h 1172"/>
                  <a:gd name="T76" fmla="*/ 2147483647 w 1669"/>
                  <a:gd name="T77" fmla="*/ 2147483647 h 1172"/>
                  <a:gd name="T78" fmla="*/ 2147483647 w 1669"/>
                  <a:gd name="T79" fmla="*/ 2147483647 h 117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69"/>
                  <a:gd name="T121" fmla="*/ 0 h 1172"/>
                  <a:gd name="T122" fmla="*/ 1669 w 1669"/>
                  <a:gd name="T123" fmla="*/ 1172 h 117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69" h="1172">
                    <a:moveTo>
                      <a:pt x="1618" y="63"/>
                    </a:moveTo>
                    <a:lnTo>
                      <a:pt x="1545" y="25"/>
                    </a:lnTo>
                    <a:lnTo>
                      <a:pt x="1488" y="13"/>
                    </a:lnTo>
                    <a:lnTo>
                      <a:pt x="1422" y="0"/>
                    </a:lnTo>
                    <a:lnTo>
                      <a:pt x="1298" y="10"/>
                    </a:lnTo>
                    <a:lnTo>
                      <a:pt x="1247" y="15"/>
                    </a:lnTo>
                    <a:lnTo>
                      <a:pt x="1073" y="15"/>
                    </a:lnTo>
                    <a:lnTo>
                      <a:pt x="744" y="29"/>
                    </a:lnTo>
                    <a:lnTo>
                      <a:pt x="305" y="52"/>
                    </a:lnTo>
                    <a:lnTo>
                      <a:pt x="60" y="86"/>
                    </a:lnTo>
                    <a:lnTo>
                      <a:pt x="40" y="100"/>
                    </a:lnTo>
                    <a:lnTo>
                      <a:pt x="16" y="138"/>
                    </a:lnTo>
                    <a:lnTo>
                      <a:pt x="20" y="194"/>
                    </a:lnTo>
                    <a:lnTo>
                      <a:pt x="33" y="403"/>
                    </a:lnTo>
                    <a:lnTo>
                      <a:pt x="42" y="639"/>
                    </a:lnTo>
                    <a:lnTo>
                      <a:pt x="27" y="807"/>
                    </a:lnTo>
                    <a:lnTo>
                      <a:pt x="0" y="1032"/>
                    </a:lnTo>
                    <a:lnTo>
                      <a:pt x="2" y="1103"/>
                    </a:lnTo>
                    <a:lnTo>
                      <a:pt x="9" y="1124"/>
                    </a:lnTo>
                    <a:lnTo>
                      <a:pt x="38" y="1143"/>
                    </a:lnTo>
                    <a:lnTo>
                      <a:pt x="97" y="1170"/>
                    </a:lnTo>
                    <a:lnTo>
                      <a:pt x="175" y="1172"/>
                    </a:lnTo>
                    <a:lnTo>
                      <a:pt x="386" y="1154"/>
                    </a:lnTo>
                    <a:lnTo>
                      <a:pt x="748" y="1120"/>
                    </a:lnTo>
                    <a:lnTo>
                      <a:pt x="863" y="1124"/>
                    </a:lnTo>
                    <a:lnTo>
                      <a:pt x="1051" y="1139"/>
                    </a:lnTo>
                    <a:lnTo>
                      <a:pt x="1148" y="1139"/>
                    </a:lnTo>
                    <a:lnTo>
                      <a:pt x="1338" y="1133"/>
                    </a:lnTo>
                    <a:lnTo>
                      <a:pt x="1380" y="1143"/>
                    </a:lnTo>
                    <a:lnTo>
                      <a:pt x="1508" y="1158"/>
                    </a:lnTo>
                    <a:lnTo>
                      <a:pt x="1607" y="1160"/>
                    </a:lnTo>
                    <a:lnTo>
                      <a:pt x="1625" y="1137"/>
                    </a:lnTo>
                    <a:lnTo>
                      <a:pt x="1647" y="1068"/>
                    </a:lnTo>
                    <a:lnTo>
                      <a:pt x="1647" y="840"/>
                    </a:lnTo>
                    <a:lnTo>
                      <a:pt x="1662" y="594"/>
                    </a:lnTo>
                    <a:lnTo>
                      <a:pt x="1667" y="349"/>
                    </a:lnTo>
                    <a:lnTo>
                      <a:pt x="1667" y="142"/>
                    </a:lnTo>
                    <a:lnTo>
                      <a:pt x="1623" y="127"/>
                    </a:lnTo>
                    <a:lnTo>
                      <a:pt x="1640" y="257"/>
                    </a:lnTo>
                    <a:lnTo>
                      <a:pt x="1634" y="441"/>
                    </a:lnTo>
                    <a:lnTo>
                      <a:pt x="1627" y="619"/>
                    </a:lnTo>
                    <a:lnTo>
                      <a:pt x="1616" y="738"/>
                    </a:lnTo>
                    <a:lnTo>
                      <a:pt x="1614" y="817"/>
                    </a:lnTo>
                    <a:lnTo>
                      <a:pt x="1620" y="945"/>
                    </a:lnTo>
                    <a:lnTo>
                      <a:pt x="1612" y="1053"/>
                    </a:lnTo>
                    <a:lnTo>
                      <a:pt x="1578" y="1099"/>
                    </a:lnTo>
                    <a:lnTo>
                      <a:pt x="1461" y="1114"/>
                    </a:lnTo>
                    <a:lnTo>
                      <a:pt x="1342" y="1093"/>
                    </a:lnTo>
                    <a:lnTo>
                      <a:pt x="1241" y="1097"/>
                    </a:lnTo>
                    <a:lnTo>
                      <a:pt x="1133" y="1112"/>
                    </a:lnTo>
                    <a:lnTo>
                      <a:pt x="989" y="1106"/>
                    </a:lnTo>
                    <a:lnTo>
                      <a:pt x="850" y="1087"/>
                    </a:lnTo>
                    <a:lnTo>
                      <a:pt x="729" y="1083"/>
                    </a:lnTo>
                    <a:lnTo>
                      <a:pt x="574" y="1095"/>
                    </a:lnTo>
                    <a:lnTo>
                      <a:pt x="364" y="1122"/>
                    </a:lnTo>
                    <a:lnTo>
                      <a:pt x="161" y="1122"/>
                    </a:lnTo>
                    <a:lnTo>
                      <a:pt x="97" y="1118"/>
                    </a:lnTo>
                    <a:lnTo>
                      <a:pt x="66" y="1103"/>
                    </a:lnTo>
                    <a:lnTo>
                      <a:pt x="42" y="1087"/>
                    </a:lnTo>
                    <a:lnTo>
                      <a:pt x="38" y="1053"/>
                    </a:lnTo>
                    <a:lnTo>
                      <a:pt x="55" y="876"/>
                    </a:lnTo>
                    <a:lnTo>
                      <a:pt x="71" y="706"/>
                    </a:lnTo>
                    <a:lnTo>
                      <a:pt x="80" y="585"/>
                    </a:lnTo>
                    <a:lnTo>
                      <a:pt x="58" y="297"/>
                    </a:lnTo>
                    <a:lnTo>
                      <a:pt x="55" y="161"/>
                    </a:lnTo>
                    <a:lnTo>
                      <a:pt x="71" y="130"/>
                    </a:lnTo>
                    <a:lnTo>
                      <a:pt x="100" y="109"/>
                    </a:lnTo>
                    <a:lnTo>
                      <a:pt x="155" y="100"/>
                    </a:lnTo>
                    <a:lnTo>
                      <a:pt x="298" y="88"/>
                    </a:lnTo>
                    <a:lnTo>
                      <a:pt x="481" y="73"/>
                    </a:lnTo>
                    <a:lnTo>
                      <a:pt x="720" y="67"/>
                    </a:lnTo>
                    <a:lnTo>
                      <a:pt x="941" y="52"/>
                    </a:lnTo>
                    <a:lnTo>
                      <a:pt x="1227" y="38"/>
                    </a:lnTo>
                    <a:lnTo>
                      <a:pt x="1431" y="33"/>
                    </a:lnTo>
                    <a:lnTo>
                      <a:pt x="1523" y="48"/>
                    </a:lnTo>
                    <a:lnTo>
                      <a:pt x="1567" y="71"/>
                    </a:lnTo>
                    <a:lnTo>
                      <a:pt x="1640" y="98"/>
                    </a:lnTo>
                    <a:lnTo>
                      <a:pt x="1669" y="100"/>
                    </a:lnTo>
                    <a:lnTo>
                      <a:pt x="1656" y="71"/>
                    </a:lnTo>
                    <a:lnTo>
                      <a:pt x="1618" y="63"/>
                    </a:lnTo>
                    <a:close/>
                  </a:path>
                </a:pathLst>
              </a:custGeom>
              <a:solidFill>
                <a:srgbClr val="00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3" name="Freeform 52"/>
              <p:cNvSpPr>
                <a:spLocks/>
              </p:cNvSpPr>
              <p:nvPr/>
            </p:nvSpPr>
            <p:spPr bwMode="auto">
              <a:xfrm>
                <a:off x="3860800" y="2999831"/>
                <a:ext cx="301625" cy="320675"/>
              </a:xfrm>
              <a:custGeom>
                <a:avLst/>
                <a:gdLst>
                  <a:gd name="T0" fmla="*/ 2147483647 w 190"/>
                  <a:gd name="T1" fmla="*/ 2147483647 h 202"/>
                  <a:gd name="T2" fmla="*/ 2147483647 w 190"/>
                  <a:gd name="T3" fmla="*/ 2147483647 h 202"/>
                  <a:gd name="T4" fmla="*/ 2147483647 w 190"/>
                  <a:gd name="T5" fmla="*/ 2147483647 h 202"/>
                  <a:gd name="T6" fmla="*/ 2147483647 w 190"/>
                  <a:gd name="T7" fmla="*/ 2147483647 h 202"/>
                  <a:gd name="T8" fmla="*/ 2147483647 w 190"/>
                  <a:gd name="T9" fmla="*/ 2147483647 h 202"/>
                  <a:gd name="T10" fmla="*/ 2147483647 w 190"/>
                  <a:gd name="T11" fmla="*/ 2147483647 h 202"/>
                  <a:gd name="T12" fmla="*/ 2147483647 w 190"/>
                  <a:gd name="T13" fmla="*/ 2147483647 h 202"/>
                  <a:gd name="T14" fmla="*/ 0 w 190"/>
                  <a:gd name="T15" fmla="*/ 2147483647 h 202"/>
                  <a:gd name="T16" fmla="*/ 2147483647 w 190"/>
                  <a:gd name="T17" fmla="*/ 2147483647 h 202"/>
                  <a:gd name="T18" fmla="*/ 2147483647 w 190"/>
                  <a:gd name="T19" fmla="*/ 2147483647 h 202"/>
                  <a:gd name="T20" fmla="*/ 2147483647 w 190"/>
                  <a:gd name="T21" fmla="*/ 2147483647 h 202"/>
                  <a:gd name="T22" fmla="*/ 2147483647 w 190"/>
                  <a:gd name="T23" fmla="*/ 2147483647 h 202"/>
                  <a:gd name="T24" fmla="*/ 2147483647 w 190"/>
                  <a:gd name="T25" fmla="*/ 2147483647 h 202"/>
                  <a:gd name="T26" fmla="*/ 2147483647 w 190"/>
                  <a:gd name="T27" fmla="*/ 0 h 202"/>
                  <a:gd name="T28" fmla="*/ 2147483647 w 190"/>
                  <a:gd name="T29" fmla="*/ 2147483647 h 202"/>
                  <a:gd name="T30" fmla="*/ 2147483647 w 190"/>
                  <a:gd name="T31" fmla="*/ 2147483647 h 202"/>
                  <a:gd name="T32" fmla="*/ 2147483647 w 190"/>
                  <a:gd name="T33" fmla="*/ 2147483647 h 202"/>
                  <a:gd name="T34" fmla="*/ 2147483647 w 190"/>
                  <a:gd name="T35" fmla="*/ 2147483647 h 202"/>
                  <a:gd name="T36" fmla="*/ 2147483647 w 190"/>
                  <a:gd name="T37" fmla="*/ 2147483647 h 202"/>
                  <a:gd name="T38" fmla="*/ 2147483647 w 190"/>
                  <a:gd name="T39" fmla="*/ 2147483647 h 202"/>
                  <a:gd name="T40" fmla="*/ 2147483647 w 190"/>
                  <a:gd name="T41" fmla="*/ 2147483647 h 202"/>
                  <a:gd name="T42" fmla="*/ 2147483647 w 190"/>
                  <a:gd name="T43" fmla="*/ 2147483647 h 202"/>
                  <a:gd name="T44" fmla="*/ 2147483647 w 190"/>
                  <a:gd name="T45" fmla="*/ 2147483647 h 202"/>
                  <a:gd name="T46" fmla="*/ 2147483647 w 190"/>
                  <a:gd name="T47" fmla="*/ 2147483647 h 202"/>
                  <a:gd name="T48" fmla="*/ 2147483647 w 190"/>
                  <a:gd name="T49" fmla="*/ 2147483647 h 2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0"/>
                  <a:gd name="T76" fmla="*/ 0 h 202"/>
                  <a:gd name="T77" fmla="*/ 190 w 190"/>
                  <a:gd name="T78" fmla="*/ 202 h 2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0" h="202">
                    <a:moveTo>
                      <a:pt x="108" y="136"/>
                    </a:moveTo>
                    <a:lnTo>
                      <a:pt x="139" y="186"/>
                    </a:lnTo>
                    <a:lnTo>
                      <a:pt x="130" y="202"/>
                    </a:lnTo>
                    <a:lnTo>
                      <a:pt x="110" y="198"/>
                    </a:lnTo>
                    <a:lnTo>
                      <a:pt x="84" y="142"/>
                    </a:lnTo>
                    <a:lnTo>
                      <a:pt x="24" y="179"/>
                    </a:lnTo>
                    <a:lnTo>
                      <a:pt x="6" y="167"/>
                    </a:lnTo>
                    <a:lnTo>
                      <a:pt x="0" y="146"/>
                    </a:lnTo>
                    <a:lnTo>
                      <a:pt x="9" y="134"/>
                    </a:lnTo>
                    <a:lnTo>
                      <a:pt x="44" y="131"/>
                    </a:lnTo>
                    <a:lnTo>
                      <a:pt x="75" y="117"/>
                    </a:lnTo>
                    <a:lnTo>
                      <a:pt x="37" y="42"/>
                    </a:lnTo>
                    <a:lnTo>
                      <a:pt x="24" y="8"/>
                    </a:lnTo>
                    <a:lnTo>
                      <a:pt x="37" y="0"/>
                    </a:lnTo>
                    <a:lnTo>
                      <a:pt x="70" y="16"/>
                    </a:lnTo>
                    <a:lnTo>
                      <a:pt x="73" y="29"/>
                    </a:lnTo>
                    <a:lnTo>
                      <a:pt x="77" y="62"/>
                    </a:lnTo>
                    <a:lnTo>
                      <a:pt x="92" y="108"/>
                    </a:lnTo>
                    <a:lnTo>
                      <a:pt x="125" y="104"/>
                    </a:lnTo>
                    <a:lnTo>
                      <a:pt x="163" y="85"/>
                    </a:lnTo>
                    <a:lnTo>
                      <a:pt x="190" y="83"/>
                    </a:lnTo>
                    <a:lnTo>
                      <a:pt x="190" y="94"/>
                    </a:lnTo>
                    <a:lnTo>
                      <a:pt x="178" y="111"/>
                    </a:lnTo>
                    <a:lnTo>
                      <a:pt x="139" y="125"/>
                    </a:lnTo>
                    <a:lnTo>
                      <a:pt x="108"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4" name="Freeform 53"/>
              <p:cNvSpPr>
                <a:spLocks/>
              </p:cNvSpPr>
              <p:nvPr/>
            </p:nvSpPr>
            <p:spPr bwMode="auto">
              <a:xfrm>
                <a:off x="2801938" y="3357018"/>
                <a:ext cx="1058862" cy="1076325"/>
              </a:xfrm>
              <a:custGeom>
                <a:avLst/>
                <a:gdLst>
                  <a:gd name="T0" fmla="*/ 2147483647 w 667"/>
                  <a:gd name="T1" fmla="*/ 2147483647 h 678"/>
                  <a:gd name="T2" fmla="*/ 2147483647 w 667"/>
                  <a:gd name="T3" fmla="*/ 2147483647 h 678"/>
                  <a:gd name="T4" fmla="*/ 2147483647 w 667"/>
                  <a:gd name="T5" fmla="*/ 2147483647 h 678"/>
                  <a:gd name="T6" fmla="*/ 2147483647 w 667"/>
                  <a:gd name="T7" fmla="*/ 2147483647 h 678"/>
                  <a:gd name="T8" fmla="*/ 2147483647 w 667"/>
                  <a:gd name="T9" fmla="*/ 2147483647 h 678"/>
                  <a:gd name="T10" fmla="*/ 2147483647 w 667"/>
                  <a:gd name="T11" fmla="*/ 2147483647 h 678"/>
                  <a:gd name="T12" fmla="*/ 2147483647 w 667"/>
                  <a:gd name="T13" fmla="*/ 2147483647 h 678"/>
                  <a:gd name="T14" fmla="*/ 2147483647 w 667"/>
                  <a:gd name="T15" fmla="*/ 2147483647 h 678"/>
                  <a:gd name="T16" fmla="*/ 2147483647 w 667"/>
                  <a:gd name="T17" fmla="*/ 2147483647 h 678"/>
                  <a:gd name="T18" fmla="*/ 2147483647 w 667"/>
                  <a:gd name="T19" fmla="*/ 2147483647 h 678"/>
                  <a:gd name="T20" fmla="*/ 2147483647 w 667"/>
                  <a:gd name="T21" fmla="*/ 2147483647 h 678"/>
                  <a:gd name="T22" fmla="*/ 2147483647 w 667"/>
                  <a:gd name="T23" fmla="*/ 2147483647 h 678"/>
                  <a:gd name="T24" fmla="*/ 2147483647 w 667"/>
                  <a:gd name="T25" fmla="*/ 2147483647 h 678"/>
                  <a:gd name="T26" fmla="*/ 2147483647 w 667"/>
                  <a:gd name="T27" fmla="*/ 2147483647 h 678"/>
                  <a:gd name="T28" fmla="*/ 2147483647 w 667"/>
                  <a:gd name="T29" fmla="*/ 2147483647 h 678"/>
                  <a:gd name="T30" fmla="*/ 2147483647 w 667"/>
                  <a:gd name="T31" fmla="*/ 2147483647 h 678"/>
                  <a:gd name="T32" fmla="*/ 2147483647 w 667"/>
                  <a:gd name="T33" fmla="*/ 2147483647 h 678"/>
                  <a:gd name="T34" fmla="*/ 2147483647 w 667"/>
                  <a:gd name="T35" fmla="*/ 2147483647 h 678"/>
                  <a:gd name="T36" fmla="*/ 2147483647 w 667"/>
                  <a:gd name="T37" fmla="*/ 2147483647 h 678"/>
                  <a:gd name="T38" fmla="*/ 2147483647 w 667"/>
                  <a:gd name="T39" fmla="*/ 2147483647 h 678"/>
                  <a:gd name="T40" fmla="*/ 2147483647 w 667"/>
                  <a:gd name="T41" fmla="*/ 2147483647 h 678"/>
                  <a:gd name="T42" fmla="*/ 2147483647 w 667"/>
                  <a:gd name="T43" fmla="*/ 0 h 678"/>
                  <a:gd name="T44" fmla="*/ 2147483647 w 667"/>
                  <a:gd name="T45" fmla="*/ 2147483647 h 678"/>
                  <a:gd name="T46" fmla="*/ 2147483647 w 667"/>
                  <a:gd name="T47" fmla="*/ 2147483647 h 678"/>
                  <a:gd name="T48" fmla="*/ 2147483647 w 667"/>
                  <a:gd name="T49" fmla="*/ 2147483647 h 678"/>
                  <a:gd name="T50" fmla="*/ 2147483647 w 667"/>
                  <a:gd name="T51" fmla="*/ 2147483647 h 678"/>
                  <a:gd name="T52" fmla="*/ 2147483647 w 667"/>
                  <a:gd name="T53" fmla="*/ 2147483647 h 678"/>
                  <a:gd name="T54" fmla="*/ 2147483647 w 667"/>
                  <a:gd name="T55" fmla="*/ 2147483647 h 678"/>
                  <a:gd name="T56" fmla="*/ 2147483647 w 667"/>
                  <a:gd name="T57" fmla="*/ 2147483647 h 678"/>
                  <a:gd name="T58" fmla="*/ 2147483647 w 667"/>
                  <a:gd name="T59" fmla="*/ 2147483647 h 678"/>
                  <a:gd name="T60" fmla="*/ 2147483647 w 667"/>
                  <a:gd name="T61" fmla="*/ 2147483647 h 678"/>
                  <a:gd name="T62" fmla="*/ 2147483647 w 667"/>
                  <a:gd name="T63" fmla="*/ 2147483647 h 678"/>
                  <a:gd name="T64" fmla="*/ 2147483647 w 667"/>
                  <a:gd name="T65" fmla="*/ 2147483647 h 678"/>
                  <a:gd name="T66" fmla="*/ 2147483647 w 667"/>
                  <a:gd name="T67" fmla="*/ 2147483647 h 678"/>
                  <a:gd name="T68" fmla="*/ 2147483647 w 667"/>
                  <a:gd name="T69" fmla="*/ 2147483647 h 678"/>
                  <a:gd name="T70" fmla="*/ 2147483647 w 667"/>
                  <a:gd name="T71" fmla="*/ 2147483647 h 678"/>
                  <a:gd name="T72" fmla="*/ 2147483647 w 667"/>
                  <a:gd name="T73" fmla="*/ 2147483647 h 678"/>
                  <a:gd name="T74" fmla="*/ 2147483647 w 667"/>
                  <a:gd name="T75" fmla="*/ 2147483647 h 678"/>
                  <a:gd name="T76" fmla="*/ 2147483647 w 667"/>
                  <a:gd name="T77" fmla="*/ 2147483647 h 678"/>
                  <a:gd name="T78" fmla="*/ 2147483647 w 667"/>
                  <a:gd name="T79" fmla="*/ 2147483647 h 678"/>
                  <a:gd name="T80" fmla="*/ 2147483647 w 667"/>
                  <a:gd name="T81" fmla="*/ 2147483647 h 678"/>
                  <a:gd name="T82" fmla="*/ 2147483647 w 667"/>
                  <a:gd name="T83" fmla="*/ 2147483647 h 678"/>
                  <a:gd name="T84" fmla="*/ 2147483647 w 667"/>
                  <a:gd name="T85" fmla="*/ 2147483647 h 678"/>
                  <a:gd name="T86" fmla="*/ 2147483647 w 667"/>
                  <a:gd name="T87" fmla="*/ 2147483647 h 678"/>
                  <a:gd name="T88" fmla="*/ 2147483647 w 667"/>
                  <a:gd name="T89" fmla="*/ 2147483647 h 678"/>
                  <a:gd name="T90" fmla="*/ 2147483647 w 667"/>
                  <a:gd name="T91" fmla="*/ 2147483647 h 678"/>
                  <a:gd name="T92" fmla="*/ 2147483647 w 667"/>
                  <a:gd name="T93" fmla="*/ 2147483647 h 678"/>
                  <a:gd name="T94" fmla="*/ 2147483647 w 667"/>
                  <a:gd name="T95" fmla="*/ 2147483647 h 678"/>
                  <a:gd name="T96" fmla="*/ 0 w 667"/>
                  <a:gd name="T97" fmla="*/ 2147483647 h 678"/>
                  <a:gd name="T98" fmla="*/ 2147483647 w 667"/>
                  <a:gd name="T99" fmla="*/ 2147483647 h 67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67"/>
                  <a:gd name="T151" fmla="*/ 0 h 678"/>
                  <a:gd name="T152" fmla="*/ 667 w 667"/>
                  <a:gd name="T153" fmla="*/ 678 h 67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67" h="678">
                    <a:moveTo>
                      <a:pt x="33" y="515"/>
                    </a:moveTo>
                    <a:lnTo>
                      <a:pt x="119" y="584"/>
                    </a:lnTo>
                    <a:lnTo>
                      <a:pt x="179" y="613"/>
                    </a:lnTo>
                    <a:lnTo>
                      <a:pt x="283" y="648"/>
                    </a:lnTo>
                    <a:lnTo>
                      <a:pt x="336" y="648"/>
                    </a:lnTo>
                    <a:lnTo>
                      <a:pt x="417" y="638"/>
                    </a:lnTo>
                    <a:lnTo>
                      <a:pt x="448" y="615"/>
                    </a:lnTo>
                    <a:lnTo>
                      <a:pt x="475" y="581"/>
                    </a:lnTo>
                    <a:lnTo>
                      <a:pt x="499" y="529"/>
                    </a:lnTo>
                    <a:lnTo>
                      <a:pt x="508" y="479"/>
                    </a:lnTo>
                    <a:lnTo>
                      <a:pt x="503" y="439"/>
                    </a:lnTo>
                    <a:lnTo>
                      <a:pt x="481" y="395"/>
                    </a:lnTo>
                    <a:lnTo>
                      <a:pt x="444" y="347"/>
                    </a:lnTo>
                    <a:lnTo>
                      <a:pt x="424" y="308"/>
                    </a:lnTo>
                    <a:lnTo>
                      <a:pt x="406" y="272"/>
                    </a:lnTo>
                    <a:lnTo>
                      <a:pt x="411" y="239"/>
                    </a:lnTo>
                    <a:lnTo>
                      <a:pt x="430" y="199"/>
                    </a:lnTo>
                    <a:lnTo>
                      <a:pt x="461" y="151"/>
                    </a:lnTo>
                    <a:lnTo>
                      <a:pt x="532" y="101"/>
                    </a:lnTo>
                    <a:lnTo>
                      <a:pt x="607" y="46"/>
                    </a:lnTo>
                    <a:lnTo>
                      <a:pt x="547" y="21"/>
                    </a:lnTo>
                    <a:lnTo>
                      <a:pt x="554" y="0"/>
                    </a:lnTo>
                    <a:lnTo>
                      <a:pt x="667" y="17"/>
                    </a:lnTo>
                    <a:lnTo>
                      <a:pt x="627" y="138"/>
                    </a:lnTo>
                    <a:lnTo>
                      <a:pt x="607" y="124"/>
                    </a:lnTo>
                    <a:lnTo>
                      <a:pt x="618" y="63"/>
                    </a:lnTo>
                    <a:lnTo>
                      <a:pt x="578" y="88"/>
                    </a:lnTo>
                    <a:lnTo>
                      <a:pt x="528" y="132"/>
                    </a:lnTo>
                    <a:lnTo>
                      <a:pt x="479" y="176"/>
                    </a:lnTo>
                    <a:lnTo>
                      <a:pt x="461" y="199"/>
                    </a:lnTo>
                    <a:lnTo>
                      <a:pt x="446" y="218"/>
                    </a:lnTo>
                    <a:lnTo>
                      <a:pt x="437" y="247"/>
                    </a:lnTo>
                    <a:lnTo>
                      <a:pt x="437" y="276"/>
                    </a:lnTo>
                    <a:lnTo>
                      <a:pt x="455" y="322"/>
                    </a:lnTo>
                    <a:lnTo>
                      <a:pt x="490" y="366"/>
                    </a:lnTo>
                    <a:lnTo>
                      <a:pt x="519" y="421"/>
                    </a:lnTo>
                    <a:lnTo>
                      <a:pt x="534" y="452"/>
                    </a:lnTo>
                    <a:lnTo>
                      <a:pt x="532" y="498"/>
                    </a:lnTo>
                    <a:lnTo>
                      <a:pt x="517" y="565"/>
                    </a:lnTo>
                    <a:lnTo>
                      <a:pt x="492" y="613"/>
                    </a:lnTo>
                    <a:lnTo>
                      <a:pt x="453" y="650"/>
                    </a:lnTo>
                    <a:lnTo>
                      <a:pt x="415" y="665"/>
                    </a:lnTo>
                    <a:lnTo>
                      <a:pt x="364" y="678"/>
                    </a:lnTo>
                    <a:lnTo>
                      <a:pt x="296" y="671"/>
                    </a:lnTo>
                    <a:lnTo>
                      <a:pt x="214" y="659"/>
                    </a:lnTo>
                    <a:lnTo>
                      <a:pt x="152" y="627"/>
                    </a:lnTo>
                    <a:lnTo>
                      <a:pt x="84" y="594"/>
                    </a:lnTo>
                    <a:lnTo>
                      <a:pt x="73" y="594"/>
                    </a:lnTo>
                    <a:lnTo>
                      <a:pt x="0" y="523"/>
                    </a:lnTo>
                    <a:lnTo>
                      <a:pt x="33" y="5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5" name="Freeform 54"/>
              <p:cNvSpPr>
                <a:spLocks/>
              </p:cNvSpPr>
              <p:nvPr/>
            </p:nvSpPr>
            <p:spPr bwMode="auto">
              <a:xfrm>
                <a:off x="2679700" y="3980906"/>
                <a:ext cx="311150" cy="322262"/>
              </a:xfrm>
              <a:custGeom>
                <a:avLst/>
                <a:gdLst>
                  <a:gd name="T0" fmla="*/ 2147483647 w 196"/>
                  <a:gd name="T1" fmla="*/ 2147483647 h 203"/>
                  <a:gd name="T2" fmla="*/ 2147483647 w 196"/>
                  <a:gd name="T3" fmla="*/ 2147483647 h 203"/>
                  <a:gd name="T4" fmla="*/ 2147483647 w 196"/>
                  <a:gd name="T5" fmla="*/ 0 h 203"/>
                  <a:gd name="T6" fmla="*/ 2147483647 w 196"/>
                  <a:gd name="T7" fmla="*/ 2147483647 h 203"/>
                  <a:gd name="T8" fmla="*/ 2147483647 w 196"/>
                  <a:gd name="T9" fmla="*/ 2147483647 h 203"/>
                  <a:gd name="T10" fmla="*/ 0 w 196"/>
                  <a:gd name="T11" fmla="*/ 2147483647 h 203"/>
                  <a:gd name="T12" fmla="*/ 2147483647 w 196"/>
                  <a:gd name="T13" fmla="*/ 2147483647 h 203"/>
                  <a:gd name="T14" fmla="*/ 2147483647 w 196"/>
                  <a:gd name="T15" fmla="*/ 2147483647 h 203"/>
                  <a:gd name="T16" fmla="*/ 2147483647 w 196"/>
                  <a:gd name="T17" fmla="*/ 2147483647 h 203"/>
                  <a:gd name="T18" fmla="*/ 2147483647 w 196"/>
                  <a:gd name="T19" fmla="*/ 2147483647 h 203"/>
                  <a:gd name="T20" fmla="*/ 2147483647 w 196"/>
                  <a:gd name="T21" fmla="*/ 2147483647 h 203"/>
                  <a:gd name="T22" fmla="*/ 2147483647 w 196"/>
                  <a:gd name="T23" fmla="*/ 2147483647 h 203"/>
                  <a:gd name="T24" fmla="*/ 2147483647 w 196"/>
                  <a:gd name="T25" fmla="*/ 2147483647 h 203"/>
                  <a:gd name="T26" fmla="*/ 2147483647 w 196"/>
                  <a:gd name="T27" fmla="*/ 2147483647 h 203"/>
                  <a:gd name="T28" fmla="*/ 2147483647 w 196"/>
                  <a:gd name="T29" fmla="*/ 2147483647 h 203"/>
                  <a:gd name="T30" fmla="*/ 2147483647 w 196"/>
                  <a:gd name="T31" fmla="*/ 2147483647 h 203"/>
                  <a:gd name="T32" fmla="*/ 2147483647 w 196"/>
                  <a:gd name="T33" fmla="*/ 2147483647 h 203"/>
                  <a:gd name="T34" fmla="*/ 2147483647 w 196"/>
                  <a:gd name="T35" fmla="*/ 2147483647 h 203"/>
                  <a:gd name="T36" fmla="*/ 2147483647 w 196"/>
                  <a:gd name="T37" fmla="*/ 2147483647 h 203"/>
                  <a:gd name="T38" fmla="*/ 2147483647 w 196"/>
                  <a:gd name="T39" fmla="*/ 2147483647 h 203"/>
                  <a:gd name="T40" fmla="*/ 2147483647 w 196"/>
                  <a:gd name="T41" fmla="*/ 2147483647 h 2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6"/>
                  <a:gd name="T64" fmla="*/ 0 h 203"/>
                  <a:gd name="T65" fmla="*/ 196 w 196"/>
                  <a:gd name="T66" fmla="*/ 203 h 20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6" h="203">
                    <a:moveTo>
                      <a:pt x="139" y="159"/>
                    </a:moveTo>
                    <a:lnTo>
                      <a:pt x="196" y="103"/>
                    </a:lnTo>
                    <a:lnTo>
                      <a:pt x="110" y="0"/>
                    </a:lnTo>
                    <a:lnTo>
                      <a:pt x="93" y="9"/>
                    </a:lnTo>
                    <a:lnTo>
                      <a:pt x="77" y="42"/>
                    </a:lnTo>
                    <a:lnTo>
                      <a:pt x="0" y="109"/>
                    </a:lnTo>
                    <a:lnTo>
                      <a:pt x="2" y="126"/>
                    </a:lnTo>
                    <a:lnTo>
                      <a:pt x="48" y="153"/>
                    </a:lnTo>
                    <a:lnTo>
                      <a:pt x="81" y="201"/>
                    </a:lnTo>
                    <a:lnTo>
                      <a:pt x="106" y="203"/>
                    </a:lnTo>
                    <a:lnTo>
                      <a:pt x="145" y="184"/>
                    </a:lnTo>
                    <a:lnTo>
                      <a:pt x="115" y="159"/>
                    </a:lnTo>
                    <a:lnTo>
                      <a:pt x="93" y="176"/>
                    </a:lnTo>
                    <a:lnTo>
                      <a:pt x="46" y="124"/>
                    </a:lnTo>
                    <a:lnTo>
                      <a:pt x="37" y="115"/>
                    </a:lnTo>
                    <a:lnTo>
                      <a:pt x="77" y="84"/>
                    </a:lnTo>
                    <a:lnTo>
                      <a:pt x="106" y="44"/>
                    </a:lnTo>
                    <a:lnTo>
                      <a:pt x="134" y="59"/>
                    </a:lnTo>
                    <a:lnTo>
                      <a:pt x="165" y="92"/>
                    </a:lnTo>
                    <a:lnTo>
                      <a:pt x="121" y="138"/>
                    </a:lnTo>
                    <a:lnTo>
                      <a:pt x="139"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6" name="Freeform 55"/>
              <p:cNvSpPr>
                <a:spLocks/>
              </p:cNvSpPr>
              <p:nvPr/>
            </p:nvSpPr>
            <p:spPr bwMode="auto">
              <a:xfrm>
                <a:off x="3233738" y="3195093"/>
                <a:ext cx="300037" cy="319088"/>
              </a:xfrm>
              <a:custGeom>
                <a:avLst/>
                <a:gdLst>
                  <a:gd name="T0" fmla="*/ 2147483647 w 189"/>
                  <a:gd name="T1" fmla="*/ 2147483647 h 201"/>
                  <a:gd name="T2" fmla="*/ 2147483647 w 189"/>
                  <a:gd name="T3" fmla="*/ 2147483647 h 201"/>
                  <a:gd name="T4" fmla="*/ 2147483647 w 189"/>
                  <a:gd name="T5" fmla="*/ 2147483647 h 201"/>
                  <a:gd name="T6" fmla="*/ 2147483647 w 189"/>
                  <a:gd name="T7" fmla="*/ 2147483647 h 201"/>
                  <a:gd name="T8" fmla="*/ 2147483647 w 189"/>
                  <a:gd name="T9" fmla="*/ 2147483647 h 201"/>
                  <a:gd name="T10" fmla="*/ 2147483647 w 189"/>
                  <a:gd name="T11" fmla="*/ 2147483647 h 201"/>
                  <a:gd name="T12" fmla="*/ 2147483647 w 189"/>
                  <a:gd name="T13" fmla="*/ 2147483647 h 201"/>
                  <a:gd name="T14" fmla="*/ 2147483647 w 189"/>
                  <a:gd name="T15" fmla="*/ 2147483647 h 201"/>
                  <a:gd name="T16" fmla="*/ 2147483647 w 189"/>
                  <a:gd name="T17" fmla="*/ 2147483647 h 201"/>
                  <a:gd name="T18" fmla="*/ 2147483647 w 189"/>
                  <a:gd name="T19" fmla="*/ 2147483647 h 201"/>
                  <a:gd name="T20" fmla="*/ 2147483647 w 189"/>
                  <a:gd name="T21" fmla="*/ 2147483647 h 201"/>
                  <a:gd name="T22" fmla="*/ 2147483647 w 189"/>
                  <a:gd name="T23" fmla="*/ 0 h 201"/>
                  <a:gd name="T24" fmla="*/ 2147483647 w 189"/>
                  <a:gd name="T25" fmla="*/ 0 h 201"/>
                  <a:gd name="T26" fmla="*/ 2147483647 w 189"/>
                  <a:gd name="T27" fmla="*/ 2147483647 h 201"/>
                  <a:gd name="T28" fmla="*/ 2147483647 w 189"/>
                  <a:gd name="T29" fmla="*/ 2147483647 h 201"/>
                  <a:gd name="T30" fmla="*/ 2147483647 w 189"/>
                  <a:gd name="T31" fmla="*/ 2147483647 h 201"/>
                  <a:gd name="T32" fmla="*/ 2147483647 w 189"/>
                  <a:gd name="T33" fmla="*/ 2147483647 h 201"/>
                  <a:gd name="T34" fmla="*/ 2147483647 w 189"/>
                  <a:gd name="T35" fmla="*/ 2147483647 h 201"/>
                  <a:gd name="T36" fmla="*/ 2147483647 w 189"/>
                  <a:gd name="T37" fmla="*/ 2147483647 h 201"/>
                  <a:gd name="T38" fmla="*/ 2147483647 w 189"/>
                  <a:gd name="T39" fmla="*/ 2147483647 h 201"/>
                  <a:gd name="T40" fmla="*/ 0 w 189"/>
                  <a:gd name="T41" fmla="*/ 2147483647 h 201"/>
                  <a:gd name="T42" fmla="*/ 2147483647 w 189"/>
                  <a:gd name="T43" fmla="*/ 2147483647 h 201"/>
                  <a:gd name="T44" fmla="*/ 2147483647 w 189"/>
                  <a:gd name="T45" fmla="*/ 2147483647 h 201"/>
                  <a:gd name="T46" fmla="*/ 2147483647 w 189"/>
                  <a:gd name="T47" fmla="*/ 2147483647 h 201"/>
                  <a:gd name="T48" fmla="*/ 2147483647 w 189"/>
                  <a:gd name="T49" fmla="*/ 2147483647 h 201"/>
                  <a:gd name="T50" fmla="*/ 2147483647 w 189"/>
                  <a:gd name="T51" fmla="*/ 2147483647 h 201"/>
                  <a:gd name="T52" fmla="*/ 2147483647 w 189"/>
                  <a:gd name="T53" fmla="*/ 2147483647 h 201"/>
                  <a:gd name="T54" fmla="*/ 2147483647 w 189"/>
                  <a:gd name="T55" fmla="*/ 2147483647 h 201"/>
                  <a:gd name="T56" fmla="*/ 2147483647 w 189"/>
                  <a:gd name="T57" fmla="*/ 2147483647 h 201"/>
                  <a:gd name="T58" fmla="*/ 2147483647 w 189"/>
                  <a:gd name="T59" fmla="*/ 2147483647 h 201"/>
                  <a:gd name="T60" fmla="*/ 2147483647 w 189"/>
                  <a:gd name="T61" fmla="*/ 2147483647 h 201"/>
                  <a:gd name="T62" fmla="*/ 2147483647 w 189"/>
                  <a:gd name="T63" fmla="*/ 2147483647 h 201"/>
                  <a:gd name="T64" fmla="*/ 2147483647 w 189"/>
                  <a:gd name="T65" fmla="*/ 2147483647 h 201"/>
                  <a:gd name="T66" fmla="*/ 2147483647 w 189"/>
                  <a:gd name="T67" fmla="*/ 2147483647 h 201"/>
                  <a:gd name="T68" fmla="*/ 2147483647 w 189"/>
                  <a:gd name="T69" fmla="*/ 2147483647 h 201"/>
                  <a:gd name="T70" fmla="*/ 2147483647 w 189"/>
                  <a:gd name="T71" fmla="*/ 2147483647 h 201"/>
                  <a:gd name="T72" fmla="*/ 2147483647 w 189"/>
                  <a:gd name="T73" fmla="*/ 2147483647 h 201"/>
                  <a:gd name="T74" fmla="*/ 2147483647 w 189"/>
                  <a:gd name="T75" fmla="*/ 2147483647 h 201"/>
                  <a:gd name="T76" fmla="*/ 2147483647 w 189"/>
                  <a:gd name="T77" fmla="*/ 2147483647 h 201"/>
                  <a:gd name="T78" fmla="*/ 2147483647 w 189"/>
                  <a:gd name="T79" fmla="*/ 2147483647 h 201"/>
                  <a:gd name="T80" fmla="*/ 2147483647 w 189"/>
                  <a:gd name="T81" fmla="*/ 2147483647 h 201"/>
                  <a:gd name="T82" fmla="*/ 2147483647 w 189"/>
                  <a:gd name="T83" fmla="*/ 2147483647 h 201"/>
                  <a:gd name="T84" fmla="*/ 2147483647 w 189"/>
                  <a:gd name="T85" fmla="*/ 2147483647 h 201"/>
                  <a:gd name="T86" fmla="*/ 2147483647 w 189"/>
                  <a:gd name="T87" fmla="*/ 2147483647 h 20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9"/>
                  <a:gd name="T133" fmla="*/ 0 h 201"/>
                  <a:gd name="T134" fmla="*/ 189 w 189"/>
                  <a:gd name="T135" fmla="*/ 201 h 20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9" h="201">
                    <a:moveTo>
                      <a:pt x="114" y="194"/>
                    </a:moveTo>
                    <a:lnTo>
                      <a:pt x="130" y="192"/>
                    </a:lnTo>
                    <a:lnTo>
                      <a:pt x="134" y="184"/>
                    </a:lnTo>
                    <a:lnTo>
                      <a:pt x="141" y="174"/>
                    </a:lnTo>
                    <a:lnTo>
                      <a:pt x="147" y="167"/>
                    </a:lnTo>
                    <a:lnTo>
                      <a:pt x="154" y="157"/>
                    </a:lnTo>
                    <a:lnTo>
                      <a:pt x="161" y="148"/>
                    </a:lnTo>
                    <a:lnTo>
                      <a:pt x="170" y="140"/>
                    </a:lnTo>
                    <a:lnTo>
                      <a:pt x="174" y="128"/>
                    </a:lnTo>
                    <a:lnTo>
                      <a:pt x="181" y="115"/>
                    </a:lnTo>
                    <a:lnTo>
                      <a:pt x="187" y="107"/>
                    </a:lnTo>
                    <a:lnTo>
                      <a:pt x="189" y="96"/>
                    </a:lnTo>
                    <a:lnTo>
                      <a:pt x="189" y="86"/>
                    </a:lnTo>
                    <a:lnTo>
                      <a:pt x="189" y="75"/>
                    </a:lnTo>
                    <a:lnTo>
                      <a:pt x="189" y="65"/>
                    </a:lnTo>
                    <a:lnTo>
                      <a:pt x="189" y="52"/>
                    </a:lnTo>
                    <a:lnTo>
                      <a:pt x="181" y="44"/>
                    </a:lnTo>
                    <a:lnTo>
                      <a:pt x="174" y="33"/>
                    </a:lnTo>
                    <a:lnTo>
                      <a:pt x="165" y="27"/>
                    </a:lnTo>
                    <a:lnTo>
                      <a:pt x="158" y="17"/>
                    </a:lnTo>
                    <a:lnTo>
                      <a:pt x="150" y="11"/>
                    </a:lnTo>
                    <a:lnTo>
                      <a:pt x="141" y="6"/>
                    </a:lnTo>
                    <a:lnTo>
                      <a:pt x="132" y="4"/>
                    </a:lnTo>
                    <a:lnTo>
                      <a:pt x="121" y="0"/>
                    </a:lnTo>
                    <a:lnTo>
                      <a:pt x="110" y="0"/>
                    </a:lnTo>
                    <a:lnTo>
                      <a:pt x="101" y="0"/>
                    </a:lnTo>
                    <a:lnTo>
                      <a:pt x="88" y="8"/>
                    </a:lnTo>
                    <a:lnTo>
                      <a:pt x="77" y="11"/>
                    </a:lnTo>
                    <a:lnTo>
                      <a:pt x="68" y="19"/>
                    </a:lnTo>
                    <a:lnTo>
                      <a:pt x="57" y="21"/>
                    </a:lnTo>
                    <a:lnTo>
                      <a:pt x="53" y="31"/>
                    </a:lnTo>
                    <a:lnTo>
                      <a:pt x="42" y="31"/>
                    </a:lnTo>
                    <a:lnTo>
                      <a:pt x="39" y="42"/>
                    </a:lnTo>
                    <a:lnTo>
                      <a:pt x="30" y="48"/>
                    </a:lnTo>
                    <a:lnTo>
                      <a:pt x="24" y="59"/>
                    </a:lnTo>
                    <a:lnTo>
                      <a:pt x="22" y="67"/>
                    </a:lnTo>
                    <a:lnTo>
                      <a:pt x="15" y="77"/>
                    </a:lnTo>
                    <a:lnTo>
                      <a:pt x="11" y="86"/>
                    </a:lnTo>
                    <a:lnTo>
                      <a:pt x="8" y="96"/>
                    </a:lnTo>
                    <a:lnTo>
                      <a:pt x="6" y="107"/>
                    </a:lnTo>
                    <a:lnTo>
                      <a:pt x="2" y="117"/>
                    </a:lnTo>
                    <a:lnTo>
                      <a:pt x="0" y="125"/>
                    </a:lnTo>
                    <a:lnTo>
                      <a:pt x="6" y="136"/>
                    </a:lnTo>
                    <a:lnTo>
                      <a:pt x="11" y="148"/>
                    </a:lnTo>
                    <a:lnTo>
                      <a:pt x="15" y="159"/>
                    </a:lnTo>
                    <a:lnTo>
                      <a:pt x="22" y="169"/>
                    </a:lnTo>
                    <a:lnTo>
                      <a:pt x="33" y="178"/>
                    </a:lnTo>
                    <a:lnTo>
                      <a:pt x="44" y="186"/>
                    </a:lnTo>
                    <a:lnTo>
                      <a:pt x="55" y="188"/>
                    </a:lnTo>
                    <a:lnTo>
                      <a:pt x="64" y="188"/>
                    </a:lnTo>
                    <a:lnTo>
                      <a:pt x="70" y="180"/>
                    </a:lnTo>
                    <a:lnTo>
                      <a:pt x="68" y="167"/>
                    </a:lnTo>
                    <a:lnTo>
                      <a:pt x="57" y="165"/>
                    </a:lnTo>
                    <a:lnTo>
                      <a:pt x="46" y="153"/>
                    </a:lnTo>
                    <a:lnTo>
                      <a:pt x="46" y="142"/>
                    </a:lnTo>
                    <a:lnTo>
                      <a:pt x="42" y="130"/>
                    </a:lnTo>
                    <a:lnTo>
                      <a:pt x="42" y="117"/>
                    </a:lnTo>
                    <a:lnTo>
                      <a:pt x="44" y="109"/>
                    </a:lnTo>
                    <a:lnTo>
                      <a:pt x="48" y="94"/>
                    </a:lnTo>
                    <a:lnTo>
                      <a:pt x="53" y="86"/>
                    </a:lnTo>
                    <a:lnTo>
                      <a:pt x="57" y="75"/>
                    </a:lnTo>
                    <a:lnTo>
                      <a:pt x="64" y="67"/>
                    </a:lnTo>
                    <a:lnTo>
                      <a:pt x="68" y="59"/>
                    </a:lnTo>
                    <a:lnTo>
                      <a:pt x="81" y="54"/>
                    </a:lnTo>
                    <a:lnTo>
                      <a:pt x="92" y="52"/>
                    </a:lnTo>
                    <a:lnTo>
                      <a:pt x="103" y="48"/>
                    </a:lnTo>
                    <a:lnTo>
                      <a:pt x="112" y="52"/>
                    </a:lnTo>
                    <a:lnTo>
                      <a:pt x="123" y="52"/>
                    </a:lnTo>
                    <a:lnTo>
                      <a:pt x="134" y="52"/>
                    </a:lnTo>
                    <a:lnTo>
                      <a:pt x="143" y="54"/>
                    </a:lnTo>
                    <a:lnTo>
                      <a:pt x="152" y="59"/>
                    </a:lnTo>
                    <a:lnTo>
                      <a:pt x="152" y="73"/>
                    </a:lnTo>
                    <a:lnTo>
                      <a:pt x="158" y="82"/>
                    </a:lnTo>
                    <a:lnTo>
                      <a:pt x="163" y="94"/>
                    </a:lnTo>
                    <a:lnTo>
                      <a:pt x="158" y="105"/>
                    </a:lnTo>
                    <a:lnTo>
                      <a:pt x="154" y="113"/>
                    </a:lnTo>
                    <a:lnTo>
                      <a:pt x="147" y="121"/>
                    </a:lnTo>
                    <a:lnTo>
                      <a:pt x="141" y="130"/>
                    </a:lnTo>
                    <a:lnTo>
                      <a:pt x="134" y="140"/>
                    </a:lnTo>
                    <a:lnTo>
                      <a:pt x="128" y="148"/>
                    </a:lnTo>
                    <a:lnTo>
                      <a:pt x="119" y="159"/>
                    </a:lnTo>
                    <a:lnTo>
                      <a:pt x="106" y="169"/>
                    </a:lnTo>
                    <a:lnTo>
                      <a:pt x="94" y="169"/>
                    </a:lnTo>
                    <a:lnTo>
                      <a:pt x="86" y="178"/>
                    </a:lnTo>
                    <a:lnTo>
                      <a:pt x="81" y="188"/>
                    </a:lnTo>
                    <a:lnTo>
                      <a:pt x="90" y="196"/>
                    </a:lnTo>
                    <a:lnTo>
                      <a:pt x="99" y="201"/>
                    </a:lnTo>
                    <a:lnTo>
                      <a:pt x="106" y="190"/>
                    </a:lnTo>
                    <a:lnTo>
                      <a:pt x="114"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7" name="Freeform 56"/>
              <p:cNvSpPr>
                <a:spLocks/>
              </p:cNvSpPr>
              <p:nvPr/>
            </p:nvSpPr>
            <p:spPr bwMode="auto">
              <a:xfrm>
                <a:off x="3716338" y="3688806"/>
                <a:ext cx="220662" cy="209550"/>
              </a:xfrm>
              <a:custGeom>
                <a:avLst/>
                <a:gdLst>
                  <a:gd name="T0" fmla="*/ 2147483647 w 139"/>
                  <a:gd name="T1" fmla="*/ 2147483647 h 132"/>
                  <a:gd name="T2" fmla="*/ 2147483647 w 139"/>
                  <a:gd name="T3" fmla="*/ 2147483647 h 132"/>
                  <a:gd name="T4" fmla="*/ 2147483647 w 139"/>
                  <a:gd name="T5" fmla="*/ 2147483647 h 132"/>
                  <a:gd name="T6" fmla="*/ 2147483647 w 139"/>
                  <a:gd name="T7" fmla="*/ 2147483647 h 132"/>
                  <a:gd name="T8" fmla="*/ 2147483647 w 139"/>
                  <a:gd name="T9" fmla="*/ 2147483647 h 132"/>
                  <a:gd name="T10" fmla="*/ 2147483647 w 139"/>
                  <a:gd name="T11" fmla="*/ 2147483647 h 132"/>
                  <a:gd name="T12" fmla="*/ 2147483647 w 139"/>
                  <a:gd name="T13" fmla="*/ 2147483647 h 132"/>
                  <a:gd name="T14" fmla="*/ 2147483647 w 139"/>
                  <a:gd name="T15" fmla="*/ 0 h 132"/>
                  <a:gd name="T16" fmla="*/ 2147483647 w 139"/>
                  <a:gd name="T17" fmla="*/ 0 h 132"/>
                  <a:gd name="T18" fmla="*/ 2147483647 w 139"/>
                  <a:gd name="T19" fmla="*/ 2147483647 h 132"/>
                  <a:gd name="T20" fmla="*/ 2147483647 w 139"/>
                  <a:gd name="T21" fmla="*/ 2147483647 h 132"/>
                  <a:gd name="T22" fmla="*/ 2147483647 w 139"/>
                  <a:gd name="T23" fmla="*/ 2147483647 h 132"/>
                  <a:gd name="T24" fmla="*/ 2147483647 w 139"/>
                  <a:gd name="T25" fmla="*/ 2147483647 h 132"/>
                  <a:gd name="T26" fmla="*/ 2147483647 w 139"/>
                  <a:gd name="T27" fmla="*/ 2147483647 h 132"/>
                  <a:gd name="T28" fmla="*/ 2147483647 w 139"/>
                  <a:gd name="T29" fmla="*/ 2147483647 h 132"/>
                  <a:gd name="T30" fmla="*/ 2147483647 w 139"/>
                  <a:gd name="T31" fmla="*/ 2147483647 h 132"/>
                  <a:gd name="T32" fmla="*/ 2147483647 w 139"/>
                  <a:gd name="T33" fmla="*/ 2147483647 h 132"/>
                  <a:gd name="T34" fmla="*/ 2147483647 w 139"/>
                  <a:gd name="T35" fmla="*/ 2147483647 h 132"/>
                  <a:gd name="T36" fmla="*/ 2147483647 w 139"/>
                  <a:gd name="T37" fmla="*/ 2147483647 h 132"/>
                  <a:gd name="T38" fmla="*/ 2147483647 w 139"/>
                  <a:gd name="T39" fmla="*/ 2147483647 h 132"/>
                  <a:gd name="T40" fmla="*/ 2147483647 w 139"/>
                  <a:gd name="T41" fmla="*/ 2147483647 h 132"/>
                  <a:gd name="T42" fmla="*/ 2147483647 w 139"/>
                  <a:gd name="T43" fmla="*/ 2147483647 h 132"/>
                  <a:gd name="T44" fmla="*/ 2147483647 w 139"/>
                  <a:gd name="T45" fmla="*/ 2147483647 h 132"/>
                  <a:gd name="T46" fmla="*/ 2147483647 w 139"/>
                  <a:gd name="T47" fmla="*/ 2147483647 h 132"/>
                  <a:gd name="T48" fmla="*/ 2147483647 w 139"/>
                  <a:gd name="T49" fmla="*/ 2147483647 h 132"/>
                  <a:gd name="T50" fmla="*/ 2147483647 w 139"/>
                  <a:gd name="T51" fmla="*/ 2147483647 h 132"/>
                  <a:gd name="T52" fmla="*/ 2147483647 w 139"/>
                  <a:gd name="T53" fmla="*/ 2147483647 h 132"/>
                  <a:gd name="T54" fmla="*/ 2147483647 w 139"/>
                  <a:gd name="T55" fmla="*/ 2147483647 h 132"/>
                  <a:gd name="T56" fmla="*/ 2147483647 w 139"/>
                  <a:gd name="T57" fmla="*/ 2147483647 h 132"/>
                  <a:gd name="T58" fmla="*/ 2147483647 w 139"/>
                  <a:gd name="T59" fmla="*/ 2147483647 h 132"/>
                  <a:gd name="T60" fmla="*/ 2147483647 w 139"/>
                  <a:gd name="T61" fmla="*/ 2147483647 h 132"/>
                  <a:gd name="T62" fmla="*/ 2147483647 w 139"/>
                  <a:gd name="T63" fmla="*/ 2147483647 h 1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9"/>
                  <a:gd name="T97" fmla="*/ 0 h 132"/>
                  <a:gd name="T98" fmla="*/ 139 w 139"/>
                  <a:gd name="T99" fmla="*/ 132 h 13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9" h="132">
                    <a:moveTo>
                      <a:pt x="77" y="115"/>
                    </a:moveTo>
                    <a:lnTo>
                      <a:pt x="86" y="117"/>
                    </a:lnTo>
                    <a:lnTo>
                      <a:pt x="97" y="115"/>
                    </a:lnTo>
                    <a:lnTo>
                      <a:pt x="108" y="111"/>
                    </a:lnTo>
                    <a:lnTo>
                      <a:pt x="115" y="103"/>
                    </a:lnTo>
                    <a:lnTo>
                      <a:pt x="122" y="92"/>
                    </a:lnTo>
                    <a:lnTo>
                      <a:pt x="126" y="80"/>
                    </a:lnTo>
                    <a:lnTo>
                      <a:pt x="130" y="69"/>
                    </a:lnTo>
                    <a:lnTo>
                      <a:pt x="135" y="61"/>
                    </a:lnTo>
                    <a:lnTo>
                      <a:pt x="139" y="51"/>
                    </a:lnTo>
                    <a:lnTo>
                      <a:pt x="135" y="38"/>
                    </a:lnTo>
                    <a:lnTo>
                      <a:pt x="135" y="28"/>
                    </a:lnTo>
                    <a:lnTo>
                      <a:pt x="133" y="15"/>
                    </a:lnTo>
                    <a:lnTo>
                      <a:pt x="124" y="7"/>
                    </a:lnTo>
                    <a:lnTo>
                      <a:pt x="115" y="0"/>
                    </a:lnTo>
                    <a:lnTo>
                      <a:pt x="104" y="0"/>
                    </a:lnTo>
                    <a:lnTo>
                      <a:pt x="95" y="0"/>
                    </a:lnTo>
                    <a:lnTo>
                      <a:pt x="84" y="0"/>
                    </a:lnTo>
                    <a:lnTo>
                      <a:pt x="73" y="0"/>
                    </a:lnTo>
                    <a:lnTo>
                      <a:pt x="62" y="3"/>
                    </a:lnTo>
                    <a:lnTo>
                      <a:pt x="51" y="7"/>
                    </a:lnTo>
                    <a:lnTo>
                      <a:pt x="40" y="7"/>
                    </a:lnTo>
                    <a:lnTo>
                      <a:pt x="33" y="15"/>
                    </a:lnTo>
                    <a:lnTo>
                      <a:pt x="24" y="23"/>
                    </a:lnTo>
                    <a:lnTo>
                      <a:pt x="18" y="32"/>
                    </a:lnTo>
                    <a:lnTo>
                      <a:pt x="16" y="42"/>
                    </a:lnTo>
                    <a:lnTo>
                      <a:pt x="11" y="53"/>
                    </a:lnTo>
                    <a:lnTo>
                      <a:pt x="9" y="61"/>
                    </a:lnTo>
                    <a:lnTo>
                      <a:pt x="5" y="71"/>
                    </a:lnTo>
                    <a:lnTo>
                      <a:pt x="2" y="82"/>
                    </a:lnTo>
                    <a:lnTo>
                      <a:pt x="0" y="90"/>
                    </a:lnTo>
                    <a:lnTo>
                      <a:pt x="7" y="105"/>
                    </a:lnTo>
                    <a:lnTo>
                      <a:pt x="13" y="115"/>
                    </a:lnTo>
                    <a:lnTo>
                      <a:pt x="20" y="122"/>
                    </a:lnTo>
                    <a:lnTo>
                      <a:pt x="31" y="124"/>
                    </a:lnTo>
                    <a:lnTo>
                      <a:pt x="40" y="132"/>
                    </a:lnTo>
                    <a:lnTo>
                      <a:pt x="51" y="128"/>
                    </a:lnTo>
                    <a:lnTo>
                      <a:pt x="62" y="120"/>
                    </a:lnTo>
                    <a:lnTo>
                      <a:pt x="55" y="107"/>
                    </a:lnTo>
                    <a:lnTo>
                      <a:pt x="44" y="103"/>
                    </a:lnTo>
                    <a:lnTo>
                      <a:pt x="35" y="97"/>
                    </a:lnTo>
                    <a:lnTo>
                      <a:pt x="35" y="86"/>
                    </a:lnTo>
                    <a:lnTo>
                      <a:pt x="33" y="74"/>
                    </a:lnTo>
                    <a:lnTo>
                      <a:pt x="35" y="63"/>
                    </a:lnTo>
                    <a:lnTo>
                      <a:pt x="40" y="51"/>
                    </a:lnTo>
                    <a:lnTo>
                      <a:pt x="42" y="40"/>
                    </a:lnTo>
                    <a:lnTo>
                      <a:pt x="47" y="30"/>
                    </a:lnTo>
                    <a:lnTo>
                      <a:pt x="58" y="30"/>
                    </a:lnTo>
                    <a:lnTo>
                      <a:pt x="69" y="28"/>
                    </a:lnTo>
                    <a:lnTo>
                      <a:pt x="80" y="28"/>
                    </a:lnTo>
                    <a:lnTo>
                      <a:pt x="88" y="28"/>
                    </a:lnTo>
                    <a:lnTo>
                      <a:pt x="100" y="30"/>
                    </a:lnTo>
                    <a:lnTo>
                      <a:pt x="106" y="40"/>
                    </a:lnTo>
                    <a:lnTo>
                      <a:pt x="111" y="53"/>
                    </a:lnTo>
                    <a:lnTo>
                      <a:pt x="106" y="63"/>
                    </a:lnTo>
                    <a:lnTo>
                      <a:pt x="106" y="74"/>
                    </a:lnTo>
                    <a:lnTo>
                      <a:pt x="104" y="86"/>
                    </a:lnTo>
                    <a:lnTo>
                      <a:pt x="97" y="97"/>
                    </a:lnTo>
                    <a:lnTo>
                      <a:pt x="93" y="105"/>
                    </a:lnTo>
                    <a:lnTo>
                      <a:pt x="84" y="105"/>
                    </a:lnTo>
                    <a:lnTo>
                      <a:pt x="73" y="103"/>
                    </a:lnTo>
                    <a:lnTo>
                      <a:pt x="64" y="109"/>
                    </a:lnTo>
                    <a:lnTo>
                      <a:pt x="64" y="122"/>
                    </a:lnTo>
                    <a:lnTo>
                      <a:pt x="75" y="117"/>
                    </a:lnTo>
                    <a:lnTo>
                      <a:pt x="77"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8" name="Freeform 57"/>
              <p:cNvSpPr>
                <a:spLocks/>
              </p:cNvSpPr>
              <p:nvPr/>
            </p:nvSpPr>
            <p:spPr bwMode="auto">
              <a:xfrm>
                <a:off x="3222625" y="3965031"/>
                <a:ext cx="266700" cy="271462"/>
              </a:xfrm>
              <a:custGeom>
                <a:avLst/>
                <a:gdLst>
                  <a:gd name="T0" fmla="*/ 2147483647 w 168"/>
                  <a:gd name="T1" fmla="*/ 2147483647 h 171"/>
                  <a:gd name="T2" fmla="*/ 2147483647 w 168"/>
                  <a:gd name="T3" fmla="*/ 2147483647 h 171"/>
                  <a:gd name="T4" fmla="*/ 2147483647 w 168"/>
                  <a:gd name="T5" fmla="*/ 2147483647 h 171"/>
                  <a:gd name="T6" fmla="*/ 2147483647 w 168"/>
                  <a:gd name="T7" fmla="*/ 2147483647 h 171"/>
                  <a:gd name="T8" fmla="*/ 2147483647 w 168"/>
                  <a:gd name="T9" fmla="*/ 2147483647 h 171"/>
                  <a:gd name="T10" fmla="*/ 2147483647 w 168"/>
                  <a:gd name="T11" fmla="*/ 2147483647 h 171"/>
                  <a:gd name="T12" fmla="*/ 2147483647 w 168"/>
                  <a:gd name="T13" fmla="*/ 2147483647 h 171"/>
                  <a:gd name="T14" fmla="*/ 2147483647 w 168"/>
                  <a:gd name="T15" fmla="*/ 2147483647 h 171"/>
                  <a:gd name="T16" fmla="*/ 2147483647 w 168"/>
                  <a:gd name="T17" fmla="*/ 2147483647 h 171"/>
                  <a:gd name="T18" fmla="*/ 2147483647 w 168"/>
                  <a:gd name="T19" fmla="*/ 2147483647 h 171"/>
                  <a:gd name="T20" fmla="*/ 2147483647 w 168"/>
                  <a:gd name="T21" fmla="*/ 2147483647 h 171"/>
                  <a:gd name="T22" fmla="*/ 2147483647 w 168"/>
                  <a:gd name="T23" fmla="*/ 2147483647 h 171"/>
                  <a:gd name="T24" fmla="*/ 0 w 168"/>
                  <a:gd name="T25" fmla="*/ 2147483647 h 171"/>
                  <a:gd name="T26" fmla="*/ 2147483647 w 168"/>
                  <a:gd name="T27" fmla="*/ 2147483647 h 171"/>
                  <a:gd name="T28" fmla="*/ 2147483647 w 168"/>
                  <a:gd name="T29" fmla="*/ 2147483647 h 171"/>
                  <a:gd name="T30" fmla="*/ 2147483647 w 168"/>
                  <a:gd name="T31" fmla="*/ 2147483647 h 171"/>
                  <a:gd name="T32" fmla="*/ 2147483647 w 168"/>
                  <a:gd name="T33" fmla="*/ 2147483647 h 171"/>
                  <a:gd name="T34" fmla="*/ 2147483647 w 168"/>
                  <a:gd name="T35" fmla="*/ 2147483647 h 171"/>
                  <a:gd name="T36" fmla="*/ 2147483647 w 168"/>
                  <a:gd name="T37" fmla="*/ 0 h 171"/>
                  <a:gd name="T38" fmla="*/ 2147483647 w 168"/>
                  <a:gd name="T39" fmla="*/ 2147483647 h 171"/>
                  <a:gd name="T40" fmla="*/ 2147483647 w 168"/>
                  <a:gd name="T41" fmla="*/ 2147483647 h 171"/>
                  <a:gd name="T42" fmla="*/ 2147483647 w 168"/>
                  <a:gd name="T43" fmla="*/ 2147483647 h 171"/>
                  <a:gd name="T44" fmla="*/ 2147483647 w 168"/>
                  <a:gd name="T45" fmla="*/ 2147483647 h 171"/>
                  <a:gd name="T46" fmla="*/ 2147483647 w 168"/>
                  <a:gd name="T47" fmla="*/ 2147483647 h 171"/>
                  <a:gd name="T48" fmla="*/ 2147483647 w 168"/>
                  <a:gd name="T49" fmla="*/ 2147483647 h 171"/>
                  <a:gd name="T50" fmla="*/ 2147483647 w 168"/>
                  <a:gd name="T51" fmla="*/ 2147483647 h 171"/>
                  <a:gd name="T52" fmla="*/ 2147483647 w 168"/>
                  <a:gd name="T53" fmla="*/ 2147483647 h 171"/>
                  <a:gd name="T54" fmla="*/ 2147483647 w 168"/>
                  <a:gd name="T55" fmla="*/ 2147483647 h 171"/>
                  <a:gd name="T56" fmla="*/ 2147483647 w 168"/>
                  <a:gd name="T57" fmla="*/ 2147483647 h 171"/>
                  <a:gd name="T58" fmla="*/ 2147483647 w 168"/>
                  <a:gd name="T59" fmla="*/ 2147483647 h 171"/>
                  <a:gd name="T60" fmla="*/ 2147483647 w 168"/>
                  <a:gd name="T61" fmla="*/ 2147483647 h 171"/>
                  <a:gd name="T62" fmla="*/ 2147483647 w 168"/>
                  <a:gd name="T63" fmla="*/ 2147483647 h 171"/>
                  <a:gd name="T64" fmla="*/ 2147483647 w 168"/>
                  <a:gd name="T65" fmla="*/ 2147483647 h 171"/>
                  <a:gd name="T66" fmla="*/ 2147483647 w 168"/>
                  <a:gd name="T67" fmla="*/ 2147483647 h 171"/>
                  <a:gd name="T68" fmla="*/ 2147483647 w 168"/>
                  <a:gd name="T69" fmla="*/ 2147483647 h 171"/>
                  <a:gd name="T70" fmla="*/ 2147483647 w 168"/>
                  <a:gd name="T71" fmla="*/ 2147483647 h 171"/>
                  <a:gd name="T72" fmla="*/ 2147483647 w 168"/>
                  <a:gd name="T73" fmla="*/ 2147483647 h 171"/>
                  <a:gd name="T74" fmla="*/ 2147483647 w 168"/>
                  <a:gd name="T75" fmla="*/ 2147483647 h 171"/>
                  <a:gd name="T76" fmla="*/ 2147483647 w 168"/>
                  <a:gd name="T77" fmla="*/ 2147483647 h 171"/>
                  <a:gd name="T78" fmla="*/ 2147483647 w 168"/>
                  <a:gd name="T79" fmla="*/ 2147483647 h 1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8"/>
                  <a:gd name="T121" fmla="*/ 0 h 171"/>
                  <a:gd name="T122" fmla="*/ 168 w 168"/>
                  <a:gd name="T123" fmla="*/ 171 h 17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8" h="171">
                    <a:moveTo>
                      <a:pt x="150" y="50"/>
                    </a:moveTo>
                    <a:lnTo>
                      <a:pt x="168" y="90"/>
                    </a:lnTo>
                    <a:lnTo>
                      <a:pt x="163" y="98"/>
                    </a:lnTo>
                    <a:lnTo>
                      <a:pt x="159" y="109"/>
                    </a:lnTo>
                    <a:lnTo>
                      <a:pt x="159" y="119"/>
                    </a:lnTo>
                    <a:lnTo>
                      <a:pt x="157" y="129"/>
                    </a:lnTo>
                    <a:lnTo>
                      <a:pt x="150" y="138"/>
                    </a:lnTo>
                    <a:lnTo>
                      <a:pt x="143" y="148"/>
                    </a:lnTo>
                    <a:lnTo>
                      <a:pt x="137" y="157"/>
                    </a:lnTo>
                    <a:lnTo>
                      <a:pt x="128" y="163"/>
                    </a:lnTo>
                    <a:lnTo>
                      <a:pt x="119" y="163"/>
                    </a:lnTo>
                    <a:lnTo>
                      <a:pt x="108" y="171"/>
                    </a:lnTo>
                    <a:lnTo>
                      <a:pt x="99" y="169"/>
                    </a:lnTo>
                    <a:lnTo>
                      <a:pt x="90" y="169"/>
                    </a:lnTo>
                    <a:lnTo>
                      <a:pt x="79" y="169"/>
                    </a:lnTo>
                    <a:lnTo>
                      <a:pt x="71" y="165"/>
                    </a:lnTo>
                    <a:lnTo>
                      <a:pt x="60" y="163"/>
                    </a:lnTo>
                    <a:lnTo>
                      <a:pt x="51" y="159"/>
                    </a:lnTo>
                    <a:lnTo>
                      <a:pt x="42" y="157"/>
                    </a:lnTo>
                    <a:lnTo>
                      <a:pt x="33" y="152"/>
                    </a:lnTo>
                    <a:lnTo>
                      <a:pt x="24" y="146"/>
                    </a:lnTo>
                    <a:lnTo>
                      <a:pt x="24" y="136"/>
                    </a:lnTo>
                    <a:lnTo>
                      <a:pt x="18" y="129"/>
                    </a:lnTo>
                    <a:lnTo>
                      <a:pt x="9" y="115"/>
                    </a:lnTo>
                    <a:lnTo>
                      <a:pt x="2" y="106"/>
                    </a:lnTo>
                    <a:lnTo>
                      <a:pt x="0" y="90"/>
                    </a:lnTo>
                    <a:lnTo>
                      <a:pt x="4" y="81"/>
                    </a:lnTo>
                    <a:lnTo>
                      <a:pt x="4" y="69"/>
                    </a:lnTo>
                    <a:lnTo>
                      <a:pt x="9" y="60"/>
                    </a:lnTo>
                    <a:lnTo>
                      <a:pt x="20" y="52"/>
                    </a:lnTo>
                    <a:lnTo>
                      <a:pt x="24" y="46"/>
                    </a:lnTo>
                    <a:lnTo>
                      <a:pt x="35" y="38"/>
                    </a:lnTo>
                    <a:lnTo>
                      <a:pt x="37" y="27"/>
                    </a:lnTo>
                    <a:lnTo>
                      <a:pt x="46" y="19"/>
                    </a:lnTo>
                    <a:lnTo>
                      <a:pt x="53" y="10"/>
                    </a:lnTo>
                    <a:lnTo>
                      <a:pt x="62" y="4"/>
                    </a:lnTo>
                    <a:lnTo>
                      <a:pt x="73" y="4"/>
                    </a:lnTo>
                    <a:lnTo>
                      <a:pt x="86" y="0"/>
                    </a:lnTo>
                    <a:lnTo>
                      <a:pt x="97" y="0"/>
                    </a:lnTo>
                    <a:lnTo>
                      <a:pt x="106" y="4"/>
                    </a:lnTo>
                    <a:lnTo>
                      <a:pt x="113" y="15"/>
                    </a:lnTo>
                    <a:lnTo>
                      <a:pt x="121" y="21"/>
                    </a:lnTo>
                    <a:lnTo>
                      <a:pt x="130" y="27"/>
                    </a:lnTo>
                    <a:lnTo>
                      <a:pt x="137" y="31"/>
                    </a:lnTo>
                    <a:lnTo>
                      <a:pt x="128" y="40"/>
                    </a:lnTo>
                    <a:lnTo>
                      <a:pt x="119" y="40"/>
                    </a:lnTo>
                    <a:lnTo>
                      <a:pt x="108" y="29"/>
                    </a:lnTo>
                    <a:lnTo>
                      <a:pt x="99" y="23"/>
                    </a:lnTo>
                    <a:lnTo>
                      <a:pt x="90" y="19"/>
                    </a:lnTo>
                    <a:lnTo>
                      <a:pt x="82" y="17"/>
                    </a:lnTo>
                    <a:lnTo>
                      <a:pt x="71" y="19"/>
                    </a:lnTo>
                    <a:lnTo>
                      <a:pt x="60" y="27"/>
                    </a:lnTo>
                    <a:lnTo>
                      <a:pt x="51" y="35"/>
                    </a:lnTo>
                    <a:lnTo>
                      <a:pt x="46" y="44"/>
                    </a:lnTo>
                    <a:lnTo>
                      <a:pt x="42" y="54"/>
                    </a:lnTo>
                    <a:lnTo>
                      <a:pt x="37" y="63"/>
                    </a:lnTo>
                    <a:lnTo>
                      <a:pt x="31" y="71"/>
                    </a:lnTo>
                    <a:lnTo>
                      <a:pt x="26" y="81"/>
                    </a:lnTo>
                    <a:lnTo>
                      <a:pt x="26" y="92"/>
                    </a:lnTo>
                    <a:lnTo>
                      <a:pt x="35" y="102"/>
                    </a:lnTo>
                    <a:lnTo>
                      <a:pt x="37" y="115"/>
                    </a:lnTo>
                    <a:lnTo>
                      <a:pt x="40" y="129"/>
                    </a:lnTo>
                    <a:lnTo>
                      <a:pt x="49" y="134"/>
                    </a:lnTo>
                    <a:lnTo>
                      <a:pt x="57" y="140"/>
                    </a:lnTo>
                    <a:lnTo>
                      <a:pt x="64" y="148"/>
                    </a:lnTo>
                    <a:lnTo>
                      <a:pt x="73" y="152"/>
                    </a:lnTo>
                    <a:lnTo>
                      <a:pt x="84" y="157"/>
                    </a:lnTo>
                    <a:lnTo>
                      <a:pt x="93" y="159"/>
                    </a:lnTo>
                    <a:lnTo>
                      <a:pt x="101" y="150"/>
                    </a:lnTo>
                    <a:lnTo>
                      <a:pt x="110" y="142"/>
                    </a:lnTo>
                    <a:lnTo>
                      <a:pt x="121" y="140"/>
                    </a:lnTo>
                    <a:lnTo>
                      <a:pt x="126" y="129"/>
                    </a:lnTo>
                    <a:lnTo>
                      <a:pt x="135" y="123"/>
                    </a:lnTo>
                    <a:lnTo>
                      <a:pt x="137" y="113"/>
                    </a:lnTo>
                    <a:lnTo>
                      <a:pt x="141" y="102"/>
                    </a:lnTo>
                    <a:lnTo>
                      <a:pt x="143" y="94"/>
                    </a:lnTo>
                    <a:lnTo>
                      <a:pt x="146" y="81"/>
                    </a:lnTo>
                    <a:lnTo>
                      <a:pt x="143" y="71"/>
                    </a:lnTo>
                    <a:lnTo>
                      <a:pt x="141" y="58"/>
                    </a:lnTo>
                    <a:lnTo>
                      <a:pt x="141" y="48"/>
                    </a:lnTo>
                    <a:lnTo>
                      <a:pt x="150"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89" name="Freeform 58"/>
              <p:cNvSpPr>
                <a:spLocks/>
              </p:cNvSpPr>
              <p:nvPr/>
            </p:nvSpPr>
            <p:spPr bwMode="auto">
              <a:xfrm>
                <a:off x="2581275" y="3441156"/>
                <a:ext cx="301625" cy="317500"/>
              </a:xfrm>
              <a:custGeom>
                <a:avLst/>
                <a:gdLst>
                  <a:gd name="T0" fmla="*/ 2147483647 w 190"/>
                  <a:gd name="T1" fmla="*/ 2147483647 h 200"/>
                  <a:gd name="T2" fmla="*/ 2147483647 w 190"/>
                  <a:gd name="T3" fmla="*/ 2147483647 h 200"/>
                  <a:gd name="T4" fmla="*/ 2147483647 w 190"/>
                  <a:gd name="T5" fmla="*/ 2147483647 h 200"/>
                  <a:gd name="T6" fmla="*/ 2147483647 w 190"/>
                  <a:gd name="T7" fmla="*/ 2147483647 h 200"/>
                  <a:gd name="T8" fmla="*/ 2147483647 w 190"/>
                  <a:gd name="T9" fmla="*/ 2147483647 h 200"/>
                  <a:gd name="T10" fmla="*/ 2147483647 w 190"/>
                  <a:gd name="T11" fmla="*/ 2147483647 h 200"/>
                  <a:gd name="T12" fmla="*/ 2147483647 w 190"/>
                  <a:gd name="T13" fmla="*/ 2147483647 h 200"/>
                  <a:gd name="T14" fmla="*/ 2147483647 w 190"/>
                  <a:gd name="T15" fmla="*/ 2147483647 h 200"/>
                  <a:gd name="T16" fmla="*/ 2147483647 w 190"/>
                  <a:gd name="T17" fmla="*/ 2147483647 h 200"/>
                  <a:gd name="T18" fmla="*/ 2147483647 w 190"/>
                  <a:gd name="T19" fmla="*/ 2147483647 h 200"/>
                  <a:gd name="T20" fmla="*/ 2147483647 w 190"/>
                  <a:gd name="T21" fmla="*/ 2147483647 h 200"/>
                  <a:gd name="T22" fmla="*/ 2147483647 w 190"/>
                  <a:gd name="T23" fmla="*/ 0 h 200"/>
                  <a:gd name="T24" fmla="*/ 2147483647 w 190"/>
                  <a:gd name="T25" fmla="*/ 0 h 200"/>
                  <a:gd name="T26" fmla="*/ 2147483647 w 190"/>
                  <a:gd name="T27" fmla="*/ 2147483647 h 200"/>
                  <a:gd name="T28" fmla="*/ 2147483647 w 190"/>
                  <a:gd name="T29" fmla="*/ 2147483647 h 200"/>
                  <a:gd name="T30" fmla="*/ 2147483647 w 190"/>
                  <a:gd name="T31" fmla="*/ 2147483647 h 200"/>
                  <a:gd name="T32" fmla="*/ 2147483647 w 190"/>
                  <a:gd name="T33" fmla="*/ 2147483647 h 200"/>
                  <a:gd name="T34" fmla="*/ 2147483647 w 190"/>
                  <a:gd name="T35" fmla="*/ 2147483647 h 200"/>
                  <a:gd name="T36" fmla="*/ 2147483647 w 190"/>
                  <a:gd name="T37" fmla="*/ 2147483647 h 200"/>
                  <a:gd name="T38" fmla="*/ 2147483647 w 190"/>
                  <a:gd name="T39" fmla="*/ 2147483647 h 200"/>
                  <a:gd name="T40" fmla="*/ 0 w 190"/>
                  <a:gd name="T41" fmla="*/ 2147483647 h 200"/>
                  <a:gd name="T42" fmla="*/ 2147483647 w 190"/>
                  <a:gd name="T43" fmla="*/ 2147483647 h 200"/>
                  <a:gd name="T44" fmla="*/ 2147483647 w 190"/>
                  <a:gd name="T45" fmla="*/ 2147483647 h 200"/>
                  <a:gd name="T46" fmla="*/ 2147483647 w 190"/>
                  <a:gd name="T47" fmla="*/ 2147483647 h 200"/>
                  <a:gd name="T48" fmla="*/ 2147483647 w 190"/>
                  <a:gd name="T49" fmla="*/ 2147483647 h 200"/>
                  <a:gd name="T50" fmla="*/ 2147483647 w 190"/>
                  <a:gd name="T51" fmla="*/ 2147483647 h 200"/>
                  <a:gd name="T52" fmla="*/ 2147483647 w 190"/>
                  <a:gd name="T53" fmla="*/ 2147483647 h 200"/>
                  <a:gd name="T54" fmla="*/ 2147483647 w 190"/>
                  <a:gd name="T55" fmla="*/ 2147483647 h 200"/>
                  <a:gd name="T56" fmla="*/ 2147483647 w 190"/>
                  <a:gd name="T57" fmla="*/ 2147483647 h 200"/>
                  <a:gd name="T58" fmla="*/ 2147483647 w 190"/>
                  <a:gd name="T59" fmla="*/ 2147483647 h 200"/>
                  <a:gd name="T60" fmla="*/ 2147483647 w 190"/>
                  <a:gd name="T61" fmla="*/ 2147483647 h 200"/>
                  <a:gd name="T62" fmla="*/ 2147483647 w 190"/>
                  <a:gd name="T63" fmla="*/ 2147483647 h 200"/>
                  <a:gd name="T64" fmla="*/ 2147483647 w 190"/>
                  <a:gd name="T65" fmla="*/ 2147483647 h 200"/>
                  <a:gd name="T66" fmla="*/ 2147483647 w 190"/>
                  <a:gd name="T67" fmla="*/ 2147483647 h 200"/>
                  <a:gd name="T68" fmla="*/ 2147483647 w 190"/>
                  <a:gd name="T69" fmla="*/ 2147483647 h 200"/>
                  <a:gd name="T70" fmla="*/ 2147483647 w 190"/>
                  <a:gd name="T71" fmla="*/ 2147483647 h 200"/>
                  <a:gd name="T72" fmla="*/ 2147483647 w 190"/>
                  <a:gd name="T73" fmla="*/ 2147483647 h 200"/>
                  <a:gd name="T74" fmla="*/ 2147483647 w 190"/>
                  <a:gd name="T75" fmla="*/ 2147483647 h 200"/>
                  <a:gd name="T76" fmla="*/ 2147483647 w 190"/>
                  <a:gd name="T77" fmla="*/ 2147483647 h 200"/>
                  <a:gd name="T78" fmla="*/ 2147483647 w 190"/>
                  <a:gd name="T79" fmla="*/ 2147483647 h 200"/>
                  <a:gd name="T80" fmla="*/ 2147483647 w 190"/>
                  <a:gd name="T81" fmla="*/ 2147483647 h 200"/>
                  <a:gd name="T82" fmla="*/ 2147483647 w 190"/>
                  <a:gd name="T83" fmla="*/ 2147483647 h 200"/>
                  <a:gd name="T84" fmla="*/ 2147483647 w 190"/>
                  <a:gd name="T85" fmla="*/ 2147483647 h 200"/>
                  <a:gd name="T86" fmla="*/ 2147483647 w 190"/>
                  <a:gd name="T87" fmla="*/ 2147483647 h 2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0"/>
                  <a:gd name="T133" fmla="*/ 0 h 200"/>
                  <a:gd name="T134" fmla="*/ 190 w 190"/>
                  <a:gd name="T135" fmla="*/ 200 h 2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0" h="200">
                    <a:moveTo>
                      <a:pt x="115" y="194"/>
                    </a:moveTo>
                    <a:lnTo>
                      <a:pt x="130" y="192"/>
                    </a:lnTo>
                    <a:lnTo>
                      <a:pt x="135" y="184"/>
                    </a:lnTo>
                    <a:lnTo>
                      <a:pt x="141" y="173"/>
                    </a:lnTo>
                    <a:lnTo>
                      <a:pt x="148" y="167"/>
                    </a:lnTo>
                    <a:lnTo>
                      <a:pt x="155" y="156"/>
                    </a:lnTo>
                    <a:lnTo>
                      <a:pt x="161" y="148"/>
                    </a:lnTo>
                    <a:lnTo>
                      <a:pt x="170" y="140"/>
                    </a:lnTo>
                    <a:lnTo>
                      <a:pt x="174" y="127"/>
                    </a:lnTo>
                    <a:lnTo>
                      <a:pt x="181" y="115"/>
                    </a:lnTo>
                    <a:lnTo>
                      <a:pt x="188" y="106"/>
                    </a:lnTo>
                    <a:lnTo>
                      <a:pt x="190" y="96"/>
                    </a:lnTo>
                    <a:lnTo>
                      <a:pt x="190" y="85"/>
                    </a:lnTo>
                    <a:lnTo>
                      <a:pt x="190" y="75"/>
                    </a:lnTo>
                    <a:lnTo>
                      <a:pt x="190" y="64"/>
                    </a:lnTo>
                    <a:lnTo>
                      <a:pt x="190" y="52"/>
                    </a:lnTo>
                    <a:lnTo>
                      <a:pt x="181" y="44"/>
                    </a:lnTo>
                    <a:lnTo>
                      <a:pt x="174" y="33"/>
                    </a:lnTo>
                    <a:lnTo>
                      <a:pt x="166" y="27"/>
                    </a:lnTo>
                    <a:lnTo>
                      <a:pt x="159" y="16"/>
                    </a:lnTo>
                    <a:lnTo>
                      <a:pt x="150" y="10"/>
                    </a:lnTo>
                    <a:lnTo>
                      <a:pt x="141" y="6"/>
                    </a:lnTo>
                    <a:lnTo>
                      <a:pt x="132" y="4"/>
                    </a:lnTo>
                    <a:lnTo>
                      <a:pt x="121" y="0"/>
                    </a:lnTo>
                    <a:lnTo>
                      <a:pt x="110" y="0"/>
                    </a:lnTo>
                    <a:lnTo>
                      <a:pt x="102" y="0"/>
                    </a:lnTo>
                    <a:lnTo>
                      <a:pt x="88" y="8"/>
                    </a:lnTo>
                    <a:lnTo>
                      <a:pt x="77" y="10"/>
                    </a:lnTo>
                    <a:lnTo>
                      <a:pt x="68" y="19"/>
                    </a:lnTo>
                    <a:lnTo>
                      <a:pt x="57" y="21"/>
                    </a:lnTo>
                    <a:lnTo>
                      <a:pt x="53" y="31"/>
                    </a:lnTo>
                    <a:lnTo>
                      <a:pt x="42" y="31"/>
                    </a:lnTo>
                    <a:lnTo>
                      <a:pt x="40" y="41"/>
                    </a:lnTo>
                    <a:lnTo>
                      <a:pt x="31" y="48"/>
                    </a:lnTo>
                    <a:lnTo>
                      <a:pt x="24" y="58"/>
                    </a:lnTo>
                    <a:lnTo>
                      <a:pt x="22" y="67"/>
                    </a:lnTo>
                    <a:lnTo>
                      <a:pt x="15" y="77"/>
                    </a:lnTo>
                    <a:lnTo>
                      <a:pt x="11" y="85"/>
                    </a:lnTo>
                    <a:lnTo>
                      <a:pt x="9" y="96"/>
                    </a:lnTo>
                    <a:lnTo>
                      <a:pt x="7" y="106"/>
                    </a:lnTo>
                    <a:lnTo>
                      <a:pt x="2" y="117"/>
                    </a:lnTo>
                    <a:lnTo>
                      <a:pt x="0" y="125"/>
                    </a:lnTo>
                    <a:lnTo>
                      <a:pt x="7" y="136"/>
                    </a:lnTo>
                    <a:lnTo>
                      <a:pt x="11" y="148"/>
                    </a:lnTo>
                    <a:lnTo>
                      <a:pt x="15" y="159"/>
                    </a:lnTo>
                    <a:lnTo>
                      <a:pt x="22" y="169"/>
                    </a:lnTo>
                    <a:lnTo>
                      <a:pt x="33" y="177"/>
                    </a:lnTo>
                    <a:lnTo>
                      <a:pt x="44" y="186"/>
                    </a:lnTo>
                    <a:lnTo>
                      <a:pt x="55" y="188"/>
                    </a:lnTo>
                    <a:lnTo>
                      <a:pt x="64" y="188"/>
                    </a:lnTo>
                    <a:lnTo>
                      <a:pt x="71" y="179"/>
                    </a:lnTo>
                    <a:lnTo>
                      <a:pt x="68" y="167"/>
                    </a:lnTo>
                    <a:lnTo>
                      <a:pt x="57" y="165"/>
                    </a:lnTo>
                    <a:lnTo>
                      <a:pt x="46" y="152"/>
                    </a:lnTo>
                    <a:lnTo>
                      <a:pt x="46" y="142"/>
                    </a:lnTo>
                    <a:lnTo>
                      <a:pt x="42" y="129"/>
                    </a:lnTo>
                    <a:lnTo>
                      <a:pt x="42" y="117"/>
                    </a:lnTo>
                    <a:lnTo>
                      <a:pt x="44" y="108"/>
                    </a:lnTo>
                    <a:lnTo>
                      <a:pt x="49" y="94"/>
                    </a:lnTo>
                    <a:lnTo>
                      <a:pt x="53" y="85"/>
                    </a:lnTo>
                    <a:lnTo>
                      <a:pt x="57" y="75"/>
                    </a:lnTo>
                    <a:lnTo>
                      <a:pt x="64" y="67"/>
                    </a:lnTo>
                    <a:lnTo>
                      <a:pt x="68" y="58"/>
                    </a:lnTo>
                    <a:lnTo>
                      <a:pt x="82" y="54"/>
                    </a:lnTo>
                    <a:lnTo>
                      <a:pt x="93" y="52"/>
                    </a:lnTo>
                    <a:lnTo>
                      <a:pt x="104" y="48"/>
                    </a:lnTo>
                    <a:lnTo>
                      <a:pt x="113" y="52"/>
                    </a:lnTo>
                    <a:lnTo>
                      <a:pt x="124" y="52"/>
                    </a:lnTo>
                    <a:lnTo>
                      <a:pt x="135" y="52"/>
                    </a:lnTo>
                    <a:lnTo>
                      <a:pt x="143" y="54"/>
                    </a:lnTo>
                    <a:lnTo>
                      <a:pt x="152" y="58"/>
                    </a:lnTo>
                    <a:lnTo>
                      <a:pt x="152" y="73"/>
                    </a:lnTo>
                    <a:lnTo>
                      <a:pt x="159" y="81"/>
                    </a:lnTo>
                    <a:lnTo>
                      <a:pt x="163" y="94"/>
                    </a:lnTo>
                    <a:lnTo>
                      <a:pt x="159" y="104"/>
                    </a:lnTo>
                    <a:lnTo>
                      <a:pt x="155" y="113"/>
                    </a:lnTo>
                    <a:lnTo>
                      <a:pt x="148" y="121"/>
                    </a:lnTo>
                    <a:lnTo>
                      <a:pt x="141" y="129"/>
                    </a:lnTo>
                    <a:lnTo>
                      <a:pt x="135" y="140"/>
                    </a:lnTo>
                    <a:lnTo>
                      <a:pt x="128" y="148"/>
                    </a:lnTo>
                    <a:lnTo>
                      <a:pt x="119" y="159"/>
                    </a:lnTo>
                    <a:lnTo>
                      <a:pt x="106" y="169"/>
                    </a:lnTo>
                    <a:lnTo>
                      <a:pt x="95" y="169"/>
                    </a:lnTo>
                    <a:lnTo>
                      <a:pt x="86" y="177"/>
                    </a:lnTo>
                    <a:lnTo>
                      <a:pt x="82" y="188"/>
                    </a:lnTo>
                    <a:lnTo>
                      <a:pt x="90" y="196"/>
                    </a:lnTo>
                    <a:lnTo>
                      <a:pt x="99" y="200"/>
                    </a:lnTo>
                    <a:lnTo>
                      <a:pt x="106" y="190"/>
                    </a:lnTo>
                    <a:lnTo>
                      <a:pt x="115" y="19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0" name="Freeform 59"/>
              <p:cNvSpPr>
                <a:spLocks/>
              </p:cNvSpPr>
              <p:nvPr/>
            </p:nvSpPr>
            <p:spPr bwMode="auto">
              <a:xfrm>
                <a:off x="4151313" y="3791993"/>
                <a:ext cx="220662" cy="209550"/>
              </a:xfrm>
              <a:custGeom>
                <a:avLst/>
                <a:gdLst>
                  <a:gd name="T0" fmla="*/ 2147483647 w 139"/>
                  <a:gd name="T1" fmla="*/ 2147483647 h 132"/>
                  <a:gd name="T2" fmla="*/ 2147483647 w 139"/>
                  <a:gd name="T3" fmla="*/ 2147483647 h 132"/>
                  <a:gd name="T4" fmla="*/ 2147483647 w 139"/>
                  <a:gd name="T5" fmla="*/ 2147483647 h 132"/>
                  <a:gd name="T6" fmla="*/ 2147483647 w 139"/>
                  <a:gd name="T7" fmla="*/ 2147483647 h 132"/>
                  <a:gd name="T8" fmla="*/ 2147483647 w 139"/>
                  <a:gd name="T9" fmla="*/ 2147483647 h 132"/>
                  <a:gd name="T10" fmla="*/ 2147483647 w 139"/>
                  <a:gd name="T11" fmla="*/ 2147483647 h 132"/>
                  <a:gd name="T12" fmla="*/ 2147483647 w 139"/>
                  <a:gd name="T13" fmla="*/ 2147483647 h 132"/>
                  <a:gd name="T14" fmla="*/ 2147483647 w 139"/>
                  <a:gd name="T15" fmla="*/ 0 h 132"/>
                  <a:gd name="T16" fmla="*/ 2147483647 w 139"/>
                  <a:gd name="T17" fmla="*/ 0 h 132"/>
                  <a:gd name="T18" fmla="*/ 2147483647 w 139"/>
                  <a:gd name="T19" fmla="*/ 2147483647 h 132"/>
                  <a:gd name="T20" fmla="*/ 2147483647 w 139"/>
                  <a:gd name="T21" fmla="*/ 2147483647 h 132"/>
                  <a:gd name="T22" fmla="*/ 2147483647 w 139"/>
                  <a:gd name="T23" fmla="*/ 2147483647 h 132"/>
                  <a:gd name="T24" fmla="*/ 2147483647 w 139"/>
                  <a:gd name="T25" fmla="*/ 2147483647 h 132"/>
                  <a:gd name="T26" fmla="*/ 2147483647 w 139"/>
                  <a:gd name="T27" fmla="*/ 2147483647 h 132"/>
                  <a:gd name="T28" fmla="*/ 2147483647 w 139"/>
                  <a:gd name="T29" fmla="*/ 2147483647 h 132"/>
                  <a:gd name="T30" fmla="*/ 2147483647 w 139"/>
                  <a:gd name="T31" fmla="*/ 2147483647 h 132"/>
                  <a:gd name="T32" fmla="*/ 2147483647 w 139"/>
                  <a:gd name="T33" fmla="*/ 2147483647 h 132"/>
                  <a:gd name="T34" fmla="*/ 2147483647 w 139"/>
                  <a:gd name="T35" fmla="*/ 2147483647 h 132"/>
                  <a:gd name="T36" fmla="*/ 2147483647 w 139"/>
                  <a:gd name="T37" fmla="*/ 2147483647 h 132"/>
                  <a:gd name="T38" fmla="*/ 2147483647 w 139"/>
                  <a:gd name="T39" fmla="*/ 2147483647 h 132"/>
                  <a:gd name="T40" fmla="*/ 2147483647 w 139"/>
                  <a:gd name="T41" fmla="*/ 2147483647 h 132"/>
                  <a:gd name="T42" fmla="*/ 2147483647 w 139"/>
                  <a:gd name="T43" fmla="*/ 2147483647 h 132"/>
                  <a:gd name="T44" fmla="*/ 2147483647 w 139"/>
                  <a:gd name="T45" fmla="*/ 2147483647 h 132"/>
                  <a:gd name="T46" fmla="*/ 2147483647 w 139"/>
                  <a:gd name="T47" fmla="*/ 2147483647 h 132"/>
                  <a:gd name="T48" fmla="*/ 2147483647 w 139"/>
                  <a:gd name="T49" fmla="*/ 2147483647 h 132"/>
                  <a:gd name="T50" fmla="*/ 2147483647 w 139"/>
                  <a:gd name="T51" fmla="*/ 2147483647 h 132"/>
                  <a:gd name="T52" fmla="*/ 2147483647 w 139"/>
                  <a:gd name="T53" fmla="*/ 2147483647 h 132"/>
                  <a:gd name="T54" fmla="*/ 2147483647 w 139"/>
                  <a:gd name="T55" fmla="*/ 2147483647 h 132"/>
                  <a:gd name="T56" fmla="*/ 2147483647 w 139"/>
                  <a:gd name="T57" fmla="*/ 2147483647 h 132"/>
                  <a:gd name="T58" fmla="*/ 2147483647 w 139"/>
                  <a:gd name="T59" fmla="*/ 2147483647 h 132"/>
                  <a:gd name="T60" fmla="*/ 2147483647 w 139"/>
                  <a:gd name="T61" fmla="*/ 2147483647 h 132"/>
                  <a:gd name="T62" fmla="*/ 2147483647 w 139"/>
                  <a:gd name="T63" fmla="*/ 2147483647 h 1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9"/>
                  <a:gd name="T97" fmla="*/ 0 h 132"/>
                  <a:gd name="T98" fmla="*/ 139 w 139"/>
                  <a:gd name="T99" fmla="*/ 132 h 13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9" h="132">
                    <a:moveTo>
                      <a:pt x="77" y="115"/>
                    </a:moveTo>
                    <a:lnTo>
                      <a:pt x="86" y="117"/>
                    </a:lnTo>
                    <a:lnTo>
                      <a:pt x="97" y="115"/>
                    </a:lnTo>
                    <a:lnTo>
                      <a:pt x="108" y="111"/>
                    </a:lnTo>
                    <a:lnTo>
                      <a:pt x="115" y="103"/>
                    </a:lnTo>
                    <a:lnTo>
                      <a:pt x="121" y="92"/>
                    </a:lnTo>
                    <a:lnTo>
                      <a:pt x="126" y="80"/>
                    </a:lnTo>
                    <a:lnTo>
                      <a:pt x="130" y="69"/>
                    </a:lnTo>
                    <a:lnTo>
                      <a:pt x="135" y="61"/>
                    </a:lnTo>
                    <a:lnTo>
                      <a:pt x="139" y="50"/>
                    </a:lnTo>
                    <a:lnTo>
                      <a:pt x="135" y="38"/>
                    </a:lnTo>
                    <a:lnTo>
                      <a:pt x="135" y="27"/>
                    </a:lnTo>
                    <a:lnTo>
                      <a:pt x="132" y="15"/>
                    </a:lnTo>
                    <a:lnTo>
                      <a:pt x="123" y="6"/>
                    </a:lnTo>
                    <a:lnTo>
                      <a:pt x="115" y="0"/>
                    </a:lnTo>
                    <a:lnTo>
                      <a:pt x="104" y="0"/>
                    </a:lnTo>
                    <a:lnTo>
                      <a:pt x="95" y="0"/>
                    </a:lnTo>
                    <a:lnTo>
                      <a:pt x="84" y="0"/>
                    </a:lnTo>
                    <a:lnTo>
                      <a:pt x="73" y="0"/>
                    </a:lnTo>
                    <a:lnTo>
                      <a:pt x="62" y="2"/>
                    </a:lnTo>
                    <a:lnTo>
                      <a:pt x="51" y="6"/>
                    </a:lnTo>
                    <a:lnTo>
                      <a:pt x="40" y="6"/>
                    </a:lnTo>
                    <a:lnTo>
                      <a:pt x="33" y="15"/>
                    </a:lnTo>
                    <a:lnTo>
                      <a:pt x="24" y="23"/>
                    </a:lnTo>
                    <a:lnTo>
                      <a:pt x="18" y="32"/>
                    </a:lnTo>
                    <a:lnTo>
                      <a:pt x="15" y="42"/>
                    </a:lnTo>
                    <a:lnTo>
                      <a:pt x="11" y="52"/>
                    </a:lnTo>
                    <a:lnTo>
                      <a:pt x="9" y="61"/>
                    </a:lnTo>
                    <a:lnTo>
                      <a:pt x="4" y="71"/>
                    </a:lnTo>
                    <a:lnTo>
                      <a:pt x="2" y="82"/>
                    </a:lnTo>
                    <a:lnTo>
                      <a:pt x="0" y="90"/>
                    </a:lnTo>
                    <a:lnTo>
                      <a:pt x="7" y="105"/>
                    </a:lnTo>
                    <a:lnTo>
                      <a:pt x="13" y="115"/>
                    </a:lnTo>
                    <a:lnTo>
                      <a:pt x="20" y="121"/>
                    </a:lnTo>
                    <a:lnTo>
                      <a:pt x="31" y="124"/>
                    </a:lnTo>
                    <a:lnTo>
                      <a:pt x="40" y="132"/>
                    </a:lnTo>
                    <a:lnTo>
                      <a:pt x="51" y="128"/>
                    </a:lnTo>
                    <a:lnTo>
                      <a:pt x="62" y="119"/>
                    </a:lnTo>
                    <a:lnTo>
                      <a:pt x="55" y="107"/>
                    </a:lnTo>
                    <a:lnTo>
                      <a:pt x="44" y="103"/>
                    </a:lnTo>
                    <a:lnTo>
                      <a:pt x="35" y="96"/>
                    </a:lnTo>
                    <a:lnTo>
                      <a:pt x="35" y="86"/>
                    </a:lnTo>
                    <a:lnTo>
                      <a:pt x="33" y="73"/>
                    </a:lnTo>
                    <a:lnTo>
                      <a:pt x="35" y="63"/>
                    </a:lnTo>
                    <a:lnTo>
                      <a:pt x="40" y="50"/>
                    </a:lnTo>
                    <a:lnTo>
                      <a:pt x="42" y="40"/>
                    </a:lnTo>
                    <a:lnTo>
                      <a:pt x="46" y="29"/>
                    </a:lnTo>
                    <a:lnTo>
                      <a:pt x="57" y="29"/>
                    </a:lnTo>
                    <a:lnTo>
                      <a:pt x="68" y="27"/>
                    </a:lnTo>
                    <a:lnTo>
                      <a:pt x="79" y="27"/>
                    </a:lnTo>
                    <a:lnTo>
                      <a:pt x="88" y="27"/>
                    </a:lnTo>
                    <a:lnTo>
                      <a:pt x="99" y="29"/>
                    </a:lnTo>
                    <a:lnTo>
                      <a:pt x="106" y="40"/>
                    </a:lnTo>
                    <a:lnTo>
                      <a:pt x="110" y="52"/>
                    </a:lnTo>
                    <a:lnTo>
                      <a:pt x="106" y="63"/>
                    </a:lnTo>
                    <a:lnTo>
                      <a:pt x="106" y="73"/>
                    </a:lnTo>
                    <a:lnTo>
                      <a:pt x="104" y="86"/>
                    </a:lnTo>
                    <a:lnTo>
                      <a:pt x="97" y="96"/>
                    </a:lnTo>
                    <a:lnTo>
                      <a:pt x="93" y="105"/>
                    </a:lnTo>
                    <a:lnTo>
                      <a:pt x="84" y="105"/>
                    </a:lnTo>
                    <a:lnTo>
                      <a:pt x="73" y="103"/>
                    </a:lnTo>
                    <a:lnTo>
                      <a:pt x="64" y="109"/>
                    </a:lnTo>
                    <a:lnTo>
                      <a:pt x="64" y="121"/>
                    </a:lnTo>
                    <a:lnTo>
                      <a:pt x="75" y="117"/>
                    </a:lnTo>
                    <a:lnTo>
                      <a:pt x="77"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1" name="Freeform 60"/>
              <p:cNvSpPr>
                <a:spLocks/>
              </p:cNvSpPr>
              <p:nvPr/>
            </p:nvSpPr>
            <p:spPr bwMode="auto">
              <a:xfrm>
                <a:off x="2746375" y="3103018"/>
                <a:ext cx="423863" cy="311150"/>
              </a:xfrm>
              <a:custGeom>
                <a:avLst/>
                <a:gdLst>
                  <a:gd name="T0" fmla="*/ 0 w 267"/>
                  <a:gd name="T1" fmla="*/ 2147483647 h 196"/>
                  <a:gd name="T2" fmla="*/ 2147483647 w 267"/>
                  <a:gd name="T3" fmla="*/ 2147483647 h 196"/>
                  <a:gd name="T4" fmla="*/ 2147483647 w 267"/>
                  <a:gd name="T5" fmla="*/ 2147483647 h 196"/>
                  <a:gd name="T6" fmla="*/ 2147483647 w 267"/>
                  <a:gd name="T7" fmla="*/ 2147483647 h 196"/>
                  <a:gd name="T8" fmla="*/ 2147483647 w 267"/>
                  <a:gd name="T9" fmla="*/ 2147483647 h 196"/>
                  <a:gd name="T10" fmla="*/ 2147483647 w 267"/>
                  <a:gd name="T11" fmla="*/ 2147483647 h 196"/>
                  <a:gd name="T12" fmla="*/ 2147483647 w 267"/>
                  <a:gd name="T13" fmla="*/ 2147483647 h 196"/>
                  <a:gd name="T14" fmla="*/ 2147483647 w 267"/>
                  <a:gd name="T15" fmla="*/ 2147483647 h 196"/>
                  <a:gd name="T16" fmla="*/ 2147483647 w 267"/>
                  <a:gd name="T17" fmla="*/ 2147483647 h 196"/>
                  <a:gd name="T18" fmla="*/ 2147483647 w 267"/>
                  <a:gd name="T19" fmla="*/ 2147483647 h 196"/>
                  <a:gd name="T20" fmla="*/ 2147483647 w 267"/>
                  <a:gd name="T21" fmla="*/ 2147483647 h 196"/>
                  <a:gd name="T22" fmla="*/ 2147483647 w 267"/>
                  <a:gd name="T23" fmla="*/ 2147483647 h 196"/>
                  <a:gd name="T24" fmla="*/ 2147483647 w 267"/>
                  <a:gd name="T25" fmla="*/ 2147483647 h 196"/>
                  <a:gd name="T26" fmla="*/ 2147483647 w 267"/>
                  <a:gd name="T27" fmla="*/ 2147483647 h 196"/>
                  <a:gd name="T28" fmla="*/ 2147483647 w 267"/>
                  <a:gd name="T29" fmla="*/ 2147483647 h 196"/>
                  <a:gd name="T30" fmla="*/ 2147483647 w 267"/>
                  <a:gd name="T31" fmla="*/ 2147483647 h 196"/>
                  <a:gd name="T32" fmla="*/ 2147483647 w 267"/>
                  <a:gd name="T33" fmla="*/ 0 h 196"/>
                  <a:gd name="T34" fmla="*/ 2147483647 w 267"/>
                  <a:gd name="T35" fmla="*/ 2147483647 h 196"/>
                  <a:gd name="T36" fmla="*/ 2147483647 w 267"/>
                  <a:gd name="T37" fmla="*/ 2147483647 h 196"/>
                  <a:gd name="T38" fmla="*/ 2147483647 w 267"/>
                  <a:gd name="T39" fmla="*/ 2147483647 h 196"/>
                  <a:gd name="T40" fmla="*/ 2147483647 w 267"/>
                  <a:gd name="T41" fmla="*/ 2147483647 h 196"/>
                  <a:gd name="T42" fmla="*/ 2147483647 w 267"/>
                  <a:gd name="T43" fmla="*/ 2147483647 h 196"/>
                  <a:gd name="T44" fmla="*/ 2147483647 w 267"/>
                  <a:gd name="T45" fmla="*/ 2147483647 h 196"/>
                  <a:gd name="T46" fmla="*/ 2147483647 w 267"/>
                  <a:gd name="T47" fmla="*/ 2147483647 h 196"/>
                  <a:gd name="T48" fmla="*/ 2147483647 w 267"/>
                  <a:gd name="T49" fmla="*/ 2147483647 h 196"/>
                  <a:gd name="T50" fmla="*/ 2147483647 w 267"/>
                  <a:gd name="T51" fmla="*/ 2147483647 h 196"/>
                  <a:gd name="T52" fmla="*/ 2147483647 w 267"/>
                  <a:gd name="T53" fmla="*/ 2147483647 h 196"/>
                  <a:gd name="T54" fmla="*/ 2147483647 w 267"/>
                  <a:gd name="T55" fmla="*/ 2147483647 h 196"/>
                  <a:gd name="T56" fmla="*/ 2147483647 w 267"/>
                  <a:gd name="T57" fmla="*/ 2147483647 h 196"/>
                  <a:gd name="T58" fmla="*/ 2147483647 w 267"/>
                  <a:gd name="T59" fmla="*/ 2147483647 h 196"/>
                  <a:gd name="T60" fmla="*/ 2147483647 w 267"/>
                  <a:gd name="T61" fmla="*/ 2147483647 h 196"/>
                  <a:gd name="T62" fmla="*/ 2147483647 w 267"/>
                  <a:gd name="T63" fmla="*/ 2147483647 h 196"/>
                  <a:gd name="T64" fmla="*/ 2147483647 w 267"/>
                  <a:gd name="T65" fmla="*/ 2147483647 h 196"/>
                  <a:gd name="T66" fmla="*/ 2147483647 w 267"/>
                  <a:gd name="T67" fmla="*/ 2147483647 h 196"/>
                  <a:gd name="T68" fmla="*/ 2147483647 w 267"/>
                  <a:gd name="T69" fmla="*/ 2147483647 h 196"/>
                  <a:gd name="T70" fmla="*/ 2147483647 w 267"/>
                  <a:gd name="T71" fmla="*/ 2147483647 h 196"/>
                  <a:gd name="T72" fmla="*/ 2147483647 w 267"/>
                  <a:gd name="T73" fmla="*/ 2147483647 h 196"/>
                  <a:gd name="T74" fmla="*/ 2147483647 w 267"/>
                  <a:gd name="T75" fmla="*/ 2147483647 h 196"/>
                  <a:gd name="T76" fmla="*/ 2147483647 w 267"/>
                  <a:gd name="T77" fmla="*/ 2147483647 h 196"/>
                  <a:gd name="T78" fmla="*/ 2147483647 w 267"/>
                  <a:gd name="T79" fmla="*/ 2147483647 h 196"/>
                  <a:gd name="T80" fmla="*/ 2147483647 w 267"/>
                  <a:gd name="T81" fmla="*/ 2147483647 h 19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7"/>
                  <a:gd name="T124" fmla="*/ 0 h 196"/>
                  <a:gd name="T125" fmla="*/ 267 w 267"/>
                  <a:gd name="T126" fmla="*/ 196 h 19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7" h="196">
                    <a:moveTo>
                      <a:pt x="9" y="192"/>
                    </a:moveTo>
                    <a:lnTo>
                      <a:pt x="0" y="179"/>
                    </a:lnTo>
                    <a:lnTo>
                      <a:pt x="0" y="169"/>
                    </a:lnTo>
                    <a:lnTo>
                      <a:pt x="9" y="158"/>
                    </a:lnTo>
                    <a:lnTo>
                      <a:pt x="15" y="148"/>
                    </a:lnTo>
                    <a:lnTo>
                      <a:pt x="26" y="137"/>
                    </a:lnTo>
                    <a:lnTo>
                      <a:pt x="37" y="123"/>
                    </a:lnTo>
                    <a:lnTo>
                      <a:pt x="48" y="112"/>
                    </a:lnTo>
                    <a:lnTo>
                      <a:pt x="64" y="102"/>
                    </a:lnTo>
                    <a:lnTo>
                      <a:pt x="77" y="94"/>
                    </a:lnTo>
                    <a:lnTo>
                      <a:pt x="88" y="85"/>
                    </a:lnTo>
                    <a:lnTo>
                      <a:pt x="97" y="75"/>
                    </a:lnTo>
                    <a:lnTo>
                      <a:pt x="108" y="73"/>
                    </a:lnTo>
                    <a:lnTo>
                      <a:pt x="119" y="64"/>
                    </a:lnTo>
                    <a:lnTo>
                      <a:pt x="130" y="58"/>
                    </a:lnTo>
                    <a:lnTo>
                      <a:pt x="139" y="54"/>
                    </a:lnTo>
                    <a:lnTo>
                      <a:pt x="154" y="48"/>
                    </a:lnTo>
                    <a:lnTo>
                      <a:pt x="165" y="43"/>
                    </a:lnTo>
                    <a:lnTo>
                      <a:pt x="181" y="41"/>
                    </a:lnTo>
                    <a:lnTo>
                      <a:pt x="192" y="41"/>
                    </a:lnTo>
                    <a:lnTo>
                      <a:pt x="203" y="37"/>
                    </a:lnTo>
                    <a:lnTo>
                      <a:pt x="198" y="27"/>
                    </a:lnTo>
                    <a:lnTo>
                      <a:pt x="187" y="27"/>
                    </a:lnTo>
                    <a:lnTo>
                      <a:pt x="176" y="20"/>
                    </a:lnTo>
                    <a:lnTo>
                      <a:pt x="165" y="16"/>
                    </a:lnTo>
                    <a:lnTo>
                      <a:pt x="154" y="14"/>
                    </a:lnTo>
                    <a:lnTo>
                      <a:pt x="165" y="10"/>
                    </a:lnTo>
                    <a:lnTo>
                      <a:pt x="176" y="6"/>
                    </a:lnTo>
                    <a:lnTo>
                      <a:pt x="187" y="6"/>
                    </a:lnTo>
                    <a:lnTo>
                      <a:pt x="198" y="6"/>
                    </a:lnTo>
                    <a:lnTo>
                      <a:pt x="209" y="6"/>
                    </a:lnTo>
                    <a:lnTo>
                      <a:pt x="225" y="4"/>
                    </a:lnTo>
                    <a:lnTo>
                      <a:pt x="236" y="0"/>
                    </a:lnTo>
                    <a:lnTo>
                      <a:pt x="247" y="0"/>
                    </a:lnTo>
                    <a:lnTo>
                      <a:pt x="260" y="0"/>
                    </a:lnTo>
                    <a:lnTo>
                      <a:pt x="267" y="10"/>
                    </a:lnTo>
                    <a:lnTo>
                      <a:pt x="267" y="20"/>
                    </a:lnTo>
                    <a:lnTo>
                      <a:pt x="267" y="31"/>
                    </a:lnTo>
                    <a:lnTo>
                      <a:pt x="267" y="41"/>
                    </a:lnTo>
                    <a:lnTo>
                      <a:pt x="267" y="52"/>
                    </a:lnTo>
                    <a:lnTo>
                      <a:pt x="265" y="62"/>
                    </a:lnTo>
                    <a:lnTo>
                      <a:pt x="260" y="73"/>
                    </a:lnTo>
                    <a:lnTo>
                      <a:pt x="258" y="83"/>
                    </a:lnTo>
                    <a:lnTo>
                      <a:pt x="258" y="94"/>
                    </a:lnTo>
                    <a:lnTo>
                      <a:pt x="254" y="102"/>
                    </a:lnTo>
                    <a:lnTo>
                      <a:pt x="254" y="112"/>
                    </a:lnTo>
                    <a:lnTo>
                      <a:pt x="249" y="123"/>
                    </a:lnTo>
                    <a:lnTo>
                      <a:pt x="249" y="133"/>
                    </a:lnTo>
                    <a:lnTo>
                      <a:pt x="243" y="144"/>
                    </a:lnTo>
                    <a:lnTo>
                      <a:pt x="232" y="152"/>
                    </a:lnTo>
                    <a:lnTo>
                      <a:pt x="220" y="144"/>
                    </a:lnTo>
                    <a:lnTo>
                      <a:pt x="220" y="133"/>
                    </a:lnTo>
                    <a:lnTo>
                      <a:pt x="220" y="123"/>
                    </a:lnTo>
                    <a:lnTo>
                      <a:pt x="225" y="112"/>
                    </a:lnTo>
                    <a:lnTo>
                      <a:pt x="227" y="100"/>
                    </a:lnTo>
                    <a:lnTo>
                      <a:pt x="227" y="89"/>
                    </a:lnTo>
                    <a:lnTo>
                      <a:pt x="232" y="75"/>
                    </a:lnTo>
                    <a:lnTo>
                      <a:pt x="232" y="64"/>
                    </a:lnTo>
                    <a:lnTo>
                      <a:pt x="232" y="54"/>
                    </a:lnTo>
                    <a:lnTo>
                      <a:pt x="220" y="54"/>
                    </a:lnTo>
                    <a:lnTo>
                      <a:pt x="209" y="58"/>
                    </a:lnTo>
                    <a:lnTo>
                      <a:pt x="198" y="62"/>
                    </a:lnTo>
                    <a:lnTo>
                      <a:pt x="187" y="69"/>
                    </a:lnTo>
                    <a:lnTo>
                      <a:pt x="176" y="79"/>
                    </a:lnTo>
                    <a:lnTo>
                      <a:pt x="165" y="83"/>
                    </a:lnTo>
                    <a:lnTo>
                      <a:pt x="154" y="85"/>
                    </a:lnTo>
                    <a:lnTo>
                      <a:pt x="143" y="94"/>
                    </a:lnTo>
                    <a:lnTo>
                      <a:pt x="132" y="100"/>
                    </a:lnTo>
                    <a:lnTo>
                      <a:pt x="121" y="102"/>
                    </a:lnTo>
                    <a:lnTo>
                      <a:pt x="110" y="106"/>
                    </a:lnTo>
                    <a:lnTo>
                      <a:pt x="99" y="110"/>
                    </a:lnTo>
                    <a:lnTo>
                      <a:pt x="88" y="117"/>
                    </a:lnTo>
                    <a:lnTo>
                      <a:pt x="81" y="127"/>
                    </a:lnTo>
                    <a:lnTo>
                      <a:pt x="70" y="133"/>
                    </a:lnTo>
                    <a:lnTo>
                      <a:pt x="59" y="144"/>
                    </a:lnTo>
                    <a:lnTo>
                      <a:pt x="48" y="152"/>
                    </a:lnTo>
                    <a:lnTo>
                      <a:pt x="44" y="163"/>
                    </a:lnTo>
                    <a:lnTo>
                      <a:pt x="42" y="171"/>
                    </a:lnTo>
                    <a:lnTo>
                      <a:pt x="37" y="181"/>
                    </a:lnTo>
                    <a:lnTo>
                      <a:pt x="33" y="192"/>
                    </a:lnTo>
                    <a:lnTo>
                      <a:pt x="22" y="196"/>
                    </a:lnTo>
                    <a:lnTo>
                      <a:pt x="9" y="1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2" name="Freeform 62"/>
              <p:cNvSpPr>
                <a:spLocks/>
              </p:cNvSpPr>
              <p:nvPr/>
            </p:nvSpPr>
            <p:spPr bwMode="auto">
              <a:xfrm>
                <a:off x="1716088" y="3822156"/>
                <a:ext cx="984250" cy="490537"/>
              </a:xfrm>
              <a:custGeom>
                <a:avLst/>
                <a:gdLst>
                  <a:gd name="T0" fmla="*/ 2147483647 w 620"/>
                  <a:gd name="T1" fmla="*/ 2147483647 h 309"/>
                  <a:gd name="T2" fmla="*/ 2147483647 w 620"/>
                  <a:gd name="T3" fmla="*/ 2147483647 h 309"/>
                  <a:gd name="T4" fmla="*/ 2147483647 w 620"/>
                  <a:gd name="T5" fmla="*/ 2147483647 h 309"/>
                  <a:gd name="T6" fmla="*/ 2147483647 w 620"/>
                  <a:gd name="T7" fmla="*/ 2147483647 h 309"/>
                  <a:gd name="T8" fmla="*/ 2147483647 w 620"/>
                  <a:gd name="T9" fmla="*/ 2147483647 h 309"/>
                  <a:gd name="T10" fmla="*/ 2147483647 w 620"/>
                  <a:gd name="T11" fmla="*/ 2147483647 h 309"/>
                  <a:gd name="T12" fmla="*/ 2147483647 w 620"/>
                  <a:gd name="T13" fmla="*/ 2147483647 h 309"/>
                  <a:gd name="T14" fmla="*/ 2147483647 w 620"/>
                  <a:gd name="T15" fmla="*/ 2147483647 h 309"/>
                  <a:gd name="T16" fmla="*/ 2147483647 w 620"/>
                  <a:gd name="T17" fmla="*/ 2147483647 h 309"/>
                  <a:gd name="T18" fmla="*/ 2147483647 w 620"/>
                  <a:gd name="T19" fmla="*/ 2147483647 h 309"/>
                  <a:gd name="T20" fmla="*/ 2147483647 w 620"/>
                  <a:gd name="T21" fmla="*/ 0 h 309"/>
                  <a:gd name="T22" fmla="*/ 2147483647 w 620"/>
                  <a:gd name="T23" fmla="*/ 2147483647 h 309"/>
                  <a:gd name="T24" fmla="*/ 2147483647 w 620"/>
                  <a:gd name="T25" fmla="*/ 2147483647 h 309"/>
                  <a:gd name="T26" fmla="*/ 2147483647 w 620"/>
                  <a:gd name="T27" fmla="*/ 2147483647 h 309"/>
                  <a:gd name="T28" fmla="*/ 2147483647 w 620"/>
                  <a:gd name="T29" fmla="*/ 2147483647 h 309"/>
                  <a:gd name="T30" fmla="*/ 2147483647 w 620"/>
                  <a:gd name="T31" fmla="*/ 2147483647 h 309"/>
                  <a:gd name="T32" fmla="*/ 2147483647 w 620"/>
                  <a:gd name="T33" fmla="*/ 2147483647 h 309"/>
                  <a:gd name="T34" fmla="*/ 2147483647 w 620"/>
                  <a:gd name="T35" fmla="*/ 2147483647 h 309"/>
                  <a:gd name="T36" fmla="*/ 2147483647 w 620"/>
                  <a:gd name="T37" fmla="*/ 2147483647 h 309"/>
                  <a:gd name="T38" fmla="*/ 2147483647 w 620"/>
                  <a:gd name="T39" fmla="*/ 2147483647 h 309"/>
                  <a:gd name="T40" fmla="*/ 2147483647 w 620"/>
                  <a:gd name="T41" fmla="*/ 2147483647 h 309"/>
                  <a:gd name="T42" fmla="*/ 2147483647 w 620"/>
                  <a:gd name="T43" fmla="*/ 2147483647 h 309"/>
                  <a:gd name="T44" fmla="*/ 2147483647 w 620"/>
                  <a:gd name="T45" fmla="*/ 2147483647 h 309"/>
                  <a:gd name="T46" fmla="*/ 2147483647 w 620"/>
                  <a:gd name="T47" fmla="*/ 2147483647 h 309"/>
                  <a:gd name="T48" fmla="*/ 2147483647 w 620"/>
                  <a:gd name="T49" fmla="*/ 2147483647 h 309"/>
                  <a:gd name="T50" fmla="*/ 2147483647 w 620"/>
                  <a:gd name="T51" fmla="*/ 2147483647 h 309"/>
                  <a:gd name="T52" fmla="*/ 2147483647 w 620"/>
                  <a:gd name="T53" fmla="*/ 2147483647 h 309"/>
                  <a:gd name="T54" fmla="*/ 2147483647 w 620"/>
                  <a:gd name="T55" fmla="*/ 2147483647 h 309"/>
                  <a:gd name="T56" fmla="*/ 2147483647 w 620"/>
                  <a:gd name="T57" fmla="*/ 2147483647 h 309"/>
                  <a:gd name="T58" fmla="*/ 2147483647 w 620"/>
                  <a:gd name="T59" fmla="*/ 2147483647 h 309"/>
                  <a:gd name="T60" fmla="*/ 2147483647 w 620"/>
                  <a:gd name="T61" fmla="*/ 2147483647 h 309"/>
                  <a:gd name="T62" fmla="*/ 2147483647 w 620"/>
                  <a:gd name="T63" fmla="*/ 2147483647 h 309"/>
                  <a:gd name="T64" fmla="*/ 2147483647 w 620"/>
                  <a:gd name="T65" fmla="*/ 2147483647 h 309"/>
                  <a:gd name="T66" fmla="*/ 2147483647 w 620"/>
                  <a:gd name="T67" fmla="*/ 2147483647 h 309"/>
                  <a:gd name="T68" fmla="*/ 2147483647 w 620"/>
                  <a:gd name="T69" fmla="*/ 2147483647 h 309"/>
                  <a:gd name="T70" fmla="*/ 2147483647 w 620"/>
                  <a:gd name="T71" fmla="*/ 2147483647 h 309"/>
                  <a:gd name="T72" fmla="*/ 2147483647 w 620"/>
                  <a:gd name="T73" fmla="*/ 2147483647 h 309"/>
                  <a:gd name="T74" fmla="*/ 2147483647 w 620"/>
                  <a:gd name="T75" fmla="*/ 2147483647 h 309"/>
                  <a:gd name="T76" fmla="*/ 0 w 620"/>
                  <a:gd name="T77" fmla="*/ 2147483647 h 309"/>
                  <a:gd name="T78" fmla="*/ 2147483647 w 620"/>
                  <a:gd name="T79" fmla="*/ 2147483647 h 30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20"/>
                  <a:gd name="T121" fmla="*/ 0 h 309"/>
                  <a:gd name="T122" fmla="*/ 620 w 620"/>
                  <a:gd name="T123" fmla="*/ 309 h 30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20" h="309">
                    <a:moveTo>
                      <a:pt x="37" y="219"/>
                    </a:moveTo>
                    <a:lnTo>
                      <a:pt x="134" y="219"/>
                    </a:lnTo>
                    <a:lnTo>
                      <a:pt x="223" y="234"/>
                    </a:lnTo>
                    <a:lnTo>
                      <a:pt x="300" y="247"/>
                    </a:lnTo>
                    <a:lnTo>
                      <a:pt x="353" y="251"/>
                    </a:lnTo>
                    <a:lnTo>
                      <a:pt x="413" y="209"/>
                    </a:lnTo>
                    <a:lnTo>
                      <a:pt x="466" y="148"/>
                    </a:lnTo>
                    <a:lnTo>
                      <a:pt x="492" y="102"/>
                    </a:lnTo>
                    <a:lnTo>
                      <a:pt x="499" y="84"/>
                    </a:lnTo>
                    <a:lnTo>
                      <a:pt x="490" y="73"/>
                    </a:lnTo>
                    <a:lnTo>
                      <a:pt x="488" y="65"/>
                    </a:lnTo>
                    <a:lnTo>
                      <a:pt x="481" y="59"/>
                    </a:lnTo>
                    <a:lnTo>
                      <a:pt x="479" y="50"/>
                    </a:lnTo>
                    <a:lnTo>
                      <a:pt x="479" y="40"/>
                    </a:lnTo>
                    <a:lnTo>
                      <a:pt x="479" y="31"/>
                    </a:lnTo>
                    <a:lnTo>
                      <a:pt x="481" y="23"/>
                    </a:lnTo>
                    <a:lnTo>
                      <a:pt x="488" y="17"/>
                    </a:lnTo>
                    <a:lnTo>
                      <a:pt x="494" y="13"/>
                    </a:lnTo>
                    <a:lnTo>
                      <a:pt x="503" y="8"/>
                    </a:lnTo>
                    <a:lnTo>
                      <a:pt x="512" y="2"/>
                    </a:lnTo>
                    <a:lnTo>
                      <a:pt x="523" y="2"/>
                    </a:lnTo>
                    <a:lnTo>
                      <a:pt x="530" y="0"/>
                    </a:lnTo>
                    <a:lnTo>
                      <a:pt x="538" y="0"/>
                    </a:lnTo>
                    <a:lnTo>
                      <a:pt x="547" y="2"/>
                    </a:lnTo>
                    <a:lnTo>
                      <a:pt x="552" y="10"/>
                    </a:lnTo>
                    <a:lnTo>
                      <a:pt x="552" y="19"/>
                    </a:lnTo>
                    <a:lnTo>
                      <a:pt x="549" y="27"/>
                    </a:lnTo>
                    <a:lnTo>
                      <a:pt x="541" y="31"/>
                    </a:lnTo>
                    <a:lnTo>
                      <a:pt x="534" y="33"/>
                    </a:lnTo>
                    <a:lnTo>
                      <a:pt x="523" y="33"/>
                    </a:lnTo>
                    <a:lnTo>
                      <a:pt x="514" y="33"/>
                    </a:lnTo>
                    <a:lnTo>
                      <a:pt x="505" y="40"/>
                    </a:lnTo>
                    <a:lnTo>
                      <a:pt x="503" y="48"/>
                    </a:lnTo>
                    <a:lnTo>
                      <a:pt x="512" y="52"/>
                    </a:lnTo>
                    <a:lnTo>
                      <a:pt x="519" y="59"/>
                    </a:lnTo>
                    <a:lnTo>
                      <a:pt x="527" y="65"/>
                    </a:lnTo>
                    <a:lnTo>
                      <a:pt x="536" y="69"/>
                    </a:lnTo>
                    <a:lnTo>
                      <a:pt x="545" y="73"/>
                    </a:lnTo>
                    <a:lnTo>
                      <a:pt x="552" y="73"/>
                    </a:lnTo>
                    <a:lnTo>
                      <a:pt x="560" y="69"/>
                    </a:lnTo>
                    <a:lnTo>
                      <a:pt x="563" y="61"/>
                    </a:lnTo>
                    <a:lnTo>
                      <a:pt x="563" y="52"/>
                    </a:lnTo>
                    <a:lnTo>
                      <a:pt x="560" y="44"/>
                    </a:lnTo>
                    <a:lnTo>
                      <a:pt x="563" y="33"/>
                    </a:lnTo>
                    <a:lnTo>
                      <a:pt x="567" y="27"/>
                    </a:lnTo>
                    <a:lnTo>
                      <a:pt x="574" y="23"/>
                    </a:lnTo>
                    <a:lnTo>
                      <a:pt x="583" y="19"/>
                    </a:lnTo>
                    <a:lnTo>
                      <a:pt x="591" y="17"/>
                    </a:lnTo>
                    <a:lnTo>
                      <a:pt x="600" y="13"/>
                    </a:lnTo>
                    <a:lnTo>
                      <a:pt x="607" y="17"/>
                    </a:lnTo>
                    <a:lnTo>
                      <a:pt x="616" y="19"/>
                    </a:lnTo>
                    <a:lnTo>
                      <a:pt x="620" y="27"/>
                    </a:lnTo>
                    <a:lnTo>
                      <a:pt x="620" y="33"/>
                    </a:lnTo>
                    <a:lnTo>
                      <a:pt x="618" y="42"/>
                    </a:lnTo>
                    <a:lnTo>
                      <a:pt x="618" y="50"/>
                    </a:lnTo>
                    <a:lnTo>
                      <a:pt x="618" y="59"/>
                    </a:lnTo>
                    <a:lnTo>
                      <a:pt x="613" y="65"/>
                    </a:lnTo>
                    <a:lnTo>
                      <a:pt x="605" y="71"/>
                    </a:lnTo>
                    <a:lnTo>
                      <a:pt x="596" y="79"/>
                    </a:lnTo>
                    <a:lnTo>
                      <a:pt x="591" y="86"/>
                    </a:lnTo>
                    <a:lnTo>
                      <a:pt x="585" y="94"/>
                    </a:lnTo>
                    <a:lnTo>
                      <a:pt x="580" y="102"/>
                    </a:lnTo>
                    <a:lnTo>
                      <a:pt x="571" y="102"/>
                    </a:lnTo>
                    <a:lnTo>
                      <a:pt x="563" y="105"/>
                    </a:lnTo>
                    <a:lnTo>
                      <a:pt x="556" y="105"/>
                    </a:lnTo>
                    <a:lnTo>
                      <a:pt x="545" y="105"/>
                    </a:lnTo>
                    <a:lnTo>
                      <a:pt x="536" y="105"/>
                    </a:lnTo>
                    <a:lnTo>
                      <a:pt x="527" y="105"/>
                    </a:lnTo>
                    <a:lnTo>
                      <a:pt x="503" y="146"/>
                    </a:lnTo>
                    <a:lnTo>
                      <a:pt x="448" y="222"/>
                    </a:lnTo>
                    <a:lnTo>
                      <a:pt x="382" y="293"/>
                    </a:lnTo>
                    <a:lnTo>
                      <a:pt x="344" y="309"/>
                    </a:lnTo>
                    <a:lnTo>
                      <a:pt x="287" y="295"/>
                    </a:lnTo>
                    <a:lnTo>
                      <a:pt x="196" y="284"/>
                    </a:lnTo>
                    <a:lnTo>
                      <a:pt x="121" y="286"/>
                    </a:lnTo>
                    <a:lnTo>
                      <a:pt x="66" y="297"/>
                    </a:lnTo>
                    <a:lnTo>
                      <a:pt x="17" y="286"/>
                    </a:lnTo>
                    <a:lnTo>
                      <a:pt x="0" y="257"/>
                    </a:lnTo>
                    <a:lnTo>
                      <a:pt x="15" y="226"/>
                    </a:lnTo>
                    <a:lnTo>
                      <a:pt x="37" y="2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3" name="Freeform 61"/>
              <p:cNvSpPr>
                <a:spLocks/>
              </p:cNvSpPr>
              <p:nvPr/>
            </p:nvSpPr>
            <p:spPr bwMode="auto">
              <a:xfrm>
                <a:off x="1501775" y="4157118"/>
                <a:ext cx="484188" cy="742950"/>
              </a:xfrm>
              <a:custGeom>
                <a:avLst/>
                <a:gdLst>
                  <a:gd name="T0" fmla="*/ 2147483647 w 305"/>
                  <a:gd name="T1" fmla="*/ 2147483647 h 468"/>
                  <a:gd name="T2" fmla="*/ 2147483647 w 305"/>
                  <a:gd name="T3" fmla="*/ 2147483647 h 468"/>
                  <a:gd name="T4" fmla="*/ 2147483647 w 305"/>
                  <a:gd name="T5" fmla="*/ 0 h 468"/>
                  <a:gd name="T6" fmla="*/ 2147483647 w 305"/>
                  <a:gd name="T7" fmla="*/ 2147483647 h 468"/>
                  <a:gd name="T8" fmla="*/ 2147483647 w 305"/>
                  <a:gd name="T9" fmla="*/ 2147483647 h 468"/>
                  <a:gd name="T10" fmla="*/ 2147483647 w 305"/>
                  <a:gd name="T11" fmla="*/ 2147483647 h 468"/>
                  <a:gd name="T12" fmla="*/ 2147483647 w 305"/>
                  <a:gd name="T13" fmla="*/ 2147483647 h 468"/>
                  <a:gd name="T14" fmla="*/ 2147483647 w 305"/>
                  <a:gd name="T15" fmla="*/ 2147483647 h 468"/>
                  <a:gd name="T16" fmla="*/ 2147483647 w 305"/>
                  <a:gd name="T17" fmla="*/ 2147483647 h 468"/>
                  <a:gd name="T18" fmla="*/ 2147483647 w 305"/>
                  <a:gd name="T19" fmla="*/ 2147483647 h 468"/>
                  <a:gd name="T20" fmla="*/ 2147483647 w 305"/>
                  <a:gd name="T21" fmla="*/ 2147483647 h 468"/>
                  <a:gd name="T22" fmla="*/ 2147483647 w 305"/>
                  <a:gd name="T23" fmla="*/ 2147483647 h 468"/>
                  <a:gd name="T24" fmla="*/ 2147483647 w 305"/>
                  <a:gd name="T25" fmla="*/ 2147483647 h 468"/>
                  <a:gd name="T26" fmla="*/ 2147483647 w 305"/>
                  <a:gd name="T27" fmla="*/ 2147483647 h 468"/>
                  <a:gd name="T28" fmla="*/ 2147483647 w 305"/>
                  <a:gd name="T29" fmla="*/ 2147483647 h 468"/>
                  <a:gd name="T30" fmla="*/ 2147483647 w 305"/>
                  <a:gd name="T31" fmla="*/ 2147483647 h 468"/>
                  <a:gd name="T32" fmla="*/ 2147483647 w 305"/>
                  <a:gd name="T33" fmla="*/ 2147483647 h 468"/>
                  <a:gd name="T34" fmla="*/ 2147483647 w 305"/>
                  <a:gd name="T35" fmla="*/ 2147483647 h 468"/>
                  <a:gd name="T36" fmla="*/ 2147483647 w 305"/>
                  <a:gd name="T37" fmla="*/ 2147483647 h 468"/>
                  <a:gd name="T38" fmla="*/ 2147483647 w 305"/>
                  <a:gd name="T39" fmla="*/ 2147483647 h 468"/>
                  <a:gd name="T40" fmla="*/ 2147483647 w 305"/>
                  <a:gd name="T41" fmla="*/ 2147483647 h 468"/>
                  <a:gd name="T42" fmla="*/ 2147483647 w 305"/>
                  <a:gd name="T43" fmla="*/ 2147483647 h 468"/>
                  <a:gd name="T44" fmla="*/ 0 w 305"/>
                  <a:gd name="T45" fmla="*/ 2147483647 h 468"/>
                  <a:gd name="T46" fmla="*/ 2147483647 w 305"/>
                  <a:gd name="T47" fmla="*/ 2147483647 h 468"/>
                  <a:gd name="T48" fmla="*/ 2147483647 w 305"/>
                  <a:gd name="T49" fmla="*/ 2147483647 h 468"/>
                  <a:gd name="T50" fmla="*/ 2147483647 w 305"/>
                  <a:gd name="T51" fmla="*/ 2147483647 h 468"/>
                  <a:gd name="T52" fmla="*/ 2147483647 w 305"/>
                  <a:gd name="T53" fmla="*/ 2147483647 h 46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05"/>
                  <a:gd name="T82" fmla="*/ 0 h 468"/>
                  <a:gd name="T83" fmla="*/ 305 w 305"/>
                  <a:gd name="T84" fmla="*/ 468 h 46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05" h="468">
                    <a:moveTo>
                      <a:pt x="53" y="61"/>
                    </a:moveTo>
                    <a:lnTo>
                      <a:pt x="93" y="21"/>
                    </a:lnTo>
                    <a:lnTo>
                      <a:pt x="152" y="0"/>
                    </a:lnTo>
                    <a:lnTo>
                      <a:pt x="199" y="2"/>
                    </a:lnTo>
                    <a:lnTo>
                      <a:pt x="232" y="17"/>
                    </a:lnTo>
                    <a:lnTo>
                      <a:pt x="250" y="42"/>
                    </a:lnTo>
                    <a:lnTo>
                      <a:pt x="258" y="73"/>
                    </a:lnTo>
                    <a:lnTo>
                      <a:pt x="258" y="107"/>
                    </a:lnTo>
                    <a:lnTo>
                      <a:pt x="239" y="140"/>
                    </a:lnTo>
                    <a:lnTo>
                      <a:pt x="223" y="174"/>
                    </a:lnTo>
                    <a:lnTo>
                      <a:pt x="223" y="205"/>
                    </a:lnTo>
                    <a:lnTo>
                      <a:pt x="232" y="249"/>
                    </a:lnTo>
                    <a:lnTo>
                      <a:pt x="258" y="280"/>
                    </a:lnTo>
                    <a:lnTo>
                      <a:pt x="294" y="326"/>
                    </a:lnTo>
                    <a:lnTo>
                      <a:pt x="305" y="368"/>
                    </a:lnTo>
                    <a:lnTo>
                      <a:pt x="292" y="414"/>
                    </a:lnTo>
                    <a:lnTo>
                      <a:pt x="261" y="441"/>
                    </a:lnTo>
                    <a:lnTo>
                      <a:pt x="201" y="458"/>
                    </a:lnTo>
                    <a:lnTo>
                      <a:pt x="119" y="468"/>
                    </a:lnTo>
                    <a:lnTo>
                      <a:pt x="62" y="445"/>
                    </a:lnTo>
                    <a:lnTo>
                      <a:pt x="33" y="414"/>
                    </a:lnTo>
                    <a:lnTo>
                      <a:pt x="11" y="349"/>
                    </a:lnTo>
                    <a:lnTo>
                      <a:pt x="0" y="263"/>
                    </a:lnTo>
                    <a:lnTo>
                      <a:pt x="7" y="184"/>
                    </a:lnTo>
                    <a:lnTo>
                      <a:pt x="20" y="119"/>
                    </a:lnTo>
                    <a:lnTo>
                      <a:pt x="40" y="77"/>
                    </a:lnTo>
                    <a:lnTo>
                      <a:pt x="53"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4" name="Freeform 63"/>
              <p:cNvSpPr>
                <a:spLocks/>
              </p:cNvSpPr>
              <p:nvPr/>
            </p:nvSpPr>
            <p:spPr bwMode="auto">
              <a:xfrm>
                <a:off x="2557463" y="3766593"/>
                <a:ext cx="146050" cy="138113"/>
              </a:xfrm>
              <a:custGeom>
                <a:avLst/>
                <a:gdLst>
                  <a:gd name="T0" fmla="*/ 0 w 92"/>
                  <a:gd name="T1" fmla="*/ 2147483647 h 87"/>
                  <a:gd name="T2" fmla="*/ 2147483647 w 92"/>
                  <a:gd name="T3" fmla="*/ 0 h 87"/>
                  <a:gd name="T4" fmla="*/ 2147483647 w 92"/>
                  <a:gd name="T5" fmla="*/ 2147483647 h 87"/>
                  <a:gd name="T6" fmla="*/ 2147483647 w 92"/>
                  <a:gd name="T7" fmla="*/ 2147483647 h 87"/>
                  <a:gd name="T8" fmla="*/ 0 w 92"/>
                  <a:gd name="T9" fmla="*/ 2147483647 h 87"/>
                  <a:gd name="T10" fmla="*/ 0 60000 65536"/>
                  <a:gd name="T11" fmla="*/ 0 60000 65536"/>
                  <a:gd name="T12" fmla="*/ 0 60000 65536"/>
                  <a:gd name="T13" fmla="*/ 0 60000 65536"/>
                  <a:gd name="T14" fmla="*/ 0 60000 65536"/>
                  <a:gd name="T15" fmla="*/ 0 w 92"/>
                  <a:gd name="T16" fmla="*/ 0 h 87"/>
                  <a:gd name="T17" fmla="*/ 92 w 92"/>
                  <a:gd name="T18" fmla="*/ 87 h 87"/>
                </a:gdLst>
                <a:ahLst/>
                <a:cxnLst>
                  <a:cxn ang="T10">
                    <a:pos x="T0" y="T1"/>
                  </a:cxn>
                  <a:cxn ang="T11">
                    <a:pos x="T2" y="T3"/>
                  </a:cxn>
                  <a:cxn ang="T12">
                    <a:pos x="T4" y="T5"/>
                  </a:cxn>
                  <a:cxn ang="T13">
                    <a:pos x="T6" y="T7"/>
                  </a:cxn>
                  <a:cxn ang="T14">
                    <a:pos x="T8" y="T9"/>
                  </a:cxn>
                </a:cxnLst>
                <a:rect l="T15" t="T16" r="T17" b="T18"/>
                <a:pathLst>
                  <a:path w="92" h="87">
                    <a:moveTo>
                      <a:pt x="0" y="79"/>
                    </a:moveTo>
                    <a:lnTo>
                      <a:pt x="50" y="0"/>
                    </a:lnTo>
                    <a:lnTo>
                      <a:pt x="92" y="8"/>
                    </a:lnTo>
                    <a:lnTo>
                      <a:pt x="24" y="87"/>
                    </a:lnTo>
                    <a:lnTo>
                      <a:pt x="0" y="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5" name="Freeform 64"/>
              <p:cNvSpPr>
                <a:spLocks/>
              </p:cNvSpPr>
              <p:nvPr/>
            </p:nvSpPr>
            <p:spPr bwMode="auto">
              <a:xfrm>
                <a:off x="773113" y="4038056"/>
                <a:ext cx="917575" cy="554037"/>
              </a:xfrm>
              <a:custGeom>
                <a:avLst/>
                <a:gdLst>
                  <a:gd name="T0" fmla="*/ 2147483647 w 578"/>
                  <a:gd name="T1" fmla="*/ 2147483647 h 349"/>
                  <a:gd name="T2" fmla="*/ 2147483647 w 578"/>
                  <a:gd name="T3" fmla="*/ 2147483647 h 349"/>
                  <a:gd name="T4" fmla="*/ 2147483647 w 578"/>
                  <a:gd name="T5" fmla="*/ 2147483647 h 349"/>
                  <a:gd name="T6" fmla="*/ 2147483647 w 578"/>
                  <a:gd name="T7" fmla="*/ 2147483647 h 349"/>
                  <a:gd name="T8" fmla="*/ 2147483647 w 578"/>
                  <a:gd name="T9" fmla="*/ 2147483647 h 349"/>
                  <a:gd name="T10" fmla="*/ 2147483647 w 578"/>
                  <a:gd name="T11" fmla="*/ 2147483647 h 349"/>
                  <a:gd name="T12" fmla="*/ 2147483647 w 578"/>
                  <a:gd name="T13" fmla="*/ 2147483647 h 349"/>
                  <a:gd name="T14" fmla="*/ 2147483647 w 578"/>
                  <a:gd name="T15" fmla="*/ 2147483647 h 349"/>
                  <a:gd name="T16" fmla="*/ 2147483647 w 578"/>
                  <a:gd name="T17" fmla="*/ 2147483647 h 349"/>
                  <a:gd name="T18" fmla="*/ 2147483647 w 578"/>
                  <a:gd name="T19" fmla="*/ 2147483647 h 349"/>
                  <a:gd name="T20" fmla="*/ 2147483647 w 578"/>
                  <a:gd name="T21" fmla="*/ 2147483647 h 349"/>
                  <a:gd name="T22" fmla="*/ 2147483647 w 578"/>
                  <a:gd name="T23" fmla="*/ 2147483647 h 349"/>
                  <a:gd name="T24" fmla="*/ 2147483647 w 578"/>
                  <a:gd name="T25" fmla="*/ 2147483647 h 349"/>
                  <a:gd name="T26" fmla="*/ 2147483647 w 578"/>
                  <a:gd name="T27" fmla="*/ 2147483647 h 349"/>
                  <a:gd name="T28" fmla="*/ 2147483647 w 578"/>
                  <a:gd name="T29" fmla="*/ 0 h 349"/>
                  <a:gd name="T30" fmla="*/ 2147483647 w 578"/>
                  <a:gd name="T31" fmla="*/ 2147483647 h 349"/>
                  <a:gd name="T32" fmla="*/ 2147483647 w 578"/>
                  <a:gd name="T33" fmla="*/ 2147483647 h 349"/>
                  <a:gd name="T34" fmla="*/ 2147483647 w 578"/>
                  <a:gd name="T35" fmla="*/ 2147483647 h 349"/>
                  <a:gd name="T36" fmla="*/ 2147483647 w 578"/>
                  <a:gd name="T37" fmla="*/ 2147483647 h 349"/>
                  <a:gd name="T38" fmla="*/ 2147483647 w 578"/>
                  <a:gd name="T39" fmla="*/ 2147483647 h 349"/>
                  <a:gd name="T40" fmla="*/ 2147483647 w 578"/>
                  <a:gd name="T41" fmla="*/ 2147483647 h 349"/>
                  <a:gd name="T42" fmla="*/ 2147483647 w 578"/>
                  <a:gd name="T43" fmla="*/ 2147483647 h 349"/>
                  <a:gd name="T44" fmla="*/ 2147483647 w 578"/>
                  <a:gd name="T45" fmla="*/ 2147483647 h 349"/>
                  <a:gd name="T46" fmla="*/ 2147483647 w 578"/>
                  <a:gd name="T47" fmla="*/ 2147483647 h 349"/>
                  <a:gd name="T48" fmla="*/ 2147483647 w 578"/>
                  <a:gd name="T49" fmla="*/ 2147483647 h 349"/>
                  <a:gd name="T50" fmla="*/ 0 w 578"/>
                  <a:gd name="T51" fmla="*/ 2147483647 h 349"/>
                  <a:gd name="T52" fmla="*/ 0 w 578"/>
                  <a:gd name="T53" fmla="*/ 2147483647 h 349"/>
                  <a:gd name="T54" fmla="*/ 2147483647 w 578"/>
                  <a:gd name="T55" fmla="*/ 2147483647 h 349"/>
                  <a:gd name="T56" fmla="*/ 2147483647 w 578"/>
                  <a:gd name="T57" fmla="*/ 2147483647 h 349"/>
                  <a:gd name="T58" fmla="*/ 2147483647 w 578"/>
                  <a:gd name="T59" fmla="*/ 2147483647 h 349"/>
                  <a:gd name="T60" fmla="*/ 2147483647 w 578"/>
                  <a:gd name="T61" fmla="*/ 2147483647 h 349"/>
                  <a:gd name="T62" fmla="*/ 2147483647 w 578"/>
                  <a:gd name="T63" fmla="*/ 2147483647 h 349"/>
                  <a:gd name="T64" fmla="*/ 2147483647 w 578"/>
                  <a:gd name="T65" fmla="*/ 2147483647 h 349"/>
                  <a:gd name="T66" fmla="*/ 2147483647 w 578"/>
                  <a:gd name="T67" fmla="*/ 2147483647 h 349"/>
                  <a:gd name="T68" fmla="*/ 2147483647 w 578"/>
                  <a:gd name="T69" fmla="*/ 2147483647 h 349"/>
                  <a:gd name="T70" fmla="*/ 2147483647 w 578"/>
                  <a:gd name="T71" fmla="*/ 2147483647 h 349"/>
                  <a:gd name="T72" fmla="*/ 2147483647 w 578"/>
                  <a:gd name="T73" fmla="*/ 2147483647 h 349"/>
                  <a:gd name="T74" fmla="*/ 2147483647 w 578"/>
                  <a:gd name="T75" fmla="*/ 2147483647 h 349"/>
                  <a:gd name="T76" fmla="*/ 2147483647 w 578"/>
                  <a:gd name="T77" fmla="*/ 2147483647 h 349"/>
                  <a:gd name="T78" fmla="*/ 2147483647 w 578"/>
                  <a:gd name="T79" fmla="*/ 2147483647 h 349"/>
                  <a:gd name="T80" fmla="*/ 2147483647 w 578"/>
                  <a:gd name="T81" fmla="*/ 2147483647 h 349"/>
                  <a:gd name="T82" fmla="*/ 2147483647 w 578"/>
                  <a:gd name="T83" fmla="*/ 2147483647 h 349"/>
                  <a:gd name="T84" fmla="*/ 2147483647 w 578"/>
                  <a:gd name="T85" fmla="*/ 2147483647 h 349"/>
                  <a:gd name="T86" fmla="*/ 2147483647 w 578"/>
                  <a:gd name="T87" fmla="*/ 2147483647 h 349"/>
                  <a:gd name="T88" fmla="*/ 2147483647 w 578"/>
                  <a:gd name="T89" fmla="*/ 2147483647 h 349"/>
                  <a:gd name="T90" fmla="*/ 2147483647 w 578"/>
                  <a:gd name="T91" fmla="*/ 2147483647 h 349"/>
                  <a:gd name="T92" fmla="*/ 2147483647 w 578"/>
                  <a:gd name="T93" fmla="*/ 2147483647 h 349"/>
                  <a:gd name="T94" fmla="*/ 2147483647 w 578"/>
                  <a:gd name="T95" fmla="*/ 2147483647 h 349"/>
                  <a:gd name="T96" fmla="*/ 2147483647 w 578"/>
                  <a:gd name="T97" fmla="*/ 2147483647 h 3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8"/>
                  <a:gd name="T148" fmla="*/ 0 h 349"/>
                  <a:gd name="T149" fmla="*/ 578 w 578"/>
                  <a:gd name="T150" fmla="*/ 349 h 3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8" h="349">
                    <a:moveTo>
                      <a:pt x="574" y="90"/>
                    </a:moveTo>
                    <a:lnTo>
                      <a:pt x="508" y="98"/>
                    </a:lnTo>
                    <a:lnTo>
                      <a:pt x="448" y="136"/>
                    </a:lnTo>
                    <a:lnTo>
                      <a:pt x="400" y="196"/>
                    </a:lnTo>
                    <a:lnTo>
                      <a:pt x="371" y="251"/>
                    </a:lnTo>
                    <a:lnTo>
                      <a:pt x="340" y="284"/>
                    </a:lnTo>
                    <a:lnTo>
                      <a:pt x="311" y="276"/>
                    </a:lnTo>
                    <a:lnTo>
                      <a:pt x="283" y="240"/>
                    </a:lnTo>
                    <a:lnTo>
                      <a:pt x="232" y="155"/>
                    </a:lnTo>
                    <a:lnTo>
                      <a:pt x="192" y="115"/>
                    </a:lnTo>
                    <a:lnTo>
                      <a:pt x="159" y="98"/>
                    </a:lnTo>
                    <a:lnTo>
                      <a:pt x="152" y="98"/>
                    </a:lnTo>
                    <a:lnTo>
                      <a:pt x="146" y="90"/>
                    </a:lnTo>
                    <a:lnTo>
                      <a:pt x="137" y="86"/>
                    </a:lnTo>
                    <a:lnTo>
                      <a:pt x="137" y="77"/>
                    </a:lnTo>
                    <a:lnTo>
                      <a:pt x="137" y="69"/>
                    </a:lnTo>
                    <a:lnTo>
                      <a:pt x="141" y="60"/>
                    </a:lnTo>
                    <a:lnTo>
                      <a:pt x="148" y="58"/>
                    </a:lnTo>
                    <a:lnTo>
                      <a:pt x="159" y="56"/>
                    </a:lnTo>
                    <a:lnTo>
                      <a:pt x="168" y="54"/>
                    </a:lnTo>
                    <a:lnTo>
                      <a:pt x="177" y="54"/>
                    </a:lnTo>
                    <a:lnTo>
                      <a:pt x="183" y="48"/>
                    </a:lnTo>
                    <a:lnTo>
                      <a:pt x="190" y="40"/>
                    </a:lnTo>
                    <a:lnTo>
                      <a:pt x="190" y="33"/>
                    </a:lnTo>
                    <a:lnTo>
                      <a:pt x="192" y="25"/>
                    </a:lnTo>
                    <a:lnTo>
                      <a:pt x="192" y="17"/>
                    </a:lnTo>
                    <a:lnTo>
                      <a:pt x="190" y="10"/>
                    </a:lnTo>
                    <a:lnTo>
                      <a:pt x="188" y="2"/>
                    </a:lnTo>
                    <a:lnTo>
                      <a:pt x="179" y="0"/>
                    </a:lnTo>
                    <a:lnTo>
                      <a:pt x="170" y="0"/>
                    </a:lnTo>
                    <a:lnTo>
                      <a:pt x="161" y="0"/>
                    </a:lnTo>
                    <a:lnTo>
                      <a:pt x="155" y="2"/>
                    </a:lnTo>
                    <a:lnTo>
                      <a:pt x="146" y="6"/>
                    </a:lnTo>
                    <a:lnTo>
                      <a:pt x="137" y="12"/>
                    </a:lnTo>
                    <a:lnTo>
                      <a:pt x="135" y="21"/>
                    </a:lnTo>
                    <a:lnTo>
                      <a:pt x="130" y="27"/>
                    </a:lnTo>
                    <a:lnTo>
                      <a:pt x="124" y="35"/>
                    </a:lnTo>
                    <a:lnTo>
                      <a:pt x="115" y="40"/>
                    </a:lnTo>
                    <a:lnTo>
                      <a:pt x="108" y="46"/>
                    </a:lnTo>
                    <a:lnTo>
                      <a:pt x="99" y="48"/>
                    </a:lnTo>
                    <a:lnTo>
                      <a:pt x="91" y="46"/>
                    </a:lnTo>
                    <a:lnTo>
                      <a:pt x="82" y="37"/>
                    </a:lnTo>
                    <a:lnTo>
                      <a:pt x="75" y="31"/>
                    </a:lnTo>
                    <a:lnTo>
                      <a:pt x="66" y="27"/>
                    </a:lnTo>
                    <a:lnTo>
                      <a:pt x="57" y="23"/>
                    </a:lnTo>
                    <a:lnTo>
                      <a:pt x="51" y="21"/>
                    </a:lnTo>
                    <a:lnTo>
                      <a:pt x="40" y="21"/>
                    </a:lnTo>
                    <a:lnTo>
                      <a:pt x="31" y="21"/>
                    </a:lnTo>
                    <a:lnTo>
                      <a:pt x="20" y="21"/>
                    </a:lnTo>
                    <a:lnTo>
                      <a:pt x="11" y="23"/>
                    </a:lnTo>
                    <a:lnTo>
                      <a:pt x="9" y="31"/>
                    </a:lnTo>
                    <a:lnTo>
                      <a:pt x="0" y="37"/>
                    </a:lnTo>
                    <a:lnTo>
                      <a:pt x="0" y="46"/>
                    </a:lnTo>
                    <a:lnTo>
                      <a:pt x="0" y="54"/>
                    </a:lnTo>
                    <a:lnTo>
                      <a:pt x="7" y="60"/>
                    </a:lnTo>
                    <a:lnTo>
                      <a:pt x="13" y="65"/>
                    </a:lnTo>
                    <a:lnTo>
                      <a:pt x="22" y="65"/>
                    </a:lnTo>
                    <a:lnTo>
                      <a:pt x="31" y="65"/>
                    </a:lnTo>
                    <a:lnTo>
                      <a:pt x="42" y="65"/>
                    </a:lnTo>
                    <a:lnTo>
                      <a:pt x="51" y="65"/>
                    </a:lnTo>
                    <a:lnTo>
                      <a:pt x="57" y="69"/>
                    </a:lnTo>
                    <a:lnTo>
                      <a:pt x="66" y="71"/>
                    </a:lnTo>
                    <a:lnTo>
                      <a:pt x="75" y="75"/>
                    </a:lnTo>
                    <a:lnTo>
                      <a:pt x="79" y="81"/>
                    </a:lnTo>
                    <a:lnTo>
                      <a:pt x="79" y="90"/>
                    </a:lnTo>
                    <a:lnTo>
                      <a:pt x="71" y="92"/>
                    </a:lnTo>
                    <a:lnTo>
                      <a:pt x="64" y="94"/>
                    </a:lnTo>
                    <a:lnTo>
                      <a:pt x="53" y="94"/>
                    </a:lnTo>
                    <a:lnTo>
                      <a:pt x="44" y="98"/>
                    </a:lnTo>
                    <a:lnTo>
                      <a:pt x="35" y="104"/>
                    </a:lnTo>
                    <a:lnTo>
                      <a:pt x="31" y="115"/>
                    </a:lnTo>
                    <a:lnTo>
                      <a:pt x="31" y="123"/>
                    </a:lnTo>
                    <a:lnTo>
                      <a:pt x="24" y="132"/>
                    </a:lnTo>
                    <a:lnTo>
                      <a:pt x="22" y="140"/>
                    </a:lnTo>
                    <a:lnTo>
                      <a:pt x="22" y="146"/>
                    </a:lnTo>
                    <a:lnTo>
                      <a:pt x="31" y="148"/>
                    </a:lnTo>
                    <a:lnTo>
                      <a:pt x="40" y="152"/>
                    </a:lnTo>
                    <a:lnTo>
                      <a:pt x="46" y="152"/>
                    </a:lnTo>
                    <a:lnTo>
                      <a:pt x="55" y="148"/>
                    </a:lnTo>
                    <a:lnTo>
                      <a:pt x="62" y="142"/>
                    </a:lnTo>
                    <a:lnTo>
                      <a:pt x="68" y="136"/>
                    </a:lnTo>
                    <a:lnTo>
                      <a:pt x="77" y="129"/>
                    </a:lnTo>
                    <a:lnTo>
                      <a:pt x="86" y="125"/>
                    </a:lnTo>
                    <a:lnTo>
                      <a:pt x="93" y="125"/>
                    </a:lnTo>
                    <a:lnTo>
                      <a:pt x="102" y="125"/>
                    </a:lnTo>
                    <a:lnTo>
                      <a:pt x="110" y="125"/>
                    </a:lnTo>
                    <a:lnTo>
                      <a:pt x="155" y="132"/>
                    </a:lnTo>
                    <a:lnTo>
                      <a:pt x="205" y="184"/>
                    </a:lnTo>
                    <a:lnTo>
                      <a:pt x="256" y="282"/>
                    </a:lnTo>
                    <a:lnTo>
                      <a:pt x="294" y="338"/>
                    </a:lnTo>
                    <a:lnTo>
                      <a:pt x="320" y="349"/>
                    </a:lnTo>
                    <a:lnTo>
                      <a:pt x="351" y="345"/>
                    </a:lnTo>
                    <a:lnTo>
                      <a:pt x="375" y="322"/>
                    </a:lnTo>
                    <a:lnTo>
                      <a:pt x="417" y="261"/>
                    </a:lnTo>
                    <a:lnTo>
                      <a:pt x="464" y="209"/>
                    </a:lnTo>
                    <a:lnTo>
                      <a:pt x="521" y="180"/>
                    </a:lnTo>
                    <a:lnTo>
                      <a:pt x="563" y="155"/>
                    </a:lnTo>
                    <a:lnTo>
                      <a:pt x="578" y="125"/>
                    </a:lnTo>
                    <a:lnTo>
                      <a:pt x="574" y="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6" name="Freeform 65"/>
              <p:cNvSpPr>
                <a:spLocks/>
              </p:cNvSpPr>
              <p:nvPr/>
            </p:nvSpPr>
            <p:spPr bwMode="auto">
              <a:xfrm>
                <a:off x="1565275" y="3649118"/>
                <a:ext cx="514350" cy="474663"/>
              </a:xfrm>
              <a:custGeom>
                <a:avLst/>
                <a:gdLst>
                  <a:gd name="T0" fmla="*/ 2147483647 w 324"/>
                  <a:gd name="T1" fmla="*/ 2147483647 h 299"/>
                  <a:gd name="T2" fmla="*/ 2147483647 w 324"/>
                  <a:gd name="T3" fmla="*/ 2147483647 h 299"/>
                  <a:gd name="T4" fmla="*/ 2147483647 w 324"/>
                  <a:gd name="T5" fmla="*/ 2147483647 h 299"/>
                  <a:gd name="T6" fmla="*/ 2147483647 w 324"/>
                  <a:gd name="T7" fmla="*/ 2147483647 h 299"/>
                  <a:gd name="T8" fmla="*/ 2147483647 w 324"/>
                  <a:gd name="T9" fmla="*/ 0 h 299"/>
                  <a:gd name="T10" fmla="*/ 2147483647 w 324"/>
                  <a:gd name="T11" fmla="*/ 2147483647 h 299"/>
                  <a:gd name="T12" fmla="*/ 2147483647 w 324"/>
                  <a:gd name="T13" fmla="*/ 2147483647 h 299"/>
                  <a:gd name="T14" fmla="*/ 2147483647 w 324"/>
                  <a:gd name="T15" fmla="*/ 2147483647 h 299"/>
                  <a:gd name="T16" fmla="*/ 0 w 324"/>
                  <a:gd name="T17" fmla="*/ 2147483647 h 299"/>
                  <a:gd name="T18" fmla="*/ 0 w 324"/>
                  <a:gd name="T19" fmla="*/ 2147483647 h 299"/>
                  <a:gd name="T20" fmla="*/ 2147483647 w 324"/>
                  <a:gd name="T21" fmla="*/ 2147483647 h 299"/>
                  <a:gd name="T22" fmla="*/ 2147483647 w 324"/>
                  <a:gd name="T23" fmla="*/ 2147483647 h 299"/>
                  <a:gd name="T24" fmla="*/ 2147483647 w 324"/>
                  <a:gd name="T25" fmla="*/ 2147483647 h 299"/>
                  <a:gd name="T26" fmla="*/ 2147483647 w 324"/>
                  <a:gd name="T27" fmla="*/ 2147483647 h 299"/>
                  <a:gd name="T28" fmla="*/ 2147483647 w 324"/>
                  <a:gd name="T29" fmla="*/ 2147483647 h 299"/>
                  <a:gd name="T30" fmla="*/ 2147483647 w 324"/>
                  <a:gd name="T31" fmla="*/ 2147483647 h 299"/>
                  <a:gd name="T32" fmla="*/ 2147483647 w 324"/>
                  <a:gd name="T33" fmla="*/ 2147483647 h 299"/>
                  <a:gd name="T34" fmla="*/ 2147483647 w 324"/>
                  <a:gd name="T35" fmla="*/ 2147483647 h 299"/>
                  <a:gd name="T36" fmla="*/ 2147483647 w 324"/>
                  <a:gd name="T37" fmla="*/ 2147483647 h 299"/>
                  <a:gd name="T38" fmla="*/ 2147483647 w 324"/>
                  <a:gd name="T39" fmla="*/ 2147483647 h 299"/>
                  <a:gd name="T40" fmla="*/ 2147483647 w 324"/>
                  <a:gd name="T41" fmla="*/ 2147483647 h 299"/>
                  <a:gd name="T42" fmla="*/ 2147483647 w 324"/>
                  <a:gd name="T43" fmla="*/ 2147483647 h 299"/>
                  <a:gd name="T44" fmla="*/ 2147483647 w 324"/>
                  <a:gd name="T45" fmla="*/ 2147483647 h 299"/>
                  <a:gd name="T46" fmla="*/ 2147483647 w 324"/>
                  <a:gd name="T47" fmla="*/ 2147483647 h 299"/>
                  <a:gd name="T48" fmla="*/ 2147483647 w 324"/>
                  <a:gd name="T49" fmla="*/ 2147483647 h 299"/>
                  <a:gd name="T50" fmla="*/ 2147483647 w 324"/>
                  <a:gd name="T51" fmla="*/ 2147483647 h 29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24"/>
                  <a:gd name="T79" fmla="*/ 0 h 299"/>
                  <a:gd name="T80" fmla="*/ 324 w 324"/>
                  <a:gd name="T81" fmla="*/ 299 h 29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24" h="299">
                    <a:moveTo>
                      <a:pt x="249" y="99"/>
                    </a:moveTo>
                    <a:lnTo>
                      <a:pt x="227" y="57"/>
                    </a:lnTo>
                    <a:lnTo>
                      <a:pt x="194" y="25"/>
                    </a:lnTo>
                    <a:lnTo>
                      <a:pt x="163" y="11"/>
                    </a:lnTo>
                    <a:lnTo>
                      <a:pt x="128" y="0"/>
                    </a:lnTo>
                    <a:lnTo>
                      <a:pt x="84" y="7"/>
                    </a:lnTo>
                    <a:lnTo>
                      <a:pt x="42" y="28"/>
                    </a:lnTo>
                    <a:lnTo>
                      <a:pt x="15" y="67"/>
                    </a:lnTo>
                    <a:lnTo>
                      <a:pt x="0" y="124"/>
                    </a:lnTo>
                    <a:lnTo>
                      <a:pt x="0" y="172"/>
                    </a:lnTo>
                    <a:lnTo>
                      <a:pt x="11" y="209"/>
                    </a:lnTo>
                    <a:lnTo>
                      <a:pt x="33" y="247"/>
                    </a:lnTo>
                    <a:lnTo>
                      <a:pt x="70" y="276"/>
                    </a:lnTo>
                    <a:lnTo>
                      <a:pt x="106" y="293"/>
                    </a:lnTo>
                    <a:lnTo>
                      <a:pt x="150" y="299"/>
                    </a:lnTo>
                    <a:lnTo>
                      <a:pt x="187" y="289"/>
                    </a:lnTo>
                    <a:lnTo>
                      <a:pt x="223" y="270"/>
                    </a:lnTo>
                    <a:lnTo>
                      <a:pt x="245" y="220"/>
                    </a:lnTo>
                    <a:lnTo>
                      <a:pt x="254" y="170"/>
                    </a:lnTo>
                    <a:lnTo>
                      <a:pt x="265" y="149"/>
                    </a:lnTo>
                    <a:lnTo>
                      <a:pt x="298" y="138"/>
                    </a:lnTo>
                    <a:lnTo>
                      <a:pt x="322" y="128"/>
                    </a:lnTo>
                    <a:lnTo>
                      <a:pt x="324" y="101"/>
                    </a:lnTo>
                    <a:lnTo>
                      <a:pt x="311" y="82"/>
                    </a:lnTo>
                    <a:lnTo>
                      <a:pt x="282" y="78"/>
                    </a:lnTo>
                    <a:lnTo>
                      <a:pt x="249"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6697" name="Group 145"/>
              <p:cNvGrpSpPr>
                <a:grpSpLocks/>
              </p:cNvGrpSpPr>
              <p:nvPr/>
            </p:nvGrpSpPr>
            <p:grpSpPr bwMode="auto">
              <a:xfrm rot="834347">
                <a:off x="1514213" y="4071009"/>
                <a:ext cx="528863" cy="247716"/>
                <a:chOff x="1767060" y="3961700"/>
                <a:chExt cx="1204471" cy="518299"/>
              </a:xfrm>
            </p:grpSpPr>
            <p:sp>
              <p:nvSpPr>
                <p:cNvPr id="237" name="Isosceles Triangle 146"/>
                <p:cNvSpPr>
                  <a:spLocks noChangeArrowheads="1"/>
                </p:cNvSpPr>
                <p:nvPr/>
              </p:nvSpPr>
              <p:spPr bwMode="auto">
                <a:xfrm rot="-5400000">
                  <a:off x="2344127" y="3797593"/>
                  <a:ext cx="515784" cy="727794"/>
                </a:xfrm>
                <a:prstGeom prst="triangle">
                  <a:avLst>
                    <a:gd name="adj" fmla="val 50000"/>
                  </a:avLst>
                </a:prstGeom>
                <a:gradFill rotWithShape="1">
                  <a:gsLst>
                    <a:gs pos="0">
                      <a:srgbClr val="B3D8B5"/>
                    </a:gs>
                    <a:gs pos="35001">
                      <a:srgbClr val="CAE3CC"/>
                    </a:gs>
                    <a:gs pos="100000">
                      <a:srgbClr val="EBF5EB"/>
                    </a:gs>
                  </a:gsLst>
                  <a:lin ang="16200000" scaled="1"/>
                </a:gradFill>
                <a:ln w="9525" algn="ctr">
                  <a:solidFill>
                    <a:srgbClr val="3C7C40"/>
                  </a:solidFill>
                  <a:miter lim="800000"/>
                  <a:headEnd/>
                  <a:tailEnd/>
                </a:ln>
                <a:effectLst>
                  <a:outerShdw dist="20000" dir="5400000" rotWithShape="0">
                    <a:srgbClr val="000000">
                      <a:alpha val="37999"/>
                    </a:srgbClr>
                  </a:outerShdw>
                </a:effectLst>
              </p:spPr>
              <p:txBody>
                <a:bodyPr vert="eaVert"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p>
              </p:txBody>
            </p:sp>
            <p:sp>
              <p:nvSpPr>
                <p:cNvPr id="238" name="Isosceles Triangle 147"/>
                <p:cNvSpPr>
                  <a:spLocks noChangeArrowheads="1"/>
                </p:cNvSpPr>
                <p:nvPr/>
              </p:nvSpPr>
              <p:spPr bwMode="auto">
                <a:xfrm rot="5400000" flipH="1">
                  <a:off x="1850584" y="3846387"/>
                  <a:ext cx="482290" cy="667145"/>
                </a:xfrm>
                <a:prstGeom prst="triangle">
                  <a:avLst>
                    <a:gd name="adj" fmla="val 50000"/>
                  </a:avLst>
                </a:prstGeom>
                <a:gradFill rotWithShape="1">
                  <a:gsLst>
                    <a:gs pos="0">
                      <a:srgbClr val="B3D8B5"/>
                    </a:gs>
                    <a:gs pos="35001">
                      <a:srgbClr val="CAE3CC"/>
                    </a:gs>
                    <a:gs pos="100000">
                      <a:srgbClr val="EBF5EB"/>
                    </a:gs>
                  </a:gsLst>
                  <a:lin ang="16200000" scaled="1"/>
                </a:gradFill>
                <a:ln w="9525" algn="ctr">
                  <a:solidFill>
                    <a:srgbClr val="3C7C40"/>
                  </a:solidFill>
                  <a:miter lim="800000"/>
                  <a:headEnd/>
                  <a:tailEnd/>
                </a:ln>
                <a:effectLst>
                  <a:outerShdw dist="20000" dir="5400000" rotWithShape="0">
                    <a:srgbClr val="000000">
                      <a:alpha val="37999"/>
                    </a:srgbClr>
                  </a:outerShdw>
                </a:effectLst>
              </p:spPr>
              <p:txBody>
                <a:bodyPr rot="10800000" vert="eaVert"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p>
              </p:txBody>
            </p:sp>
            <p:sp>
              <p:nvSpPr>
                <p:cNvPr id="239" name="Rounded Rectangle 148"/>
                <p:cNvSpPr/>
                <p:nvPr/>
              </p:nvSpPr>
              <p:spPr bwMode="auto">
                <a:xfrm>
                  <a:off x="2237431" y="4094171"/>
                  <a:ext cx="272923" cy="234444"/>
                </a:xfrm>
                <a:prstGeom prst="roundRect">
                  <a:avLst>
                    <a:gd name="adj" fmla="val 31819"/>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ea typeface="宋体" panose="02010600030101010101" pitchFamily="2" charset="-122"/>
                  </a:endParaRPr>
                </a:p>
              </p:txBody>
            </p:sp>
          </p:grpSp>
          <p:sp>
            <p:nvSpPr>
              <p:cNvPr id="26698" name="Freeform 15"/>
              <p:cNvSpPr>
                <a:spLocks/>
              </p:cNvSpPr>
              <p:nvPr/>
            </p:nvSpPr>
            <p:spPr bwMode="auto">
              <a:xfrm>
                <a:off x="1481138" y="4654006"/>
                <a:ext cx="342900" cy="1306512"/>
              </a:xfrm>
              <a:custGeom>
                <a:avLst/>
                <a:gdLst>
                  <a:gd name="T0" fmla="*/ 2147483647 w 192"/>
                  <a:gd name="T1" fmla="*/ 2147483647 h 554"/>
                  <a:gd name="T2" fmla="*/ 2147483647 w 192"/>
                  <a:gd name="T3" fmla="*/ 2147483647 h 554"/>
                  <a:gd name="T4" fmla="*/ 2147483647 w 192"/>
                  <a:gd name="T5" fmla="*/ 2147483647 h 554"/>
                  <a:gd name="T6" fmla="*/ 2147483647 w 192"/>
                  <a:gd name="T7" fmla="*/ 0 h 554"/>
                  <a:gd name="T8" fmla="*/ 2147483647 w 192"/>
                  <a:gd name="T9" fmla="*/ 0 h 554"/>
                  <a:gd name="T10" fmla="*/ 2147483647 w 192"/>
                  <a:gd name="T11" fmla="*/ 2147483647 h 554"/>
                  <a:gd name="T12" fmla="*/ 2147483647 w 192"/>
                  <a:gd name="T13" fmla="*/ 2147483647 h 554"/>
                  <a:gd name="T14" fmla="*/ 2147483647 w 192"/>
                  <a:gd name="T15" fmla="*/ 2147483647 h 554"/>
                  <a:gd name="T16" fmla="*/ 2147483647 w 192"/>
                  <a:gd name="T17" fmla="*/ 2147483647 h 554"/>
                  <a:gd name="T18" fmla="*/ 2147483647 w 192"/>
                  <a:gd name="T19" fmla="*/ 2147483647 h 554"/>
                  <a:gd name="T20" fmla="*/ 2147483647 w 192"/>
                  <a:gd name="T21" fmla="*/ 2147483647 h 554"/>
                  <a:gd name="T22" fmla="*/ 2147483647 w 192"/>
                  <a:gd name="T23" fmla="*/ 2147483647 h 554"/>
                  <a:gd name="T24" fmla="*/ 2147483647 w 192"/>
                  <a:gd name="T25" fmla="*/ 2147483647 h 554"/>
                  <a:gd name="T26" fmla="*/ 2147483647 w 192"/>
                  <a:gd name="T27" fmla="*/ 2147483647 h 554"/>
                  <a:gd name="T28" fmla="*/ 2147483647 w 192"/>
                  <a:gd name="T29" fmla="*/ 2147483647 h 554"/>
                  <a:gd name="T30" fmla="*/ 2147483647 w 192"/>
                  <a:gd name="T31" fmla="*/ 2147483647 h 554"/>
                  <a:gd name="T32" fmla="*/ 2147483647 w 192"/>
                  <a:gd name="T33" fmla="*/ 2147483647 h 554"/>
                  <a:gd name="T34" fmla="*/ 2147483647 w 192"/>
                  <a:gd name="T35" fmla="*/ 2147483647 h 554"/>
                  <a:gd name="T36" fmla="*/ 2147483647 w 192"/>
                  <a:gd name="T37" fmla="*/ 2147483647 h 554"/>
                  <a:gd name="T38" fmla="*/ 2147483647 w 192"/>
                  <a:gd name="T39" fmla="*/ 2147483647 h 554"/>
                  <a:gd name="T40" fmla="*/ 2147483647 w 192"/>
                  <a:gd name="T41" fmla="*/ 2147483647 h 554"/>
                  <a:gd name="T42" fmla="*/ 2147483647 w 192"/>
                  <a:gd name="T43" fmla="*/ 2147483647 h 554"/>
                  <a:gd name="T44" fmla="*/ 2147483647 w 192"/>
                  <a:gd name="T45" fmla="*/ 2147483647 h 554"/>
                  <a:gd name="T46" fmla="*/ 2147483647 w 192"/>
                  <a:gd name="T47" fmla="*/ 2147483647 h 554"/>
                  <a:gd name="T48" fmla="*/ 2147483647 w 192"/>
                  <a:gd name="T49" fmla="*/ 2147483647 h 554"/>
                  <a:gd name="T50" fmla="*/ 2147483647 w 192"/>
                  <a:gd name="T51" fmla="*/ 2147483647 h 554"/>
                  <a:gd name="T52" fmla="*/ 2147483647 w 192"/>
                  <a:gd name="T53" fmla="*/ 2147483647 h 554"/>
                  <a:gd name="T54" fmla="*/ 2147483647 w 192"/>
                  <a:gd name="T55" fmla="*/ 2147483647 h 554"/>
                  <a:gd name="T56" fmla="*/ 2147483647 w 192"/>
                  <a:gd name="T57" fmla="*/ 2147483647 h 554"/>
                  <a:gd name="T58" fmla="*/ 2147483647 w 192"/>
                  <a:gd name="T59" fmla="*/ 2147483647 h 554"/>
                  <a:gd name="T60" fmla="*/ 2147483647 w 192"/>
                  <a:gd name="T61" fmla="*/ 2147483647 h 554"/>
                  <a:gd name="T62" fmla="*/ 2147483647 w 192"/>
                  <a:gd name="T63" fmla="*/ 2147483647 h 554"/>
                  <a:gd name="T64" fmla="*/ 2147483647 w 192"/>
                  <a:gd name="T65" fmla="*/ 2147483647 h 554"/>
                  <a:gd name="T66" fmla="*/ 2147483647 w 192"/>
                  <a:gd name="T67" fmla="*/ 2147483647 h 554"/>
                  <a:gd name="T68" fmla="*/ 2147483647 w 192"/>
                  <a:gd name="T69" fmla="*/ 2147483647 h 554"/>
                  <a:gd name="T70" fmla="*/ 2147483647 w 192"/>
                  <a:gd name="T71" fmla="*/ 2147483647 h 554"/>
                  <a:gd name="T72" fmla="*/ 0 w 192"/>
                  <a:gd name="T73" fmla="*/ 2147483647 h 554"/>
                  <a:gd name="T74" fmla="*/ 2147483647 w 192"/>
                  <a:gd name="T75" fmla="*/ 2147483647 h 554"/>
                  <a:gd name="T76" fmla="*/ 2147483647 w 192"/>
                  <a:gd name="T77" fmla="*/ 2147483647 h 554"/>
                  <a:gd name="T78" fmla="*/ 2147483647 w 192"/>
                  <a:gd name="T79" fmla="*/ 2147483647 h 554"/>
                  <a:gd name="T80" fmla="*/ 2147483647 w 192"/>
                  <a:gd name="T81" fmla="*/ 2147483647 h 554"/>
                  <a:gd name="T82" fmla="*/ 2147483647 w 192"/>
                  <a:gd name="T83" fmla="*/ 2147483647 h 554"/>
                  <a:gd name="T84" fmla="*/ 2147483647 w 192"/>
                  <a:gd name="T85" fmla="*/ 2147483647 h 554"/>
                  <a:gd name="T86" fmla="*/ 2147483647 w 192"/>
                  <a:gd name="T87" fmla="*/ 2147483647 h 554"/>
                  <a:gd name="T88" fmla="*/ 2147483647 w 192"/>
                  <a:gd name="T89" fmla="*/ 2147483647 h 554"/>
                  <a:gd name="T90" fmla="*/ 2147483647 w 192"/>
                  <a:gd name="T91" fmla="*/ 2147483647 h 554"/>
                  <a:gd name="T92" fmla="*/ 2147483647 w 192"/>
                  <a:gd name="T93" fmla="*/ 2147483647 h 554"/>
                  <a:gd name="T94" fmla="*/ 2147483647 w 192"/>
                  <a:gd name="T95" fmla="*/ 2147483647 h 554"/>
                  <a:gd name="T96" fmla="*/ 2147483647 w 192"/>
                  <a:gd name="T97" fmla="*/ 2147483647 h 554"/>
                  <a:gd name="T98" fmla="*/ 2147483647 w 192"/>
                  <a:gd name="T99" fmla="*/ 2147483647 h 554"/>
                  <a:gd name="T100" fmla="*/ 2147483647 w 192"/>
                  <a:gd name="T101" fmla="*/ 2147483647 h 554"/>
                  <a:gd name="T102" fmla="*/ 2147483647 w 192"/>
                  <a:gd name="T103" fmla="*/ 2147483647 h 554"/>
                  <a:gd name="T104" fmla="*/ 2147483647 w 192"/>
                  <a:gd name="T105" fmla="*/ 2147483647 h 554"/>
                  <a:gd name="T106" fmla="*/ 2147483647 w 192"/>
                  <a:gd name="T107" fmla="*/ 2147483647 h 554"/>
                  <a:gd name="T108" fmla="*/ 2147483647 w 192"/>
                  <a:gd name="T109" fmla="*/ 2147483647 h 554"/>
                  <a:gd name="T110" fmla="*/ 2147483647 w 192"/>
                  <a:gd name="T111" fmla="*/ 2147483647 h 554"/>
                  <a:gd name="T112" fmla="*/ 2147483647 w 192"/>
                  <a:gd name="T113" fmla="*/ 2147483647 h 55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2"/>
                  <a:gd name="T172" fmla="*/ 0 h 554"/>
                  <a:gd name="T173" fmla="*/ 192 w 192"/>
                  <a:gd name="T174" fmla="*/ 554 h 55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2" h="554">
                    <a:moveTo>
                      <a:pt x="45" y="69"/>
                    </a:moveTo>
                    <a:lnTo>
                      <a:pt x="68" y="31"/>
                    </a:lnTo>
                    <a:lnTo>
                      <a:pt x="89" y="9"/>
                    </a:lnTo>
                    <a:lnTo>
                      <a:pt x="109" y="0"/>
                    </a:lnTo>
                    <a:lnTo>
                      <a:pt x="129" y="0"/>
                    </a:lnTo>
                    <a:lnTo>
                      <a:pt x="151" y="9"/>
                    </a:lnTo>
                    <a:lnTo>
                      <a:pt x="161" y="19"/>
                    </a:lnTo>
                    <a:lnTo>
                      <a:pt x="168" y="38"/>
                    </a:lnTo>
                    <a:lnTo>
                      <a:pt x="165" y="57"/>
                    </a:lnTo>
                    <a:lnTo>
                      <a:pt x="151" y="76"/>
                    </a:lnTo>
                    <a:lnTo>
                      <a:pt x="128" y="93"/>
                    </a:lnTo>
                    <a:lnTo>
                      <a:pt x="104" y="110"/>
                    </a:lnTo>
                    <a:lnTo>
                      <a:pt x="83" y="132"/>
                    </a:lnTo>
                    <a:lnTo>
                      <a:pt x="67" y="153"/>
                    </a:lnTo>
                    <a:lnTo>
                      <a:pt x="56" y="179"/>
                    </a:lnTo>
                    <a:lnTo>
                      <a:pt x="51" y="196"/>
                    </a:lnTo>
                    <a:lnTo>
                      <a:pt x="52" y="206"/>
                    </a:lnTo>
                    <a:lnTo>
                      <a:pt x="66" y="219"/>
                    </a:lnTo>
                    <a:lnTo>
                      <a:pt x="98" y="249"/>
                    </a:lnTo>
                    <a:lnTo>
                      <a:pt x="120" y="281"/>
                    </a:lnTo>
                    <a:lnTo>
                      <a:pt x="135" y="310"/>
                    </a:lnTo>
                    <a:lnTo>
                      <a:pt x="148" y="349"/>
                    </a:lnTo>
                    <a:lnTo>
                      <a:pt x="159" y="394"/>
                    </a:lnTo>
                    <a:lnTo>
                      <a:pt x="167" y="418"/>
                    </a:lnTo>
                    <a:lnTo>
                      <a:pt x="182" y="433"/>
                    </a:lnTo>
                    <a:lnTo>
                      <a:pt x="192" y="458"/>
                    </a:lnTo>
                    <a:lnTo>
                      <a:pt x="188" y="475"/>
                    </a:lnTo>
                    <a:lnTo>
                      <a:pt x="177" y="485"/>
                    </a:lnTo>
                    <a:lnTo>
                      <a:pt x="148" y="492"/>
                    </a:lnTo>
                    <a:lnTo>
                      <a:pt x="105" y="506"/>
                    </a:lnTo>
                    <a:lnTo>
                      <a:pt x="73" y="519"/>
                    </a:lnTo>
                    <a:lnTo>
                      <a:pt x="60" y="529"/>
                    </a:lnTo>
                    <a:lnTo>
                      <a:pt x="50" y="546"/>
                    </a:lnTo>
                    <a:lnTo>
                      <a:pt x="40" y="553"/>
                    </a:lnTo>
                    <a:lnTo>
                      <a:pt x="21" y="554"/>
                    </a:lnTo>
                    <a:lnTo>
                      <a:pt x="6" y="544"/>
                    </a:lnTo>
                    <a:lnTo>
                      <a:pt x="0" y="523"/>
                    </a:lnTo>
                    <a:lnTo>
                      <a:pt x="7" y="510"/>
                    </a:lnTo>
                    <a:lnTo>
                      <a:pt x="26" y="494"/>
                    </a:lnTo>
                    <a:lnTo>
                      <a:pt x="63" y="481"/>
                    </a:lnTo>
                    <a:lnTo>
                      <a:pt x="100" y="471"/>
                    </a:lnTo>
                    <a:lnTo>
                      <a:pt x="128" y="459"/>
                    </a:lnTo>
                    <a:lnTo>
                      <a:pt x="138" y="446"/>
                    </a:lnTo>
                    <a:lnTo>
                      <a:pt x="144" y="431"/>
                    </a:lnTo>
                    <a:lnTo>
                      <a:pt x="139" y="412"/>
                    </a:lnTo>
                    <a:lnTo>
                      <a:pt x="121" y="376"/>
                    </a:lnTo>
                    <a:lnTo>
                      <a:pt x="103" y="337"/>
                    </a:lnTo>
                    <a:lnTo>
                      <a:pt x="82" y="298"/>
                    </a:lnTo>
                    <a:lnTo>
                      <a:pt x="53" y="266"/>
                    </a:lnTo>
                    <a:lnTo>
                      <a:pt x="29" y="240"/>
                    </a:lnTo>
                    <a:lnTo>
                      <a:pt x="15" y="218"/>
                    </a:lnTo>
                    <a:lnTo>
                      <a:pt x="7" y="196"/>
                    </a:lnTo>
                    <a:lnTo>
                      <a:pt x="7" y="167"/>
                    </a:lnTo>
                    <a:lnTo>
                      <a:pt x="16" y="135"/>
                    </a:lnTo>
                    <a:lnTo>
                      <a:pt x="31" y="105"/>
                    </a:lnTo>
                    <a:lnTo>
                      <a:pt x="41" y="80"/>
                    </a:lnTo>
                    <a:lnTo>
                      <a:pt x="45"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99" name="Freeform 16"/>
              <p:cNvSpPr>
                <a:spLocks/>
              </p:cNvSpPr>
              <p:nvPr/>
            </p:nvSpPr>
            <p:spPr bwMode="auto">
              <a:xfrm>
                <a:off x="1760538" y="4671468"/>
                <a:ext cx="573087" cy="1136650"/>
              </a:xfrm>
              <a:custGeom>
                <a:avLst/>
                <a:gdLst>
                  <a:gd name="T0" fmla="*/ 2147483647 w 320"/>
                  <a:gd name="T1" fmla="*/ 2147483647 h 482"/>
                  <a:gd name="T2" fmla="*/ 2147483647 w 320"/>
                  <a:gd name="T3" fmla="*/ 2147483647 h 482"/>
                  <a:gd name="T4" fmla="*/ 2147483647 w 320"/>
                  <a:gd name="T5" fmla="*/ 2147483647 h 482"/>
                  <a:gd name="T6" fmla="*/ 2147483647 w 320"/>
                  <a:gd name="T7" fmla="*/ 0 h 482"/>
                  <a:gd name="T8" fmla="*/ 2147483647 w 320"/>
                  <a:gd name="T9" fmla="*/ 2147483647 h 482"/>
                  <a:gd name="T10" fmla="*/ 2147483647 w 320"/>
                  <a:gd name="T11" fmla="*/ 2147483647 h 482"/>
                  <a:gd name="T12" fmla="*/ 0 w 320"/>
                  <a:gd name="T13" fmla="*/ 2147483647 h 482"/>
                  <a:gd name="T14" fmla="*/ 2147483647 w 320"/>
                  <a:gd name="T15" fmla="*/ 2147483647 h 482"/>
                  <a:gd name="T16" fmla="*/ 2147483647 w 320"/>
                  <a:gd name="T17" fmla="*/ 2147483647 h 482"/>
                  <a:gd name="T18" fmla="*/ 2147483647 w 320"/>
                  <a:gd name="T19" fmla="*/ 2147483647 h 482"/>
                  <a:gd name="T20" fmla="*/ 2147483647 w 320"/>
                  <a:gd name="T21" fmla="*/ 2147483647 h 482"/>
                  <a:gd name="T22" fmla="*/ 2147483647 w 320"/>
                  <a:gd name="T23" fmla="*/ 2147483647 h 482"/>
                  <a:gd name="T24" fmla="*/ 2147483647 w 320"/>
                  <a:gd name="T25" fmla="*/ 2147483647 h 482"/>
                  <a:gd name="T26" fmla="*/ 2147483647 w 320"/>
                  <a:gd name="T27" fmla="*/ 2147483647 h 482"/>
                  <a:gd name="T28" fmla="*/ 2147483647 w 320"/>
                  <a:gd name="T29" fmla="*/ 2147483647 h 482"/>
                  <a:gd name="T30" fmla="*/ 2147483647 w 320"/>
                  <a:gd name="T31" fmla="*/ 2147483647 h 482"/>
                  <a:gd name="T32" fmla="*/ 2147483647 w 320"/>
                  <a:gd name="T33" fmla="*/ 2147483647 h 482"/>
                  <a:gd name="T34" fmla="*/ 2147483647 w 320"/>
                  <a:gd name="T35" fmla="*/ 2147483647 h 482"/>
                  <a:gd name="T36" fmla="*/ 2147483647 w 320"/>
                  <a:gd name="T37" fmla="*/ 2147483647 h 482"/>
                  <a:gd name="T38" fmla="*/ 2147483647 w 320"/>
                  <a:gd name="T39" fmla="*/ 2147483647 h 482"/>
                  <a:gd name="T40" fmla="*/ 2147483647 w 320"/>
                  <a:gd name="T41" fmla="*/ 2147483647 h 482"/>
                  <a:gd name="T42" fmla="*/ 2147483647 w 320"/>
                  <a:gd name="T43" fmla="*/ 2147483647 h 482"/>
                  <a:gd name="T44" fmla="*/ 2147483647 w 320"/>
                  <a:gd name="T45" fmla="*/ 2147483647 h 482"/>
                  <a:gd name="T46" fmla="*/ 2147483647 w 320"/>
                  <a:gd name="T47" fmla="*/ 2147483647 h 482"/>
                  <a:gd name="T48" fmla="*/ 2147483647 w 320"/>
                  <a:gd name="T49" fmla="*/ 2147483647 h 482"/>
                  <a:gd name="T50" fmla="*/ 2147483647 w 320"/>
                  <a:gd name="T51" fmla="*/ 2147483647 h 482"/>
                  <a:gd name="T52" fmla="*/ 2147483647 w 320"/>
                  <a:gd name="T53" fmla="*/ 2147483647 h 482"/>
                  <a:gd name="T54" fmla="*/ 2147483647 w 320"/>
                  <a:gd name="T55" fmla="*/ 2147483647 h 482"/>
                  <a:gd name="T56" fmla="*/ 2147483647 w 320"/>
                  <a:gd name="T57" fmla="*/ 2147483647 h 482"/>
                  <a:gd name="T58" fmla="*/ 2147483647 w 320"/>
                  <a:gd name="T59" fmla="*/ 2147483647 h 482"/>
                  <a:gd name="T60" fmla="*/ 2147483647 w 320"/>
                  <a:gd name="T61" fmla="*/ 2147483647 h 482"/>
                  <a:gd name="T62" fmla="*/ 2147483647 w 320"/>
                  <a:gd name="T63" fmla="*/ 2147483647 h 482"/>
                  <a:gd name="T64" fmla="*/ 2147483647 w 320"/>
                  <a:gd name="T65" fmla="*/ 2147483647 h 482"/>
                  <a:gd name="T66" fmla="*/ 2147483647 w 320"/>
                  <a:gd name="T67" fmla="*/ 2147483647 h 482"/>
                  <a:gd name="T68" fmla="*/ 2147483647 w 320"/>
                  <a:gd name="T69" fmla="*/ 2147483647 h 482"/>
                  <a:gd name="T70" fmla="*/ 2147483647 w 320"/>
                  <a:gd name="T71" fmla="*/ 2147483647 h 482"/>
                  <a:gd name="T72" fmla="*/ 2147483647 w 320"/>
                  <a:gd name="T73" fmla="*/ 2147483647 h 482"/>
                  <a:gd name="T74" fmla="*/ 2147483647 w 320"/>
                  <a:gd name="T75" fmla="*/ 2147483647 h 482"/>
                  <a:gd name="T76" fmla="*/ 2147483647 w 320"/>
                  <a:gd name="T77" fmla="*/ 2147483647 h 482"/>
                  <a:gd name="T78" fmla="*/ 2147483647 w 320"/>
                  <a:gd name="T79" fmla="*/ 2147483647 h 482"/>
                  <a:gd name="T80" fmla="*/ 2147483647 w 320"/>
                  <a:gd name="T81" fmla="*/ 2147483647 h 482"/>
                  <a:gd name="T82" fmla="*/ 2147483647 w 320"/>
                  <a:gd name="T83" fmla="*/ 2147483647 h 482"/>
                  <a:gd name="T84" fmla="*/ 2147483647 w 320"/>
                  <a:gd name="T85" fmla="*/ 2147483647 h 482"/>
                  <a:gd name="T86" fmla="*/ 2147483647 w 320"/>
                  <a:gd name="T87" fmla="*/ 2147483647 h 482"/>
                  <a:gd name="T88" fmla="*/ 2147483647 w 320"/>
                  <a:gd name="T89" fmla="*/ 2147483647 h 482"/>
                  <a:gd name="T90" fmla="*/ 2147483647 w 320"/>
                  <a:gd name="T91" fmla="*/ 2147483647 h 482"/>
                  <a:gd name="T92" fmla="*/ 2147483647 w 320"/>
                  <a:gd name="T93" fmla="*/ 2147483647 h 482"/>
                  <a:gd name="T94" fmla="*/ 2147483647 w 320"/>
                  <a:gd name="T95" fmla="*/ 2147483647 h 482"/>
                  <a:gd name="T96" fmla="*/ 2147483647 w 320"/>
                  <a:gd name="T97" fmla="*/ 2147483647 h 482"/>
                  <a:gd name="T98" fmla="*/ 2147483647 w 320"/>
                  <a:gd name="T99" fmla="*/ 2147483647 h 482"/>
                  <a:gd name="T100" fmla="*/ 2147483647 w 320"/>
                  <a:gd name="T101" fmla="*/ 2147483647 h 482"/>
                  <a:gd name="T102" fmla="*/ 2147483647 w 320"/>
                  <a:gd name="T103" fmla="*/ 2147483647 h 482"/>
                  <a:gd name="T104" fmla="*/ 2147483647 w 320"/>
                  <a:gd name="T105" fmla="*/ 2147483647 h 482"/>
                  <a:gd name="T106" fmla="*/ 2147483647 w 320"/>
                  <a:gd name="T107" fmla="*/ 2147483647 h 48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20"/>
                  <a:gd name="T163" fmla="*/ 0 h 482"/>
                  <a:gd name="T164" fmla="*/ 320 w 320"/>
                  <a:gd name="T165" fmla="*/ 482 h 48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20" h="482">
                    <a:moveTo>
                      <a:pt x="159" y="95"/>
                    </a:moveTo>
                    <a:lnTo>
                      <a:pt x="102" y="34"/>
                    </a:lnTo>
                    <a:lnTo>
                      <a:pt x="62" y="3"/>
                    </a:lnTo>
                    <a:lnTo>
                      <a:pt x="40" y="0"/>
                    </a:lnTo>
                    <a:lnTo>
                      <a:pt x="17" y="9"/>
                    </a:lnTo>
                    <a:lnTo>
                      <a:pt x="4" y="29"/>
                    </a:lnTo>
                    <a:lnTo>
                      <a:pt x="0" y="47"/>
                    </a:lnTo>
                    <a:lnTo>
                      <a:pt x="11" y="69"/>
                    </a:lnTo>
                    <a:lnTo>
                      <a:pt x="26" y="79"/>
                    </a:lnTo>
                    <a:lnTo>
                      <a:pt x="62" y="97"/>
                    </a:lnTo>
                    <a:lnTo>
                      <a:pt x="102" y="124"/>
                    </a:lnTo>
                    <a:lnTo>
                      <a:pt x="126" y="144"/>
                    </a:lnTo>
                    <a:lnTo>
                      <a:pt x="140" y="161"/>
                    </a:lnTo>
                    <a:lnTo>
                      <a:pt x="146" y="180"/>
                    </a:lnTo>
                    <a:lnTo>
                      <a:pt x="144" y="190"/>
                    </a:lnTo>
                    <a:lnTo>
                      <a:pt x="135" y="198"/>
                    </a:lnTo>
                    <a:lnTo>
                      <a:pt x="116" y="228"/>
                    </a:lnTo>
                    <a:lnTo>
                      <a:pt x="108" y="255"/>
                    </a:lnTo>
                    <a:lnTo>
                      <a:pt x="104" y="287"/>
                    </a:lnTo>
                    <a:lnTo>
                      <a:pt x="102" y="320"/>
                    </a:lnTo>
                    <a:lnTo>
                      <a:pt x="108" y="356"/>
                    </a:lnTo>
                    <a:lnTo>
                      <a:pt x="114" y="393"/>
                    </a:lnTo>
                    <a:lnTo>
                      <a:pt x="114" y="415"/>
                    </a:lnTo>
                    <a:lnTo>
                      <a:pt x="116" y="437"/>
                    </a:lnTo>
                    <a:lnTo>
                      <a:pt x="124" y="448"/>
                    </a:lnTo>
                    <a:lnTo>
                      <a:pt x="130" y="452"/>
                    </a:lnTo>
                    <a:lnTo>
                      <a:pt x="145" y="455"/>
                    </a:lnTo>
                    <a:lnTo>
                      <a:pt x="166" y="450"/>
                    </a:lnTo>
                    <a:lnTo>
                      <a:pt x="191" y="447"/>
                    </a:lnTo>
                    <a:lnTo>
                      <a:pt x="225" y="452"/>
                    </a:lnTo>
                    <a:lnTo>
                      <a:pt x="259" y="464"/>
                    </a:lnTo>
                    <a:lnTo>
                      <a:pt x="288" y="481"/>
                    </a:lnTo>
                    <a:lnTo>
                      <a:pt x="301" y="482"/>
                    </a:lnTo>
                    <a:lnTo>
                      <a:pt x="311" y="477"/>
                    </a:lnTo>
                    <a:lnTo>
                      <a:pt x="320" y="465"/>
                    </a:lnTo>
                    <a:lnTo>
                      <a:pt x="320" y="439"/>
                    </a:lnTo>
                    <a:lnTo>
                      <a:pt x="306" y="430"/>
                    </a:lnTo>
                    <a:lnTo>
                      <a:pt x="288" y="426"/>
                    </a:lnTo>
                    <a:lnTo>
                      <a:pt x="245" y="422"/>
                    </a:lnTo>
                    <a:lnTo>
                      <a:pt x="205" y="413"/>
                    </a:lnTo>
                    <a:lnTo>
                      <a:pt x="166" y="403"/>
                    </a:lnTo>
                    <a:lnTo>
                      <a:pt x="149" y="387"/>
                    </a:lnTo>
                    <a:lnTo>
                      <a:pt x="145" y="364"/>
                    </a:lnTo>
                    <a:lnTo>
                      <a:pt x="144" y="325"/>
                    </a:lnTo>
                    <a:lnTo>
                      <a:pt x="154" y="281"/>
                    </a:lnTo>
                    <a:lnTo>
                      <a:pt x="167" y="247"/>
                    </a:lnTo>
                    <a:lnTo>
                      <a:pt x="187" y="214"/>
                    </a:lnTo>
                    <a:lnTo>
                      <a:pt x="202" y="192"/>
                    </a:lnTo>
                    <a:lnTo>
                      <a:pt x="206" y="176"/>
                    </a:lnTo>
                    <a:lnTo>
                      <a:pt x="206" y="159"/>
                    </a:lnTo>
                    <a:lnTo>
                      <a:pt x="200" y="143"/>
                    </a:lnTo>
                    <a:lnTo>
                      <a:pt x="184" y="118"/>
                    </a:lnTo>
                    <a:lnTo>
                      <a:pt x="170" y="104"/>
                    </a:lnTo>
                    <a:lnTo>
                      <a:pt x="159"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6700" name="Group 145"/>
              <p:cNvGrpSpPr>
                <a:grpSpLocks/>
              </p:cNvGrpSpPr>
              <p:nvPr/>
            </p:nvGrpSpPr>
            <p:grpSpPr bwMode="auto">
              <a:xfrm rot="834347">
                <a:off x="3050098" y="5171500"/>
                <a:ext cx="360553" cy="192065"/>
                <a:chOff x="1634809" y="3900564"/>
                <a:chExt cx="1289827" cy="554777"/>
              </a:xfrm>
            </p:grpSpPr>
            <p:sp>
              <p:nvSpPr>
                <p:cNvPr id="234" name="Isosceles Triangle 74"/>
                <p:cNvSpPr>
                  <a:spLocks noChangeArrowheads="1"/>
                </p:cNvSpPr>
                <p:nvPr/>
              </p:nvSpPr>
              <p:spPr bwMode="auto">
                <a:xfrm rot="-5400000">
                  <a:off x="2221376" y="3841398"/>
                  <a:ext cx="517852" cy="714495"/>
                </a:xfrm>
                <a:prstGeom prst="triangle">
                  <a:avLst>
                    <a:gd name="adj" fmla="val 50000"/>
                  </a:avLst>
                </a:prstGeom>
                <a:gradFill rotWithShape="1">
                  <a:gsLst>
                    <a:gs pos="0">
                      <a:srgbClr val="B3D8B5"/>
                    </a:gs>
                    <a:gs pos="35001">
                      <a:srgbClr val="CAE3CC"/>
                    </a:gs>
                    <a:gs pos="100000">
                      <a:srgbClr val="EBF5EB"/>
                    </a:gs>
                  </a:gsLst>
                  <a:lin ang="16200000" scaled="1"/>
                </a:gradFill>
                <a:ln w="9525" algn="ctr">
                  <a:solidFill>
                    <a:srgbClr val="3C7C40"/>
                  </a:solidFill>
                  <a:miter lim="800000"/>
                  <a:headEnd/>
                  <a:tailEnd/>
                </a:ln>
                <a:effectLst>
                  <a:outerShdw dist="20000" dir="5400000" rotWithShape="0">
                    <a:srgbClr val="000000">
                      <a:alpha val="37999"/>
                    </a:srgbClr>
                  </a:outerShdw>
                </a:effectLst>
              </p:spPr>
              <p:txBody>
                <a:bodyPr vert="eaVert"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p>
              </p:txBody>
            </p:sp>
            <p:sp>
              <p:nvSpPr>
                <p:cNvPr id="235" name="Isosceles Triangle 75"/>
                <p:cNvSpPr>
                  <a:spLocks noChangeArrowheads="1"/>
                </p:cNvSpPr>
                <p:nvPr/>
              </p:nvSpPr>
              <p:spPr bwMode="auto">
                <a:xfrm rot="5400000" flipH="1">
                  <a:off x="1681403" y="3849945"/>
                  <a:ext cx="517852" cy="619229"/>
                </a:xfrm>
                <a:prstGeom prst="triangle">
                  <a:avLst>
                    <a:gd name="adj" fmla="val 50000"/>
                  </a:avLst>
                </a:prstGeom>
                <a:gradFill rotWithShape="1">
                  <a:gsLst>
                    <a:gs pos="0">
                      <a:srgbClr val="B3D8B5"/>
                    </a:gs>
                    <a:gs pos="35001">
                      <a:srgbClr val="CAE3CC"/>
                    </a:gs>
                    <a:gs pos="100000">
                      <a:srgbClr val="EBF5EB"/>
                    </a:gs>
                  </a:gsLst>
                  <a:lin ang="16200000" scaled="1"/>
                </a:gradFill>
                <a:ln w="9525" algn="ctr">
                  <a:solidFill>
                    <a:srgbClr val="3C7C40"/>
                  </a:solidFill>
                  <a:miter lim="800000"/>
                  <a:headEnd/>
                  <a:tailEnd/>
                </a:ln>
                <a:effectLst>
                  <a:outerShdw dist="20000" dir="5400000" rotWithShape="0">
                    <a:srgbClr val="000000">
                      <a:alpha val="37999"/>
                    </a:srgbClr>
                  </a:outerShdw>
                </a:effectLst>
              </p:spPr>
              <p:txBody>
                <a:bodyPr rot="10800000" vert="eaVert"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p>
              </p:txBody>
            </p:sp>
            <p:sp>
              <p:nvSpPr>
                <p:cNvPr id="236" name="Rounded Rectangle 76"/>
                <p:cNvSpPr/>
                <p:nvPr/>
              </p:nvSpPr>
              <p:spPr bwMode="auto">
                <a:xfrm>
                  <a:off x="2123786" y="4101588"/>
                  <a:ext cx="273894" cy="240431"/>
                </a:xfrm>
                <a:prstGeom prst="roundRect">
                  <a:avLst>
                    <a:gd name="adj" fmla="val 31819"/>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ea typeface="宋体" panose="02010600030101010101" pitchFamily="2" charset="-122"/>
                  </a:endParaRPr>
                </a:p>
              </p:txBody>
            </p:sp>
          </p:grpSp>
          <p:grpSp>
            <p:nvGrpSpPr>
              <p:cNvPr id="26701" name="Group 145"/>
              <p:cNvGrpSpPr>
                <a:grpSpLocks/>
              </p:cNvGrpSpPr>
              <p:nvPr/>
            </p:nvGrpSpPr>
            <p:grpSpPr bwMode="auto">
              <a:xfrm rot="834347">
                <a:off x="3642426" y="5047677"/>
                <a:ext cx="360363" cy="193676"/>
                <a:chOff x="1634808" y="3895978"/>
                <a:chExt cx="1289146" cy="559433"/>
              </a:xfrm>
            </p:grpSpPr>
            <p:sp>
              <p:nvSpPr>
                <p:cNvPr id="231" name="Isosceles Triangle 78"/>
                <p:cNvSpPr>
                  <a:spLocks noChangeArrowheads="1"/>
                </p:cNvSpPr>
                <p:nvPr/>
              </p:nvSpPr>
              <p:spPr bwMode="auto">
                <a:xfrm rot="-5400000">
                  <a:off x="2236304" y="3851292"/>
                  <a:ext cx="564087" cy="654955"/>
                </a:xfrm>
                <a:prstGeom prst="triangle">
                  <a:avLst>
                    <a:gd name="adj" fmla="val 50000"/>
                  </a:avLst>
                </a:prstGeom>
                <a:gradFill rotWithShape="1">
                  <a:gsLst>
                    <a:gs pos="0">
                      <a:srgbClr val="B3D8B5"/>
                    </a:gs>
                    <a:gs pos="35001">
                      <a:srgbClr val="CAE3CC"/>
                    </a:gs>
                    <a:gs pos="100000">
                      <a:srgbClr val="EBF5EB"/>
                    </a:gs>
                  </a:gsLst>
                  <a:lin ang="16200000" scaled="1"/>
                </a:gradFill>
                <a:ln w="9525" algn="ctr">
                  <a:solidFill>
                    <a:srgbClr val="3C7C40"/>
                  </a:solidFill>
                  <a:miter lim="800000"/>
                  <a:headEnd/>
                  <a:tailEnd/>
                </a:ln>
                <a:effectLst>
                  <a:outerShdw dist="20000" dir="5400000" rotWithShape="0">
                    <a:srgbClr val="000000">
                      <a:alpha val="37999"/>
                    </a:srgbClr>
                  </a:outerShdw>
                </a:effectLst>
              </p:spPr>
              <p:txBody>
                <a:bodyPr vert="eaVert"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p>
              </p:txBody>
            </p:sp>
            <p:sp>
              <p:nvSpPr>
                <p:cNvPr id="232" name="Isosceles Triangle 79"/>
                <p:cNvSpPr>
                  <a:spLocks noChangeArrowheads="1"/>
                </p:cNvSpPr>
                <p:nvPr/>
              </p:nvSpPr>
              <p:spPr bwMode="auto">
                <a:xfrm rot="5400000" flipH="1">
                  <a:off x="1594936" y="3816530"/>
                  <a:ext cx="573338" cy="654947"/>
                </a:xfrm>
                <a:prstGeom prst="triangle">
                  <a:avLst>
                    <a:gd name="adj" fmla="val 50000"/>
                  </a:avLst>
                </a:prstGeom>
                <a:gradFill rotWithShape="1">
                  <a:gsLst>
                    <a:gs pos="0">
                      <a:srgbClr val="B3D8B5"/>
                    </a:gs>
                    <a:gs pos="35001">
                      <a:srgbClr val="CAE3CC"/>
                    </a:gs>
                    <a:gs pos="100000">
                      <a:srgbClr val="EBF5EB"/>
                    </a:gs>
                  </a:gsLst>
                  <a:lin ang="16200000" scaled="1"/>
                </a:gradFill>
                <a:ln w="9525" algn="ctr">
                  <a:solidFill>
                    <a:srgbClr val="3C7C40"/>
                  </a:solidFill>
                  <a:miter lim="800000"/>
                  <a:headEnd/>
                  <a:tailEnd/>
                </a:ln>
                <a:effectLst>
                  <a:outerShdw dist="20000" dir="5400000" rotWithShape="0">
                    <a:srgbClr val="000000">
                      <a:alpha val="37999"/>
                    </a:srgbClr>
                  </a:outerShdw>
                </a:effectLst>
              </p:spPr>
              <p:txBody>
                <a:bodyPr rot="10800000" vert="eaVert"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p>
              </p:txBody>
            </p:sp>
            <p:sp>
              <p:nvSpPr>
                <p:cNvPr id="233" name="Rounded Rectangle 80"/>
                <p:cNvSpPr/>
                <p:nvPr/>
              </p:nvSpPr>
              <p:spPr bwMode="auto">
                <a:xfrm>
                  <a:off x="2127099" y="4093577"/>
                  <a:ext cx="273892" cy="268171"/>
                </a:xfrm>
                <a:prstGeom prst="roundRect">
                  <a:avLst>
                    <a:gd name="adj" fmla="val 31819"/>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ea typeface="宋体" panose="02010600030101010101" pitchFamily="2" charset="-122"/>
                  </a:endParaRPr>
                </a:p>
              </p:txBody>
            </p:sp>
          </p:grpSp>
          <p:grpSp>
            <p:nvGrpSpPr>
              <p:cNvPr id="26702" name="Group 145"/>
              <p:cNvGrpSpPr>
                <a:grpSpLocks/>
              </p:cNvGrpSpPr>
              <p:nvPr/>
            </p:nvGrpSpPr>
            <p:grpSpPr bwMode="auto">
              <a:xfrm rot="834347">
                <a:off x="4356611" y="4927025"/>
                <a:ext cx="360553" cy="192065"/>
                <a:chOff x="1634809" y="3900564"/>
                <a:chExt cx="1289827" cy="554777"/>
              </a:xfrm>
            </p:grpSpPr>
            <p:sp>
              <p:nvSpPr>
                <p:cNvPr id="228" name="Isosceles Triangle 82"/>
                <p:cNvSpPr>
                  <a:spLocks noChangeArrowheads="1"/>
                </p:cNvSpPr>
                <p:nvPr/>
              </p:nvSpPr>
              <p:spPr bwMode="auto">
                <a:xfrm rot="-5400000">
                  <a:off x="2263211" y="3772510"/>
                  <a:ext cx="517852" cy="690679"/>
                </a:xfrm>
                <a:prstGeom prst="triangle">
                  <a:avLst>
                    <a:gd name="adj" fmla="val 50000"/>
                  </a:avLst>
                </a:prstGeom>
                <a:gradFill rotWithShape="1">
                  <a:gsLst>
                    <a:gs pos="0">
                      <a:srgbClr val="B3D8B5"/>
                    </a:gs>
                    <a:gs pos="35001">
                      <a:srgbClr val="CAE3CC"/>
                    </a:gs>
                    <a:gs pos="100000">
                      <a:srgbClr val="EBF5EB"/>
                    </a:gs>
                  </a:gsLst>
                  <a:lin ang="16200000" scaled="1"/>
                </a:gradFill>
                <a:ln w="9525" algn="ctr">
                  <a:solidFill>
                    <a:srgbClr val="3C7C40"/>
                  </a:solidFill>
                  <a:miter lim="800000"/>
                  <a:headEnd/>
                  <a:tailEnd/>
                </a:ln>
                <a:effectLst>
                  <a:outerShdw dist="20000" dir="5400000" rotWithShape="0">
                    <a:srgbClr val="000000">
                      <a:alpha val="37999"/>
                    </a:srgbClr>
                  </a:outerShdw>
                </a:effectLst>
              </p:spPr>
              <p:txBody>
                <a:bodyPr vert="eaVert"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p>
              </p:txBody>
            </p:sp>
            <p:sp>
              <p:nvSpPr>
                <p:cNvPr id="229" name="Isosceles Triangle 83"/>
                <p:cNvSpPr>
                  <a:spLocks noChangeArrowheads="1"/>
                </p:cNvSpPr>
                <p:nvPr/>
              </p:nvSpPr>
              <p:spPr bwMode="auto">
                <a:xfrm rot="5400000" flipH="1">
                  <a:off x="1668352" y="3752320"/>
                  <a:ext cx="517852" cy="654950"/>
                </a:xfrm>
                <a:prstGeom prst="triangle">
                  <a:avLst>
                    <a:gd name="adj" fmla="val 50000"/>
                  </a:avLst>
                </a:prstGeom>
                <a:gradFill rotWithShape="1">
                  <a:gsLst>
                    <a:gs pos="0">
                      <a:srgbClr val="B3D8B5"/>
                    </a:gs>
                    <a:gs pos="35001">
                      <a:srgbClr val="CAE3CC"/>
                    </a:gs>
                    <a:gs pos="100000">
                      <a:srgbClr val="EBF5EB"/>
                    </a:gs>
                  </a:gsLst>
                  <a:lin ang="16200000" scaled="1"/>
                </a:gradFill>
                <a:ln w="9525" algn="ctr">
                  <a:solidFill>
                    <a:srgbClr val="3C7C40"/>
                  </a:solidFill>
                  <a:miter lim="800000"/>
                  <a:headEnd/>
                  <a:tailEnd/>
                </a:ln>
                <a:effectLst>
                  <a:outerShdw dist="20000" dir="5400000" rotWithShape="0">
                    <a:srgbClr val="000000">
                      <a:alpha val="37999"/>
                    </a:srgbClr>
                  </a:outerShdw>
                </a:effectLst>
              </p:spPr>
              <p:txBody>
                <a:bodyPr rot="10800000" vert="eaVert"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p>
              </p:txBody>
            </p:sp>
            <p:sp>
              <p:nvSpPr>
                <p:cNvPr id="230" name="Rounded Rectangle 84"/>
                <p:cNvSpPr/>
                <p:nvPr/>
              </p:nvSpPr>
              <p:spPr bwMode="auto">
                <a:xfrm>
                  <a:off x="2203508" y="4025331"/>
                  <a:ext cx="250070" cy="240431"/>
                </a:xfrm>
                <a:prstGeom prst="roundRect">
                  <a:avLst>
                    <a:gd name="adj" fmla="val 31819"/>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ea typeface="宋体" panose="02010600030101010101" pitchFamily="2" charset="-122"/>
                  </a:endParaRPr>
                </a:p>
              </p:txBody>
            </p:sp>
          </p:grpSp>
          <p:grpSp>
            <p:nvGrpSpPr>
              <p:cNvPr id="26703" name="Group 145"/>
              <p:cNvGrpSpPr>
                <a:grpSpLocks/>
              </p:cNvGrpSpPr>
              <p:nvPr/>
            </p:nvGrpSpPr>
            <p:grpSpPr bwMode="auto">
              <a:xfrm rot="834347">
                <a:off x="4934651" y="4803202"/>
                <a:ext cx="360363" cy="193676"/>
                <a:chOff x="1634808" y="3895978"/>
                <a:chExt cx="1289146" cy="559433"/>
              </a:xfrm>
            </p:grpSpPr>
            <p:sp>
              <p:nvSpPr>
                <p:cNvPr id="225" name="Isosceles Triangle 86"/>
                <p:cNvSpPr>
                  <a:spLocks noChangeArrowheads="1"/>
                </p:cNvSpPr>
                <p:nvPr/>
              </p:nvSpPr>
              <p:spPr bwMode="auto">
                <a:xfrm rot="-5400000">
                  <a:off x="2208518" y="3824346"/>
                  <a:ext cx="490108" cy="702580"/>
                </a:xfrm>
                <a:prstGeom prst="triangle">
                  <a:avLst>
                    <a:gd name="adj" fmla="val 50000"/>
                  </a:avLst>
                </a:prstGeom>
                <a:gradFill rotWithShape="1">
                  <a:gsLst>
                    <a:gs pos="0">
                      <a:srgbClr val="B3D8B5"/>
                    </a:gs>
                    <a:gs pos="35001">
                      <a:srgbClr val="CAE3CC"/>
                    </a:gs>
                    <a:gs pos="100000">
                      <a:srgbClr val="EBF5EB"/>
                    </a:gs>
                  </a:gsLst>
                  <a:lin ang="16200000" scaled="1"/>
                </a:gradFill>
                <a:ln w="9525" algn="ctr">
                  <a:solidFill>
                    <a:srgbClr val="3C7C40"/>
                  </a:solidFill>
                  <a:miter lim="800000"/>
                  <a:headEnd/>
                  <a:tailEnd/>
                </a:ln>
                <a:effectLst>
                  <a:outerShdw dist="20000" dir="5400000" rotWithShape="0">
                    <a:srgbClr val="000000">
                      <a:alpha val="37999"/>
                    </a:srgbClr>
                  </a:outerShdw>
                </a:effectLst>
              </p:spPr>
              <p:txBody>
                <a:bodyPr vert="eaVert"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p>
              </p:txBody>
            </p:sp>
            <p:sp>
              <p:nvSpPr>
                <p:cNvPr id="226" name="Isosceles Triangle 87"/>
                <p:cNvSpPr>
                  <a:spLocks noChangeArrowheads="1"/>
                </p:cNvSpPr>
                <p:nvPr/>
              </p:nvSpPr>
              <p:spPr bwMode="auto">
                <a:xfrm rot="5400000" flipH="1">
                  <a:off x="1616863" y="3799657"/>
                  <a:ext cx="480864" cy="666859"/>
                </a:xfrm>
                <a:prstGeom prst="triangle">
                  <a:avLst>
                    <a:gd name="adj" fmla="val 50000"/>
                  </a:avLst>
                </a:prstGeom>
                <a:gradFill rotWithShape="1">
                  <a:gsLst>
                    <a:gs pos="0">
                      <a:srgbClr val="B3D8B5"/>
                    </a:gs>
                    <a:gs pos="35001">
                      <a:srgbClr val="CAE3CC"/>
                    </a:gs>
                    <a:gs pos="100000">
                      <a:srgbClr val="EBF5EB"/>
                    </a:gs>
                  </a:gsLst>
                  <a:lin ang="16200000" scaled="1"/>
                </a:gradFill>
                <a:ln w="9525" algn="ctr">
                  <a:solidFill>
                    <a:srgbClr val="3C7C40"/>
                  </a:solidFill>
                  <a:miter lim="800000"/>
                  <a:headEnd/>
                  <a:tailEnd/>
                </a:ln>
                <a:effectLst>
                  <a:outerShdw dist="20000" dir="5400000" rotWithShape="0">
                    <a:srgbClr val="000000">
                      <a:alpha val="37999"/>
                    </a:srgbClr>
                  </a:outerShdw>
                </a:effectLst>
              </p:spPr>
              <p:txBody>
                <a:bodyPr rot="10800000" vert="eaVert"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p>
              </p:txBody>
            </p:sp>
            <p:sp>
              <p:nvSpPr>
                <p:cNvPr id="227" name="Rounded Rectangle 88"/>
                <p:cNvSpPr/>
                <p:nvPr/>
              </p:nvSpPr>
              <p:spPr bwMode="auto">
                <a:xfrm>
                  <a:off x="2144671" y="4102486"/>
                  <a:ext cx="273892" cy="221937"/>
                </a:xfrm>
                <a:prstGeom prst="roundRect">
                  <a:avLst>
                    <a:gd name="adj" fmla="val 31819"/>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ea typeface="宋体" panose="02010600030101010101" pitchFamily="2" charset="-122"/>
                  </a:endParaRPr>
                </a:p>
              </p:txBody>
            </p:sp>
          </p:grpSp>
          <p:grpSp>
            <p:nvGrpSpPr>
              <p:cNvPr id="26704" name="Group 145"/>
              <p:cNvGrpSpPr>
                <a:grpSpLocks/>
              </p:cNvGrpSpPr>
              <p:nvPr/>
            </p:nvGrpSpPr>
            <p:grpSpPr bwMode="auto">
              <a:xfrm rot="834347">
                <a:off x="5714238" y="4696773"/>
                <a:ext cx="331327" cy="192380"/>
                <a:chOff x="1634177" y="3863035"/>
                <a:chExt cx="1190890" cy="555691"/>
              </a:xfrm>
            </p:grpSpPr>
            <p:sp>
              <p:nvSpPr>
                <p:cNvPr id="222" name="Isosceles Triangle 90"/>
                <p:cNvSpPr>
                  <a:spLocks noChangeArrowheads="1"/>
                </p:cNvSpPr>
                <p:nvPr/>
              </p:nvSpPr>
              <p:spPr bwMode="auto">
                <a:xfrm rot="-5400000">
                  <a:off x="2104846" y="3707001"/>
                  <a:ext cx="591836" cy="753773"/>
                </a:xfrm>
                <a:prstGeom prst="triangle">
                  <a:avLst>
                    <a:gd name="adj" fmla="val 50000"/>
                  </a:avLst>
                </a:prstGeom>
                <a:gradFill rotWithShape="1">
                  <a:gsLst>
                    <a:gs pos="0">
                      <a:srgbClr val="B3D8B5"/>
                    </a:gs>
                    <a:gs pos="35001">
                      <a:srgbClr val="CAE3CC"/>
                    </a:gs>
                    <a:gs pos="100000">
                      <a:srgbClr val="EBF5EB"/>
                    </a:gs>
                  </a:gsLst>
                  <a:lin ang="16200000" scaled="1"/>
                </a:gradFill>
                <a:ln w="9525" algn="ctr">
                  <a:solidFill>
                    <a:srgbClr val="3C7C40"/>
                  </a:solidFill>
                  <a:miter lim="800000"/>
                  <a:headEnd/>
                  <a:tailEnd/>
                </a:ln>
                <a:effectLst>
                  <a:outerShdw dist="20000" dir="5400000" rotWithShape="0">
                    <a:srgbClr val="000000">
                      <a:alpha val="37999"/>
                    </a:srgbClr>
                  </a:outerShdw>
                </a:effectLst>
              </p:spPr>
              <p:txBody>
                <a:bodyPr vert="eaVert"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p>
              </p:txBody>
            </p:sp>
            <p:sp>
              <p:nvSpPr>
                <p:cNvPr id="223" name="Isosceles Triangle 91"/>
                <p:cNvSpPr>
                  <a:spLocks noChangeArrowheads="1"/>
                </p:cNvSpPr>
                <p:nvPr/>
              </p:nvSpPr>
              <p:spPr bwMode="auto">
                <a:xfrm rot="5400000" flipH="1">
                  <a:off x="1593999" y="3777508"/>
                  <a:ext cx="591836" cy="693947"/>
                </a:xfrm>
                <a:prstGeom prst="triangle">
                  <a:avLst>
                    <a:gd name="adj" fmla="val 50000"/>
                  </a:avLst>
                </a:prstGeom>
                <a:gradFill rotWithShape="1">
                  <a:gsLst>
                    <a:gs pos="0">
                      <a:srgbClr val="B3D8B5"/>
                    </a:gs>
                    <a:gs pos="35001">
                      <a:srgbClr val="CAE3CC"/>
                    </a:gs>
                    <a:gs pos="100000">
                      <a:srgbClr val="EBF5EB"/>
                    </a:gs>
                  </a:gsLst>
                  <a:lin ang="16200000" scaled="1"/>
                </a:gradFill>
                <a:ln w="9525" algn="ctr">
                  <a:solidFill>
                    <a:srgbClr val="3C7C40"/>
                  </a:solidFill>
                  <a:miter lim="800000"/>
                  <a:headEnd/>
                  <a:tailEnd/>
                </a:ln>
                <a:effectLst>
                  <a:outerShdw dist="20000" dir="5400000" rotWithShape="0">
                    <a:srgbClr val="000000">
                      <a:alpha val="37999"/>
                    </a:srgbClr>
                  </a:outerShdw>
                </a:effectLst>
              </p:spPr>
              <p:txBody>
                <a:bodyPr rot="10800000" vert="eaVert"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p>
              </p:txBody>
            </p:sp>
            <p:sp>
              <p:nvSpPr>
                <p:cNvPr id="224" name="Rounded Rectangle 92"/>
                <p:cNvSpPr/>
                <p:nvPr/>
              </p:nvSpPr>
              <p:spPr bwMode="auto">
                <a:xfrm>
                  <a:off x="2130764" y="4075169"/>
                  <a:ext cx="275189" cy="268179"/>
                </a:xfrm>
                <a:prstGeom prst="roundRect">
                  <a:avLst>
                    <a:gd name="adj" fmla="val 31819"/>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90000" tIns="46800" rIns="90000" bIns="468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90000"/>
                    </a:lnSpc>
                    <a:spcBef>
                      <a:spcPct val="50000"/>
                    </a:spcBef>
                    <a:buClr>
                      <a:schemeClr val="accent1"/>
                    </a:buClr>
                    <a:buFont typeface="WingDings" panose="05000000000000000000" pitchFamily="2" charset="2"/>
                    <a:buNone/>
                  </a:pPr>
                  <a:endParaRPr lang="en-SG" altLang="zh-CN">
                    <a:ea typeface="宋体" panose="02010600030101010101" pitchFamily="2" charset="-122"/>
                  </a:endParaRPr>
                </a:p>
              </p:txBody>
            </p:sp>
          </p:grpSp>
        </p:grpSp>
      </p:grpSp>
      <p:sp>
        <p:nvSpPr>
          <p:cNvPr id="242" name="矩形 241"/>
          <p:cNvSpPr/>
          <p:nvPr/>
        </p:nvSpPr>
        <p:spPr>
          <a:xfrm>
            <a:off x="2740346" y="4869919"/>
            <a:ext cx="2405859" cy="523220"/>
          </a:xfrm>
          <a:prstGeom prst="rect">
            <a:avLst/>
          </a:prstGeom>
          <a:noFill/>
        </p:spPr>
        <p:txBody>
          <a:bodyPr wrap="square">
            <a:spAutoFit/>
          </a:bodyPr>
          <a:lstStyle/>
          <a:p>
            <a:pPr algn="ctr">
              <a:defRPr/>
            </a:pPr>
            <a:r>
              <a:rPr lang="en-US" altLang="zh-CN" sz="2800" b="1" spc="300" dirty="0">
                <a:ln w="11430" cmpd="sng">
                  <a:solidFill>
                    <a:schemeClr val="accent1">
                      <a:tint val="10000"/>
                    </a:schemeClr>
                  </a:solidFill>
                  <a:prstDash val="solid"/>
                  <a:miter lim="800000"/>
                </a:ln>
                <a:solidFill>
                  <a:srgbClr val="FF0000"/>
                </a:solidFill>
                <a:effectLst>
                  <a:glow rad="45500">
                    <a:schemeClr val="accent1">
                      <a:satMod val="220000"/>
                      <a:alpha val="35000"/>
                    </a:schemeClr>
                  </a:glow>
                </a:effectLst>
                <a:latin typeface="Impact" panose="020B0806030902050204" pitchFamily="34" charset="0"/>
                <a:ea typeface="+mn-ea"/>
              </a:rPr>
              <a:t>It is Smart</a:t>
            </a:r>
            <a:endParaRPr lang="zh-CN" altLang="en-US" sz="2800" b="1" spc="300" dirty="0">
              <a:ln w="11430" cmpd="sng">
                <a:solidFill>
                  <a:schemeClr val="accent1">
                    <a:tint val="10000"/>
                  </a:schemeClr>
                </a:solidFill>
                <a:prstDash val="solid"/>
                <a:miter lim="800000"/>
              </a:ln>
              <a:solidFill>
                <a:srgbClr val="FF0000"/>
              </a:solidFill>
              <a:effectLst>
                <a:glow rad="45500">
                  <a:schemeClr val="accent1">
                    <a:satMod val="220000"/>
                    <a:alpha val="35000"/>
                  </a:schemeClr>
                </a:glow>
              </a:effectLst>
              <a:latin typeface="Impact" panose="020B0806030902050204" pitchFamily="34" charset="0"/>
              <a:ea typeface="+mn-ea"/>
            </a:endParaRPr>
          </a:p>
        </p:txBody>
      </p:sp>
      <p:sp>
        <p:nvSpPr>
          <p:cNvPr id="243" name="矩形 242"/>
          <p:cNvSpPr/>
          <p:nvPr/>
        </p:nvSpPr>
        <p:spPr>
          <a:xfrm>
            <a:off x="2553168" y="2298670"/>
            <a:ext cx="2428636" cy="954107"/>
          </a:xfrm>
          <a:prstGeom prst="rect">
            <a:avLst/>
          </a:prstGeom>
          <a:noFill/>
        </p:spPr>
        <p:txBody>
          <a:bodyPr>
            <a:spAutoFit/>
          </a:bodyPr>
          <a:lstStyle/>
          <a:p>
            <a:pPr algn="ctr">
              <a:defRPr/>
            </a:pPr>
            <a:r>
              <a:rPr lang="en-US" altLang="zh-CN" sz="2800" b="1" spc="300" dirty="0">
                <a:ln w="11430" cmpd="sng">
                  <a:solidFill>
                    <a:schemeClr val="accent1">
                      <a:tint val="10000"/>
                    </a:schemeClr>
                  </a:solidFill>
                  <a:prstDash val="solid"/>
                  <a:miter lim="800000"/>
                </a:ln>
                <a:solidFill>
                  <a:srgbClr val="FF0000"/>
                </a:solidFill>
                <a:effectLst>
                  <a:glow rad="45500">
                    <a:schemeClr val="accent1">
                      <a:satMod val="220000"/>
                      <a:alpha val="35000"/>
                    </a:schemeClr>
                  </a:glow>
                </a:effectLst>
                <a:latin typeface="Impact" panose="020B0806030902050204" pitchFamily="34" charset="0"/>
                <a:ea typeface="+mn-ea"/>
              </a:rPr>
              <a:t>It is </a:t>
            </a:r>
            <a:r>
              <a:rPr lang="en-US" altLang="zh-CN" sz="2800" b="1" spc="300" dirty="0" err="1">
                <a:ln w="11430" cmpd="sng">
                  <a:solidFill>
                    <a:schemeClr val="accent1">
                      <a:tint val="10000"/>
                    </a:schemeClr>
                  </a:solidFill>
                  <a:prstDash val="solid"/>
                  <a:miter lim="800000"/>
                </a:ln>
                <a:solidFill>
                  <a:srgbClr val="FF0000"/>
                </a:solidFill>
                <a:effectLst>
                  <a:glow rad="45500">
                    <a:schemeClr val="accent1">
                      <a:satMod val="220000"/>
                      <a:alpha val="35000"/>
                    </a:schemeClr>
                  </a:glow>
                </a:effectLst>
                <a:latin typeface="Impact" panose="020B0806030902050204" pitchFamily="34" charset="0"/>
                <a:ea typeface="+mn-ea"/>
              </a:rPr>
              <a:t>unSmart</a:t>
            </a:r>
            <a:endParaRPr lang="zh-CN" altLang="en-US" sz="2800" b="1" spc="300" dirty="0">
              <a:ln w="11430" cmpd="sng">
                <a:solidFill>
                  <a:schemeClr val="accent1">
                    <a:tint val="10000"/>
                  </a:schemeClr>
                </a:solidFill>
                <a:prstDash val="solid"/>
                <a:miter lim="800000"/>
              </a:ln>
              <a:solidFill>
                <a:srgbClr val="FF0000"/>
              </a:solidFill>
              <a:effectLst>
                <a:glow rad="45500">
                  <a:schemeClr val="accent1">
                    <a:satMod val="220000"/>
                    <a:alpha val="35000"/>
                  </a:schemeClr>
                </a:glow>
              </a:effectLst>
              <a:latin typeface="Impact" panose="020B0806030902050204" pitchFamily="34" charset="0"/>
              <a:ea typeface="+mn-ea"/>
            </a:endParaRP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blinds(horizontal)">
                                      <p:cBhvr>
                                        <p:cTn id="7" dur="500"/>
                                        <p:tgtEl>
                                          <p:spTgt spid="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blinds(horizontal)">
                                      <p:cBhvr>
                                        <p:cTn id="17" dur="500"/>
                                        <p:tgtEl>
                                          <p:spTgt spid="2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40"/>
                                        </p:tgtEl>
                                        <p:attrNameLst>
                                          <p:attrName>style.visibility</p:attrName>
                                        </p:attrNameLst>
                                      </p:cBhvr>
                                      <p:to>
                                        <p:strVal val="visible"/>
                                      </p:to>
                                    </p:set>
                                    <p:anim calcmode="lin" valueType="num">
                                      <p:cBhvr additive="base">
                                        <p:cTn id="22" dur="500" fill="hold"/>
                                        <p:tgtEl>
                                          <p:spTgt spid="240"/>
                                        </p:tgtEl>
                                        <p:attrNameLst>
                                          <p:attrName>ppt_x</p:attrName>
                                        </p:attrNameLst>
                                      </p:cBhvr>
                                      <p:tavLst>
                                        <p:tav tm="0">
                                          <p:val>
                                            <p:strVal val="0-#ppt_w/2"/>
                                          </p:val>
                                        </p:tav>
                                        <p:tav tm="100000">
                                          <p:val>
                                            <p:strVal val="#ppt_x"/>
                                          </p:val>
                                        </p:tav>
                                      </p:tavLst>
                                    </p:anim>
                                    <p:anim calcmode="lin" valueType="num">
                                      <p:cBhvr additive="base">
                                        <p:cTn id="23" dur="500" fill="hold"/>
                                        <p:tgtEl>
                                          <p:spTgt spid="2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smtClean="0"/>
              <a:t>→</a:t>
            </a:r>
            <a:r>
              <a:rPr lang="zh-CN" altLang="en-US" dirty="0" smtClean="0">
                <a:solidFill>
                  <a:srgbClr val="C00000"/>
                </a:solidFill>
              </a:rPr>
              <a:t>智</a:t>
            </a:r>
            <a:r>
              <a:rPr lang="zh-CN" altLang="en-US" dirty="0">
                <a:solidFill>
                  <a:srgbClr val="C00000"/>
                </a:solidFill>
              </a:rPr>
              <a:t>慧的敏捷团</a:t>
            </a:r>
            <a:r>
              <a:rPr lang="zh-CN" altLang="en-US" dirty="0" smtClean="0">
                <a:solidFill>
                  <a:srgbClr val="C00000"/>
                </a:solidFill>
              </a:rPr>
              <a:t>队采用的策略</a:t>
            </a:r>
          </a:p>
        </p:txBody>
      </p:sp>
      <p:sp>
        <p:nvSpPr>
          <p:cNvPr id="27651" name="Rectangle 3"/>
          <p:cNvSpPr>
            <a:spLocks noGrp="1" noChangeArrowheads="1"/>
          </p:cNvSpPr>
          <p:nvPr>
            <p:ph sz="quarter" idx="11"/>
          </p:nvPr>
        </p:nvSpPr>
        <p:spPr/>
        <p:txBody>
          <a:bodyPr/>
          <a:lstStyle/>
          <a:p>
            <a:r>
              <a:rPr lang="zh-CN" altLang="en-US" dirty="0" smtClean="0"/>
              <a:t>保持有效的策略</a:t>
            </a:r>
            <a:r>
              <a:rPr lang="en-US" altLang="zh-CN" dirty="0" smtClean="0"/>
              <a:t>:</a:t>
            </a:r>
          </a:p>
          <a:p>
            <a:pPr lvl="1"/>
            <a:r>
              <a:rPr lang="zh-CN" altLang="en-US" dirty="0" smtClean="0"/>
              <a:t>具有完成工作的全部技能 </a:t>
            </a:r>
            <a:r>
              <a:rPr lang="en-US" altLang="zh-CN" dirty="0" smtClean="0"/>
              <a:t>– </a:t>
            </a:r>
            <a:r>
              <a:rPr lang="zh-CN" altLang="en-US" dirty="0" smtClean="0"/>
              <a:t>即是“完整的” </a:t>
            </a:r>
          </a:p>
          <a:p>
            <a:pPr lvl="1"/>
            <a:r>
              <a:rPr lang="zh-CN" altLang="en-US" dirty="0" smtClean="0"/>
              <a:t>尽可能小</a:t>
            </a:r>
          </a:p>
          <a:p>
            <a:pPr lvl="1"/>
            <a:r>
              <a:rPr lang="zh-CN" altLang="en-US" dirty="0" smtClean="0"/>
              <a:t>成员专职在项目中</a:t>
            </a:r>
          </a:p>
          <a:p>
            <a:pPr lvl="1"/>
            <a:r>
              <a:rPr lang="zh-CN" altLang="en-US" dirty="0" smtClean="0"/>
              <a:t>单独的产品负责人</a:t>
            </a:r>
          </a:p>
          <a:p>
            <a:pPr lvl="1"/>
            <a:r>
              <a:rPr lang="zh-CN" altLang="en-US" dirty="0" smtClean="0"/>
              <a:t>单独的团队负责人（不能是产品负责人）</a:t>
            </a:r>
          </a:p>
          <a:p>
            <a:pPr lvl="1"/>
            <a:r>
              <a:rPr lang="zh-CN" altLang="en-US" dirty="0" smtClean="0"/>
              <a:t>跨职能，由“通才”组成</a:t>
            </a:r>
          </a:p>
          <a:p>
            <a:pPr lvl="1"/>
            <a:r>
              <a:rPr lang="zh-CN" altLang="en-US" dirty="0" smtClean="0"/>
              <a:t>可能会包含期望成为“通才”的专家</a:t>
            </a:r>
          </a:p>
          <a:p>
            <a:pPr lvl="1"/>
            <a:r>
              <a:rPr lang="zh-CN" altLang="en-US" dirty="0" smtClean="0"/>
              <a:t>自组</a:t>
            </a:r>
            <a:r>
              <a:rPr lang="zh-CN" altLang="en-US" dirty="0"/>
              <a:t>织（</a:t>
            </a:r>
            <a:r>
              <a:rPr lang="zh-CN" altLang="en-US" dirty="0" smtClean="0"/>
              <a:t>在一</a:t>
            </a:r>
            <a:r>
              <a:rPr lang="zh-CN" altLang="en-US" dirty="0"/>
              <a:t>个适当的管理框架</a:t>
            </a:r>
            <a:r>
              <a:rPr lang="zh-CN" altLang="en-US" dirty="0" smtClean="0"/>
              <a:t>内）</a:t>
            </a:r>
          </a:p>
          <a:p>
            <a:r>
              <a:rPr lang="zh-CN" altLang="en-US" dirty="0" smtClean="0"/>
              <a:t>越偏离这些策略，你的项目就越危险</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34</a:t>
            </a:fld>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smtClean="0"/>
              <a:t>本章内容</a:t>
            </a:r>
            <a:endParaRPr lang="zh-CN" altLang="en-US" dirty="0"/>
          </a:p>
        </p:txBody>
      </p:sp>
      <p:sp>
        <p:nvSpPr>
          <p:cNvPr id="5124" name="Rectangle 3"/>
          <p:cNvSpPr>
            <a:spLocks noGrp="1" noChangeArrowheads="1"/>
          </p:cNvSpPr>
          <p:nvPr>
            <p:ph sz="quarter" idx="11"/>
          </p:nvPr>
        </p:nvSpPr>
        <p:spPr/>
        <p:txBody>
          <a:bodyPr>
            <a:normAutofit fontScale="92500" lnSpcReduction="10000"/>
          </a:bodyPr>
          <a:lstStyle/>
          <a:p>
            <a:r>
              <a:rPr lang="zh-CN" altLang="en-US" dirty="0" smtClean="0"/>
              <a:t>砖：如何组建软件开发团队（始自寒武纪）</a:t>
            </a:r>
            <a:endParaRPr lang="en-US" altLang="zh-CN" dirty="0" smtClean="0"/>
          </a:p>
          <a:p>
            <a:r>
              <a:rPr lang="en-US" altLang="zh-CN" dirty="0" smtClean="0"/>
              <a:t>5.1 </a:t>
            </a:r>
            <a:r>
              <a:rPr lang="zh-CN" altLang="en-US" dirty="0" smtClean="0"/>
              <a:t>敏捷项目团队的</a:t>
            </a:r>
            <a:r>
              <a:rPr lang="zh-CN" altLang="zh-CN" dirty="0" smtClean="0"/>
              <a:t>角色和职责</a:t>
            </a:r>
            <a:endParaRPr lang="en-US" altLang="zh-CN" dirty="0" smtClean="0"/>
          </a:p>
          <a:p>
            <a:pPr lvl="1"/>
            <a:r>
              <a:rPr lang="zh-CN" altLang="en-US" dirty="0" smtClean="0"/>
              <a:t>主要</a:t>
            </a:r>
            <a:r>
              <a:rPr lang="zh-CN" altLang="zh-CN" dirty="0" smtClean="0"/>
              <a:t>角色和职责</a:t>
            </a:r>
          </a:p>
          <a:p>
            <a:pPr lvl="1"/>
            <a:r>
              <a:rPr lang="zh-CN" altLang="zh-CN" dirty="0" smtClean="0"/>
              <a:t>敏捷项目经理的角色转变</a:t>
            </a:r>
          </a:p>
          <a:p>
            <a:r>
              <a:rPr lang="en-US" altLang="zh-CN" dirty="0" smtClean="0"/>
              <a:t>5.2 </a:t>
            </a:r>
            <a:r>
              <a:rPr lang="zh-CN" altLang="en-US" dirty="0" smtClean="0"/>
              <a:t>敏捷开发团队</a:t>
            </a:r>
            <a:endParaRPr lang="en-US" altLang="zh-CN" dirty="0" smtClean="0"/>
          </a:p>
          <a:p>
            <a:pPr lvl="1"/>
            <a:r>
              <a:rPr lang="zh-CN" altLang="zh-CN" dirty="0" smtClean="0"/>
              <a:t>敏捷项目团队的文化</a:t>
            </a:r>
            <a:endParaRPr lang="en-US" altLang="zh-CN" dirty="0" smtClean="0"/>
          </a:p>
          <a:p>
            <a:pPr lvl="1"/>
            <a:r>
              <a:rPr lang="zh-CN" altLang="en-US" dirty="0" smtClean="0"/>
              <a:t>完整团队</a:t>
            </a:r>
            <a:endParaRPr lang="zh-CN" altLang="zh-CN" dirty="0" smtClean="0"/>
          </a:p>
          <a:p>
            <a:r>
              <a:rPr lang="en-US" altLang="zh-CN" dirty="0" smtClean="0"/>
              <a:t>5.3 </a:t>
            </a:r>
            <a:r>
              <a:rPr lang="zh-CN" altLang="zh-CN" dirty="0" smtClean="0"/>
              <a:t>项目管理环境准备</a:t>
            </a:r>
          </a:p>
          <a:p>
            <a:r>
              <a:rPr lang="en-US" altLang="zh-CN" dirty="0" smtClean="0"/>
              <a:t>5.4 </a:t>
            </a:r>
            <a:r>
              <a:rPr lang="zh-CN" altLang="zh-CN" dirty="0" smtClean="0"/>
              <a:t>传统团队组织</a:t>
            </a:r>
          </a:p>
          <a:p>
            <a:r>
              <a:rPr lang="zh-CN" altLang="zh-CN" dirty="0" smtClean="0"/>
              <a:t>小结</a:t>
            </a:r>
          </a:p>
          <a:p>
            <a:r>
              <a:rPr lang="zh-CN" altLang="en-US" dirty="0" smtClean="0"/>
              <a:t>思考</a:t>
            </a:r>
            <a:endParaRPr lang="zh-CN" altLang="zh-CN" dirty="0"/>
          </a:p>
        </p:txBody>
      </p:sp>
      <p:pic>
        <p:nvPicPr>
          <p:cNvPr id="5127"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153987" y="3714003"/>
            <a:ext cx="7018115" cy="4572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35</a:t>
            </a:fld>
            <a:endParaRPr lang="en-US" altLang="en-US"/>
          </a:p>
        </p:txBody>
      </p:sp>
    </p:spTree>
    <p:extLst>
      <p:ext uri="{BB962C8B-B14F-4D97-AF65-F5344CB8AC3E}">
        <p14:creationId xmlns:p14="http://schemas.microsoft.com/office/powerpoint/2010/main" val="390809160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5"/>
          <p:cNvSpPr>
            <a:spLocks noGrp="1" noChangeArrowheads="1"/>
          </p:cNvSpPr>
          <p:nvPr>
            <p:ph type="title"/>
          </p:nvPr>
        </p:nvSpPr>
        <p:spPr/>
        <p:txBody>
          <a:bodyPr/>
          <a:lstStyle/>
          <a:p>
            <a:r>
              <a:rPr lang="en-US" altLang="zh-CN" smtClean="0"/>
              <a:t>1. </a:t>
            </a:r>
            <a:r>
              <a:rPr lang="zh-CN" altLang="en-US" smtClean="0"/>
              <a:t>什么是完整团队</a:t>
            </a:r>
            <a:r>
              <a:rPr lang="en-US" altLang="zh-CN" smtClean="0"/>
              <a:t>(Whole Team)</a:t>
            </a:r>
            <a:endParaRPr lang="en-US" altLang="zh-CN" dirty="0" smtClean="0"/>
          </a:p>
        </p:txBody>
      </p:sp>
      <p:sp>
        <p:nvSpPr>
          <p:cNvPr id="28675" name="Rectangle 3"/>
          <p:cNvSpPr>
            <a:spLocks noGrp="1" noChangeArrowheads="1"/>
          </p:cNvSpPr>
          <p:nvPr>
            <p:ph sz="quarter" idx="11"/>
          </p:nvPr>
        </p:nvSpPr>
        <p:spPr/>
        <p:txBody>
          <a:bodyPr>
            <a:normAutofit/>
          </a:bodyPr>
          <a:lstStyle/>
          <a:p>
            <a:r>
              <a:rPr lang="zh-CN" altLang="en-US" dirty="0" smtClean="0"/>
              <a:t>是一种开发哲学或者风格：</a:t>
            </a:r>
            <a:r>
              <a:rPr lang="zh-CN" altLang="en-US" dirty="0" smtClean="0">
                <a:solidFill>
                  <a:srgbClr val="C00000"/>
                </a:solidFill>
              </a:rPr>
              <a:t>在团队成员和涉众之间引入协作</a:t>
            </a:r>
          </a:p>
          <a:p>
            <a:r>
              <a:rPr lang="zh-CN" altLang="en-US" dirty="0" smtClean="0"/>
              <a:t>团队中包括</a:t>
            </a:r>
            <a:r>
              <a:rPr lang="zh-CN" altLang="en-US" dirty="0" smtClean="0">
                <a:solidFill>
                  <a:srgbClr val="C00000"/>
                </a:solidFill>
              </a:rPr>
              <a:t>所有</a:t>
            </a:r>
            <a:r>
              <a:rPr lang="zh-CN" altLang="en-US" dirty="0">
                <a:solidFill>
                  <a:srgbClr val="C00000"/>
                </a:solidFill>
              </a:rPr>
              <a:t>与</a:t>
            </a:r>
            <a:r>
              <a:rPr lang="zh-CN" altLang="en-US" dirty="0" smtClean="0">
                <a:solidFill>
                  <a:srgbClr val="C00000"/>
                </a:solidFill>
              </a:rPr>
              <a:t>开发并交付软件相关的成员</a:t>
            </a:r>
          </a:p>
          <a:p>
            <a:pPr lvl="1"/>
            <a:r>
              <a:rPr lang="zh-CN" altLang="en-US" dirty="0" smtClean="0"/>
              <a:t>任何对项目有贡献的人</a:t>
            </a:r>
          </a:p>
          <a:p>
            <a:pPr lvl="1"/>
            <a:r>
              <a:rPr lang="zh-CN" altLang="en-US" dirty="0" smtClean="0"/>
              <a:t>直接或者间接的参与者，例如投资人或者涉众</a:t>
            </a:r>
          </a:p>
          <a:p>
            <a:pPr lvl="1"/>
            <a:r>
              <a:rPr lang="zh-CN" altLang="en-US" dirty="0"/>
              <a:t>所</a:t>
            </a:r>
            <a:r>
              <a:rPr lang="zh-CN" altLang="en-US" dirty="0" smtClean="0"/>
              <a:t>有成员能有效沟通问题本质，并达成共识</a:t>
            </a:r>
          </a:p>
          <a:p>
            <a:r>
              <a:rPr lang="zh-CN" altLang="en-US" dirty="0" smtClean="0"/>
              <a:t>完整团队</a:t>
            </a:r>
            <a:r>
              <a:rPr lang="en-US" altLang="zh-CN" dirty="0" smtClean="0"/>
              <a:t>(whole team)</a:t>
            </a:r>
            <a:r>
              <a:rPr lang="zh-CN" altLang="en-US" dirty="0" smtClean="0"/>
              <a:t>具有以下</a:t>
            </a:r>
            <a:r>
              <a:rPr lang="zh-CN" altLang="en-US" dirty="0" smtClean="0">
                <a:solidFill>
                  <a:srgbClr val="C00000"/>
                </a:solidFill>
              </a:rPr>
              <a:t>特征</a:t>
            </a:r>
            <a:r>
              <a:rPr lang="en-US" altLang="zh-CN" dirty="0" smtClean="0"/>
              <a:t>:</a:t>
            </a:r>
          </a:p>
          <a:p>
            <a:pPr lvl="1"/>
            <a:r>
              <a:rPr lang="zh-CN" altLang="en-US" dirty="0" smtClean="0"/>
              <a:t>自组织的 </a:t>
            </a:r>
          </a:p>
          <a:p>
            <a:pPr lvl="1"/>
            <a:r>
              <a:rPr lang="zh-CN" altLang="en-US" dirty="0" smtClean="0"/>
              <a:t>跨职能的</a:t>
            </a:r>
          </a:p>
          <a:p>
            <a:pPr lvl="1"/>
            <a:r>
              <a:rPr lang="zh-CN" altLang="en-US" dirty="0" smtClean="0"/>
              <a:t>紧密协作的</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mtClean="0"/>
              <a:t>2. </a:t>
            </a:r>
            <a:r>
              <a:rPr lang="zh-CN" altLang="en-US" smtClean="0"/>
              <a:t>传统的团队协作 </a:t>
            </a:r>
            <a:r>
              <a:rPr lang="en-US" altLang="zh-CN" smtClean="0"/>
              <a:t>vs </a:t>
            </a:r>
            <a:r>
              <a:rPr lang="zh-CN" altLang="en-US" smtClean="0"/>
              <a:t>完整团队</a:t>
            </a:r>
            <a:endParaRPr lang="zh-CN" altLang="en-US" dirty="0" smtClean="0"/>
          </a:p>
        </p:txBody>
      </p:sp>
      <p:sp>
        <p:nvSpPr>
          <p:cNvPr id="29701" name="Rectangle 45"/>
          <p:cNvSpPr>
            <a:spLocks noGrp="1" noChangeArrowheads="1"/>
          </p:cNvSpPr>
          <p:nvPr>
            <p:ph sz="quarter" idx="11"/>
          </p:nvPr>
        </p:nvSpPr>
        <p:spPr/>
        <p:txBody>
          <a:bodyPr/>
          <a:lstStyle/>
          <a:p>
            <a:r>
              <a:rPr lang="zh-CN" altLang="en-US" dirty="0" smtClean="0"/>
              <a:t>传统团队</a:t>
            </a:r>
            <a:endParaRPr lang="en-US" altLang="zh-CN" dirty="0" smtClean="0"/>
          </a:p>
          <a:p>
            <a:pPr lvl="1"/>
            <a:r>
              <a:rPr lang="zh-CN" altLang="en-US" dirty="0" smtClean="0"/>
              <a:t>通常包含特定专业领域的技术专家</a:t>
            </a:r>
          </a:p>
          <a:p>
            <a:pPr lvl="1"/>
            <a:r>
              <a:rPr lang="zh-CN" altLang="en-US" dirty="0" smtClean="0"/>
              <a:t>这往往会导致低效，因为需要更多的管理代价，更长的工作等待，和更多的文档</a:t>
            </a:r>
          </a:p>
        </p:txBody>
      </p:sp>
      <p:sp>
        <p:nvSpPr>
          <p:cNvPr id="29699" name="Rectangle 3"/>
          <p:cNvSpPr>
            <a:spLocks noChangeArrowheads="1"/>
          </p:cNvSpPr>
          <p:nvPr/>
        </p:nvSpPr>
        <p:spPr bwMode="auto">
          <a:xfrm>
            <a:off x="0" y="6254750"/>
            <a:ext cx="48958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pPr>
            <a:endParaRPr lang="zh-CN" altLang="en-US" sz="1300">
              <a:latin typeface="Times New Roman" panose="02020603050405020304" pitchFamily="18" charset="0"/>
            </a:endParaRPr>
          </a:p>
        </p:txBody>
      </p:sp>
      <p:grpSp>
        <p:nvGrpSpPr>
          <p:cNvPr id="29700" name="Group 4"/>
          <p:cNvGrpSpPr>
            <a:grpSpLocks/>
          </p:cNvGrpSpPr>
          <p:nvPr/>
        </p:nvGrpSpPr>
        <p:grpSpPr bwMode="auto">
          <a:xfrm>
            <a:off x="308852" y="2660590"/>
            <a:ext cx="7959725" cy="3222625"/>
            <a:chOff x="0" y="0"/>
            <a:chExt cx="12534" cy="5074"/>
          </a:xfrm>
        </p:grpSpPr>
        <p:grpSp>
          <p:nvGrpSpPr>
            <p:cNvPr id="29702" name="Group 5"/>
            <p:cNvGrpSpPr>
              <a:grpSpLocks noChangeAspect="1"/>
            </p:cNvGrpSpPr>
            <p:nvPr/>
          </p:nvGrpSpPr>
          <p:grpSpPr bwMode="auto">
            <a:xfrm>
              <a:off x="3067" y="2477"/>
              <a:ext cx="1593" cy="1717"/>
              <a:chOff x="0" y="0"/>
              <a:chExt cx="691" cy="721"/>
            </a:xfrm>
          </p:grpSpPr>
          <p:pic>
            <p:nvPicPr>
              <p:cNvPr id="29739" name="Picture 6" descr="BusinessAnaly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 y="0"/>
                <a:ext cx="605"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40" name="AutoShape 7"/>
              <p:cNvSpPr>
                <a:spLocks noChangeAspect="1" noChangeArrowheads="1"/>
              </p:cNvSpPr>
              <p:nvPr/>
            </p:nvSpPr>
            <p:spPr bwMode="auto">
              <a:xfrm>
                <a:off x="5" y="459"/>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29741" name="Text Box 8"/>
              <p:cNvSpPr txBox="1">
                <a:spLocks noChangeAspect="1" noChangeArrowheads="1"/>
              </p:cNvSpPr>
              <p:nvPr/>
            </p:nvSpPr>
            <p:spPr bwMode="auto">
              <a:xfrm>
                <a:off x="0" y="467"/>
                <a:ext cx="69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业务分析师</a:t>
                </a:r>
              </a:p>
            </p:txBody>
          </p:sp>
        </p:grpSp>
        <p:grpSp>
          <p:nvGrpSpPr>
            <p:cNvPr id="29703" name="Group 9"/>
            <p:cNvGrpSpPr>
              <a:grpSpLocks noChangeAspect="1"/>
            </p:cNvGrpSpPr>
            <p:nvPr/>
          </p:nvGrpSpPr>
          <p:grpSpPr bwMode="auto">
            <a:xfrm>
              <a:off x="5447" y="2572"/>
              <a:ext cx="1593" cy="1714"/>
              <a:chOff x="0" y="0"/>
              <a:chExt cx="691" cy="720"/>
            </a:xfrm>
          </p:grpSpPr>
          <p:pic>
            <p:nvPicPr>
              <p:cNvPr id="29736" name="Picture 10" descr="SoftwareArchit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 y="0"/>
                <a:ext cx="605"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37" name="AutoShape 11"/>
              <p:cNvSpPr>
                <a:spLocks noChangeAspect="1" noChangeArrowheads="1"/>
              </p:cNvSpPr>
              <p:nvPr/>
            </p:nvSpPr>
            <p:spPr bwMode="auto">
              <a:xfrm>
                <a:off x="6" y="467"/>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29738" name="Text Box 12"/>
              <p:cNvSpPr txBox="1">
                <a:spLocks noChangeAspect="1" noChangeArrowheads="1"/>
              </p:cNvSpPr>
              <p:nvPr/>
            </p:nvSpPr>
            <p:spPr bwMode="auto">
              <a:xfrm>
                <a:off x="0" y="466"/>
                <a:ext cx="69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软件架构师</a:t>
                </a:r>
              </a:p>
            </p:txBody>
          </p:sp>
        </p:grpSp>
        <p:grpSp>
          <p:nvGrpSpPr>
            <p:cNvPr id="29704" name="Group 13"/>
            <p:cNvGrpSpPr>
              <a:grpSpLocks noChangeAspect="1"/>
            </p:cNvGrpSpPr>
            <p:nvPr/>
          </p:nvGrpSpPr>
          <p:grpSpPr bwMode="auto">
            <a:xfrm>
              <a:off x="5465" y="0"/>
              <a:ext cx="1592" cy="1728"/>
              <a:chOff x="0" y="0"/>
              <a:chExt cx="691" cy="726"/>
            </a:xfrm>
          </p:grpSpPr>
          <p:pic>
            <p:nvPicPr>
              <p:cNvPr id="29733" name="Picture 14" descr="ProjectMana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 y="0"/>
                <a:ext cx="605"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34" name="AutoShape 15"/>
              <p:cNvSpPr>
                <a:spLocks noChangeAspect="1" noChangeArrowheads="1"/>
              </p:cNvSpPr>
              <p:nvPr/>
            </p:nvSpPr>
            <p:spPr bwMode="auto">
              <a:xfrm>
                <a:off x="6" y="469"/>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29735" name="Text Box 16"/>
              <p:cNvSpPr txBox="1">
                <a:spLocks noChangeAspect="1" noChangeArrowheads="1"/>
              </p:cNvSpPr>
              <p:nvPr/>
            </p:nvSpPr>
            <p:spPr bwMode="auto">
              <a:xfrm>
                <a:off x="0" y="472"/>
                <a:ext cx="69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项目经理</a:t>
                </a:r>
              </a:p>
            </p:txBody>
          </p:sp>
        </p:grpSp>
        <p:grpSp>
          <p:nvGrpSpPr>
            <p:cNvPr id="29705" name="Group 17"/>
            <p:cNvGrpSpPr>
              <a:grpSpLocks noChangeAspect="1"/>
            </p:cNvGrpSpPr>
            <p:nvPr/>
          </p:nvGrpSpPr>
          <p:grpSpPr bwMode="auto">
            <a:xfrm>
              <a:off x="10942" y="2540"/>
              <a:ext cx="1593" cy="1691"/>
              <a:chOff x="0" y="0"/>
              <a:chExt cx="691" cy="710"/>
            </a:xfrm>
          </p:grpSpPr>
          <p:pic>
            <p:nvPicPr>
              <p:cNvPr id="29729" name="Picture 18" descr="DeploymentManag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 y="0"/>
                <a:ext cx="605"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30" name="Picture 19" descr="Tester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 y="20"/>
                <a:ext cx="534"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31" name="AutoShape 20"/>
              <p:cNvSpPr>
                <a:spLocks noChangeAspect="1" noChangeArrowheads="1"/>
              </p:cNvSpPr>
              <p:nvPr/>
            </p:nvSpPr>
            <p:spPr bwMode="auto">
              <a:xfrm>
                <a:off x="5" y="466"/>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29732" name="Text Box 21"/>
              <p:cNvSpPr txBox="1">
                <a:spLocks noChangeAspect="1" noChangeArrowheads="1"/>
              </p:cNvSpPr>
              <p:nvPr/>
            </p:nvSpPr>
            <p:spPr bwMode="auto">
              <a:xfrm>
                <a:off x="0" y="510"/>
                <a:ext cx="691"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测试人员</a:t>
                </a:r>
              </a:p>
            </p:txBody>
          </p:sp>
        </p:grpSp>
        <p:grpSp>
          <p:nvGrpSpPr>
            <p:cNvPr id="29706" name="Group 22"/>
            <p:cNvGrpSpPr>
              <a:grpSpLocks noChangeAspect="1"/>
            </p:cNvGrpSpPr>
            <p:nvPr/>
          </p:nvGrpSpPr>
          <p:grpSpPr bwMode="auto">
            <a:xfrm>
              <a:off x="0" y="2136"/>
              <a:ext cx="2482" cy="2650"/>
              <a:chOff x="0" y="0"/>
              <a:chExt cx="993" cy="917"/>
            </a:xfrm>
          </p:grpSpPr>
          <p:pic>
            <p:nvPicPr>
              <p:cNvPr id="29723" name="Picture 23" descr="Developer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 y="0"/>
                <a:ext cx="557"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4" name="Picture 24" descr="Manager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 y="318"/>
                <a:ext cx="557"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5" name="Picture 25" descr="Developer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06"/>
                <a:ext cx="557"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26" name="Group 26"/>
              <p:cNvGrpSpPr>
                <a:grpSpLocks noChangeAspect="1"/>
              </p:cNvGrpSpPr>
              <p:nvPr/>
            </p:nvGrpSpPr>
            <p:grpSpPr bwMode="auto">
              <a:xfrm>
                <a:off x="99" y="716"/>
                <a:ext cx="801" cy="201"/>
                <a:chOff x="0" y="0"/>
                <a:chExt cx="758" cy="244"/>
              </a:xfrm>
            </p:grpSpPr>
            <p:sp>
              <p:nvSpPr>
                <p:cNvPr id="29727" name="AutoShape 27"/>
                <p:cNvSpPr>
                  <a:spLocks noChangeAspect="1" noChangeArrowheads="1"/>
                </p:cNvSpPr>
                <p:nvPr/>
              </p:nvSpPr>
              <p:spPr bwMode="auto">
                <a:xfrm>
                  <a:off x="35" y="0"/>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29728" name="Text Box 28"/>
                <p:cNvSpPr txBox="1">
                  <a:spLocks noChangeAspect="1" noChangeArrowheads="1"/>
                </p:cNvSpPr>
                <p:nvPr/>
              </p:nvSpPr>
              <p:spPr bwMode="auto">
                <a:xfrm>
                  <a:off x="0" y="44"/>
                  <a:ext cx="75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涉众</a:t>
                  </a:r>
                </a:p>
              </p:txBody>
            </p:sp>
          </p:grpSp>
        </p:grpSp>
        <p:pic>
          <p:nvPicPr>
            <p:cNvPr id="29707" name="Picture 29" descr="Developer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83" y="2081"/>
              <a:ext cx="1395" cy="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Picture 30" descr="Develope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62" y="2770"/>
              <a:ext cx="1395" cy="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9" name="Group 31"/>
            <p:cNvGrpSpPr>
              <a:grpSpLocks noChangeAspect="1"/>
            </p:cNvGrpSpPr>
            <p:nvPr/>
          </p:nvGrpSpPr>
          <p:grpSpPr bwMode="auto">
            <a:xfrm>
              <a:off x="8365" y="4494"/>
              <a:ext cx="1593" cy="581"/>
              <a:chOff x="0" y="0"/>
              <a:chExt cx="691" cy="244"/>
            </a:xfrm>
          </p:grpSpPr>
          <p:sp>
            <p:nvSpPr>
              <p:cNvPr id="29721" name="AutoShape 32"/>
              <p:cNvSpPr>
                <a:spLocks noChangeAspect="1" noChangeArrowheads="1"/>
              </p:cNvSpPr>
              <p:nvPr/>
            </p:nvSpPr>
            <p:spPr bwMode="auto">
              <a:xfrm>
                <a:off x="5" y="0"/>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29722" name="Text Box 33"/>
              <p:cNvSpPr txBox="1">
                <a:spLocks noChangeAspect="1" noChangeArrowheads="1"/>
              </p:cNvSpPr>
              <p:nvPr/>
            </p:nvSpPr>
            <p:spPr bwMode="auto">
              <a:xfrm>
                <a:off x="0" y="44"/>
                <a:ext cx="69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开发人员</a:t>
                </a:r>
              </a:p>
            </p:txBody>
          </p:sp>
        </p:grpSp>
        <p:pic>
          <p:nvPicPr>
            <p:cNvPr id="29710" name="Picture 34" descr="Developer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76" y="2723"/>
              <a:ext cx="1396" cy="1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1" name="Picture 35" descr="Develope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34" y="3270"/>
              <a:ext cx="1395" cy="1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2" name="Line 36"/>
            <p:cNvSpPr>
              <a:spLocks noChangeShapeType="1"/>
            </p:cNvSpPr>
            <p:nvPr/>
          </p:nvSpPr>
          <p:spPr bwMode="auto">
            <a:xfrm flipH="1">
              <a:off x="2250" y="1737"/>
              <a:ext cx="3232" cy="572"/>
            </a:xfrm>
            <a:prstGeom prst="line">
              <a:avLst/>
            </a:prstGeom>
            <a:noFill/>
            <a:ln w="22225">
              <a:solidFill>
                <a:srgbClr val="FF6600"/>
              </a:solidFill>
              <a:round/>
              <a:headEnd type="stealth" w="lg" len="lg"/>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29713" name="Line 37"/>
            <p:cNvSpPr>
              <a:spLocks noChangeShapeType="1"/>
            </p:cNvSpPr>
            <p:nvPr/>
          </p:nvSpPr>
          <p:spPr bwMode="auto">
            <a:xfrm flipH="1">
              <a:off x="4114" y="1844"/>
              <a:ext cx="1857" cy="641"/>
            </a:xfrm>
            <a:prstGeom prst="line">
              <a:avLst/>
            </a:prstGeom>
            <a:noFill/>
            <a:ln w="22225">
              <a:solidFill>
                <a:srgbClr val="FF6600"/>
              </a:solidFill>
              <a:round/>
              <a:headEnd type="stealth" w="lg" len="lg"/>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29714" name="Line 38"/>
            <p:cNvSpPr>
              <a:spLocks noChangeShapeType="1"/>
            </p:cNvSpPr>
            <p:nvPr/>
          </p:nvSpPr>
          <p:spPr bwMode="auto">
            <a:xfrm>
              <a:off x="6232" y="1783"/>
              <a:ext cx="0" cy="728"/>
            </a:xfrm>
            <a:prstGeom prst="line">
              <a:avLst/>
            </a:prstGeom>
            <a:noFill/>
            <a:ln w="22225">
              <a:solidFill>
                <a:srgbClr val="FF6600"/>
              </a:solidFill>
              <a:round/>
              <a:headEnd type="stealth" w="lg" len="lg"/>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29715" name="Line 39"/>
            <p:cNvSpPr>
              <a:spLocks noChangeShapeType="1"/>
            </p:cNvSpPr>
            <p:nvPr/>
          </p:nvSpPr>
          <p:spPr bwMode="auto">
            <a:xfrm>
              <a:off x="6890" y="1821"/>
              <a:ext cx="1597" cy="485"/>
            </a:xfrm>
            <a:prstGeom prst="line">
              <a:avLst/>
            </a:prstGeom>
            <a:noFill/>
            <a:ln w="22225">
              <a:solidFill>
                <a:srgbClr val="FF6600"/>
              </a:solidFill>
              <a:round/>
              <a:headEnd type="stealth" w="lg" len="lg"/>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29716" name="Line 40"/>
            <p:cNvSpPr>
              <a:spLocks noChangeShapeType="1"/>
            </p:cNvSpPr>
            <p:nvPr/>
          </p:nvSpPr>
          <p:spPr bwMode="auto">
            <a:xfrm>
              <a:off x="7302" y="1722"/>
              <a:ext cx="4230" cy="755"/>
            </a:xfrm>
            <a:prstGeom prst="line">
              <a:avLst/>
            </a:prstGeom>
            <a:noFill/>
            <a:ln w="22225">
              <a:solidFill>
                <a:srgbClr val="FF6600"/>
              </a:solidFill>
              <a:round/>
              <a:headEnd type="stealth" w="lg" len="lg"/>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29717" name="未知"/>
            <p:cNvSpPr>
              <a:spLocks/>
            </p:cNvSpPr>
            <p:nvPr/>
          </p:nvSpPr>
          <p:spPr bwMode="auto">
            <a:xfrm>
              <a:off x="2180" y="2520"/>
              <a:ext cx="1022" cy="408"/>
            </a:xfrm>
            <a:custGeom>
              <a:avLst/>
              <a:gdLst>
                <a:gd name="T0" fmla="*/ 0 w 372"/>
                <a:gd name="T1" fmla="*/ 181658 h 145"/>
                <a:gd name="T2" fmla="*/ 235233 w 372"/>
                <a:gd name="T3" fmla="*/ 4077 h 145"/>
                <a:gd name="T4" fmla="*/ 439457 w 372"/>
                <a:gd name="T5" fmla="*/ 202489 h 145"/>
                <a:gd name="T6" fmla="*/ 0 60000 65536"/>
                <a:gd name="T7" fmla="*/ 0 60000 65536"/>
                <a:gd name="T8" fmla="*/ 0 60000 65536"/>
                <a:gd name="T9" fmla="*/ 0 w 372"/>
                <a:gd name="T10" fmla="*/ 0 h 145"/>
                <a:gd name="T11" fmla="*/ 372 w 372"/>
                <a:gd name="T12" fmla="*/ 145 h 145"/>
              </a:gdLst>
              <a:ahLst/>
              <a:cxnLst>
                <a:cxn ang="T6">
                  <a:pos x="T0" y="T1"/>
                </a:cxn>
                <a:cxn ang="T7">
                  <a:pos x="T2" y="T3"/>
                </a:cxn>
                <a:cxn ang="T8">
                  <a:pos x="T4" y="T5"/>
                </a:cxn>
              </a:cxnLst>
              <a:rect l="T9" t="T10" r="T11" b="T12"/>
              <a:pathLst>
                <a:path w="372" h="145">
                  <a:moveTo>
                    <a:pt x="0" y="130"/>
                  </a:moveTo>
                  <a:cubicBezTo>
                    <a:pt x="68" y="65"/>
                    <a:pt x="137" y="0"/>
                    <a:pt x="199" y="3"/>
                  </a:cubicBezTo>
                  <a:cubicBezTo>
                    <a:pt x="261" y="6"/>
                    <a:pt x="343" y="123"/>
                    <a:pt x="372" y="145"/>
                  </a:cubicBezTo>
                </a:path>
              </a:pathLst>
            </a:custGeom>
            <a:noFill/>
            <a:ln w="22225">
              <a:solidFill>
                <a:srgbClr val="FF6600"/>
              </a:solidFill>
              <a:round/>
              <a:headEnd type="stealth" w="lg" len="lg"/>
              <a:tailEnd type="stealth" w="lg" len="lg"/>
            </a:ln>
            <a:extLst>
              <a:ext uri="{909E8E84-426E-40DD-AFC4-6F175D3DCCD1}">
                <a14:hiddenFill xmlns:a14="http://schemas.microsoft.com/office/drawing/2010/main">
                  <a:solidFill>
                    <a:srgbClr val="FFFFFF"/>
                  </a:solidFill>
                </a14:hiddenFill>
              </a:ext>
            </a:extLst>
          </p:spPr>
          <p:txBody>
            <a:bodyPr lIns="109728" tIns="54864" rIns="109728" bIns="54864" anchor="ctr">
              <a:spAutoFit/>
            </a:bodyPr>
            <a:lstStyle/>
            <a:p>
              <a:endParaRPr lang="zh-CN" altLang="en-US"/>
            </a:p>
          </p:txBody>
        </p:sp>
        <p:sp>
          <p:nvSpPr>
            <p:cNvPr id="29718" name="未知"/>
            <p:cNvSpPr>
              <a:spLocks/>
            </p:cNvSpPr>
            <p:nvPr/>
          </p:nvSpPr>
          <p:spPr bwMode="auto">
            <a:xfrm>
              <a:off x="4610" y="2506"/>
              <a:ext cx="1022" cy="407"/>
            </a:xfrm>
            <a:custGeom>
              <a:avLst/>
              <a:gdLst>
                <a:gd name="T0" fmla="*/ 0 w 372"/>
                <a:gd name="T1" fmla="*/ 178578 h 145"/>
                <a:gd name="T2" fmla="*/ 235233 w 372"/>
                <a:gd name="T3" fmla="*/ 3845 h 145"/>
                <a:gd name="T4" fmla="*/ 439457 w 372"/>
                <a:gd name="T5" fmla="*/ 198944 h 145"/>
                <a:gd name="T6" fmla="*/ 0 60000 65536"/>
                <a:gd name="T7" fmla="*/ 0 60000 65536"/>
                <a:gd name="T8" fmla="*/ 0 60000 65536"/>
                <a:gd name="T9" fmla="*/ 0 w 372"/>
                <a:gd name="T10" fmla="*/ 0 h 145"/>
                <a:gd name="T11" fmla="*/ 372 w 372"/>
                <a:gd name="T12" fmla="*/ 145 h 145"/>
              </a:gdLst>
              <a:ahLst/>
              <a:cxnLst>
                <a:cxn ang="T6">
                  <a:pos x="T0" y="T1"/>
                </a:cxn>
                <a:cxn ang="T7">
                  <a:pos x="T2" y="T3"/>
                </a:cxn>
                <a:cxn ang="T8">
                  <a:pos x="T4" y="T5"/>
                </a:cxn>
              </a:cxnLst>
              <a:rect l="T9" t="T10" r="T11" b="T12"/>
              <a:pathLst>
                <a:path w="372" h="145">
                  <a:moveTo>
                    <a:pt x="0" y="130"/>
                  </a:moveTo>
                  <a:cubicBezTo>
                    <a:pt x="68" y="65"/>
                    <a:pt x="137" y="0"/>
                    <a:pt x="199" y="3"/>
                  </a:cubicBezTo>
                  <a:cubicBezTo>
                    <a:pt x="261" y="6"/>
                    <a:pt x="343" y="123"/>
                    <a:pt x="372" y="145"/>
                  </a:cubicBezTo>
                </a:path>
              </a:pathLst>
            </a:custGeom>
            <a:noFill/>
            <a:ln w="22225">
              <a:solidFill>
                <a:srgbClr val="FF6600"/>
              </a:solidFill>
              <a:round/>
              <a:headEnd type="stealth" w="lg" len="lg"/>
              <a:tailEnd type="stealth" w="lg" len="lg"/>
            </a:ln>
            <a:extLst>
              <a:ext uri="{909E8E84-426E-40DD-AFC4-6F175D3DCCD1}">
                <a14:hiddenFill xmlns:a14="http://schemas.microsoft.com/office/drawing/2010/main">
                  <a:solidFill>
                    <a:srgbClr val="FFFFFF"/>
                  </a:solidFill>
                </a14:hiddenFill>
              </a:ext>
            </a:extLst>
          </p:spPr>
          <p:txBody>
            <a:bodyPr lIns="109728" tIns="54864" rIns="109728" bIns="54864" anchor="ctr">
              <a:spAutoFit/>
            </a:bodyPr>
            <a:lstStyle/>
            <a:p>
              <a:endParaRPr lang="zh-CN" altLang="en-US"/>
            </a:p>
          </p:txBody>
        </p:sp>
        <p:sp>
          <p:nvSpPr>
            <p:cNvPr id="29719" name="未知"/>
            <p:cNvSpPr>
              <a:spLocks/>
            </p:cNvSpPr>
            <p:nvPr/>
          </p:nvSpPr>
          <p:spPr bwMode="auto">
            <a:xfrm>
              <a:off x="6785" y="2483"/>
              <a:ext cx="1022" cy="404"/>
            </a:xfrm>
            <a:custGeom>
              <a:avLst/>
              <a:gdLst>
                <a:gd name="T0" fmla="*/ 0 w 372"/>
                <a:gd name="T1" fmla="*/ 169404 h 145"/>
                <a:gd name="T2" fmla="*/ 235233 w 372"/>
                <a:gd name="T3" fmla="*/ 3681 h 145"/>
                <a:gd name="T4" fmla="*/ 439457 w 372"/>
                <a:gd name="T5" fmla="*/ 189036 h 145"/>
                <a:gd name="T6" fmla="*/ 0 60000 65536"/>
                <a:gd name="T7" fmla="*/ 0 60000 65536"/>
                <a:gd name="T8" fmla="*/ 0 60000 65536"/>
                <a:gd name="T9" fmla="*/ 0 w 372"/>
                <a:gd name="T10" fmla="*/ 0 h 145"/>
                <a:gd name="T11" fmla="*/ 372 w 372"/>
                <a:gd name="T12" fmla="*/ 145 h 145"/>
              </a:gdLst>
              <a:ahLst/>
              <a:cxnLst>
                <a:cxn ang="T6">
                  <a:pos x="T0" y="T1"/>
                </a:cxn>
                <a:cxn ang="T7">
                  <a:pos x="T2" y="T3"/>
                </a:cxn>
                <a:cxn ang="T8">
                  <a:pos x="T4" y="T5"/>
                </a:cxn>
              </a:cxnLst>
              <a:rect l="T9" t="T10" r="T11" b="T12"/>
              <a:pathLst>
                <a:path w="372" h="145">
                  <a:moveTo>
                    <a:pt x="0" y="130"/>
                  </a:moveTo>
                  <a:cubicBezTo>
                    <a:pt x="68" y="65"/>
                    <a:pt x="137" y="0"/>
                    <a:pt x="199" y="3"/>
                  </a:cubicBezTo>
                  <a:cubicBezTo>
                    <a:pt x="261" y="6"/>
                    <a:pt x="343" y="123"/>
                    <a:pt x="372" y="145"/>
                  </a:cubicBezTo>
                </a:path>
              </a:pathLst>
            </a:custGeom>
            <a:noFill/>
            <a:ln w="22225">
              <a:solidFill>
                <a:srgbClr val="FF6600"/>
              </a:solidFill>
              <a:round/>
              <a:headEnd type="stealth" w="lg" len="lg"/>
              <a:tailEnd type="stealth" w="lg" len="lg"/>
            </a:ln>
            <a:extLst>
              <a:ext uri="{909E8E84-426E-40DD-AFC4-6F175D3DCCD1}">
                <a14:hiddenFill xmlns:a14="http://schemas.microsoft.com/office/drawing/2010/main">
                  <a:solidFill>
                    <a:srgbClr val="FFFFFF"/>
                  </a:solidFill>
                </a14:hiddenFill>
              </a:ext>
            </a:extLst>
          </p:spPr>
          <p:txBody>
            <a:bodyPr lIns="109728" tIns="54864" rIns="109728" bIns="54864" anchor="ctr">
              <a:spAutoFit/>
            </a:bodyPr>
            <a:lstStyle/>
            <a:p>
              <a:endParaRPr lang="zh-CN" altLang="en-US"/>
            </a:p>
          </p:txBody>
        </p:sp>
        <p:sp>
          <p:nvSpPr>
            <p:cNvPr id="29720" name="未知"/>
            <p:cNvSpPr>
              <a:spLocks/>
            </p:cNvSpPr>
            <p:nvPr/>
          </p:nvSpPr>
          <p:spPr bwMode="auto">
            <a:xfrm>
              <a:off x="10170" y="2485"/>
              <a:ext cx="1020" cy="405"/>
            </a:xfrm>
            <a:custGeom>
              <a:avLst/>
              <a:gdLst>
                <a:gd name="T0" fmla="*/ 0 w 372"/>
                <a:gd name="T1" fmla="*/ 172357 h 145"/>
                <a:gd name="T2" fmla="*/ 232034 w 372"/>
                <a:gd name="T3" fmla="*/ 3706 h 145"/>
                <a:gd name="T4" fmla="*/ 433478 w 372"/>
                <a:gd name="T5" fmla="*/ 192258 h 145"/>
                <a:gd name="T6" fmla="*/ 0 60000 65536"/>
                <a:gd name="T7" fmla="*/ 0 60000 65536"/>
                <a:gd name="T8" fmla="*/ 0 60000 65536"/>
                <a:gd name="T9" fmla="*/ 0 w 372"/>
                <a:gd name="T10" fmla="*/ 0 h 145"/>
                <a:gd name="T11" fmla="*/ 372 w 372"/>
                <a:gd name="T12" fmla="*/ 145 h 145"/>
              </a:gdLst>
              <a:ahLst/>
              <a:cxnLst>
                <a:cxn ang="T6">
                  <a:pos x="T0" y="T1"/>
                </a:cxn>
                <a:cxn ang="T7">
                  <a:pos x="T2" y="T3"/>
                </a:cxn>
                <a:cxn ang="T8">
                  <a:pos x="T4" y="T5"/>
                </a:cxn>
              </a:cxnLst>
              <a:rect l="T9" t="T10" r="T11" b="T12"/>
              <a:pathLst>
                <a:path w="372" h="145">
                  <a:moveTo>
                    <a:pt x="0" y="130"/>
                  </a:moveTo>
                  <a:cubicBezTo>
                    <a:pt x="68" y="65"/>
                    <a:pt x="137" y="0"/>
                    <a:pt x="199" y="3"/>
                  </a:cubicBezTo>
                  <a:cubicBezTo>
                    <a:pt x="261" y="6"/>
                    <a:pt x="343" y="123"/>
                    <a:pt x="372" y="145"/>
                  </a:cubicBezTo>
                </a:path>
              </a:pathLst>
            </a:custGeom>
            <a:noFill/>
            <a:ln w="22225">
              <a:solidFill>
                <a:srgbClr val="FF6600"/>
              </a:solidFill>
              <a:round/>
              <a:headEnd type="stealth" w="lg" len="lg"/>
              <a:tailEnd type="stealth" w="lg" len="lg"/>
            </a:ln>
            <a:extLst>
              <a:ext uri="{909E8E84-426E-40DD-AFC4-6F175D3DCCD1}">
                <a14:hiddenFill xmlns:a14="http://schemas.microsoft.com/office/drawing/2010/main">
                  <a:solidFill>
                    <a:srgbClr val="FFFFFF"/>
                  </a:solidFill>
                </a14:hiddenFill>
              </a:ext>
            </a:extLst>
          </p:spPr>
          <p:txBody>
            <a:bodyPr lIns="109728" tIns="54864" rIns="109728" bIns="54864" anchor="ctr">
              <a:spAutoFit/>
            </a:bodyPr>
            <a:lstStyle/>
            <a:p>
              <a:endParaRPr lang="zh-CN" altLang="en-US"/>
            </a:p>
          </p:txBody>
        </p:sp>
      </p:grpSp>
      <p:sp>
        <p:nvSpPr>
          <p:cNvPr id="2" name="灯片编号占位符 1"/>
          <p:cNvSpPr>
            <a:spLocks noGrp="1"/>
          </p:cNvSpPr>
          <p:nvPr>
            <p:ph type="sldNum" sz="quarter" idx="10"/>
          </p:nvPr>
        </p:nvSpPr>
        <p:spPr/>
        <p:txBody>
          <a:bodyPr/>
          <a:lstStyle/>
          <a:p>
            <a:fld id="{51C954A1-9FE7-4ABB-8851-D5362BFC037D}" type="slidenum">
              <a:rPr lang="en-US" altLang="en-US" smtClean="0"/>
              <a:pPr/>
              <a:t>37</a:t>
            </a:fld>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0"/>
          <p:cNvSpPr>
            <a:spLocks noGrp="1" noChangeArrowheads="1"/>
          </p:cNvSpPr>
          <p:nvPr>
            <p:ph sz="quarter" idx="11"/>
          </p:nvPr>
        </p:nvSpPr>
        <p:spPr/>
        <p:txBody>
          <a:bodyPr/>
          <a:lstStyle/>
          <a:p>
            <a:r>
              <a:rPr lang="zh-CN" altLang="en-US" dirty="0" smtClean="0"/>
              <a:t>完整团队</a:t>
            </a:r>
            <a:endParaRPr lang="en-US" altLang="zh-CN" dirty="0" smtClean="0"/>
          </a:p>
          <a:p>
            <a:pPr lvl="1"/>
            <a:r>
              <a:rPr lang="zh-CN" altLang="en-US" dirty="0" smtClean="0"/>
              <a:t>具有跨职能团队成员，所以能够去承担多个角色</a:t>
            </a:r>
          </a:p>
          <a:p>
            <a:pPr lvl="1"/>
            <a:r>
              <a:rPr lang="zh-CN" altLang="en-US" dirty="0" smtClean="0"/>
              <a:t>更少的成员，所以管理</a:t>
            </a:r>
            <a:r>
              <a:rPr lang="zh-CN" altLang="en-US" dirty="0"/>
              <a:t>代</a:t>
            </a:r>
            <a:r>
              <a:rPr lang="zh-CN" altLang="en-US" dirty="0" smtClean="0"/>
              <a:t>价更低</a:t>
            </a:r>
          </a:p>
          <a:p>
            <a:pPr lvl="1"/>
            <a:r>
              <a:rPr lang="zh-CN" altLang="en-US" dirty="0"/>
              <a:t>良</a:t>
            </a:r>
            <a:r>
              <a:rPr lang="zh-CN" altLang="en-US" dirty="0" smtClean="0"/>
              <a:t>好的沟通和协作，能促进技能和知识的学习</a:t>
            </a:r>
          </a:p>
          <a:p>
            <a:pPr lvl="1"/>
            <a:r>
              <a:rPr lang="zh-CN" altLang="en-US" dirty="0" smtClean="0"/>
              <a:t>项目风险被降低</a:t>
            </a:r>
          </a:p>
        </p:txBody>
      </p:sp>
      <p:grpSp>
        <p:nvGrpSpPr>
          <p:cNvPr id="30723" name="Group 3"/>
          <p:cNvGrpSpPr>
            <a:grpSpLocks/>
          </p:cNvGrpSpPr>
          <p:nvPr/>
        </p:nvGrpSpPr>
        <p:grpSpPr bwMode="auto">
          <a:xfrm>
            <a:off x="4577556" y="2635624"/>
            <a:ext cx="4048125" cy="3889001"/>
            <a:chOff x="0" y="0"/>
            <a:chExt cx="2382" cy="2511"/>
          </a:xfrm>
        </p:grpSpPr>
        <p:grpSp>
          <p:nvGrpSpPr>
            <p:cNvPr id="30725" name="Group 4"/>
            <p:cNvGrpSpPr>
              <a:grpSpLocks noChangeAspect="1"/>
            </p:cNvGrpSpPr>
            <p:nvPr/>
          </p:nvGrpSpPr>
          <p:grpSpPr bwMode="auto">
            <a:xfrm>
              <a:off x="0" y="764"/>
              <a:ext cx="691" cy="723"/>
              <a:chOff x="0" y="0"/>
              <a:chExt cx="691" cy="723"/>
            </a:xfrm>
          </p:grpSpPr>
          <p:pic>
            <p:nvPicPr>
              <p:cNvPr id="30758" name="Picture 5" descr="BusinessAnaly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 y="0"/>
                <a:ext cx="605"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9" name="AutoShape 6"/>
              <p:cNvSpPr>
                <a:spLocks noChangeAspect="1" noChangeArrowheads="1"/>
              </p:cNvSpPr>
              <p:nvPr/>
            </p:nvSpPr>
            <p:spPr bwMode="auto">
              <a:xfrm>
                <a:off x="5" y="459"/>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30760" name="Text Box 7"/>
              <p:cNvSpPr txBox="1">
                <a:spLocks noChangeAspect="1" noChangeArrowheads="1"/>
              </p:cNvSpPr>
              <p:nvPr/>
            </p:nvSpPr>
            <p:spPr bwMode="auto">
              <a:xfrm>
                <a:off x="0" y="466"/>
                <a:ext cx="69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产品负责人</a:t>
                </a:r>
              </a:p>
            </p:txBody>
          </p:sp>
        </p:grpSp>
        <p:grpSp>
          <p:nvGrpSpPr>
            <p:cNvPr id="30726" name="Group 8"/>
            <p:cNvGrpSpPr>
              <a:grpSpLocks noChangeAspect="1"/>
            </p:cNvGrpSpPr>
            <p:nvPr/>
          </p:nvGrpSpPr>
          <p:grpSpPr bwMode="auto">
            <a:xfrm>
              <a:off x="1691" y="754"/>
              <a:ext cx="691" cy="711"/>
              <a:chOff x="0" y="0"/>
              <a:chExt cx="691" cy="711"/>
            </a:xfrm>
          </p:grpSpPr>
          <p:pic>
            <p:nvPicPr>
              <p:cNvPr id="30754" name="Picture 9" descr="SoftwareArchit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 y="0"/>
                <a:ext cx="605"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55" name="Group 10"/>
              <p:cNvGrpSpPr>
                <a:grpSpLocks noChangeAspect="1"/>
              </p:cNvGrpSpPr>
              <p:nvPr/>
            </p:nvGrpSpPr>
            <p:grpSpPr bwMode="auto">
              <a:xfrm>
                <a:off x="0" y="466"/>
                <a:ext cx="691" cy="245"/>
                <a:chOff x="0" y="0"/>
                <a:chExt cx="691" cy="245"/>
              </a:xfrm>
            </p:grpSpPr>
            <p:sp>
              <p:nvSpPr>
                <p:cNvPr id="30756" name="AutoShape 11"/>
                <p:cNvSpPr>
                  <a:spLocks noChangeAspect="1" noChangeArrowheads="1"/>
                </p:cNvSpPr>
                <p:nvPr/>
              </p:nvSpPr>
              <p:spPr bwMode="auto">
                <a:xfrm>
                  <a:off x="6" y="1"/>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30757" name="Text Box 12"/>
                <p:cNvSpPr txBox="1">
                  <a:spLocks noChangeAspect="1" noChangeArrowheads="1"/>
                </p:cNvSpPr>
                <p:nvPr/>
              </p:nvSpPr>
              <p:spPr bwMode="auto">
                <a:xfrm>
                  <a:off x="0" y="0"/>
                  <a:ext cx="69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团队成员</a:t>
                  </a:r>
                </a:p>
              </p:txBody>
            </p:sp>
          </p:grpSp>
        </p:grpSp>
        <p:grpSp>
          <p:nvGrpSpPr>
            <p:cNvPr id="30727" name="Group 13"/>
            <p:cNvGrpSpPr>
              <a:grpSpLocks noChangeAspect="1"/>
            </p:cNvGrpSpPr>
            <p:nvPr/>
          </p:nvGrpSpPr>
          <p:grpSpPr bwMode="auto">
            <a:xfrm>
              <a:off x="200" y="1548"/>
              <a:ext cx="691" cy="713"/>
              <a:chOff x="0" y="0"/>
              <a:chExt cx="691" cy="713"/>
            </a:xfrm>
          </p:grpSpPr>
          <p:pic>
            <p:nvPicPr>
              <p:cNvPr id="30751" name="Picture 14" descr="ProjectManag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 y="0"/>
                <a:ext cx="605"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2" name="AutoShape 15"/>
              <p:cNvSpPr>
                <a:spLocks noChangeAspect="1" noChangeArrowheads="1"/>
              </p:cNvSpPr>
              <p:nvPr/>
            </p:nvSpPr>
            <p:spPr bwMode="auto">
              <a:xfrm>
                <a:off x="6" y="469"/>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30753" name="Text Box 16"/>
              <p:cNvSpPr txBox="1">
                <a:spLocks noChangeAspect="1" noChangeArrowheads="1"/>
              </p:cNvSpPr>
              <p:nvPr/>
            </p:nvSpPr>
            <p:spPr bwMode="auto">
              <a:xfrm>
                <a:off x="0" y="474"/>
                <a:ext cx="69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团队负责人</a:t>
                </a:r>
              </a:p>
            </p:txBody>
          </p:sp>
        </p:grpSp>
        <p:grpSp>
          <p:nvGrpSpPr>
            <p:cNvPr id="30728" name="Group 17"/>
            <p:cNvGrpSpPr>
              <a:grpSpLocks noChangeAspect="1"/>
            </p:cNvGrpSpPr>
            <p:nvPr/>
          </p:nvGrpSpPr>
          <p:grpSpPr bwMode="auto">
            <a:xfrm>
              <a:off x="852" y="1784"/>
              <a:ext cx="691" cy="727"/>
              <a:chOff x="0" y="0"/>
              <a:chExt cx="691" cy="727"/>
            </a:xfrm>
          </p:grpSpPr>
          <p:pic>
            <p:nvPicPr>
              <p:cNvPr id="30747" name="Picture 18" descr="DeploymentManag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 y="0"/>
                <a:ext cx="605"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8" name="Picture 19" descr="Tester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 y="20"/>
                <a:ext cx="534"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9" name="AutoShape 20"/>
              <p:cNvSpPr>
                <a:spLocks noChangeAspect="1" noChangeArrowheads="1"/>
              </p:cNvSpPr>
              <p:nvPr/>
            </p:nvSpPr>
            <p:spPr bwMode="auto">
              <a:xfrm>
                <a:off x="5" y="466"/>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30750" name="Text Box 21"/>
              <p:cNvSpPr txBox="1">
                <a:spLocks noChangeAspect="1" noChangeArrowheads="1"/>
              </p:cNvSpPr>
              <p:nvPr/>
            </p:nvSpPr>
            <p:spPr bwMode="auto">
              <a:xfrm>
                <a:off x="0" y="470"/>
                <a:ext cx="69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团队成员</a:t>
                </a:r>
              </a:p>
            </p:txBody>
          </p:sp>
        </p:grpSp>
        <p:grpSp>
          <p:nvGrpSpPr>
            <p:cNvPr id="30729" name="Group 22"/>
            <p:cNvGrpSpPr>
              <a:grpSpLocks noChangeAspect="1"/>
            </p:cNvGrpSpPr>
            <p:nvPr/>
          </p:nvGrpSpPr>
          <p:grpSpPr bwMode="auto">
            <a:xfrm>
              <a:off x="653" y="0"/>
              <a:ext cx="1077" cy="1114"/>
              <a:chOff x="0" y="0"/>
              <a:chExt cx="1077" cy="1114"/>
            </a:xfrm>
          </p:grpSpPr>
          <p:pic>
            <p:nvPicPr>
              <p:cNvPr id="30741" name="Picture 23" descr="Developer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 y="0"/>
                <a:ext cx="604" cy="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2" name="Picture 24" descr="Manager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3" y="386"/>
                <a:ext cx="604" cy="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3" name="Picture 25" descr="Developer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72"/>
                <a:ext cx="604"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44" name="Group 26"/>
              <p:cNvGrpSpPr>
                <a:grpSpLocks noChangeAspect="1"/>
              </p:cNvGrpSpPr>
              <p:nvPr/>
            </p:nvGrpSpPr>
            <p:grpSpPr bwMode="auto">
              <a:xfrm>
                <a:off x="90" y="870"/>
                <a:ext cx="866" cy="244"/>
                <a:chOff x="0" y="0"/>
                <a:chExt cx="758" cy="244"/>
              </a:xfrm>
            </p:grpSpPr>
            <p:sp>
              <p:nvSpPr>
                <p:cNvPr id="30745" name="AutoShape 27"/>
                <p:cNvSpPr>
                  <a:spLocks noChangeAspect="1" noChangeArrowheads="1"/>
                </p:cNvSpPr>
                <p:nvPr/>
              </p:nvSpPr>
              <p:spPr bwMode="auto">
                <a:xfrm>
                  <a:off x="35" y="0"/>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30746" name="Text Box 28"/>
                <p:cNvSpPr txBox="1">
                  <a:spLocks noChangeAspect="1" noChangeArrowheads="1"/>
                </p:cNvSpPr>
                <p:nvPr/>
              </p:nvSpPr>
              <p:spPr bwMode="auto">
                <a:xfrm>
                  <a:off x="0" y="43"/>
                  <a:ext cx="75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涉众</a:t>
                  </a:r>
                </a:p>
              </p:txBody>
            </p:sp>
          </p:grpSp>
        </p:grpSp>
        <p:sp>
          <p:nvSpPr>
            <p:cNvPr id="30730" name="Line 29"/>
            <p:cNvSpPr>
              <a:spLocks noChangeShapeType="1"/>
            </p:cNvSpPr>
            <p:nvPr/>
          </p:nvSpPr>
          <p:spPr bwMode="auto">
            <a:xfrm>
              <a:off x="1181" y="1136"/>
              <a:ext cx="0" cy="179"/>
            </a:xfrm>
            <a:prstGeom prst="line">
              <a:avLst/>
            </a:prstGeom>
            <a:noFill/>
            <a:ln w="22225">
              <a:solidFill>
                <a:srgbClr val="FF6600"/>
              </a:solidFill>
              <a:round/>
              <a:headEnd type="stealth" w="lg" len="lg"/>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grpSp>
          <p:nvGrpSpPr>
            <p:cNvPr id="30731" name="Group 30"/>
            <p:cNvGrpSpPr>
              <a:grpSpLocks noChangeAspect="1"/>
            </p:cNvGrpSpPr>
            <p:nvPr/>
          </p:nvGrpSpPr>
          <p:grpSpPr bwMode="auto">
            <a:xfrm>
              <a:off x="1530" y="1519"/>
              <a:ext cx="691" cy="751"/>
              <a:chOff x="0" y="0"/>
              <a:chExt cx="691" cy="751"/>
            </a:xfrm>
          </p:grpSpPr>
          <p:pic>
            <p:nvPicPr>
              <p:cNvPr id="30737" name="Picture 31" descr="Developer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 y="0"/>
                <a:ext cx="605"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38" name="Group 32"/>
              <p:cNvGrpSpPr>
                <a:grpSpLocks noChangeAspect="1"/>
              </p:cNvGrpSpPr>
              <p:nvPr/>
            </p:nvGrpSpPr>
            <p:grpSpPr bwMode="auto">
              <a:xfrm>
                <a:off x="0" y="494"/>
                <a:ext cx="691" cy="257"/>
                <a:chOff x="0" y="0"/>
                <a:chExt cx="691" cy="257"/>
              </a:xfrm>
            </p:grpSpPr>
            <p:sp>
              <p:nvSpPr>
                <p:cNvPr id="30739" name="AutoShape 33"/>
                <p:cNvSpPr>
                  <a:spLocks noChangeAspect="1" noChangeArrowheads="1"/>
                </p:cNvSpPr>
                <p:nvPr/>
              </p:nvSpPr>
              <p:spPr bwMode="auto">
                <a:xfrm>
                  <a:off x="6" y="1"/>
                  <a:ext cx="680" cy="244"/>
                </a:xfrm>
                <a:prstGeom prst="roundRect">
                  <a:avLst>
                    <a:gd name="adj" fmla="val 39463"/>
                  </a:avLst>
                </a:prstGeom>
                <a:solidFill>
                  <a:srgbClr val="ADEBEA">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30740" name="Text Box 34"/>
                <p:cNvSpPr txBox="1">
                  <a:spLocks noChangeAspect="1" noChangeArrowheads="1"/>
                </p:cNvSpPr>
                <p:nvPr/>
              </p:nvSpPr>
              <p:spPr bwMode="auto">
                <a:xfrm>
                  <a:off x="0" y="0"/>
                  <a:ext cx="69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buClr>
                      <a:schemeClr val="accent2"/>
                    </a:buClr>
                    <a:buFont typeface="WingDings" panose="05000000000000000000" pitchFamily="2" charset="2"/>
                    <a:buNone/>
                  </a:pPr>
                  <a:r>
                    <a:rPr lang="zh-CN" altLang="en-US" sz="1200" b="1"/>
                    <a:t>团队成员</a:t>
                  </a:r>
                </a:p>
              </p:txBody>
            </p:sp>
          </p:grpSp>
        </p:grpSp>
        <p:sp>
          <p:nvSpPr>
            <p:cNvPr id="30732" name="Line 35"/>
            <p:cNvSpPr>
              <a:spLocks noChangeShapeType="1"/>
            </p:cNvSpPr>
            <p:nvPr/>
          </p:nvSpPr>
          <p:spPr bwMode="auto">
            <a:xfrm>
              <a:off x="711" y="1293"/>
              <a:ext cx="367" cy="47"/>
            </a:xfrm>
            <a:prstGeom prst="line">
              <a:avLst/>
            </a:prstGeom>
            <a:noFill/>
            <a:ln w="22225">
              <a:solidFill>
                <a:srgbClr val="FF6600"/>
              </a:solidFill>
              <a:round/>
              <a:headEnd type="stealth" w="lg" len="lg"/>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30733" name="Line 36"/>
            <p:cNvSpPr>
              <a:spLocks noChangeShapeType="1"/>
            </p:cNvSpPr>
            <p:nvPr/>
          </p:nvSpPr>
          <p:spPr bwMode="auto">
            <a:xfrm flipV="1">
              <a:off x="1240" y="1278"/>
              <a:ext cx="367" cy="70"/>
            </a:xfrm>
            <a:prstGeom prst="line">
              <a:avLst/>
            </a:prstGeom>
            <a:noFill/>
            <a:ln w="22225">
              <a:solidFill>
                <a:srgbClr val="FF6600"/>
              </a:solidFill>
              <a:round/>
              <a:headEnd type="stealth" w="lg" len="lg"/>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30734" name="Line 37"/>
            <p:cNvSpPr>
              <a:spLocks noChangeShapeType="1"/>
            </p:cNvSpPr>
            <p:nvPr/>
          </p:nvSpPr>
          <p:spPr bwMode="auto">
            <a:xfrm flipV="1">
              <a:off x="842" y="1436"/>
              <a:ext cx="255" cy="208"/>
            </a:xfrm>
            <a:prstGeom prst="line">
              <a:avLst/>
            </a:prstGeom>
            <a:noFill/>
            <a:ln w="22225">
              <a:solidFill>
                <a:srgbClr val="FF6600"/>
              </a:solidFill>
              <a:round/>
              <a:headEnd type="stealth" w="lg" len="lg"/>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30735" name="Line 38"/>
            <p:cNvSpPr>
              <a:spLocks noChangeShapeType="1"/>
            </p:cNvSpPr>
            <p:nvPr/>
          </p:nvSpPr>
          <p:spPr bwMode="auto">
            <a:xfrm>
              <a:off x="1235" y="1449"/>
              <a:ext cx="333" cy="180"/>
            </a:xfrm>
            <a:prstGeom prst="line">
              <a:avLst/>
            </a:prstGeom>
            <a:noFill/>
            <a:ln w="22225">
              <a:solidFill>
                <a:srgbClr val="FF6600"/>
              </a:solidFill>
              <a:round/>
              <a:headEnd type="stealth" w="lg" len="lg"/>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sp>
          <p:nvSpPr>
            <p:cNvPr id="30736" name="Line 39"/>
            <p:cNvSpPr>
              <a:spLocks noChangeShapeType="1"/>
            </p:cNvSpPr>
            <p:nvPr/>
          </p:nvSpPr>
          <p:spPr bwMode="auto">
            <a:xfrm>
              <a:off x="1190" y="1461"/>
              <a:ext cx="1" cy="291"/>
            </a:xfrm>
            <a:prstGeom prst="line">
              <a:avLst/>
            </a:prstGeom>
            <a:noFill/>
            <a:ln w="22225">
              <a:solidFill>
                <a:srgbClr val="FF6600"/>
              </a:solidFill>
              <a:round/>
              <a:headEnd type="stealth" w="lg" len="lg"/>
              <a:tailEnd type="stealth"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p>
          </p:txBody>
        </p:sp>
      </p:grpSp>
      <p:sp>
        <p:nvSpPr>
          <p:cNvPr id="2" name="灯片编号占位符 1"/>
          <p:cNvSpPr>
            <a:spLocks noGrp="1"/>
          </p:cNvSpPr>
          <p:nvPr>
            <p:ph type="sldNum" sz="quarter" idx="10"/>
          </p:nvPr>
        </p:nvSpPr>
        <p:spPr/>
        <p:txBody>
          <a:bodyPr/>
          <a:lstStyle/>
          <a:p>
            <a:fld id="{51C954A1-9FE7-4ABB-8851-D5362BFC037D}" type="slidenum">
              <a:rPr lang="en-US" altLang="en-US" smtClean="0"/>
              <a:pPr/>
              <a:t>38</a:t>
            </a:fld>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smtClean="0"/>
              <a:t>3. </a:t>
            </a:r>
            <a:r>
              <a:rPr lang="zh-CN" altLang="en-US" dirty="0" smtClean="0"/>
              <a:t>完整团队中的成员</a:t>
            </a:r>
            <a:r>
              <a:rPr lang="en-US" altLang="zh-CN" dirty="0" smtClean="0"/>
              <a:t>——</a:t>
            </a:r>
            <a:r>
              <a:rPr lang="zh-CN" altLang="en-US" dirty="0" smtClean="0"/>
              <a:t>每一个人的权利</a:t>
            </a:r>
          </a:p>
        </p:txBody>
      </p:sp>
      <p:sp>
        <p:nvSpPr>
          <p:cNvPr id="31747" name="Rectangle 3"/>
          <p:cNvSpPr>
            <a:spLocks noGrp="1" noChangeArrowheads="1"/>
          </p:cNvSpPr>
          <p:nvPr>
            <p:ph sz="quarter" idx="11"/>
          </p:nvPr>
        </p:nvSpPr>
        <p:spPr/>
        <p:txBody>
          <a:bodyPr>
            <a:noAutofit/>
          </a:bodyPr>
          <a:lstStyle/>
          <a:p>
            <a:r>
              <a:rPr lang="zh-CN" altLang="en-US" sz="2200" dirty="0" smtClean="0"/>
              <a:t>被</a:t>
            </a:r>
            <a:r>
              <a:rPr lang="zh-CN" altLang="en-US" sz="2200" b="1" dirty="0" smtClean="0">
                <a:solidFill>
                  <a:srgbClr val="C00000"/>
                </a:solidFill>
              </a:rPr>
              <a:t>尊重</a:t>
            </a:r>
            <a:r>
              <a:rPr lang="zh-CN" altLang="en-US" sz="2200" dirty="0" smtClean="0"/>
              <a:t>的对待</a:t>
            </a:r>
            <a:r>
              <a:rPr lang="en-US" altLang="zh-CN" sz="2200" dirty="0" smtClean="0"/>
              <a:t>(To be treated with respect) </a:t>
            </a:r>
          </a:p>
          <a:p>
            <a:r>
              <a:rPr lang="zh-CN" altLang="en-US" sz="2200" dirty="0" smtClean="0"/>
              <a:t>基于项目</a:t>
            </a:r>
            <a:r>
              <a:rPr lang="zh-CN" altLang="en-US" sz="2200" b="1" dirty="0" smtClean="0">
                <a:solidFill>
                  <a:srgbClr val="C00000"/>
                </a:solidFill>
              </a:rPr>
              <a:t>共识</a:t>
            </a:r>
            <a:r>
              <a:rPr lang="zh-CN" altLang="en-US" sz="2200" dirty="0" smtClean="0"/>
              <a:t>，任何时候都能接收工作，保质保量 </a:t>
            </a:r>
          </a:p>
          <a:p>
            <a:r>
              <a:rPr lang="zh-CN" altLang="en-US" sz="2200" dirty="0" smtClean="0"/>
              <a:t>能够对个人工作</a:t>
            </a:r>
            <a:r>
              <a:rPr lang="zh-CN" altLang="en-US" sz="2200" b="1" dirty="0" smtClean="0">
                <a:solidFill>
                  <a:srgbClr val="C00000"/>
                </a:solidFill>
              </a:rPr>
              <a:t>估计</a:t>
            </a:r>
            <a:r>
              <a:rPr lang="zh-CN" altLang="en-US" sz="2200" dirty="0" smtClean="0"/>
              <a:t>耗时，同时这些估计能够被其他人所尊重</a:t>
            </a:r>
          </a:p>
          <a:p>
            <a:r>
              <a:rPr lang="zh-CN" altLang="en-US" sz="2200" dirty="0" smtClean="0"/>
              <a:t>能够获得</a:t>
            </a:r>
            <a:r>
              <a:rPr lang="zh-CN" altLang="en-US" sz="2200" b="1" dirty="0">
                <a:solidFill>
                  <a:srgbClr val="C00000"/>
                </a:solidFill>
              </a:rPr>
              <a:t>足够的资源</a:t>
            </a:r>
            <a:r>
              <a:rPr lang="zh-CN" altLang="en-US" sz="2200" dirty="0" smtClean="0"/>
              <a:t>（时间，资金等）开展工作</a:t>
            </a:r>
          </a:p>
          <a:p>
            <a:r>
              <a:rPr lang="zh-CN" altLang="en-US" sz="2200" dirty="0" smtClean="0"/>
              <a:t>能够</a:t>
            </a:r>
            <a:r>
              <a:rPr lang="zh-CN" altLang="en-US" sz="2200" b="1" dirty="0" smtClean="0">
                <a:solidFill>
                  <a:srgbClr val="C00000"/>
                </a:solidFill>
              </a:rPr>
              <a:t>决定资源的使用方式</a:t>
            </a:r>
            <a:endParaRPr lang="zh-CN" altLang="en-US" sz="2200" dirty="0" smtClean="0"/>
          </a:p>
          <a:p>
            <a:r>
              <a:rPr lang="zh-CN" altLang="en-US" sz="2200" b="1" dirty="0" smtClean="0">
                <a:solidFill>
                  <a:srgbClr val="C00000"/>
                </a:solidFill>
              </a:rPr>
              <a:t>拥有学习的机会</a:t>
            </a:r>
            <a:r>
              <a:rPr lang="zh-CN" altLang="en-US" sz="2200" dirty="0" smtClean="0"/>
              <a:t>，业务人员往往希望学习技术，而技术人员则可能更需要学习业务知识</a:t>
            </a:r>
          </a:p>
          <a:p>
            <a:r>
              <a:rPr lang="zh-CN" altLang="en-US" sz="2200" dirty="0" smtClean="0"/>
              <a:t>能够适时的作出</a:t>
            </a:r>
            <a:r>
              <a:rPr lang="zh-CN" altLang="en-US" sz="2200" b="1" dirty="0">
                <a:solidFill>
                  <a:srgbClr val="C00000"/>
                </a:solidFill>
              </a:rPr>
              <a:t>决</a:t>
            </a:r>
            <a:r>
              <a:rPr lang="zh-CN" altLang="en-US" sz="2200" b="1" dirty="0" smtClean="0">
                <a:solidFill>
                  <a:srgbClr val="C00000"/>
                </a:solidFill>
              </a:rPr>
              <a:t>策</a:t>
            </a:r>
            <a:endParaRPr lang="zh-CN" altLang="en-US" sz="2200" dirty="0" smtClean="0"/>
          </a:p>
          <a:p>
            <a:r>
              <a:rPr lang="zh-CN" altLang="en-US" sz="2200" dirty="0" smtClean="0"/>
              <a:t>能够</a:t>
            </a:r>
            <a:r>
              <a:rPr lang="zh-CN" altLang="en-US" sz="2200" b="1" dirty="0" smtClean="0">
                <a:solidFill>
                  <a:srgbClr val="C00000"/>
                </a:solidFill>
              </a:rPr>
              <a:t>适时的</a:t>
            </a:r>
            <a:r>
              <a:rPr lang="zh-CN" altLang="en-US" sz="2200" b="1" dirty="0">
                <a:solidFill>
                  <a:srgbClr val="C00000"/>
                </a:solidFill>
              </a:rPr>
              <a:t>获得有用的，正确的信息</a:t>
            </a:r>
            <a:r>
              <a:rPr lang="zh-CN" altLang="en-US" sz="2200" dirty="0" smtClean="0"/>
              <a:t>。尽管有时候这些信息只是目前最好的。例如需求排序表，详细的领域概念，详细的设计等</a:t>
            </a:r>
          </a:p>
          <a:p>
            <a:r>
              <a:rPr lang="zh-CN" altLang="en-US" sz="2200" dirty="0" smtClean="0"/>
              <a:t>拥有标准软件流程，</a:t>
            </a:r>
            <a:r>
              <a:rPr lang="zh-CN" altLang="en-US" sz="2200" b="1" dirty="0">
                <a:solidFill>
                  <a:srgbClr val="C00000"/>
                </a:solidFill>
              </a:rPr>
              <a:t>遵</a:t>
            </a:r>
            <a:r>
              <a:rPr lang="zh-CN" altLang="en-US" sz="2200" b="1" dirty="0" smtClean="0">
                <a:solidFill>
                  <a:srgbClr val="C00000"/>
                </a:solidFill>
              </a:rPr>
              <a:t>循流</a:t>
            </a:r>
            <a:r>
              <a:rPr lang="zh-CN" altLang="en-US" sz="2200" b="1" dirty="0">
                <a:solidFill>
                  <a:srgbClr val="C00000"/>
                </a:solidFill>
              </a:rPr>
              <a:t>程</a:t>
            </a:r>
            <a:r>
              <a:rPr lang="zh-CN" altLang="en-US" sz="2200" dirty="0" smtClean="0"/>
              <a:t>并在需要的时候积极</a:t>
            </a:r>
            <a:r>
              <a:rPr lang="zh-CN" altLang="en-US" sz="2200" b="1" dirty="0" smtClean="0">
                <a:solidFill>
                  <a:srgbClr val="C00000"/>
                </a:solidFill>
              </a:rPr>
              <a:t>改进这些流程</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39</a:t>
            </a:fld>
            <a:endParaRPr lang="en-US"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mtClean="0"/>
              <a:t>本章目标</a:t>
            </a:r>
            <a:endParaRPr lang="zh-CN" altLang="en-US" dirty="0" smtClean="0"/>
          </a:p>
        </p:txBody>
      </p:sp>
      <p:sp>
        <p:nvSpPr>
          <p:cNvPr id="7171" name="Rectangle 3"/>
          <p:cNvSpPr>
            <a:spLocks noGrp="1" noChangeArrowheads="1"/>
          </p:cNvSpPr>
          <p:nvPr>
            <p:ph sz="quarter" idx="11"/>
          </p:nvPr>
        </p:nvSpPr>
        <p:spPr/>
        <p:txBody>
          <a:bodyPr/>
          <a:lstStyle/>
          <a:p>
            <a:r>
              <a:rPr lang="zh-CN" altLang="en-US" dirty="0" smtClean="0"/>
              <a:t>通过本章的学习，你可以：</a:t>
            </a:r>
          </a:p>
          <a:p>
            <a:pPr lvl="1"/>
            <a:r>
              <a:rPr lang="zh-CN" altLang="en-US" dirty="0" smtClean="0"/>
              <a:t>清楚敏捷项目团队的主要角色</a:t>
            </a:r>
            <a:endParaRPr lang="en-US" altLang="zh-CN" dirty="0" smtClean="0"/>
          </a:p>
          <a:p>
            <a:pPr lvl="1"/>
            <a:r>
              <a:rPr lang="zh-CN" altLang="en-US" dirty="0" smtClean="0"/>
              <a:t>清楚命令控制式管理策略和自组织之间的区别</a:t>
            </a:r>
          </a:p>
          <a:p>
            <a:pPr lvl="1"/>
            <a:r>
              <a:rPr lang="zh-CN" altLang="en-US" dirty="0" smtClean="0"/>
              <a:t>清楚用于组织敏捷团队的策略</a:t>
            </a:r>
            <a:endParaRPr lang="en-US" altLang="zh-CN" dirty="0" smtClean="0"/>
          </a:p>
          <a:p>
            <a:pPr lvl="1"/>
            <a:r>
              <a:rPr lang="zh-CN" altLang="en-US" dirty="0" smtClean="0"/>
              <a:t>清楚“完整团队”的意义</a:t>
            </a:r>
          </a:p>
          <a:p>
            <a:pPr lvl="1"/>
            <a:r>
              <a:rPr lang="zh-CN" altLang="en-US" dirty="0" smtClean="0"/>
              <a:t>清楚如何组织敏捷的工作环境</a:t>
            </a:r>
            <a:endParaRPr lang="en-US" altLang="zh-CN" dirty="0" smtClean="0"/>
          </a:p>
          <a:p>
            <a:pPr lvl="1"/>
            <a:r>
              <a:rPr lang="zh-CN" altLang="en-US" dirty="0" smtClean="0"/>
              <a:t>了解传统团队组织方法</a:t>
            </a:r>
          </a:p>
          <a:p>
            <a:pPr lvl="1"/>
            <a:endParaRPr lang="zh-CN" altLang="en-US" dirty="0" smtClean="0"/>
          </a:p>
          <a:p>
            <a:pPr lvl="1"/>
            <a:endParaRPr lang="zh-CN" altLang="en-US" dirty="0" smtClean="0"/>
          </a:p>
          <a:p>
            <a:pPr lvl="1"/>
            <a:endParaRPr lang="zh-CN" altLang="en-US" dirty="0" smtClean="0"/>
          </a:p>
          <a:p>
            <a:pPr lvl="2"/>
            <a:endParaRPr lang="zh-CN" altLang="en-US"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4</a:t>
            </a:fld>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dirty="0" smtClean="0"/>
              <a:t>——</a:t>
            </a:r>
            <a:r>
              <a:rPr lang="zh-CN" altLang="en-US" dirty="0" smtClean="0"/>
              <a:t>每一个人的职责</a:t>
            </a:r>
          </a:p>
        </p:txBody>
      </p:sp>
      <p:sp>
        <p:nvSpPr>
          <p:cNvPr id="32771" name="Rectangle 3"/>
          <p:cNvSpPr>
            <a:spLocks noGrp="1" noChangeArrowheads="1"/>
          </p:cNvSpPr>
          <p:nvPr>
            <p:ph sz="quarter" idx="11"/>
          </p:nvPr>
        </p:nvSpPr>
        <p:spPr/>
        <p:txBody>
          <a:bodyPr/>
          <a:lstStyle/>
          <a:p>
            <a:r>
              <a:rPr lang="zh-CN" altLang="en-US" dirty="0" smtClean="0"/>
              <a:t>在你选择的资源环境下，</a:t>
            </a:r>
            <a:r>
              <a:rPr lang="zh-CN" altLang="en-US" b="1" dirty="0" smtClean="0">
                <a:solidFill>
                  <a:srgbClr val="C00000"/>
                </a:solidFill>
              </a:rPr>
              <a:t>构建</a:t>
            </a:r>
            <a:r>
              <a:rPr lang="zh-CN" altLang="en-US" dirty="0" smtClean="0"/>
              <a:t>满足需求的系统</a:t>
            </a:r>
            <a:endParaRPr lang="en-US" altLang="zh-CN" dirty="0" smtClean="0"/>
          </a:p>
          <a:p>
            <a:r>
              <a:rPr lang="zh-CN" altLang="en-US" dirty="0" smtClean="0"/>
              <a:t>乐于和其他人</a:t>
            </a:r>
            <a:r>
              <a:rPr lang="zh-CN" altLang="en-US" b="1" dirty="0" smtClean="0">
                <a:solidFill>
                  <a:srgbClr val="C00000"/>
                </a:solidFill>
              </a:rPr>
              <a:t>共事</a:t>
            </a:r>
            <a:r>
              <a:rPr lang="zh-CN" altLang="en-US" dirty="0" smtClean="0"/>
              <a:t>，特别是那些“不速之客”</a:t>
            </a:r>
            <a:endParaRPr lang="en-US" altLang="zh-CN" dirty="0" smtClean="0"/>
          </a:p>
          <a:p>
            <a:pPr lvl="1"/>
            <a:r>
              <a:rPr lang="zh-CN" altLang="en-US" dirty="0"/>
              <a:t>例</a:t>
            </a:r>
            <a:r>
              <a:rPr lang="zh-CN" altLang="en-US" dirty="0" smtClean="0"/>
              <a:t>如你期待之外的专家 </a:t>
            </a:r>
          </a:p>
          <a:p>
            <a:r>
              <a:rPr lang="zh-CN" altLang="en-US" dirty="0" smtClean="0"/>
              <a:t>乐于</a:t>
            </a:r>
            <a:r>
              <a:rPr lang="zh-CN" altLang="en-US" b="1" dirty="0" smtClean="0">
                <a:solidFill>
                  <a:srgbClr val="C00000"/>
                </a:solidFill>
              </a:rPr>
              <a:t>分享</a:t>
            </a:r>
            <a:r>
              <a:rPr lang="zh-CN" altLang="en-US" dirty="0" smtClean="0"/>
              <a:t>所有的信息，包括“工作进度”</a:t>
            </a:r>
            <a:r>
              <a:rPr lang="zh-CN" altLang="en-US" dirty="0"/>
              <a:t>等</a:t>
            </a:r>
            <a:r>
              <a:rPr lang="zh-CN" altLang="en-US" dirty="0" smtClean="0"/>
              <a:t> </a:t>
            </a:r>
          </a:p>
          <a:p>
            <a:r>
              <a:rPr lang="zh-CN" altLang="en-US" dirty="0" smtClean="0"/>
              <a:t>积极的</a:t>
            </a:r>
            <a:r>
              <a:rPr lang="zh-CN" altLang="en-US" b="1" dirty="0" smtClean="0">
                <a:solidFill>
                  <a:srgbClr val="C00000"/>
                </a:solidFill>
              </a:rPr>
              <a:t>扩展</a:t>
            </a:r>
            <a:r>
              <a:rPr lang="zh-CN" altLang="en-US" dirty="0" smtClean="0"/>
              <a:t>你的知识和技能 </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40</a:t>
            </a:fld>
            <a:endParaRPr lang="en-US" alt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074"/>
          <p:cNvSpPr>
            <a:spLocks noGrp="1" noChangeArrowheads="1"/>
          </p:cNvSpPr>
          <p:nvPr>
            <p:ph type="title"/>
          </p:nvPr>
        </p:nvSpPr>
        <p:spPr/>
        <p:txBody>
          <a:bodyPr/>
          <a:lstStyle/>
          <a:p>
            <a:r>
              <a:rPr lang="en-US" altLang="zh-CN" dirty="0" smtClean="0"/>
              <a:t>4. </a:t>
            </a:r>
            <a:r>
              <a:rPr lang="zh-CN" altLang="en-US" dirty="0" smtClean="0"/>
              <a:t>完整团队的特点</a:t>
            </a:r>
            <a:r>
              <a:rPr lang="en-US" altLang="zh-CN" dirty="0" smtClean="0"/>
              <a:t>——1</a:t>
            </a:r>
            <a:r>
              <a:rPr lang="zh-CN" altLang="en-US" dirty="0" smtClean="0"/>
              <a:t>）</a:t>
            </a:r>
            <a:r>
              <a:rPr lang="en-US" altLang="zh-CN" dirty="0" smtClean="0"/>
              <a:t> </a:t>
            </a:r>
            <a:r>
              <a:rPr lang="zh-CN" altLang="en-US" dirty="0" smtClean="0"/>
              <a:t>敏捷化的</a:t>
            </a:r>
            <a:endParaRPr lang="en-US" altLang="zh-CN" dirty="0" smtClean="0"/>
          </a:p>
        </p:txBody>
      </p:sp>
      <p:sp>
        <p:nvSpPr>
          <p:cNvPr id="33796" name="TextBox 7"/>
          <p:cNvSpPr txBox="1">
            <a:spLocks noChangeArrowheads="1"/>
          </p:cNvSpPr>
          <p:nvPr/>
        </p:nvSpPr>
        <p:spPr bwMode="auto">
          <a:xfrm>
            <a:off x="731838" y="4897438"/>
            <a:ext cx="531336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20000"/>
              </a:lnSpc>
              <a:buClr>
                <a:schemeClr val="hlink"/>
              </a:buClr>
              <a:buFont typeface="WingDings" panose="05000000000000000000" pitchFamily="2" charset="2"/>
              <a:buChar char="ü"/>
            </a:pPr>
            <a:r>
              <a:rPr lang="en-US" altLang="zh-CN" sz="2000" dirty="0">
                <a:latin typeface="Arial Unicode MS" panose="020B0604020202020204" pitchFamily="34" charset="-122"/>
                <a:ea typeface="微软雅黑" panose="020B0503020204020204" pitchFamily="34" charset="-122"/>
              </a:rPr>
              <a:t>Scrum</a:t>
            </a:r>
            <a:r>
              <a:rPr lang="zh-CN" altLang="en-US" sz="2000" dirty="0">
                <a:latin typeface="Arial Unicode MS" panose="020B0604020202020204" pitchFamily="34" charset="-122"/>
                <a:ea typeface="微软雅黑" panose="020B0503020204020204" pitchFamily="34" charset="-122"/>
              </a:rPr>
              <a:t>团队一般</a:t>
            </a:r>
            <a:r>
              <a:rPr lang="zh-CN" altLang="en-US" sz="2000" dirty="0" smtClean="0">
                <a:latin typeface="Arial Unicode MS" panose="020B0604020202020204" pitchFamily="34" charset="-122"/>
                <a:ea typeface="微软雅黑" panose="020B0503020204020204" pitchFamily="34" charset="-122"/>
              </a:rPr>
              <a:t>有</a:t>
            </a:r>
            <a:r>
              <a:rPr lang="en-US" altLang="zh-CN" sz="2000" dirty="0" smtClean="0">
                <a:latin typeface="Arial Unicode MS" panose="020B0604020202020204" pitchFamily="34" charset="-122"/>
                <a:ea typeface="微软雅黑" panose="020B0503020204020204" pitchFamily="34" charset="-122"/>
              </a:rPr>
              <a:t>4</a:t>
            </a:r>
            <a:r>
              <a:rPr lang="zh-CN" altLang="en-US" sz="2000" dirty="0" smtClean="0">
                <a:latin typeface="Arial Unicode MS" panose="020B0604020202020204" pitchFamily="34" charset="-122"/>
                <a:ea typeface="微软雅黑" panose="020B0503020204020204" pitchFamily="34" charset="-122"/>
              </a:rPr>
              <a:t>～</a:t>
            </a:r>
            <a:r>
              <a:rPr lang="en-US" altLang="zh-CN" sz="2000" dirty="0">
                <a:latin typeface="Arial Unicode MS" panose="020B0604020202020204" pitchFamily="34" charset="-122"/>
                <a:ea typeface="微软雅黑" panose="020B0503020204020204" pitchFamily="34" charset="-122"/>
              </a:rPr>
              <a:t>8</a:t>
            </a:r>
            <a:r>
              <a:rPr lang="zh-CN" altLang="en-US" sz="2000" dirty="0">
                <a:latin typeface="Arial Unicode MS" panose="020B0604020202020204" pitchFamily="34" charset="-122"/>
                <a:ea typeface="微软雅黑" panose="020B0503020204020204" pitchFamily="34" charset="-122"/>
              </a:rPr>
              <a:t>个人</a:t>
            </a:r>
          </a:p>
          <a:p>
            <a:pPr eaLnBrk="1" hangingPunct="1">
              <a:lnSpc>
                <a:spcPct val="120000"/>
              </a:lnSpc>
              <a:buClr>
                <a:schemeClr val="hlink"/>
              </a:buClr>
              <a:buFont typeface="WingDings" panose="05000000000000000000" pitchFamily="2" charset="2"/>
              <a:buChar char="ü"/>
            </a:pPr>
            <a:r>
              <a:rPr lang="zh-CN" altLang="en-US" sz="2000" dirty="0">
                <a:latin typeface="Arial Unicode MS" panose="020B0604020202020204" pitchFamily="34" charset="-122"/>
                <a:ea typeface="微软雅黑" panose="020B0503020204020204" pitchFamily="34" charset="-122"/>
              </a:rPr>
              <a:t>拥有多种技能的、跨职能协作的团队</a:t>
            </a:r>
          </a:p>
          <a:p>
            <a:pPr eaLnBrk="1" hangingPunct="1">
              <a:lnSpc>
                <a:spcPct val="120000"/>
              </a:lnSpc>
              <a:buClr>
                <a:schemeClr val="hlink"/>
              </a:buClr>
              <a:buFont typeface="WingDings" panose="05000000000000000000" pitchFamily="2" charset="2"/>
              <a:buChar char="ü"/>
            </a:pPr>
            <a:r>
              <a:rPr lang="zh-CN" altLang="en-US" sz="2000" dirty="0">
                <a:latin typeface="Arial Unicode MS" panose="020B0604020202020204" pitchFamily="34" charset="-122"/>
                <a:ea typeface="微软雅黑" panose="020B0503020204020204" pitchFamily="34" charset="-122"/>
              </a:rPr>
              <a:t>关注向干系人交付价值</a:t>
            </a:r>
          </a:p>
          <a:p>
            <a:pPr eaLnBrk="1" hangingPunct="1">
              <a:lnSpc>
                <a:spcPct val="120000"/>
              </a:lnSpc>
              <a:buClr>
                <a:schemeClr val="hlink"/>
              </a:buClr>
              <a:buFont typeface="WingDings" panose="05000000000000000000" pitchFamily="2" charset="2"/>
              <a:buChar char="ü"/>
            </a:pPr>
            <a:r>
              <a:rPr lang="zh-CN" altLang="en-US" sz="2000" dirty="0" smtClean="0">
                <a:latin typeface="Arial Unicode MS" panose="020B0604020202020204" pitchFamily="34" charset="-122"/>
                <a:ea typeface="微软雅黑" panose="020B0503020204020204" pitchFamily="34" charset="-122"/>
              </a:rPr>
              <a:t>自指导、</a:t>
            </a:r>
            <a:r>
              <a:rPr lang="zh-CN" altLang="en-US" sz="2000" dirty="0">
                <a:latin typeface="Arial Unicode MS" panose="020B0604020202020204" pitchFamily="34" charset="-122"/>
                <a:ea typeface="微软雅黑" panose="020B0503020204020204" pitchFamily="34" charset="-122"/>
              </a:rPr>
              <a:t>自组织、可持续的速度</a:t>
            </a:r>
          </a:p>
        </p:txBody>
      </p:sp>
      <p:pic>
        <p:nvPicPr>
          <p:cNvPr id="3379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1925" y="1454150"/>
            <a:ext cx="3613150"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9" name="矩形 8"/>
          <p:cNvSpPr/>
          <p:nvPr/>
        </p:nvSpPr>
        <p:spPr>
          <a:xfrm>
            <a:off x="2628900" y="4368799"/>
            <a:ext cx="3644900" cy="523220"/>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altLang="zh-C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Impact" panose="020B0806030902050204" pitchFamily="34" charset="0"/>
                <a:ea typeface="+mn-ea"/>
              </a:rPr>
              <a:t>More</a:t>
            </a:r>
            <a:r>
              <a:rPr lang="zh-CN" alt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Impact" panose="020B0806030902050204" pitchFamily="34" charset="0"/>
                <a:ea typeface="+mn-ea"/>
              </a:rPr>
              <a:t> </a:t>
            </a:r>
            <a:r>
              <a:rPr lang="en-US" altLang="zh-C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Impact" panose="020B0806030902050204" pitchFamily="34" charset="0"/>
                <a:ea typeface="+mn-ea"/>
              </a:rPr>
              <a:t>Smart</a:t>
            </a:r>
            <a:r>
              <a:rPr lang="zh-CN" alt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Impact" panose="020B0806030902050204" pitchFamily="34" charset="0"/>
                <a:ea typeface="+mn-ea"/>
              </a:rPr>
              <a:t> </a:t>
            </a:r>
            <a:r>
              <a:rPr lang="en-US" altLang="zh-C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Impact" panose="020B0806030902050204" pitchFamily="34" charset="0"/>
                <a:ea typeface="+mn-ea"/>
              </a:rPr>
              <a:t>Real</a:t>
            </a:r>
            <a:r>
              <a:rPr lang="zh-CN" alt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Impact" panose="020B0806030902050204" pitchFamily="34" charset="0"/>
                <a:ea typeface="+mn-ea"/>
              </a:rPr>
              <a:t> </a:t>
            </a:r>
            <a:r>
              <a:rPr lang="en-US" altLang="zh-C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Impact" panose="020B0806030902050204" pitchFamily="34" charset="0"/>
                <a:ea typeface="+mn-ea"/>
              </a:rPr>
              <a:t>Team</a:t>
            </a:r>
            <a:endParaRPr lang="zh-CN" alt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Impact" panose="020B0806030902050204" pitchFamily="34" charset="0"/>
              <a:ea typeface="+mn-ea"/>
            </a:endParaRPr>
          </a:p>
        </p:txBody>
      </p:sp>
      <p:grpSp>
        <p:nvGrpSpPr>
          <p:cNvPr id="33802" name="Group 11"/>
          <p:cNvGrpSpPr>
            <a:grpSpLocks/>
          </p:cNvGrpSpPr>
          <p:nvPr/>
        </p:nvGrpSpPr>
        <p:grpSpPr bwMode="auto">
          <a:xfrm>
            <a:off x="6388100" y="1454150"/>
            <a:ext cx="2664963" cy="2137576"/>
            <a:chOff x="4714" y="312"/>
            <a:chExt cx="1046" cy="839"/>
          </a:xfrm>
        </p:grpSpPr>
        <p:sp>
          <p:nvSpPr>
            <p:cNvPr id="33803" name="AutoShape 3"/>
            <p:cNvSpPr>
              <a:spLocks noChangeArrowheads="1"/>
            </p:cNvSpPr>
            <p:nvPr/>
          </p:nvSpPr>
          <p:spPr bwMode="auto">
            <a:xfrm>
              <a:off x="4714" y="312"/>
              <a:ext cx="1046" cy="805"/>
            </a:xfrm>
            <a:prstGeom prst="roundRect">
              <a:avLst>
                <a:gd name="adj" fmla="val 50000"/>
              </a:avLst>
            </a:prstGeom>
            <a:solidFill>
              <a:srgbClr val="A5E1EB">
                <a:alpha val="74901"/>
              </a:srgbClr>
            </a:solidFill>
            <a:ln w="12700" algn="ctr">
              <a:solidFill>
                <a:srgbClr val="68CCDC"/>
              </a:solidFill>
              <a:round/>
              <a:headEnd/>
              <a:tailEnd/>
            </a:ln>
          </p:spPr>
          <p:txBody>
            <a:bodyPr lIns="0" tIns="0" rIns="0" bIns="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5000"/>
                </a:lnSpc>
                <a:buClr>
                  <a:schemeClr val="accent1"/>
                </a:buClr>
              </a:pPr>
              <a:endParaRPr lang="zh-CN" altLang="en-US" sz="2000">
                <a:latin typeface="微软雅黑" panose="020B0503020204020204" pitchFamily="34" charset="-122"/>
                <a:ea typeface="微软雅黑" panose="020B0503020204020204" pitchFamily="34" charset="-122"/>
              </a:endParaRPr>
            </a:p>
          </p:txBody>
        </p:sp>
        <p:sp>
          <p:nvSpPr>
            <p:cNvPr id="33804" name="Text Box 9"/>
            <p:cNvSpPr txBox="1">
              <a:spLocks noChangeArrowheads="1"/>
            </p:cNvSpPr>
            <p:nvPr/>
          </p:nvSpPr>
          <p:spPr bwMode="auto">
            <a:xfrm>
              <a:off x="4886" y="317"/>
              <a:ext cx="722"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lnSpc>
                  <a:spcPct val="110000"/>
                </a:lnSpc>
                <a:buClr>
                  <a:schemeClr val="tx1"/>
                </a:buClr>
              </a:pPr>
              <a:r>
                <a:rPr lang="zh-CN" altLang="en-US" sz="2000" dirty="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敏捷核心</a:t>
              </a:r>
              <a:endParaRPr lang="en-US" altLang="zh-CN" sz="2000" dirty="0">
                <a:latin typeface="微软雅黑" panose="020B0503020204020204" pitchFamily="34" charset="-122"/>
                <a:ea typeface="微软雅黑" panose="020B0503020204020204" pitchFamily="34" charset="-122"/>
              </a:endParaRPr>
            </a:p>
            <a:p>
              <a:pPr eaLnBrk="1" fontAlgn="b" hangingPunct="1">
                <a:lnSpc>
                  <a:spcPct val="110000"/>
                </a:lnSpc>
                <a:buClr>
                  <a:schemeClr val="tx1"/>
                </a:buClr>
                <a:buFont typeface="WingDings" panose="05000000000000000000" pitchFamily="2" charset="2"/>
                <a:buChar char="§"/>
              </a:pPr>
              <a:r>
                <a:rPr lang="zh-CN" altLang="en-US" sz="2000" dirty="0">
                  <a:latin typeface="微软雅黑" panose="020B0503020204020204" pitchFamily="34" charset="-122"/>
                  <a:ea typeface="微软雅黑" panose="020B0503020204020204" pitchFamily="34" charset="-122"/>
                </a:rPr>
                <a:t>迭代开发</a:t>
              </a:r>
              <a:endParaRPr lang="en-US" altLang="zh-CN" sz="2000" dirty="0">
                <a:latin typeface="微软雅黑" panose="020B0503020204020204" pitchFamily="34" charset="-122"/>
                <a:ea typeface="微软雅黑" panose="020B0503020204020204" pitchFamily="34" charset="-122"/>
              </a:endParaRPr>
            </a:p>
            <a:p>
              <a:pPr eaLnBrk="1" fontAlgn="b" hangingPunct="1">
                <a:lnSpc>
                  <a:spcPct val="110000"/>
                </a:lnSpc>
                <a:buClr>
                  <a:schemeClr val="tx1"/>
                </a:buClr>
                <a:buFont typeface="WingDings" panose="05000000000000000000" pitchFamily="2" charset="2"/>
                <a:buChar char="§"/>
              </a:pPr>
              <a:r>
                <a:rPr lang="zh-CN" altLang="en-US" sz="2000" smtClean="0">
                  <a:latin typeface="微软雅黑" panose="020B0503020204020204" pitchFamily="34" charset="-122"/>
                  <a:ea typeface="微软雅黑" panose="020B0503020204020204" pitchFamily="34" charset="-122"/>
                </a:rPr>
                <a:t>两级</a:t>
              </a:r>
              <a:r>
                <a:rPr lang="zh-CN" altLang="en-US" sz="2000" dirty="0">
                  <a:latin typeface="微软雅黑" panose="020B0503020204020204" pitchFamily="34" charset="-122"/>
                  <a:ea typeface="微软雅黑" panose="020B0503020204020204" pitchFamily="34" charset="-122"/>
                </a:rPr>
                <a:t>项目规划</a:t>
              </a:r>
              <a:endParaRPr lang="en-US" altLang="zh-CN" sz="2000" dirty="0">
                <a:latin typeface="微软雅黑" panose="020B0503020204020204" pitchFamily="34" charset="-122"/>
                <a:ea typeface="微软雅黑" panose="020B0503020204020204" pitchFamily="34" charset="-122"/>
              </a:endParaRPr>
            </a:p>
            <a:p>
              <a:pPr eaLnBrk="1" fontAlgn="b" hangingPunct="1">
                <a:lnSpc>
                  <a:spcPct val="110000"/>
                </a:lnSpc>
                <a:buClr>
                  <a:schemeClr val="tx1"/>
                </a:buClr>
                <a:buFont typeface="WingDings" panose="05000000000000000000" pitchFamily="2" charset="2"/>
                <a:buChar char="§"/>
              </a:pPr>
              <a:r>
                <a:rPr lang="zh-CN" altLang="en-US" sz="2000" b="1" dirty="0" smtClean="0">
                  <a:latin typeface="微软雅黑" panose="020B0503020204020204" pitchFamily="34" charset="-122"/>
                  <a:ea typeface="微软雅黑" panose="020B0503020204020204" pitchFamily="34" charset="-122"/>
                </a:rPr>
                <a:t>完整团队</a:t>
              </a:r>
              <a:endParaRPr lang="en-US" altLang="zh-CN" sz="2000" b="1" dirty="0" smtClean="0">
                <a:latin typeface="微软雅黑" panose="020B0503020204020204" pitchFamily="34" charset="-122"/>
                <a:ea typeface="微软雅黑" panose="020B0503020204020204" pitchFamily="34" charset="-122"/>
              </a:endParaRPr>
            </a:p>
            <a:p>
              <a:pPr eaLnBrk="1" fontAlgn="b" hangingPunct="1">
                <a:lnSpc>
                  <a:spcPct val="110000"/>
                </a:lnSpc>
                <a:buClr>
                  <a:schemeClr val="tx1"/>
                </a:buClr>
                <a:buFont typeface="WingDings" panose="05000000000000000000" pitchFamily="2" charset="2"/>
                <a:buChar char="§"/>
              </a:pPr>
              <a:r>
                <a:rPr lang="zh-CN" altLang="en-US" sz="2000" dirty="0" smtClean="0">
                  <a:latin typeface="微软雅黑" panose="020B0503020204020204" pitchFamily="34" charset="-122"/>
                  <a:ea typeface="微软雅黑" panose="020B0503020204020204" pitchFamily="34" charset="-122"/>
                </a:rPr>
                <a:t>持续集成</a:t>
              </a:r>
            </a:p>
            <a:p>
              <a:pPr eaLnBrk="1" fontAlgn="b" hangingPunct="1">
                <a:lnSpc>
                  <a:spcPct val="110000"/>
                </a:lnSpc>
                <a:buClr>
                  <a:schemeClr val="tx1"/>
                </a:buClr>
                <a:buFont typeface="WingDings" panose="05000000000000000000" pitchFamily="2" charset="2"/>
                <a:buChar char="§"/>
              </a:pPr>
              <a:r>
                <a:rPr lang="zh-CN" altLang="en-US" sz="2000" dirty="0" smtClean="0">
                  <a:latin typeface="微软雅黑" panose="020B0503020204020204" pitchFamily="34" charset="-122"/>
                  <a:ea typeface="微软雅黑" panose="020B0503020204020204" pitchFamily="34" charset="-122"/>
                </a:rPr>
                <a:t>测试驱动开发</a:t>
              </a:r>
              <a:endParaRPr lang="en-US" altLang="zh-CN" sz="2000" dirty="0">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fld id="{9231B233-6F93-4D7F-B7DA-1F27CAA8E8C0}" type="slidenum">
              <a:rPr lang="en-US" altLang="en-US" smtClean="0"/>
              <a:pPr/>
              <a:t>41</a:t>
            </a:fld>
            <a:endParaRPr lang="en-US"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dirty="0" smtClean="0"/>
              <a:t>——2</a:t>
            </a:r>
            <a:r>
              <a:rPr lang="zh-CN" altLang="en-US" dirty="0" smtClean="0"/>
              <a:t>）</a:t>
            </a:r>
            <a:r>
              <a:rPr lang="en-US" altLang="zh-CN" dirty="0" smtClean="0"/>
              <a:t> </a:t>
            </a:r>
            <a:r>
              <a:rPr lang="zh-CN" altLang="en-US" dirty="0" smtClean="0"/>
              <a:t>自指导</a:t>
            </a:r>
            <a:endParaRPr lang="en-US" altLang="zh-CN" dirty="0" smtClean="0"/>
          </a:p>
        </p:txBody>
      </p:sp>
      <p:sp>
        <p:nvSpPr>
          <p:cNvPr id="186372" name="Text Box 4"/>
          <p:cNvSpPr txBox="1">
            <a:spLocks noChangeArrowheads="1"/>
          </p:cNvSpPr>
          <p:nvPr/>
        </p:nvSpPr>
        <p:spPr bwMode="auto">
          <a:xfrm>
            <a:off x="1265498" y="3985418"/>
            <a:ext cx="7458075"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01638" indent="-401638"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Font typeface="WingDings" panose="05000000000000000000" pitchFamily="2" charset="2"/>
              <a:buChar char="Ø"/>
            </a:pPr>
            <a:r>
              <a:rPr lang="zh-CN" altLang="en-US" sz="2000" dirty="0">
                <a:ea typeface="微软雅黑" panose="020B0503020204020204" pitchFamily="34" charset="-122"/>
              </a:rPr>
              <a:t>拥有</a:t>
            </a:r>
            <a:r>
              <a:rPr lang="zh-CN" altLang="en-US" sz="2000" b="1" dirty="0">
                <a:ea typeface="微软雅黑" panose="020B0503020204020204" pitchFamily="34" charset="-122"/>
              </a:rPr>
              <a:t>共同目标</a:t>
            </a:r>
            <a:r>
              <a:rPr lang="zh-CN" altLang="en-US" sz="2000" dirty="0">
                <a:ea typeface="微软雅黑" panose="020B0503020204020204" pitchFamily="34" charset="-122"/>
              </a:rPr>
              <a:t>、</a:t>
            </a:r>
            <a:r>
              <a:rPr lang="zh-CN" altLang="en-US" sz="2000" b="1" dirty="0">
                <a:ea typeface="微软雅黑" panose="020B0503020204020204" pitchFamily="34" charset="-122"/>
              </a:rPr>
              <a:t>分担责任，彼此承诺</a:t>
            </a:r>
            <a:r>
              <a:rPr lang="zh-CN" altLang="en-US" sz="2000" dirty="0">
                <a:ea typeface="微软雅黑" panose="020B0503020204020204" pitchFamily="34" charset="-122"/>
              </a:rPr>
              <a:t>致力于目标实现</a:t>
            </a:r>
          </a:p>
          <a:p>
            <a:pPr eaLnBrk="1" hangingPunct="1">
              <a:lnSpc>
                <a:spcPct val="150000"/>
              </a:lnSpc>
              <a:buFont typeface="WingDings" panose="05000000000000000000" pitchFamily="2" charset="2"/>
              <a:buChar char="Ø"/>
            </a:pPr>
            <a:r>
              <a:rPr lang="zh-CN" altLang="en-US" sz="2000" b="1" dirty="0">
                <a:ea typeface="微软雅黑" panose="020B0503020204020204" pitchFamily="34" charset="-122"/>
              </a:rPr>
              <a:t>团队</a:t>
            </a:r>
            <a:r>
              <a:rPr lang="zh-CN" altLang="en-US" sz="2000" dirty="0">
                <a:ea typeface="微软雅黑" panose="020B0503020204020204" pitchFamily="34" charset="-122"/>
              </a:rPr>
              <a:t>拥有足够的</a:t>
            </a:r>
            <a:r>
              <a:rPr lang="zh-CN" altLang="en-US" sz="2000" b="1" dirty="0">
                <a:ea typeface="微软雅黑" panose="020B0503020204020204" pitchFamily="34" charset="-122"/>
              </a:rPr>
              <a:t>授权和资源</a:t>
            </a:r>
            <a:r>
              <a:rPr lang="zh-CN" altLang="en-US" sz="2000" dirty="0">
                <a:ea typeface="微软雅黑" panose="020B0503020204020204" pitchFamily="34" charset="-122"/>
              </a:rPr>
              <a:t>，解决问题，找到自己的成功之路</a:t>
            </a:r>
          </a:p>
          <a:p>
            <a:pPr lvl="1" eaLnBrk="1" hangingPunct="1">
              <a:lnSpc>
                <a:spcPct val="150000"/>
              </a:lnSpc>
              <a:buFont typeface="WingDings" panose="05000000000000000000" pitchFamily="2" charset="2"/>
              <a:buChar char="Ø"/>
            </a:pPr>
            <a:r>
              <a:rPr lang="zh-CN" altLang="en-US" b="1" dirty="0">
                <a:ea typeface="微软雅黑" panose="020B0503020204020204" pitchFamily="34" charset="-122"/>
              </a:rPr>
              <a:t>做自己喜欢的事情</a:t>
            </a:r>
          </a:p>
          <a:p>
            <a:pPr lvl="1" eaLnBrk="1" hangingPunct="1">
              <a:lnSpc>
                <a:spcPct val="150000"/>
              </a:lnSpc>
              <a:buFont typeface="WingDings" panose="05000000000000000000" pitchFamily="2" charset="2"/>
              <a:buChar char="Ø"/>
            </a:pPr>
            <a:r>
              <a:rPr lang="zh-CN" altLang="en-US" dirty="0">
                <a:ea typeface="微软雅黑" panose="020B0503020204020204" pitchFamily="34" charset="-122"/>
              </a:rPr>
              <a:t>有效的沟通和信息的透明</a:t>
            </a:r>
          </a:p>
          <a:p>
            <a:pPr lvl="1" eaLnBrk="1" hangingPunct="1">
              <a:lnSpc>
                <a:spcPct val="150000"/>
              </a:lnSpc>
              <a:buFont typeface="WingDings" panose="05000000000000000000" pitchFamily="2" charset="2"/>
              <a:buChar char="Ø"/>
            </a:pPr>
            <a:r>
              <a:rPr lang="zh-CN" altLang="en-US" dirty="0">
                <a:ea typeface="微软雅黑" panose="020B0503020204020204" pitchFamily="34" charset="-122"/>
              </a:rPr>
              <a:t>适当的团队建设</a:t>
            </a:r>
            <a:endParaRPr lang="en-US" altLang="zh-CN" sz="2000" b="1" dirty="0">
              <a:solidFill>
                <a:schemeClr val="accent1"/>
              </a:solidFill>
              <a:ea typeface="微软雅黑" panose="020B0503020204020204" pitchFamily="34" charset="-122"/>
            </a:endParaRPr>
          </a:p>
        </p:txBody>
      </p:sp>
      <p:pic>
        <p:nvPicPr>
          <p:cNvPr id="34820" name="Picture 3076" descr="4S_Self-directed_casu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744" y="1183481"/>
            <a:ext cx="3432175"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矩形 4"/>
          <p:cNvSpPr>
            <a:spLocks noChangeArrowheads="1"/>
          </p:cNvSpPr>
          <p:nvPr/>
        </p:nvSpPr>
        <p:spPr bwMode="auto">
          <a:xfrm>
            <a:off x="1409700" y="2386013"/>
            <a:ext cx="1341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lvl="1" algn="ctr" eaLnBrk="1" hangingPunct="1"/>
            <a:r>
              <a:rPr lang="zh-CN" altLang="en-US" sz="2000" b="1" dirty="0">
                <a:solidFill>
                  <a:schemeClr val="accent2"/>
                </a:solidFill>
              </a:rPr>
              <a:t>共享远景和目标</a:t>
            </a:r>
            <a:endParaRPr lang="en-US" altLang="zh-CN" sz="2000" b="1" dirty="0">
              <a:solidFill>
                <a:schemeClr val="accent2"/>
              </a:solidFill>
            </a:endParaRPr>
          </a:p>
        </p:txBody>
      </p:sp>
      <p:sp>
        <p:nvSpPr>
          <p:cNvPr id="34822" name="矩形 5"/>
          <p:cNvSpPr>
            <a:spLocks noChangeArrowheads="1"/>
          </p:cNvSpPr>
          <p:nvPr/>
        </p:nvSpPr>
        <p:spPr bwMode="auto">
          <a:xfrm>
            <a:off x="6486525" y="2386013"/>
            <a:ext cx="1341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lvl="1" algn="ctr" eaLnBrk="1" hangingPunct="1"/>
            <a:r>
              <a:rPr lang="zh-CN" altLang="en-US" sz="2000" b="1">
                <a:solidFill>
                  <a:schemeClr val="accent2"/>
                </a:solidFill>
              </a:rPr>
              <a:t>团队承诺</a:t>
            </a:r>
            <a:endParaRPr lang="en-US" altLang="zh-CN" sz="2000" b="1">
              <a:solidFill>
                <a:schemeClr val="accent2"/>
              </a:solidFill>
            </a:endParaRPr>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42</a:t>
            </a:fld>
            <a:endParaRPr lang="en-US"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dirty="0" smtClean="0"/>
              <a:t>——3</a:t>
            </a:r>
            <a:r>
              <a:rPr lang="zh-CN" altLang="en-US" dirty="0" smtClean="0"/>
              <a:t>）</a:t>
            </a:r>
            <a:r>
              <a:rPr lang="en-US" altLang="zh-CN" dirty="0" smtClean="0"/>
              <a:t> </a:t>
            </a:r>
            <a:r>
              <a:rPr lang="zh-CN" altLang="en-US" dirty="0" smtClean="0"/>
              <a:t>自组织</a:t>
            </a:r>
            <a:endParaRPr lang="en-US" altLang="zh-CN" dirty="0" smtClean="0"/>
          </a:p>
        </p:txBody>
      </p:sp>
      <p:sp>
        <p:nvSpPr>
          <p:cNvPr id="186372" name="Text Box 4"/>
          <p:cNvSpPr txBox="1">
            <a:spLocks noChangeArrowheads="1"/>
          </p:cNvSpPr>
          <p:nvPr/>
        </p:nvSpPr>
        <p:spPr bwMode="auto">
          <a:xfrm>
            <a:off x="1032183" y="3901838"/>
            <a:ext cx="7458075"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336550" indent="-3365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lnSpc>
                <a:spcPct val="150000"/>
              </a:lnSpc>
              <a:buFont typeface="WingDings" panose="05000000000000000000" pitchFamily="2" charset="2"/>
              <a:buChar char="Ø"/>
            </a:pPr>
            <a:r>
              <a:rPr lang="zh-CN" altLang="en-US" sz="2000" dirty="0">
                <a:ea typeface="微软雅黑" panose="020B0503020204020204" pitchFamily="34" charset="-122"/>
              </a:rPr>
              <a:t>团</a:t>
            </a:r>
            <a:r>
              <a:rPr lang="zh-CN" altLang="en-US" sz="2000" dirty="0" smtClean="0">
                <a:ea typeface="微软雅黑" panose="020B0503020204020204" pitchFamily="34" charset="-122"/>
              </a:rPr>
              <a:t>队要选择自己的工</a:t>
            </a:r>
            <a:r>
              <a:rPr lang="zh-CN" altLang="en-US" sz="2000" dirty="0">
                <a:ea typeface="微软雅黑" panose="020B0503020204020204" pitchFamily="34" charset="-122"/>
              </a:rPr>
              <a:t>作 ：</a:t>
            </a:r>
            <a:r>
              <a:rPr lang="zh-CN" altLang="en-US" sz="2000" dirty="0">
                <a:solidFill>
                  <a:srgbClr val="C00000"/>
                </a:solidFill>
                <a:ea typeface="微软雅黑" panose="020B0503020204020204" pitchFamily="34" charset="-122"/>
              </a:rPr>
              <a:t>做团队擅长或应该做的工作</a:t>
            </a:r>
            <a:endParaRPr lang="en-US" altLang="zh-CN" sz="2000" dirty="0">
              <a:solidFill>
                <a:srgbClr val="C00000"/>
              </a:solidFill>
              <a:ea typeface="微软雅黑" panose="020B0503020204020204" pitchFamily="34" charset="-122"/>
            </a:endParaRPr>
          </a:p>
          <a:p>
            <a:pPr lvl="1" eaLnBrk="1" hangingPunct="1">
              <a:lnSpc>
                <a:spcPct val="150000"/>
              </a:lnSpc>
              <a:buFont typeface="WingDings" panose="05000000000000000000" pitchFamily="2" charset="2"/>
              <a:buChar char="Ø"/>
            </a:pPr>
            <a:r>
              <a:rPr lang="zh-CN" altLang="en-US" sz="2000" dirty="0">
                <a:ea typeface="微软雅黑" panose="020B0503020204020204" pitchFamily="34" charset="-122"/>
              </a:rPr>
              <a:t>每个人选择自己的工作：</a:t>
            </a:r>
            <a:r>
              <a:rPr lang="zh-CN" altLang="en-US" sz="2000" dirty="0">
                <a:solidFill>
                  <a:srgbClr val="C00000"/>
                </a:solidFill>
                <a:ea typeface="微软雅黑" panose="020B0503020204020204" pitchFamily="34" charset="-122"/>
              </a:rPr>
              <a:t>做自己喜欢的事情</a:t>
            </a:r>
            <a:endParaRPr lang="en-US" altLang="zh-CN" sz="2000" dirty="0">
              <a:solidFill>
                <a:srgbClr val="C00000"/>
              </a:solidFill>
              <a:ea typeface="微软雅黑" panose="020B0503020204020204" pitchFamily="34" charset="-122"/>
            </a:endParaRPr>
          </a:p>
          <a:p>
            <a:pPr lvl="1" eaLnBrk="1" hangingPunct="1">
              <a:lnSpc>
                <a:spcPct val="150000"/>
              </a:lnSpc>
              <a:buFont typeface="WingDings" panose="05000000000000000000" pitchFamily="2" charset="2"/>
              <a:buChar char="Ø"/>
            </a:pPr>
            <a:r>
              <a:rPr lang="zh-CN" altLang="en-US" sz="2000" dirty="0">
                <a:ea typeface="微软雅黑" panose="020B0503020204020204" pitchFamily="34" charset="-122"/>
              </a:rPr>
              <a:t>团队决定如何完成工作：</a:t>
            </a:r>
            <a:r>
              <a:rPr lang="zh-CN" altLang="en-US" sz="2000" dirty="0">
                <a:solidFill>
                  <a:srgbClr val="C00000"/>
                </a:solidFill>
                <a:ea typeface="微软雅黑" panose="020B0503020204020204" pitchFamily="34" charset="-122"/>
              </a:rPr>
              <a:t>强调良好的团队氛围</a:t>
            </a:r>
            <a:endParaRPr lang="en-US" altLang="zh-CN" sz="2000" dirty="0">
              <a:solidFill>
                <a:srgbClr val="C00000"/>
              </a:solidFill>
              <a:ea typeface="微软雅黑" panose="020B0503020204020204" pitchFamily="34" charset="-122"/>
            </a:endParaRPr>
          </a:p>
          <a:p>
            <a:pPr lvl="1" eaLnBrk="1" hangingPunct="1">
              <a:lnSpc>
                <a:spcPct val="150000"/>
              </a:lnSpc>
              <a:buFont typeface="WingDings" panose="05000000000000000000" pitchFamily="2" charset="2"/>
              <a:buChar char="Ø"/>
            </a:pPr>
            <a:r>
              <a:rPr lang="zh-CN" altLang="en-US" sz="2000" dirty="0">
                <a:ea typeface="微软雅黑" panose="020B0503020204020204" pitchFamily="34" charset="-122"/>
              </a:rPr>
              <a:t>每个人都承诺完成自己的工作 ：</a:t>
            </a:r>
            <a:r>
              <a:rPr lang="zh-CN" altLang="en-US" sz="2000" dirty="0">
                <a:solidFill>
                  <a:srgbClr val="C00000"/>
                </a:solidFill>
                <a:ea typeface="微软雅黑" panose="020B0503020204020204" pitchFamily="34" charset="-122"/>
              </a:rPr>
              <a:t>强调尊重</a:t>
            </a:r>
            <a:endParaRPr lang="en-US" altLang="zh-CN" sz="2000" dirty="0">
              <a:solidFill>
                <a:srgbClr val="C00000"/>
              </a:solidFill>
              <a:ea typeface="微软雅黑" panose="020B0503020204020204" pitchFamily="34" charset="-122"/>
            </a:endParaRPr>
          </a:p>
          <a:p>
            <a:pPr lvl="1" eaLnBrk="1" hangingPunct="1">
              <a:lnSpc>
                <a:spcPct val="150000"/>
              </a:lnSpc>
              <a:buFont typeface="WingDings" panose="05000000000000000000" pitchFamily="2" charset="2"/>
              <a:buChar char="Ø"/>
            </a:pPr>
            <a:r>
              <a:rPr lang="zh-CN" altLang="en-US" sz="2000" dirty="0">
                <a:ea typeface="微软雅黑" panose="020B0503020204020204" pitchFamily="34" charset="-122"/>
              </a:rPr>
              <a:t>团队进行有规律的协调工作</a:t>
            </a:r>
            <a:r>
              <a:rPr lang="zh-CN" altLang="en-US" sz="2000" dirty="0" smtClean="0">
                <a:ea typeface="微软雅黑" panose="020B0503020204020204" pitchFamily="34" charset="-122"/>
              </a:rPr>
              <a:t>：</a:t>
            </a:r>
            <a:r>
              <a:rPr lang="zh-CN" altLang="en-US" sz="2000" dirty="0" smtClean="0">
                <a:solidFill>
                  <a:srgbClr val="C00000"/>
                </a:solidFill>
                <a:ea typeface="微软雅黑" panose="020B0503020204020204" pitchFamily="34" charset="-122"/>
              </a:rPr>
              <a:t>坦诚、</a:t>
            </a:r>
            <a:r>
              <a:rPr lang="zh-CN" altLang="en-US" sz="2000" dirty="0">
                <a:solidFill>
                  <a:srgbClr val="C00000"/>
                </a:solidFill>
                <a:ea typeface="微软雅黑" panose="020B0503020204020204" pitchFamily="34" charset="-122"/>
              </a:rPr>
              <a:t>开放的沟通</a:t>
            </a:r>
            <a:endParaRPr lang="en-US" altLang="zh-CN" sz="2400" b="1" dirty="0">
              <a:solidFill>
                <a:srgbClr val="C00000"/>
              </a:solidFill>
              <a:ea typeface="微软雅黑" panose="020B0503020204020204" pitchFamily="34" charset="-122"/>
            </a:endParaRPr>
          </a:p>
        </p:txBody>
      </p:sp>
      <p:grpSp>
        <p:nvGrpSpPr>
          <p:cNvPr id="36868" name="Group 7"/>
          <p:cNvGrpSpPr>
            <a:grpSpLocks/>
          </p:cNvGrpSpPr>
          <p:nvPr/>
        </p:nvGrpSpPr>
        <p:grpSpPr bwMode="auto">
          <a:xfrm>
            <a:off x="3041034" y="1086644"/>
            <a:ext cx="2609139" cy="2652843"/>
            <a:chOff x="1950" y="973"/>
            <a:chExt cx="1486" cy="1569"/>
          </a:xfrm>
        </p:grpSpPr>
        <p:pic>
          <p:nvPicPr>
            <p:cNvPr id="36869" name="Picture 2" descr="over_shoul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0" y="973"/>
              <a:ext cx="1486" cy="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6"/>
            <p:cNvSpPr>
              <a:spLocks noChangeArrowheads="1"/>
            </p:cNvSpPr>
            <p:nvPr/>
          </p:nvSpPr>
          <p:spPr bwMode="auto">
            <a:xfrm>
              <a:off x="2107" y="2292"/>
              <a:ext cx="1244" cy="250"/>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wrap="none">
              <a:spAutoFit/>
            </a:bodyPr>
            <a:lstStyle/>
            <a:p>
              <a:pPr>
                <a:defRPr/>
              </a:pPr>
              <a:r>
                <a:rPr lang="en-US" altLang="zh-CN" sz="2000" b="1">
                  <a:solidFill>
                    <a:schemeClr val="tx2"/>
                  </a:solidFill>
                  <a:latin typeface="Arial" charset="0"/>
                  <a:cs typeface="Arial" charset="0"/>
                </a:rPr>
                <a:t>Self-Organized</a:t>
              </a:r>
              <a:endParaRPr lang="zh-CN" altLang="en-US" sz="2000" b="1">
                <a:solidFill>
                  <a:schemeClr val="tx2"/>
                </a:solidFill>
                <a:latin typeface="Arial" charset="0"/>
                <a:cs typeface="Arial" charset="0"/>
              </a:endParaRPr>
            </a:p>
          </p:txBody>
        </p:sp>
      </p:grpSp>
      <p:sp>
        <p:nvSpPr>
          <p:cNvPr id="2" name="灯片编号占位符 1"/>
          <p:cNvSpPr>
            <a:spLocks noGrp="1"/>
          </p:cNvSpPr>
          <p:nvPr>
            <p:ph type="sldNum" sz="quarter" idx="10"/>
          </p:nvPr>
        </p:nvSpPr>
        <p:spPr/>
        <p:txBody>
          <a:bodyPr/>
          <a:lstStyle/>
          <a:p>
            <a:fld id="{9231B233-6F93-4D7F-B7DA-1F27CAA8E8C0}" type="slidenum">
              <a:rPr lang="en-US" altLang="en-US" smtClean="0"/>
              <a:pPr/>
              <a:t>43</a:t>
            </a:fld>
            <a:endParaRPr lang="en-US"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smtClean="0"/>
              <a:t>补充：自组织的基本定义</a:t>
            </a:r>
          </a:p>
        </p:txBody>
      </p:sp>
      <p:sp>
        <p:nvSpPr>
          <p:cNvPr id="37891" name="Rectangle 3"/>
          <p:cNvSpPr>
            <a:spLocks noGrp="1" noChangeArrowheads="1"/>
          </p:cNvSpPr>
          <p:nvPr>
            <p:ph sz="quarter" idx="11"/>
          </p:nvPr>
        </p:nvSpPr>
        <p:spPr/>
        <p:txBody>
          <a:bodyPr/>
          <a:lstStyle/>
          <a:p>
            <a:r>
              <a:rPr lang="zh-CN" altLang="en-US" dirty="0" smtClean="0">
                <a:solidFill>
                  <a:srgbClr val="C00000"/>
                </a:solidFill>
              </a:rPr>
              <a:t>谁负责做该项工作，那么最好也能够去组织这项工作</a:t>
            </a:r>
          </a:p>
          <a:p>
            <a:r>
              <a:rPr lang="zh-CN" altLang="en-US" dirty="0" smtClean="0"/>
              <a:t>与命令式对比</a:t>
            </a:r>
            <a:endParaRPr lang="en-US" altLang="zh-CN" dirty="0" smtClean="0"/>
          </a:p>
          <a:p>
            <a:pPr lvl="1"/>
            <a:r>
              <a:rPr lang="zh-CN" altLang="en-US" dirty="0" smtClean="0"/>
              <a:t>命令控制式方法</a:t>
            </a:r>
            <a:r>
              <a:rPr lang="en-US" altLang="zh-CN" dirty="0" smtClean="0"/>
              <a:t>:</a:t>
            </a:r>
          </a:p>
          <a:p>
            <a:pPr lvl="2"/>
            <a:r>
              <a:rPr lang="zh-CN" altLang="en-US" dirty="0" smtClean="0"/>
              <a:t>经理向团队成员分配任务</a:t>
            </a:r>
          </a:p>
          <a:p>
            <a:pPr lvl="1"/>
            <a:r>
              <a:rPr lang="zh-CN" altLang="en-US" dirty="0" smtClean="0"/>
              <a:t>自组织方法</a:t>
            </a:r>
            <a:r>
              <a:rPr lang="en-US" altLang="zh-CN" dirty="0" smtClean="0"/>
              <a:t>:</a:t>
            </a:r>
          </a:p>
          <a:p>
            <a:pPr lvl="2"/>
            <a:r>
              <a:rPr lang="zh-CN" altLang="en-US" dirty="0" smtClean="0"/>
              <a:t>团队成员计划并估计他自己的工作</a:t>
            </a:r>
          </a:p>
          <a:p>
            <a:pPr lvl="2"/>
            <a:r>
              <a:rPr lang="zh-CN" altLang="en-US" dirty="0" smtClean="0"/>
              <a:t>并且往往会以团队的方式工作</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44</a:t>
            </a:fld>
            <a:endParaRPr lang="en-US"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smtClean="0"/>
              <a:t>练习：命令和控制 </a:t>
            </a:r>
            <a:r>
              <a:rPr lang="en-US" altLang="zh-CN" dirty="0" smtClean="0"/>
              <a:t>vs </a:t>
            </a:r>
            <a:r>
              <a:rPr lang="zh-CN" altLang="en-US" dirty="0" smtClean="0"/>
              <a:t>自组织</a:t>
            </a:r>
          </a:p>
        </p:txBody>
      </p:sp>
      <p:sp>
        <p:nvSpPr>
          <p:cNvPr id="38915" name="Rectangle 3"/>
          <p:cNvSpPr>
            <a:spLocks noGrp="1" noChangeArrowheads="1"/>
          </p:cNvSpPr>
          <p:nvPr>
            <p:ph sz="quarter" idx="11"/>
          </p:nvPr>
        </p:nvSpPr>
        <p:spPr/>
        <p:txBody>
          <a:bodyPr/>
          <a:lstStyle/>
          <a:p>
            <a:r>
              <a:rPr lang="en-US" altLang="zh-CN" dirty="0" smtClean="0"/>
              <a:t>2</a:t>
            </a:r>
            <a:r>
              <a:rPr lang="zh-CN" altLang="en-US" dirty="0" smtClean="0"/>
              <a:t>个学员组成</a:t>
            </a:r>
            <a:r>
              <a:rPr lang="en-US" altLang="zh-CN" dirty="0" smtClean="0"/>
              <a:t>1</a:t>
            </a:r>
            <a:r>
              <a:rPr lang="zh-CN" altLang="en-US" dirty="0" smtClean="0"/>
              <a:t>个小组，尝试选择你不认识的一位学员 </a:t>
            </a:r>
          </a:p>
          <a:p>
            <a:r>
              <a:rPr lang="zh-CN" altLang="en-US" dirty="0" smtClean="0"/>
              <a:t>一位扮演“经理”；另一位扮演“开发人员”</a:t>
            </a:r>
          </a:p>
          <a:p>
            <a:r>
              <a:rPr lang="zh-CN" altLang="en-US" dirty="0" smtClean="0"/>
              <a:t>在地面上围出一个区域</a:t>
            </a:r>
          </a:p>
          <a:p>
            <a:r>
              <a:rPr lang="zh-CN" altLang="en-US" dirty="0" smtClean="0"/>
              <a:t>规则</a:t>
            </a:r>
            <a:r>
              <a:rPr lang="en-US" altLang="zh-CN" dirty="0" smtClean="0"/>
              <a:t>:</a:t>
            </a:r>
          </a:p>
          <a:p>
            <a:pPr lvl="1"/>
            <a:r>
              <a:rPr lang="zh-CN" altLang="en-US" dirty="0" smtClean="0"/>
              <a:t>每一个人， 包括经理，在整个练习期间都必须站在这块区域内部</a:t>
            </a:r>
          </a:p>
          <a:p>
            <a:pPr lvl="1"/>
            <a:r>
              <a:rPr lang="zh-CN" altLang="en-US" dirty="0" smtClean="0"/>
              <a:t>经理可以对开发人员发出三种命令：</a:t>
            </a:r>
          </a:p>
          <a:p>
            <a:pPr lvl="2"/>
            <a:r>
              <a:rPr lang="zh-CN" altLang="en-US" dirty="0" smtClean="0"/>
              <a:t>向前迈一步，左转，右转</a:t>
            </a:r>
          </a:p>
          <a:p>
            <a:pPr lvl="1"/>
            <a:r>
              <a:rPr lang="zh-CN" altLang="en-US" dirty="0" smtClean="0"/>
              <a:t>开发人员必须严格按照经理所说的执行</a:t>
            </a:r>
          </a:p>
          <a:p>
            <a:pPr lvl="1"/>
            <a:r>
              <a:rPr lang="zh-CN" altLang="en-US" dirty="0" smtClean="0"/>
              <a:t>你们有两分钟的时间可以迈出</a:t>
            </a:r>
            <a:r>
              <a:rPr lang="en-US" altLang="zh-CN" dirty="0" smtClean="0"/>
              <a:t>5</a:t>
            </a:r>
            <a:r>
              <a:rPr lang="zh-CN" altLang="en-US" dirty="0" smtClean="0"/>
              <a:t>0步</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45</a:t>
            </a:fld>
            <a:endParaRPr lang="en-US"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sz="quarter" idx="11"/>
          </p:nvPr>
        </p:nvSpPr>
        <p:spPr/>
        <p:txBody>
          <a:bodyPr/>
          <a:lstStyle/>
          <a:p>
            <a:r>
              <a:rPr lang="zh-CN" altLang="en-US" dirty="0" smtClean="0"/>
              <a:t>现在，每一个人都扮演“开发人员”的角色</a:t>
            </a:r>
          </a:p>
          <a:p>
            <a:r>
              <a:rPr lang="zh-CN" altLang="en-US" dirty="0" smtClean="0"/>
              <a:t>规则</a:t>
            </a:r>
            <a:r>
              <a:rPr lang="en-US" altLang="zh-CN" dirty="0" smtClean="0"/>
              <a:t>:</a:t>
            </a:r>
          </a:p>
          <a:p>
            <a:pPr lvl="1"/>
            <a:r>
              <a:rPr lang="zh-CN" altLang="en-US" dirty="0" smtClean="0"/>
              <a:t>在练习过程中每一个人都必须站在区域内部</a:t>
            </a:r>
          </a:p>
          <a:p>
            <a:pPr lvl="1"/>
            <a:r>
              <a:rPr lang="zh-CN" altLang="en-US" dirty="0" smtClean="0"/>
              <a:t>开发人员可以做以下三个动作</a:t>
            </a:r>
            <a:r>
              <a:rPr lang="en-US" altLang="zh-CN" dirty="0" smtClean="0"/>
              <a:t>:</a:t>
            </a:r>
          </a:p>
          <a:p>
            <a:pPr lvl="2"/>
            <a:r>
              <a:rPr lang="zh-CN" altLang="en-US" dirty="0" smtClean="0"/>
              <a:t>迈一步，左转，右转</a:t>
            </a:r>
          </a:p>
          <a:p>
            <a:pPr lvl="1"/>
            <a:r>
              <a:rPr lang="zh-CN" altLang="en-US" dirty="0" smtClean="0"/>
              <a:t>你们有一分钟的时间可以迈出</a:t>
            </a:r>
            <a:r>
              <a:rPr lang="en-US" altLang="zh-CN" dirty="0" smtClean="0"/>
              <a:t>5</a:t>
            </a:r>
            <a:r>
              <a:rPr lang="zh-CN" altLang="en-US" dirty="0" smtClean="0"/>
              <a:t>0步</a:t>
            </a:r>
          </a:p>
          <a:p>
            <a:pPr lvl="1"/>
            <a:endParaRPr lang="zh-CN" altLang="en-US" dirty="0" smtClean="0"/>
          </a:p>
        </p:txBody>
      </p:sp>
      <p:sp>
        <p:nvSpPr>
          <p:cNvPr id="3" name="圆角矩形 9"/>
          <p:cNvSpPr>
            <a:spLocks noChangeArrowheads="1"/>
          </p:cNvSpPr>
          <p:nvPr/>
        </p:nvSpPr>
        <p:spPr bwMode="auto">
          <a:xfrm>
            <a:off x="593257" y="3948524"/>
            <a:ext cx="7067084" cy="524435"/>
          </a:xfrm>
          <a:prstGeom prst="roundRect">
            <a:avLst>
              <a:gd name="adj" fmla="val 16667"/>
            </a:avLst>
          </a:prstGeom>
          <a:noFill/>
          <a:ln w="635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l"/>
            <a:r>
              <a:rPr lang="zh-CN" altLang="en-US" sz="2400" dirty="0" smtClean="0">
                <a:latin typeface="微软雅黑" panose="020B0503020204020204" pitchFamily="34" charset="-122"/>
                <a:ea typeface="微软雅黑" panose="020B0503020204020204" pitchFamily="34" charset="-122"/>
              </a:rPr>
              <a:t>结论： 自组织的效率远高于命令控制方式</a:t>
            </a:r>
            <a:endParaRPr lang="en-US" altLang="zh-CN" sz="2400" dirty="0" smtClean="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46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dirty="0" smtClean="0"/>
              <a:t>——4</a:t>
            </a:r>
            <a:r>
              <a:rPr lang="zh-CN" altLang="en-US" dirty="0" smtClean="0"/>
              <a:t>）</a:t>
            </a:r>
            <a:r>
              <a:rPr lang="en-US" altLang="zh-CN" dirty="0" smtClean="0"/>
              <a:t> </a:t>
            </a:r>
            <a:r>
              <a:rPr lang="zh-CN" altLang="en-US" dirty="0" smtClean="0"/>
              <a:t>开发过程稳</a:t>
            </a:r>
            <a:r>
              <a:rPr lang="zh-CN" altLang="en-US" dirty="0"/>
              <a:t>定</a:t>
            </a:r>
            <a:r>
              <a:rPr lang="zh-CN" altLang="en-US" dirty="0" smtClean="0"/>
              <a:t>可持续</a:t>
            </a:r>
            <a:endParaRPr lang="en-US" altLang="zh-CN" dirty="0" smtClean="0"/>
          </a:p>
        </p:txBody>
      </p:sp>
      <p:pic>
        <p:nvPicPr>
          <p:cNvPr id="40966" name="Picture 10" descr="sustainable"/>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a:xfrm>
            <a:off x="1183341" y="1036638"/>
            <a:ext cx="6392863" cy="3859212"/>
          </a:xfrm>
        </p:spPr>
      </p:pic>
      <p:pic>
        <p:nvPicPr>
          <p:cNvPr id="40964" name="Picture 5"/>
          <p:cNvPicPr>
            <a:picLocks noChangeAspect="1" noChangeArrowheads="1"/>
          </p:cNvPicPr>
          <p:nvPr/>
        </p:nvPicPr>
        <p:blipFill>
          <a:blip r:embed="rId4">
            <a:extLst>
              <a:ext uri="{28A0092B-C50C-407E-A947-70E740481C1C}">
                <a14:useLocalDpi xmlns:a14="http://schemas.microsoft.com/office/drawing/2010/main" val="0"/>
              </a:ext>
            </a:extLst>
          </a:blip>
          <a:srcRect l="13249" r="13249"/>
          <a:stretch>
            <a:fillRect/>
          </a:stretch>
        </p:blipFill>
        <p:spPr bwMode="auto">
          <a:xfrm>
            <a:off x="198177" y="1455738"/>
            <a:ext cx="168275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40965" name="Picture 7" descr="death_march_1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6202" y="1455738"/>
            <a:ext cx="1544638"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481" name="Text Box 9"/>
          <p:cNvSpPr txBox="1">
            <a:spLocks noChangeArrowheads="1"/>
          </p:cNvSpPr>
          <p:nvPr/>
        </p:nvSpPr>
        <p:spPr bwMode="auto">
          <a:xfrm>
            <a:off x="292633" y="5122863"/>
            <a:ext cx="84486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zh-CN" altLang="en-US" sz="2400" dirty="0">
                <a:ea typeface="微软雅黑" panose="020B0503020204020204" pitchFamily="34" charset="-122"/>
              </a:rPr>
              <a:t>敏捷过程推行可持续的开</a:t>
            </a:r>
            <a:r>
              <a:rPr lang="zh-CN" altLang="en-US" sz="2400" dirty="0" smtClean="0">
                <a:ea typeface="微软雅黑" panose="020B0503020204020204" pitchFamily="34" charset="-122"/>
              </a:rPr>
              <a:t>发</a:t>
            </a:r>
            <a:r>
              <a:rPr lang="en-US" altLang="zh-CN" sz="2400" dirty="0" smtClean="0">
                <a:ea typeface="微软雅黑" panose="020B0503020204020204" pitchFamily="34" charset="-122"/>
              </a:rPr>
              <a:t/>
            </a:r>
            <a:br>
              <a:rPr lang="en-US" altLang="zh-CN" sz="2400" dirty="0" smtClean="0">
                <a:ea typeface="微软雅黑" panose="020B0503020204020204" pitchFamily="34" charset="-122"/>
              </a:rPr>
            </a:br>
            <a:r>
              <a:rPr lang="en-US" altLang="zh-CN" sz="2400" dirty="0" smtClean="0">
                <a:ea typeface="微软雅黑" panose="020B0503020204020204" pitchFamily="34" charset="-122"/>
              </a:rPr>
              <a:t>	– </a:t>
            </a:r>
            <a:r>
              <a:rPr lang="zh-CN" altLang="en-US" sz="2400" dirty="0">
                <a:ea typeface="微软雅黑" panose="020B0503020204020204" pitchFamily="34" charset="-122"/>
              </a:rPr>
              <a:t>保持团队在一个可持续的生产力水平上工</a:t>
            </a:r>
            <a:r>
              <a:rPr lang="zh-CN" altLang="en-US" sz="2400" dirty="0" smtClean="0">
                <a:ea typeface="微软雅黑" panose="020B0503020204020204" pitchFamily="34" charset="-122"/>
              </a:rPr>
              <a:t>作</a:t>
            </a:r>
            <a:endParaRPr lang="en-US" altLang="zh-CN" sz="2400" dirty="0">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47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481"/>
                                        </p:tgtEl>
                                        <p:attrNameLst>
                                          <p:attrName>style.visibility</p:attrName>
                                        </p:attrNameLst>
                                      </p:cBhvr>
                                      <p:to>
                                        <p:strVal val="visible"/>
                                      </p:to>
                                    </p:set>
                                    <p:anim calcmode="lin" valueType="num">
                                      <p:cBhvr additive="base">
                                        <p:cTn id="7" dur="500" fill="hold"/>
                                        <p:tgtEl>
                                          <p:spTgt spid="233481"/>
                                        </p:tgtEl>
                                        <p:attrNameLst>
                                          <p:attrName>ppt_x</p:attrName>
                                        </p:attrNameLst>
                                      </p:cBhvr>
                                      <p:tavLst>
                                        <p:tav tm="0">
                                          <p:val>
                                            <p:strVal val="0-#ppt_w/2"/>
                                          </p:val>
                                        </p:tav>
                                        <p:tav tm="100000">
                                          <p:val>
                                            <p:strVal val="#ppt_x"/>
                                          </p:val>
                                        </p:tav>
                                      </p:tavLst>
                                    </p:anim>
                                    <p:anim calcmode="lin" valueType="num">
                                      <p:cBhvr additive="base">
                                        <p:cTn id="8" dur="500" fill="hold"/>
                                        <p:tgtEl>
                                          <p:spTgt spid="233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8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dirty="0"/>
              <a:t>问：如何保证开发人员是忙碌且有效率的</a:t>
            </a:r>
            <a:r>
              <a:rPr lang="zh-CN" altLang="en-US" dirty="0" smtClean="0"/>
              <a:t>？</a:t>
            </a:r>
          </a:p>
        </p:txBody>
      </p:sp>
      <p:sp>
        <p:nvSpPr>
          <p:cNvPr id="41987" name="内容占位符 2"/>
          <p:cNvSpPr>
            <a:spLocks noGrp="1"/>
          </p:cNvSpPr>
          <p:nvPr>
            <p:ph sz="quarter" idx="11"/>
          </p:nvPr>
        </p:nvSpPr>
        <p:spPr>
          <a:xfrm>
            <a:off x="153987" y="1142813"/>
            <a:ext cx="8847137" cy="3308163"/>
          </a:xfrm>
        </p:spPr>
        <p:txBody>
          <a:bodyPr/>
          <a:lstStyle/>
          <a:p>
            <a:r>
              <a:rPr lang="zh-CN" altLang="en-US" dirty="0">
                <a:solidFill>
                  <a:srgbClr val="0070C0"/>
                </a:solidFill>
              </a:rPr>
              <a:t>忙碌</a:t>
            </a:r>
            <a:r>
              <a:rPr lang="zh-CN" altLang="en-US" dirty="0"/>
              <a:t>的开发人员是富有成效且忠心耿耿</a:t>
            </a:r>
            <a:r>
              <a:rPr lang="zh-CN" altLang="en-US" dirty="0" smtClean="0"/>
              <a:t>的，也是开发过程</a:t>
            </a:r>
            <a:r>
              <a:rPr lang="zh-CN" altLang="en-US" dirty="0" smtClean="0">
                <a:solidFill>
                  <a:srgbClr val="C00000"/>
                </a:solidFill>
              </a:rPr>
              <a:t>稳定可持续</a:t>
            </a:r>
            <a:r>
              <a:rPr lang="zh-CN" altLang="en-US" dirty="0" smtClean="0"/>
              <a:t>的保障</a:t>
            </a:r>
            <a:endParaRPr lang="zh-CN" altLang="en-US" dirty="0"/>
          </a:p>
          <a:p>
            <a:pPr lvl="1"/>
            <a:r>
              <a:rPr lang="zh-CN" altLang="en-US" dirty="0" smtClean="0"/>
              <a:t>频繁的</a:t>
            </a:r>
            <a:r>
              <a:rPr lang="zh-CN" altLang="en-US" dirty="0" smtClean="0">
                <a:solidFill>
                  <a:srgbClr val="0070C0"/>
                </a:solidFill>
              </a:rPr>
              <a:t>反馈</a:t>
            </a:r>
            <a:endParaRPr lang="en-US" altLang="zh-CN" dirty="0" smtClean="0">
              <a:solidFill>
                <a:srgbClr val="0070C0"/>
              </a:solidFill>
            </a:endParaRPr>
          </a:p>
          <a:p>
            <a:pPr lvl="1"/>
            <a:r>
              <a:rPr lang="zh-CN" altLang="en-US" dirty="0" smtClean="0">
                <a:solidFill>
                  <a:srgbClr val="0070C0"/>
                </a:solidFill>
              </a:rPr>
              <a:t>无干扰</a:t>
            </a:r>
            <a:r>
              <a:rPr lang="zh-CN" altLang="en-US" dirty="0" smtClean="0"/>
              <a:t>的工作进程</a:t>
            </a:r>
            <a:endParaRPr lang="en-US" altLang="zh-CN" dirty="0" smtClean="0"/>
          </a:p>
          <a:p>
            <a:pPr lvl="1"/>
            <a:r>
              <a:rPr lang="zh-CN" altLang="en-US" dirty="0" smtClean="0"/>
              <a:t>有效的</a:t>
            </a:r>
            <a:r>
              <a:rPr lang="zh-CN" altLang="en-US" dirty="0" smtClean="0">
                <a:solidFill>
                  <a:srgbClr val="0070C0"/>
                </a:solidFill>
              </a:rPr>
              <a:t>激励</a:t>
            </a:r>
            <a:endParaRPr lang="en-US" altLang="zh-CN" dirty="0" smtClean="0">
              <a:solidFill>
                <a:srgbClr val="0070C0"/>
              </a:solidFill>
            </a:endParaRPr>
          </a:p>
          <a:p>
            <a:pPr lvl="1"/>
            <a:r>
              <a:rPr lang="zh-CN" altLang="en-US" dirty="0" smtClean="0"/>
              <a:t>高效的</a:t>
            </a:r>
            <a:r>
              <a:rPr lang="zh-CN" altLang="en-US" dirty="0" smtClean="0">
                <a:solidFill>
                  <a:srgbClr val="0070C0"/>
                </a:solidFill>
              </a:rPr>
              <a:t>协作</a:t>
            </a:r>
            <a:endParaRPr lang="en-US" altLang="zh-CN" dirty="0" smtClean="0"/>
          </a:p>
        </p:txBody>
      </p:sp>
      <p:pic>
        <p:nvPicPr>
          <p:cNvPr id="41988" name="图片 3" descr="未命名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54154" y="3711879"/>
            <a:ext cx="4620904" cy="262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48</a:t>
            </a:fld>
            <a:endParaRPr lang="en-US"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zh-CN" dirty="0" smtClean="0"/>
              <a:t>Accelerator</a:t>
            </a:r>
            <a:r>
              <a:rPr lang="zh-CN" altLang="en-US" dirty="0" smtClean="0"/>
              <a:t>：</a:t>
            </a:r>
            <a:r>
              <a:rPr lang="en-US" altLang="zh-CN" dirty="0" smtClean="0"/>
              <a:t>1</a:t>
            </a:r>
            <a:r>
              <a:rPr lang="zh-CN" altLang="en-US" dirty="0" smtClean="0"/>
              <a:t>）要在适当管理下开发</a:t>
            </a:r>
          </a:p>
        </p:txBody>
      </p:sp>
      <p:graphicFrame>
        <p:nvGraphicFramePr>
          <p:cNvPr id="1026" name="Object 3"/>
          <p:cNvGraphicFramePr>
            <a:graphicFrameLocks noGrp="1" noChangeAspect="1"/>
          </p:cNvGraphicFramePr>
          <p:nvPr>
            <p:ph sz="quarter" idx="11"/>
            <p:extLst>
              <p:ext uri="{D42A27DB-BD31-4B8C-83A1-F6EECF244321}">
                <p14:modId xmlns:p14="http://schemas.microsoft.com/office/powerpoint/2010/main" val="3658356271"/>
              </p:ext>
            </p:extLst>
          </p:nvPr>
        </p:nvGraphicFramePr>
        <p:xfrm>
          <a:off x="6199094" y="427136"/>
          <a:ext cx="2802031" cy="5813328"/>
        </p:xfrm>
        <a:graphic>
          <a:graphicData uri="http://schemas.openxmlformats.org/presentationml/2006/ole">
            <mc:AlternateContent xmlns:mc="http://schemas.openxmlformats.org/markup-compatibility/2006">
              <mc:Choice xmlns:v="urn:schemas-microsoft-com:vml" Requires="v">
                <p:oleObj spid="_x0000_s1323" r:id="rId4" imgW="4101587" imgH="8507937" progId="">
                  <p:embed/>
                </p:oleObj>
              </mc:Choice>
              <mc:Fallback>
                <p:oleObj r:id="rId4" imgW="4101587" imgH="8507937"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9094" y="427136"/>
                        <a:ext cx="2802031" cy="5813328"/>
                      </a:xfrm>
                      <a:prstGeom prst="rect">
                        <a:avLst/>
                      </a:prstGeom>
                      <a:noFill/>
                      <a:effectLst/>
                      <a:extLst/>
                    </p:spPr>
                  </p:pic>
                </p:oleObj>
              </mc:Fallback>
            </mc:AlternateContent>
          </a:graphicData>
        </a:graphic>
      </p:graphicFrame>
      <p:sp>
        <p:nvSpPr>
          <p:cNvPr id="13316" name="Rectangle 4"/>
          <p:cNvSpPr>
            <a:spLocks noChangeArrowheads="1"/>
          </p:cNvSpPr>
          <p:nvPr/>
        </p:nvSpPr>
        <p:spPr bwMode="auto">
          <a:xfrm>
            <a:off x="244475" y="984250"/>
            <a:ext cx="5545138" cy="457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0188" indent="-230188" eaLnBrk="0" hangingPunct="0">
              <a:defRPr>
                <a:solidFill>
                  <a:schemeClr val="tx1"/>
                </a:solidFill>
                <a:latin typeface="Arial" panose="020B0604020202020204" pitchFamily="34" charset="0"/>
                <a:cs typeface="Arial" panose="020B0604020202020204" pitchFamily="34" charset="0"/>
              </a:defRPr>
            </a:lvl1pPr>
            <a:lvl2pPr marL="576263" indent="-231775"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10000"/>
              </a:lnSpc>
              <a:spcBef>
                <a:spcPct val="20000"/>
              </a:spcBef>
              <a:buFont typeface="WingDings" panose="05000000000000000000" pitchFamily="2" charset="2"/>
              <a:buChar char="§"/>
            </a:pPr>
            <a:r>
              <a:rPr lang="en-US" altLang="zh-CN" sz="2400" dirty="0">
                <a:ea typeface="微软雅黑" panose="020B0503020204020204" pitchFamily="34" charset="-122"/>
              </a:rPr>
              <a:t>Lean</a:t>
            </a:r>
            <a:r>
              <a:rPr lang="zh-CN" altLang="en-US" sz="2400" dirty="0">
                <a:ea typeface="微软雅黑" panose="020B0503020204020204" pitchFamily="34" charset="-122"/>
              </a:rPr>
              <a:t>开发管理</a:t>
            </a:r>
          </a:p>
          <a:p>
            <a:pPr lvl="1" eaLnBrk="1" hangingPunct="1">
              <a:lnSpc>
                <a:spcPct val="110000"/>
              </a:lnSpc>
              <a:spcBef>
                <a:spcPct val="20000"/>
              </a:spcBef>
              <a:buClr>
                <a:srgbClr val="006699"/>
              </a:buClr>
              <a:buFont typeface="Webdings" panose="05030102010509060703" pitchFamily="18" charset="2"/>
              <a:buChar char="4"/>
            </a:pPr>
            <a:r>
              <a:rPr lang="zh-CN" altLang="en-US" sz="2000" dirty="0">
                <a:solidFill>
                  <a:srgbClr val="006699"/>
                </a:solidFill>
                <a:ea typeface="微软雅黑" panose="020B0503020204020204" pitchFamily="34" charset="-122"/>
              </a:rPr>
              <a:t>团队也不是要毫无约束地进行工作</a:t>
            </a:r>
          </a:p>
          <a:p>
            <a:pPr lvl="1" eaLnBrk="1" hangingPunct="1">
              <a:lnSpc>
                <a:spcPct val="110000"/>
              </a:lnSpc>
              <a:spcBef>
                <a:spcPct val="20000"/>
              </a:spcBef>
              <a:buClr>
                <a:srgbClr val="006699"/>
              </a:buClr>
              <a:buFont typeface="Webdings" panose="05030102010509060703" pitchFamily="18" charset="2"/>
              <a:buChar char="4"/>
            </a:pPr>
            <a:r>
              <a:rPr lang="zh-CN" altLang="en-US" sz="2000" dirty="0">
                <a:solidFill>
                  <a:srgbClr val="006699"/>
                </a:solidFill>
                <a:ea typeface="微软雅黑" panose="020B0503020204020204" pitchFamily="34" charset="-122"/>
              </a:rPr>
              <a:t>自组织也必须受企业目标和环境的约束</a:t>
            </a:r>
          </a:p>
          <a:p>
            <a:pPr eaLnBrk="1" hangingPunct="1">
              <a:lnSpc>
                <a:spcPct val="110000"/>
              </a:lnSpc>
              <a:spcBef>
                <a:spcPct val="20000"/>
              </a:spcBef>
              <a:buFont typeface="WingDings" panose="05000000000000000000" pitchFamily="2" charset="2"/>
              <a:buChar char="§"/>
            </a:pPr>
            <a:r>
              <a:rPr lang="zh-CN" altLang="en-US" sz="2400" dirty="0">
                <a:ea typeface="微软雅黑" panose="020B0503020204020204" pitchFamily="34" charset="-122"/>
              </a:rPr>
              <a:t>自动化的度量和项目仪表盘 </a:t>
            </a:r>
          </a:p>
          <a:p>
            <a:pPr lvl="1" eaLnBrk="1" hangingPunct="1">
              <a:lnSpc>
                <a:spcPct val="110000"/>
              </a:lnSpc>
              <a:spcBef>
                <a:spcPct val="20000"/>
              </a:spcBef>
              <a:buClr>
                <a:srgbClr val="006699"/>
              </a:buClr>
              <a:buFont typeface="Webdings" panose="05030102010509060703" pitchFamily="18" charset="2"/>
              <a:buChar char="4"/>
            </a:pPr>
            <a:r>
              <a:rPr lang="zh-CN" altLang="en-US" sz="2000" dirty="0">
                <a:solidFill>
                  <a:srgbClr val="006699"/>
                </a:solidFill>
                <a:ea typeface="微软雅黑" panose="020B0503020204020204" pitchFamily="34" charset="-122"/>
                <a:sym typeface="Arial" panose="020B0604020202020204" pitchFamily="34" charset="0"/>
              </a:rPr>
              <a:t>通过自动化可以使大部分</a:t>
            </a:r>
            <a:r>
              <a:rPr lang="en-US" altLang="zh-CN" sz="2000" dirty="0">
                <a:solidFill>
                  <a:srgbClr val="006699"/>
                </a:solidFill>
                <a:ea typeface="微软雅黑" panose="020B0503020204020204" pitchFamily="34" charset="-122"/>
                <a:sym typeface="Arial" panose="020B0604020202020204" pitchFamily="34" charset="0"/>
              </a:rPr>
              <a:t>Scrum</a:t>
            </a:r>
            <a:r>
              <a:rPr lang="zh-CN" altLang="en-US" sz="2000" dirty="0">
                <a:solidFill>
                  <a:srgbClr val="006699"/>
                </a:solidFill>
                <a:ea typeface="微软雅黑" panose="020B0503020204020204" pitchFamily="34" charset="-122"/>
                <a:sym typeface="Arial" panose="020B0604020202020204" pitchFamily="34" charset="0"/>
              </a:rPr>
              <a:t>需要的管理规范更加有效率</a:t>
            </a:r>
            <a:endParaRPr lang="zh-CN" altLang="zh-CN" sz="2000" dirty="0">
              <a:solidFill>
                <a:srgbClr val="006699"/>
              </a:solidFill>
              <a:ea typeface="微软雅黑" panose="020B0503020204020204" pitchFamily="34" charset="-122"/>
              <a:sym typeface="Arial" panose="020B0604020202020204" pitchFamily="34" charset="0"/>
            </a:endParaRPr>
          </a:p>
          <a:p>
            <a:pPr lvl="1" eaLnBrk="1" hangingPunct="1">
              <a:lnSpc>
                <a:spcPct val="110000"/>
              </a:lnSpc>
              <a:spcBef>
                <a:spcPct val="20000"/>
              </a:spcBef>
              <a:buClr>
                <a:srgbClr val="006699"/>
              </a:buClr>
              <a:buFont typeface="Webdings" panose="05030102010509060703" pitchFamily="18" charset="2"/>
              <a:buChar char="4"/>
            </a:pPr>
            <a:r>
              <a:rPr lang="zh-CN" altLang="en-US" sz="2000" dirty="0">
                <a:solidFill>
                  <a:srgbClr val="006699"/>
                </a:solidFill>
                <a:ea typeface="微软雅黑" panose="020B0503020204020204" pitchFamily="34" charset="-122"/>
              </a:rPr>
              <a:t>这是真实的经验总结，不只是广告宣传</a:t>
            </a:r>
          </a:p>
          <a:p>
            <a:pPr lvl="1" eaLnBrk="1" hangingPunct="1">
              <a:lnSpc>
                <a:spcPct val="110000"/>
              </a:lnSpc>
              <a:spcBef>
                <a:spcPct val="20000"/>
              </a:spcBef>
              <a:buClr>
                <a:srgbClr val="006699"/>
              </a:buClr>
              <a:buFont typeface="Webdings" panose="05030102010509060703" pitchFamily="18" charset="2"/>
              <a:buChar char="4"/>
            </a:pPr>
            <a:r>
              <a:rPr lang="en-US" altLang="zh-CN" sz="2000" dirty="0">
                <a:solidFill>
                  <a:srgbClr val="006699"/>
                </a:solidFill>
                <a:ea typeface="微软雅黑" panose="020B0503020204020204" pitchFamily="34" charset="-122"/>
              </a:rPr>
              <a:t>Rational Team Concert (RTC) </a:t>
            </a:r>
            <a:r>
              <a:rPr lang="en-US" altLang="zh-CN" sz="2000" dirty="0" err="1">
                <a:solidFill>
                  <a:srgbClr val="006699"/>
                </a:solidFill>
                <a:ea typeface="微软雅黑" panose="020B0503020204020204" pitchFamily="34" charset="-122"/>
              </a:rPr>
              <a:t>项目</a:t>
            </a:r>
            <a:r>
              <a:rPr lang="zh-CN" altLang="en-US" sz="2000" dirty="0">
                <a:solidFill>
                  <a:srgbClr val="006699"/>
                </a:solidFill>
                <a:ea typeface="微软雅黑" panose="020B0503020204020204" pitchFamily="34" charset="-122"/>
              </a:rPr>
              <a:t>仪表盘</a:t>
            </a:r>
          </a:p>
          <a:p>
            <a:pPr lvl="1" eaLnBrk="1" hangingPunct="1">
              <a:lnSpc>
                <a:spcPct val="110000"/>
              </a:lnSpc>
              <a:spcBef>
                <a:spcPct val="20000"/>
              </a:spcBef>
              <a:buClr>
                <a:srgbClr val="006699"/>
              </a:buClr>
              <a:buFont typeface="Webdings" panose="05030102010509060703" pitchFamily="18" charset="2"/>
              <a:buChar char="4"/>
            </a:pPr>
            <a:r>
              <a:rPr lang="en-US" altLang="zh-CN" sz="2000" dirty="0">
                <a:solidFill>
                  <a:srgbClr val="006699"/>
                </a:solidFill>
                <a:ea typeface="微软雅黑" panose="020B0503020204020204" pitchFamily="34" charset="-122"/>
              </a:rPr>
              <a:t>Rational </a:t>
            </a:r>
            <a:r>
              <a:rPr lang="en-US" altLang="zh-CN" sz="2000" dirty="0" err="1">
                <a:solidFill>
                  <a:srgbClr val="006699"/>
                </a:solidFill>
                <a:ea typeface="微软雅黑" panose="020B0503020204020204" pitchFamily="34" charset="-122"/>
              </a:rPr>
              <a:t>Insight组合</a:t>
            </a:r>
            <a:r>
              <a:rPr lang="zh-CN" altLang="en-US" sz="2000" dirty="0">
                <a:solidFill>
                  <a:srgbClr val="006699"/>
                </a:solidFill>
                <a:ea typeface="微软雅黑" panose="020B0503020204020204" pitchFamily="34" charset="-122"/>
              </a:rPr>
              <a:t>管理仪表盘</a:t>
            </a:r>
          </a:p>
          <a:p>
            <a:pPr eaLnBrk="1" hangingPunct="1">
              <a:lnSpc>
                <a:spcPct val="110000"/>
              </a:lnSpc>
              <a:spcBef>
                <a:spcPct val="20000"/>
              </a:spcBef>
              <a:buFont typeface="WingDings" panose="05000000000000000000" pitchFamily="2" charset="2"/>
              <a:buChar char="§"/>
            </a:pPr>
            <a:r>
              <a:rPr lang="zh-CN" altLang="en-US" sz="2400" dirty="0">
                <a:ea typeface="微软雅黑" panose="020B0503020204020204" pitchFamily="34" charset="-122"/>
              </a:rPr>
              <a:t>采用团队的开发习惯</a:t>
            </a:r>
          </a:p>
          <a:p>
            <a:pPr lvl="1" eaLnBrk="1" hangingPunct="1">
              <a:lnSpc>
                <a:spcPct val="110000"/>
              </a:lnSpc>
              <a:spcBef>
                <a:spcPct val="20000"/>
              </a:spcBef>
              <a:buClr>
                <a:srgbClr val="006699"/>
              </a:buClr>
              <a:buFont typeface="Webdings" panose="05030102010509060703" pitchFamily="18" charset="2"/>
              <a:buChar char="4"/>
            </a:pPr>
            <a:r>
              <a:rPr lang="zh-CN" altLang="en-US" sz="2000" dirty="0">
                <a:solidFill>
                  <a:srgbClr val="006699"/>
                </a:solidFill>
                <a:ea typeface="微软雅黑" panose="020B0503020204020204" pitchFamily="34" charset="-122"/>
              </a:rPr>
              <a:t>通过静态分析工具“强制执行”</a:t>
            </a:r>
            <a:endParaRPr lang="zh-CN" altLang="en-US" sz="1600" dirty="0">
              <a:solidFill>
                <a:srgbClr val="006699"/>
              </a:solidFill>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49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blinds(horizontal)">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a:t>
            </a:r>
            <a:r>
              <a:rPr lang="zh-CN" altLang="en-US" dirty="0" smtClean="0"/>
              <a:t>：如果你是项目经理，如何对待下面的问题？</a:t>
            </a:r>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5</a:t>
            </a:fld>
            <a:endParaRPr lang="en-US" altLang="en-US"/>
          </a:p>
        </p:txBody>
      </p:sp>
      <p:sp>
        <p:nvSpPr>
          <p:cNvPr id="4" name="内容占位符 3"/>
          <p:cNvSpPr>
            <a:spLocks noGrp="1"/>
          </p:cNvSpPr>
          <p:nvPr>
            <p:ph sz="quarter" idx="11"/>
          </p:nvPr>
        </p:nvSpPr>
        <p:spPr/>
        <p:txBody>
          <a:bodyPr/>
          <a:lstStyle/>
          <a:p>
            <a:r>
              <a:rPr lang="zh-CN" altLang="en-US" dirty="0" smtClean="0"/>
              <a:t>你会挑谁做你的队友？</a:t>
            </a:r>
            <a:r>
              <a:rPr lang="en-US" altLang="zh-CN" dirty="0" smtClean="0"/>
              <a:t/>
            </a:r>
            <a:br>
              <a:rPr lang="en-US" altLang="zh-CN" dirty="0" smtClean="0"/>
            </a:br>
            <a:r>
              <a:rPr lang="zh-CN" altLang="en-US" dirty="0" smtClean="0"/>
              <a:t>（或者说具有什么技能的人？）</a:t>
            </a:r>
            <a:endParaRPr lang="en-US" altLang="zh-CN" dirty="0" smtClean="0"/>
          </a:p>
          <a:p>
            <a:r>
              <a:rPr lang="zh-CN" altLang="en-US" dirty="0"/>
              <a:t>你认</a:t>
            </a:r>
            <a:r>
              <a:rPr lang="zh-CN" altLang="en-US" dirty="0" smtClean="0"/>
              <a:t>为团队中应当包括什么角色才是合理的？</a:t>
            </a:r>
            <a:r>
              <a:rPr lang="en-US" altLang="zh-CN" dirty="0" smtClean="0"/>
              <a:t/>
            </a:r>
            <a:br>
              <a:rPr lang="en-US" altLang="zh-CN" dirty="0" smtClean="0"/>
            </a:br>
            <a:r>
              <a:rPr lang="zh-CN" altLang="en-US" dirty="0" smtClean="0"/>
              <a:t>（或者说职能如何分工？）</a:t>
            </a:r>
            <a:endParaRPr lang="en-US" altLang="zh-CN" dirty="0"/>
          </a:p>
          <a:p>
            <a:r>
              <a:rPr lang="zh-CN" altLang="en-US" dirty="0" smtClean="0"/>
              <a:t>你看中了一位抢手的队员，你会如何说服他（她）？</a:t>
            </a:r>
            <a:endParaRPr lang="en-US" altLang="zh-CN" dirty="0" smtClean="0"/>
          </a:p>
          <a:p>
            <a:pPr lvl="1"/>
            <a:r>
              <a:rPr lang="zh-CN" altLang="en-US" dirty="0" smtClean="0">
                <a:hlinkClick r:id="rId2" action="ppaction://hlinkfile"/>
              </a:rPr>
              <a:t>案例</a:t>
            </a:r>
            <a:endParaRPr lang="en-US" altLang="zh-CN" dirty="0" smtClean="0"/>
          </a:p>
        </p:txBody>
      </p:sp>
    </p:spTree>
    <p:extLst>
      <p:ext uri="{BB962C8B-B14F-4D97-AF65-F5344CB8AC3E}">
        <p14:creationId xmlns:p14="http://schemas.microsoft.com/office/powerpoint/2010/main" val="13090199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rot="-5400000">
            <a:off x="3531668" y="255280"/>
            <a:ext cx="2080664" cy="9144000"/>
          </a:xfrm>
          <a:prstGeom prst="rect">
            <a:avLst/>
          </a:prstGeom>
          <a:gradFill rotWithShape="1">
            <a:gsLst>
              <a:gs pos="0">
                <a:srgbClr val="A5E1EB">
                  <a:alpha val="75000"/>
                </a:srgbClr>
              </a:gs>
              <a:gs pos="100000">
                <a:srgbClr val="FFFFFF">
                  <a:alpha val="75000"/>
                </a:srgbClr>
              </a:gs>
            </a:gsLst>
            <a:lin ang="0" scaled="1"/>
          </a:gradFill>
          <a:ln w="12700">
            <a:solidFill>
              <a:srgbClr val="66CCDC"/>
            </a:solidFill>
            <a:miter lim="800000"/>
            <a:headEnd/>
            <a:tailEnd/>
          </a:ln>
        </p:spPr>
        <p:txBody>
          <a:bodyPr wrap="none" lIns="640080" tIns="18288" rIns="18288" bIns="18288"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43011" name="Text Box 3"/>
          <p:cNvSpPr txBox="1">
            <a:spLocks noChangeArrowheads="1"/>
          </p:cNvSpPr>
          <p:nvPr/>
        </p:nvSpPr>
        <p:spPr bwMode="auto">
          <a:xfrm>
            <a:off x="153988" y="1072635"/>
            <a:ext cx="8794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481013" eaLnBrk="0" hangingPunct="0">
              <a:defRPr>
                <a:solidFill>
                  <a:schemeClr val="tx1"/>
                </a:solidFill>
                <a:latin typeface="Arial" panose="020B0604020202020204" pitchFamily="34" charset="0"/>
                <a:cs typeface="Arial" panose="020B0604020202020204" pitchFamily="34" charset="0"/>
              </a:defRPr>
            </a:lvl1pPr>
            <a:lvl2pPr marL="742950" indent="-285750" defTabSz="481013" eaLnBrk="0" hangingPunct="0">
              <a:defRPr>
                <a:solidFill>
                  <a:schemeClr val="tx1"/>
                </a:solidFill>
                <a:latin typeface="Arial" panose="020B0604020202020204" pitchFamily="34" charset="0"/>
                <a:cs typeface="Arial" panose="020B0604020202020204" pitchFamily="34" charset="0"/>
              </a:defRPr>
            </a:lvl2pPr>
            <a:lvl3pPr marL="1143000" indent="-228600" defTabSz="481013" eaLnBrk="0" hangingPunct="0">
              <a:defRPr>
                <a:solidFill>
                  <a:schemeClr val="tx1"/>
                </a:solidFill>
                <a:latin typeface="Arial" panose="020B0604020202020204" pitchFamily="34" charset="0"/>
                <a:cs typeface="Arial" panose="020B0604020202020204" pitchFamily="34" charset="0"/>
              </a:defRPr>
            </a:lvl3pPr>
            <a:lvl4pPr marL="1600200" indent="-228600" defTabSz="481013" eaLnBrk="0" hangingPunct="0">
              <a:defRPr>
                <a:solidFill>
                  <a:schemeClr val="tx1"/>
                </a:solidFill>
                <a:latin typeface="Arial" panose="020B0604020202020204" pitchFamily="34" charset="0"/>
                <a:cs typeface="Arial" panose="020B0604020202020204" pitchFamily="34" charset="0"/>
              </a:defRPr>
            </a:lvl4pPr>
            <a:lvl5pPr marL="2057400" indent="-228600" defTabSz="481013" eaLnBrk="0" hangingPunct="0">
              <a:defRPr>
                <a:solidFill>
                  <a:schemeClr val="tx1"/>
                </a:solidFill>
                <a:latin typeface="Arial" panose="020B0604020202020204" pitchFamily="34" charset="0"/>
                <a:cs typeface="Arial" panose="020B0604020202020204" pitchFamily="34" charset="0"/>
              </a:defRPr>
            </a:lvl5pPr>
            <a:lvl6pPr marL="2514600" indent="-228600" defTabSz="481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81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81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81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C0C0C0"/>
              </a:buClr>
              <a:buSzPct val="90000"/>
              <a:buFont typeface="Monotype Sorts" pitchFamily="2" charset="2"/>
              <a:buNone/>
            </a:pPr>
            <a:r>
              <a:rPr lang="en-US" altLang="zh-CN" sz="2400" b="1" dirty="0" err="1"/>
              <a:t>策略</a:t>
            </a:r>
            <a:r>
              <a:rPr lang="en-US" altLang="zh-CN" sz="2400" b="1" dirty="0"/>
              <a:t>:</a:t>
            </a:r>
            <a:r>
              <a:rPr lang="zh-CN" altLang="en-US" sz="2400" b="1" dirty="0"/>
              <a:t> 保持核心团队的大小</a:t>
            </a:r>
            <a:r>
              <a:rPr lang="zh-CN" altLang="en-US" sz="2400" b="1" dirty="0" smtClean="0"/>
              <a:t>为</a:t>
            </a:r>
            <a:r>
              <a:rPr lang="en-US" altLang="zh-CN" sz="2400" b="1" dirty="0" smtClean="0"/>
              <a:t>4</a:t>
            </a:r>
            <a:r>
              <a:rPr lang="zh-CN" altLang="en-US" sz="2400" b="1" dirty="0" smtClean="0"/>
              <a:t>到</a:t>
            </a:r>
            <a:r>
              <a:rPr lang="en-US" altLang="zh-CN" sz="2400" b="1" dirty="0" smtClean="0"/>
              <a:t>10</a:t>
            </a:r>
            <a:r>
              <a:rPr lang="zh-CN" altLang="en-US" sz="2400" b="1" dirty="0" smtClean="0"/>
              <a:t>人</a:t>
            </a:r>
            <a:r>
              <a:rPr lang="zh-CN" altLang="en-US" sz="2400" b="1" dirty="0"/>
              <a:t>之间以达到高效</a:t>
            </a:r>
          </a:p>
        </p:txBody>
      </p:sp>
      <p:sp>
        <p:nvSpPr>
          <p:cNvPr id="43012" name="Rectangle 4"/>
          <p:cNvSpPr>
            <a:spLocks noChangeArrowheads="1"/>
          </p:cNvSpPr>
          <p:nvPr/>
        </p:nvSpPr>
        <p:spPr bwMode="auto">
          <a:xfrm>
            <a:off x="63500" y="1477963"/>
            <a:ext cx="8623300" cy="240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2088" indent="-192088"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WingDings" panose="05000000000000000000" pitchFamily="2" charset="2"/>
              <a:buNone/>
            </a:pPr>
            <a:r>
              <a:rPr lang="zh-CN" altLang="en-US" sz="2000" b="1" dirty="0">
                <a:solidFill>
                  <a:srgbClr val="C00000"/>
                </a:solidFill>
                <a:ea typeface="微软雅黑" panose="020B0503020204020204" pitchFamily="34" charset="-122"/>
              </a:rPr>
              <a:t>为什么要这么做？</a:t>
            </a:r>
          </a:p>
          <a:p>
            <a:pPr eaLnBrk="1" hangingPunct="1">
              <a:spcBef>
                <a:spcPts val="600"/>
              </a:spcBef>
              <a:buFont typeface="WingDings" panose="05000000000000000000" pitchFamily="2" charset="2"/>
              <a:buChar char="§"/>
            </a:pPr>
            <a:r>
              <a:rPr lang="zh-CN" altLang="en-US" sz="2000" dirty="0">
                <a:solidFill>
                  <a:srgbClr val="0070C0"/>
                </a:solidFill>
                <a:ea typeface="微软雅黑" panose="020B0503020204020204" pitchFamily="34" charset="-122"/>
              </a:rPr>
              <a:t>覆盖了所有的角色</a:t>
            </a:r>
          </a:p>
          <a:p>
            <a:pPr eaLnBrk="1" hangingPunct="1">
              <a:spcBef>
                <a:spcPts val="600"/>
              </a:spcBef>
              <a:buFont typeface="WingDings" panose="05000000000000000000" pitchFamily="2" charset="2"/>
              <a:buChar char="§"/>
            </a:pPr>
            <a:r>
              <a:rPr lang="zh-CN" altLang="en-US" sz="2000" dirty="0">
                <a:solidFill>
                  <a:srgbClr val="0070C0"/>
                </a:solidFill>
                <a:ea typeface="微软雅黑" panose="020B0503020204020204" pitchFamily="34" charset="-122"/>
              </a:rPr>
              <a:t>最大化团队活力</a:t>
            </a:r>
            <a:r>
              <a:rPr lang="zh-CN" altLang="en-US" sz="2000" dirty="0">
                <a:ea typeface="微软雅黑" panose="020B0503020204020204" pitchFamily="34" charset="-122"/>
              </a:rPr>
              <a:t>，例如：提升创造性而不是从众思维</a:t>
            </a:r>
            <a:r>
              <a:rPr lang="en-US" altLang="zh-CN" sz="2000" dirty="0">
                <a:ea typeface="微软雅黑" panose="020B0503020204020204" pitchFamily="34" charset="-122"/>
              </a:rPr>
              <a:t>; </a:t>
            </a:r>
            <a:r>
              <a:rPr lang="zh-CN" altLang="en-US" sz="2000" dirty="0">
                <a:ea typeface="微软雅黑" panose="020B0503020204020204" pitchFamily="34" charset="-122"/>
              </a:rPr>
              <a:t>建立紧密度，相互信任和尊重</a:t>
            </a:r>
          </a:p>
          <a:p>
            <a:pPr eaLnBrk="1" hangingPunct="1">
              <a:spcBef>
                <a:spcPts val="600"/>
              </a:spcBef>
              <a:buFont typeface="WingDings" panose="05000000000000000000" pitchFamily="2" charset="2"/>
              <a:buChar char="§"/>
            </a:pPr>
            <a:r>
              <a:rPr lang="zh-CN" altLang="en-US" sz="2000" dirty="0">
                <a:solidFill>
                  <a:srgbClr val="0070C0"/>
                </a:solidFill>
                <a:ea typeface="微软雅黑" panose="020B0503020204020204" pitchFamily="34" charset="-122"/>
              </a:rPr>
              <a:t>降低沟通/交互的费用和开销</a:t>
            </a:r>
          </a:p>
          <a:p>
            <a:pPr eaLnBrk="1" hangingPunct="1">
              <a:spcBef>
                <a:spcPts val="600"/>
              </a:spcBef>
              <a:buFont typeface="WingDings" panose="05000000000000000000" pitchFamily="2" charset="2"/>
              <a:buChar char="§"/>
            </a:pPr>
            <a:r>
              <a:rPr lang="zh-CN" altLang="en-US" sz="2000" dirty="0">
                <a:ea typeface="微软雅黑" panose="020B0503020204020204" pitchFamily="34" charset="-122"/>
              </a:rPr>
              <a:t>确保团队/项目的</a:t>
            </a:r>
            <a:r>
              <a:rPr lang="zh-CN" altLang="en-US" sz="2000" dirty="0">
                <a:solidFill>
                  <a:srgbClr val="0070C0"/>
                </a:solidFill>
                <a:ea typeface="微软雅黑" panose="020B0503020204020204" pitchFamily="34" charset="-122"/>
              </a:rPr>
              <a:t>可管理性</a:t>
            </a:r>
            <a:r>
              <a:rPr lang="zh-CN" altLang="en-US" sz="2000" dirty="0">
                <a:ea typeface="微软雅黑" panose="020B0503020204020204" pitchFamily="34" charset="-122"/>
              </a:rPr>
              <a:t>，同时提高了质量和生产</a:t>
            </a:r>
            <a:r>
              <a:rPr lang="zh-CN" altLang="en-US" sz="2000" dirty="0" smtClean="0">
                <a:ea typeface="微软雅黑" panose="020B0503020204020204" pitchFamily="34" charset="-122"/>
              </a:rPr>
              <a:t>率</a:t>
            </a:r>
            <a:endParaRPr lang="zh-CN" altLang="en-US" sz="2000" dirty="0">
              <a:ea typeface="微软雅黑" panose="020B0503020204020204" pitchFamily="34" charset="-122"/>
            </a:endParaRPr>
          </a:p>
        </p:txBody>
      </p:sp>
      <p:sp>
        <p:nvSpPr>
          <p:cNvPr id="43013" name="Rectangle 5"/>
          <p:cNvSpPr>
            <a:spLocks noGrp="1" noChangeArrowheads="1"/>
          </p:cNvSpPr>
          <p:nvPr>
            <p:ph type="title"/>
          </p:nvPr>
        </p:nvSpPr>
        <p:spPr/>
        <p:txBody>
          <a:bodyPr/>
          <a:lstStyle/>
          <a:p>
            <a:r>
              <a:rPr lang="en-US" altLang="zh-CN" dirty="0" smtClean="0"/>
              <a:t>Accelerator</a:t>
            </a:r>
            <a:r>
              <a:rPr lang="zh-CN" altLang="en-US" dirty="0" smtClean="0"/>
              <a:t> ：</a:t>
            </a:r>
            <a:r>
              <a:rPr lang="en-US" altLang="zh-CN" dirty="0" smtClean="0"/>
              <a:t>2</a:t>
            </a:r>
            <a:r>
              <a:rPr lang="zh-CN" altLang="en-US" dirty="0" smtClean="0"/>
              <a:t>）小的，专注的项目团队</a:t>
            </a:r>
          </a:p>
        </p:txBody>
      </p:sp>
      <p:grpSp>
        <p:nvGrpSpPr>
          <p:cNvPr id="43014" name="Group 6"/>
          <p:cNvGrpSpPr>
            <a:grpSpLocks/>
          </p:cNvGrpSpPr>
          <p:nvPr/>
        </p:nvGrpSpPr>
        <p:grpSpPr bwMode="auto">
          <a:xfrm>
            <a:off x="5294539" y="3996631"/>
            <a:ext cx="3644900" cy="1679575"/>
            <a:chOff x="0" y="0"/>
            <a:chExt cx="2296" cy="1058"/>
          </a:xfrm>
        </p:grpSpPr>
        <p:pic>
          <p:nvPicPr>
            <p:cNvPr id="43043" name="Picture 7" descr="120px-Complete_graph_K5">
              <a:hlinkClick r:id="rId3" tooltip="Image:Complete graph K5.svg"/>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 y="96"/>
              <a:ext cx="625" cy="71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3044" name="Picture 8" descr="120px-Complete_graph_K4">
              <a:hlinkClick r:id="rId5" tooltip="Image:Complete graph K4.svg"/>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8"/>
              <a:ext cx="749"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4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8" y="0"/>
              <a:ext cx="788" cy="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46" name="Text Box 10"/>
            <p:cNvSpPr txBox="1">
              <a:spLocks noChangeArrowheads="1"/>
            </p:cNvSpPr>
            <p:nvPr/>
          </p:nvSpPr>
          <p:spPr bwMode="auto">
            <a:xfrm>
              <a:off x="20" y="816"/>
              <a:ext cx="208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buClr>
                  <a:schemeClr val="accent1"/>
                </a:buClr>
                <a:buFont typeface="WingDings" panose="05000000000000000000" pitchFamily="2" charset="2"/>
                <a:buNone/>
              </a:pPr>
              <a:r>
                <a:rPr lang="en-US" altLang="zh-CN" sz="1200"/>
                <a:t>4 </a:t>
              </a:r>
              <a:r>
                <a:rPr lang="zh-CN" altLang="en-US" sz="1200"/>
                <a:t>个人                   </a:t>
              </a:r>
              <a:r>
                <a:rPr lang="en-US" altLang="zh-CN" sz="1200"/>
                <a:t>5</a:t>
              </a:r>
              <a:r>
                <a:rPr lang="zh-CN" altLang="en-US" sz="1200"/>
                <a:t>个人                   </a:t>
              </a:r>
              <a:r>
                <a:rPr lang="en-US" altLang="zh-CN" sz="1200"/>
                <a:t>12</a:t>
              </a:r>
              <a:r>
                <a:rPr lang="zh-CN" altLang="en-US" sz="1200"/>
                <a:t>个人</a:t>
              </a:r>
            </a:p>
            <a:p>
              <a:pPr eaLnBrk="1" hangingPunct="1">
                <a:lnSpc>
                  <a:spcPct val="80000"/>
                </a:lnSpc>
                <a:buClr>
                  <a:schemeClr val="accent1"/>
                </a:buClr>
                <a:buFont typeface="WingDings" panose="05000000000000000000" pitchFamily="2" charset="2"/>
                <a:buNone/>
              </a:pPr>
              <a:r>
                <a:rPr lang="en-US" altLang="zh-CN" sz="1200"/>
                <a:t>6 </a:t>
              </a:r>
              <a:r>
                <a:rPr lang="zh-CN" altLang="en-US" sz="1200"/>
                <a:t>个关系               </a:t>
              </a:r>
              <a:r>
                <a:rPr lang="en-US" altLang="zh-CN" sz="1200"/>
                <a:t>10 </a:t>
              </a:r>
              <a:r>
                <a:rPr lang="zh-CN" altLang="en-US" sz="1200"/>
                <a:t>个关系             </a:t>
              </a:r>
              <a:r>
                <a:rPr lang="en-US" altLang="zh-CN" sz="1200"/>
                <a:t>66 </a:t>
              </a:r>
              <a:r>
                <a:rPr lang="zh-CN" altLang="en-US" sz="1200"/>
                <a:t>个关系</a:t>
              </a:r>
            </a:p>
          </p:txBody>
        </p:sp>
      </p:grpSp>
      <p:graphicFrame>
        <p:nvGraphicFramePr>
          <p:cNvPr id="38923" name="Group 11"/>
          <p:cNvGraphicFramePr>
            <a:graphicFrameLocks noGrp="1"/>
          </p:cNvGraphicFramePr>
          <p:nvPr>
            <p:extLst>
              <p:ext uri="{D42A27DB-BD31-4B8C-83A1-F6EECF244321}">
                <p14:modId xmlns:p14="http://schemas.microsoft.com/office/powerpoint/2010/main" val="1791078607"/>
              </p:ext>
            </p:extLst>
          </p:nvPr>
        </p:nvGraphicFramePr>
        <p:xfrm>
          <a:off x="96724" y="3891278"/>
          <a:ext cx="5081587" cy="1843089"/>
        </p:xfrm>
        <a:graphic>
          <a:graphicData uri="http://schemas.openxmlformats.org/drawingml/2006/table">
            <a:tbl>
              <a:tblPr>
                <a:tableStyleId>{08FB837D-C827-4EFA-A057-4D05807E0F7C}</a:tableStyleId>
              </a:tblPr>
              <a:tblGrid>
                <a:gridCol w="3270250">
                  <a:extLst>
                    <a:ext uri="{9D8B030D-6E8A-4147-A177-3AD203B41FA5}">
                      <a16:colId xmlns:a16="http://schemas.microsoft.com/office/drawing/2014/main" val="20000"/>
                    </a:ext>
                  </a:extLst>
                </a:gridCol>
                <a:gridCol w="549275">
                  <a:extLst>
                    <a:ext uri="{9D8B030D-6E8A-4147-A177-3AD203B41FA5}">
                      <a16:colId xmlns:a16="http://schemas.microsoft.com/office/drawing/2014/main" val="20001"/>
                    </a:ext>
                  </a:extLst>
                </a:gridCol>
                <a:gridCol w="677862">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tblGrid>
              <a:tr h="579438">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zh-CN" altLang="en-US" sz="1600" u="none" strike="noStrike" cap="none" normalizeH="0" baseline="0" dirty="0" smtClean="0">
                          <a:ln>
                            <a:noFill/>
                          </a:ln>
                          <a:effectLst/>
                        </a:rPr>
                        <a:t>团队大小</a:t>
                      </a:r>
                      <a:r>
                        <a:rPr kumimoji="0" lang="en-US" altLang="zh-CN" sz="1600" u="none" strike="noStrike" cap="none" normalizeH="0" baseline="0" dirty="0" smtClean="0">
                          <a:ln>
                            <a:noFill/>
                          </a:ln>
                          <a:effectLst/>
                        </a:rPr>
                        <a:t>:</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600" u="none" strike="noStrike" cap="none" normalizeH="0" baseline="0" smtClean="0">
                          <a:ln>
                            <a:noFill/>
                          </a:ln>
                          <a:effectLst/>
                        </a:rPr>
                        <a:t>1 - 4</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600" u="none" strike="noStrike" cap="none" normalizeH="0" baseline="0" smtClean="0">
                          <a:ln>
                            <a:noFill/>
                          </a:ln>
                          <a:effectLst/>
                        </a:rPr>
                        <a:t>5 - 10</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600" u="none" strike="noStrike" cap="none" normalizeH="0" baseline="0" smtClean="0">
                          <a:ln>
                            <a:noFill/>
                          </a:ln>
                          <a:effectLst/>
                        </a:rPr>
                        <a:t>11+</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tc>
                <a:extLst>
                  <a:ext uri="{0D108BD9-81ED-4DB2-BD59-A6C34878D82A}">
                    <a16:rowId xmlns:a16="http://schemas.microsoft.com/office/drawing/2014/main" val="10000"/>
                  </a:ext>
                </a:extLst>
              </a:tr>
              <a:tr h="342900">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zh-CN" altLang="en-US" sz="1600" u="none" strike="noStrike" cap="none" normalizeH="0" baseline="0" dirty="0" smtClean="0">
                          <a:ln>
                            <a:noFill/>
                          </a:ln>
                          <a:effectLst/>
                        </a:rPr>
                        <a:t>平均关系数量</a:t>
                      </a:r>
                      <a:r>
                        <a:rPr kumimoji="0" lang="en-US" altLang="zh-CN" sz="1600" u="none" strike="noStrike" cap="none" normalizeH="0" baseline="0" dirty="0" smtClean="0">
                          <a:ln>
                            <a:noFill/>
                          </a:ln>
                          <a:effectLst/>
                        </a:rPr>
                        <a:t>:</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600" u="none" strike="noStrike" cap="none" normalizeH="0" baseline="0" dirty="0" smtClean="0">
                          <a:ln>
                            <a:noFill/>
                          </a:ln>
                          <a:effectLst/>
                        </a:rPr>
                        <a:t>3</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600" u="none" strike="noStrike" cap="none" normalizeH="0" baseline="0" smtClean="0">
                          <a:ln>
                            <a:noFill/>
                          </a:ln>
                          <a:effectLst/>
                        </a:rPr>
                        <a:t>26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600" u="none" strike="noStrike" cap="none" normalizeH="0" baseline="0" smtClean="0">
                          <a:ln>
                            <a:noFill/>
                          </a:ln>
                          <a:effectLst/>
                        </a:rPr>
                        <a:t>55+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tc>
                <a:extLst>
                  <a:ext uri="{0D108BD9-81ED-4DB2-BD59-A6C34878D82A}">
                    <a16:rowId xmlns:a16="http://schemas.microsoft.com/office/drawing/2014/main" val="10001"/>
                  </a:ext>
                </a:extLst>
              </a:tr>
              <a:tr h="579438">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zh-CN" altLang="en-US" sz="1600" u="none" strike="noStrike" cap="none" normalizeH="0" baseline="0" dirty="0" smtClean="0">
                          <a:ln>
                            <a:noFill/>
                          </a:ln>
                          <a:effectLst/>
                        </a:rPr>
                        <a:t>估计的平均管理时间 </a:t>
                      </a:r>
                      <a:r>
                        <a:rPr kumimoji="0" lang="en-US" altLang="zh-CN" sz="1600" u="none" strike="noStrike" cap="none" normalizeH="0" baseline="30000" dirty="0" smtClean="0">
                          <a:ln>
                            <a:noFill/>
                          </a:ln>
                          <a:effectLst/>
                        </a:rPr>
                        <a:t>a</a:t>
                      </a:r>
                      <a:r>
                        <a:rPr kumimoji="0" lang="en-US" altLang="zh-CN" sz="1600" u="none" strike="noStrike" cap="none" normalizeH="0" baseline="0" dirty="0" smtClean="0">
                          <a:ln>
                            <a:noFill/>
                          </a:ln>
                          <a:effectLst/>
                        </a:rPr>
                        <a:t>:</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600" u="none" strike="noStrike" cap="none" normalizeH="0" baseline="0" smtClean="0">
                          <a:ln>
                            <a:noFill/>
                          </a:ln>
                          <a:effectLst/>
                        </a:rPr>
                        <a:t>15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600" u="none" strike="noStrike" cap="none" normalizeH="0" baseline="0" dirty="0" smtClean="0">
                          <a:ln>
                            <a:noFill/>
                          </a:ln>
                          <a:effectLst/>
                        </a:rPr>
                        <a:t>48</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600" u="none" strike="noStrike" cap="none" normalizeH="0" baseline="0" smtClean="0">
                          <a:ln>
                            <a:noFill/>
                          </a:ln>
                          <a:effectLst/>
                        </a:rPr>
                        <a:t>68+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tc>
                <a:extLst>
                  <a:ext uri="{0D108BD9-81ED-4DB2-BD59-A6C34878D82A}">
                    <a16:rowId xmlns:a16="http://schemas.microsoft.com/office/drawing/2014/main" val="10002"/>
                  </a:ext>
                </a:extLst>
              </a:tr>
              <a:tr h="341313">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zh-CN" altLang="en-US" sz="1600" u="none" strike="noStrike" cap="none" normalizeH="0" baseline="0" dirty="0" smtClean="0">
                          <a:ln>
                            <a:noFill/>
                          </a:ln>
                          <a:effectLst/>
                        </a:rPr>
                        <a:t>生产率</a:t>
                      </a:r>
                      <a:r>
                        <a:rPr kumimoji="0" lang="en-US" altLang="zh-CN" sz="1600" u="none" strike="noStrike" cap="none" normalizeH="0" baseline="0" dirty="0" smtClean="0">
                          <a:ln>
                            <a:noFill/>
                          </a:ln>
                          <a:effectLst/>
                        </a:rPr>
                        <a:t>:</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400" u="none" strike="noStrike" cap="none" normalizeH="0" baseline="0" smtClean="0">
                          <a:ln>
                            <a:noFill/>
                          </a:ln>
                          <a:effectLst/>
                        </a:rPr>
                        <a:t>OK</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400" u="none" strike="noStrike" cap="none" normalizeH="0" baseline="0" smtClean="0">
                          <a:ln>
                            <a:noFill/>
                          </a:ln>
                          <a:effectLst/>
                        </a:rPr>
                        <a:t>Great</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pPr>
                      <a:r>
                        <a:rPr kumimoji="0" lang="en-US" altLang="zh-CN" sz="1400" u="none" strike="noStrike" cap="none" normalizeH="0" baseline="0" dirty="0" smtClean="0">
                          <a:ln>
                            <a:noFill/>
                          </a:ln>
                          <a:effectLst/>
                        </a:rPr>
                        <a:t>Poor</a:t>
                      </a:r>
                      <a:endParaRPr kumimoji="0" lang="en-US" altLang="zh-CN"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anchor="ctr" horzOverflow="overflow"/>
                </a:tc>
                <a:extLst>
                  <a:ext uri="{0D108BD9-81ED-4DB2-BD59-A6C34878D82A}">
                    <a16:rowId xmlns:a16="http://schemas.microsoft.com/office/drawing/2014/main" val="10003"/>
                  </a:ext>
                </a:extLst>
              </a:tr>
            </a:tbl>
          </a:graphicData>
        </a:graphic>
      </p:graphicFrame>
      <p:sp>
        <p:nvSpPr>
          <p:cNvPr id="43042" name="Text Box 38"/>
          <p:cNvSpPr txBox="1">
            <a:spLocks noChangeArrowheads="1"/>
          </p:cNvSpPr>
          <p:nvPr/>
        </p:nvSpPr>
        <p:spPr bwMode="auto">
          <a:xfrm>
            <a:off x="753754" y="6031857"/>
            <a:ext cx="37353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buClr>
                <a:schemeClr val="accent1"/>
              </a:buClr>
              <a:buFont typeface="WingDings" panose="05000000000000000000" pitchFamily="2" charset="2"/>
              <a:buNone/>
            </a:pPr>
            <a:r>
              <a:rPr lang="en-US" altLang="zh-CN" sz="1200" b="1" baseline="30000" dirty="0"/>
              <a:t>a</a:t>
            </a:r>
            <a:r>
              <a:rPr lang="en-US" altLang="zh-CN" sz="1200" dirty="0"/>
              <a:t> Based on PMI estimate of 10% - 25% of total hours</a:t>
            </a:r>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50</a:t>
            </a:fld>
            <a:endParaRPr lang="en-US" alt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88492" y="631452"/>
            <a:ext cx="8796337"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2088" indent="-192088"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Font typeface="WingDings" panose="05000000000000000000" pitchFamily="2" charset="2"/>
              <a:buNone/>
            </a:pPr>
            <a:r>
              <a:rPr lang="zh-CN" altLang="en-US" sz="2000" dirty="0">
                <a:latin typeface="Arial Unicode MS" panose="020B0604020202020204" pitchFamily="34" charset="-122"/>
                <a:ea typeface="微软雅黑" panose="020B0503020204020204" pitchFamily="34" charset="-122"/>
              </a:rPr>
              <a:t>尝试一个</a:t>
            </a:r>
            <a:r>
              <a:rPr lang="zh-CN" altLang="en-US" sz="2000" b="1" u="sng" dirty="0">
                <a:latin typeface="Arial Unicode MS" panose="020B0604020202020204" pitchFamily="34" charset="-122"/>
                <a:ea typeface="微软雅黑" panose="020B0503020204020204" pitchFamily="34" charset="-122"/>
              </a:rPr>
              <a:t>更小</a:t>
            </a:r>
            <a:r>
              <a:rPr lang="zh-CN" altLang="en-US" sz="2000" dirty="0">
                <a:latin typeface="Arial Unicode MS" panose="020B0604020202020204" pitchFamily="34" charset="-122"/>
                <a:ea typeface="微软雅黑" panose="020B0503020204020204" pitchFamily="34" charset="-122"/>
              </a:rPr>
              <a:t>的核心团队 </a:t>
            </a:r>
            <a:r>
              <a:rPr lang="en-US" altLang="zh-CN" sz="2000" dirty="0">
                <a:latin typeface="Arial Unicode MS" panose="020B0604020202020204" pitchFamily="34" charset="-122"/>
                <a:ea typeface="微软雅黑" panose="020B0503020204020204" pitchFamily="34" charset="-122"/>
              </a:rPr>
              <a:t>(1–4)</a:t>
            </a:r>
          </a:p>
          <a:p>
            <a:pPr eaLnBrk="1" hangingPunct="1">
              <a:lnSpc>
                <a:spcPct val="80000"/>
              </a:lnSpc>
              <a:spcBef>
                <a:spcPts val="600"/>
              </a:spcBef>
              <a:buFont typeface="WingDings" panose="05000000000000000000" pitchFamily="2" charset="2"/>
              <a:buChar char="§"/>
            </a:pPr>
            <a:r>
              <a:rPr lang="zh-CN" altLang="en-US" sz="2000" dirty="0">
                <a:solidFill>
                  <a:srgbClr val="0070C0"/>
                </a:solidFill>
                <a:latin typeface="Arial Unicode MS" panose="020B0604020202020204" pitchFamily="34" charset="-122"/>
                <a:ea typeface="微软雅黑" panose="020B0503020204020204" pitchFamily="34" charset="-122"/>
              </a:rPr>
              <a:t>不能够覆盖所有的角色或者快速的完成大量的工作</a:t>
            </a:r>
          </a:p>
          <a:p>
            <a:pPr eaLnBrk="1" hangingPunct="1">
              <a:lnSpc>
                <a:spcPct val="80000"/>
              </a:lnSpc>
              <a:spcBef>
                <a:spcPct val="20000"/>
              </a:spcBef>
              <a:buFont typeface="WingDings" panose="05000000000000000000" pitchFamily="2" charset="2"/>
              <a:buChar char="§"/>
            </a:pPr>
            <a:endParaRPr lang="zh-CN" altLang="en-US" sz="2000" b="1" dirty="0">
              <a:latin typeface="Arial Unicode MS" panose="020B0604020202020204" pitchFamily="34" charset="-122"/>
              <a:ea typeface="微软雅黑" panose="020B0503020204020204" pitchFamily="34" charset="-122"/>
            </a:endParaRPr>
          </a:p>
          <a:p>
            <a:pPr eaLnBrk="1" hangingPunct="1">
              <a:lnSpc>
                <a:spcPct val="80000"/>
              </a:lnSpc>
              <a:spcBef>
                <a:spcPct val="20000"/>
              </a:spcBef>
              <a:buFont typeface="WingDings" panose="05000000000000000000" pitchFamily="2" charset="2"/>
              <a:buNone/>
            </a:pPr>
            <a:r>
              <a:rPr lang="zh-CN" altLang="en-US" sz="2000" dirty="0">
                <a:latin typeface="Arial Unicode MS" panose="020B0604020202020204" pitchFamily="34" charset="-122"/>
                <a:ea typeface="微软雅黑" panose="020B0503020204020204" pitchFamily="34" charset="-122"/>
              </a:rPr>
              <a:t>尝试一个</a:t>
            </a:r>
            <a:r>
              <a:rPr lang="zh-CN" altLang="en-US" sz="2000" b="1" u="sng" dirty="0">
                <a:latin typeface="Arial Unicode MS" panose="020B0604020202020204" pitchFamily="34" charset="-122"/>
                <a:ea typeface="微软雅黑" panose="020B0503020204020204" pitchFamily="34" charset="-122"/>
              </a:rPr>
              <a:t>更大</a:t>
            </a:r>
            <a:r>
              <a:rPr lang="zh-CN" altLang="en-US" sz="2000" dirty="0">
                <a:latin typeface="Arial Unicode MS" panose="020B0604020202020204" pitchFamily="34" charset="-122"/>
                <a:ea typeface="微软雅黑" panose="020B0503020204020204" pitchFamily="34" charset="-122"/>
              </a:rPr>
              <a:t>的核心团队 </a:t>
            </a:r>
            <a:r>
              <a:rPr lang="en-US" altLang="zh-CN" sz="2000" dirty="0">
                <a:latin typeface="Arial Unicode MS" panose="020B0604020202020204" pitchFamily="34" charset="-122"/>
                <a:ea typeface="微软雅黑" panose="020B0503020204020204" pitchFamily="34" charset="-122"/>
              </a:rPr>
              <a:t>(11+)</a:t>
            </a:r>
          </a:p>
          <a:p>
            <a:pPr eaLnBrk="1" hangingPunct="1">
              <a:lnSpc>
                <a:spcPct val="80000"/>
              </a:lnSpc>
              <a:spcBef>
                <a:spcPts val="600"/>
              </a:spcBef>
              <a:buFont typeface="WingDings" panose="05000000000000000000" pitchFamily="2" charset="2"/>
              <a:buChar char="§"/>
            </a:pPr>
            <a:r>
              <a:rPr lang="zh-CN" altLang="en-US" sz="2000" dirty="0">
                <a:latin typeface="Arial Unicode MS" panose="020B0604020202020204" pitchFamily="34" charset="-122"/>
                <a:ea typeface="微软雅黑" panose="020B0503020204020204" pitchFamily="34" charset="-122"/>
              </a:rPr>
              <a:t>由于不够紧密，缺乏信任和尊重，从而使团队</a:t>
            </a:r>
            <a:r>
              <a:rPr lang="zh-CN" altLang="en-US" sz="2000" dirty="0">
                <a:solidFill>
                  <a:srgbClr val="0070C0"/>
                </a:solidFill>
                <a:latin typeface="Arial Unicode MS" panose="020B0604020202020204" pitchFamily="34" charset="-122"/>
                <a:ea typeface="微软雅黑" panose="020B0503020204020204" pitchFamily="34" charset="-122"/>
              </a:rPr>
              <a:t>失去活力</a:t>
            </a:r>
          </a:p>
          <a:p>
            <a:pPr eaLnBrk="1" hangingPunct="1">
              <a:lnSpc>
                <a:spcPct val="80000"/>
              </a:lnSpc>
              <a:spcBef>
                <a:spcPts val="600"/>
              </a:spcBef>
              <a:buFont typeface="WingDings" panose="05000000000000000000" pitchFamily="2" charset="2"/>
              <a:buChar char="§"/>
            </a:pPr>
            <a:r>
              <a:rPr lang="zh-CN" altLang="en-US" sz="2000" dirty="0">
                <a:latin typeface="Arial Unicode MS" panose="020B0604020202020204" pitchFamily="34" charset="-122"/>
                <a:ea typeface="微软雅黑" panose="020B0503020204020204" pitchFamily="34" charset="-122"/>
              </a:rPr>
              <a:t>由于从众思维或者为了少数服从多数而</a:t>
            </a:r>
            <a:r>
              <a:rPr lang="zh-CN" altLang="en-US" sz="2000" dirty="0">
                <a:solidFill>
                  <a:srgbClr val="0070C0"/>
                </a:solidFill>
                <a:latin typeface="Arial Unicode MS" panose="020B0604020202020204" pitchFamily="34" charset="-122"/>
                <a:ea typeface="微软雅黑" panose="020B0503020204020204" pitchFamily="34" charset="-122"/>
              </a:rPr>
              <a:t>丧失创造性</a:t>
            </a:r>
          </a:p>
          <a:p>
            <a:pPr eaLnBrk="1" hangingPunct="1">
              <a:lnSpc>
                <a:spcPct val="80000"/>
              </a:lnSpc>
              <a:spcBef>
                <a:spcPts val="600"/>
              </a:spcBef>
              <a:buFont typeface="WingDings" panose="05000000000000000000" pitchFamily="2" charset="2"/>
              <a:buChar char="§"/>
            </a:pPr>
            <a:r>
              <a:rPr lang="zh-CN" altLang="en-US" sz="2000" dirty="0">
                <a:latin typeface="Arial Unicode MS" panose="020B0604020202020204" pitchFamily="34" charset="-122"/>
                <a:ea typeface="微软雅黑" panose="020B0503020204020204" pitchFamily="34" charset="-122"/>
              </a:rPr>
              <a:t>导致</a:t>
            </a:r>
            <a:r>
              <a:rPr lang="zh-CN" altLang="en-US" sz="2000" dirty="0">
                <a:solidFill>
                  <a:srgbClr val="0070C0"/>
                </a:solidFill>
                <a:latin typeface="Arial Unicode MS" panose="020B0604020202020204" pitchFamily="34" charset="-122"/>
                <a:ea typeface="微软雅黑" panose="020B0503020204020204" pitchFamily="34" charset="-122"/>
              </a:rPr>
              <a:t>增加了沟通和交互费用和成本</a:t>
            </a:r>
          </a:p>
          <a:p>
            <a:pPr eaLnBrk="1" hangingPunct="1">
              <a:lnSpc>
                <a:spcPct val="80000"/>
              </a:lnSpc>
              <a:spcBef>
                <a:spcPts val="600"/>
              </a:spcBef>
              <a:buFont typeface="WingDings" panose="05000000000000000000" pitchFamily="2" charset="2"/>
              <a:buChar char="§"/>
            </a:pPr>
            <a:r>
              <a:rPr lang="zh-CN" altLang="en-US" sz="2000" dirty="0">
                <a:latin typeface="Arial Unicode MS" panose="020B0604020202020204" pitchFamily="34" charset="-122"/>
                <a:ea typeface="微软雅黑" panose="020B0503020204020204" pitchFamily="34" charset="-122"/>
              </a:rPr>
              <a:t>团队和项目变得更不可控和分散而</a:t>
            </a:r>
            <a:r>
              <a:rPr lang="zh-CN" altLang="en-US" sz="2000" dirty="0">
                <a:solidFill>
                  <a:srgbClr val="0070C0"/>
                </a:solidFill>
                <a:latin typeface="Arial Unicode MS" panose="020B0604020202020204" pitchFamily="34" charset="-122"/>
                <a:ea typeface="微软雅黑" panose="020B0503020204020204" pitchFamily="34" charset="-122"/>
              </a:rPr>
              <a:t>降低了质量和生产率</a:t>
            </a:r>
          </a:p>
          <a:p>
            <a:pPr eaLnBrk="1" hangingPunct="1">
              <a:lnSpc>
                <a:spcPct val="80000"/>
              </a:lnSpc>
              <a:spcBef>
                <a:spcPts val="600"/>
              </a:spcBef>
              <a:buFont typeface="WingDings" panose="05000000000000000000" pitchFamily="2" charset="2"/>
              <a:buChar char="§"/>
            </a:pPr>
            <a:r>
              <a:rPr lang="zh-CN" altLang="en-US" sz="2000" dirty="0">
                <a:latin typeface="Arial Unicode MS" panose="020B0604020202020204" pitchFamily="34" charset="-122"/>
                <a:ea typeface="微软雅黑" panose="020B0503020204020204" pitchFamily="34" charset="-122"/>
              </a:rPr>
              <a:t>通常会导致团队</a:t>
            </a:r>
            <a:r>
              <a:rPr lang="zh-CN" altLang="en-US" sz="2000" dirty="0">
                <a:solidFill>
                  <a:srgbClr val="0070C0"/>
                </a:solidFill>
                <a:latin typeface="Arial Unicode MS" panose="020B0604020202020204" pitchFamily="34" charset="-122"/>
                <a:ea typeface="微软雅黑" panose="020B0503020204020204" pitchFamily="34" charset="-122"/>
              </a:rPr>
              <a:t>被切分</a:t>
            </a:r>
            <a:r>
              <a:rPr lang="zh-CN" altLang="en-US" sz="2000" dirty="0">
                <a:latin typeface="Arial Unicode MS" panose="020B0604020202020204" pitchFamily="34" charset="-122"/>
                <a:ea typeface="微软雅黑" panose="020B0503020204020204" pitchFamily="34" charset="-122"/>
              </a:rPr>
              <a:t>成另一个项目团队</a:t>
            </a:r>
            <a:endParaRPr lang="zh-CN" altLang="en-US" sz="2000" u="sng" dirty="0">
              <a:latin typeface="Arial Unicode MS" panose="020B0604020202020204" pitchFamily="34" charset="-122"/>
              <a:ea typeface="微软雅黑" panose="020B0503020204020204" pitchFamily="34" charset="-122"/>
            </a:endParaRPr>
          </a:p>
        </p:txBody>
      </p:sp>
      <p:sp>
        <p:nvSpPr>
          <p:cNvPr id="40964" name="Rectangle 4"/>
          <p:cNvSpPr>
            <a:spLocks noChangeArrowheads="1"/>
          </p:cNvSpPr>
          <p:nvPr/>
        </p:nvSpPr>
        <p:spPr bwMode="auto">
          <a:xfrm>
            <a:off x="712041" y="3570008"/>
            <a:ext cx="7200900" cy="2803525"/>
          </a:xfrm>
          <a:prstGeom prst="rect">
            <a:avLst/>
          </a:prstGeom>
          <a:solidFill>
            <a:schemeClr val="accent1"/>
          </a:solidFill>
          <a:ln w="9525">
            <a:solidFill>
              <a:srgbClr val="000000"/>
            </a:solidFill>
            <a:miter lim="800000"/>
            <a:headEnd/>
            <a:tailEnd/>
          </a:ln>
          <a:effectLst>
            <a:outerShdw dist="35921" dir="2700000" algn="ctr" rotWithShape="0">
              <a:schemeClr val="bg2"/>
            </a:outerShdw>
          </a:effectLst>
        </p:spPr>
        <p:txBody>
          <a:bodyPr wrap="none" lIns="0" tIns="0" rIns="0" bIns="0" anchor="ctr"/>
          <a:lstStyle/>
          <a:p>
            <a:pPr>
              <a:defRPr/>
            </a:pPr>
            <a:endParaRPr lang="zh-CN" altLang="en-US">
              <a:latin typeface="Arial" charset="0"/>
              <a:ea typeface="宋体" charset="-122"/>
              <a:cs typeface="Arial" charset="0"/>
            </a:endParaRPr>
          </a:p>
        </p:txBody>
      </p:sp>
      <p:graphicFrame>
        <p:nvGraphicFramePr>
          <p:cNvPr id="41001" name="Group 41"/>
          <p:cNvGraphicFramePr>
            <a:graphicFrameLocks noGrp="1"/>
          </p:cNvGraphicFramePr>
          <p:nvPr>
            <p:extLst>
              <p:ext uri="{D42A27DB-BD31-4B8C-83A1-F6EECF244321}">
                <p14:modId xmlns:p14="http://schemas.microsoft.com/office/powerpoint/2010/main" val="3878605730"/>
              </p:ext>
            </p:extLst>
          </p:nvPr>
        </p:nvGraphicFramePr>
        <p:xfrm>
          <a:off x="993028" y="4063721"/>
          <a:ext cx="6892925" cy="2270126"/>
        </p:xfrm>
        <a:graphic>
          <a:graphicData uri="http://schemas.openxmlformats.org/drawingml/2006/table">
            <a:tbl>
              <a:tblPr/>
              <a:tblGrid>
                <a:gridCol w="3937000">
                  <a:extLst>
                    <a:ext uri="{9D8B030D-6E8A-4147-A177-3AD203B41FA5}">
                      <a16:colId xmlns:a16="http://schemas.microsoft.com/office/drawing/2014/main" val="20000"/>
                    </a:ext>
                  </a:extLst>
                </a:gridCol>
                <a:gridCol w="1198563">
                  <a:extLst>
                    <a:ext uri="{9D8B030D-6E8A-4147-A177-3AD203B41FA5}">
                      <a16:colId xmlns:a16="http://schemas.microsoft.com/office/drawing/2014/main" val="20001"/>
                    </a:ext>
                  </a:extLst>
                </a:gridCol>
                <a:gridCol w="1757362">
                  <a:extLst>
                    <a:ext uri="{9D8B030D-6E8A-4147-A177-3AD203B41FA5}">
                      <a16:colId xmlns:a16="http://schemas.microsoft.com/office/drawing/2014/main" val="20002"/>
                    </a:ext>
                  </a:extLst>
                </a:gridCol>
              </a:tblGrid>
              <a:tr h="377825">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角色</a:t>
                      </a:r>
                    </a:p>
                  </a:txBody>
                  <a:tcPr marL="0" marR="0" marT="0" marB="0" anchor="ctr" horzOverflow="overflow">
                    <a:lnL>
                      <a:noFill/>
                    </a:lnL>
                    <a:lnR>
                      <a:noFill/>
                    </a:lnR>
                    <a:lnT>
                      <a:noFill/>
                    </a:lnT>
                    <a:lnB>
                      <a:noFill/>
                    </a:lnB>
                    <a:lnTlToBr>
                      <a:noFill/>
                    </a:lnTlToBr>
                    <a:lnBlToTr>
                      <a:noFill/>
                    </a:lnBlToTr>
                    <a:solidFill>
                      <a:schemeClr val="accent1"/>
                    </a:solidFill>
                  </a:tcPr>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现场   </a:t>
                      </a:r>
                    </a:p>
                  </a:txBody>
                  <a:tcPr marL="0" marR="0" marT="0" marB="0" anchor="ctr" horzOverflow="overflow">
                    <a:lnL>
                      <a:noFill/>
                    </a:lnL>
                    <a:lnR>
                      <a:noFill/>
                    </a:lnR>
                    <a:lnT>
                      <a:noFill/>
                    </a:lnT>
                    <a:lnB>
                      <a:noFill/>
                    </a:lnB>
                    <a:lnTlToBr>
                      <a:noFill/>
                    </a:lnTlToBr>
                    <a:lnBlToTr>
                      <a:noFill/>
                    </a:lnBlToTr>
                    <a:solidFill>
                      <a:schemeClr val="accent1"/>
                    </a:solidFill>
                  </a:tcPr>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离岸</a:t>
                      </a:r>
                    </a:p>
                  </a:txBody>
                  <a:tcPr marL="0" marR="0" marT="0" marB="0" anchor="ctr" horzOverflow="overflow">
                    <a:lnL>
                      <a:noFill/>
                    </a:lnL>
                    <a:lnR>
                      <a:noFill/>
                    </a:lnR>
                    <a:lnT>
                      <a:noFill/>
                    </a:lnT>
                    <a:lnB>
                      <a:noFill/>
                    </a:lnB>
                    <a:lnTlToBr>
                      <a:noFill/>
                    </a:lnTlToBr>
                    <a:lnBlToTr>
                      <a:noFill/>
                    </a:lnBlToTr>
                    <a:solidFill>
                      <a:schemeClr val="accent1"/>
                    </a:solidFill>
                  </a:tcPr>
                </a:tc>
                <a:extLst>
                  <a:ext uri="{0D108BD9-81ED-4DB2-BD59-A6C34878D82A}">
                    <a16:rowId xmlns:a16="http://schemas.microsoft.com/office/drawing/2014/main" val="10000"/>
                  </a:ext>
                </a:extLst>
              </a:tr>
              <a:tr h="379413">
                <a:tc>
                  <a:txBody>
                    <a:bodyPr/>
                    <a:lstStyle>
                      <a:lvl1pPr marL="114300" indent="-114300"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114300" marR="0" lvl="0" indent="-1143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团队负责人</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/Scrum Master</a:t>
                      </a:r>
                    </a:p>
                  </a:txBody>
                  <a:tcPr marL="0" marR="0" marT="0" marB="0" anchor="ctr" horzOverflow="overflow">
                    <a:lnL>
                      <a:noFill/>
                    </a:lnL>
                    <a:lnR>
                      <a:noFill/>
                    </a:lnR>
                    <a:lnT>
                      <a:noFill/>
                    </a:lnT>
                    <a:lnB>
                      <a:noFill/>
                    </a:lnB>
                    <a:lnTlToBr>
                      <a:noFill/>
                    </a:lnTlToBr>
                    <a:lnBlToTr>
                      <a:noFill/>
                    </a:lnBlToTr>
                    <a:solidFill>
                      <a:schemeClr val="accent1"/>
                    </a:solidFill>
                  </a:tcPr>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p>
                  </a:txBody>
                  <a:tcPr marL="0" marR="0" marT="0" marB="0" anchor="ctr" horzOverflow="overflow">
                    <a:lnL>
                      <a:noFill/>
                    </a:lnL>
                    <a:lnR>
                      <a:noFill/>
                    </a:lnR>
                    <a:lnT>
                      <a:noFill/>
                    </a:lnT>
                    <a:lnB>
                      <a:noFill/>
                    </a:lnB>
                    <a:lnTlToBr>
                      <a:noFill/>
                    </a:lnTlToBr>
                    <a:lnBlToTr>
                      <a:noFill/>
                    </a:lnBlToTr>
                    <a:solidFill>
                      <a:schemeClr val="accent1"/>
                    </a:solidFill>
                  </a:tcPr>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0" marR="0" marT="0" marB="0" anchor="ctr" horzOverflow="overflow">
                    <a:lnL>
                      <a:noFill/>
                    </a:lnL>
                    <a:lnR>
                      <a:noFill/>
                    </a:lnR>
                    <a:lnT>
                      <a:noFill/>
                    </a:lnT>
                    <a:lnB>
                      <a:noFill/>
                    </a:lnB>
                    <a:lnTlToBr>
                      <a:noFill/>
                    </a:lnTlToBr>
                    <a:lnBlToTr>
                      <a:noFill/>
                    </a:lnBlToTr>
                    <a:solidFill>
                      <a:schemeClr val="accent1"/>
                    </a:solidFill>
                  </a:tcPr>
                </a:tc>
                <a:extLst>
                  <a:ext uri="{0D108BD9-81ED-4DB2-BD59-A6C34878D82A}">
                    <a16:rowId xmlns:a16="http://schemas.microsoft.com/office/drawing/2014/main" val="10001"/>
                  </a:ext>
                </a:extLst>
              </a:tr>
              <a:tr h="377825">
                <a:tc>
                  <a:txBody>
                    <a:bodyPr/>
                    <a:lstStyle>
                      <a:lvl1pPr marL="114300" indent="-114300"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114300" marR="0" lvl="0" indent="-1143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产品负责人</a:t>
                      </a:r>
                    </a:p>
                  </a:txBody>
                  <a:tcPr marL="0" marR="0" marT="0" marB="0" anchor="ctr" horzOverflow="overflow">
                    <a:lnL>
                      <a:noFill/>
                    </a:lnL>
                    <a:lnR>
                      <a:noFill/>
                    </a:lnR>
                    <a:lnT>
                      <a:noFill/>
                    </a:lnT>
                    <a:lnB>
                      <a:noFill/>
                    </a:lnB>
                    <a:lnTlToBr>
                      <a:noFill/>
                    </a:lnTlToBr>
                    <a:lnBlToTr>
                      <a:noFill/>
                    </a:lnBlToTr>
                    <a:solidFill>
                      <a:schemeClr val="accent1"/>
                    </a:solidFill>
                  </a:tcPr>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p>
                  </a:txBody>
                  <a:tcPr marL="0" marR="0" marT="0" marB="0" anchor="ctr" horzOverflow="overflow">
                    <a:lnL>
                      <a:noFill/>
                    </a:lnL>
                    <a:lnR>
                      <a:noFill/>
                    </a:lnR>
                    <a:lnT>
                      <a:noFill/>
                    </a:lnT>
                    <a:lnB>
                      <a:noFill/>
                    </a:lnB>
                    <a:lnTlToBr>
                      <a:noFill/>
                    </a:lnTlToBr>
                    <a:lnBlToTr>
                      <a:noFill/>
                    </a:lnBlToTr>
                    <a:solidFill>
                      <a:schemeClr val="accent1"/>
                    </a:solidFill>
                  </a:tcPr>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0" marR="0" marT="0" marB="0" anchor="ctr" horzOverflow="overflow">
                    <a:lnL>
                      <a:noFill/>
                    </a:lnL>
                    <a:lnR>
                      <a:noFill/>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377825">
                <a:tc>
                  <a:txBody>
                    <a:bodyPr/>
                    <a:lstStyle>
                      <a:lvl1pPr marL="114300" indent="-114300"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114300" marR="0" lvl="0" indent="-1143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主要的开发人员</a:t>
                      </a:r>
                    </a:p>
                  </a:txBody>
                  <a:tcPr marL="0" marR="0" marT="0" marB="0" anchor="ctr" horzOverflow="overflow">
                    <a:lnL>
                      <a:noFill/>
                    </a:lnL>
                    <a:lnR>
                      <a:noFill/>
                    </a:lnR>
                    <a:lnT>
                      <a:noFill/>
                    </a:lnT>
                    <a:lnB>
                      <a:noFill/>
                    </a:lnB>
                    <a:lnTlToBr>
                      <a:noFill/>
                    </a:lnTlToBr>
                    <a:lnBlToTr>
                      <a:noFill/>
                    </a:lnBlToTr>
                    <a:solidFill>
                      <a:schemeClr val="accent1"/>
                    </a:solidFill>
                  </a:tcPr>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p>
                  </a:txBody>
                  <a:tcPr marL="0" marR="0" marT="0" marB="0" anchor="ctr" horzOverflow="overflow">
                    <a:lnL>
                      <a:noFill/>
                    </a:lnL>
                    <a:lnR>
                      <a:noFill/>
                    </a:lnR>
                    <a:lnT>
                      <a:noFill/>
                    </a:lnT>
                    <a:lnB>
                      <a:noFill/>
                    </a:lnB>
                    <a:lnTlToBr>
                      <a:noFill/>
                    </a:lnTlToBr>
                    <a:lnBlToTr>
                      <a:noFill/>
                    </a:lnBlToTr>
                    <a:solidFill>
                      <a:schemeClr val="accent1"/>
                    </a:solidFill>
                  </a:tcPr>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p>
                  </a:txBody>
                  <a:tcPr marL="0" marR="0" marT="0" marB="0" anchor="ctr" horzOverflow="overflow">
                    <a:lnL>
                      <a:noFill/>
                    </a:lnL>
                    <a:lnR>
                      <a:noFill/>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379413">
                <a:tc>
                  <a:txBody>
                    <a:bodyPr/>
                    <a:lstStyle>
                      <a:lvl1pPr marL="114300" indent="-114300"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114300" marR="0" lvl="0" indent="-1143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开发人员</a:t>
                      </a:r>
                    </a:p>
                  </a:txBody>
                  <a:tcPr marL="0" marR="0" marT="0" marB="0" anchor="ctr" horzOverflow="overflow">
                    <a:lnL>
                      <a:noFill/>
                    </a:lnL>
                    <a:lnR>
                      <a:noFill/>
                    </a:lnR>
                    <a:lnT>
                      <a:noFill/>
                    </a:lnT>
                    <a:lnB>
                      <a:noFill/>
                    </a:lnB>
                    <a:lnTlToBr>
                      <a:noFill/>
                    </a:lnTlToBr>
                    <a:lnBlToTr>
                      <a:noFill/>
                    </a:lnBlToTr>
                    <a:solidFill>
                      <a:schemeClr val="accent1"/>
                    </a:solidFill>
                  </a:tcPr>
                </a:tc>
                <a:tc gridSpan="2">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 – 4</a:t>
                      </a:r>
                    </a:p>
                  </a:txBody>
                  <a:tcPr marL="0" marR="0" marT="0" marB="0" anchor="ctr" horzOverflow="overflow">
                    <a:lnL>
                      <a:noFill/>
                    </a:lnL>
                    <a:lnR>
                      <a:noFill/>
                    </a:lnR>
                    <a:lnT>
                      <a:noFill/>
                    </a:lnT>
                    <a:lnB>
                      <a:noFill/>
                    </a:lnB>
                    <a:lnTlToBr>
                      <a:noFill/>
                    </a:lnTlToBr>
                    <a:lnBlToTr>
                      <a:noFill/>
                    </a:lnBlToTr>
                    <a:solidFill>
                      <a:schemeClr val="accent1"/>
                    </a:solidFill>
                  </a:tcPr>
                </a:tc>
                <a:tc hMerge="1">
                  <a:txBody>
                    <a:bodyPr/>
                    <a:lstStyle/>
                    <a:p>
                      <a:endParaRPr lang="zh-CN" altLang="en-US"/>
                    </a:p>
                  </a:txBody>
                  <a:tcPr/>
                </a:tc>
                <a:extLst>
                  <a:ext uri="{0D108BD9-81ED-4DB2-BD59-A6C34878D82A}">
                    <a16:rowId xmlns:a16="http://schemas.microsoft.com/office/drawing/2014/main" val="10004"/>
                  </a:ext>
                </a:extLst>
              </a:tr>
              <a:tr h="377825">
                <a:tc>
                  <a:txBody>
                    <a:bodyPr/>
                    <a:lstStyle>
                      <a:lvl1pPr marL="114300" indent="-114300"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114300" marR="0" lvl="0" indent="-1143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测试专家 </a:t>
                      </a:r>
                      <a:endParaRPr kumimoji="0" lang="zh-CN" altLang="en-US" sz="2000" b="1" i="0" u="none" strike="noStrike" cap="none" normalizeH="0" baseline="3000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0" marR="0" marT="0" marB="0" anchor="ctr" horzOverflow="overflow">
                    <a:lnL>
                      <a:noFill/>
                    </a:lnL>
                    <a:lnR>
                      <a:noFill/>
                    </a:lnR>
                    <a:lnT>
                      <a:noFill/>
                    </a:lnT>
                    <a:lnB>
                      <a:noFill/>
                    </a:lnB>
                    <a:lnTlToBr>
                      <a:noFill/>
                    </a:lnTlToBr>
                    <a:lnBlToTr>
                      <a:noFill/>
                    </a:lnBlToTr>
                    <a:solidFill>
                      <a:schemeClr val="accent1"/>
                    </a:solidFill>
                  </a:tcPr>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p>
                  </a:txBody>
                  <a:tcPr marL="0" marR="0" marT="0" marB="0" anchor="ctr" horzOverflow="overflow">
                    <a:lnL>
                      <a:noFill/>
                    </a:lnL>
                    <a:lnR>
                      <a:noFill/>
                    </a:lnR>
                    <a:lnT>
                      <a:noFill/>
                    </a:lnT>
                    <a:lnB>
                      <a:noFill/>
                    </a:lnB>
                    <a:lnTlToBr>
                      <a:noFill/>
                    </a:lnTlToBr>
                    <a:lnBlToTr>
                      <a:noFill/>
                    </a:lnBlToTr>
                    <a:solidFill>
                      <a:schemeClr val="accent1"/>
                    </a:solidFill>
                  </a:tcPr>
                </a:tc>
                <a:tc>
                  <a:txBody>
                    <a:bodyPr/>
                    <a:lstStyle>
                      <a:lvl1pPr eaLnBrk="0" hangingPunct="0">
                        <a:spcBef>
                          <a:spcPct val="20000"/>
                        </a:spcBef>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pPr>
                      <a:endPar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0" marR="0" marT="0" marB="0" anchor="ctr" horzOverflow="overflow">
                    <a:lnL>
                      <a:noFill/>
                    </a:lnL>
                    <a:lnR>
                      <a:noFill/>
                    </a:lnR>
                    <a:lnT>
                      <a:noFill/>
                    </a:lnT>
                    <a:lnB>
                      <a:noFill/>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44055" name="Rectangle 39"/>
          <p:cNvSpPr>
            <a:spLocks noChangeArrowheads="1"/>
          </p:cNvSpPr>
          <p:nvPr/>
        </p:nvSpPr>
        <p:spPr bwMode="auto">
          <a:xfrm>
            <a:off x="1147016" y="3739871"/>
            <a:ext cx="3305175"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81013" eaLnBrk="0" hangingPunct="0">
              <a:defRPr>
                <a:solidFill>
                  <a:schemeClr val="tx1"/>
                </a:solidFill>
                <a:latin typeface="Arial" panose="020B0604020202020204" pitchFamily="34" charset="0"/>
                <a:cs typeface="Arial" panose="020B0604020202020204" pitchFamily="34" charset="0"/>
              </a:defRPr>
            </a:lvl1pPr>
            <a:lvl2pPr marL="742950" indent="-285750" defTabSz="481013" eaLnBrk="0" hangingPunct="0">
              <a:defRPr>
                <a:solidFill>
                  <a:schemeClr val="tx1"/>
                </a:solidFill>
                <a:latin typeface="Arial" panose="020B0604020202020204" pitchFamily="34" charset="0"/>
                <a:cs typeface="Arial" panose="020B0604020202020204" pitchFamily="34" charset="0"/>
              </a:defRPr>
            </a:lvl2pPr>
            <a:lvl3pPr marL="1143000" indent="-228600" defTabSz="481013" eaLnBrk="0" hangingPunct="0">
              <a:defRPr>
                <a:solidFill>
                  <a:schemeClr val="tx1"/>
                </a:solidFill>
                <a:latin typeface="Arial" panose="020B0604020202020204" pitchFamily="34" charset="0"/>
                <a:cs typeface="Arial" panose="020B0604020202020204" pitchFamily="34" charset="0"/>
              </a:defRPr>
            </a:lvl3pPr>
            <a:lvl4pPr marL="1600200" indent="-228600" defTabSz="481013" eaLnBrk="0" hangingPunct="0">
              <a:defRPr>
                <a:solidFill>
                  <a:schemeClr val="tx1"/>
                </a:solidFill>
                <a:latin typeface="Arial" panose="020B0604020202020204" pitchFamily="34" charset="0"/>
                <a:cs typeface="Arial" panose="020B0604020202020204" pitchFamily="34" charset="0"/>
              </a:defRPr>
            </a:lvl4pPr>
            <a:lvl5pPr marL="2057400" indent="-228600" defTabSz="481013" eaLnBrk="0" hangingPunct="0">
              <a:defRPr>
                <a:solidFill>
                  <a:schemeClr val="tx1"/>
                </a:solidFill>
                <a:latin typeface="Arial" panose="020B0604020202020204" pitchFamily="34" charset="0"/>
                <a:cs typeface="Arial" panose="020B0604020202020204" pitchFamily="34" charset="0"/>
              </a:defRPr>
            </a:lvl5pPr>
            <a:lvl6pPr marL="2514600" indent="-228600" defTabSz="481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81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81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81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buFont typeface="WingDings" panose="05000000000000000000" pitchFamily="2" charset="2"/>
              <a:buNone/>
            </a:pPr>
            <a:r>
              <a:rPr lang="zh-CN" altLang="en-US" sz="2000" b="1" dirty="0"/>
              <a:t>核心团队 </a:t>
            </a:r>
            <a:r>
              <a:rPr lang="en-US" altLang="zh-CN" sz="2000" b="1" dirty="0"/>
              <a:t>(</a:t>
            </a:r>
            <a:r>
              <a:rPr lang="zh-CN" altLang="en-US" sz="2000" b="1" dirty="0"/>
              <a:t>如果选择离岸开发</a:t>
            </a:r>
            <a:r>
              <a:rPr lang="en-US" altLang="zh-CN" sz="2000" b="1" dirty="0"/>
              <a:t>)</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dirty="0"/>
              <a:t>Accelerator</a:t>
            </a:r>
            <a:r>
              <a:rPr lang="zh-CN" altLang="en-US" dirty="0"/>
              <a:t> </a:t>
            </a:r>
            <a:r>
              <a:rPr lang="zh-CN" altLang="en-US" dirty="0" smtClean="0"/>
              <a:t>：</a:t>
            </a:r>
            <a:r>
              <a:rPr lang="en-US" altLang="zh-CN" dirty="0" smtClean="0"/>
              <a:t>3</a:t>
            </a:r>
            <a:r>
              <a:rPr lang="zh-CN" altLang="en-US" dirty="0" smtClean="0"/>
              <a:t>）跨职能的团队</a:t>
            </a:r>
          </a:p>
        </p:txBody>
      </p:sp>
      <p:sp>
        <p:nvSpPr>
          <p:cNvPr id="45059" name="Rectangle 3"/>
          <p:cNvSpPr>
            <a:spLocks noGrp="1" noChangeArrowheads="1"/>
          </p:cNvSpPr>
          <p:nvPr>
            <p:ph sz="quarter" idx="11"/>
          </p:nvPr>
        </p:nvSpPr>
        <p:spPr/>
        <p:txBody>
          <a:bodyPr>
            <a:normAutofit fontScale="92500" lnSpcReduction="10000"/>
          </a:bodyPr>
          <a:lstStyle/>
          <a:p>
            <a:r>
              <a:rPr lang="zh-CN" altLang="en-US" dirty="0" smtClean="0"/>
              <a:t>更少的特定领域的专家</a:t>
            </a:r>
          </a:p>
          <a:p>
            <a:r>
              <a:rPr lang="zh-CN" altLang="en-US" dirty="0" smtClean="0"/>
              <a:t>更多的“通才”</a:t>
            </a:r>
          </a:p>
          <a:p>
            <a:pPr lvl="1"/>
            <a:r>
              <a:rPr lang="zh-CN" altLang="en-US" dirty="0" smtClean="0"/>
              <a:t>跨职能的开发人员，他们具有：</a:t>
            </a:r>
          </a:p>
          <a:p>
            <a:pPr lvl="2"/>
            <a:r>
              <a:rPr lang="zh-CN" altLang="en-US" dirty="0" smtClean="0"/>
              <a:t>一个或更多领域的技术专长</a:t>
            </a:r>
          </a:p>
          <a:p>
            <a:pPr lvl="2"/>
            <a:r>
              <a:rPr lang="zh-CN" altLang="en-US" dirty="0" smtClean="0"/>
              <a:t>软件或者系统开发的相关知识</a:t>
            </a:r>
          </a:p>
          <a:p>
            <a:pPr lvl="2"/>
            <a:r>
              <a:rPr lang="zh-CN" altLang="en-US" dirty="0" smtClean="0"/>
              <a:t>业务领域的相关知识</a:t>
            </a:r>
          </a:p>
          <a:p>
            <a:pPr lvl="1"/>
            <a:r>
              <a:rPr lang="en-US" altLang="zh-CN" dirty="0" smtClean="0"/>
              <a:t>… </a:t>
            </a:r>
            <a:r>
              <a:rPr lang="zh-CN" altLang="en-US" dirty="0" smtClean="0"/>
              <a:t>并且积极的寻求获得新的技能</a:t>
            </a:r>
          </a:p>
          <a:p>
            <a:r>
              <a:rPr lang="zh-CN" altLang="en-US" dirty="0" smtClean="0"/>
              <a:t>拥有跨职能团队的优点</a:t>
            </a:r>
          </a:p>
          <a:p>
            <a:pPr lvl="1"/>
            <a:r>
              <a:rPr lang="zh-CN" altLang="en-US" dirty="0" smtClean="0"/>
              <a:t>改进了沟通和协作</a:t>
            </a:r>
          </a:p>
          <a:p>
            <a:pPr lvl="1"/>
            <a:r>
              <a:rPr lang="zh-CN" altLang="en-US" dirty="0" smtClean="0"/>
              <a:t>更少的内部项目文档</a:t>
            </a:r>
          </a:p>
          <a:p>
            <a:pPr lvl="1"/>
            <a:r>
              <a:rPr lang="zh-CN" altLang="en-US" dirty="0" smtClean="0"/>
              <a:t>提高了灵活性</a:t>
            </a:r>
          </a:p>
          <a:p>
            <a:pPr lvl="1"/>
            <a:r>
              <a:rPr lang="zh-CN" altLang="en-US" dirty="0" smtClean="0"/>
              <a:t>更少的人为风险 </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52</a:t>
            </a:fld>
            <a:endParaRPr lang="en-US"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smtClean="0"/>
              <a:t>如何组织一个跨</a:t>
            </a:r>
            <a:r>
              <a:rPr lang="zh-CN" altLang="en-US" dirty="0"/>
              <a:t>职能</a:t>
            </a:r>
            <a:r>
              <a:rPr lang="zh-CN" altLang="en-US" dirty="0" smtClean="0"/>
              <a:t>的</a:t>
            </a:r>
            <a:r>
              <a:rPr lang="zh-CN" altLang="en-US" dirty="0" smtClean="0">
                <a:solidFill>
                  <a:srgbClr val="C00000"/>
                </a:solidFill>
              </a:rPr>
              <a:t>小</a:t>
            </a:r>
            <a:r>
              <a:rPr lang="zh-CN" altLang="en-US" dirty="0">
                <a:solidFill>
                  <a:srgbClr val="C00000"/>
                </a:solidFill>
              </a:rPr>
              <a:t>团</a:t>
            </a:r>
            <a:r>
              <a:rPr lang="zh-CN" altLang="en-US" dirty="0" smtClean="0">
                <a:solidFill>
                  <a:srgbClr val="C00000"/>
                </a:solidFill>
              </a:rPr>
              <a:t>队</a:t>
            </a:r>
          </a:p>
        </p:txBody>
      </p:sp>
      <p:sp>
        <p:nvSpPr>
          <p:cNvPr id="46083" name="Rectangle 4"/>
          <p:cNvSpPr>
            <a:spLocks noChangeArrowheads="1"/>
          </p:cNvSpPr>
          <p:nvPr/>
        </p:nvSpPr>
        <p:spPr bwMode="auto">
          <a:xfrm>
            <a:off x="153988" y="1036139"/>
            <a:ext cx="3760788" cy="433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marL="292100" indent="-2921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zh-CN" altLang="en-US" sz="2400" smtClean="0">
                <a:ea typeface="微软雅黑" panose="020B0503020204020204" pitchFamily="34" charset="-122"/>
              </a:rPr>
              <a:t>最多只有</a:t>
            </a:r>
            <a:r>
              <a:rPr lang="zh-CN" altLang="en-US" sz="2400" dirty="0">
                <a:ea typeface="微软雅黑" panose="020B0503020204020204" pitchFamily="34" charset="-122"/>
              </a:rPr>
              <a:t>15个人的团队</a:t>
            </a:r>
          </a:p>
          <a:p>
            <a:pPr eaLnBrk="1" hangingPunct="1"/>
            <a:r>
              <a:rPr lang="zh-CN" altLang="en-US" sz="2400" dirty="0">
                <a:ea typeface="微软雅黑" panose="020B0503020204020204" pitchFamily="34" charset="-122"/>
              </a:rPr>
              <a:t>主要的团队角色</a:t>
            </a:r>
            <a:r>
              <a:rPr lang="en-US" altLang="zh-CN" sz="2400" dirty="0">
                <a:ea typeface="微软雅黑" panose="020B0503020204020204" pitchFamily="34" charset="-122"/>
              </a:rPr>
              <a:t>:</a:t>
            </a:r>
          </a:p>
          <a:p>
            <a:pPr eaLnBrk="1" hangingPunct="1">
              <a:buFont typeface="Webdings" panose="05030102010509060703" pitchFamily="18" charset="2"/>
              <a:buChar char="4"/>
            </a:pPr>
            <a:r>
              <a:rPr lang="zh-CN" altLang="en-US" sz="2000" dirty="0">
                <a:solidFill>
                  <a:srgbClr val="006699"/>
                </a:solidFill>
                <a:ea typeface="微软雅黑" panose="020B0503020204020204" pitchFamily="34" charset="-122"/>
              </a:rPr>
              <a:t>团队负责人</a:t>
            </a:r>
          </a:p>
          <a:p>
            <a:pPr eaLnBrk="1" hangingPunct="1">
              <a:buFont typeface="Webdings" panose="05030102010509060703" pitchFamily="18" charset="2"/>
              <a:buChar char="4"/>
            </a:pPr>
            <a:r>
              <a:rPr lang="zh-CN" altLang="en-US" sz="2000" dirty="0">
                <a:solidFill>
                  <a:srgbClr val="006699"/>
                </a:solidFill>
                <a:ea typeface="微软雅黑" panose="020B0503020204020204" pitchFamily="34" charset="-122"/>
              </a:rPr>
              <a:t>团队成员</a:t>
            </a:r>
          </a:p>
          <a:p>
            <a:pPr eaLnBrk="1" hangingPunct="1">
              <a:buFont typeface="Webdings" panose="05030102010509060703" pitchFamily="18" charset="2"/>
              <a:buChar char="4"/>
            </a:pPr>
            <a:r>
              <a:rPr lang="zh-CN" altLang="en-US" sz="2000" dirty="0">
                <a:solidFill>
                  <a:srgbClr val="006699"/>
                </a:solidFill>
                <a:ea typeface="微软雅黑" panose="020B0503020204020204" pitchFamily="34" charset="-122"/>
              </a:rPr>
              <a:t>产品负责人</a:t>
            </a:r>
          </a:p>
          <a:p>
            <a:pPr eaLnBrk="1" hangingPunct="1">
              <a:buFont typeface="Webdings" panose="05030102010509060703" pitchFamily="18" charset="2"/>
              <a:buChar char="4"/>
            </a:pPr>
            <a:r>
              <a:rPr lang="en-US" altLang="zh-CN" sz="2000" dirty="0" err="1">
                <a:solidFill>
                  <a:srgbClr val="006699"/>
                </a:solidFill>
                <a:ea typeface="微软雅黑" panose="020B0503020204020204" pitchFamily="34" charset="-122"/>
              </a:rPr>
              <a:t>涉众</a:t>
            </a:r>
            <a:r>
              <a:rPr lang="en-US" altLang="zh-CN" sz="2000" dirty="0">
                <a:solidFill>
                  <a:srgbClr val="006699"/>
                </a:solidFill>
                <a:ea typeface="微软雅黑" panose="020B0503020204020204" pitchFamily="34" charset="-122"/>
              </a:rPr>
              <a:t>(</a:t>
            </a:r>
            <a:r>
              <a:rPr lang="zh-CN" altLang="en-US" sz="2000" dirty="0">
                <a:solidFill>
                  <a:srgbClr val="006699"/>
                </a:solidFill>
                <a:ea typeface="微软雅黑" panose="020B0503020204020204" pitchFamily="34" charset="-122"/>
              </a:rPr>
              <a:t>未展示</a:t>
            </a:r>
            <a:r>
              <a:rPr lang="en-US" altLang="zh-CN" sz="2000" dirty="0">
                <a:solidFill>
                  <a:srgbClr val="006699"/>
                </a:solidFill>
                <a:ea typeface="微软雅黑" panose="020B0503020204020204" pitchFamily="34" charset="-122"/>
              </a:rPr>
              <a:t>)</a:t>
            </a:r>
          </a:p>
          <a:p>
            <a:pPr eaLnBrk="1" hangingPunct="1"/>
            <a:endParaRPr lang="en-US" altLang="zh-CN" sz="2400" dirty="0">
              <a:solidFill>
                <a:srgbClr val="006699"/>
              </a:solidFill>
              <a:ea typeface="微软雅黑" panose="020B0503020204020204" pitchFamily="34" charset="-122"/>
            </a:endParaRPr>
          </a:p>
          <a:p>
            <a:pPr eaLnBrk="1" hangingPunct="1"/>
            <a:r>
              <a:rPr lang="zh-CN" altLang="en-US" sz="2400" dirty="0">
                <a:ea typeface="微软雅黑" panose="020B0503020204020204" pitchFamily="34" charset="-122"/>
              </a:rPr>
              <a:t>支持角色</a:t>
            </a:r>
            <a:r>
              <a:rPr lang="en-US" altLang="zh-CN" sz="2400" dirty="0">
                <a:ea typeface="微软雅黑" panose="020B0503020204020204" pitchFamily="34" charset="-122"/>
              </a:rPr>
              <a:t>:</a:t>
            </a:r>
          </a:p>
          <a:p>
            <a:pPr eaLnBrk="1" hangingPunct="1">
              <a:buFont typeface="Webdings" panose="05030102010509060703" pitchFamily="18" charset="2"/>
              <a:buChar char="4"/>
            </a:pPr>
            <a:r>
              <a:rPr lang="zh-CN" altLang="en-US" sz="2000" dirty="0">
                <a:solidFill>
                  <a:srgbClr val="C00000"/>
                </a:solidFill>
                <a:ea typeface="微软雅黑" panose="020B0503020204020204" pitchFamily="34" charset="-122"/>
              </a:rPr>
              <a:t>技术专家 </a:t>
            </a:r>
            <a:r>
              <a:rPr lang="zh-CN" altLang="en-US" sz="2000" dirty="0">
                <a:solidFill>
                  <a:srgbClr val="006699"/>
                </a:solidFill>
                <a:ea typeface="微软雅黑" panose="020B0503020204020204" pitchFamily="34" charset="-122"/>
              </a:rPr>
              <a:t>－按需引进，临时性的</a:t>
            </a:r>
          </a:p>
          <a:p>
            <a:pPr eaLnBrk="1" hangingPunct="1">
              <a:buFont typeface="Webdings" panose="05030102010509060703" pitchFamily="18" charset="2"/>
              <a:buChar char="4"/>
            </a:pPr>
            <a:r>
              <a:rPr lang="zh-CN" altLang="en-US" sz="2000" dirty="0">
                <a:solidFill>
                  <a:srgbClr val="C00000"/>
                </a:solidFill>
                <a:ea typeface="微软雅黑" panose="020B0503020204020204" pitchFamily="34" charset="-122"/>
              </a:rPr>
              <a:t>领域专家 </a:t>
            </a:r>
            <a:r>
              <a:rPr lang="en-US" altLang="zh-CN" sz="2000" dirty="0">
                <a:solidFill>
                  <a:srgbClr val="006699"/>
                </a:solidFill>
                <a:ea typeface="微软雅黑" panose="020B0503020204020204" pitchFamily="34" charset="-122"/>
              </a:rPr>
              <a:t>– </a:t>
            </a:r>
            <a:r>
              <a:rPr lang="zh-CN" altLang="en-US" sz="2000" dirty="0">
                <a:solidFill>
                  <a:srgbClr val="006699"/>
                </a:solidFill>
                <a:ea typeface="微软雅黑" panose="020B0503020204020204" pitchFamily="34" charset="-122"/>
              </a:rPr>
              <a:t>解释需求或者项目前景的细节</a:t>
            </a:r>
          </a:p>
          <a:p>
            <a:pPr eaLnBrk="1" hangingPunct="1">
              <a:buFont typeface="Webdings" panose="05030102010509060703" pitchFamily="18" charset="2"/>
              <a:buChar char="4"/>
            </a:pPr>
            <a:r>
              <a:rPr lang="zh-CN" altLang="en-US" sz="2000" dirty="0">
                <a:solidFill>
                  <a:srgbClr val="C00000"/>
                </a:solidFill>
                <a:ea typeface="微软雅黑" panose="020B0503020204020204" pitchFamily="34" charset="-122"/>
              </a:rPr>
              <a:t>独立的测试人员</a:t>
            </a:r>
          </a:p>
        </p:txBody>
      </p:sp>
      <p:pic>
        <p:nvPicPr>
          <p:cNvPr id="46084" name="Picture 4" descr="agileTeam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650" y="1562100"/>
            <a:ext cx="4837113" cy="328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9231B233-6F93-4D7F-B7DA-1F27CAA8E8C0}" type="slidenum">
              <a:rPr lang="en-US" altLang="en-US" smtClean="0"/>
              <a:pPr/>
              <a:t>53</a:t>
            </a:fld>
            <a:endParaRPr lang="en-US"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a:t>如何组织一个跨职能的</a:t>
            </a:r>
            <a:r>
              <a:rPr lang="zh-CN" altLang="en-US" dirty="0">
                <a:solidFill>
                  <a:srgbClr val="C00000"/>
                </a:solidFill>
              </a:rPr>
              <a:t>中等团</a:t>
            </a:r>
            <a:r>
              <a:rPr lang="zh-CN" altLang="en-US" dirty="0" smtClean="0">
                <a:solidFill>
                  <a:srgbClr val="C00000"/>
                </a:solidFill>
              </a:rPr>
              <a:t>队</a:t>
            </a:r>
          </a:p>
        </p:txBody>
      </p:sp>
      <p:sp>
        <p:nvSpPr>
          <p:cNvPr id="47107" name="Rectangle 3"/>
          <p:cNvSpPr>
            <a:spLocks noGrp="1" noChangeArrowheads="1"/>
          </p:cNvSpPr>
          <p:nvPr>
            <p:ph sz="quarter" idx="11"/>
          </p:nvPr>
        </p:nvSpPr>
        <p:spPr>
          <a:xfrm>
            <a:off x="153988" y="1142813"/>
            <a:ext cx="4075114" cy="5204199"/>
          </a:xfrm>
        </p:spPr>
        <p:txBody>
          <a:bodyPr/>
          <a:lstStyle/>
          <a:p>
            <a:r>
              <a:rPr lang="en-US" altLang="zh-CN" dirty="0" smtClean="0"/>
              <a:t>10</a:t>
            </a:r>
            <a:r>
              <a:rPr lang="zh-CN" altLang="en-US" dirty="0" smtClean="0"/>
              <a:t>到40个人的团队</a:t>
            </a:r>
          </a:p>
          <a:p>
            <a:r>
              <a:rPr lang="zh-CN" altLang="en-US" dirty="0" smtClean="0">
                <a:solidFill>
                  <a:srgbClr val="C00000"/>
                </a:solidFill>
              </a:rPr>
              <a:t>实际上由小团队组成</a:t>
            </a:r>
          </a:p>
          <a:p>
            <a:r>
              <a:rPr lang="zh-CN" altLang="en-US" dirty="0" smtClean="0"/>
              <a:t> 新角色</a:t>
            </a:r>
          </a:p>
          <a:p>
            <a:pPr lvl="1"/>
            <a:r>
              <a:rPr lang="zh-CN" altLang="en-US" dirty="0" smtClean="0">
                <a:solidFill>
                  <a:srgbClr val="C00000"/>
                </a:solidFill>
              </a:rPr>
              <a:t>团队架构负责人 </a:t>
            </a:r>
            <a:r>
              <a:rPr lang="en-US" altLang="zh-CN" dirty="0" smtClean="0"/>
              <a:t>– </a:t>
            </a:r>
            <a:r>
              <a:rPr lang="zh-CN" altLang="en-US" dirty="0" smtClean="0"/>
              <a:t>负责在小团队上推动架构决策</a:t>
            </a:r>
            <a:r>
              <a:rPr lang="en-US" altLang="zh-CN" dirty="0" smtClean="0"/>
              <a:t>,</a:t>
            </a:r>
            <a:endParaRPr lang="zh-CN" altLang="en-US" dirty="0" smtClean="0"/>
          </a:p>
          <a:p>
            <a:pPr lvl="1"/>
            <a:r>
              <a:rPr lang="zh-CN" altLang="en-US" dirty="0" smtClean="0">
                <a:solidFill>
                  <a:srgbClr val="C00000"/>
                </a:solidFill>
              </a:rPr>
              <a:t>特定领域专家 </a:t>
            </a:r>
            <a:r>
              <a:rPr lang="en-US" altLang="zh-CN" dirty="0" smtClean="0"/>
              <a:t>– </a:t>
            </a:r>
            <a:r>
              <a:rPr lang="zh-CN" altLang="en-US" dirty="0" smtClean="0"/>
              <a:t>通常对于短期或者复杂工作而设</a:t>
            </a:r>
          </a:p>
        </p:txBody>
      </p:sp>
      <p:pic>
        <p:nvPicPr>
          <p:cNvPr id="47108" name="Picture 4" descr="agileTeam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01" y="1308124"/>
            <a:ext cx="4833937"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54</a:t>
            </a:fld>
            <a:endParaRPr lang="en-US"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4"/>
          <p:cNvSpPr>
            <a:spLocks noChangeArrowheads="1"/>
          </p:cNvSpPr>
          <p:nvPr/>
        </p:nvSpPr>
        <p:spPr bwMode="auto">
          <a:xfrm>
            <a:off x="152400" y="838200"/>
            <a:ext cx="441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p>
          <a:p>
            <a:pPr eaLnBrk="1" hangingPunct="1"/>
            <a:endParaRPr lang="zh-CN" altLang="en-US" sz="2000"/>
          </a:p>
        </p:txBody>
      </p:sp>
      <p:sp>
        <p:nvSpPr>
          <p:cNvPr id="10" name="标题 9"/>
          <p:cNvSpPr>
            <a:spLocks noGrp="1"/>
          </p:cNvSpPr>
          <p:nvPr>
            <p:ph type="title"/>
          </p:nvPr>
        </p:nvSpPr>
        <p:spPr/>
        <p:txBody>
          <a:bodyPr/>
          <a:lstStyle/>
          <a:p>
            <a:r>
              <a:rPr lang="zh-CN" altLang="en-US" dirty="0"/>
              <a:t>如何组织一个跨职能的</a:t>
            </a:r>
            <a:r>
              <a:rPr lang="zh-CN" altLang="en-US" dirty="0">
                <a:solidFill>
                  <a:srgbClr val="C00000"/>
                </a:solidFill>
              </a:rPr>
              <a:t>大</a:t>
            </a:r>
            <a:r>
              <a:rPr lang="zh-CN" altLang="en-US" dirty="0" smtClean="0">
                <a:solidFill>
                  <a:srgbClr val="C00000"/>
                </a:solidFill>
              </a:rPr>
              <a:t>团</a:t>
            </a:r>
            <a:r>
              <a:rPr lang="zh-CN" altLang="en-US" dirty="0">
                <a:solidFill>
                  <a:srgbClr val="C00000"/>
                </a:solidFill>
              </a:rPr>
              <a:t>队</a:t>
            </a:r>
          </a:p>
        </p:txBody>
      </p:sp>
      <p:sp>
        <p:nvSpPr>
          <p:cNvPr id="48132" name="Content Placeholder 10"/>
          <p:cNvSpPr>
            <a:spLocks noGrp="1"/>
          </p:cNvSpPr>
          <p:nvPr>
            <p:ph sz="quarter" idx="11"/>
          </p:nvPr>
        </p:nvSpPr>
        <p:spPr>
          <a:xfrm>
            <a:off x="153988" y="1142813"/>
            <a:ext cx="3799448" cy="5204199"/>
          </a:xfrm>
        </p:spPr>
        <p:txBody>
          <a:bodyPr/>
          <a:lstStyle/>
          <a:p>
            <a:r>
              <a:rPr lang="zh-CN" altLang="en-US" dirty="0" smtClean="0"/>
              <a:t>30个人以上的团队</a:t>
            </a:r>
          </a:p>
          <a:p>
            <a:r>
              <a:rPr lang="zh-CN" altLang="en-US" dirty="0" smtClean="0">
                <a:solidFill>
                  <a:srgbClr val="C00000"/>
                </a:solidFill>
              </a:rPr>
              <a:t>实际上是团队的团队</a:t>
            </a:r>
          </a:p>
          <a:p>
            <a:r>
              <a:rPr lang="zh-CN" altLang="en-US" dirty="0" smtClean="0"/>
              <a:t>新角色</a:t>
            </a:r>
          </a:p>
          <a:p>
            <a:pPr lvl="1"/>
            <a:r>
              <a:rPr lang="zh-CN" altLang="en-US" dirty="0" smtClean="0">
                <a:solidFill>
                  <a:srgbClr val="C00000"/>
                </a:solidFill>
              </a:rPr>
              <a:t>协调人员</a:t>
            </a:r>
            <a:r>
              <a:rPr lang="zh-CN" altLang="en-US" dirty="0" smtClean="0"/>
              <a:t> － 随着团队变得更大，必须有一些成员负责协调项目管理，需求和技术问题</a:t>
            </a:r>
          </a:p>
          <a:p>
            <a:pPr lvl="1"/>
            <a:r>
              <a:rPr lang="zh-CN" altLang="en-US" dirty="0" smtClean="0">
                <a:solidFill>
                  <a:srgbClr val="C00000"/>
                </a:solidFill>
              </a:rPr>
              <a:t>集成人员</a:t>
            </a:r>
            <a:r>
              <a:rPr lang="zh-CN" altLang="en-US" dirty="0" smtClean="0"/>
              <a:t>－负责基于不同的子系统建立整个系统</a:t>
            </a:r>
          </a:p>
        </p:txBody>
      </p:sp>
      <p:pic>
        <p:nvPicPr>
          <p:cNvPr id="48133" name="Picture 5" descr="agileTeam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113" y="1185863"/>
            <a:ext cx="4943475"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55</a:t>
            </a:fld>
            <a:endParaRPr lang="en-US"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6"/>
          <p:cNvSpPr>
            <a:spLocks noGrp="1" noChangeArrowheads="1"/>
          </p:cNvSpPr>
          <p:nvPr>
            <p:ph type="title"/>
          </p:nvPr>
        </p:nvSpPr>
        <p:spPr/>
        <p:txBody>
          <a:bodyPr/>
          <a:lstStyle/>
          <a:p>
            <a:r>
              <a:rPr lang="en-US" altLang="zh-CN" dirty="0" smtClean="0"/>
              <a:t>Accelerator</a:t>
            </a:r>
            <a:r>
              <a:rPr lang="zh-CN" altLang="en-US" dirty="0" smtClean="0"/>
              <a:t> ：</a:t>
            </a:r>
            <a:r>
              <a:rPr lang="en-US" altLang="zh-CN" dirty="0" smtClean="0"/>
              <a:t>4</a:t>
            </a:r>
            <a:r>
              <a:rPr lang="zh-CN" altLang="en-US" dirty="0" smtClean="0"/>
              <a:t>）</a:t>
            </a:r>
            <a:r>
              <a:rPr lang="zh-CN" altLang="en-US" dirty="0"/>
              <a:t>保持</a:t>
            </a:r>
            <a:r>
              <a:rPr lang="zh-CN" altLang="en-US" dirty="0" smtClean="0"/>
              <a:t>专注，产生推动力</a:t>
            </a:r>
          </a:p>
        </p:txBody>
      </p:sp>
      <p:sp>
        <p:nvSpPr>
          <p:cNvPr id="50178" name="Rectangle 2"/>
          <p:cNvSpPr>
            <a:spLocks noGrp="1" noChangeArrowheads="1"/>
          </p:cNvSpPr>
          <p:nvPr>
            <p:ph sz="quarter" idx="11"/>
          </p:nvPr>
        </p:nvSpPr>
        <p:spPr>
          <a:xfrm>
            <a:off x="108744" y="1372078"/>
            <a:ext cx="8847137" cy="5204199"/>
          </a:xfrm>
        </p:spPr>
        <p:txBody>
          <a:bodyPr>
            <a:normAutofit/>
          </a:bodyPr>
          <a:lstStyle/>
          <a:p>
            <a:pPr>
              <a:lnSpc>
                <a:spcPct val="100000"/>
              </a:lnSpc>
            </a:pPr>
            <a:r>
              <a:rPr lang="zh-CN" altLang="en-US" sz="2400" dirty="0" smtClean="0"/>
              <a:t>敏捷房间</a:t>
            </a:r>
            <a:r>
              <a:rPr lang="en-US" altLang="zh-CN" sz="2400" dirty="0" smtClean="0"/>
              <a:t>:</a:t>
            </a:r>
          </a:p>
          <a:p>
            <a:pPr lvl="1">
              <a:lnSpc>
                <a:spcPct val="100000"/>
              </a:lnSpc>
            </a:pPr>
            <a:r>
              <a:rPr lang="zh-CN" altLang="en-US" sz="1800" dirty="0" smtClean="0"/>
              <a:t>设置大量的</a:t>
            </a:r>
            <a:r>
              <a:rPr lang="zh-CN" altLang="en-US" sz="1800" b="1" dirty="0" smtClean="0"/>
              <a:t>白板</a:t>
            </a:r>
            <a:r>
              <a:rPr lang="zh-CN" altLang="en-US" sz="1800" dirty="0" smtClean="0"/>
              <a:t>用于建模讨论和计划</a:t>
            </a:r>
          </a:p>
          <a:p>
            <a:pPr lvl="1">
              <a:lnSpc>
                <a:spcPct val="100000"/>
              </a:lnSpc>
            </a:pPr>
            <a:r>
              <a:rPr lang="zh-CN" altLang="en-US" sz="1800" dirty="0" smtClean="0"/>
              <a:t>用于张贴</a:t>
            </a:r>
            <a:r>
              <a:rPr lang="zh-CN" altLang="en-US" sz="1800" b="1" dirty="0" smtClean="0"/>
              <a:t>索引卡</a:t>
            </a:r>
            <a:r>
              <a:rPr lang="zh-CN" altLang="en-US" sz="1800" dirty="0" smtClean="0"/>
              <a:t>和其他纸张的黑板</a:t>
            </a:r>
            <a:endParaRPr lang="en-US" altLang="zh-CN" sz="1800" dirty="0" smtClean="0"/>
          </a:p>
          <a:p>
            <a:pPr lvl="1">
              <a:lnSpc>
                <a:spcPct val="100000"/>
              </a:lnSpc>
            </a:pPr>
            <a:r>
              <a:rPr lang="zh-CN" altLang="en-US" sz="1800" b="1" dirty="0" smtClean="0"/>
              <a:t>公共的工作空间</a:t>
            </a:r>
            <a:r>
              <a:rPr lang="zh-CN" altLang="en-US" sz="1800" dirty="0" smtClean="0"/>
              <a:t>用于建模和计划</a:t>
            </a:r>
          </a:p>
          <a:p>
            <a:pPr lvl="1">
              <a:lnSpc>
                <a:spcPct val="100000"/>
              </a:lnSpc>
            </a:pPr>
            <a:r>
              <a:rPr lang="zh-CN" altLang="en-US" sz="1800" b="1" dirty="0" smtClean="0"/>
              <a:t>开放的办公环境</a:t>
            </a:r>
            <a:r>
              <a:rPr lang="zh-CN" altLang="en-US" sz="1800" dirty="0" smtClean="0"/>
              <a:t>用于提升交流，灵活性和可见性</a:t>
            </a:r>
            <a:endParaRPr lang="zh-CN" altLang="en-US" sz="2400" dirty="0" smtClean="0"/>
          </a:p>
          <a:p>
            <a:pPr>
              <a:lnSpc>
                <a:spcPct val="100000"/>
              </a:lnSpc>
            </a:pPr>
            <a:r>
              <a:rPr lang="zh-CN" altLang="en-US" sz="2400" dirty="0" smtClean="0"/>
              <a:t>为什么要这么做？</a:t>
            </a:r>
          </a:p>
          <a:p>
            <a:pPr lvl="1">
              <a:lnSpc>
                <a:spcPct val="100000"/>
              </a:lnSpc>
            </a:pPr>
            <a:r>
              <a:rPr lang="zh-CN" altLang="en-US" sz="1800" b="1" dirty="0" smtClean="0"/>
              <a:t>避免被打扰</a:t>
            </a:r>
            <a:r>
              <a:rPr lang="zh-CN" altLang="en-US" sz="1800" dirty="0" smtClean="0"/>
              <a:t>而分散精力，使团队成员更加关注在项目上</a:t>
            </a:r>
          </a:p>
          <a:p>
            <a:pPr lvl="1">
              <a:lnSpc>
                <a:spcPct val="100000"/>
              </a:lnSpc>
            </a:pPr>
            <a:r>
              <a:rPr lang="zh-CN" altLang="en-US" sz="1800" dirty="0" smtClean="0"/>
              <a:t>压缩沟通和交互时间到</a:t>
            </a:r>
            <a:r>
              <a:rPr lang="zh-CN" altLang="en-US" sz="1800" b="1" dirty="0" smtClean="0"/>
              <a:t>分钟级别</a:t>
            </a:r>
          </a:p>
          <a:p>
            <a:pPr lvl="1">
              <a:lnSpc>
                <a:spcPct val="100000"/>
              </a:lnSpc>
            </a:pPr>
            <a:r>
              <a:rPr lang="zh-CN" altLang="en-US" sz="1800" b="1" dirty="0" smtClean="0"/>
              <a:t>加速决策、问题解决</a:t>
            </a:r>
            <a:r>
              <a:rPr lang="zh-CN" altLang="en-US" sz="1800" dirty="0" smtClean="0"/>
              <a:t>和开发的时间</a:t>
            </a:r>
          </a:p>
          <a:p>
            <a:pPr lvl="1">
              <a:lnSpc>
                <a:spcPct val="100000"/>
              </a:lnSpc>
            </a:pPr>
            <a:r>
              <a:rPr lang="zh-CN" altLang="en-US" sz="1800" dirty="0" smtClean="0"/>
              <a:t>提高</a:t>
            </a:r>
            <a:r>
              <a:rPr lang="zh-CN" altLang="en-US" sz="1800" b="1" dirty="0" smtClean="0"/>
              <a:t>透明性和可理解性</a:t>
            </a:r>
            <a:r>
              <a:rPr lang="zh-CN" altLang="en-US" sz="1800" dirty="0" smtClean="0"/>
              <a:t>，减少意外状况的发生</a:t>
            </a:r>
          </a:p>
          <a:p>
            <a:pPr lvl="1">
              <a:lnSpc>
                <a:spcPct val="100000"/>
              </a:lnSpc>
            </a:pPr>
            <a:r>
              <a:rPr lang="zh-CN" altLang="en-US" sz="1800" dirty="0" smtClean="0"/>
              <a:t>培养</a:t>
            </a:r>
            <a:r>
              <a:rPr lang="zh-CN" altLang="en-US" sz="1800" b="1" dirty="0" smtClean="0"/>
              <a:t>团队精神</a:t>
            </a:r>
            <a:r>
              <a:rPr lang="zh-CN" altLang="en-US" sz="1800" dirty="0" smtClean="0"/>
              <a:t>，比如：创造性，协作性，集体所有，学习，主动性，信任，尊重， 达成目标</a:t>
            </a:r>
          </a:p>
          <a:p>
            <a:pPr lvl="1">
              <a:lnSpc>
                <a:spcPct val="100000"/>
              </a:lnSpc>
            </a:pPr>
            <a:r>
              <a:rPr lang="zh-CN" altLang="en-US" sz="1800" dirty="0" smtClean="0"/>
              <a:t>解决</a:t>
            </a:r>
            <a:r>
              <a:rPr lang="zh-CN" altLang="en-US" sz="1800" b="1" dirty="0" smtClean="0"/>
              <a:t>共同面对的障碍</a:t>
            </a:r>
            <a:r>
              <a:rPr lang="zh-CN" altLang="en-US" sz="1800" dirty="0" smtClean="0"/>
              <a:t>，例如：需求澄清、很高的变更频率</a:t>
            </a:r>
          </a:p>
          <a:p>
            <a:pPr lvl="1">
              <a:lnSpc>
                <a:spcPct val="100000"/>
              </a:lnSpc>
            </a:pPr>
            <a:r>
              <a:rPr lang="zh-CN" altLang="en-US" sz="1800" b="1" dirty="0" smtClean="0"/>
              <a:t>启用其它的关键机制</a:t>
            </a:r>
            <a:r>
              <a:rPr lang="zh-CN" altLang="en-US" sz="1800" dirty="0" smtClean="0"/>
              <a:t>，例如：业务和IT的一致，关注时间盒，原型</a:t>
            </a:r>
          </a:p>
        </p:txBody>
      </p:sp>
      <p:sp>
        <p:nvSpPr>
          <p:cNvPr id="50179" name="Rectangle 3"/>
          <p:cNvSpPr>
            <a:spLocks noChangeArrowheads="1"/>
          </p:cNvSpPr>
          <p:nvPr/>
        </p:nvSpPr>
        <p:spPr bwMode="auto">
          <a:xfrm>
            <a:off x="815975" y="1504950"/>
            <a:ext cx="3716338"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WingDings" panose="05000000000000000000" pitchFamily="2" charset="2"/>
              <a:buChar char="§"/>
            </a:pPr>
            <a:endParaRPr lang="en-GB" altLang="en-US" sz="1600" b="1" dirty="0"/>
          </a:p>
          <a:p>
            <a:pPr eaLnBrk="1" hangingPunct="1">
              <a:spcBef>
                <a:spcPct val="20000"/>
              </a:spcBef>
              <a:buFont typeface="WingDings" panose="05000000000000000000" pitchFamily="2" charset="2"/>
              <a:buChar char="§"/>
            </a:pPr>
            <a:endParaRPr lang="en-GB" altLang="en-US" sz="1600" b="1" dirty="0"/>
          </a:p>
        </p:txBody>
      </p:sp>
      <p:sp>
        <p:nvSpPr>
          <p:cNvPr id="50180" name="Rectangle 4"/>
          <p:cNvSpPr>
            <a:spLocks noChangeArrowheads="1"/>
          </p:cNvSpPr>
          <p:nvPr/>
        </p:nvSpPr>
        <p:spPr bwMode="auto">
          <a:xfrm>
            <a:off x="4646613" y="1519238"/>
            <a:ext cx="3736975" cy="477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2088" indent="-192088"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WingDings" panose="05000000000000000000" pitchFamily="2" charset="2"/>
              <a:buChar char="§"/>
            </a:pPr>
            <a:endParaRPr lang="zh-CN" altLang="en-US" sz="1600"/>
          </a:p>
        </p:txBody>
      </p:sp>
      <p:sp>
        <p:nvSpPr>
          <p:cNvPr id="50181" name="Text Box 5"/>
          <p:cNvSpPr txBox="1">
            <a:spLocks noChangeArrowheads="1"/>
          </p:cNvSpPr>
          <p:nvPr/>
        </p:nvSpPr>
        <p:spPr bwMode="auto">
          <a:xfrm>
            <a:off x="153988" y="993265"/>
            <a:ext cx="86177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481013" eaLnBrk="0" hangingPunct="0">
              <a:defRPr>
                <a:solidFill>
                  <a:schemeClr val="tx1"/>
                </a:solidFill>
                <a:latin typeface="Arial" panose="020B0604020202020204" pitchFamily="34" charset="0"/>
                <a:cs typeface="Arial" panose="020B0604020202020204" pitchFamily="34" charset="0"/>
              </a:defRPr>
            </a:lvl1pPr>
            <a:lvl2pPr marL="742950" indent="-285750" defTabSz="481013" eaLnBrk="0" hangingPunct="0">
              <a:defRPr>
                <a:solidFill>
                  <a:schemeClr val="tx1"/>
                </a:solidFill>
                <a:latin typeface="Arial" panose="020B0604020202020204" pitchFamily="34" charset="0"/>
                <a:cs typeface="Arial" panose="020B0604020202020204" pitchFamily="34" charset="0"/>
              </a:defRPr>
            </a:lvl2pPr>
            <a:lvl3pPr marL="1143000" indent="-228600" defTabSz="481013" eaLnBrk="0" hangingPunct="0">
              <a:defRPr>
                <a:solidFill>
                  <a:schemeClr val="tx1"/>
                </a:solidFill>
                <a:latin typeface="Arial" panose="020B0604020202020204" pitchFamily="34" charset="0"/>
                <a:cs typeface="Arial" panose="020B0604020202020204" pitchFamily="34" charset="0"/>
              </a:defRPr>
            </a:lvl3pPr>
            <a:lvl4pPr marL="1600200" indent="-228600" defTabSz="481013" eaLnBrk="0" hangingPunct="0">
              <a:defRPr>
                <a:solidFill>
                  <a:schemeClr val="tx1"/>
                </a:solidFill>
                <a:latin typeface="Arial" panose="020B0604020202020204" pitchFamily="34" charset="0"/>
                <a:cs typeface="Arial" panose="020B0604020202020204" pitchFamily="34" charset="0"/>
              </a:defRPr>
            </a:lvl4pPr>
            <a:lvl5pPr marL="2057400" indent="-228600" defTabSz="481013" eaLnBrk="0" hangingPunct="0">
              <a:defRPr>
                <a:solidFill>
                  <a:schemeClr val="tx1"/>
                </a:solidFill>
                <a:latin typeface="Arial" panose="020B0604020202020204" pitchFamily="34" charset="0"/>
                <a:cs typeface="Arial" panose="020B0604020202020204" pitchFamily="34" charset="0"/>
              </a:defRPr>
            </a:lvl5pPr>
            <a:lvl6pPr marL="2514600" indent="-228600" defTabSz="481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81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81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81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C0C0C0"/>
              </a:buClr>
              <a:buSzPct val="90000"/>
              <a:buFont typeface="Monotype Sorts" pitchFamily="2" charset="2"/>
              <a:buNone/>
            </a:pPr>
            <a:r>
              <a:rPr lang="zh-CN" altLang="en-US" sz="2400" dirty="0">
                <a:solidFill>
                  <a:srgbClr val="C00000"/>
                </a:solidFill>
                <a:ea typeface="微软雅黑" panose="020B0503020204020204" pitchFamily="34" charset="-122"/>
              </a:rPr>
              <a:t>在整个项目周期中将所有的核心团队成</a:t>
            </a:r>
            <a:r>
              <a:rPr lang="zh-CN" altLang="en-US" sz="2400" dirty="0" smtClean="0">
                <a:solidFill>
                  <a:srgbClr val="C00000"/>
                </a:solidFill>
                <a:ea typeface="微软雅黑" panose="020B0503020204020204" pitchFamily="34" charset="-122"/>
              </a:rPr>
              <a:t>员组织在</a:t>
            </a:r>
            <a:r>
              <a:rPr lang="zh-CN" altLang="en-US" sz="2400" dirty="0">
                <a:solidFill>
                  <a:srgbClr val="C00000"/>
                </a:solidFill>
                <a:ea typeface="微软雅黑" panose="020B0503020204020204" pitchFamily="34" charset="-122"/>
              </a:rPr>
              <a:t>同一</a:t>
            </a:r>
            <a:r>
              <a:rPr lang="zh-CN" altLang="en-US" sz="2400" dirty="0" smtClean="0">
                <a:solidFill>
                  <a:srgbClr val="C00000"/>
                </a:solidFill>
                <a:ea typeface="微软雅黑" panose="020B0503020204020204" pitchFamily="34" charset="-122"/>
              </a:rPr>
              <a:t>个办公室中</a:t>
            </a:r>
            <a:endParaRPr lang="zh-CN" altLang="en-US" sz="2400" dirty="0">
              <a:solidFill>
                <a:srgbClr val="C00000"/>
              </a:solidFill>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56</a:t>
            </a:fld>
            <a:endParaRPr lang="en-US" alt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实例：朗讯公司项目开发环境</a:t>
            </a:r>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57</a:t>
            </a:fld>
            <a:endParaRPr lang="en-US" altLang="en-US"/>
          </a:p>
        </p:txBody>
      </p:sp>
      <p:sp>
        <p:nvSpPr>
          <p:cNvPr id="8" name="内容占位符 7"/>
          <p:cNvSpPr>
            <a:spLocks noGrp="1"/>
          </p:cNvSpPr>
          <p:nvPr>
            <p:ph sz="quarter" idx="11"/>
          </p:nvPr>
        </p:nvSpPr>
        <p:spPr/>
        <p:txBody>
          <a:bodyPr/>
          <a:lstStyle/>
          <a:p>
            <a:r>
              <a:rPr lang="zh-CN" altLang="en-US" dirty="0" smtClean="0">
                <a:hlinkClick r:id="rId2" action="ppaction://hlinkfile"/>
              </a:rPr>
              <a:t>图</a:t>
            </a:r>
            <a:r>
              <a:rPr lang="en-US" altLang="zh-CN" dirty="0" smtClean="0">
                <a:hlinkClick r:id="rId2" action="ppaction://hlinkfile"/>
              </a:rPr>
              <a:t>1</a:t>
            </a:r>
            <a:endParaRPr lang="en-US" altLang="zh-CN" dirty="0" smtClean="0"/>
          </a:p>
          <a:p>
            <a:r>
              <a:rPr lang="zh-CN" altLang="en-US" dirty="0" smtClean="0">
                <a:hlinkClick r:id="rId3" action="ppaction://hlinkfile"/>
              </a:rPr>
              <a:t>图</a:t>
            </a:r>
            <a:r>
              <a:rPr lang="en-US" altLang="zh-CN" dirty="0" smtClean="0">
                <a:hlinkClick r:id="rId3" action="ppaction://hlinkfile"/>
              </a:rPr>
              <a:t>2</a:t>
            </a:r>
            <a:endParaRPr lang="zh-CN" altLang="en-US" dirty="0"/>
          </a:p>
        </p:txBody>
      </p:sp>
    </p:spTree>
    <p:extLst>
      <p:ext uri="{BB962C8B-B14F-4D97-AF65-F5344CB8AC3E}">
        <p14:creationId xmlns:p14="http://schemas.microsoft.com/office/powerpoint/2010/main" val="20583819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smtClean="0"/>
              <a:t>本章内容</a:t>
            </a:r>
            <a:endParaRPr lang="zh-CN" altLang="en-US" dirty="0"/>
          </a:p>
        </p:txBody>
      </p:sp>
      <p:sp>
        <p:nvSpPr>
          <p:cNvPr id="5124" name="Rectangle 3"/>
          <p:cNvSpPr>
            <a:spLocks noGrp="1" noChangeArrowheads="1"/>
          </p:cNvSpPr>
          <p:nvPr>
            <p:ph sz="quarter" idx="11"/>
          </p:nvPr>
        </p:nvSpPr>
        <p:spPr/>
        <p:txBody>
          <a:bodyPr>
            <a:normAutofit fontScale="92500" lnSpcReduction="10000"/>
          </a:bodyPr>
          <a:lstStyle/>
          <a:p>
            <a:r>
              <a:rPr lang="zh-CN" altLang="en-US" dirty="0" smtClean="0"/>
              <a:t>砖：如何组建软件开发团队（始自寒武纪）</a:t>
            </a:r>
            <a:endParaRPr lang="en-US" altLang="zh-CN" dirty="0" smtClean="0"/>
          </a:p>
          <a:p>
            <a:r>
              <a:rPr lang="en-US" altLang="zh-CN" dirty="0" smtClean="0"/>
              <a:t>5.1 </a:t>
            </a:r>
            <a:r>
              <a:rPr lang="zh-CN" altLang="en-US" dirty="0" smtClean="0"/>
              <a:t>敏捷项目团队的</a:t>
            </a:r>
            <a:r>
              <a:rPr lang="zh-CN" altLang="zh-CN" dirty="0" smtClean="0"/>
              <a:t>角色和职责</a:t>
            </a:r>
            <a:endParaRPr lang="en-US" altLang="zh-CN" dirty="0" smtClean="0"/>
          </a:p>
          <a:p>
            <a:pPr lvl="1"/>
            <a:r>
              <a:rPr lang="zh-CN" altLang="en-US" dirty="0" smtClean="0"/>
              <a:t>主要</a:t>
            </a:r>
            <a:r>
              <a:rPr lang="zh-CN" altLang="zh-CN" dirty="0" smtClean="0"/>
              <a:t>角色和职责</a:t>
            </a:r>
          </a:p>
          <a:p>
            <a:pPr lvl="1"/>
            <a:r>
              <a:rPr lang="zh-CN" altLang="zh-CN" dirty="0" smtClean="0"/>
              <a:t>敏捷项目经理的角色转变</a:t>
            </a:r>
          </a:p>
          <a:p>
            <a:r>
              <a:rPr lang="en-US" altLang="zh-CN" dirty="0" smtClean="0"/>
              <a:t>5.2 </a:t>
            </a:r>
            <a:r>
              <a:rPr lang="zh-CN" altLang="en-US" dirty="0" smtClean="0"/>
              <a:t>敏捷开发团队</a:t>
            </a:r>
            <a:endParaRPr lang="en-US" altLang="zh-CN" dirty="0" smtClean="0"/>
          </a:p>
          <a:p>
            <a:pPr lvl="1"/>
            <a:r>
              <a:rPr lang="zh-CN" altLang="zh-CN" dirty="0" smtClean="0"/>
              <a:t>敏捷项目团队的文化</a:t>
            </a:r>
            <a:endParaRPr lang="en-US" altLang="zh-CN" dirty="0" smtClean="0"/>
          </a:p>
          <a:p>
            <a:pPr lvl="1"/>
            <a:r>
              <a:rPr lang="zh-CN" altLang="en-US" dirty="0" smtClean="0"/>
              <a:t>完整团队</a:t>
            </a:r>
            <a:endParaRPr lang="zh-CN" altLang="zh-CN" dirty="0" smtClean="0"/>
          </a:p>
          <a:p>
            <a:r>
              <a:rPr lang="en-US" altLang="zh-CN" dirty="0" smtClean="0"/>
              <a:t>5.3 </a:t>
            </a:r>
            <a:r>
              <a:rPr lang="zh-CN" altLang="zh-CN" dirty="0" smtClean="0"/>
              <a:t>项目管理环境准备</a:t>
            </a:r>
          </a:p>
          <a:p>
            <a:r>
              <a:rPr lang="en-US" altLang="zh-CN" dirty="0" smtClean="0"/>
              <a:t>5.4 </a:t>
            </a:r>
            <a:r>
              <a:rPr lang="zh-CN" altLang="zh-CN" dirty="0" smtClean="0"/>
              <a:t>传统团队组织</a:t>
            </a:r>
          </a:p>
          <a:p>
            <a:r>
              <a:rPr lang="zh-CN" altLang="zh-CN" dirty="0" smtClean="0"/>
              <a:t>小结</a:t>
            </a:r>
          </a:p>
          <a:p>
            <a:r>
              <a:rPr lang="zh-CN" altLang="en-US" dirty="0" smtClean="0"/>
              <a:t>思考</a:t>
            </a:r>
            <a:endParaRPr lang="zh-CN" altLang="zh-CN" dirty="0"/>
          </a:p>
        </p:txBody>
      </p:sp>
      <p:pic>
        <p:nvPicPr>
          <p:cNvPr id="5127"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153987" y="4124792"/>
            <a:ext cx="7018115" cy="4572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58</a:t>
            </a:fld>
            <a:endParaRPr lang="en-US" altLang="en-US"/>
          </a:p>
        </p:txBody>
      </p:sp>
    </p:spTree>
    <p:extLst>
      <p:ext uri="{BB962C8B-B14F-4D97-AF65-F5344CB8AC3E}">
        <p14:creationId xmlns:p14="http://schemas.microsoft.com/office/powerpoint/2010/main" val="2737601964"/>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flipH="1">
            <a:off x="4562475" y="1666875"/>
            <a:ext cx="1476375" cy="390525"/>
          </a:xfrm>
          <a:prstGeom prst="rect">
            <a:avLst/>
          </a:prstGeom>
          <a:gradFill rotWithShape="1">
            <a:gsLst>
              <a:gs pos="0">
                <a:schemeClr val="tx2">
                  <a:alpha val="0"/>
                </a:schemeClr>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51203" name="Rectangle 3"/>
          <p:cNvSpPr>
            <a:spLocks noChangeArrowheads="1"/>
          </p:cNvSpPr>
          <p:nvPr/>
        </p:nvSpPr>
        <p:spPr bwMode="auto">
          <a:xfrm>
            <a:off x="2638425" y="1666875"/>
            <a:ext cx="2190750" cy="390525"/>
          </a:xfrm>
          <a:prstGeom prst="rect">
            <a:avLst/>
          </a:prstGeom>
          <a:gradFill rotWithShape="1">
            <a:gsLst>
              <a:gs pos="0">
                <a:schemeClr val="tx2">
                  <a:alpha val="0"/>
                </a:schemeClr>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51204" name="Rectangle 4"/>
          <p:cNvSpPr>
            <a:spLocks noGrp="1" noChangeArrowheads="1"/>
          </p:cNvSpPr>
          <p:nvPr>
            <p:ph type="title"/>
          </p:nvPr>
        </p:nvSpPr>
        <p:spPr/>
        <p:txBody>
          <a:bodyPr/>
          <a:lstStyle/>
          <a:p>
            <a:r>
              <a:rPr lang="en-US" altLang="zh-CN" smtClean="0"/>
              <a:t>IBM RTC: </a:t>
            </a:r>
            <a:r>
              <a:rPr lang="zh-CN" altLang="en-US" smtClean="0"/>
              <a:t>源自敏捷，服务敏捷</a:t>
            </a:r>
            <a:endParaRPr lang="en-US" altLang="zh-CN" dirty="0" smtClean="0"/>
          </a:p>
        </p:txBody>
      </p:sp>
      <p:sp>
        <p:nvSpPr>
          <p:cNvPr id="1830917" name="AutoShape 5"/>
          <p:cNvSpPr>
            <a:spLocks noChangeArrowheads="1"/>
          </p:cNvSpPr>
          <p:nvPr/>
        </p:nvSpPr>
        <p:spPr bwMode="gray">
          <a:xfrm>
            <a:off x="1079500" y="2044700"/>
            <a:ext cx="6727825" cy="2327275"/>
          </a:xfrm>
          <a:prstGeom prst="upArrow">
            <a:avLst>
              <a:gd name="adj1" fmla="val 86602"/>
              <a:gd name="adj2" fmla="val 55440"/>
            </a:avLst>
          </a:prstGeom>
          <a:gradFill rotWithShape="1">
            <a:gsLst>
              <a:gs pos="0">
                <a:schemeClr val="bg2"/>
              </a:gs>
              <a:gs pos="100000">
                <a:schemeClr val="bg2">
                  <a:gamma/>
                  <a:tint val="0"/>
                  <a:invGamma/>
                </a:schemeClr>
              </a:gs>
            </a:gsLst>
            <a:lin ang="5400000" scaled="1"/>
          </a:gradFill>
          <a:ln w="9525" algn="ctr">
            <a:noFill/>
            <a:miter lim="800000"/>
            <a:headEnd/>
            <a:tailEnd/>
          </a:ln>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51206" name="Text Box 6"/>
          <p:cNvSpPr txBox="1">
            <a:spLocks noChangeArrowheads="1"/>
          </p:cNvSpPr>
          <p:nvPr/>
        </p:nvSpPr>
        <p:spPr bwMode="gray">
          <a:xfrm>
            <a:off x="0" y="1508195"/>
            <a:ext cx="37068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zh-CN" altLang="en-US" sz="2000" b="1" dirty="0">
                <a:solidFill>
                  <a:srgbClr val="5F5F5F"/>
                </a:solidFill>
              </a:rPr>
              <a:t>有效利用高效团</a:t>
            </a:r>
            <a:r>
              <a:rPr lang="zh-CN" altLang="en-US" sz="2000" b="1" dirty="0" smtClean="0">
                <a:solidFill>
                  <a:srgbClr val="5F5F5F"/>
                </a:solidFill>
              </a:rPr>
              <a:t>队</a:t>
            </a:r>
            <a:r>
              <a:rPr lang="en-US" altLang="zh-CN" sz="2000" b="1" dirty="0" smtClean="0">
                <a:solidFill>
                  <a:srgbClr val="5F5F5F"/>
                </a:solidFill>
              </a:rPr>
              <a:t/>
            </a:r>
            <a:br>
              <a:rPr lang="en-US" altLang="zh-CN" sz="2000" b="1" dirty="0" smtClean="0">
                <a:solidFill>
                  <a:srgbClr val="5F5F5F"/>
                </a:solidFill>
              </a:rPr>
            </a:br>
            <a:r>
              <a:rPr lang="zh-CN" altLang="en-US" sz="2000" b="1" dirty="0" smtClean="0">
                <a:solidFill>
                  <a:srgbClr val="5F5F5F"/>
                </a:solidFill>
              </a:rPr>
              <a:t>的</a:t>
            </a:r>
            <a:r>
              <a:rPr lang="zh-CN" altLang="en-US" sz="2000" b="1" dirty="0">
                <a:solidFill>
                  <a:srgbClr val="5F5F5F"/>
                </a:solidFill>
              </a:rPr>
              <a:t>各项原则</a:t>
            </a:r>
            <a:endParaRPr lang="en-US" altLang="zh-CN" sz="2000" b="1" dirty="0">
              <a:solidFill>
                <a:srgbClr val="5F5F5F"/>
              </a:solidFill>
            </a:endParaRPr>
          </a:p>
        </p:txBody>
      </p:sp>
      <p:grpSp>
        <p:nvGrpSpPr>
          <p:cNvPr id="51207" name="Group 7"/>
          <p:cNvGrpSpPr>
            <a:grpSpLocks/>
          </p:cNvGrpSpPr>
          <p:nvPr/>
        </p:nvGrpSpPr>
        <p:grpSpPr bwMode="auto">
          <a:xfrm>
            <a:off x="608013" y="3792538"/>
            <a:ext cx="1352550" cy="1444625"/>
            <a:chOff x="509" y="2201"/>
            <a:chExt cx="876" cy="1068"/>
          </a:xfrm>
        </p:grpSpPr>
        <p:sp>
          <p:nvSpPr>
            <p:cNvPr id="51253" name="Oval 8"/>
            <p:cNvSpPr>
              <a:spLocks noChangeArrowheads="1"/>
            </p:cNvSpPr>
            <p:nvPr/>
          </p:nvSpPr>
          <p:spPr bwMode="gray">
            <a:xfrm>
              <a:off x="509" y="3027"/>
              <a:ext cx="876" cy="242"/>
            </a:xfrm>
            <a:prstGeom prst="ellipse">
              <a:avLst/>
            </a:prstGeom>
            <a:gradFill rotWithShape="1">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en-US"/>
            </a:p>
          </p:txBody>
        </p:sp>
        <p:grpSp>
          <p:nvGrpSpPr>
            <p:cNvPr id="51254" name="Group 9"/>
            <p:cNvGrpSpPr>
              <a:grpSpLocks/>
            </p:cNvGrpSpPr>
            <p:nvPr/>
          </p:nvGrpSpPr>
          <p:grpSpPr bwMode="auto">
            <a:xfrm>
              <a:off x="523" y="2201"/>
              <a:ext cx="824" cy="837"/>
              <a:chOff x="2016" y="1920"/>
              <a:chExt cx="1680" cy="1680"/>
            </a:xfrm>
          </p:grpSpPr>
          <p:sp>
            <p:nvSpPr>
              <p:cNvPr id="1830922" name="Oval 10"/>
              <p:cNvSpPr>
                <a:spLocks noChangeArrowheads="1"/>
              </p:cNvSpPr>
              <p:nvPr/>
            </p:nvSpPr>
            <p:spPr bwMode="gray">
              <a:xfrm>
                <a:off x="2017" y="1920"/>
                <a:ext cx="1679"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51257" name="Freeform 11"/>
              <p:cNvSpPr>
                <a:spLocks/>
              </p:cNvSpPr>
              <p:nvPr/>
            </p:nvSpPr>
            <p:spPr bwMode="gray">
              <a:xfrm>
                <a:off x="2208" y="1948"/>
                <a:ext cx="1296" cy="634"/>
              </a:xfrm>
              <a:custGeom>
                <a:avLst/>
                <a:gdLst>
                  <a:gd name="T0" fmla="*/ 888 w 1321"/>
                  <a:gd name="T1" fmla="*/ 39 h 712"/>
                  <a:gd name="T2" fmla="*/ 899 w 1321"/>
                  <a:gd name="T3" fmla="*/ 43 h 712"/>
                  <a:gd name="T4" fmla="*/ 902 w 1321"/>
                  <a:gd name="T5" fmla="*/ 47 h 712"/>
                  <a:gd name="T6" fmla="*/ 897 w 1321"/>
                  <a:gd name="T7" fmla="*/ 51 h 712"/>
                  <a:gd name="T8" fmla="*/ 886 w 1321"/>
                  <a:gd name="T9" fmla="*/ 54 h 712"/>
                  <a:gd name="T10" fmla="*/ 868 w 1321"/>
                  <a:gd name="T11" fmla="*/ 57 h 712"/>
                  <a:gd name="T12" fmla="*/ 845 w 1321"/>
                  <a:gd name="T13" fmla="*/ 60 h 712"/>
                  <a:gd name="T14" fmla="*/ 816 w 1321"/>
                  <a:gd name="T15" fmla="*/ 61 h 712"/>
                  <a:gd name="T16" fmla="*/ 783 w 1321"/>
                  <a:gd name="T17" fmla="*/ 64 h 712"/>
                  <a:gd name="T18" fmla="*/ 745 w 1321"/>
                  <a:gd name="T19" fmla="*/ 66 h 712"/>
                  <a:gd name="T20" fmla="*/ 703 w 1321"/>
                  <a:gd name="T21" fmla="*/ 67 h 712"/>
                  <a:gd name="T22" fmla="*/ 660 w 1321"/>
                  <a:gd name="T23" fmla="*/ 68 h 712"/>
                  <a:gd name="T24" fmla="*/ 612 w 1321"/>
                  <a:gd name="T25" fmla="*/ 69 h 712"/>
                  <a:gd name="T26" fmla="*/ 563 w 1321"/>
                  <a:gd name="T27" fmla="*/ 69 h 712"/>
                  <a:gd name="T28" fmla="*/ 543 w 1321"/>
                  <a:gd name="T29" fmla="*/ 70 h 712"/>
                  <a:gd name="T30" fmla="*/ 325 w 1321"/>
                  <a:gd name="T31" fmla="*/ 70 h 712"/>
                  <a:gd name="T32" fmla="*/ 322 w 1321"/>
                  <a:gd name="T33" fmla="*/ 70 h 712"/>
                  <a:gd name="T34" fmla="*/ 279 w 1321"/>
                  <a:gd name="T35" fmla="*/ 69 h 712"/>
                  <a:gd name="T36" fmla="*/ 237 w 1321"/>
                  <a:gd name="T37" fmla="*/ 69 h 712"/>
                  <a:gd name="T38" fmla="*/ 199 w 1321"/>
                  <a:gd name="T39" fmla="*/ 69 h 712"/>
                  <a:gd name="T40" fmla="*/ 162 w 1321"/>
                  <a:gd name="T41" fmla="*/ 67 h 712"/>
                  <a:gd name="T42" fmla="*/ 127 w 1321"/>
                  <a:gd name="T43" fmla="*/ 67 h 712"/>
                  <a:gd name="T44" fmla="*/ 98 w 1321"/>
                  <a:gd name="T45" fmla="*/ 65 h 712"/>
                  <a:gd name="T46" fmla="*/ 70 w 1321"/>
                  <a:gd name="T47" fmla="*/ 63 h 712"/>
                  <a:gd name="T48" fmla="*/ 47 w 1321"/>
                  <a:gd name="T49" fmla="*/ 61 h 712"/>
                  <a:gd name="T50" fmla="*/ 26 w 1321"/>
                  <a:gd name="T51" fmla="*/ 60 h 712"/>
                  <a:gd name="T52" fmla="*/ 18 w 1321"/>
                  <a:gd name="T53" fmla="*/ 57 h 712"/>
                  <a:gd name="T54" fmla="*/ 6 w 1321"/>
                  <a:gd name="T55" fmla="*/ 54 h 712"/>
                  <a:gd name="T56" fmla="*/ 0 w 1321"/>
                  <a:gd name="T57" fmla="*/ 52 h 712"/>
                  <a:gd name="T58" fmla="*/ 0 w 1321"/>
                  <a:gd name="T59" fmla="*/ 51 h 712"/>
                  <a:gd name="T60" fmla="*/ 4 w 1321"/>
                  <a:gd name="T61" fmla="*/ 47 h 712"/>
                  <a:gd name="T62" fmla="*/ 16 w 1321"/>
                  <a:gd name="T63" fmla="*/ 43 h 712"/>
                  <a:gd name="T64" fmla="*/ 31 w 1321"/>
                  <a:gd name="T65" fmla="*/ 37 h 712"/>
                  <a:gd name="T66" fmla="*/ 66 w 1321"/>
                  <a:gd name="T67" fmla="*/ 29 h 712"/>
                  <a:gd name="T68" fmla="*/ 102 w 1321"/>
                  <a:gd name="T69" fmla="*/ 23 h 712"/>
                  <a:gd name="T70" fmla="*/ 139 w 1321"/>
                  <a:gd name="T71" fmla="*/ 17 h 712"/>
                  <a:gd name="T72" fmla="*/ 183 w 1321"/>
                  <a:gd name="T73" fmla="*/ 12 h 712"/>
                  <a:gd name="T74" fmla="*/ 233 w 1321"/>
                  <a:gd name="T75" fmla="*/ 8 h 712"/>
                  <a:gd name="T76" fmla="*/ 283 w 1321"/>
                  <a:gd name="T77" fmla="*/ 4 h 712"/>
                  <a:gd name="T78" fmla="*/ 339 w 1321"/>
                  <a:gd name="T79" fmla="*/ 4 h 712"/>
                  <a:gd name="T80" fmla="*/ 396 w 1321"/>
                  <a:gd name="T81" fmla="*/ 4 h 712"/>
                  <a:gd name="T82" fmla="*/ 456 w 1321"/>
                  <a:gd name="T83" fmla="*/ 0 h 712"/>
                  <a:gd name="T84" fmla="*/ 456 w 1321"/>
                  <a:gd name="T85" fmla="*/ 0 h 712"/>
                  <a:gd name="T86" fmla="*/ 518 w 1321"/>
                  <a:gd name="T87" fmla="*/ 4 h 712"/>
                  <a:gd name="T88" fmla="*/ 578 w 1321"/>
                  <a:gd name="T89" fmla="*/ 4 h 712"/>
                  <a:gd name="T90" fmla="*/ 636 w 1321"/>
                  <a:gd name="T91" fmla="*/ 4 h 712"/>
                  <a:gd name="T92" fmla="*/ 690 w 1321"/>
                  <a:gd name="T93" fmla="*/ 9 h 712"/>
                  <a:gd name="T94" fmla="*/ 738 w 1321"/>
                  <a:gd name="T95" fmla="*/ 13 h 712"/>
                  <a:gd name="T96" fmla="*/ 784 w 1321"/>
                  <a:gd name="T97" fmla="*/ 19 h 712"/>
                  <a:gd name="T98" fmla="*/ 824 w 1321"/>
                  <a:gd name="T99" fmla="*/ 25 h 712"/>
                  <a:gd name="T100" fmla="*/ 858 w 1321"/>
                  <a:gd name="T101" fmla="*/ 32 h 712"/>
                  <a:gd name="T102" fmla="*/ 888 w 1321"/>
                  <a:gd name="T103" fmla="*/ 39 h 712"/>
                  <a:gd name="T104" fmla="*/ 888 w 1321"/>
                  <a:gd name="T105" fmla="*/ 3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sp>
          <p:nvSpPr>
            <p:cNvPr id="1830924" name="Text Box 12"/>
            <p:cNvSpPr txBox="1">
              <a:spLocks noChangeArrowheads="1"/>
            </p:cNvSpPr>
            <p:nvPr/>
          </p:nvSpPr>
          <p:spPr bwMode="gray">
            <a:xfrm>
              <a:off x="545" y="2484"/>
              <a:ext cx="736" cy="203"/>
            </a:xfrm>
            <a:prstGeom prst="rect">
              <a:avLst/>
            </a:prstGeom>
            <a:noFill/>
            <a:ln w="9525">
              <a:noFill/>
              <a:miter lim="800000"/>
              <a:headEnd/>
              <a:tailEnd/>
            </a:ln>
            <a:effectLst>
              <a:outerShdw dist="17961" dir="2700000" algn="ctr" rotWithShape="0">
                <a:schemeClr val="tx1"/>
              </a:outerShdw>
            </a:effec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zh-CN" altLang="en-US" sz="1500" b="1">
                  <a:solidFill>
                    <a:srgbClr val="FFFFFF"/>
                  </a:solidFill>
                </a:rPr>
                <a:t>可运行软件</a:t>
              </a:r>
            </a:p>
          </p:txBody>
        </p:sp>
      </p:grpSp>
      <p:grpSp>
        <p:nvGrpSpPr>
          <p:cNvPr id="51208" name="Group 13"/>
          <p:cNvGrpSpPr>
            <a:grpSpLocks/>
          </p:cNvGrpSpPr>
          <p:nvPr/>
        </p:nvGrpSpPr>
        <p:grpSpPr bwMode="auto">
          <a:xfrm>
            <a:off x="2701925" y="3792538"/>
            <a:ext cx="1395413" cy="1444625"/>
            <a:chOff x="1761" y="2201"/>
            <a:chExt cx="904" cy="1068"/>
          </a:xfrm>
        </p:grpSpPr>
        <p:sp>
          <p:nvSpPr>
            <p:cNvPr id="51249" name="Oval 14"/>
            <p:cNvSpPr>
              <a:spLocks noChangeArrowheads="1"/>
            </p:cNvSpPr>
            <p:nvPr/>
          </p:nvSpPr>
          <p:spPr bwMode="gray">
            <a:xfrm>
              <a:off x="1789" y="3027"/>
              <a:ext cx="876" cy="242"/>
            </a:xfrm>
            <a:prstGeom prst="ellipse">
              <a:avLst/>
            </a:prstGeom>
            <a:gradFill rotWithShape="1">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en-US"/>
            </a:p>
          </p:txBody>
        </p:sp>
        <p:sp>
          <p:nvSpPr>
            <p:cNvPr id="51250" name="Oval 15"/>
            <p:cNvSpPr>
              <a:spLocks noChangeArrowheads="1"/>
            </p:cNvSpPr>
            <p:nvPr/>
          </p:nvSpPr>
          <p:spPr bwMode="gray">
            <a:xfrm>
              <a:off x="1782" y="2201"/>
              <a:ext cx="845" cy="841"/>
            </a:xfrm>
            <a:prstGeom prst="ellipse">
              <a:avLst/>
            </a:pr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51251" name="Freeform 16"/>
            <p:cNvSpPr>
              <a:spLocks/>
            </p:cNvSpPr>
            <p:nvPr/>
          </p:nvSpPr>
          <p:spPr bwMode="gray">
            <a:xfrm>
              <a:off x="1879" y="2215"/>
              <a:ext cx="651" cy="317"/>
            </a:xfrm>
            <a:custGeom>
              <a:avLst/>
              <a:gdLst>
                <a:gd name="T0" fmla="*/ 0 w 1321"/>
                <a:gd name="T1" fmla="*/ 0 h 712"/>
                <a:gd name="T2" fmla="*/ 0 w 1321"/>
                <a:gd name="T3" fmla="*/ 0 h 712"/>
                <a:gd name="T4" fmla="*/ 0 w 1321"/>
                <a:gd name="T5" fmla="*/ 0 h 712"/>
                <a:gd name="T6" fmla="*/ 0 w 1321"/>
                <a:gd name="T7" fmla="*/ 0 h 712"/>
                <a:gd name="T8" fmla="*/ 0 w 1321"/>
                <a:gd name="T9" fmla="*/ 0 h 712"/>
                <a:gd name="T10" fmla="*/ 0 w 1321"/>
                <a:gd name="T11" fmla="*/ 0 h 712"/>
                <a:gd name="T12" fmla="*/ 0 w 1321"/>
                <a:gd name="T13" fmla="*/ 0 h 712"/>
                <a:gd name="T14" fmla="*/ 0 w 1321"/>
                <a:gd name="T15" fmla="*/ 0 h 712"/>
                <a:gd name="T16" fmla="*/ 0 w 1321"/>
                <a:gd name="T17" fmla="*/ 0 h 712"/>
                <a:gd name="T18" fmla="*/ 0 w 1321"/>
                <a:gd name="T19" fmla="*/ 0 h 712"/>
                <a:gd name="T20" fmla="*/ 0 w 1321"/>
                <a:gd name="T21" fmla="*/ 0 h 712"/>
                <a:gd name="T22" fmla="*/ 0 w 1321"/>
                <a:gd name="T23" fmla="*/ 0 h 712"/>
                <a:gd name="T24" fmla="*/ 0 w 1321"/>
                <a:gd name="T25" fmla="*/ 0 h 712"/>
                <a:gd name="T26" fmla="*/ 0 w 1321"/>
                <a:gd name="T27" fmla="*/ 0 h 712"/>
                <a:gd name="T28" fmla="*/ 0 w 1321"/>
                <a:gd name="T29" fmla="*/ 0 h 712"/>
                <a:gd name="T30" fmla="*/ 0 w 1321"/>
                <a:gd name="T31" fmla="*/ 0 h 712"/>
                <a:gd name="T32" fmla="*/ 0 w 1321"/>
                <a:gd name="T33" fmla="*/ 0 h 712"/>
                <a:gd name="T34" fmla="*/ 0 w 1321"/>
                <a:gd name="T35" fmla="*/ 0 h 712"/>
                <a:gd name="T36" fmla="*/ 0 w 1321"/>
                <a:gd name="T37" fmla="*/ 0 h 712"/>
                <a:gd name="T38" fmla="*/ 0 w 1321"/>
                <a:gd name="T39" fmla="*/ 0 h 712"/>
                <a:gd name="T40" fmla="*/ 0 w 1321"/>
                <a:gd name="T41" fmla="*/ 0 h 712"/>
                <a:gd name="T42" fmla="*/ 0 w 1321"/>
                <a:gd name="T43" fmla="*/ 0 h 712"/>
                <a:gd name="T44" fmla="*/ 0 w 1321"/>
                <a:gd name="T45" fmla="*/ 0 h 712"/>
                <a:gd name="T46" fmla="*/ 0 w 1321"/>
                <a:gd name="T47" fmla="*/ 0 h 712"/>
                <a:gd name="T48" fmla="*/ 0 w 1321"/>
                <a:gd name="T49" fmla="*/ 0 h 712"/>
                <a:gd name="T50" fmla="*/ 0 w 1321"/>
                <a:gd name="T51" fmla="*/ 0 h 712"/>
                <a:gd name="T52" fmla="*/ 0 w 1321"/>
                <a:gd name="T53" fmla="*/ 0 h 712"/>
                <a:gd name="T54" fmla="*/ 0 w 1321"/>
                <a:gd name="T55" fmla="*/ 0 h 712"/>
                <a:gd name="T56" fmla="*/ 0 w 1321"/>
                <a:gd name="T57" fmla="*/ 0 h 712"/>
                <a:gd name="T58" fmla="*/ 0 w 1321"/>
                <a:gd name="T59" fmla="*/ 0 h 712"/>
                <a:gd name="T60" fmla="*/ 0 w 1321"/>
                <a:gd name="T61" fmla="*/ 0 h 712"/>
                <a:gd name="T62" fmla="*/ 0 w 1321"/>
                <a:gd name="T63" fmla="*/ 0 h 712"/>
                <a:gd name="T64" fmla="*/ 0 w 1321"/>
                <a:gd name="T65" fmla="*/ 0 h 712"/>
                <a:gd name="T66" fmla="*/ 0 w 1321"/>
                <a:gd name="T67" fmla="*/ 0 h 712"/>
                <a:gd name="T68" fmla="*/ 0 w 1321"/>
                <a:gd name="T69" fmla="*/ 0 h 712"/>
                <a:gd name="T70" fmla="*/ 0 w 1321"/>
                <a:gd name="T71" fmla="*/ 0 h 712"/>
                <a:gd name="T72" fmla="*/ 0 w 1321"/>
                <a:gd name="T73" fmla="*/ 0 h 712"/>
                <a:gd name="T74" fmla="*/ 0 w 1321"/>
                <a:gd name="T75" fmla="*/ 0 h 712"/>
                <a:gd name="T76" fmla="*/ 0 w 1321"/>
                <a:gd name="T77" fmla="*/ 0 h 712"/>
                <a:gd name="T78" fmla="*/ 0 w 1321"/>
                <a:gd name="T79" fmla="*/ 0 h 712"/>
                <a:gd name="T80" fmla="*/ 0 w 1321"/>
                <a:gd name="T81" fmla="*/ 0 h 712"/>
                <a:gd name="T82" fmla="*/ 0 w 1321"/>
                <a:gd name="T83" fmla="*/ 0 h 712"/>
                <a:gd name="T84" fmla="*/ 0 w 1321"/>
                <a:gd name="T85" fmla="*/ 0 h 712"/>
                <a:gd name="T86" fmla="*/ 0 w 1321"/>
                <a:gd name="T87" fmla="*/ 0 h 712"/>
                <a:gd name="T88" fmla="*/ 0 w 1321"/>
                <a:gd name="T89" fmla="*/ 0 h 712"/>
                <a:gd name="T90" fmla="*/ 0 w 1321"/>
                <a:gd name="T91" fmla="*/ 0 h 712"/>
                <a:gd name="T92" fmla="*/ 0 w 1321"/>
                <a:gd name="T93" fmla="*/ 0 h 712"/>
                <a:gd name="T94" fmla="*/ 0 w 1321"/>
                <a:gd name="T95" fmla="*/ 0 h 712"/>
                <a:gd name="T96" fmla="*/ 0 w 1321"/>
                <a:gd name="T97" fmla="*/ 0 h 712"/>
                <a:gd name="T98" fmla="*/ 0 w 1321"/>
                <a:gd name="T99" fmla="*/ 0 h 712"/>
                <a:gd name="T100" fmla="*/ 0 w 1321"/>
                <a:gd name="T101" fmla="*/ 0 h 712"/>
                <a:gd name="T102" fmla="*/ 0 w 1321"/>
                <a:gd name="T103" fmla="*/ 0 h 712"/>
                <a:gd name="T104" fmla="*/ 0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0033"/>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sp>
          <p:nvSpPr>
            <p:cNvPr id="1830929" name="Text Box 17"/>
            <p:cNvSpPr txBox="1">
              <a:spLocks noChangeArrowheads="1"/>
            </p:cNvSpPr>
            <p:nvPr/>
          </p:nvSpPr>
          <p:spPr bwMode="gray">
            <a:xfrm>
              <a:off x="1761" y="2478"/>
              <a:ext cx="904" cy="203"/>
            </a:xfrm>
            <a:prstGeom prst="rect">
              <a:avLst/>
            </a:prstGeom>
            <a:noFill/>
            <a:ln w="9525">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zh-CN" altLang="en-US" sz="1500" b="1">
                  <a:solidFill>
                    <a:srgbClr val="FFFFFF"/>
                  </a:solidFill>
                </a:rPr>
                <a:t>个人和交互</a:t>
              </a:r>
            </a:p>
          </p:txBody>
        </p:sp>
      </p:grpSp>
      <p:sp>
        <p:nvSpPr>
          <p:cNvPr id="51209" name="Oval 18"/>
          <p:cNvSpPr>
            <a:spLocks noChangeArrowheads="1"/>
          </p:cNvSpPr>
          <p:nvPr/>
        </p:nvSpPr>
        <p:spPr bwMode="gray">
          <a:xfrm>
            <a:off x="4905375" y="4910138"/>
            <a:ext cx="1350963" cy="327025"/>
          </a:xfrm>
          <a:prstGeom prst="ellipse">
            <a:avLst/>
          </a:prstGeom>
          <a:gradFill rotWithShape="1">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400"/>
          </a:p>
        </p:txBody>
      </p:sp>
      <p:sp>
        <p:nvSpPr>
          <p:cNvPr id="1830931" name="Oval 19"/>
          <p:cNvSpPr>
            <a:spLocks noChangeArrowheads="1"/>
          </p:cNvSpPr>
          <p:nvPr/>
        </p:nvSpPr>
        <p:spPr bwMode="gray">
          <a:xfrm>
            <a:off x="4881563" y="3759200"/>
            <a:ext cx="1303337" cy="1136650"/>
          </a:xfrm>
          <a:prstGeom prst="ellipse">
            <a:avLst/>
          </a:prstGeom>
          <a:gradFill rotWithShape="1">
            <a:gsLst>
              <a:gs pos="0">
                <a:schemeClr val="accent1"/>
              </a:gs>
              <a:gs pos="100000">
                <a:schemeClr val="accent1">
                  <a:gamma/>
                  <a:shade val="51373"/>
                  <a:invGamma/>
                </a:schemeClr>
              </a:gs>
            </a:gsLst>
            <a:lin ang="5400000" scaled="1"/>
          </a:gradFill>
          <a:ln w="9525">
            <a:noFill/>
            <a:round/>
            <a:headEnd/>
            <a:tailEnd/>
          </a:ln>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1830932" name="Freeform 20"/>
          <p:cNvSpPr>
            <a:spLocks/>
          </p:cNvSpPr>
          <p:nvPr/>
        </p:nvSpPr>
        <p:spPr bwMode="gray">
          <a:xfrm>
            <a:off x="5029200" y="3778250"/>
            <a:ext cx="1008063" cy="428625"/>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headEnd/>
            <a:tailEnd/>
          </a:ln>
          <a:effectLst/>
        </p:spPr>
        <p:txBody>
          <a:bodyPr/>
          <a:lstStyle/>
          <a:p>
            <a:pPr>
              <a:defRPr/>
            </a:pPr>
            <a:endParaRPr lang="zh-CN" altLang="en-US">
              <a:latin typeface="Arial" charset="0"/>
              <a:ea typeface="+mn-ea"/>
              <a:cs typeface="Arial" charset="0"/>
            </a:endParaRPr>
          </a:p>
        </p:txBody>
      </p:sp>
      <p:sp>
        <p:nvSpPr>
          <p:cNvPr id="1830933" name="Text Box 21"/>
          <p:cNvSpPr txBox="1">
            <a:spLocks noChangeArrowheads="1"/>
          </p:cNvSpPr>
          <p:nvPr/>
        </p:nvSpPr>
        <p:spPr bwMode="gray">
          <a:xfrm>
            <a:off x="4946650" y="4111625"/>
            <a:ext cx="1173163" cy="457200"/>
          </a:xfrm>
          <a:prstGeom prst="rect">
            <a:avLst/>
          </a:prstGeom>
          <a:noFill/>
          <a:ln w="9525">
            <a:noFill/>
            <a:miter lim="800000"/>
            <a:headEnd/>
            <a:tailEnd/>
          </a:ln>
          <a:effectLst>
            <a:outerShdw dist="17961" dir="2700000" algn="ctr" rotWithShape="0">
              <a:schemeClr val="tx1"/>
            </a:outerShdw>
          </a:effec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zh-CN" altLang="en-US" sz="1500" b="1">
                <a:solidFill>
                  <a:srgbClr val="FFFFFF"/>
                </a:solidFill>
              </a:rPr>
              <a:t>快速响应变更</a:t>
            </a:r>
          </a:p>
        </p:txBody>
      </p:sp>
      <p:sp>
        <p:nvSpPr>
          <p:cNvPr id="51213" name="Oval 22"/>
          <p:cNvSpPr>
            <a:spLocks noChangeArrowheads="1"/>
          </p:cNvSpPr>
          <p:nvPr/>
        </p:nvSpPr>
        <p:spPr bwMode="gray">
          <a:xfrm>
            <a:off x="7073900" y="4910138"/>
            <a:ext cx="1352550" cy="327025"/>
          </a:xfrm>
          <a:prstGeom prst="ellipse">
            <a:avLst/>
          </a:prstGeom>
          <a:gradFill rotWithShape="1">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en-US" sz="1400"/>
          </a:p>
        </p:txBody>
      </p:sp>
      <p:grpSp>
        <p:nvGrpSpPr>
          <p:cNvPr id="51214" name="Group 23"/>
          <p:cNvGrpSpPr>
            <a:grpSpLocks/>
          </p:cNvGrpSpPr>
          <p:nvPr/>
        </p:nvGrpSpPr>
        <p:grpSpPr bwMode="auto">
          <a:xfrm>
            <a:off x="7096125" y="3759200"/>
            <a:ext cx="1304925" cy="1146175"/>
            <a:chOff x="2016" y="1920"/>
            <a:chExt cx="1680" cy="1680"/>
          </a:xfrm>
        </p:grpSpPr>
        <p:sp>
          <p:nvSpPr>
            <p:cNvPr id="1830936" name="Oval 24"/>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51248" name="Freeform 25"/>
            <p:cNvSpPr>
              <a:spLocks/>
            </p:cNvSpPr>
            <p:nvPr/>
          </p:nvSpPr>
          <p:spPr bwMode="gray">
            <a:xfrm>
              <a:off x="2208" y="1948"/>
              <a:ext cx="1296" cy="634"/>
            </a:xfrm>
            <a:custGeom>
              <a:avLst/>
              <a:gdLst>
                <a:gd name="T0" fmla="*/ 888 w 1321"/>
                <a:gd name="T1" fmla="*/ 39 h 712"/>
                <a:gd name="T2" fmla="*/ 899 w 1321"/>
                <a:gd name="T3" fmla="*/ 43 h 712"/>
                <a:gd name="T4" fmla="*/ 902 w 1321"/>
                <a:gd name="T5" fmla="*/ 47 h 712"/>
                <a:gd name="T6" fmla="*/ 897 w 1321"/>
                <a:gd name="T7" fmla="*/ 51 h 712"/>
                <a:gd name="T8" fmla="*/ 886 w 1321"/>
                <a:gd name="T9" fmla="*/ 54 h 712"/>
                <a:gd name="T10" fmla="*/ 868 w 1321"/>
                <a:gd name="T11" fmla="*/ 57 h 712"/>
                <a:gd name="T12" fmla="*/ 845 w 1321"/>
                <a:gd name="T13" fmla="*/ 60 h 712"/>
                <a:gd name="T14" fmla="*/ 816 w 1321"/>
                <a:gd name="T15" fmla="*/ 61 h 712"/>
                <a:gd name="T16" fmla="*/ 783 w 1321"/>
                <a:gd name="T17" fmla="*/ 64 h 712"/>
                <a:gd name="T18" fmla="*/ 745 w 1321"/>
                <a:gd name="T19" fmla="*/ 66 h 712"/>
                <a:gd name="T20" fmla="*/ 703 w 1321"/>
                <a:gd name="T21" fmla="*/ 67 h 712"/>
                <a:gd name="T22" fmla="*/ 660 w 1321"/>
                <a:gd name="T23" fmla="*/ 68 h 712"/>
                <a:gd name="T24" fmla="*/ 612 w 1321"/>
                <a:gd name="T25" fmla="*/ 69 h 712"/>
                <a:gd name="T26" fmla="*/ 563 w 1321"/>
                <a:gd name="T27" fmla="*/ 69 h 712"/>
                <a:gd name="T28" fmla="*/ 543 w 1321"/>
                <a:gd name="T29" fmla="*/ 70 h 712"/>
                <a:gd name="T30" fmla="*/ 325 w 1321"/>
                <a:gd name="T31" fmla="*/ 70 h 712"/>
                <a:gd name="T32" fmla="*/ 322 w 1321"/>
                <a:gd name="T33" fmla="*/ 70 h 712"/>
                <a:gd name="T34" fmla="*/ 279 w 1321"/>
                <a:gd name="T35" fmla="*/ 69 h 712"/>
                <a:gd name="T36" fmla="*/ 237 w 1321"/>
                <a:gd name="T37" fmla="*/ 69 h 712"/>
                <a:gd name="T38" fmla="*/ 199 w 1321"/>
                <a:gd name="T39" fmla="*/ 69 h 712"/>
                <a:gd name="T40" fmla="*/ 162 w 1321"/>
                <a:gd name="T41" fmla="*/ 67 h 712"/>
                <a:gd name="T42" fmla="*/ 127 w 1321"/>
                <a:gd name="T43" fmla="*/ 67 h 712"/>
                <a:gd name="T44" fmla="*/ 98 w 1321"/>
                <a:gd name="T45" fmla="*/ 65 h 712"/>
                <a:gd name="T46" fmla="*/ 70 w 1321"/>
                <a:gd name="T47" fmla="*/ 63 h 712"/>
                <a:gd name="T48" fmla="*/ 47 w 1321"/>
                <a:gd name="T49" fmla="*/ 61 h 712"/>
                <a:gd name="T50" fmla="*/ 26 w 1321"/>
                <a:gd name="T51" fmla="*/ 60 h 712"/>
                <a:gd name="T52" fmla="*/ 18 w 1321"/>
                <a:gd name="T53" fmla="*/ 57 h 712"/>
                <a:gd name="T54" fmla="*/ 6 w 1321"/>
                <a:gd name="T55" fmla="*/ 54 h 712"/>
                <a:gd name="T56" fmla="*/ 0 w 1321"/>
                <a:gd name="T57" fmla="*/ 52 h 712"/>
                <a:gd name="T58" fmla="*/ 0 w 1321"/>
                <a:gd name="T59" fmla="*/ 51 h 712"/>
                <a:gd name="T60" fmla="*/ 4 w 1321"/>
                <a:gd name="T61" fmla="*/ 47 h 712"/>
                <a:gd name="T62" fmla="*/ 16 w 1321"/>
                <a:gd name="T63" fmla="*/ 43 h 712"/>
                <a:gd name="T64" fmla="*/ 31 w 1321"/>
                <a:gd name="T65" fmla="*/ 37 h 712"/>
                <a:gd name="T66" fmla="*/ 66 w 1321"/>
                <a:gd name="T67" fmla="*/ 29 h 712"/>
                <a:gd name="T68" fmla="*/ 102 w 1321"/>
                <a:gd name="T69" fmla="*/ 23 h 712"/>
                <a:gd name="T70" fmla="*/ 139 w 1321"/>
                <a:gd name="T71" fmla="*/ 17 h 712"/>
                <a:gd name="T72" fmla="*/ 183 w 1321"/>
                <a:gd name="T73" fmla="*/ 12 h 712"/>
                <a:gd name="T74" fmla="*/ 233 w 1321"/>
                <a:gd name="T75" fmla="*/ 8 h 712"/>
                <a:gd name="T76" fmla="*/ 283 w 1321"/>
                <a:gd name="T77" fmla="*/ 4 h 712"/>
                <a:gd name="T78" fmla="*/ 339 w 1321"/>
                <a:gd name="T79" fmla="*/ 4 h 712"/>
                <a:gd name="T80" fmla="*/ 396 w 1321"/>
                <a:gd name="T81" fmla="*/ 4 h 712"/>
                <a:gd name="T82" fmla="*/ 456 w 1321"/>
                <a:gd name="T83" fmla="*/ 0 h 712"/>
                <a:gd name="T84" fmla="*/ 456 w 1321"/>
                <a:gd name="T85" fmla="*/ 0 h 712"/>
                <a:gd name="T86" fmla="*/ 518 w 1321"/>
                <a:gd name="T87" fmla="*/ 4 h 712"/>
                <a:gd name="T88" fmla="*/ 578 w 1321"/>
                <a:gd name="T89" fmla="*/ 4 h 712"/>
                <a:gd name="T90" fmla="*/ 636 w 1321"/>
                <a:gd name="T91" fmla="*/ 4 h 712"/>
                <a:gd name="T92" fmla="*/ 690 w 1321"/>
                <a:gd name="T93" fmla="*/ 9 h 712"/>
                <a:gd name="T94" fmla="*/ 738 w 1321"/>
                <a:gd name="T95" fmla="*/ 13 h 712"/>
                <a:gd name="T96" fmla="*/ 784 w 1321"/>
                <a:gd name="T97" fmla="*/ 19 h 712"/>
                <a:gd name="T98" fmla="*/ 824 w 1321"/>
                <a:gd name="T99" fmla="*/ 25 h 712"/>
                <a:gd name="T100" fmla="*/ 858 w 1321"/>
                <a:gd name="T101" fmla="*/ 32 h 712"/>
                <a:gd name="T102" fmla="*/ 888 w 1321"/>
                <a:gd name="T103" fmla="*/ 39 h 712"/>
                <a:gd name="T104" fmla="*/ 888 w 1321"/>
                <a:gd name="T105" fmla="*/ 39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sp>
        <p:nvSpPr>
          <p:cNvPr id="1830938" name="Text Box 26"/>
          <p:cNvSpPr txBox="1">
            <a:spLocks noChangeArrowheads="1"/>
          </p:cNvSpPr>
          <p:nvPr/>
        </p:nvSpPr>
        <p:spPr bwMode="gray">
          <a:xfrm>
            <a:off x="7272338" y="4117975"/>
            <a:ext cx="946150" cy="274638"/>
          </a:xfrm>
          <a:prstGeom prst="rect">
            <a:avLst/>
          </a:prstGeom>
          <a:noFill/>
          <a:ln w="9525">
            <a:noFill/>
            <a:miter lim="800000"/>
            <a:headEnd/>
            <a:tailEnd/>
          </a:ln>
          <a:effectLst>
            <a:outerShdw dist="17961" dir="2700000" algn="ctr" rotWithShape="0">
              <a:schemeClr val="tx1"/>
            </a:outerShdw>
          </a:effec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pPr>
            <a:r>
              <a:rPr lang="zh-CN" altLang="en-US" sz="1500" b="1">
                <a:solidFill>
                  <a:srgbClr val="FFFFFF"/>
                </a:solidFill>
              </a:rPr>
              <a:t>客户合作</a:t>
            </a:r>
          </a:p>
        </p:txBody>
      </p:sp>
      <p:sp>
        <p:nvSpPr>
          <p:cNvPr id="51216" name="Text Box 27"/>
          <p:cNvSpPr txBox="1">
            <a:spLocks noChangeArrowheads="1"/>
          </p:cNvSpPr>
          <p:nvPr/>
        </p:nvSpPr>
        <p:spPr bwMode="auto">
          <a:xfrm>
            <a:off x="6834188" y="5189538"/>
            <a:ext cx="21796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174625" indent="-17462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buFont typeface="WingDings" panose="05000000000000000000" pitchFamily="2" charset="2"/>
              <a:buChar char="§"/>
            </a:pPr>
            <a:r>
              <a:rPr lang="zh-CN" altLang="en-US" sz="1400"/>
              <a:t>透明</a:t>
            </a:r>
            <a:endParaRPr lang="en-US" altLang="zh-CN" sz="1400"/>
          </a:p>
          <a:p>
            <a:pPr eaLnBrk="1" fontAlgn="b" hangingPunct="1">
              <a:buFont typeface="WingDings" panose="05000000000000000000" pitchFamily="2" charset="2"/>
              <a:buChar char="§"/>
            </a:pPr>
            <a:r>
              <a:rPr lang="zh-CN" altLang="en-US" sz="1400"/>
              <a:t>共同的目标</a:t>
            </a:r>
            <a:endParaRPr lang="en-US" altLang="zh-CN" sz="1400"/>
          </a:p>
          <a:p>
            <a:pPr eaLnBrk="1" fontAlgn="b" hangingPunct="1">
              <a:buFont typeface="WingDings" panose="05000000000000000000" pitchFamily="2" charset="2"/>
              <a:buChar char="§"/>
            </a:pPr>
            <a:r>
              <a:rPr lang="zh-CN" altLang="en-US" sz="1400"/>
              <a:t>项目健康状况</a:t>
            </a:r>
            <a:endParaRPr lang="en-US" altLang="zh-CN" sz="1400"/>
          </a:p>
          <a:p>
            <a:pPr eaLnBrk="1" fontAlgn="b" hangingPunct="1">
              <a:buFont typeface="WingDings" panose="05000000000000000000" pitchFamily="2" charset="2"/>
              <a:buChar char="§"/>
            </a:pPr>
            <a:r>
              <a:rPr lang="zh-CN" altLang="en-US" sz="1400"/>
              <a:t>基于上下文的沟通</a:t>
            </a:r>
            <a:endParaRPr lang="en-US" altLang="zh-CN" sz="1400"/>
          </a:p>
        </p:txBody>
      </p:sp>
      <p:sp>
        <p:nvSpPr>
          <p:cNvPr id="51217" name="Text Box 28"/>
          <p:cNvSpPr txBox="1">
            <a:spLocks noChangeArrowheads="1"/>
          </p:cNvSpPr>
          <p:nvPr/>
        </p:nvSpPr>
        <p:spPr bwMode="auto">
          <a:xfrm>
            <a:off x="4624388" y="5189538"/>
            <a:ext cx="24368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174625" indent="-17462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buFont typeface="WingDings" panose="05000000000000000000" pitchFamily="2" charset="2"/>
              <a:buChar char="§"/>
            </a:pPr>
            <a:r>
              <a:rPr lang="zh-CN" altLang="en-US" sz="1400"/>
              <a:t>灵活的流程</a:t>
            </a:r>
            <a:endParaRPr lang="en-US" altLang="zh-CN" sz="1400"/>
          </a:p>
          <a:p>
            <a:pPr eaLnBrk="1" fontAlgn="b" hangingPunct="1">
              <a:buFont typeface="WingDings" panose="05000000000000000000" pitchFamily="2" charset="2"/>
              <a:buChar char="§"/>
            </a:pPr>
            <a:r>
              <a:rPr lang="zh-CN" altLang="en-US" sz="1400"/>
              <a:t>迭代的计划和执行</a:t>
            </a:r>
            <a:endParaRPr lang="en-US" altLang="zh-CN" sz="1400"/>
          </a:p>
          <a:p>
            <a:pPr eaLnBrk="1" fontAlgn="b" hangingPunct="1">
              <a:buFont typeface="WingDings" panose="05000000000000000000" pitchFamily="2" charset="2"/>
              <a:buChar char="§"/>
            </a:pPr>
            <a:r>
              <a:rPr lang="zh-CN" altLang="en-US" sz="1400"/>
              <a:t>多个发布</a:t>
            </a:r>
            <a:endParaRPr lang="en-US" altLang="zh-CN" sz="1400"/>
          </a:p>
          <a:p>
            <a:pPr eaLnBrk="1" fontAlgn="b" hangingPunct="1">
              <a:buFont typeface="WingDings" panose="05000000000000000000" pitchFamily="2" charset="2"/>
              <a:buChar char="§"/>
            </a:pPr>
            <a:r>
              <a:rPr lang="zh-CN" altLang="en-US" sz="1400"/>
              <a:t>即时的代码复审</a:t>
            </a:r>
            <a:endParaRPr lang="en-US" altLang="zh-CN" sz="1400"/>
          </a:p>
        </p:txBody>
      </p:sp>
      <p:sp>
        <p:nvSpPr>
          <p:cNvPr id="51218" name="Text Box 29"/>
          <p:cNvSpPr txBox="1">
            <a:spLocks noChangeArrowheads="1"/>
          </p:cNvSpPr>
          <p:nvPr/>
        </p:nvSpPr>
        <p:spPr bwMode="auto">
          <a:xfrm>
            <a:off x="2392363" y="5189538"/>
            <a:ext cx="24368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174625" indent="-17462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buFont typeface="WingDings" panose="05000000000000000000" pitchFamily="2" charset="2"/>
              <a:buChar char="§"/>
            </a:pPr>
            <a:r>
              <a:rPr lang="zh-CN" altLang="en-US" sz="1400"/>
              <a:t>始于团队的自然状态</a:t>
            </a:r>
            <a:endParaRPr lang="en-US" altLang="zh-CN" sz="1400"/>
          </a:p>
          <a:p>
            <a:pPr eaLnBrk="1" fontAlgn="b" hangingPunct="1">
              <a:buFont typeface="WingDings" panose="05000000000000000000" pitchFamily="2" charset="2"/>
              <a:buChar char="§"/>
            </a:pPr>
            <a:r>
              <a:rPr lang="zh-CN" altLang="en-US" sz="1400"/>
              <a:t>感知团队</a:t>
            </a:r>
            <a:endParaRPr lang="en-US" altLang="zh-CN" sz="1400"/>
          </a:p>
          <a:p>
            <a:pPr eaLnBrk="1" fontAlgn="b" hangingPunct="1">
              <a:buFont typeface="WingDings" panose="05000000000000000000" pitchFamily="2" charset="2"/>
              <a:buChar char="§"/>
            </a:pPr>
            <a:r>
              <a:rPr lang="zh-CN" altLang="en-US" sz="1400"/>
              <a:t>感知流程 </a:t>
            </a:r>
            <a:endParaRPr lang="en-US" altLang="zh-CN" sz="1400"/>
          </a:p>
          <a:p>
            <a:pPr eaLnBrk="1" fontAlgn="b" hangingPunct="1">
              <a:buFont typeface="WingDings" panose="05000000000000000000" pitchFamily="2" charset="2"/>
              <a:buChar char="§"/>
            </a:pPr>
            <a:r>
              <a:rPr lang="zh-CN" altLang="en-US" sz="1400"/>
              <a:t>自由分享</a:t>
            </a:r>
            <a:endParaRPr lang="en-US" altLang="zh-CN" sz="1400"/>
          </a:p>
        </p:txBody>
      </p:sp>
      <p:grpSp>
        <p:nvGrpSpPr>
          <p:cNvPr id="51219" name="Group 31"/>
          <p:cNvGrpSpPr>
            <a:grpSpLocks/>
          </p:cNvGrpSpPr>
          <p:nvPr/>
        </p:nvGrpSpPr>
        <p:grpSpPr bwMode="auto">
          <a:xfrm>
            <a:off x="2151063" y="4259263"/>
            <a:ext cx="354012" cy="317500"/>
            <a:chOff x="-524" y="1849"/>
            <a:chExt cx="189" cy="158"/>
          </a:xfrm>
        </p:grpSpPr>
        <p:sp>
          <p:nvSpPr>
            <p:cNvPr id="1830944" name="AutoShape 9"/>
            <p:cNvSpPr>
              <a:spLocks noChangeArrowheads="1"/>
            </p:cNvSpPr>
            <p:nvPr/>
          </p:nvSpPr>
          <p:spPr bwMode="auto">
            <a:xfrm>
              <a:off x="-524" y="1849"/>
              <a:ext cx="171" cy="68"/>
            </a:xfrm>
            <a:prstGeom prst="rightArrow">
              <a:avLst>
                <a:gd name="adj1" fmla="val 50000"/>
                <a:gd name="adj2" fmla="val 62868"/>
              </a:avLst>
            </a:prstGeom>
            <a:gradFill rotWithShape="1">
              <a:gsLst>
                <a:gs pos="0">
                  <a:schemeClr val="bg2">
                    <a:gamma/>
                    <a:shade val="90980"/>
                    <a:invGamma/>
                    <a:alpha val="0"/>
                  </a:schemeClr>
                </a:gs>
                <a:gs pos="100000">
                  <a:schemeClr val="bg2"/>
                </a:gs>
              </a:gsLst>
              <a:lin ang="0" scaled="1"/>
            </a:gradFill>
            <a:ln w="9525">
              <a:noFill/>
              <a:miter lim="800000"/>
              <a:headEnd/>
              <a:tailEnd/>
            </a:ln>
          </p:spPr>
          <p:txBody>
            <a:bodyPr wrap="none" lIns="91247" tIns="45624" rIns="91247" bIns="45624"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b="1"/>
            </a:p>
          </p:txBody>
        </p:sp>
        <p:sp>
          <p:nvSpPr>
            <p:cNvPr id="1830945" name="AutoShape 10"/>
            <p:cNvSpPr>
              <a:spLocks noChangeArrowheads="1"/>
            </p:cNvSpPr>
            <p:nvPr/>
          </p:nvSpPr>
          <p:spPr bwMode="auto">
            <a:xfrm rot="10800000">
              <a:off x="-506" y="1939"/>
              <a:ext cx="171" cy="68"/>
            </a:xfrm>
            <a:prstGeom prst="rightArrow">
              <a:avLst>
                <a:gd name="adj1" fmla="val 50000"/>
                <a:gd name="adj2" fmla="val 62868"/>
              </a:avLst>
            </a:prstGeom>
            <a:gradFill rotWithShape="1">
              <a:gsLst>
                <a:gs pos="0">
                  <a:schemeClr val="bg2">
                    <a:gamma/>
                    <a:shade val="90980"/>
                    <a:invGamma/>
                    <a:alpha val="0"/>
                  </a:schemeClr>
                </a:gs>
                <a:gs pos="100000">
                  <a:schemeClr val="bg2"/>
                </a:gs>
              </a:gsLst>
              <a:lin ang="0" scaled="1"/>
            </a:gradFill>
            <a:ln w="9525">
              <a:noFill/>
              <a:miter lim="800000"/>
              <a:headEnd/>
              <a:tailEnd/>
            </a:ln>
          </p:spPr>
          <p:txBody>
            <a:bodyPr rot="10800000" wrap="none" lIns="91247" tIns="45624" rIns="91247" bIns="45624"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b="1"/>
            </a:p>
          </p:txBody>
        </p:sp>
      </p:grpSp>
      <p:grpSp>
        <p:nvGrpSpPr>
          <p:cNvPr id="51220" name="Group 34"/>
          <p:cNvGrpSpPr>
            <a:grpSpLocks/>
          </p:cNvGrpSpPr>
          <p:nvPr/>
        </p:nvGrpSpPr>
        <p:grpSpPr bwMode="auto">
          <a:xfrm>
            <a:off x="4303713" y="4211638"/>
            <a:ext cx="354012" cy="317500"/>
            <a:chOff x="-524" y="1849"/>
            <a:chExt cx="189" cy="158"/>
          </a:xfrm>
        </p:grpSpPr>
        <p:sp>
          <p:nvSpPr>
            <p:cNvPr id="1830947" name="AutoShape 9"/>
            <p:cNvSpPr>
              <a:spLocks noChangeArrowheads="1"/>
            </p:cNvSpPr>
            <p:nvPr/>
          </p:nvSpPr>
          <p:spPr bwMode="auto">
            <a:xfrm>
              <a:off x="-524" y="1849"/>
              <a:ext cx="171" cy="68"/>
            </a:xfrm>
            <a:prstGeom prst="rightArrow">
              <a:avLst>
                <a:gd name="adj1" fmla="val 50000"/>
                <a:gd name="adj2" fmla="val 62868"/>
              </a:avLst>
            </a:prstGeom>
            <a:gradFill rotWithShape="1">
              <a:gsLst>
                <a:gs pos="0">
                  <a:schemeClr val="bg2">
                    <a:gamma/>
                    <a:shade val="90980"/>
                    <a:invGamma/>
                    <a:alpha val="0"/>
                  </a:schemeClr>
                </a:gs>
                <a:gs pos="100000">
                  <a:schemeClr val="bg2"/>
                </a:gs>
              </a:gsLst>
              <a:lin ang="0" scaled="1"/>
            </a:gradFill>
            <a:ln w="9525">
              <a:noFill/>
              <a:miter lim="800000"/>
              <a:headEnd/>
              <a:tailEnd/>
            </a:ln>
          </p:spPr>
          <p:txBody>
            <a:bodyPr wrap="none" lIns="91247" tIns="45624" rIns="91247" bIns="45624"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b="1"/>
            </a:p>
          </p:txBody>
        </p:sp>
        <p:sp>
          <p:nvSpPr>
            <p:cNvPr id="1830948" name="AutoShape 10"/>
            <p:cNvSpPr>
              <a:spLocks noChangeArrowheads="1"/>
            </p:cNvSpPr>
            <p:nvPr/>
          </p:nvSpPr>
          <p:spPr bwMode="auto">
            <a:xfrm rot="10800000">
              <a:off x="-506" y="1939"/>
              <a:ext cx="171" cy="68"/>
            </a:xfrm>
            <a:prstGeom prst="rightArrow">
              <a:avLst>
                <a:gd name="adj1" fmla="val 50000"/>
                <a:gd name="adj2" fmla="val 62868"/>
              </a:avLst>
            </a:prstGeom>
            <a:gradFill rotWithShape="1">
              <a:gsLst>
                <a:gs pos="0">
                  <a:schemeClr val="bg2">
                    <a:gamma/>
                    <a:shade val="90980"/>
                    <a:invGamma/>
                    <a:alpha val="0"/>
                  </a:schemeClr>
                </a:gs>
                <a:gs pos="100000">
                  <a:schemeClr val="bg2"/>
                </a:gs>
              </a:gsLst>
              <a:lin ang="0" scaled="1"/>
            </a:gradFill>
            <a:ln w="9525">
              <a:noFill/>
              <a:miter lim="800000"/>
              <a:headEnd/>
              <a:tailEnd/>
            </a:ln>
          </p:spPr>
          <p:txBody>
            <a:bodyPr rot="10800000" wrap="none" lIns="91247" tIns="45624" rIns="91247" bIns="45624"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b="1"/>
            </a:p>
          </p:txBody>
        </p:sp>
      </p:grpSp>
      <p:grpSp>
        <p:nvGrpSpPr>
          <p:cNvPr id="51221" name="Group 37"/>
          <p:cNvGrpSpPr>
            <a:grpSpLocks/>
          </p:cNvGrpSpPr>
          <p:nvPr/>
        </p:nvGrpSpPr>
        <p:grpSpPr bwMode="auto">
          <a:xfrm>
            <a:off x="6475413" y="4173538"/>
            <a:ext cx="354012" cy="317500"/>
            <a:chOff x="-524" y="1849"/>
            <a:chExt cx="189" cy="158"/>
          </a:xfrm>
        </p:grpSpPr>
        <p:sp>
          <p:nvSpPr>
            <p:cNvPr id="1830950" name="AutoShape 9"/>
            <p:cNvSpPr>
              <a:spLocks noChangeArrowheads="1"/>
            </p:cNvSpPr>
            <p:nvPr/>
          </p:nvSpPr>
          <p:spPr bwMode="auto">
            <a:xfrm>
              <a:off x="-524" y="1849"/>
              <a:ext cx="171" cy="68"/>
            </a:xfrm>
            <a:prstGeom prst="rightArrow">
              <a:avLst>
                <a:gd name="adj1" fmla="val 50000"/>
                <a:gd name="adj2" fmla="val 62868"/>
              </a:avLst>
            </a:prstGeom>
            <a:gradFill rotWithShape="1">
              <a:gsLst>
                <a:gs pos="0">
                  <a:schemeClr val="bg2">
                    <a:gamma/>
                    <a:shade val="90980"/>
                    <a:invGamma/>
                    <a:alpha val="0"/>
                  </a:schemeClr>
                </a:gs>
                <a:gs pos="100000">
                  <a:schemeClr val="bg2"/>
                </a:gs>
              </a:gsLst>
              <a:lin ang="0" scaled="1"/>
            </a:gradFill>
            <a:ln w="9525">
              <a:noFill/>
              <a:miter lim="800000"/>
              <a:headEnd/>
              <a:tailEnd/>
            </a:ln>
          </p:spPr>
          <p:txBody>
            <a:bodyPr wrap="none" lIns="91247" tIns="45624" rIns="91247" bIns="45624"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b="1"/>
            </a:p>
          </p:txBody>
        </p:sp>
        <p:sp>
          <p:nvSpPr>
            <p:cNvPr id="1830951" name="AutoShape 10"/>
            <p:cNvSpPr>
              <a:spLocks noChangeArrowheads="1"/>
            </p:cNvSpPr>
            <p:nvPr/>
          </p:nvSpPr>
          <p:spPr bwMode="auto">
            <a:xfrm rot="10800000">
              <a:off x="-506" y="1939"/>
              <a:ext cx="171" cy="68"/>
            </a:xfrm>
            <a:prstGeom prst="rightArrow">
              <a:avLst>
                <a:gd name="adj1" fmla="val 50000"/>
                <a:gd name="adj2" fmla="val 62868"/>
              </a:avLst>
            </a:prstGeom>
            <a:gradFill rotWithShape="1">
              <a:gsLst>
                <a:gs pos="0">
                  <a:schemeClr val="bg2">
                    <a:gamma/>
                    <a:shade val="90980"/>
                    <a:invGamma/>
                    <a:alpha val="0"/>
                  </a:schemeClr>
                </a:gs>
                <a:gs pos="100000">
                  <a:schemeClr val="bg2"/>
                </a:gs>
              </a:gsLst>
              <a:lin ang="0" scaled="1"/>
            </a:gradFill>
            <a:ln w="9525">
              <a:noFill/>
              <a:miter lim="800000"/>
              <a:headEnd/>
              <a:tailEnd/>
            </a:ln>
          </p:spPr>
          <p:txBody>
            <a:bodyPr rot="10800000" wrap="none" lIns="91247" tIns="45624" rIns="91247" bIns="45624"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b="1"/>
            </a:p>
          </p:txBody>
        </p:sp>
      </p:grpSp>
      <p:pic>
        <p:nvPicPr>
          <p:cNvPr id="51222" name="Picture 40" descr="LifecycleArrows"/>
          <p:cNvPicPr>
            <a:picLocks noChangeAspect="1" noChangeArrowheads="1"/>
          </p:cNvPicPr>
          <p:nvPr/>
        </p:nvPicPr>
        <p:blipFill>
          <a:blip r:embed="rId3">
            <a:extLst>
              <a:ext uri="{28A0092B-C50C-407E-A947-70E740481C1C}">
                <a14:useLocalDpi xmlns:a14="http://schemas.microsoft.com/office/drawing/2010/main" val="0"/>
              </a:ext>
            </a:extLst>
          </a:blip>
          <a:srcRect l="18565" t="31633" r="17511" b="36394"/>
          <a:stretch>
            <a:fillRect/>
          </a:stretch>
        </p:blipFill>
        <p:spPr bwMode="auto">
          <a:xfrm>
            <a:off x="2630488" y="2852738"/>
            <a:ext cx="35401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23" name="Group 41"/>
          <p:cNvGrpSpPr>
            <a:grpSpLocks/>
          </p:cNvGrpSpPr>
          <p:nvPr/>
        </p:nvGrpSpPr>
        <p:grpSpPr bwMode="auto">
          <a:xfrm>
            <a:off x="3352800" y="1449388"/>
            <a:ext cx="2114550" cy="2284412"/>
            <a:chOff x="2124" y="771"/>
            <a:chExt cx="1332" cy="1439"/>
          </a:xfrm>
        </p:grpSpPr>
        <p:pic>
          <p:nvPicPr>
            <p:cNvPr id="51231" name="Picture 42" descr="Jazz_Backgrou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 y="1133"/>
              <a:ext cx="1332" cy="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2" name="AutoShape 43"/>
            <p:cNvSpPr>
              <a:spLocks noChangeArrowheads="1"/>
            </p:cNvSpPr>
            <p:nvPr/>
          </p:nvSpPr>
          <p:spPr bwMode="auto">
            <a:xfrm>
              <a:off x="2327" y="771"/>
              <a:ext cx="940" cy="176"/>
            </a:xfrm>
            <a:prstGeom prst="roundRect">
              <a:avLst>
                <a:gd name="adj" fmla="val 16667"/>
              </a:avLst>
            </a:prstGeom>
            <a:gradFill rotWithShape="1">
              <a:gsLst>
                <a:gs pos="0">
                  <a:srgbClr val="2DB6B3">
                    <a:alpha val="50000"/>
                  </a:srgbClr>
                </a:gs>
                <a:gs pos="100000">
                  <a:srgbClr val="A7E1DF">
                    <a:alpha val="50000"/>
                  </a:srgbClr>
                </a:gs>
              </a:gsLst>
              <a:lin ang="5400000" scaled="1"/>
            </a:gradFill>
            <a:ln w="38100" algn="ctr">
              <a:solidFill>
                <a:schemeClr val="accent2"/>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sp>
          <p:nvSpPr>
            <p:cNvPr id="51233" name="Text Box 44"/>
            <p:cNvSpPr txBox="1">
              <a:spLocks noChangeArrowheads="1"/>
            </p:cNvSpPr>
            <p:nvPr/>
          </p:nvSpPr>
          <p:spPr bwMode="auto">
            <a:xfrm>
              <a:off x="2336" y="773"/>
              <a:ext cx="9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zh-CN" sz="700" b="1">
                  <a:solidFill>
                    <a:srgbClr val="006F82"/>
                  </a:solidFill>
                </a:rPr>
                <a:t>IBM Rational Team Concert</a:t>
              </a:r>
            </a:p>
          </p:txBody>
        </p:sp>
        <p:sp>
          <p:nvSpPr>
            <p:cNvPr id="1830957" name="AutoShape 45"/>
            <p:cNvSpPr>
              <a:spLocks noChangeArrowheads="1"/>
            </p:cNvSpPr>
            <p:nvPr/>
          </p:nvSpPr>
          <p:spPr bwMode="auto">
            <a:xfrm>
              <a:off x="2188" y="911"/>
              <a:ext cx="1173" cy="228"/>
            </a:xfrm>
            <a:prstGeom prst="roundRect">
              <a:avLst>
                <a:gd name="adj" fmla="val 50000"/>
              </a:avLst>
            </a:prstGeom>
            <a:gradFill rotWithShape="1">
              <a:gsLst>
                <a:gs pos="0">
                  <a:schemeClr val="accent1"/>
                </a:gs>
                <a:gs pos="100000">
                  <a:srgbClr val="A8EAE8"/>
                </a:gs>
              </a:gsLst>
              <a:lin ang="5400000" scaled="1"/>
            </a:gradFill>
            <a:ln w="38100" algn="ctr">
              <a:solidFill>
                <a:schemeClr val="accent2"/>
              </a:solidFill>
              <a:round/>
              <a:headEnd/>
              <a:tailEnd/>
            </a:ln>
            <a:effectLst>
              <a:outerShdw dist="56796" dir="3806097" algn="ctr" rotWithShape="0">
                <a:schemeClr val="tx1">
                  <a:alpha val="50000"/>
                </a:schemeClr>
              </a:outerShd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p>
          </p:txBody>
        </p:sp>
        <p:pic>
          <p:nvPicPr>
            <p:cNvPr id="51235" name="Picture 46" descr="Develop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36" y="929"/>
              <a:ext cx="22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6" name="Picture 47" descr="ProgramManag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90" y="929"/>
              <a:ext cx="225"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7" name="Picture 48" descr="IntegrationDevelop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13" y="929"/>
              <a:ext cx="22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8" name="Picture 49" descr="Developer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71" y="929"/>
              <a:ext cx="224"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9" name="Picture 50" descr="MCj0433811000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5" y="935"/>
              <a:ext cx="22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0" name="Text Box 51"/>
            <p:cNvSpPr txBox="1">
              <a:spLocks noChangeArrowheads="1"/>
            </p:cNvSpPr>
            <p:nvPr/>
          </p:nvSpPr>
          <p:spPr bwMode="auto">
            <a:xfrm>
              <a:off x="2347" y="1657"/>
              <a:ext cx="92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
                </a:spcBef>
              </a:pPr>
              <a:r>
                <a:rPr lang="en-US" altLang="zh-CN" sz="700">
                  <a:solidFill>
                    <a:srgbClr val="165A58"/>
                  </a:solidFill>
                </a:rPr>
                <a:t>transparent </a:t>
              </a:r>
              <a:r>
                <a:rPr lang="en-US" altLang="zh-CN" sz="500">
                  <a:solidFill>
                    <a:srgbClr val="165A58"/>
                  </a:solidFill>
                </a:rPr>
                <a:t> integrated presence   </a:t>
              </a:r>
              <a:r>
                <a:rPr lang="en-US" altLang="zh-CN" sz="600">
                  <a:solidFill>
                    <a:srgbClr val="165A58"/>
                  </a:solidFill>
                </a:rPr>
                <a:t>wikis  </a:t>
              </a:r>
              <a:r>
                <a:rPr lang="en-US" altLang="zh-CN" sz="700">
                  <a:solidFill>
                    <a:srgbClr val="165A58"/>
                  </a:solidFill>
                </a:rPr>
                <a:t>OPEN</a:t>
              </a:r>
              <a:r>
                <a:rPr lang="en-US" altLang="zh-CN" sz="500">
                  <a:solidFill>
                    <a:srgbClr val="165A58"/>
                  </a:solidFill>
                </a:rPr>
                <a:t>  </a:t>
              </a:r>
              <a:r>
                <a:rPr lang="en-US" altLang="zh-CN" sz="600">
                  <a:solidFill>
                    <a:srgbClr val="165A58"/>
                  </a:solidFill>
                </a:rPr>
                <a:t>real-time reporting </a:t>
              </a:r>
              <a:r>
                <a:rPr lang="en-US" altLang="zh-CN" sz="500">
                  <a:solidFill>
                    <a:srgbClr val="165A58"/>
                  </a:solidFill>
                </a:rPr>
                <a:t> </a:t>
              </a:r>
              <a:r>
                <a:rPr lang="en-US" altLang="zh-CN" sz="800">
                  <a:solidFill>
                    <a:srgbClr val="165A58"/>
                  </a:solidFill>
                </a:rPr>
                <a:t>chat</a:t>
              </a:r>
              <a:r>
                <a:rPr lang="en-US" altLang="zh-CN" sz="600">
                  <a:solidFill>
                    <a:srgbClr val="165A58"/>
                  </a:solidFill>
                </a:rPr>
                <a:t> </a:t>
              </a:r>
              <a:r>
                <a:rPr lang="en-US" altLang="zh-CN" sz="500">
                  <a:solidFill>
                    <a:srgbClr val="165A58"/>
                  </a:solidFill>
                </a:rPr>
                <a:t>   automated hand-offs </a:t>
              </a:r>
              <a:r>
                <a:rPr lang="en-US" altLang="zh-CN" sz="700">
                  <a:solidFill>
                    <a:srgbClr val="165A58"/>
                  </a:solidFill>
                </a:rPr>
                <a:t>Web 2.0 </a:t>
              </a:r>
              <a:r>
                <a:rPr lang="en-US" altLang="zh-CN" sz="500">
                  <a:solidFill>
                    <a:srgbClr val="165A58"/>
                  </a:solidFill>
                </a:rPr>
                <a:t>custom dashboards automated data gathering</a:t>
              </a:r>
              <a:r>
                <a:rPr lang="en-US" altLang="zh-CN" sz="600">
                  <a:solidFill>
                    <a:srgbClr val="165A58"/>
                  </a:solidFill>
                </a:rPr>
                <a:t>    </a:t>
              </a:r>
              <a:r>
                <a:rPr lang="en-US" altLang="zh-CN" sz="500" b="1">
                  <a:solidFill>
                    <a:srgbClr val="165A58"/>
                  </a:solidFill>
                </a:rPr>
                <a:t>EXTENSIBILITY</a:t>
              </a:r>
              <a:r>
                <a:rPr lang="en-US" altLang="zh-CN" sz="500">
                  <a:solidFill>
                    <a:srgbClr val="165A58"/>
                  </a:solidFill>
                </a:rPr>
                <a:t>   Eclipse plug-ins   services architecture     </a:t>
              </a:r>
              <a:r>
                <a:rPr lang="en-US" altLang="zh-CN" sz="500" b="1">
                  <a:solidFill>
                    <a:srgbClr val="165A58"/>
                  </a:solidFill>
                </a:rPr>
                <a:t>FREEDOM TO CREATE</a:t>
              </a:r>
              <a:endParaRPr lang="en-US" altLang="zh-CN" sz="600" b="1">
                <a:solidFill>
                  <a:srgbClr val="165A58"/>
                </a:solidFill>
              </a:endParaRPr>
            </a:p>
          </p:txBody>
        </p:sp>
      </p:grpSp>
      <p:sp>
        <p:nvSpPr>
          <p:cNvPr id="51224" name="Text Box 52"/>
          <p:cNvSpPr txBox="1">
            <a:spLocks noChangeArrowheads="1"/>
          </p:cNvSpPr>
          <p:nvPr/>
        </p:nvSpPr>
        <p:spPr bwMode="gray">
          <a:xfrm>
            <a:off x="5358373" y="1495856"/>
            <a:ext cx="35512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zh-CN" altLang="en-US" sz="2000" b="1" dirty="0">
                <a:solidFill>
                  <a:srgbClr val="5F5F5F"/>
                </a:solidFill>
              </a:rPr>
              <a:t>支持各种过程</a:t>
            </a:r>
            <a:r>
              <a:rPr lang="zh-CN" altLang="en-US" sz="2000" b="1" dirty="0" smtClean="0">
                <a:solidFill>
                  <a:srgbClr val="5F5F5F"/>
                </a:solidFill>
              </a:rPr>
              <a:t>，</a:t>
            </a:r>
            <a:r>
              <a:rPr lang="en-US" altLang="zh-CN" sz="2000" b="1" dirty="0" smtClean="0">
                <a:solidFill>
                  <a:srgbClr val="5F5F5F"/>
                </a:solidFill>
              </a:rPr>
              <a:t/>
            </a:r>
            <a:br>
              <a:rPr lang="en-US" altLang="zh-CN" sz="2000" b="1" dirty="0" smtClean="0">
                <a:solidFill>
                  <a:srgbClr val="5F5F5F"/>
                </a:solidFill>
              </a:rPr>
            </a:br>
            <a:r>
              <a:rPr lang="zh-CN" altLang="en-US" sz="2000" b="1" dirty="0" smtClean="0">
                <a:solidFill>
                  <a:srgbClr val="5F5F5F"/>
                </a:solidFill>
              </a:rPr>
              <a:t>包</a:t>
            </a:r>
            <a:r>
              <a:rPr lang="zh-CN" altLang="en-US" sz="2000" b="1" dirty="0">
                <a:solidFill>
                  <a:srgbClr val="5F5F5F"/>
                </a:solidFill>
              </a:rPr>
              <a:t>括敏捷过程的推行</a:t>
            </a:r>
            <a:endParaRPr lang="en-US" altLang="zh-CN" sz="2000" b="1" dirty="0">
              <a:solidFill>
                <a:srgbClr val="5F5F5F"/>
              </a:solidFill>
            </a:endParaRPr>
          </a:p>
        </p:txBody>
      </p:sp>
      <p:sp>
        <p:nvSpPr>
          <p:cNvPr id="51226" name="Text Box 30"/>
          <p:cNvSpPr txBox="1">
            <a:spLocks noChangeArrowheads="1"/>
          </p:cNvSpPr>
          <p:nvPr/>
        </p:nvSpPr>
        <p:spPr bwMode="auto">
          <a:xfrm>
            <a:off x="320675" y="5189538"/>
            <a:ext cx="21923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174625" indent="-17462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 hangingPunct="1">
              <a:buFont typeface="WingDings" panose="05000000000000000000" pitchFamily="2" charset="2"/>
              <a:buChar char="§"/>
            </a:pPr>
            <a:r>
              <a:rPr lang="zh-CN" altLang="en-US" sz="1400"/>
              <a:t>持续集成</a:t>
            </a:r>
            <a:endParaRPr lang="en-US" altLang="zh-CN" sz="1400"/>
          </a:p>
          <a:p>
            <a:pPr eaLnBrk="1" fontAlgn="b" hangingPunct="1">
              <a:buFont typeface="WingDings" panose="05000000000000000000" pitchFamily="2" charset="2"/>
              <a:buChar char="§"/>
            </a:pPr>
            <a:r>
              <a:rPr lang="zh-CN" altLang="en-US" sz="1400"/>
              <a:t>管理团队资产</a:t>
            </a:r>
            <a:endParaRPr lang="en-US" altLang="zh-CN" sz="1400"/>
          </a:p>
          <a:p>
            <a:pPr eaLnBrk="1" fontAlgn="b" hangingPunct="1">
              <a:buFont typeface="WingDings" panose="05000000000000000000" pitchFamily="2" charset="2"/>
              <a:buChar char="§"/>
            </a:pPr>
            <a:r>
              <a:rPr lang="zh-CN" altLang="en-US" sz="1400"/>
              <a:t>变更驱动</a:t>
            </a:r>
            <a:endParaRPr lang="en-US" altLang="zh-CN" sz="1400"/>
          </a:p>
          <a:p>
            <a:pPr eaLnBrk="1" fontAlgn="b" hangingPunct="1">
              <a:buFont typeface="WingDings" panose="05000000000000000000" pitchFamily="2" charset="2"/>
              <a:buChar char="§"/>
            </a:pPr>
            <a:r>
              <a:rPr lang="zh-CN" altLang="en-US" sz="1400"/>
              <a:t>整合的</a:t>
            </a:r>
            <a:r>
              <a:rPr lang="en-US" altLang="zh-CN" sz="1400"/>
              <a:t>/</a:t>
            </a:r>
            <a:r>
              <a:rPr lang="zh-CN" altLang="en-US" sz="1400"/>
              <a:t>可追踪的</a:t>
            </a:r>
            <a:endParaRPr lang="en-US" altLang="zh-CN" sz="1400"/>
          </a:p>
        </p:txBody>
      </p:sp>
      <p:sp>
        <p:nvSpPr>
          <p:cNvPr id="54" name="Rectangle 22"/>
          <p:cNvSpPr txBox="1">
            <a:spLocks noChangeArrowheads="1"/>
          </p:cNvSpPr>
          <p:nvPr/>
        </p:nvSpPr>
        <p:spPr bwMode="auto">
          <a:xfrm>
            <a:off x="2254163" y="2472823"/>
            <a:ext cx="4692065" cy="841769"/>
          </a:xfrm>
          <a:prstGeom prst="rect">
            <a:avLst/>
          </a:prstGeom>
          <a:ln>
            <a:headEnd/>
            <a:tailEnd/>
          </a:ln>
          <a:effectLst>
            <a:glow rad="101600">
              <a:schemeClr val="accent2">
                <a:satMod val="175000"/>
                <a:alpha val="40000"/>
              </a:schemeClr>
            </a:glow>
            <a:outerShdw blurRad="40000" dist="20000" dir="5400000" rotWithShape="0">
              <a:srgbClr val="000000">
                <a:alpha val="38000"/>
              </a:srgbClr>
            </a:outerShdw>
          </a:effectLst>
          <a:scene3d>
            <a:camera prst="orthographicFront"/>
            <a:lightRig rig="threePt" dir="t"/>
          </a:scene3d>
          <a:sp3d>
            <a:bevelT w="152400" h="50800" prst="softRound"/>
          </a:sp3d>
        </p:spPr>
        <p:style>
          <a:lnRef idx="1">
            <a:schemeClr val="accent2"/>
          </a:lnRef>
          <a:fillRef idx="2">
            <a:schemeClr val="accent2"/>
          </a:fillRef>
          <a:effectRef idx="1">
            <a:schemeClr val="accent2"/>
          </a:effectRef>
          <a:fontRef idx="minor">
            <a:schemeClr val="dk1"/>
          </a:fontRef>
        </p:style>
        <p:txBody>
          <a:bodyPr>
            <a:sp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ts val="1200"/>
              </a:spcBef>
              <a:spcAft>
                <a:spcPct val="15000"/>
              </a:spcAft>
              <a:buClr>
                <a:schemeClr val="accent1"/>
              </a:buClr>
            </a:pPr>
            <a:r>
              <a:rPr lang="zh-CN" altLang="en-US" dirty="0">
                <a:solidFill>
                  <a:srgbClr val="000000"/>
                </a:solidFill>
                <a:ea typeface="宋体" panose="02010600030101010101" pitchFamily="2" charset="-122"/>
              </a:rPr>
              <a:t>工欲善其事、必先利其器</a:t>
            </a:r>
            <a:endParaRPr lang="en-US" altLang="zh-CN" dirty="0">
              <a:solidFill>
                <a:srgbClr val="000000"/>
              </a:solidFill>
              <a:ea typeface="宋体" panose="02010600030101010101" pitchFamily="2" charset="-122"/>
            </a:endParaRPr>
          </a:p>
          <a:p>
            <a:pPr algn="ctr" eaLnBrk="1" hangingPunct="1">
              <a:spcBef>
                <a:spcPts val="1200"/>
              </a:spcBef>
              <a:spcAft>
                <a:spcPct val="15000"/>
              </a:spcAft>
              <a:buClr>
                <a:schemeClr val="accent1"/>
              </a:buClr>
            </a:pPr>
            <a:r>
              <a:rPr lang="zh-CN" altLang="en-US" dirty="0">
                <a:solidFill>
                  <a:srgbClr val="000000"/>
                </a:solidFill>
                <a:ea typeface="宋体" panose="02010600030101010101" pitchFamily="2" charset="-122"/>
              </a:rPr>
              <a:t>好的工具平台，能够有效的促进敏捷进程</a:t>
            </a:r>
            <a:endParaRPr lang="en-US" altLang="zh-CN" dirty="0">
              <a:solidFill>
                <a:srgbClr val="000000"/>
              </a:solidFill>
              <a:ea typeface="宋体" panose="02010600030101010101" pitchFamily="2" charset="-122"/>
            </a:endParaRPr>
          </a:p>
        </p:txBody>
      </p:sp>
      <p:sp>
        <p:nvSpPr>
          <p:cNvPr id="7" name="矩形 6"/>
          <p:cNvSpPr/>
          <p:nvPr/>
        </p:nvSpPr>
        <p:spPr>
          <a:xfrm>
            <a:off x="6710614" y="2712619"/>
            <a:ext cx="2428636" cy="523220"/>
          </a:xfrm>
          <a:prstGeom prst="rect">
            <a:avLst/>
          </a:prstGeom>
          <a:noFill/>
        </p:spPr>
        <p:txBody>
          <a:bodyPr>
            <a:spAutoFit/>
          </a:bodyPr>
          <a:lstStyle/>
          <a:p>
            <a:pPr algn="ctr">
              <a:defRPr/>
            </a:pPr>
            <a:r>
              <a:rPr lang="en-US" altLang="zh-CN" sz="2800" b="1" spc="300" dirty="0">
                <a:ln w="11430" cmpd="sng">
                  <a:solidFill>
                    <a:schemeClr val="accent1">
                      <a:tint val="10000"/>
                    </a:schemeClr>
                  </a:solidFill>
                  <a:prstDash val="solid"/>
                  <a:miter lim="800000"/>
                </a:ln>
                <a:solidFill>
                  <a:srgbClr val="FF0000"/>
                </a:solidFill>
                <a:effectLst>
                  <a:glow rad="45500">
                    <a:schemeClr val="accent1">
                      <a:satMod val="220000"/>
                      <a:alpha val="35000"/>
                    </a:schemeClr>
                  </a:glow>
                </a:effectLst>
                <a:latin typeface="Brush Script MT" pitchFamily="66" charset="0"/>
                <a:ea typeface="+mn-ea"/>
                <a:cs typeface="Arial" charset="0"/>
              </a:rPr>
              <a:t>It is Smart</a:t>
            </a:r>
            <a:endParaRPr lang="zh-CN" altLang="en-US" sz="2800" b="1" spc="300" dirty="0">
              <a:ln w="11430" cmpd="sng">
                <a:solidFill>
                  <a:schemeClr val="accent1">
                    <a:tint val="10000"/>
                  </a:schemeClr>
                </a:solidFill>
                <a:prstDash val="solid"/>
                <a:miter lim="800000"/>
              </a:ln>
              <a:solidFill>
                <a:srgbClr val="FF0000"/>
              </a:solidFill>
              <a:effectLst>
                <a:glow rad="45500">
                  <a:schemeClr val="accent1">
                    <a:satMod val="220000"/>
                    <a:alpha val="35000"/>
                  </a:schemeClr>
                </a:glow>
              </a:effectLst>
              <a:latin typeface="Brush Script MT" pitchFamily="66" charset="0"/>
              <a:ea typeface="+mn-ea"/>
              <a:cs typeface="Arial" charset="0"/>
            </a:endParaRPr>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59</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smtClean="0"/>
              <a:t>本章内容</a:t>
            </a:r>
            <a:endParaRPr lang="zh-CN" altLang="en-US" dirty="0"/>
          </a:p>
        </p:txBody>
      </p:sp>
      <p:sp>
        <p:nvSpPr>
          <p:cNvPr id="5124" name="Rectangle 3"/>
          <p:cNvSpPr>
            <a:spLocks noGrp="1" noChangeArrowheads="1"/>
          </p:cNvSpPr>
          <p:nvPr>
            <p:ph sz="quarter" idx="11"/>
          </p:nvPr>
        </p:nvSpPr>
        <p:spPr/>
        <p:txBody>
          <a:bodyPr>
            <a:normAutofit fontScale="92500" lnSpcReduction="10000"/>
          </a:bodyPr>
          <a:lstStyle/>
          <a:p>
            <a:r>
              <a:rPr lang="zh-CN" altLang="en-US" dirty="0" smtClean="0"/>
              <a:t>砖：如何组建软件开发团队（始自寒武纪）</a:t>
            </a:r>
            <a:endParaRPr lang="en-US" altLang="zh-CN" dirty="0" smtClean="0"/>
          </a:p>
          <a:p>
            <a:r>
              <a:rPr lang="en-US" altLang="zh-CN" dirty="0" smtClean="0"/>
              <a:t>5.1 </a:t>
            </a:r>
            <a:r>
              <a:rPr lang="zh-CN" altLang="en-US" dirty="0" smtClean="0"/>
              <a:t>敏捷项目团队的</a:t>
            </a:r>
            <a:r>
              <a:rPr lang="zh-CN" altLang="zh-CN" dirty="0" smtClean="0"/>
              <a:t>角色和职责</a:t>
            </a:r>
            <a:endParaRPr lang="en-US" altLang="zh-CN" dirty="0" smtClean="0"/>
          </a:p>
          <a:p>
            <a:pPr lvl="1"/>
            <a:r>
              <a:rPr lang="zh-CN" altLang="en-US" dirty="0" smtClean="0"/>
              <a:t>主要</a:t>
            </a:r>
            <a:r>
              <a:rPr lang="zh-CN" altLang="zh-CN" dirty="0" smtClean="0"/>
              <a:t>角色和职责</a:t>
            </a:r>
          </a:p>
          <a:p>
            <a:pPr lvl="1"/>
            <a:r>
              <a:rPr lang="zh-CN" altLang="zh-CN" dirty="0" smtClean="0"/>
              <a:t>敏捷项目经理的角色转变</a:t>
            </a:r>
          </a:p>
          <a:p>
            <a:r>
              <a:rPr lang="en-US" altLang="zh-CN" dirty="0" smtClean="0"/>
              <a:t>5.2 </a:t>
            </a:r>
            <a:r>
              <a:rPr lang="zh-CN" altLang="en-US" dirty="0" smtClean="0"/>
              <a:t>敏捷开发团队</a:t>
            </a:r>
            <a:endParaRPr lang="en-US" altLang="zh-CN" dirty="0" smtClean="0"/>
          </a:p>
          <a:p>
            <a:pPr lvl="1"/>
            <a:r>
              <a:rPr lang="zh-CN" altLang="zh-CN" dirty="0" smtClean="0"/>
              <a:t>敏捷项目团队的文化</a:t>
            </a:r>
            <a:endParaRPr lang="en-US" altLang="zh-CN" dirty="0" smtClean="0"/>
          </a:p>
          <a:p>
            <a:pPr lvl="1"/>
            <a:r>
              <a:rPr lang="zh-CN" altLang="en-US" dirty="0" smtClean="0"/>
              <a:t>完整团队</a:t>
            </a:r>
            <a:endParaRPr lang="zh-CN" altLang="zh-CN" dirty="0" smtClean="0"/>
          </a:p>
          <a:p>
            <a:r>
              <a:rPr lang="en-US" altLang="zh-CN" dirty="0" smtClean="0"/>
              <a:t>5.3 </a:t>
            </a:r>
            <a:r>
              <a:rPr lang="zh-CN" altLang="zh-CN" dirty="0" smtClean="0"/>
              <a:t>项目管理环境准备</a:t>
            </a:r>
          </a:p>
          <a:p>
            <a:r>
              <a:rPr lang="en-US" altLang="zh-CN" dirty="0" smtClean="0"/>
              <a:t>5.4 </a:t>
            </a:r>
            <a:r>
              <a:rPr lang="zh-CN" altLang="zh-CN" dirty="0" smtClean="0"/>
              <a:t>传统团队组织</a:t>
            </a:r>
          </a:p>
          <a:p>
            <a:r>
              <a:rPr lang="zh-CN" altLang="zh-CN" dirty="0" smtClean="0"/>
              <a:t>小结</a:t>
            </a:r>
          </a:p>
          <a:p>
            <a:r>
              <a:rPr lang="zh-CN" altLang="en-US" dirty="0" smtClean="0"/>
              <a:t>思考</a:t>
            </a:r>
            <a:endParaRPr lang="zh-CN" altLang="zh-CN" dirty="0"/>
          </a:p>
        </p:txBody>
      </p:sp>
      <p:pic>
        <p:nvPicPr>
          <p:cNvPr id="5127"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153987" y="1142813"/>
            <a:ext cx="7018115" cy="4572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6</a:t>
            </a:fld>
            <a:endParaRPr lang="en-US" altLang="en-US"/>
          </a:p>
        </p:txBody>
      </p:sp>
    </p:spTree>
    <p:extLst>
      <p:ext uri="{BB962C8B-B14F-4D97-AF65-F5344CB8AC3E}">
        <p14:creationId xmlns:p14="http://schemas.microsoft.com/office/powerpoint/2010/main" val="2446976899"/>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smtClean="0"/>
              <a:t>其他产品</a:t>
            </a:r>
            <a:endParaRPr lang="zh-CN" altLang="en-US" dirty="0"/>
          </a:p>
        </p:txBody>
      </p:sp>
      <p:sp>
        <p:nvSpPr>
          <p:cNvPr id="18" name="内容占位符 17"/>
          <p:cNvSpPr>
            <a:spLocks noGrp="1"/>
          </p:cNvSpPr>
          <p:nvPr>
            <p:ph sz="quarter" idx="11"/>
          </p:nvPr>
        </p:nvSpPr>
        <p:spPr/>
        <p:txBody>
          <a:bodyPr/>
          <a:lstStyle/>
          <a:p>
            <a:pPr eaLnBrk="1" hangingPunct="1">
              <a:lnSpc>
                <a:spcPct val="150000"/>
              </a:lnSpc>
            </a:pPr>
            <a:r>
              <a:rPr lang="en-US" altLang="zh-CN" dirty="0" err="1">
                <a:ea typeface="宋体" panose="02010600030101010101" pitchFamily="2" charset="-122"/>
              </a:rPr>
              <a:t>VersionOne</a:t>
            </a:r>
            <a:endParaRPr lang="en-US" altLang="zh-CN" dirty="0">
              <a:ea typeface="宋体" panose="02010600030101010101" pitchFamily="2" charset="-122"/>
            </a:endParaRPr>
          </a:p>
          <a:p>
            <a:pPr eaLnBrk="1" hangingPunct="1">
              <a:lnSpc>
                <a:spcPct val="150000"/>
              </a:lnSpc>
            </a:pPr>
            <a:r>
              <a:rPr lang="en-US" altLang="zh-CN" dirty="0">
                <a:ea typeface="宋体" panose="02010600030101010101" pitchFamily="2" charset="-122"/>
              </a:rPr>
              <a:t>Rally</a:t>
            </a:r>
          </a:p>
          <a:p>
            <a:pPr eaLnBrk="1" hangingPunct="1">
              <a:lnSpc>
                <a:spcPct val="150000"/>
              </a:lnSpc>
            </a:pPr>
            <a:r>
              <a:rPr lang="en-US" altLang="zh-CN" dirty="0" err="1" smtClean="0">
                <a:ea typeface="宋体" panose="02010600030101010101" pitchFamily="2" charset="-122"/>
              </a:rPr>
              <a:t>ScrumWorks</a:t>
            </a:r>
            <a:endParaRPr lang="zh-CN" altLang="en-US" dirty="0">
              <a:ea typeface="宋体" panose="02010600030101010101" pitchFamily="2" charset="-122"/>
            </a:endParaRP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60</a:t>
            </a:fld>
            <a:endParaRPr lang="en-US" altLang="en-US"/>
          </a:p>
        </p:txBody>
      </p:sp>
    </p:spTree>
    <p:extLst>
      <p:ext uri="{BB962C8B-B14F-4D97-AF65-F5344CB8AC3E}">
        <p14:creationId xmlns:p14="http://schemas.microsoft.com/office/powerpoint/2010/main" val="16799906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smtClean="0"/>
              <a:t>本章内容</a:t>
            </a:r>
            <a:endParaRPr lang="zh-CN" altLang="en-US" dirty="0"/>
          </a:p>
        </p:txBody>
      </p:sp>
      <p:sp>
        <p:nvSpPr>
          <p:cNvPr id="5124" name="Rectangle 3"/>
          <p:cNvSpPr>
            <a:spLocks noGrp="1" noChangeArrowheads="1"/>
          </p:cNvSpPr>
          <p:nvPr>
            <p:ph sz="quarter" idx="11"/>
          </p:nvPr>
        </p:nvSpPr>
        <p:spPr/>
        <p:txBody>
          <a:bodyPr>
            <a:normAutofit fontScale="92500" lnSpcReduction="10000"/>
          </a:bodyPr>
          <a:lstStyle/>
          <a:p>
            <a:r>
              <a:rPr lang="zh-CN" altLang="en-US" dirty="0" smtClean="0"/>
              <a:t>砖：如何组建软件开发团队（始自寒武纪）</a:t>
            </a:r>
            <a:endParaRPr lang="en-US" altLang="zh-CN" dirty="0" smtClean="0"/>
          </a:p>
          <a:p>
            <a:r>
              <a:rPr lang="en-US" altLang="zh-CN" dirty="0" smtClean="0"/>
              <a:t>5.1 </a:t>
            </a:r>
            <a:r>
              <a:rPr lang="zh-CN" altLang="en-US" dirty="0" smtClean="0"/>
              <a:t>敏捷项目团队的</a:t>
            </a:r>
            <a:r>
              <a:rPr lang="zh-CN" altLang="zh-CN" dirty="0" smtClean="0"/>
              <a:t>角色和职责</a:t>
            </a:r>
            <a:endParaRPr lang="en-US" altLang="zh-CN" dirty="0" smtClean="0"/>
          </a:p>
          <a:p>
            <a:pPr lvl="1"/>
            <a:r>
              <a:rPr lang="zh-CN" altLang="en-US" dirty="0" smtClean="0"/>
              <a:t>主要</a:t>
            </a:r>
            <a:r>
              <a:rPr lang="zh-CN" altLang="zh-CN" dirty="0" smtClean="0"/>
              <a:t>角色和职责</a:t>
            </a:r>
          </a:p>
          <a:p>
            <a:pPr lvl="1"/>
            <a:r>
              <a:rPr lang="zh-CN" altLang="zh-CN" dirty="0" smtClean="0"/>
              <a:t>敏捷项目经理的角色转变</a:t>
            </a:r>
          </a:p>
          <a:p>
            <a:r>
              <a:rPr lang="en-US" altLang="zh-CN" dirty="0" smtClean="0"/>
              <a:t>5.2 </a:t>
            </a:r>
            <a:r>
              <a:rPr lang="zh-CN" altLang="en-US" dirty="0" smtClean="0"/>
              <a:t>敏捷开发团队</a:t>
            </a:r>
            <a:endParaRPr lang="en-US" altLang="zh-CN" dirty="0" smtClean="0"/>
          </a:p>
          <a:p>
            <a:pPr lvl="1"/>
            <a:r>
              <a:rPr lang="zh-CN" altLang="zh-CN" dirty="0" smtClean="0"/>
              <a:t>敏捷项目团队的文化</a:t>
            </a:r>
            <a:endParaRPr lang="en-US" altLang="zh-CN" dirty="0" smtClean="0"/>
          </a:p>
          <a:p>
            <a:pPr lvl="1"/>
            <a:r>
              <a:rPr lang="zh-CN" altLang="en-US" dirty="0" smtClean="0"/>
              <a:t>完整团队</a:t>
            </a:r>
            <a:endParaRPr lang="zh-CN" altLang="zh-CN" dirty="0" smtClean="0"/>
          </a:p>
          <a:p>
            <a:r>
              <a:rPr lang="en-US" altLang="zh-CN" dirty="0" smtClean="0"/>
              <a:t>5.3 </a:t>
            </a:r>
            <a:r>
              <a:rPr lang="zh-CN" altLang="zh-CN" dirty="0" smtClean="0"/>
              <a:t>项目管理环境准备</a:t>
            </a:r>
          </a:p>
          <a:p>
            <a:r>
              <a:rPr lang="en-US" altLang="zh-CN" dirty="0" smtClean="0"/>
              <a:t>5.4 </a:t>
            </a:r>
            <a:r>
              <a:rPr lang="zh-CN" altLang="zh-CN" dirty="0" smtClean="0"/>
              <a:t>传统团队组织</a:t>
            </a:r>
          </a:p>
          <a:p>
            <a:r>
              <a:rPr lang="zh-CN" altLang="zh-CN" dirty="0" smtClean="0"/>
              <a:t>小结</a:t>
            </a:r>
          </a:p>
          <a:p>
            <a:r>
              <a:rPr lang="zh-CN" altLang="en-US" dirty="0" smtClean="0"/>
              <a:t>思考</a:t>
            </a:r>
            <a:endParaRPr lang="zh-CN" altLang="zh-CN" dirty="0"/>
          </a:p>
        </p:txBody>
      </p:sp>
      <p:pic>
        <p:nvPicPr>
          <p:cNvPr id="5127"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p:nvSpPr>
        <p:spPr bwMode="auto">
          <a:xfrm>
            <a:off x="153987" y="4585260"/>
            <a:ext cx="7018115" cy="4572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61</a:t>
            </a:fld>
            <a:endParaRPr lang="en-US" altLang="en-US"/>
          </a:p>
        </p:txBody>
      </p:sp>
    </p:spTree>
    <p:extLst>
      <p:ext uri="{BB962C8B-B14F-4D97-AF65-F5344CB8AC3E}">
        <p14:creationId xmlns:p14="http://schemas.microsoft.com/office/powerpoint/2010/main" val="369716104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角色和职责</a:t>
            </a:r>
            <a:endParaRPr lang="zh-CN" altLang="en-US" dirty="0"/>
          </a:p>
        </p:txBody>
      </p:sp>
      <p:sp>
        <p:nvSpPr>
          <p:cNvPr id="3" name="内容占位符 2"/>
          <p:cNvSpPr>
            <a:spLocks noGrp="1"/>
          </p:cNvSpPr>
          <p:nvPr>
            <p:ph sz="quarter" idx="11"/>
          </p:nvPr>
        </p:nvSpPr>
        <p:spPr/>
        <p:txBody>
          <a:bodyPr>
            <a:normAutofit lnSpcReduction="10000"/>
          </a:bodyPr>
          <a:lstStyle/>
          <a:p>
            <a:r>
              <a:rPr lang="zh-CN" altLang="en-US" dirty="0" smtClean="0"/>
              <a:t>角色：项目经理、系统分析员、系统设计员、数据库管理员、支持工程师、程序员、质量保证工程师、业务专家（用户）、测试人员等等。</a:t>
            </a:r>
            <a:endParaRPr lang="en-US" altLang="zh-CN" dirty="0" smtClean="0"/>
          </a:p>
          <a:p>
            <a:r>
              <a:rPr lang="en-US" altLang="zh-CN" dirty="0" smtClean="0"/>
              <a:t>1. </a:t>
            </a:r>
            <a:r>
              <a:rPr lang="zh-CN" altLang="en-US" dirty="0" smtClean="0"/>
              <a:t>项目经理</a:t>
            </a:r>
            <a:endParaRPr lang="en-US" altLang="zh-CN" dirty="0" smtClean="0"/>
          </a:p>
          <a:p>
            <a:pPr lvl="1"/>
            <a:r>
              <a:rPr lang="zh-CN" altLang="en-US" dirty="0" smtClean="0"/>
              <a:t>对项目进行</a:t>
            </a:r>
            <a:r>
              <a:rPr lang="zh-CN" altLang="en-US" dirty="0" smtClean="0">
                <a:solidFill>
                  <a:srgbClr val="C00000"/>
                </a:solidFill>
              </a:rPr>
              <a:t>全面的管理</a:t>
            </a:r>
            <a:endParaRPr lang="en-US" altLang="zh-CN" dirty="0" smtClean="0">
              <a:solidFill>
                <a:srgbClr val="C00000"/>
              </a:solidFill>
            </a:endParaRPr>
          </a:p>
          <a:p>
            <a:pPr lvl="1"/>
            <a:r>
              <a:rPr lang="zh-CN" altLang="en-US" dirty="0" smtClean="0"/>
              <a:t>沟通者，团队领导者，决策者，气氛创造者等多个角色的综合</a:t>
            </a:r>
            <a:endParaRPr lang="en-US" altLang="zh-CN" dirty="0" smtClean="0"/>
          </a:p>
          <a:p>
            <a:pPr lvl="1"/>
            <a:r>
              <a:rPr lang="zh-CN" altLang="en-US" dirty="0" smtClean="0"/>
              <a:t>主要职责</a:t>
            </a:r>
            <a:endParaRPr lang="en-US" altLang="zh-CN" dirty="0" smtClean="0"/>
          </a:p>
          <a:p>
            <a:pPr lvl="2"/>
            <a:r>
              <a:rPr lang="zh-CN" altLang="en-US" dirty="0" smtClean="0"/>
              <a:t>开发计划</a:t>
            </a:r>
            <a:endParaRPr lang="en-US" altLang="zh-CN" dirty="0" smtClean="0"/>
          </a:p>
          <a:p>
            <a:pPr lvl="2"/>
            <a:r>
              <a:rPr lang="zh-CN" altLang="en-US" dirty="0" smtClean="0"/>
              <a:t>组织实施</a:t>
            </a:r>
            <a:endParaRPr lang="en-US" altLang="zh-CN" dirty="0" smtClean="0"/>
          </a:p>
          <a:p>
            <a:pPr lvl="2"/>
            <a:r>
              <a:rPr lang="zh-CN" altLang="en-US" dirty="0" smtClean="0"/>
              <a:t>项目控制</a:t>
            </a:r>
            <a:endParaRPr lang="zh-CN" altLang="en-US" dirty="0"/>
          </a:p>
        </p:txBody>
      </p:sp>
      <p:sp>
        <p:nvSpPr>
          <p:cNvPr id="4" name="灯片编号占位符 3"/>
          <p:cNvSpPr>
            <a:spLocks noGrp="1"/>
          </p:cNvSpPr>
          <p:nvPr>
            <p:ph type="sldNum" sz="quarter" idx="10"/>
          </p:nvPr>
        </p:nvSpPr>
        <p:spPr/>
        <p:txBody>
          <a:bodyPr/>
          <a:lstStyle/>
          <a:p>
            <a:fld id="{51C954A1-9FE7-4ABB-8851-D5362BFC037D}" type="slidenum">
              <a:rPr lang="en-US" altLang="en-US" smtClean="0"/>
              <a:pPr/>
              <a:t>62</a:t>
            </a:fld>
            <a:endParaRPr lang="en-US" altLang="en-US"/>
          </a:p>
        </p:txBody>
      </p:sp>
    </p:spTree>
    <p:extLst>
      <p:ext uri="{BB962C8B-B14F-4D97-AF65-F5344CB8AC3E}">
        <p14:creationId xmlns:p14="http://schemas.microsoft.com/office/powerpoint/2010/main" val="14337341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altLang="zh-CN" dirty="0" smtClean="0"/>
              <a:t>2. </a:t>
            </a:r>
            <a:r>
              <a:rPr lang="zh-CN" altLang="en-US" dirty="0" smtClean="0"/>
              <a:t>需求分析师</a:t>
            </a:r>
            <a:endParaRPr lang="en-US" altLang="zh-CN" dirty="0" smtClean="0"/>
          </a:p>
          <a:p>
            <a:pPr lvl="1"/>
            <a:r>
              <a:rPr lang="zh-CN" altLang="en-US" dirty="0" smtClean="0"/>
              <a:t>客户与开发团队之间的</a:t>
            </a:r>
            <a:r>
              <a:rPr lang="zh-CN" altLang="en-US" dirty="0" smtClean="0">
                <a:solidFill>
                  <a:srgbClr val="C00000"/>
                </a:solidFill>
              </a:rPr>
              <a:t>桥梁</a:t>
            </a:r>
            <a:endParaRPr lang="en-US" altLang="zh-CN" dirty="0" smtClean="0">
              <a:solidFill>
                <a:srgbClr val="C00000"/>
              </a:solidFill>
            </a:endParaRPr>
          </a:p>
          <a:p>
            <a:pPr lvl="1"/>
            <a:r>
              <a:rPr lang="zh-CN" altLang="en-US" dirty="0" smtClean="0"/>
              <a:t>善于</a:t>
            </a:r>
            <a:r>
              <a:rPr lang="zh-CN" altLang="en-US" dirty="0" smtClean="0">
                <a:solidFill>
                  <a:srgbClr val="C00000"/>
                </a:solidFill>
              </a:rPr>
              <a:t>协调</a:t>
            </a:r>
            <a:r>
              <a:rPr lang="zh-CN" altLang="en-US" dirty="0" smtClean="0"/>
              <a:t>，良好的沟通技巧，具备业务和技术领域知识</a:t>
            </a:r>
            <a:endParaRPr lang="en-US" altLang="zh-CN" dirty="0" smtClean="0"/>
          </a:p>
          <a:p>
            <a:pPr lvl="1"/>
            <a:r>
              <a:rPr lang="zh-CN" altLang="en-US" dirty="0" smtClean="0"/>
              <a:t>主要职责</a:t>
            </a:r>
            <a:endParaRPr lang="en-US" altLang="zh-CN" dirty="0" smtClean="0"/>
          </a:p>
          <a:p>
            <a:pPr lvl="2"/>
            <a:r>
              <a:rPr lang="zh-CN" altLang="en-US" dirty="0" smtClean="0"/>
              <a:t>完成</a:t>
            </a:r>
            <a:r>
              <a:rPr lang="en-US" altLang="zh-CN" dirty="0" smtClean="0"/>
              <a:t>《</a:t>
            </a:r>
            <a:r>
              <a:rPr lang="zh-CN" altLang="en-US" dirty="0" smtClean="0"/>
              <a:t>软件需求规约</a:t>
            </a:r>
            <a:r>
              <a:rPr lang="en-US" altLang="zh-CN" dirty="0" smtClean="0"/>
              <a:t>》</a:t>
            </a:r>
          </a:p>
          <a:p>
            <a:pPr lvl="2"/>
            <a:endParaRPr lang="zh-CN" altLang="en-US" dirty="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63</a:t>
            </a:fld>
            <a:endParaRPr lang="en-US" altLang="en-US"/>
          </a:p>
        </p:txBody>
      </p:sp>
    </p:spTree>
    <p:extLst>
      <p:ext uri="{BB962C8B-B14F-4D97-AF65-F5344CB8AC3E}">
        <p14:creationId xmlns:p14="http://schemas.microsoft.com/office/powerpoint/2010/main" val="17187715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altLang="zh-CN" dirty="0" smtClean="0"/>
              <a:t>3. </a:t>
            </a:r>
            <a:r>
              <a:rPr lang="zh-CN" altLang="en-US" dirty="0" smtClean="0"/>
              <a:t>系统分析师</a:t>
            </a:r>
            <a:endParaRPr lang="en-US" altLang="zh-CN" dirty="0" smtClean="0"/>
          </a:p>
          <a:p>
            <a:pPr lvl="1"/>
            <a:r>
              <a:rPr lang="zh-CN" altLang="en-US" dirty="0" smtClean="0"/>
              <a:t>组中的“</a:t>
            </a:r>
            <a:r>
              <a:rPr lang="zh-CN" altLang="en-US" dirty="0" smtClean="0">
                <a:solidFill>
                  <a:srgbClr val="C00000"/>
                </a:solidFill>
              </a:rPr>
              <a:t>首席执行官</a:t>
            </a:r>
            <a:r>
              <a:rPr lang="zh-CN" altLang="en-US" dirty="0" smtClean="0"/>
              <a:t>”</a:t>
            </a:r>
            <a:endParaRPr lang="en-US" altLang="zh-CN" dirty="0" smtClean="0"/>
          </a:p>
          <a:p>
            <a:pPr lvl="1"/>
            <a:r>
              <a:rPr lang="zh-CN" altLang="en-US" dirty="0" smtClean="0"/>
              <a:t>主要职责</a:t>
            </a:r>
            <a:endParaRPr lang="en-US" altLang="zh-CN" dirty="0" smtClean="0"/>
          </a:p>
          <a:p>
            <a:pPr lvl="2"/>
            <a:r>
              <a:rPr lang="zh-CN" altLang="en-US" dirty="0" smtClean="0">
                <a:solidFill>
                  <a:srgbClr val="C00000"/>
                </a:solidFill>
              </a:rPr>
              <a:t>协助</a:t>
            </a:r>
            <a:r>
              <a:rPr lang="zh-CN" altLang="en-US" dirty="0" smtClean="0"/>
              <a:t>需求分析师进行需求调研</a:t>
            </a:r>
            <a:endParaRPr lang="en-US" altLang="zh-CN" dirty="0" smtClean="0"/>
          </a:p>
          <a:p>
            <a:pPr lvl="2"/>
            <a:r>
              <a:rPr lang="zh-CN" altLang="en-US" dirty="0">
                <a:solidFill>
                  <a:srgbClr val="C00000"/>
                </a:solidFill>
              </a:rPr>
              <a:t>协助</a:t>
            </a:r>
            <a:r>
              <a:rPr lang="zh-CN" altLang="en-US" dirty="0" smtClean="0"/>
              <a:t>架构设计师进行架构设计</a:t>
            </a:r>
            <a:endParaRPr lang="en-US" altLang="zh-CN" dirty="0" smtClean="0"/>
          </a:p>
          <a:p>
            <a:pPr lvl="2"/>
            <a:r>
              <a:rPr lang="zh-CN" altLang="en-US" dirty="0">
                <a:solidFill>
                  <a:srgbClr val="C00000"/>
                </a:solidFill>
              </a:rPr>
              <a:t>协助</a:t>
            </a:r>
            <a:r>
              <a:rPr lang="zh-CN" altLang="en-US" dirty="0" smtClean="0"/>
              <a:t>数据库设计师进行数据库逻辑设计和物理设计</a:t>
            </a:r>
            <a:endParaRPr lang="en-US" altLang="zh-CN" dirty="0" smtClean="0"/>
          </a:p>
          <a:p>
            <a:pPr lvl="2"/>
            <a:r>
              <a:rPr lang="zh-CN" altLang="en-US" dirty="0">
                <a:solidFill>
                  <a:srgbClr val="C00000"/>
                </a:solidFill>
              </a:rPr>
              <a:t>协助</a:t>
            </a:r>
            <a:r>
              <a:rPr lang="zh-CN" altLang="en-US" dirty="0" smtClean="0"/>
              <a:t>软件设计师详细设计</a:t>
            </a:r>
            <a:endParaRPr lang="en-US" altLang="zh-CN" dirty="0" smtClean="0"/>
          </a:p>
          <a:p>
            <a:pPr lvl="2"/>
            <a:r>
              <a:rPr lang="zh-CN" altLang="en-US" dirty="0">
                <a:solidFill>
                  <a:srgbClr val="0070C0"/>
                </a:solidFill>
              </a:rPr>
              <a:t>指导</a:t>
            </a:r>
            <a:r>
              <a:rPr lang="zh-CN" altLang="en-US" dirty="0" smtClean="0"/>
              <a:t>软件工程师代码实现</a:t>
            </a:r>
            <a:endParaRPr lang="en-US" altLang="zh-CN" dirty="0" smtClean="0"/>
          </a:p>
          <a:p>
            <a:pPr lvl="2"/>
            <a:r>
              <a:rPr lang="zh-CN" altLang="en-US" dirty="0">
                <a:solidFill>
                  <a:srgbClr val="C00000"/>
                </a:solidFill>
              </a:rPr>
              <a:t>协助</a:t>
            </a:r>
            <a:r>
              <a:rPr lang="zh-CN" altLang="en-US" dirty="0" smtClean="0"/>
              <a:t>项目经理进行配置管理，并提供优化改进建议</a:t>
            </a:r>
            <a:endParaRPr lang="en-US" altLang="zh-CN" dirty="0" smtClean="0"/>
          </a:p>
          <a:p>
            <a:pPr lvl="2"/>
            <a:r>
              <a:rPr lang="zh-CN" altLang="en-US" dirty="0" smtClean="0">
                <a:solidFill>
                  <a:srgbClr val="0070C0"/>
                </a:solidFill>
              </a:rPr>
              <a:t>定期培训</a:t>
            </a:r>
            <a:r>
              <a:rPr lang="zh-CN" altLang="en-US" dirty="0" smtClean="0"/>
              <a:t>员工 </a:t>
            </a:r>
          </a:p>
          <a:p>
            <a:pPr lvl="2"/>
            <a:endParaRPr lang="zh-CN" altLang="en-US" dirty="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64</a:t>
            </a:fld>
            <a:endParaRPr lang="en-US" altLang="en-US"/>
          </a:p>
        </p:txBody>
      </p:sp>
    </p:spTree>
    <p:extLst>
      <p:ext uri="{BB962C8B-B14F-4D97-AF65-F5344CB8AC3E}">
        <p14:creationId xmlns:p14="http://schemas.microsoft.com/office/powerpoint/2010/main" val="15060222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altLang="zh-CN" dirty="0" smtClean="0"/>
              <a:t>4. </a:t>
            </a:r>
            <a:r>
              <a:rPr lang="zh-CN" altLang="en-US" dirty="0" smtClean="0"/>
              <a:t>软件设计师</a:t>
            </a:r>
            <a:endParaRPr lang="en-US" altLang="zh-CN" dirty="0" smtClean="0"/>
          </a:p>
          <a:p>
            <a:pPr lvl="1"/>
            <a:r>
              <a:rPr lang="zh-CN" altLang="en-US" dirty="0" smtClean="0"/>
              <a:t>对分模块进行</a:t>
            </a:r>
            <a:r>
              <a:rPr lang="zh-CN" altLang="en-US" dirty="0" smtClean="0">
                <a:solidFill>
                  <a:srgbClr val="C00000"/>
                </a:solidFill>
              </a:rPr>
              <a:t>详细设计</a:t>
            </a:r>
            <a:endParaRPr lang="en-US" altLang="zh-CN" dirty="0" smtClean="0">
              <a:solidFill>
                <a:srgbClr val="C00000"/>
              </a:solidFill>
            </a:endParaRPr>
          </a:p>
          <a:p>
            <a:pPr lvl="1"/>
            <a:r>
              <a:rPr lang="zh-CN" altLang="en-US" dirty="0" smtClean="0"/>
              <a:t>主要职责</a:t>
            </a:r>
            <a:endParaRPr lang="en-US" altLang="zh-CN" dirty="0" smtClean="0"/>
          </a:p>
          <a:p>
            <a:pPr lvl="2"/>
            <a:r>
              <a:rPr lang="zh-CN" altLang="en-US" dirty="0" smtClean="0"/>
              <a:t>编写分模块的</a:t>
            </a:r>
            <a:r>
              <a:rPr lang="en-US" altLang="zh-CN" dirty="0" smtClean="0"/>
              <a:t>《</a:t>
            </a:r>
            <a:r>
              <a:rPr lang="zh-CN" altLang="en-US" dirty="0" smtClean="0"/>
              <a:t>系统详细说明书</a:t>
            </a:r>
            <a:r>
              <a:rPr lang="en-US" altLang="zh-CN" dirty="0" smtClean="0"/>
              <a:t>》</a:t>
            </a:r>
            <a:r>
              <a:rPr lang="zh-CN" altLang="en-US" dirty="0" smtClean="0"/>
              <a:t>；</a:t>
            </a:r>
            <a:endParaRPr lang="en-US" altLang="zh-CN" dirty="0" smtClean="0"/>
          </a:p>
          <a:p>
            <a:pPr lvl="2"/>
            <a:r>
              <a:rPr lang="zh-CN" altLang="en-US" dirty="0" smtClean="0"/>
              <a:t>负责对软件工程师讲解</a:t>
            </a:r>
            <a:r>
              <a:rPr lang="en-US" altLang="zh-CN" dirty="0" smtClean="0"/>
              <a:t>《</a:t>
            </a:r>
            <a:r>
              <a:rPr lang="zh-CN" altLang="en-US" dirty="0" smtClean="0"/>
              <a:t>系统详细设计说明书</a:t>
            </a:r>
            <a:r>
              <a:rPr lang="en-US" altLang="zh-CN" dirty="0" smtClean="0"/>
              <a:t>》</a:t>
            </a:r>
            <a:r>
              <a:rPr lang="zh-CN" altLang="en-US" dirty="0" smtClean="0"/>
              <a:t>内容；</a:t>
            </a:r>
            <a:endParaRPr lang="en-US" altLang="zh-CN" dirty="0" smtClean="0"/>
          </a:p>
          <a:p>
            <a:pPr lvl="2"/>
            <a:r>
              <a:rPr lang="zh-CN" altLang="en-US" dirty="0" smtClean="0"/>
              <a:t>协助软件工程师进行代码实现；</a:t>
            </a:r>
            <a:endParaRPr lang="en-US" altLang="zh-CN" dirty="0" smtClean="0"/>
          </a:p>
          <a:p>
            <a:pPr lvl="2"/>
            <a:r>
              <a:rPr lang="zh-CN" altLang="en-US" dirty="0" smtClean="0"/>
              <a:t>控制本模块的开发进度。</a:t>
            </a:r>
            <a:endParaRPr lang="zh-CN" altLang="en-US" dirty="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65</a:t>
            </a:fld>
            <a:endParaRPr lang="en-US" altLang="en-US"/>
          </a:p>
        </p:txBody>
      </p:sp>
    </p:spTree>
    <p:extLst>
      <p:ext uri="{BB962C8B-B14F-4D97-AF65-F5344CB8AC3E}">
        <p14:creationId xmlns:p14="http://schemas.microsoft.com/office/powerpoint/2010/main" val="40977636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altLang="zh-CN" dirty="0" smtClean="0"/>
              <a:t>5. </a:t>
            </a:r>
            <a:r>
              <a:rPr lang="zh-CN" altLang="en-US" dirty="0" smtClean="0"/>
              <a:t>软件工程师</a:t>
            </a:r>
            <a:endParaRPr lang="en-US" altLang="zh-CN" dirty="0" smtClean="0"/>
          </a:p>
          <a:p>
            <a:pPr lvl="1"/>
            <a:r>
              <a:rPr lang="zh-CN" altLang="en-US" dirty="0" smtClean="0"/>
              <a:t>主要职责</a:t>
            </a:r>
            <a:endParaRPr lang="en-US" altLang="zh-CN" dirty="0" smtClean="0"/>
          </a:p>
          <a:p>
            <a:pPr lvl="2"/>
            <a:r>
              <a:rPr lang="zh-CN" altLang="en-US" dirty="0" smtClean="0"/>
              <a:t>代码实现；</a:t>
            </a:r>
            <a:endParaRPr lang="en-US" altLang="zh-CN" dirty="0" smtClean="0"/>
          </a:p>
          <a:p>
            <a:pPr lvl="2"/>
            <a:r>
              <a:rPr lang="zh-CN" altLang="en-US" dirty="0" smtClean="0"/>
              <a:t>自我复查；</a:t>
            </a:r>
            <a:endParaRPr lang="en-US" altLang="zh-CN" dirty="0" smtClean="0"/>
          </a:p>
          <a:p>
            <a:pPr lvl="2"/>
            <a:r>
              <a:rPr lang="zh-CN" altLang="en-US" dirty="0" smtClean="0"/>
              <a:t>基础测试。</a:t>
            </a:r>
            <a:endParaRPr lang="en-US" altLang="zh-CN" dirty="0" smtClean="0"/>
          </a:p>
          <a:p>
            <a:r>
              <a:rPr lang="en-US" altLang="zh-CN" dirty="0" smtClean="0"/>
              <a:t>6. </a:t>
            </a:r>
            <a:r>
              <a:rPr lang="zh-CN" altLang="en-US" dirty="0" smtClean="0"/>
              <a:t>测试工程师</a:t>
            </a:r>
            <a:endParaRPr lang="en-US" altLang="zh-CN" dirty="0" smtClean="0"/>
          </a:p>
          <a:p>
            <a:pPr lvl="1"/>
            <a:r>
              <a:rPr lang="zh-CN" altLang="en-US" dirty="0" smtClean="0"/>
              <a:t>主要职责</a:t>
            </a:r>
            <a:endParaRPr lang="en-US" altLang="zh-CN" dirty="0" smtClean="0"/>
          </a:p>
          <a:p>
            <a:pPr lvl="2"/>
            <a:r>
              <a:rPr lang="zh-CN" altLang="en-US" dirty="0" smtClean="0"/>
              <a:t>编写测试用例；</a:t>
            </a:r>
            <a:endParaRPr lang="en-US" altLang="zh-CN" dirty="0" smtClean="0"/>
          </a:p>
          <a:p>
            <a:pPr lvl="2"/>
            <a:r>
              <a:rPr lang="zh-CN" altLang="en-US" dirty="0" smtClean="0"/>
              <a:t>执行测试；</a:t>
            </a:r>
            <a:endParaRPr lang="en-US" altLang="zh-CN" dirty="0" smtClean="0"/>
          </a:p>
          <a:p>
            <a:pPr lvl="2"/>
            <a:r>
              <a:rPr lang="zh-CN" altLang="en-US" dirty="0" smtClean="0"/>
              <a:t>质量审计。</a:t>
            </a:r>
          </a:p>
          <a:p>
            <a:endParaRPr lang="zh-CN" altLang="en-US" dirty="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66</a:t>
            </a:fld>
            <a:endParaRPr lang="en-US" altLang="en-US"/>
          </a:p>
        </p:txBody>
      </p:sp>
    </p:spTree>
    <p:extLst>
      <p:ext uri="{BB962C8B-B14F-4D97-AF65-F5344CB8AC3E}">
        <p14:creationId xmlns:p14="http://schemas.microsoft.com/office/powerpoint/2010/main" val="22760608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团队组织结构</a:t>
            </a:r>
            <a:endParaRPr lang="zh-CN" altLang="en-US" dirty="0"/>
          </a:p>
        </p:txBody>
      </p:sp>
      <p:sp>
        <p:nvSpPr>
          <p:cNvPr id="3" name="内容占位符 2"/>
          <p:cNvSpPr>
            <a:spLocks noGrp="1"/>
          </p:cNvSpPr>
          <p:nvPr>
            <p:ph sz="quarter" idx="11"/>
          </p:nvPr>
        </p:nvSpPr>
        <p:spPr/>
        <p:txBody>
          <a:bodyPr/>
          <a:lstStyle/>
          <a:p>
            <a:r>
              <a:rPr lang="zh-CN" altLang="en-US" dirty="0" smtClean="0"/>
              <a:t>职能型、项目型和矩阵型</a:t>
            </a:r>
            <a:endParaRPr lang="en-US" altLang="zh-CN" dirty="0" smtClean="0"/>
          </a:p>
          <a:p>
            <a:r>
              <a:rPr lang="en-US" altLang="zh-CN" dirty="0">
                <a:solidFill>
                  <a:srgbClr val="0070C0"/>
                </a:solidFill>
              </a:rPr>
              <a:t>1. </a:t>
            </a:r>
            <a:r>
              <a:rPr lang="zh-CN" altLang="en-US" dirty="0">
                <a:solidFill>
                  <a:srgbClr val="0070C0"/>
                </a:solidFill>
              </a:rPr>
              <a:t>职能型组织结构</a:t>
            </a:r>
            <a:endParaRPr lang="en-US" altLang="zh-CN" dirty="0">
              <a:solidFill>
                <a:srgbClr val="0070C0"/>
              </a:solidFill>
            </a:endParaRPr>
          </a:p>
        </p:txBody>
      </p:sp>
      <p:pic>
        <p:nvPicPr>
          <p:cNvPr id="2050" name="Picture 2"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419" y="2162770"/>
            <a:ext cx="6450169" cy="418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10"/>
          </p:nvPr>
        </p:nvSpPr>
        <p:spPr/>
        <p:txBody>
          <a:bodyPr/>
          <a:lstStyle/>
          <a:p>
            <a:fld id="{51C954A1-9FE7-4ABB-8851-D5362BFC037D}" type="slidenum">
              <a:rPr lang="en-US" altLang="en-US" smtClean="0"/>
              <a:pPr/>
              <a:t>67</a:t>
            </a:fld>
            <a:endParaRPr lang="en-US" altLang="en-US"/>
          </a:p>
        </p:txBody>
      </p:sp>
    </p:spTree>
    <p:extLst>
      <p:ext uri="{BB962C8B-B14F-4D97-AF65-F5344CB8AC3E}">
        <p14:creationId xmlns:p14="http://schemas.microsoft.com/office/powerpoint/2010/main" val="24662320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pPr lvl="1"/>
            <a:r>
              <a:rPr lang="zh-CN" altLang="en-US" dirty="0" smtClean="0"/>
              <a:t>优点：</a:t>
            </a:r>
            <a:endParaRPr lang="en-US" altLang="zh-CN" dirty="0" smtClean="0"/>
          </a:p>
          <a:p>
            <a:pPr lvl="2"/>
            <a:r>
              <a:rPr lang="zh-CN" altLang="en-US" dirty="0" smtClean="0">
                <a:solidFill>
                  <a:srgbClr val="C00000"/>
                </a:solidFill>
              </a:rPr>
              <a:t>人力、知识等</a:t>
            </a:r>
            <a:r>
              <a:rPr lang="zh-CN" altLang="en-US" dirty="0">
                <a:solidFill>
                  <a:srgbClr val="C00000"/>
                </a:solidFill>
              </a:rPr>
              <a:t>资</a:t>
            </a:r>
            <a:r>
              <a:rPr lang="zh-CN" altLang="en-US" dirty="0" smtClean="0">
                <a:solidFill>
                  <a:srgbClr val="C00000"/>
                </a:solidFill>
              </a:rPr>
              <a:t>源集中，继承了多个项目的经验</a:t>
            </a:r>
            <a:r>
              <a:rPr lang="zh-CN" altLang="en-US" dirty="0" smtClean="0"/>
              <a:t>；</a:t>
            </a:r>
            <a:endParaRPr lang="en-US" altLang="zh-CN" dirty="0" smtClean="0"/>
          </a:p>
          <a:p>
            <a:pPr lvl="2"/>
            <a:r>
              <a:rPr lang="zh-CN" altLang="en-US" dirty="0" smtClean="0"/>
              <a:t>一个专家可以同时服务多个项目；（</a:t>
            </a:r>
            <a:r>
              <a:rPr lang="zh-CN" altLang="en-US" dirty="0">
                <a:solidFill>
                  <a:srgbClr val="C00000"/>
                </a:solidFill>
              </a:rPr>
              <a:t>并行</a:t>
            </a:r>
            <a:r>
              <a:rPr lang="zh-CN" altLang="en-US" dirty="0" smtClean="0"/>
              <a:t>）</a:t>
            </a:r>
            <a:endParaRPr lang="en-US" altLang="zh-CN" dirty="0" smtClean="0"/>
          </a:p>
          <a:p>
            <a:pPr lvl="2"/>
            <a:r>
              <a:rPr lang="zh-CN" altLang="en-US" dirty="0" smtClean="0"/>
              <a:t>便于部门内相互</a:t>
            </a:r>
            <a:r>
              <a:rPr lang="zh-CN" altLang="en-US" dirty="0" smtClean="0">
                <a:solidFill>
                  <a:srgbClr val="C00000"/>
                </a:solidFill>
              </a:rPr>
              <a:t>交流</a:t>
            </a:r>
            <a:r>
              <a:rPr lang="zh-CN" altLang="en-US" dirty="0" smtClean="0"/>
              <a:t>，相互支援；</a:t>
            </a:r>
            <a:endParaRPr lang="en-US" altLang="zh-CN" dirty="0" smtClean="0"/>
          </a:p>
          <a:p>
            <a:pPr lvl="2"/>
            <a:r>
              <a:rPr lang="zh-CN" altLang="en-US" dirty="0" smtClean="0"/>
              <a:t>可以随时</a:t>
            </a:r>
            <a:r>
              <a:rPr lang="zh-CN" altLang="en-US" dirty="0" smtClean="0">
                <a:solidFill>
                  <a:srgbClr val="C00000"/>
                </a:solidFill>
              </a:rPr>
              <a:t>增派</a:t>
            </a:r>
            <a:r>
              <a:rPr lang="zh-CN" altLang="en-US" dirty="0" smtClean="0"/>
              <a:t>人员；</a:t>
            </a:r>
            <a:endParaRPr lang="en-US" altLang="zh-CN" dirty="0" smtClean="0"/>
          </a:p>
          <a:p>
            <a:pPr lvl="1"/>
            <a:r>
              <a:rPr lang="zh-CN" altLang="en-US" dirty="0" smtClean="0"/>
              <a:t>缺点：</a:t>
            </a:r>
            <a:endParaRPr lang="en-US" altLang="zh-CN" dirty="0" smtClean="0"/>
          </a:p>
          <a:p>
            <a:pPr lvl="2"/>
            <a:r>
              <a:rPr lang="zh-CN" altLang="en-US" dirty="0" smtClean="0"/>
              <a:t>项目和部门利益易发生</a:t>
            </a:r>
            <a:r>
              <a:rPr lang="zh-CN" altLang="en-US" dirty="0" smtClean="0">
                <a:solidFill>
                  <a:srgbClr val="C00000"/>
                </a:solidFill>
              </a:rPr>
              <a:t>冲突</a:t>
            </a:r>
            <a:r>
              <a:rPr lang="zh-CN" altLang="en-US" dirty="0" smtClean="0"/>
              <a:t>，各部门更重视自己的利益；</a:t>
            </a:r>
            <a:endParaRPr lang="en-US" altLang="zh-CN" dirty="0" smtClean="0"/>
          </a:p>
          <a:p>
            <a:pPr lvl="2"/>
            <a:r>
              <a:rPr lang="zh-CN" altLang="en-US" dirty="0" smtClean="0">
                <a:solidFill>
                  <a:srgbClr val="C00000"/>
                </a:solidFill>
              </a:rPr>
              <a:t>资源平衡</a:t>
            </a:r>
            <a:r>
              <a:rPr lang="zh-CN" altLang="en-US" dirty="0" smtClean="0"/>
              <a:t>会出现问题；</a:t>
            </a:r>
            <a:endParaRPr lang="en-US" altLang="zh-CN" dirty="0" smtClean="0"/>
          </a:p>
          <a:p>
            <a:pPr lvl="2"/>
            <a:r>
              <a:rPr lang="zh-CN" altLang="en-US" dirty="0" smtClean="0"/>
              <a:t>权利分割</a:t>
            </a:r>
            <a:r>
              <a:rPr lang="zh-CN" altLang="en-US" dirty="0" smtClean="0">
                <a:solidFill>
                  <a:srgbClr val="C00000"/>
                </a:solidFill>
              </a:rPr>
              <a:t>不利于各个职能部门的交流和团结协作</a:t>
            </a:r>
            <a:r>
              <a:rPr lang="zh-CN" altLang="en-US" dirty="0" smtClean="0"/>
              <a:t>；</a:t>
            </a:r>
            <a:endParaRPr lang="en-US" altLang="zh-CN" dirty="0" smtClean="0"/>
          </a:p>
          <a:p>
            <a:pPr lvl="2"/>
            <a:r>
              <a:rPr lang="zh-CN" altLang="en-US" dirty="0" smtClean="0"/>
              <a:t>行政隶属关系使得</a:t>
            </a:r>
            <a:r>
              <a:rPr lang="zh-CN" altLang="en-US" dirty="0" smtClean="0">
                <a:solidFill>
                  <a:srgbClr val="C00000"/>
                </a:solidFill>
              </a:rPr>
              <a:t>项目经理没有充分的权利</a:t>
            </a:r>
            <a:r>
              <a:rPr lang="zh-CN" altLang="en-US" dirty="0" smtClean="0"/>
              <a:t>。</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68</a:t>
            </a:fld>
            <a:endParaRPr lang="en-US" altLang="en-US"/>
          </a:p>
        </p:txBody>
      </p:sp>
    </p:spTree>
    <p:extLst>
      <p:ext uri="{BB962C8B-B14F-4D97-AF65-F5344CB8AC3E}">
        <p14:creationId xmlns:p14="http://schemas.microsoft.com/office/powerpoint/2010/main" val="4479336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altLang="zh-CN" dirty="0">
                <a:solidFill>
                  <a:srgbClr val="0070C0"/>
                </a:solidFill>
              </a:rPr>
              <a:t>2. </a:t>
            </a:r>
            <a:r>
              <a:rPr lang="zh-CN" altLang="en-US" dirty="0">
                <a:solidFill>
                  <a:srgbClr val="0070C0"/>
                </a:solidFill>
              </a:rPr>
              <a:t>项目型组织结构</a:t>
            </a:r>
            <a:endParaRPr lang="en-US" altLang="zh-CN" dirty="0">
              <a:solidFill>
                <a:srgbClr val="0070C0"/>
              </a:solidFill>
            </a:endParaRPr>
          </a:p>
        </p:txBody>
      </p:sp>
      <p:pic>
        <p:nvPicPr>
          <p:cNvPr id="3074" name="Picture 2"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 y="1341192"/>
            <a:ext cx="7688947" cy="5366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69</a:t>
            </a:fld>
            <a:endParaRPr lang="en-US" altLang="en-US"/>
          </a:p>
        </p:txBody>
      </p:sp>
    </p:spTree>
    <p:extLst>
      <p:ext uri="{BB962C8B-B14F-4D97-AF65-F5344CB8AC3E}">
        <p14:creationId xmlns:p14="http://schemas.microsoft.com/office/powerpoint/2010/main" val="1606204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zh-CN" altLang="en-US" sz="2800" dirty="0" smtClean="0"/>
              <a:t>砖：企业的用人之道</a:t>
            </a:r>
            <a:r>
              <a:rPr lang="en-US" altLang="zh-CN" sz="2800" dirty="0" smtClean="0"/>
              <a:t>——《</a:t>
            </a:r>
            <a:r>
              <a:rPr lang="zh-CN" altLang="en-US" sz="2800" dirty="0" smtClean="0"/>
              <a:t>软件工程与项目管理解析</a:t>
            </a:r>
            <a:r>
              <a:rPr lang="en-US" altLang="zh-CN" sz="2800" dirty="0" smtClean="0"/>
              <a:t>》</a:t>
            </a:r>
            <a:endParaRPr lang="zh-CN" altLang="en-US" sz="2800" dirty="0"/>
          </a:p>
        </p:txBody>
      </p:sp>
      <p:sp>
        <p:nvSpPr>
          <p:cNvPr id="402435" name="Rectangle 3"/>
          <p:cNvSpPr>
            <a:spLocks noGrp="1" noChangeArrowheads="1"/>
          </p:cNvSpPr>
          <p:nvPr>
            <p:ph sz="quarter" idx="11"/>
          </p:nvPr>
        </p:nvSpPr>
        <p:spPr/>
        <p:txBody>
          <a:bodyPr/>
          <a:lstStyle/>
          <a:p>
            <a:pPr marL="0" indent="0">
              <a:buNone/>
            </a:pPr>
            <a:r>
              <a:rPr lang="en-US" altLang="zh-CN" dirty="0" smtClean="0"/>
              <a:t>1. </a:t>
            </a:r>
            <a:r>
              <a:rPr lang="zh-CN" altLang="en-US" dirty="0" smtClean="0"/>
              <a:t>如何组建软件开发团队</a:t>
            </a:r>
          </a:p>
          <a:p>
            <a:pPr marL="0" indent="0">
              <a:buNone/>
            </a:pPr>
            <a:r>
              <a:rPr lang="en-US" altLang="zh-CN" dirty="0" smtClean="0"/>
              <a:t>1) </a:t>
            </a:r>
            <a:r>
              <a:rPr lang="zh-CN" altLang="en-US" dirty="0" smtClean="0"/>
              <a:t>组建团队的基本流程（四个步骤） </a:t>
            </a:r>
          </a:p>
          <a:p>
            <a:pPr lvl="1"/>
            <a:r>
              <a:rPr lang="zh-CN" altLang="en-US" dirty="0" smtClean="0"/>
              <a:t>首先要了解产品的开发需求</a:t>
            </a:r>
          </a:p>
          <a:p>
            <a:pPr lvl="1"/>
            <a:r>
              <a:rPr lang="zh-CN" altLang="en-US" dirty="0" smtClean="0"/>
              <a:t>其次要确定项目的人员需求</a:t>
            </a:r>
          </a:p>
          <a:p>
            <a:pPr lvl="1"/>
            <a:r>
              <a:rPr lang="zh-CN" altLang="en-US" dirty="0" smtClean="0"/>
              <a:t>然后物色符合需求的人才</a:t>
            </a:r>
          </a:p>
          <a:p>
            <a:pPr lvl="1"/>
            <a:r>
              <a:rPr lang="zh-CN" altLang="en-US" dirty="0" smtClean="0"/>
              <a:t>最终建立团队</a:t>
            </a:r>
            <a:endParaRPr lang="zh-CN" altLang="en-US" dirty="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7</a:t>
            </a:fld>
            <a:endParaRPr lang="en-US" altLang="en-US"/>
          </a:p>
        </p:txBody>
      </p:sp>
    </p:spTree>
    <p:extLst>
      <p:ext uri="{BB962C8B-B14F-4D97-AF65-F5344CB8AC3E}">
        <p14:creationId xmlns:p14="http://schemas.microsoft.com/office/powerpoint/2010/main" val="3931590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pPr lvl="1"/>
            <a:r>
              <a:rPr lang="zh-CN" altLang="en-US" dirty="0" smtClean="0"/>
              <a:t>优点：</a:t>
            </a:r>
            <a:endParaRPr lang="en-US" altLang="zh-CN" dirty="0" smtClean="0"/>
          </a:p>
          <a:p>
            <a:pPr lvl="2"/>
            <a:r>
              <a:rPr lang="zh-CN" altLang="en-US" dirty="0" smtClean="0"/>
              <a:t>项目经理对项目可以</a:t>
            </a:r>
            <a:r>
              <a:rPr lang="zh-CN" altLang="en-US" dirty="0" smtClean="0">
                <a:solidFill>
                  <a:srgbClr val="C00000"/>
                </a:solidFill>
              </a:rPr>
              <a:t>负全责</a:t>
            </a:r>
            <a:r>
              <a:rPr lang="zh-CN" altLang="en-US" dirty="0" smtClean="0"/>
              <a:t>；</a:t>
            </a:r>
            <a:endParaRPr lang="en-US" altLang="zh-CN" dirty="0" smtClean="0"/>
          </a:p>
          <a:p>
            <a:pPr lvl="2"/>
            <a:r>
              <a:rPr lang="zh-CN" altLang="en-US" dirty="0" smtClean="0"/>
              <a:t>项目目标单一，可以</a:t>
            </a:r>
            <a:r>
              <a:rPr lang="zh-CN" altLang="en-US" dirty="0" smtClean="0">
                <a:solidFill>
                  <a:srgbClr val="C00000"/>
                </a:solidFill>
              </a:rPr>
              <a:t>以项目为中心</a:t>
            </a:r>
            <a:r>
              <a:rPr lang="en-US" altLang="zh-CN" dirty="0" smtClean="0"/>
              <a:t>,</a:t>
            </a:r>
            <a:r>
              <a:rPr lang="zh-CN" altLang="en-US" dirty="0" smtClean="0"/>
              <a:t>有利于项目顺利进行；</a:t>
            </a:r>
            <a:endParaRPr lang="en-US" altLang="zh-CN" dirty="0" smtClean="0"/>
          </a:p>
          <a:p>
            <a:pPr lvl="2"/>
            <a:r>
              <a:rPr lang="zh-CN" altLang="en-US" dirty="0" smtClean="0">
                <a:solidFill>
                  <a:srgbClr val="C00000"/>
                </a:solidFill>
              </a:rPr>
              <a:t>避免多重领导</a:t>
            </a:r>
            <a:r>
              <a:rPr lang="zh-CN" altLang="en-US" dirty="0" smtClean="0"/>
              <a:t>；</a:t>
            </a:r>
            <a:endParaRPr lang="en-US" altLang="zh-CN" dirty="0" smtClean="0"/>
          </a:p>
          <a:p>
            <a:pPr lvl="2"/>
            <a:r>
              <a:rPr lang="zh-CN" altLang="en-US" dirty="0" smtClean="0"/>
              <a:t>组织</a:t>
            </a:r>
            <a:r>
              <a:rPr lang="zh-CN" altLang="en-US" dirty="0" smtClean="0">
                <a:solidFill>
                  <a:srgbClr val="C00000"/>
                </a:solidFill>
              </a:rPr>
              <a:t>结构简单</a:t>
            </a:r>
            <a:r>
              <a:rPr lang="zh-CN" altLang="en-US" dirty="0" smtClean="0"/>
              <a:t>，交流简单，快速。</a:t>
            </a:r>
            <a:endParaRPr lang="en-US" altLang="zh-CN" dirty="0" smtClean="0"/>
          </a:p>
          <a:p>
            <a:pPr lvl="1"/>
            <a:r>
              <a:rPr lang="zh-CN" altLang="en-US" dirty="0" smtClean="0"/>
              <a:t>缺点：</a:t>
            </a:r>
            <a:endParaRPr lang="en-US" altLang="zh-CN" dirty="0" smtClean="0"/>
          </a:p>
          <a:p>
            <a:pPr lvl="2"/>
            <a:r>
              <a:rPr lang="zh-CN" altLang="en-US" dirty="0" smtClean="0"/>
              <a:t>人力、文档等资源不能多项目</a:t>
            </a:r>
            <a:r>
              <a:rPr lang="zh-CN" altLang="en-US" dirty="0" smtClean="0">
                <a:solidFill>
                  <a:srgbClr val="C00000"/>
                </a:solidFill>
              </a:rPr>
              <a:t>共享</a:t>
            </a:r>
            <a:r>
              <a:rPr lang="zh-CN" altLang="en-US" dirty="0" smtClean="0"/>
              <a:t>；</a:t>
            </a:r>
            <a:endParaRPr lang="en-US" altLang="zh-CN" dirty="0" smtClean="0"/>
          </a:p>
          <a:p>
            <a:pPr lvl="2"/>
            <a:r>
              <a:rPr lang="zh-CN" altLang="en-US" dirty="0" smtClean="0"/>
              <a:t>各独立的项目处于相对</a:t>
            </a:r>
            <a:r>
              <a:rPr lang="zh-CN" altLang="en-US" dirty="0" smtClean="0">
                <a:solidFill>
                  <a:srgbClr val="C00000"/>
                </a:solidFill>
              </a:rPr>
              <a:t>封闭</a:t>
            </a:r>
            <a:r>
              <a:rPr lang="zh-CN" altLang="en-US" dirty="0" smtClean="0"/>
              <a:t>状态，不利于公司</a:t>
            </a:r>
            <a:r>
              <a:rPr lang="zh-CN" altLang="en-US" dirty="0"/>
              <a:t>行</a:t>
            </a:r>
            <a:r>
              <a:rPr lang="zh-CN" altLang="en-US" dirty="0" smtClean="0"/>
              <a:t>政管理；</a:t>
            </a:r>
            <a:endParaRPr lang="en-US" altLang="zh-CN" dirty="0" smtClean="0"/>
          </a:p>
          <a:p>
            <a:pPr lvl="2"/>
            <a:r>
              <a:rPr lang="zh-CN" altLang="en-US" dirty="0" smtClean="0">
                <a:solidFill>
                  <a:srgbClr val="C00000"/>
                </a:solidFill>
              </a:rPr>
              <a:t>成员缺少事业上的连续性和安全感</a:t>
            </a:r>
            <a:r>
              <a:rPr lang="zh-CN" altLang="en-US" dirty="0" smtClean="0"/>
              <a:t>；</a:t>
            </a:r>
            <a:endParaRPr lang="en-US" altLang="zh-CN" dirty="0" smtClean="0"/>
          </a:p>
          <a:p>
            <a:pPr lvl="2"/>
            <a:r>
              <a:rPr lang="zh-CN" altLang="en-US" dirty="0" smtClean="0"/>
              <a:t>项目组织之间处于</a:t>
            </a:r>
            <a:r>
              <a:rPr lang="zh-CN" altLang="en-US" dirty="0" smtClean="0">
                <a:solidFill>
                  <a:srgbClr val="C00000"/>
                </a:solidFill>
              </a:rPr>
              <a:t>分割</a:t>
            </a:r>
            <a:r>
              <a:rPr lang="zh-CN" altLang="en-US" dirty="0" smtClean="0"/>
              <a:t>状态</a:t>
            </a:r>
            <a:r>
              <a:rPr lang="en-US" altLang="zh-CN" dirty="0" smtClean="0"/>
              <a:t>,</a:t>
            </a:r>
            <a:r>
              <a:rPr lang="zh-CN" altLang="en-US" dirty="0" smtClean="0"/>
              <a:t>缺少信息交流。</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70</a:t>
            </a:fld>
            <a:endParaRPr lang="en-US" altLang="en-US"/>
          </a:p>
        </p:txBody>
      </p:sp>
    </p:spTree>
    <p:extLst>
      <p:ext uri="{BB962C8B-B14F-4D97-AF65-F5344CB8AC3E}">
        <p14:creationId xmlns:p14="http://schemas.microsoft.com/office/powerpoint/2010/main" val="33915318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en-US" altLang="zh-CN" dirty="0" smtClean="0">
                <a:solidFill>
                  <a:srgbClr val="0070C0"/>
                </a:solidFill>
              </a:rPr>
              <a:t>3. </a:t>
            </a:r>
            <a:r>
              <a:rPr lang="zh-CN" altLang="en-US" dirty="0" smtClean="0">
                <a:solidFill>
                  <a:srgbClr val="0070C0"/>
                </a:solidFill>
              </a:rPr>
              <a:t>矩阵型组织结构</a:t>
            </a:r>
            <a:endParaRPr lang="en-US" altLang="zh-CN" dirty="0" smtClean="0">
              <a:solidFill>
                <a:srgbClr val="0070C0"/>
              </a:solidFill>
            </a:endParaRPr>
          </a:p>
        </p:txBody>
      </p:sp>
      <p:pic>
        <p:nvPicPr>
          <p:cNvPr id="4098" name="Picture 2"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3335"/>
            <a:ext cx="8715887" cy="5107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71</a:t>
            </a:fld>
            <a:endParaRPr lang="en-US" altLang="en-US"/>
          </a:p>
        </p:txBody>
      </p:sp>
    </p:spTree>
    <p:extLst>
      <p:ext uri="{BB962C8B-B14F-4D97-AF65-F5344CB8AC3E}">
        <p14:creationId xmlns:p14="http://schemas.microsoft.com/office/powerpoint/2010/main" val="12832435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pPr lvl="1"/>
            <a:r>
              <a:rPr lang="zh-CN" altLang="en-US" dirty="0" smtClean="0"/>
              <a:t>优点：</a:t>
            </a:r>
            <a:endParaRPr lang="en-US" altLang="zh-CN" dirty="0" smtClean="0"/>
          </a:p>
          <a:p>
            <a:pPr lvl="2"/>
            <a:r>
              <a:rPr lang="zh-CN" altLang="en-US" dirty="0" smtClean="0"/>
              <a:t>专职的项目经理负责整个项目，</a:t>
            </a:r>
            <a:r>
              <a:rPr lang="zh-CN" altLang="en-US" dirty="0" smtClean="0">
                <a:solidFill>
                  <a:srgbClr val="C00000"/>
                </a:solidFill>
              </a:rPr>
              <a:t>以项目为中心</a:t>
            </a:r>
            <a:r>
              <a:rPr lang="zh-CN" altLang="en-US" dirty="0" smtClean="0"/>
              <a:t>，公司的多个项目可以共享各个职能部门的资源；</a:t>
            </a:r>
            <a:endParaRPr lang="en-US" altLang="zh-CN" dirty="0" smtClean="0"/>
          </a:p>
          <a:p>
            <a:pPr lvl="2"/>
            <a:r>
              <a:rPr lang="zh-CN" altLang="en-US" dirty="0" smtClean="0"/>
              <a:t>既有利于项目目标的实现</a:t>
            </a:r>
            <a:r>
              <a:rPr lang="zh-CN" altLang="en-US" dirty="0"/>
              <a:t>，</a:t>
            </a:r>
            <a:r>
              <a:rPr lang="zh-CN" altLang="en-US" dirty="0" smtClean="0"/>
              <a:t>又有利</a:t>
            </a:r>
            <a:r>
              <a:rPr lang="zh-CN" altLang="en-US" dirty="0"/>
              <a:t>于公司行政管理；</a:t>
            </a:r>
            <a:endParaRPr lang="en-US" altLang="zh-CN" dirty="0" smtClean="0"/>
          </a:p>
          <a:p>
            <a:pPr lvl="2"/>
            <a:r>
              <a:rPr lang="zh-CN" altLang="en-US" dirty="0" smtClean="0"/>
              <a:t>项目成员的顾虑减少了。</a:t>
            </a:r>
            <a:endParaRPr lang="en-US" altLang="zh-CN" dirty="0" smtClean="0"/>
          </a:p>
          <a:p>
            <a:pPr lvl="1"/>
            <a:r>
              <a:rPr lang="zh-CN" altLang="en-US" dirty="0" smtClean="0"/>
              <a:t>缺点：</a:t>
            </a:r>
            <a:endParaRPr lang="en-US" altLang="zh-CN" dirty="0" smtClean="0"/>
          </a:p>
          <a:p>
            <a:pPr lvl="2"/>
            <a:r>
              <a:rPr lang="zh-CN" altLang="en-US" dirty="0" smtClean="0"/>
              <a:t>容易引起职能经理和项目经理权力的</a:t>
            </a:r>
            <a:r>
              <a:rPr lang="zh-CN" altLang="en-US" dirty="0" smtClean="0">
                <a:solidFill>
                  <a:srgbClr val="C00000"/>
                </a:solidFill>
              </a:rPr>
              <a:t>冲突</a:t>
            </a:r>
            <a:r>
              <a:rPr lang="zh-CN" altLang="en-US" dirty="0" smtClean="0"/>
              <a:t>；</a:t>
            </a:r>
            <a:endParaRPr lang="en-US" altLang="zh-CN" dirty="0" smtClean="0"/>
          </a:p>
          <a:p>
            <a:pPr lvl="2"/>
            <a:r>
              <a:rPr lang="zh-CN" altLang="en-US" dirty="0" smtClean="0"/>
              <a:t>资源共享也能引起项目之间的</a:t>
            </a:r>
            <a:r>
              <a:rPr lang="zh-CN" altLang="en-US" dirty="0" smtClean="0">
                <a:solidFill>
                  <a:srgbClr val="C00000"/>
                </a:solidFill>
              </a:rPr>
              <a:t>冲突</a:t>
            </a:r>
            <a:r>
              <a:rPr lang="zh-CN" altLang="en-US" dirty="0" smtClean="0"/>
              <a:t>；</a:t>
            </a:r>
            <a:endParaRPr lang="en-US" altLang="zh-CN" dirty="0" smtClean="0"/>
          </a:p>
          <a:p>
            <a:pPr lvl="2"/>
            <a:r>
              <a:rPr lang="zh-CN" altLang="en-US" dirty="0" smtClean="0"/>
              <a:t>项目成员有</a:t>
            </a:r>
            <a:r>
              <a:rPr lang="zh-CN" altLang="en-US" dirty="0" smtClean="0">
                <a:solidFill>
                  <a:srgbClr val="C00000"/>
                </a:solidFill>
              </a:rPr>
              <a:t>多重领导</a:t>
            </a:r>
            <a:r>
              <a:rPr lang="zh-CN" altLang="en-US" dirty="0" smtClean="0"/>
              <a:t>。</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72</a:t>
            </a:fld>
            <a:endParaRPr lang="en-US" altLang="en-US"/>
          </a:p>
        </p:txBody>
      </p:sp>
    </p:spTree>
    <p:extLst>
      <p:ext uri="{BB962C8B-B14F-4D97-AF65-F5344CB8AC3E}">
        <p14:creationId xmlns:p14="http://schemas.microsoft.com/office/powerpoint/2010/main" val="339142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角色职责矩阵</a:t>
            </a:r>
            <a:endParaRPr lang="zh-CN" altLang="en-US" dirty="0"/>
          </a:p>
        </p:txBody>
      </p:sp>
      <p:sp>
        <p:nvSpPr>
          <p:cNvPr id="3" name="内容占位符 2"/>
          <p:cNvSpPr>
            <a:spLocks noGrp="1"/>
          </p:cNvSpPr>
          <p:nvPr>
            <p:ph sz="quarter" idx="11"/>
          </p:nvPr>
        </p:nvSpPr>
        <p:spPr/>
        <p:txBody>
          <a:bodyPr/>
          <a:lstStyle/>
          <a:p>
            <a:r>
              <a:rPr lang="zh-CN" altLang="en-US" dirty="0" smtClean="0"/>
              <a:t>用来对项目团队成员进行分工，明确其角色与职责</a:t>
            </a:r>
            <a:endParaRPr lang="en-US" altLang="zh-CN" dirty="0" smtClean="0"/>
          </a:p>
          <a:p>
            <a:r>
              <a:rPr lang="zh-CN" altLang="zh-CN" smtClean="0"/>
              <a:t>矩</a:t>
            </a:r>
            <a:r>
              <a:rPr lang="zh-CN" altLang="zh-CN" dirty="0" smtClean="0"/>
              <a:t>阵中的符号表示项目工作人员在每个工作单元中的参与角色或责任</a:t>
            </a:r>
            <a:r>
              <a:rPr lang="zh-CN" altLang="en-US" dirty="0" smtClean="0"/>
              <a:t>：</a:t>
            </a:r>
            <a:r>
              <a:rPr lang="en-US" altLang="zh-CN" dirty="0" smtClean="0">
                <a:solidFill>
                  <a:srgbClr val="0070C0"/>
                </a:solidFill>
              </a:rPr>
              <a:t>R</a:t>
            </a:r>
            <a:r>
              <a:rPr lang="zh-CN" altLang="en-US" dirty="0" smtClean="0">
                <a:solidFill>
                  <a:srgbClr val="0070C0"/>
                </a:solidFill>
              </a:rPr>
              <a:t>表示直接责任；</a:t>
            </a:r>
            <a:r>
              <a:rPr lang="en-US" altLang="zh-CN" dirty="0" smtClean="0">
                <a:solidFill>
                  <a:srgbClr val="0070C0"/>
                </a:solidFill>
              </a:rPr>
              <a:t>I</a:t>
            </a:r>
            <a:r>
              <a:rPr lang="zh-CN" altLang="en-US" dirty="0" smtClean="0">
                <a:solidFill>
                  <a:srgbClr val="0070C0"/>
                </a:solidFill>
              </a:rPr>
              <a:t>表示参与</a:t>
            </a:r>
            <a:r>
              <a:rPr lang="zh-CN" altLang="en-US" dirty="0" smtClean="0"/>
              <a:t>。</a:t>
            </a:r>
            <a:endParaRPr lang="en-US" altLang="zh-CN" dirty="0" smtClean="0"/>
          </a:p>
        </p:txBody>
      </p:sp>
      <p:graphicFrame>
        <p:nvGraphicFramePr>
          <p:cNvPr id="7" name="对象 6"/>
          <p:cNvGraphicFramePr>
            <a:graphicFrameLocks noChangeAspect="1"/>
          </p:cNvGraphicFramePr>
          <p:nvPr>
            <p:extLst>
              <p:ext uri="{D42A27DB-BD31-4B8C-83A1-F6EECF244321}">
                <p14:modId xmlns:p14="http://schemas.microsoft.com/office/powerpoint/2010/main" val="767576453"/>
              </p:ext>
            </p:extLst>
          </p:nvPr>
        </p:nvGraphicFramePr>
        <p:xfrm>
          <a:off x="147687" y="2684761"/>
          <a:ext cx="8843864" cy="4173239"/>
        </p:xfrm>
        <a:graphic>
          <a:graphicData uri="http://schemas.openxmlformats.org/presentationml/2006/ole">
            <mc:AlternateContent xmlns:mc="http://schemas.openxmlformats.org/markup-compatibility/2006">
              <mc:Choice xmlns:v="urn:schemas-microsoft-com:vml" Requires="v">
                <p:oleObj spid="_x0000_s5347" name="文档" r:id="rId3" imgW="5277884" imgH="2491217" progId="Word.Document.12">
                  <p:embed/>
                </p:oleObj>
              </mc:Choice>
              <mc:Fallback>
                <p:oleObj name="文档" r:id="rId3" imgW="5277884" imgH="2491217" progId="Word.Document.12">
                  <p:embed/>
                  <p:pic>
                    <p:nvPicPr>
                      <p:cNvPr id="0" name=""/>
                      <p:cNvPicPr/>
                      <p:nvPr/>
                    </p:nvPicPr>
                    <p:blipFill>
                      <a:blip r:embed="rId4"/>
                      <a:stretch>
                        <a:fillRect/>
                      </a:stretch>
                    </p:blipFill>
                    <p:spPr>
                      <a:xfrm>
                        <a:off x="147687" y="2684761"/>
                        <a:ext cx="8843864" cy="4173239"/>
                      </a:xfrm>
                      <a:prstGeom prst="rect">
                        <a:avLst/>
                      </a:prstGeom>
                    </p:spPr>
                  </p:pic>
                </p:oleObj>
              </mc:Fallback>
            </mc:AlternateContent>
          </a:graphicData>
        </a:graphic>
      </p:graphicFrame>
      <p:sp>
        <p:nvSpPr>
          <p:cNvPr id="4" name="灯片编号占位符 3"/>
          <p:cNvSpPr>
            <a:spLocks noGrp="1"/>
          </p:cNvSpPr>
          <p:nvPr>
            <p:ph type="sldNum" sz="quarter" idx="10"/>
          </p:nvPr>
        </p:nvSpPr>
        <p:spPr/>
        <p:txBody>
          <a:bodyPr/>
          <a:lstStyle/>
          <a:p>
            <a:fld id="{51C954A1-9FE7-4ABB-8851-D5362BFC037D}" type="slidenum">
              <a:rPr lang="en-US" altLang="en-US" smtClean="0"/>
              <a:pPr/>
              <a:t>73</a:t>
            </a:fld>
            <a:endParaRPr lang="en-US" altLang="en-US"/>
          </a:p>
        </p:txBody>
      </p:sp>
    </p:spTree>
    <p:extLst>
      <p:ext uri="{BB962C8B-B14F-4D97-AF65-F5344CB8AC3E}">
        <p14:creationId xmlns:p14="http://schemas.microsoft.com/office/powerpoint/2010/main" val="339416300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mtClean="0"/>
              <a:t>小结</a:t>
            </a:r>
          </a:p>
        </p:txBody>
      </p:sp>
      <p:sp>
        <p:nvSpPr>
          <p:cNvPr id="56323" name="Rectangle 3"/>
          <p:cNvSpPr>
            <a:spLocks noGrp="1" noChangeArrowheads="1"/>
          </p:cNvSpPr>
          <p:nvPr>
            <p:ph sz="quarter" idx="11"/>
          </p:nvPr>
        </p:nvSpPr>
        <p:spPr/>
        <p:txBody>
          <a:bodyPr/>
          <a:lstStyle/>
          <a:p>
            <a:r>
              <a:rPr lang="zh-CN" altLang="en-US" dirty="0" smtClean="0"/>
              <a:t>架构负</a:t>
            </a:r>
            <a:r>
              <a:rPr lang="zh-CN" altLang="en-US" dirty="0"/>
              <a:t>责</a:t>
            </a:r>
            <a:r>
              <a:rPr lang="zh-CN" altLang="en-US" dirty="0" smtClean="0"/>
              <a:t>人</a:t>
            </a:r>
            <a:r>
              <a:rPr lang="zh-CN" altLang="en-US" dirty="0" smtClean="0">
                <a:solidFill>
                  <a:srgbClr val="C00000"/>
                </a:solidFill>
              </a:rPr>
              <a:t>不仅仅负责架构</a:t>
            </a:r>
            <a:r>
              <a:rPr lang="zh-CN" altLang="en-US" dirty="0" smtClean="0"/>
              <a:t>，而是技术领导</a:t>
            </a:r>
            <a:endParaRPr lang="en-US" altLang="zh-CN" dirty="0" smtClean="0"/>
          </a:p>
          <a:p>
            <a:r>
              <a:rPr lang="zh-CN" altLang="en-US" dirty="0" smtClean="0"/>
              <a:t>团队成员在敏捷团队中所扮演的角色和在传统团队中的是</a:t>
            </a:r>
            <a:r>
              <a:rPr lang="zh-CN" altLang="en-US" dirty="0" smtClean="0">
                <a:solidFill>
                  <a:srgbClr val="C00000"/>
                </a:solidFill>
              </a:rPr>
              <a:t>不同</a:t>
            </a:r>
            <a:r>
              <a:rPr lang="zh-CN" altLang="en-US" dirty="0" smtClean="0"/>
              <a:t>的；项目经理也要做出</a:t>
            </a:r>
            <a:r>
              <a:rPr lang="zh-CN" altLang="en-US" dirty="0" smtClean="0">
                <a:solidFill>
                  <a:srgbClr val="C00000"/>
                </a:solidFill>
              </a:rPr>
              <a:t>改变</a:t>
            </a:r>
            <a:endParaRPr lang="en-US" altLang="zh-CN" dirty="0" smtClean="0">
              <a:solidFill>
                <a:srgbClr val="C00000"/>
              </a:solidFill>
            </a:endParaRPr>
          </a:p>
          <a:p>
            <a:r>
              <a:rPr lang="zh-CN" altLang="en-US" dirty="0"/>
              <a:t>敏捷团队</a:t>
            </a:r>
            <a:r>
              <a:rPr lang="zh-CN" altLang="en-US" dirty="0" smtClean="0"/>
              <a:t>是“完整团队”，是</a:t>
            </a:r>
            <a:r>
              <a:rPr lang="zh-CN" altLang="en-US" dirty="0" smtClean="0">
                <a:solidFill>
                  <a:srgbClr val="C00000"/>
                </a:solidFill>
              </a:rPr>
              <a:t>跨</a:t>
            </a:r>
            <a:r>
              <a:rPr lang="zh-CN" altLang="en-US" dirty="0">
                <a:solidFill>
                  <a:srgbClr val="C00000"/>
                </a:solidFill>
              </a:rPr>
              <a:t>职能</a:t>
            </a:r>
            <a:r>
              <a:rPr lang="zh-CN" altLang="en-US" dirty="0"/>
              <a:t>、</a:t>
            </a:r>
            <a:r>
              <a:rPr lang="zh-CN" altLang="en-US" dirty="0">
                <a:solidFill>
                  <a:srgbClr val="C00000"/>
                </a:solidFill>
              </a:rPr>
              <a:t>协作</a:t>
            </a:r>
            <a:r>
              <a:rPr lang="zh-CN" altLang="en-US" dirty="0"/>
              <a:t>、</a:t>
            </a:r>
            <a:r>
              <a:rPr lang="zh-CN" altLang="en-US" dirty="0">
                <a:solidFill>
                  <a:srgbClr val="C00000"/>
                </a:solidFill>
              </a:rPr>
              <a:t>自管理</a:t>
            </a:r>
            <a:r>
              <a:rPr lang="zh-CN" altLang="en-US" dirty="0"/>
              <a:t>的</a:t>
            </a:r>
            <a:endParaRPr lang="en-US" altLang="zh-CN" dirty="0"/>
          </a:p>
          <a:p>
            <a:r>
              <a:rPr lang="zh-CN" altLang="en-US" dirty="0" smtClean="0"/>
              <a:t>利用每个团队成员的</a:t>
            </a:r>
            <a:r>
              <a:rPr lang="zh-CN" altLang="en-US" dirty="0" smtClean="0">
                <a:solidFill>
                  <a:srgbClr val="C00000"/>
                </a:solidFill>
              </a:rPr>
              <a:t>强项</a:t>
            </a:r>
            <a:r>
              <a:rPr lang="zh-CN" altLang="en-US" dirty="0" smtClean="0"/>
              <a:t>创造有价值的产品是非常重要的</a:t>
            </a:r>
          </a:p>
          <a:p>
            <a:r>
              <a:rPr lang="zh-CN" altLang="en-US" dirty="0" smtClean="0">
                <a:solidFill>
                  <a:srgbClr val="C00000"/>
                </a:solidFill>
              </a:rPr>
              <a:t>公开和专注</a:t>
            </a:r>
            <a:r>
              <a:rPr lang="zh-CN" altLang="en-US" dirty="0" smtClean="0"/>
              <a:t>的工作区域能够对你团队的生产率产生积极的影响</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74</a:t>
            </a:fld>
            <a:endParaRPr lang="en-US"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review_arr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613" y="1946275"/>
            <a:ext cx="399097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3"/>
          <p:cNvSpPr>
            <a:spLocks noGrp="1" noChangeArrowheads="1"/>
          </p:cNvSpPr>
          <p:nvPr>
            <p:ph type="title"/>
          </p:nvPr>
        </p:nvSpPr>
        <p:spPr/>
        <p:txBody>
          <a:bodyPr/>
          <a:lstStyle/>
          <a:p>
            <a:r>
              <a:rPr lang="zh-CN" altLang="en-US" smtClean="0"/>
              <a:t>思考</a:t>
            </a:r>
            <a:endParaRPr lang="zh-CN" altLang="en-US" dirty="0" smtClean="0"/>
          </a:p>
        </p:txBody>
      </p:sp>
      <p:sp>
        <p:nvSpPr>
          <p:cNvPr id="55300" name="Rectangle 4"/>
          <p:cNvSpPr>
            <a:spLocks noGrp="1" noChangeArrowheads="1"/>
          </p:cNvSpPr>
          <p:nvPr>
            <p:ph sz="quarter" idx="11"/>
          </p:nvPr>
        </p:nvSpPr>
        <p:spPr/>
        <p:txBody>
          <a:bodyPr/>
          <a:lstStyle/>
          <a:p>
            <a:r>
              <a:rPr lang="zh-CN" altLang="en-US" dirty="0"/>
              <a:t>完整团</a:t>
            </a:r>
            <a:r>
              <a:rPr lang="zh-CN" altLang="en-US" dirty="0" smtClean="0"/>
              <a:t>队的特征？</a:t>
            </a:r>
            <a:endParaRPr lang="en-US" altLang="zh-CN" dirty="0" smtClean="0"/>
          </a:p>
          <a:p>
            <a:r>
              <a:rPr lang="zh-CN" altLang="en-US" dirty="0" smtClean="0"/>
              <a:t>敏捷团队几人为宜？</a:t>
            </a:r>
            <a:r>
              <a:rPr lang="en-US" altLang="zh-CN" dirty="0" smtClean="0"/>
              <a:t>Why</a:t>
            </a:r>
            <a:r>
              <a:rPr lang="zh-CN" altLang="en-US" dirty="0" smtClean="0"/>
              <a:t>？过大过小呢？</a:t>
            </a:r>
            <a:endParaRPr lang="en-US" altLang="zh-CN" dirty="0" smtClean="0"/>
          </a:p>
          <a:p>
            <a:r>
              <a:rPr lang="zh-CN" altLang="en-US" dirty="0"/>
              <a:t>在不同规模的跨职能团队里（</a:t>
            </a:r>
            <a:r>
              <a:rPr lang="en-US" altLang="zh-CN" dirty="0"/>
              <a:t>10~40</a:t>
            </a:r>
            <a:r>
              <a:rPr lang="zh-CN" altLang="en-US" dirty="0"/>
              <a:t>人）如何敏捷化组</a:t>
            </a:r>
            <a:r>
              <a:rPr lang="zh-CN" altLang="en-US" dirty="0" smtClean="0"/>
              <a:t>织？</a:t>
            </a:r>
          </a:p>
          <a:p>
            <a:r>
              <a:rPr lang="zh-CN" altLang="en-US" dirty="0" smtClean="0"/>
              <a:t>自组织意味着什么？</a:t>
            </a:r>
          </a:p>
          <a:p>
            <a:r>
              <a:rPr lang="zh-CN" altLang="en-US" dirty="0" smtClean="0"/>
              <a:t>公开和专注的工作区域如何平衡？</a:t>
            </a:r>
            <a:endParaRPr lang="en-US" altLang="zh-CN" dirty="0" smtClean="0"/>
          </a:p>
          <a:p>
            <a:r>
              <a:rPr lang="zh-CN" altLang="en-US" dirty="0"/>
              <a:t>职能</a:t>
            </a:r>
            <a:r>
              <a:rPr lang="zh-CN" altLang="en-US" dirty="0" smtClean="0"/>
              <a:t>型、项目型和矩阵型组织的特点 </a:t>
            </a:r>
          </a:p>
          <a:p>
            <a:endParaRPr lang="zh-CN" altLang="en-US"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75</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3"/>
          <p:cNvSpPr>
            <a:spLocks noGrp="1" noChangeArrowheads="1"/>
          </p:cNvSpPr>
          <p:nvPr>
            <p:ph sz="quarter" idx="11"/>
          </p:nvPr>
        </p:nvSpPr>
        <p:spPr>
          <a:xfrm>
            <a:off x="153988" y="748145"/>
            <a:ext cx="8847137" cy="1837945"/>
          </a:xfrm>
        </p:spPr>
        <p:txBody>
          <a:bodyPr/>
          <a:lstStyle/>
          <a:p>
            <a:r>
              <a:rPr lang="zh-CN" altLang="en-US" dirty="0" smtClean="0"/>
              <a:t>团队的人员应当首先在企业内部挑选，最大程度利用</a:t>
            </a:r>
            <a:r>
              <a:rPr lang="zh-CN" altLang="en-US" dirty="0" smtClean="0">
                <a:solidFill>
                  <a:srgbClr val="C00000"/>
                </a:solidFill>
              </a:rPr>
              <a:t>现有</a:t>
            </a:r>
            <a:r>
              <a:rPr lang="zh-CN" altLang="en-US" dirty="0" smtClean="0"/>
              <a:t>人力资源。</a:t>
            </a:r>
          </a:p>
          <a:p>
            <a:r>
              <a:rPr lang="zh-CN" altLang="en-US" dirty="0" smtClean="0"/>
              <a:t>人员结构应当是</a:t>
            </a:r>
            <a:r>
              <a:rPr lang="zh-CN" altLang="en-US" dirty="0" smtClean="0">
                <a:solidFill>
                  <a:srgbClr val="C00000"/>
                </a:solidFill>
              </a:rPr>
              <a:t>金字塔形</a:t>
            </a:r>
            <a:r>
              <a:rPr lang="zh-CN" altLang="en-US" dirty="0" smtClean="0"/>
              <a:t>。</a:t>
            </a:r>
            <a:endParaRPr lang="zh-CN" altLang="en-US" dirty="0"/>
          </a:p>
        </p:txBody>
      </p:sp>
      <p:grpSp>
        <p:nvGrpSpPr>
          <p:cNvPr id="403466" name="Group 10"/>
          <p:cNvGrpSpPr>
            <a:grpSpLocks/>
          </p:cNvGrpSpPr>
          <p:nvPr/>
        </p:nvGrpSpPr>
        <p:grpSpPr bwMode="auto">
          <a:xfrm>
            <a:off x="991193" y="2586090"/>
            <a:ext cx="6888136" cy="2556438"/>
            <a:chOff x="607" y="2144"/>
            <a:chExt cx="4400" cy="1633"/>
          </a:xfrm>
        </p:grpSpPr>
        <p:sp>
          <p:nvSpPr>
            <p:cNvPr id="403460" name="Text Box 4"/>
            <p:cNvSpPr txBox="1">
              <a:spLocks noChangeArrowheads="1"/>
            </p:cNvSpPr>
            <p:nvPr/>
          </p:nvSpPr>
          <p:spPr bwMode="auto">
            <a:xfrm>
              <a:off x="1242" y="2734"/>
              <a:ext cx="1951" cy="453"/>
            </a:xfrm>
            <a:prstGeom prst="rect">
              <a:avLst/>
            </a:prstGeom>
            <a:solidFill>
              <a:srgbClr val="FFFFFF"/>
            </a:solidFill>
            <a:ln w="38100">
              <a:solidFill>
                <a:srgbClr val="000000"/>
              </a:solidFill>
              <a:miter lim="800000"/>
              <a:headEnd/>
              <a:tailEnd/>
            </a:ln>
            <a:effectLst>
              <a:outerShdw dist="35921" dir="2700000" algn="ctr" rotWithShape="0">
                <a:srgbClr val="808080"/>
              </a:outerShdw>
            </a:effectLst>
          </p:spPr>
          <p:txBody>
            <a:bodyPr/>
            <a:lstStyle>
              <a:lvl1pPr eaLnBrk="0" hangingPunct="0">
                <a:tabLst>
                  <a:tab pos="2636838" algn="ctr"/>
                  <a:tab pos="5273675" algn="r"/>
                </a:tabLst>
                <a:defRPr sz="2400">
                  <a:solidFill>
                    <a:schemeClr val="tx1"/>
                  </a:solidFill>
                  <a:latin typeface="Times New Roman" panose="02020603050405020304" pitchFamily="18" charset="0"/>
                </a:defRPr>
              </a:lvl1pPr>
              <a:lvl2pPr eaLnBrk="0" hangingPunct="0">
                <a:tabLst>
                  <a:tab pos="2636838" algn="ctr"/>
                  <a:tab pos="5273675" algn="r"/>
                </a:tabLst>
                <a:defRPr sz="2400">
                  <a:solidFill>
                    <a:schemeClr val="tx1"/>
                  </a:solidFill>
                  <a:latin typeface="Times New Roman" panose="02020603050405020304" pitchFamily="18" charset="0"/>
                </a:defRPr>
              </a:lvl2pPr>
              <a:lvl3pPr eaLnBrk="0" hangingPunct="0">
                <a:tabLst>
                  <a:tab pos="2636838" algn="ctr"/>
                  <a:tab pos="5273675" algn="r"/>
                </a:tabLst>
                <a:defRPr sz="2400">
                  <a:solidFill>
                    <a:schemeClr val="tx1"/>
                  </a:solidFill>
                  <a:latin typeface="Times New Roman" panose="02020603050405020304" pitchFamily="18" charset="0"/>
                </a:defRPr>
              </a:lvl3pPr>
              <a:lvl4pPr eaLnBrk="0" hangingPunct="0">
                <a:tabLst>
                  <a:tab pos="2636838" algn="ctr"/>
                  <a:tab pos="5273675" algn="r"/>
                </a:tabLst>
                <a:defRPr sz="2400">
                  <a:solidFill>
                    <a:schemeClr val="tx1"/>
                  </a:solidFill>
                  <a:latin typeface="Times New Roman" panose="02020603050405020304" pitchFamily="18" charset="0"/>
                </a:defRPr>
              </a:lvl4pPr>
              <a:lvl5pPr eaLnBrk="0" hangingPunct="0">
                <a:tabLst>
                  <a:tab pos="2636838" algn="ctr"/>
                  <a:tab pos="5273675" algn="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636838" algn="ctr"/>
                  <a:tab pos="5273675" algn="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636838" algn="ctr"/>
                  <a:tab pos="5273675" algn="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636838" algn="ctr"/>
                  <a:tab pos="5273675" algn="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636838" algn="ctr"/>
                  <a:tab pos="5273675" algn="r"/>
                </a:tabLst>
                <a:defRPr sz="2400">
                  <a:solidFill>
                    <a:schemeClr val="tx1"/>
                  </a:solidFill>
                  <a:latin typeface="Times New Roman" panose="02020603050405020304" pitchFamily="18" charset="0"/>
                </a:defRPr>
              </a:lvl9pPr>
            </a:lstStyle>
            <a:p>
              <a:pPr algn="ctr"/>
              <a:r>
                <a:rPr lang="zh-CN" altLang="en-US" sz="2761">
                  <a:ea typeface="黑体" panose="02010609060101010101" pitchFamily="49" charset="-122"/>
                </a:rPr>
                <a:t>核心成员</a:t>
              </a:r>
            </a:p>
          </p:txBody>
        </p:sp>
        <p:sp>
          <p:nvSpPr>
            <p:cNvPr id="403461" name="Text Box 5"/>
            <p:cNvSpPr txBox="1">
              <a:spLocks noChangeArrowheads="1"/>
            </p:cNvSpPr>
            <p:nvPr/>
          </p:nvSpPr>
          <p:spPr bwMode="auto">
            <a:xfrm>
              <a:off x="607" y="3331"/>
              <a:ext cx="3402" cy="446"/>
            </a:xfrm>
            <a:prstGeom prst="rect">
              <a:avLst/>
            </a:prstGeom>
            <a:solidFill>
              <a:srgbClr val="FFFFFF"/>
            </a:solidFill>
            <a:ln w="38100">
              <a:solidFill>
                <a:srgbClr val="000000"/>
              </a:solidFill>
              <a:miter lim="800000"/>
              <a:headEnd/>
              <a:tailEnd/>
            </a:ln>
            <a:effectLst>
              <a:outerShdw dist="35921" dir="2700000" algn="ctr" rotWithShape="0">
                <a:srgbClr val="808080"/>
              </a:outerShdw>
            </a:effectLst>
          </p:spPr>
          <p:txBody>
            <a:bodyPr/>
            <a:lstStyle>
              <a:lvl1pPr eaLnBrk="0" hangingPunct="0">
                <a:tabLst>
                  <a:tab pos="2636838" algn="ctr"/>
                  <a:tab pos="5273675" algn="r"/>
                </a:tabLst>
                <a:defRPr sz="2400">
                  <a:solidFill>
                    <a:schemeClr val="tx1"/>
                  </a:solidFill>
                  <a:latin typeface="Times New Roman" panose="02020603050405020304" pitchFamily="18" charset="0"/>
                </a:defRPr>
              </a:lvl1pPr>
              <a:lvl2pPr eaLnBrk="0" hangingPunct="0">
                <a:tabLst>
                  <a:tab pos="2636838" algn="ctr"/>
                  <a:tab pos="5273675" algn="r"/>
                </a:tabLst>
                <a:defRPr sz="2400">
                  <a:solidFill>
                    <a:schemeClr val="tx1"/>
                  </a:solidFill>
                  <a:latin typeface="Times New Roman" panose="02020603050405020304" pitchFamily="18" charset="0"/>
                </a:defRPr>
              </a:lvl2pPr>
              <a:lvl3pPr eaLnBrk="0" hangingPunct="0">
                <a:tabLst>
                  <a:tab pos="2636838" algn="ctr"/>
                  <a:tab pos="5273675" algn="r"/>
                </a:tabLst>
                <a:defRPr sz="2400">
                  <a:solidFill>
                    <a:schemeClr val="tx1"/>
                  </a:solidFill>
                  <a:latin typeface="Times New Roman" panose="02020603050405020304" pitchFamily="18" charset="0"/>
                </a:defRPr>
              </a:lvl3pPr>
              <a:lvl4pPr eaLnBrk="0" hangingPunct="0">
                <a:tabLst>
                  <a:tab pos="2636838" algn="ctr"/>
                  <a:tab pos="5273675" algn="r"/>
                </a:tabLst>
                <a:defRPr sz="2400">
                  <a:solidFill>
                    <a:schemeClr val="tx1"/>
                  </a:solidFill>
                  <a:latin typeface="Times New Roman" panose="02020603050405020304" pitchFamily="18" charset="0"/>
                </a:defRPr>
              </a:lvl4pPr>
              <a:lvl5pPr eaLnBrk="0" hangingPunct="0">
                <a:tabLst>
                  <a:tab pos="2636838" algn="ctr"/>
                  <a:tab pos="5273675" algn="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636838" algn="ctr"/>
                  <a:tab pos="5273675" algn="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636838" algn="ctr"/>
                  <a:tab pos="5273675" algn="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636838" algn="ctr"/>
                  <a:tab pos="5273675" algn="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636838" algn="ctr"/>
                  <a:tab pos="5273675" algn="r"/>
                </a:tabLst>
                <a:defRPr sz="2400">
                  <a:solidFill>
                    <a:schemeClr val="tx1"/>
                  </a:solidFill>
                  <a:latin typeface="Times New Roman" panose="02020603050405020304" pitchFamily="18" charset="0"/>
                </a:defRPr>
              </a:lvl9pPr>
            </a:lstStyle>
            <a:p>
              <a:pPr algn="ctr"/>
              <a:r>
                <a:rPr lang="zh-CN" altLang="en-US" sz="2761">
                  <a:ea typeface="黑体" panose="02010609060101010101" pitchFamily="49" charset="-122"/>
                </a:rPr>
                <a:t>普通成员</a:t>
              </a:r>
            </a:p>
          </p:txBody>
        </p:sp>
        <p:sp>
          <p:nvSpPr>
            <p:cNvPr id="403462" name="Text Box 6"/>
            <p:cNvSpPr txBox="1">
              <a:spLocks noChangeArrowheads="1"/>
            </p:cNvSpPr>
            <p:nvPr/>
          </p:nvSpPr>
          <p:spPr bwMode="auto">
            <a:xfrm>
              <a:off x="1650" y="2144"/>
              <a:ext cx="1089" cy="453"/>
            </a:xfrm>
            <a:prstGeom prst="rect">
              <a:avLst/>
            </a:prstGeom>
            <a:solidFill>
              <a:srgbClr val="FFFFFF"/>
            </a:solidFill>
            <a:ln w="38100">
              <a:solidFill>
                <a:srgbClr val="000000"/>
              </a:solidFill>
              <a:miter lim="800000"/>
              <a:headEnd/>
              <a:tailEnd/>
            </a:ln>
            <a:effectLst>
              <a:outerShdw dist="35921" dir="2700000" algn="ctr" rotWithShape="0">
                <a:srgbClr val="808080"/>
              </a:outerShdw>
            </a:effectLst>
          </p:spPr>
          <p:txBody>
            <a:bodyPr/>
            <a:lstStyle>
              <a:lvl1pPr eaLnBrk="0" hangingPunct="0">
                <a:tabLst>
                  <a:tab pos="2636838" algn="ctr"/>
                  <a:tab pos="5273675" algn="r"/>
                </a:tabLst>
                <a:defRPr sz="2400">
                  <a:solidFill>
                    <a:schemeClr val="tx1"/>
                  </a:solidFill>
                  <a:latin typeface="Times New Roman" panose="02020603050405020304" pitchFamily="18" charset="0"/>
                </a:defRPr>
              </a:lvl1pPr>
              <a:lvl2pPr eaLnBrk="0" hangingPunct="0">
                <a:tabLst>
                  <a:tab pos="2636838" algn="ctr"/>
                  <a:tab pos="5273675" algn="r"/>
                </a:tabLst>
                <a:defRPr sz="2400">
                  <a:solidFill>
                    <a:schemeClr val="tx1"/>
                  </a:solidFill>
                  <a:latin typeface="Times New Roman" panose="02020603050405020304" pitchFamily="18" charset="0"/>
                </a:defRPr>
              </a:lvl2pPr>
              <a:lvl3pPr eaLnBrk="0" hangingPunct="0">
                <a:tabLst>
                  <a:tab pos="2636838" algn="ctr"/>
                  <a:tab pos="5273675" algn="r"/>
                </a:tabLst>
                <a:defRPr sz="2400">
                  <a:solidFill>
                    <a:schemeClr val="tx1"/>
                  </a:solidFill>
                  <a:latin typeface="Times New Roman" panose="02020603050405020304" pitchFamily="18" charset="0"/>
                </a:defRPr>
              </a:lvl3pPr>
              <a:lvl4pPr eaLnBrk="0" hangingPunct="0">
                <a:tabLst>
                  <a:tab pos="2636838" algn="ctr"/>
                  <a:tab pos="5273675" algn="r"/>
                </a:tabLst>
                <a:defRPr sz="2400">
                  <a:solidFill>
                    <a:schemeClr val="tx1"/>
                  </a:solidFill>
                  <a:latin typeface="Times New Roman" panose="02020603050405020304" pitchFamily="18" charset="0"/>
                </a:defRPr>
              </a:lvl4pPr>
              <a:lvl5pPr eaLnBrk="0" hangingPunct="0">
                <a:tabLst>
                  <a:tab pos="2636838" algn="ctr"/>
                  <a:tab pos="5273675" algn="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636838" algn="ctr"/>
                  <a:tab pos="5273675" algn="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636838" algn="ctr"/>
                  <a:tab pos="5273675" algn="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636838" algn="ctr"/>
                  <a:tab pos="5273675" algn="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636838" algn="ctr"/>
                  <a:tab pos="5273675" algn="r"/>
                </a:tabLst>
                <a:defRPr sz="2400">
                  <a:solidFill>
                    <a:schemeClr val="tx1"/>
                  </a:solidFill>
                  <a:latin typeface="Times New Roman" panose="02020603050405020304" pitchFamily="18" charset="0"/>
                </a:defRPr>
              </a:lvl9pPr>
            </a:lstStyle>
            <a:p>
              <a:pPr algn="ctr"/>
              <a:r>
                <a:rPr lang="zh-CN" altLang="en-US" sz="2761">
                  <a:ea typeface="黑体" panose="02010609060101010101" pitchFamily="49" charset="-122"/>
                </a:rPr>
                <a:t>团队领导</a:t>
              </a:r>
            </a:p>
          </p:txBody>
        </p:sp>
        <p:sp>
          <p:nvSpPr>
            <p:cNvPr id="403463" name="Text Box 7"/>
            <p:cNvSpPr txBox="1">
              <a:spLocks noChangeArrowheads="1"/>
            </p:cNvSpPr>
            <p:nvPr/>
          </p:nvSpPr>
          <p:spPr bwMode="auto">
            <a:xfrm>
              <a:off x="4281" y="2234"/>
              <a:ext cx="545"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zh-CN" altLang="en-US" sz="2367"/>
                <a:t>10%</a:t>
              </a:r>
            </a:p>
          </p:txBody>
        </p:sp>
        <p:sp>
          <p:nvSpPr>
            <p:cNvPr id="403464" name="Text Box 8"/>
            <p:cNvSpPr txBox="1">
              <a:spLocks noChangeArrowheads="1"/>
            </p:cNvSpPr>
            <p:nvPr/>
          </p:nvSpPr>
          <p:spPr bwMode="auto">
            <a:xfrm>
              <a:off x="4190" y="2808"/>
              <a:ext cx="817"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zh-CN" altLang="en-US" sz="2367"/>
                <a:t>30%</a:t>
              </a:r>
            </a:p>
          </p:txBody>
        </p:sp>
        <p:sp>
          <p:nvSpPr>
            <p:cNvPr id="403465" name="Text Box 9"/>
            <p:cNvSpPr txBox="1">
              <a:spLocks noChangeArrowheads="1"/>
            </p:cNvSpPr>
            <p:nvPr/>
          </p:nvSpPr>
          <p:spPr bwMode="auto">
            <a:xfrm>
              <a:off x="4236" y="3414"/>
              <a:ext cx="726"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zh-CN" altLang="en-US" sz="2367"/>
                <a:t>60%</a:t>
              </a:r>
            </a:p>
          </p:txBody>
        </p:sp>
      </p:grpSp>
      <p:sp>
        <p:nvSpPr>
          <p:cNvPr id="2" name="灯片编号占位符 1"/>
          <p:cNvSpPr>
            <a:spLocks noGrp="1"/>
          </p:cNvSpPr>
          <p:nvPr>
            <p:ph type="sldNum" sz="quarter" idx="10"/>
          </p:nvPr>
        </p:nvSpPr>
        <p:spPr/>
        <p:txBody>
          <a:bodyPr/>
          <a:lstStyle/>
          <a:p>
            <a:fld id="{51C954A1-9FE7-4ABB-8851-D5362BFC037D}" type="slidenum">
              <a:rPr lang="en-US" altLang="en-US" smtClean="0"/>
              <a:pPr/>
              <a:t>8</a:t>
            </a:fld>
            <a:endParaRPr lang="en-US" altLang="en-US"/>
          </a:p>
        </p:txBody>
      </p:sp>
    </p:spTree>
    <p:extLst>
      <p:ext uri="{BB962C8B-B14F-4D97-AF65-F5344CB8AC3E}">
        <p14:creationId xmlns:p14="http://schemas.microsoft.com/office/powerpoint/2010/main" val="4176027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3466"/>
                                        </p:tgtEl>
                                        <p:attrNameLst>
                                          <p:attrName>style.visibility</p:attrName>
                                        </p:attrNameLst>
                                      </p:cBhvr>
                                      <p:to>
                                        <p:strVal val="visible"/>
                                      </p:to>
                                    </p:set>
                                    <p:animEffect transition="in" filter="dissolve">
                                      <p:cBhvr>
                                        <p:cTn id="7" dur="500"/>
                                        <p:tgtEl>
                                          <p:spTgt spid="403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p:cNvSpPr>
            <a:spLocks noGrp="1" noChangeArrowheads="1"/>
          </p:cNvSpPr>
          <p:nvPr>
            <p:ph sz="quarter" idx="11"/>
          </p:nvPr>
        </p:nvSpPr>
        <p:spPr/>
        <p:txBody>
          <a:bodyPr/>
          <a:lstStyle/>
          <a:p>
            <a:pPr marL="0" indent="0">
              <a:buNone/>
            </a:pPr>
            <a:r>
              <a:rPr lang="en-US" altLang="zh-CN" dirty="0" smtClean="0"/>
              <a:t>2) </a:t>
            </a:r>
            <a:r>
              <a:rPr lang="zh-CN" altLang="en-US" dirty="0" smtClean="0"/>
              <a:t>人才的选择 </a:t>
            </a:r>
          </a:p>
          <a:p>
            <a:pPr lvl="1"/>
            <a:r>
              <a:rPr lang="zh-CN" altLang="en-US" dirty="0" smtClean="0"/>
              <a:t>“黑猫白猫论” </a:t>
            </a:r>
            <a:r>
              <a:rPr lang="zh-CN" altLang="en-US" dirty="0" smtClean="0">
                <a:hlinkClick r:id="rId2" action="ppaction://hlinkfile"/>
              </a:rPr>
              <a:t>案例</a:t>
            </a:r>
            <a:endParaRPr lang="zh-CN" altLang="en-US" dirty="0" smtClean="0"/>
          </a:p>
          <a:p>
            <a:pPr lvl="1"/>
            <a:r>
              <a:rPr lang="zh-CN" altLang="en-US" dirty="0" smtClean="0"/>
              <a:t>团队一定要有优秀人才</a:t>
            </a:r>
          </a:p>
          <a:p>
            <a:pPr lvl="1"/>
            <a:r>
              <a:rPr lang="zh-CN" altLang="en-US" dirty="0" smtClean="0"/>
              <a:t>团队优秀人才不要太多，够用就行</a:t>
            </a:r>
          </a:p>
          <a:p>
            <a:pPr lvl="2"/>
            <a:r>
              <a:rPr lang="zh-CN" altLang="en-US" dirty="0" smtClean="0"/>
              <a:t>成本过高</a:t>
            </a:r>
          </a:p>
          <a:p>
            <a:pPr lvl="2"/>
            <a:r>
              <a:rPr lang="zh-CN" altLang="en-US" dirty="0" smtClean="0"/>
              <a:t>“一山难容二虎”</a:t>
            </a:r>
          </a:p>
          <a:p>
            <a:endParaRPr lang="zh-CN" altLang="en-US" dirty="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9</a:t>
            </a:fld>
            <a:endParaRPr lang="en-US" altLang="en-US"/>
          </a:p>
        </p:txBody>
      </p:sp>
    </p:spTree>
    <p:extLst>
      <p:ext uri="{BB962C8B-B14F-4D97-AF65-F5344CB8AC3E}">
        <p14:creationId xmlns:p14="http://schemas.microsoft.com/office/powerpoint/2010/main" val="3009979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h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IBM Rational模板V1.0">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2_IBM Rational模板V1.0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 id="{9E0DA79B-A8CD-4BEC-9BBC-7C34B7629206}" vid="{7DD2B464-BB51-4EB4-90BA-ABBB0589314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DC7"/>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
    <a:dk1>
      <a:srgbClr val="000000"/>
    </a:dk1>
    <a:lt1>
      <a:srgbClr val="FFFFFF"/>
    </a:lt1>
    <a:dk2>
      <a:srgbClr val="7889FB"/>
    </a:dk2>
    <a:lt2>
      <a:srgbClr val="DDDDDD"/>
    </a:lt2>
    <a:accent1>
      <a:srgbClr val="7889FB"/>
    </a:accent1>
    <a:accent2>
      <a:srgbClr val="2DB6B3"/>
    </a:accent2>
    <a:accent3>
      <a:srgbClr val="FFFFFF"/>
    </a:accent3>
    <a:accent4>
      <a:srgbClr val="000000"/>
    </a:accent4>
    <a:accent5>
      <a:srgbClr val="BEC4FD"/>
    </a:accent5>
    <a:accent6>
      <a:srgbClr val="28A5A2"/>
    </a:accent6>
    <a:hlink>
      <a:srgbClr val="808080"/>
    </a:hlink>
    <a:folHlink>
      <a:srgbClr val="D18213"/>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3297</TotalTime>
  <Pages>0</Pages>
  <Words>8290</Words>
  <Characters>0</Characters>
  <Application>Microsoft Office PowerPoint</Application>
  <DocSecurity>0</DocSecurity>
  <PresentationFormat>全屏显示(4:3)</PresentationFormat>
  <Lines>0</Lines>
  <Paragraphs>1085</Paragraphs>
  <Slides>75</Slides>
  <Notes>54</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97" baseType="lpstr">
      <vt:lpstr>Arial Unicode MS</vt:lpstr>
      <vt:lpstr>Franklin Gothic Heavy</vt:lpstr>
      <vt:lpstr>Gulim</vt:lpstr>
      <vt:lpstr>Monotype Sorts</vt:lpstr>
      <vt:lpstr>MS PGothic</vt:lpstr>
      <vt:lpstr>ZapfHumnst BT</vt:lpstr>
      <vt:lpstr>黑体</vt:lpstr>
      <vt:lpstr>隶书</vt:lpstr>
      <vt:lpstr>宋体</vt:lpstr>
      <vt:lpstr>微软雅黑</vt:lpstr>
      <vt:lpstr>Arial</vt:lpstr>
      <vt:lpstr>Arial Narrow</vt:lpstr>
      <vt:lpstr>Baskerville Old Face</vt:lpstr>
      <vt:lpstr>Brush Script MT</vt:lpstr>
      <vt:lpstr>Calibri</vt:lpstr>
      <vt:lpstr>Impact</vt:lpstr>
      <vt:lpstr>Times New Roman</vt:lpstr>
      <vt:lpstr>Webdings</vt:lpstr>
      <vt:lpstr>Wingdings</vt:lpstr>
      <vt:lpstr>Wingdings</vt:lpstr>
      <vt:lpstr>Ch1</vt:lpstr>
      <vt:lpstr>文档</vt:lpstr>
      <vt:lpstr>《软件项目管理》         ——敏捷规模化案例教程</vt:lpstr>
      <vt:lpstr>本章内容</vt:lpstr>
      <vt:lpstr>项目管理过程一览图</vt:lpstr>
      <vt:lpstr>本章目标</vt:lpstr>
      <vt:lpstr>Q：如果你是项目经理，如何对待下面的问题？</vt:lpstr>
      <vt:lpstr>本章内容</vt:lpstr>
      <vt:lpstr>砖：企业的用人之道——《软件工程与项目管理解析》</vt:lpstr>
      <vt:lpstr>PowerPoint 演示文稿</vt:lpstr>
      <vt:lpstr>PowerPoint 演示文稿</vt:lpstr>
      <vt:lpstr>PowerPoint 演示文稿</vt:lpstr>
      <vt:lpstr>PowerPoint 演示文稿</vt:lpstr>
      <vt:lpstr>PowerPoint 演示文稿</vt:lpstr>
      <vt:lpstr>PowerPoint 演示文稿</vt:lpstr>
      <vt:lpstr>本章内容</vt:lpstr>
      <vt:lpstr>Scrum团队中的“猪”和“鸡”</vt:lpstr>
      <vt:lpstr>在有纪律的敏捷团队中的角色</vt:lpstr>
      <vt:lpstr>涉众</vt:lpstr>
      <vt:lpstr>产品负责人</vt:lpstr>
      <vt:lpstr>团队负责人</vt:lpstr>
      <vt:lpstr>敏捷团队成员</vt:lpstr>
      <vt:lpstr>架构负责人</vt:lpstr>
      <vt:lpstr>附加的敏捷角色</vt:lpstr>
      <vt:lpstr>本章内容</vt:lpstr>
      <vt:lpstr>敏捷项目中项目管理角色的转变</vt:lpstr>
      <vt:lpstr>PowerPoint 演示文稿</vt:lpstr>
      <vt:lpstr>详细解释</vt:lpstr>
      <vt:lpstr>PowerPoint 演示文稿</vt:lpstr>
      <vt:lpstr>如何成为智慧的项目经理→智慧的敏捷项目经理</vt:lpstr>
      <vt:lpstr>2）管理方法敏捷化</vt:lpstr>
      <vt:lpstr>3）执行过程敏捷化</vt:lpstr>
      <vt:lpstr>本章内容</vt:lpstr>
      <vt:lpstr>团队基本要素</vt:lpstr>
      <vt:lpstr>如何成为智慧的团队</vt:lpstr>
      <vt:lpstr>→智慧的敏捷团队采用的策略</vt:lpstr>
      <vt:lpstr>本章内容</vt:lpstr>
      <vt:lpstr>1. 什么是完整团队(Whole Team)</vt:lpstr>
      <vt:lpstr>2. 传统的团队协作 vs 完整团队</vt:lpstr>
      <vt:lpstr>PowerPoint 演示文稿</vt:lpstr>
      <vt:lpstr>3. 完整团队中的成员——每一个人的权利</vt:lpstr>
      <vt:lpstr>——每一个人的职责</vt:lpstr>
      <vt:lpstr>4. 完整团队的特点——1） 敏捷化的</vt:lpstr>
      <vt:lpstr>——2） 自指导</vt:lpstr>
      <vt:lpstr>——3） 自组织</vt:lpstr>
      <vt:lpstr>补充：自组织的基本定义</vt:lpstr>
      <vt:lpstr>练习：命令和控制 vs 自组织</vt:lpstr>
      <vt:lpstr>PowerPoint 演示文稿</vt:lpstr>
      <vt:lpstr>——4） 开发过程稳定可持续</vt:lpstr>
      <vt:lpstr>问：如何保证开发人员是忙碌且有效率的？</vt:lpstr>
      <vt:lpstr>Accelerator：1）要在适当管理下开发</vt:lpstr>
      <vt:lpstr>Accelerator ：2）小的，专注的项目团队</vt:lpstr>
      <vt:lpstr>PowerPoint 演示文稿</vt:lpstr>
      <vt:lpstr>Accelerator ：3）跨职能的团队</vt:lpstr>
      <vt:lpstr>如何组织一个跨职能的小团队</vt:lpstr>
      <vt:lpstr>如何组织一个跨职能的中等团队</vt:lpstr>
      <vt:lpstr>如何组织一个跨职能的大团队</vt:lpstr>
      <vt:lpstr>Accelerator ：4）保持专注，产生推动力</vt:lpstr>
      <vt:lpstr>实例：朗讯公司项目开发环境</vt:lpstr>
      <vt:lpstr>本章内容</vt:lpstr>
      <vt:lpstr>IBM RTC: 源自敏捷，服务敏捷</vt:lpstr>
      <vt:lpstr>其他产品</vt:lpstr>
      <vt:lpstr>本章内容</vt:lpstr>
      <vt:lpstr>角色和职责</vt:lpstr>
      <vt:lpstr>PowerPoint 演示文稿</vt:lpstr>
      <vt:lpstr>PowerPoint 演示文稿</vt:lpstr>
      <vt:lpstr>PowerPoint 演示文稿</vt:lpstr>
      <vt:lpstr>PowerPoint 演示文稿</vt:lpstr>
      <vt:lpstr>团队组织结构</vt:lpstr>
      <vt:lpstr>PowerPoint 演示文稿</vt:lpstr>
      <vt:lpstr>PowerPoint 演示文稿</vt:lpstr>
      <vt:lpstr>PowerPoint 演示文稿</vt:lpstr>
      <vt:lpstr>PowerPoint 演示文稿</vt:lpstr>
      <vt:lpstr>PowerPoint 演示文稿</vt:lpstr>
      <vt:lpstr>角色职责矩阵</vt:lpstr>
      <vt:lpstr>小结</vt:lpstr>
      <vt:lpstr>思考</vt:lpstr>
    </vt:vector>
  </TitlesOfParts>
  <Manager/>
  <Company>IBM</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大规模敏捷项目管理</dc:title>
  <dc:subject>组建项目团队</dc:subject>
  <dc:creator>DJ Ning</dc:creator>
  <cp:keywords>敏捷开发</cp:keywords>
  <dc:description>Copyright @ DJ Ning</dc:description>
  <cp:lastModifiedBy>Goei</cp:lastModifiedBy>
  <cp:revision>464</cp:revision>
  <cp:lastPrinted>1899-12-30T00:00:00Z</cp:lastPrinted>
  <dcterms:created xsi:type="dcterms:W3CDTF">2009-11-23T17:23:00Z</dcterms:created>
  <dcterms:modified xsi:type="dcterms:W3CDTF">2019-02-24T14:25:58Z</dcterms:modified>
  <cp:category>2</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